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emf" ContentType="image/x-emf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39"/>
  </p:notesMasterIdLst>
  <p:handoutMasterIdLst>
    <p:handoutMasterId r:id="rId40"/>
  </p:handoutMasterIdLst>
  <p:sldIdLst>
    <p:sldId id="474" r:id="rId4"/>
    <p:sldId id="475" r:id="rId5"/>
    <p:sldId id="386" r:id="rId6"/>
    <p:sldId id="334" r:id="rId7"/>
    <p:sldId id="488" r:id="rId8"/>
    <p:sldId id="413" r:id="rId9"/>
    <p:sldId id="391" r:id="rId10"/>
    <p:sldId id="487" r:id="rId11"/>
    <p:sldId id="447" r:id="rId12"/>
    <p:sldId id="417" r:id="rId13"/>
    <p:sldId id="493" r:id="rId14"/>
    <p:sldId id="492" r:id="rId15"/>
    <p:sldId id="333" r:id="rId16"/>
    <p:sldId id="463" r:id="rId17"/>
    <p:sldId id="489" r:id="rId18"/>
    <p:sldId id="494" r:id="rId19"/>
    <p:sldId id="454" r:id="rId20"/>
    <p:sldId id="495" r:id="rId21"/>
    <p:sldId id="496" r:id="rId22"/>
    <p:sldId id="497" r:id="rId23"/>
    <p:sldId id="275" r:id="rId24"/>
    <p:sldId id="288" r:id="rId25"/>
    <p:sldId id="346" r:id="rId26"/>
    <p:sldId id="374" r:id="rId27"/>
    <p:sldId id="498" r:id="rId28"/>
    <p:sldId id="277" r:id="rId29"/>
    <p:sldId id="500" r:id="rId30"/>
    <p:sldId id="502" r:id="rId31"/>
    <p:sldId id="499" r:id="rId32"/>
    <p:sldId id="501" r:id="rId33"/>
    <p:sldId id="503" r:id="rId34"/>
    <p:sldId id="504" r:id="rId35"/>
    <p:sldId id="270" r:id="rId36"/>
    <p:sldId id="506" r:id="rId37"/>
    <p:sldId id="505" r:id="rId3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6247"/>
    <p:restoredTop sz="95940" autoAdjust="0"/>
  </p:normalViewPr>
  <p:slideViewPr>
    <p:cSldViewPr snapToGrid="0" snapToObjects="1">
      <p:cViewPr varScale="1">
        <p:scale>
          <a:sx n="142" d="100"/>
          <a:sy n="142" d="100"/>
        </p:scale>
        <p:origin x="176" y="1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94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3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6861003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9459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5A1731-763C-6F46-88B0-FDB5993F4B6D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02857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2728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0587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7607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413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2201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88414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49304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345713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960516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03135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4585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5410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1542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03/11/20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5" r:id="rId22"/>
    <p:sldLayoutId id="2147484118" r:id="rId23"/>
    <p:sldLayoutId id="2147484119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docs/dcells/publications/twf/fooddecetive.mp3?lang=cy" TargetMode="External"/><Relationship Id="rId7" Type="http://schemas.openxmlformats.org/officeDocument/2006/relationships/image" Target="../media/image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4.png"/><Relationship Id="rId5" Type="http://schemas.openxmlformats.org/officeDocument/2006/relationships/hyperlink" Target="http://welshnurseryrhymes.wales/Addysgol?cerdd=66" TargetMode="External"/><Relationship Id="rId4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image" Target="../media/image8.png"/><Relationship Id="rId18" Type="http://schemas.openxmlformats.org/officeDocument/2006/relationships/image" Target="../media/image9.png"/><Relationship Id="rId3" Type="http://schemas.microsoft.com/office/2007/relationships/media" Target="../media/media2.m4a"/><Relationship Id="rId21" Type="http://schemas.openxmlformats.org/officeDocument/2006/relationships/image" Target="../media/image6.emf"/><Relationship Id="rId7" Type="http://schemas.microsoft.com/office/2007/relationships/media" Target="../media/media4.m4a"/><Relationship Id="rId12" Type="http://schemas.openxmlformats.org/officeDocument/2006/relationships/notesSlide" Target="../notesSlides/notesSlide5.xml"/><Relationship Id="rId17" Type="http://schemas.microsoft.com/office/2007/relationships/hdphoto" Target="../media/hdphoto4.wdp"/><Relationship Id="rId2" Type="http://schemas.openxmlformats.org/officeDocument/2006/relationships/audio" Target="../media/media1.m4a"/><Relationship Id="rId16" Type="http://schemas.microsoft.com/office/2007/relationships/hdphoto" Target="../media/hdphoto3.wdp"/><Relationship Id="rId20" Type="http://schemas.openxmlformats.org/officeDocument/2006/relationships/image" Target="../media/image11.sv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slideLayout" Target="../slideLayouts/slideLayout30.xml"/><Relationship Id="rId5" Type="http://schemas.microsoft.com/office/2007/relationships/media" Target="../media/media3.m4a"/><Relationship Id="rId15" Type="http://schemas.microsoft.com/office/2007/relationships/hdphoto" Target="../media/hdphoto2.wdp"/><Relationship Id="rId10" Type="http://schemas.openxmlformats.org/officeDocument/2006/relationships/audio" Target="../media/media5.m4a"/><Relationship Id="rId19" Type="http://schemas.openxmlformats.org/officeDocument/2006/relationships/image" Target="../media/image10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5.tiff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media" Target="../media/media7.m4a"/><Relationship Id="rId7" Type="http://schemas.openxmlformats.org/officeDocument/2006/relationships/image" Target="../media/image5.gif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notesSlide" Target="../notesSlides/notesSlide7.xml"/><Relationship Id="rId5" Type="http://schemas.openxmlformats.org/officeDocument/2006/relationships/slideLayout" Target="../slideLayouts/slideLayout29.xml"/><Relationship Id="rId4" Type="http://schemas.openxmlformats.org/officeDocument/2006/relationships/audio" Target="../media/media7.m4a"/><Relationship Id="rId9" Type="http://schemas.openxmlformats.org/officeDocument/2006/relationships/image" Target="../media/image6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6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6.e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6.tiff"/><Relationship Id="rId5" Type="http://schemas.openxmlformats.org/officeDocument/2006/relationships/image" Target="../media/image25.tiff"/><Relationship Id="rId4" Type="http://schemas.openxmlformats.org/officeDocument/2006/relationships/image" Target="../media/image23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2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tif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33.tiff"/><Relationship Id="rId5" Type="http://schemas.openxmlformats.org/officeDocument/2006/relationships/image" Target="../media/image32.tiff"/><Relationship Id="rId4" Type="http://schemas.openxmlformats.org/officeDocument/2006/relationships/image" Target="../media/image3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31.png"/><Relationship Id="rId5" Type="http://schemas.openxmlformats.org/officeDocument/2006/relationships/image" Target="../media/image33.tiff"/><Relationship Id="rId4" Type="http://schemas.openxmlformats.org/officeDocument/2006/relationships/image" Target="../media/image32.tif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quizlet.com/gb/493944550/gorffennol-mynd-flash-cards/" TargetMode="Externa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0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C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</a:t>
            </a:r>
            <a:r>
              <a:rPr lang="en-US" sz="2400">
                <a:solidFill>
                  <a:schemeClr val="bg1"/>
                </a:solidFill>
              </a:rPr>
              <a:t>Lecture 5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5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1182495"/>
            <a:ext cx="5799629" cy="447343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Berfau’r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Past </a:t>
            </a: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Tense Verbs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8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DB6BDE2-42B6-8742-BE15-0733CDC482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265" y="153395"/>
            <a:ext cx="3143234" cy="175719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Hybu’r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disgyblion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Encouraging pupils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9536CE3-4DE2-C640-B27E-945C7F477F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62" t="39872" r="53511" b="7894"/>
          <a:stretch/>
        </p:blipFill>
        <p:spPr>
          <a:xfrm>
            <a:off x="1388650" y="1910145"/>
            <a:ext cx="6928779" cy="4713225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7671ED8E-9004-D64D-8A17-0D6ACAE7D9A9}"/>
              </a:ext>
            </a:extLst>
          </p:cNvPr>
          <p:cNvSpPr/>
          <p:nvPr/>
        </p:nvSpPr>
        <p:spPr>
          <a:xfrm>
            <a:off x="4879557" y="153395"/>
            <a:ext cx="3437872" cy="1516365"/>
          </a:xfrm>
          <a:prstGeom prst="wedgeRoundRectCallout">
            <a:avLst>
              <a:gd name="adj1" fmla="val -29800"/>
              <a:gd name="adj2" fmla="val 88669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2D76AA-54A8-434F-AF3E-05CFEFEE7A50}"/>
              </a:ext>
            </a:extLst>
          </p:cNvPr>
          <p:cNvSpPr txBox="1"/>
          <p:nvPr/>
        </p:nvSpPr>
        <p:spPr>
          <a:xfrm>
            <a:off x="2972107" y="3493896"/>
            <a:ext cx="5345321" cy="92333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.</a:t>
            </a:r>
          </a:p>
          <a:p>
            <a:endParaRPr lang="en-US" dirty="0">
              <a:highlight>
                <a:srgbClr val="FFFF00"/>
              </a:highlight>
            </a:endParaRPr>
          </a:p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219DE1-099E-4D44-AFBA-B8A8685ACB44}"/>
              </a:ext>
            </a:extLst>
          </p:cNvPr>
          <p:cNvSpPr txBox="1"/>
          <p:nvPr/>
        </p:nvSpPr>
        <p:spPr>
          <a:xfrm>
            <a:off x="2972107" y="5105866"/>
            <a:ext cx="5345321" cy="404154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FEC6CD-196C-6740-8DF6-C545D38811E9}"/>
              </a:ext>
            </a:extLst>
          </p:cNvPr>
          <p:cNvSpPr txBox="1"/>
          <p:nvPr/>
        </p:nvSpPr>
        <p:spPr>
          <a:xfrm>
            <a:off x="2972106" y="5892814"/>
            <a:ext cx="1728487" cy="251157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F4A23A-2713-A247-97AC-BAE768924C8D}"/>
              </a:ext>
            </a:extLst>
          </p:cNvPr>
          <p:cNvSpPr txBox="1"/>
          <p:nvPr/>
        </p:nvSpPr>
        <p:spPr>
          <a:xfrm>
            <a:off x="3006675" y="2410737"/>
            <a:ext cx="4918433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806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</p:cNvPr>
          <p:cNvSpPr/>
          <p:nvPr/>
        </p:nvSpPr>
        <p:spPr>
          <a:xfrm>
            <a:off x="3048136" y="236167"/>
            <a:ext cx="8273520" cy="861774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Wyt ti’n hoffi...?</a:t>
            </a:r>
          </a:p>
        </p:txBody>
      </p:sp>
      <p:pic>
        <p:nvPicPr>
          <p:cNvPr id="5" name="Picture 4" descr="Ditectif Bwyd.pdf"/>
          <p:cNvPicPr>
            <a:picLocks noChangeAspect="1"/>
          </p:cNvPicPr>
          <p:nvPr/>
        </p:nvPicPr>
        <p:blipFill>
          <a:blip r:embed="rId4" cstate="print"/>
          <a:srcRect t="4034" b="53431"/>
          <a:stretch>
            <a:fillRect/>
          </a:stretch>
        </p:blipFill>
        <p:spPr>
          <a:xfrm>
            <a:off x="2038210" y="1330416"/>
            <a:ext cx="10153790" cy="43189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7462E2-D261-1A45-9E7A-398AC2A025CE}"/>
              </a:ext>
            </a:extLst>
          </p:cNvPr>
          <p:cNvSpPr txBox="1"/>
          <p:nvPr/>
        </p:nvSpPr>
        <p:spPr>
          <a:xfrm>
            <a:off x="3766088" y="6145538"/>
            <a:ext cx="7377530" cy="37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American Typewriter" panose="02090604020004020304" pitchFamily="18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http://welshnurseryrhymes.wales/Addysgol?cerdd=66</a:t>
            </a:r>
            <a:endParaRPr lang="cy-GB" dirty="0">
              <a:latin typeface="American Typewriter" panose="02090604020004020304" pitchFamily="18" charset="77"/>
            </a:endParaRPr>
          </a:p>
        </p:txBody>
      </p:sp>
      <p:pic>
        <p:nvPicPr>
          <p:cNvPr id="3" name="Picture 5" descr="A picture containing person, indoor, person, holding&#10;&#10;Description automatically generated">
            <a:extLst>
              <a:ext uri="{FF2B5EF4-FFF2-40B4-BE49-F238E27FC236}">
                <a16:creationId xmlns:a16="http://schemas.microsoft.com/office/drawing/2014/main" id="{B7A94F92-BFF0-4C2F-AE40-EE603B4AE3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263" y="205172"/>
            <a:ext cx="1799453" cy="1799453"/>
          </a:xfrm>
          <a:prstGeom prst="rect">
            <a:avLst/>
          </a:prstGeom>
        </p:spPr>
      </p:pic>
      <p:pic>
        <p:nvPicPr>
          <p:cNvPr id="9" name="Picture 2" descr="Free Pictures Of Music Notes And Symbols, Download Free Clip Art, Free Clip  Art on Clipart Library">
            <a:extLst>
              <a:ext uri="{FF2B5EF4-FFF2-40B4-BE49-F238E27FC236}">
                <a16:creationId xmlns:a16="http://schemas.microsoft.com/office/drawing/2014/main" id="{4AA59118-EACF-BB4A-BB00-F3386819B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57" y="4385982"/>
            <a:ext cx="2110792" cy="213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032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408160" y="198616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dirty="0" err="1">
                <a:latin typeface="Ink Free" panose="03080402000500000000" pitchFamily="66" charset="0"/>
              </a:rPr>
              <a:t>dim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94A17B-54F6-D640-ADB2-8FD9F5EC61B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1F7248-8B48-BA4B-BC64-F9C69FDF5A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8471666"/>
              </p:ext>
            </p:extLst>
          </p:nvPr>
        </p:nvGraphicFramePr>
        <p:xfrm>
          <a:off x="408160" y="4186694"/>
          <a:ext cx="11375679" cy="2438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1265">
                  <a:extLst>
                    <a:ext uri="{9D8B030D-6E8A-4147-A177-3AD203B41FA5}">
                      <a16:colId xmlns:a16="http://schemas.microsoft.com/office/drawing/2014/main" val="830041180"/>
                    </a:ext>
                  </a:extLst>
                </a:gridCol>
                <a:gridCol w="6514414">
                  <a:extLst>
                    <a:ext uri="{9D8B030D-6E8A-4147-A177-3AD203B41FA5}">
                      <a16:colId xmlns:a16="http://schemas.microsoft.com/office/drawing/2014/main" val="1398546024"/>
                    </a:ext>
                  </a:extLst>
                </a:gridCol>
              </a:tblGrid>
              <a:tr h="1193457"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mae Chris yn hoffi?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Chris yn hoffi sglodion.		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e’n hoffi Cyw.		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hi’n hoffi lemwnêd.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04905"/>
                  </a:ext>
                </a:extLst>
              </a:tr>
              <a:tr h="1193457"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dydy Chris ddim yn hoffi?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Chris ddim yn hoffi sbag bol.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e ddim yn hoffi I’m a Celebrity.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hi ddim yn hoffi cola.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8059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973355"/>
              </p:ext>
            </p:extLst>
          </p:nvPr>
        </p:nvGraphicFramePr>
        <p:xfrm>
          <a:off x="408159" y="1801634"/>
          <a:ext cx="11375679" cy="2133600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rwyt ti’n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sglodion.			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20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BGT</a:t>
                      </a:r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		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sudd oren.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dydych chi ddim yn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dwyt ti ddim yn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cyrri twym.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hoffi’r newyddion.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gwaith cartref!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4836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3344E7B-4532-594B-BB8B-010B9831E1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1277" y="43180"/>
          <a:ext cx="11529446" cy="6771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06139">
                  <a:extLst>
                    <a:ext uri="{9D8B030D-6E8A-4147-A177-3AD203B41FA5}">
                      <a16:colId xmlns:a16="http://schemas.microsoft.com/office/drawing/2014/main" val="927890162"/>
                    </a:ext>
                  </a:extLst>
                </a:gridCol>
                <a:gridCol w="6323307">
                  <a:extLst>
                    <a:ext uri="{9D8B030D-6E8A-4147-A177-3AD203B41FA5}">
                      <a16:colId xmlns:a16="http://schemas.microsoft.com/office/drawing/2014/main" val="1681840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Darllenwch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hwn</a:t>
                      </a:r>
                      <a:r>
                        <a:rPr lang="en-US" dirty="0"/>
                        <a:t> / Read this.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Cyfeithwch</a:t>
                      </a:r>
                      <a:r>
                        <a:rPr lang="en-US"/>
                        <a:t>  / Translate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838921"/>
                  </a:ext>
                </a:extLst>
              </a:tr>
              <a:tr h="370840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 likes chips, but I don't like chips at all! </a:t>
                      </a:r>
                    </a:p>
                    <a:p>
                      <a:endParaRPr lang="en-GB" sz="1800" b="0" i="0" u="none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35235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really enjoy running and Geraint enjoys cycling.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2149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am Nel. I live in Swansea, but I am originally from Cardiff.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606656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work at Bridge Primary School.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690456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I'm responsible for literacy across the school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75357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with Geraint. He is originally from Llanelli. </a:t>
                      </a:r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48240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to eat salad and fruit. </a:t>
                      </a:r>
                    </a:p>
                    <a:p>
                      <a:endParaRPr lang="en-GB" sz="1800" b="0" i="0" u="none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3725885"/>
                  </a:ext>
                </a:extLst>
              </a:tr>
            </a:tbl>
          </a:graphicData>
        </a:graphic>
      </p:graphicFrame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889C07F2-7F3A-E14D-8A42-D2968580E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90" y="771563"/>
            <a:ext cx="4856136" cy="569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265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DDDCC2B-D8CF-47AE-88C9-5D247170EF58}"/>
              </a:ext>
            </a:extLst>
          </p:cNvPr>
          <p:cNvSpPr/>
          <p:nvPr/>
        </p:nvSpPr>
        <p:spPr>
          <a:xfrm>
            <a:off x="5048435" y="2073246"/>
            <a:ext cx="2095131" cy="5715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Rydw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i’n hoffi caws.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4DE7BE-3BC1-4C5B-8907-10B1FCDC9C3B}"/>
              </a:ext>
            </a:extLst>
          </p:cNvPr>
          <p:cNvSpPr/>
          <p:nvPr/>
        </p:nvSpPr>
        <p:spPr>
          <a:xfrm>
            <a:off x="4045907" y="3046383"/>
            <a:ext cx="4225123" cy="5715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Dydw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ddim yn hoffi gweithio.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28296B-89B7-49F9-BF40-88AA8069E463}"/>
              </a:ext>
            </a:extLst>
          </p:cNvPr>
          <p:cNvSpPr/>
          <p:nvPr/>
        </p:nvSpPr>
        <p:spPr>
          <a:xfrm>
            <a:off x="3264023" y="4021108"/>
            <a:ext cx="5779363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 dydych chi ddim yn hoffi?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671593B-B71A-4A21-8C37-E0FC1132EA67}"/>
              </a:ext>
            </a:extLst>
          </p:cNvPr>
          <p:cNvSpPr/>
          <p:nvPr/>
        </p:nvSpPr>
        <p:spPr>
          <a:xfrm>
            <a:off x="2420646" y="5060921"/>
            <a:ext cx="7448365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Eleri’n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yng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Nghyfnod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Allweddol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10FBDE-0AD8-4FC1-A8A2-1F5E9CCA16A9}"/>
              </a:ext>
            </a:extLst>
          </p:cNvPr>
          <p:cNvSpPr/>
          <p:nvPr/>
        </p:nvSpPr>
        <p:spPr>
          <a:xfrm>
            <a:off x="1432265" y="6100733"/>
            <a:ext cx="9244614" cy="5715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Gwen yn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y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Cwrs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Sabothol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dydy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Gwen ddim yn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hoffi’r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gwaith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cartre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 </a:t>
            </a:r>
          </a:p>
        </p:txBody>
      </p:sp>
      <p:pic>
        <p:nvPicPr>
          <p:cNvPr id="1028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E6E1101-56D6-47BC-85BC-E5FA0DC15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8505" y="392730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AD0D436-711D-4B88-96AC-F4A8E24295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51018" y="2925488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B409DED7-51C3-4047-9211-27C5261E1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1097" y="1949476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E36552CD-8690-486E-93FA-2F06787A6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5592" y="491722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12D788F2-3303-4B35-BADA-4DFF661CE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7984" y="6015555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py 5">
            <a:extLst>
              <a:ext uri="{FF2B5EF4-FFF2-40B4-BE49-F238E27FC236}">
                <a16:creationId xmlns:a16="http://schemas.microsoft.com/office/drawing/2014/main" id="{A99C7DAC-C810-4744-8AD1-0598DD7411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8435" y="2072866"/>
            <a:ext cx="209513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9" name="py 4">
            <a:extLst>
              <a:ext uri="{FF2B5EF4-FFF2-40B4-BE49-F238E27FC236}">
                <a16:creationId xmlns:a16="http://schemas.microsoft.com/office/drawing/2014/main" id="{9EB05EA6-E1D4-455E-8E3D-77FF5E3C28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3577" y="3091909"/>
            <a:ext cx="418704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0" name="py 3">
            <a:extLst>
              <a:ext uri="{FF2B5EF4-FFF2-40B4-BE49-F238E27FC236}">
                <a16:creationId xmlns:a16="http://schemas.microsoft.com/office/drawing/2014/main" id="{B375D75A-76AE-4AC6-9279-A8EF1AED0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6557" y="4059109"/>
            <a:ext cx="576944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1" name="py 2">
            <a:extLst>
              <a:ext uri="{FF2B5EF4-FFF2-40B4-BE49-F238E27FC236}">
                <a16:creationId xmlns:a16="http://schemas.microsoft.com/office/drawing/2014/main" id="{C3EFCF5B-F8B3-489F-91D9-855F1E1D7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3062" y="5097815"/>
            <a:ext cx="744836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2" name="py 1">
            <a:extLst>
              <a:ext uri="{FF2B5EF4-FFF2-40B4-BE49-F238E27FC236}">
                <a16:creationId xmlns:a16="http://schemas.microsoft.com/office/drawing/2014/main" id="{F3D21DE3-BEA3-41A0-BDDC-4AF20D60FF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9916" y="6129199"/>
            <a:ext cx="9236963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3ADCDCB-E527-6446-9BAB-356DD9D95E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032276" y="3899665"/>
            <a:ext cx="812800" cy="812800"/>
          </a:xfrm>
          <a:prstGeom prst="rect">
            <a:avLst/>
          </a:prstGeom>
        </p:spPr>
      </p:pic>
      <p:pic>
        <p:nvPicPr>
          <p:cNvPr id="2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8F6BCDA-7DED-794B-BEEE-7DC31AAEE29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271165" y="4876185"/>
            <a:ext cx="812800" cy="812800"/>
          </a:xfrm>
          <a:prstGeom prst="rect">
            <a:avLst/>
          </a:prstGeom>
        </p:spPr>
      </p:pic>
      <p:pic>
        <p:nvPicPr>
          <p:cNvPr id="2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84C3938-0E09-8749-BB0B-394D08F70DE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413725" y="5980083"/>
            <a:ext cx="812800" cy="812800"/>
          </a:xfrm>
          <a:prstGeom prst="rect">
            <a:avLst/>
          </a:prstGeom>
        </p:spPr>
      </p:pic>
      <p:pic>
        <p:nvPicPr>
          <p:cNvPr id="2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E2EC8A0-99F6-EB43-9AE5-1B6DD773074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976837" y="1914004"/>
            <a:ext cx="812800" cy="812800"/>
          </a:xfrm>
          <a:prstGeom prst="rect">
            <a:avLst/>
          </a:prstGeom>
        </p:spPr>
      </p:pic>
      <p:pic>
        <p:nvPicPr>
          <p:cNvPr id="30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691F004-BA44-B840-8755-4C8B039A470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956758" y="2884707"/>
            <a:ext cx="812800" cy="812800"/>
          </a:xfrm>
          <a:prstGeom prst="rect">
            <a:avLst/>
          </a:prstGeom>
        </p:spPr>
      </p:pic>
      <p:sp>
        <p:nvSpPr>
          <p:cNvPr id="36" name="Action Button: Forwards or Next 35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EBF7EE04-0EC0-834C-8ADE-89691C7A939F}"/>
              </a:ext>
            </a:extLst>
          </p:cNvPr>
          <p:cNvSpPr/>
          <p:nvPr/>
        </p:nvSpPr>
        <p:spPr>
          <a:xfrm>
            <a:off x="11093807" y="6186388"/>
            <a:ext cx="736772" cy="671612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8" name="Graphic 37" descr="Cursor">
            <a:extLst>
              <a:ext uri="{FF2B5EF4-FFF2-40B4-BE49-F238E27FC236}">
                <a16:creationId xmlns:a16="http://schemas.microsoft.com/office/drawing/2014/main" id="{54A70AE2-0A53-FD4B-ACCC-98B77E60C332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11197669" y="2597776"/>
            <a:ext cx="693331" cy="693331"/>
          </a:xfrm>
          <a:prstGeom prst="rect">
            <a:avLst/>
          </a:prstGeom>
        </p:spPr>
      </p:pic>
      <p:sp>
        <p:nvSpPr>
          <p:cNvPr id="31" name="Speech Bubble: Rectangle with Corners Rounded 4">
            <a:extLst>
              <a:ext uri="{FF2B5EF4-FFF2-40B4-BE49-F238E27FC236}">
                <a16:creationId xmlns:a16="http://schemas.microsoft.com/office/drawing/2014/main" id="{D27515A2-4358-7148-B50A-7E5910C97A79}"/>
              </a:ext>
            </a:extLst>
          </p:cNvPr>
          <p:cNvSpPr/>
          <p:nvPr/>
        </p:nvSpPr>
        <p:spPr>
          <a:xfrm>
            <a:off x="97335" y="301344"/>
            <a:ext cx="11914474" cy="1454357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Dechreuwch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ben y pyramid.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eicon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sain ac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glywed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b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bocs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ddangos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Cywirwch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eto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endParaRPr lang="en-GB" sz="1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Start at the top of the pyramid. Click on the sound icon. Write what you hear.  Click on the box </a:t>
            </a: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to check your answers. Write the correct version, if necessary, and listen again.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936DFED-076E-3341-AE50-62E6BDEBE864}"/>
              </a:ext>
            </a:extLst>
          </p:cNvPr>
          <p:cNvPicPr/>
          <p:nvPr/>
        </p:nvPicPr>
        <p:blipFill rotWithShape="1">
          <a:blip r:embed="rId21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853410" y="301344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48128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133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622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66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645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919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EC8FAC-C290-9C42-9818-D4E4FCB98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40"/>
          <a:stretch/>
        </p:blipFill>
        <p:spPr>
          <a:xfrm>
            <a:off x="185978" y="1582978"/>
            <a:ext cx="9912796" cy="420866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524A908-E002-DF4F-892A-270964AD02BA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Ymestyn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eich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brawddegau</a:t>
            </a:r>
            <a:r>
              <a:rPr lang="en-US" sz="4000" b="1" dirty="0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Extending your sentences.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2D8803-1051-844A-93D7-EAA85479077A}"/>
              </a:ext>
            </a:extLst>
          </p:cNvPr>
          <p:cNvSpPr txBox="1"/>
          <p:nvPr/>
        </p:nvSpPr>
        <p:spPr>
          <a:xfrm>
            <a:off x="6684935" y="191888"/>
            <a:ext cx="2831024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_______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B86FDF-87BB-7B45-A704-58DA3EA476F9}"/>
              </a:ext>
            </a:extLst>
          </p:cNvPr>
          <p:cNvSpPr txBox="1"/>
          <p:nvPr/>
        </p:nvSpPr>
        <p:spPr>
          <a:xfrm>
            <a:off x="9515959" y="287526"/>
            <a:ext cx="2676041" cy="1123712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_______ o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B6E515-198D-A946-8196-17276640945F}"/>
              </a:ext>
            </a:extLst>
          </p:cNvPr>
          <p:cNvSpPr txBox="1"/>
          <p:nvPr/>
        </p:nvSpPr>
        <p:spPr>
          <a:xfrm>
            <a:off x="7884228" y="4283866"/>
            <a:ext cx="4244840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Cymraeg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iawn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7E8C3A-1441-DD4C-8C8E-166CEDE46EF5}"/>
              </a:ext>
            </a:extLst>
          </p:cNvPr>
          <p:cNvSpPr txBox="1"/>
          <p:nvPr/>
        </p:nvSpPr>
        <p:spPr>
          <a:xfrm>
            <a:off x="3300699" y="5475537"/>
            <a:ext cx="4820412" cy="783193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mwynhau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siopa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o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2315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6" name="AutoShape 2">
            <a:extLst>
              <a:ext uri="{FF2B5EF4-FFF2-40B4-BE49-F238E27FC236}">
                <a16:creationId xmlns:a16="http://schemas.microsoft.com/office/drawing/2014/main" id="{571EC377-6B98-D645-B6B0-56A035DB1422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242310" y="1991233"/>
            <a:ext cx="3754358" cy="1156726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Y Welsh Whisperer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b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canu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gwlad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b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techno.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349321" y="136902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dirty="0" err="1">
                <a:latin typeface="Ink Free" panose="03080402000500000000" pitchFamily="66" charset="0"/>
              </a:rPr>
              <a:t>dim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5895700" y="275568"/>
            <a:ext cx="582930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Nawr rydyn ni’n symud ymlaen i siarad am y trydydd person – fe / hi </a:t>
            </a:r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Now we’re moving on to discuss the third person - him / her.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8D1C27-5260-6441-BB84-BED5BA6FC5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4727" y="3399247"/>
            <a:ext cx="2057400" cy="20701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212F70-109F-F345-9712-05F68463A6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7002" y="3759011"/>
            <a:ext cx="2095500" cy="2082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1E81238-0758-C945-9393-1F6695DA0D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032" y="3777052"/>
            <a:ext cx="2540000" cy="2540000"/>
          </a:xfrm>
          <a:prstGeom prst="rect">
            <a:avLst/>
          </a:prstGeom>
        </p:spPr>
      </p:pic>
      <p:sp>
        <p:nvSpPr>
          <p:cNvPr id="20" name="AutoShape 2">
            <a:extLst>
              <a:ext uri="{FF2B5EF4-FFF2-40B4-BE49-F238E27FC236}">
                <a16:creationId xmlns:a16="http://schemas.microsoft.com/office/drawing/2014/main" id="{2BC833DC-7738-A045-B94B-9873620814B2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282274" y="1917882"/>
            <a:ext cx="3754358" cy="1156726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Gareth Bale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r>
              <a:rPr lang="en-US" sz="2000" dirty="0" err="1">
                <a:effectLst/>
                <a:latin typeface="Cavolini" panose="03000502040302020204" pitchFamily="66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effectLst/>
                <a:latin typeface="Cavolini" panose="03000502040302020204" pitchFamily="66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effectLst/>
                <a:latin typeface="Cavolini" panose="03000502040302020204" pitchFamily="66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effectLst/>
                <a:latin typeface="Cavolini" panose="03000502040302020204" pitchFamily="66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effectLst/>
                <a:latin typeface="Cavolini" panose="03000502040302020204" pitchFamily="66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effectLst/>
                <a:latin typeface="Cavolini" panose="03000502040302020204" pitchFamily="66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effectLst/>
                <a:latin typeface="Cavolini" panose="03000502040302020204" pitchFamily="66" charset="0"/>
                <a:ea typeface="Times New Roman" panose="02020603050405020304" pitchFamily="18" charset="0"/>
              </a:rPr>
              <a:t>pêl-droed</a:t>
            </a:r>
            <a:r>
              <a:rPr lang="en-US" sz="2000" dirty="0">
                <a:effectLst/>
                <a:latin typeface="Cavolini" panose="03000502040302020204" pitchFamily="66" charset="0"/>
                <a:ea typeface="Times New Roman" panose="02020603050405020304" pitchFamily="18" charset="0"/>
              </a:rPr>
              <a:t>.</a:t>
            </a:r>
          </a:p>
          <a:p>
            <a:r>
              <a:rPr lang="en-US" sz="2000" dirty="0" err="1">
                <a:latin typeface="Cavolini" panose="03000502040302020204" pitchFamily="66" charset="0"/>
                <a:ea typeface="Times New Roman" panose="02020603050405020304" pitchFamily="18" charset="0"/>
              </a:rPr>
              <a:t>Dydw</a:t>
            </a:r>
            <a:r>
              <a:rPr lang="en-US" sz="2000" dirty="0">
                <a:latin typeface="Cavolini" panose="03000502040302020204" pitchFamily="66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ea typeface="Times New Roman" panose="02020603050405020304" pitchFamily="18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ea typeface="Times New Roman" panose="02020603050405020304" pitchFamily="18" charset="0"/>
              </a:rPr>
              <a:t>ddim</a:t>
            </a:r>
            <a:r>
              <a:rPr lang="en-US" sz="2000" dirty="0">
                <a:latin typeface="Cavolini" panose="03000502040302020204" pitchFamily="66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Cavolini" panose="03000502040302020204" pitchFamily="66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ea typeface="Times New Roman" panose="02020603050405020304" pitchFamily="18" charset="0"/>
              </a:rPr>
              <a:t>Sbaen</a:t>
            </a:r>
            <a:r>
              <a:rPr lang="en-US" sz="2000" dirty="0">
                <a:latin typeface="Cavolini" panose="03000502040302020204" pitchFamily="66" charset="0"/>
                <a:ea typeface="Times New Roman" panose="02020603050405020304" pitchFamily="18" charset="0"/>
              </a:rPr>
              <a:t>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3" name="AutoShape 2">
            <a:extLst>
              <a:ext uri="{FF2B5EF4-FFF2-40B4-BE49-F238E27FC236}">
                <a16:creationId xmlns:a16="http://schemas.microsoft.com/office/drawing/2014/main" id="{802400FF-25D7-EA41-8E89-DA1D87D8A7F8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256248" y="1626744"/>
            <a:ext cx="3754358" cy="1156726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Ruth Jones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b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Ynys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Barri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b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dawnsio</a:t>
            </a:r>
            <a:r>
              <a:rPr lang="en-US" alt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7317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4C8C4-51E5-3D48-A58C-D54D73B6F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51853"/>
            <a:ext cx="7160217" cy="4351338"/>
          </a:xfrm>
        </p:spPr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mae’r</a:t>
            </a:r>
            <a:r>
              <a:rPr lang="en-US" dirty="0"/>
              <a:t> Welsh Whisperer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dydy’r</a:t>
            </a:r>
            <a:r>
              <a:rPr lang="en-US" dirty="0"/>
              <a:t> Welsh Whisperer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mae</a:t>
            </a:r>
            <a:r>
              <a:rPr lang="en-US" dirty="0"/>
              <a:t> Gareth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dydy</a:t>
            </a:r>
            <a:r>
              <a:rPr lang="en-US" dirty="0"/>
              <a:t> Gareth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mae</a:t>
            </a:r>
            <a:r>
              <a:rPr lang="en-US" dirty="0"/>
              <a:t> Ruth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dydy</a:t>
            </a:r>
            <a:r>
              <a:rPr lang="en-US" dirty="0"/>
              <a:t> Ruth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C30D6-96A4-6140-A601-E525A2F352ED}"/>
              </a:ext>
            </a:extLst>
          </p:cNvPr>
          <p:cNvSpPr/>
          <p:nvPr/>
        </p:nvSpPr>
        <p:spPr>
          <a:xfrm>
            <a:off x="6448279" y="1786910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Mae’r</a:t>
            </a:r>
            <a:r>
              <a:rPr lang="en-US" dirty="0"/>
              <a:t> Welsh Whisperer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canu</a:t>
            </a:r>
            <a:r>
              <a:rPr lang="en-US" dirty="0"/>
              <a:t> </a:t>
            </a:r>
            <a:r>
              <a:rPr lang="en-US" dirty="0" err="1"/>
              <a:t>gwlad</a:t>
            </a:r>
            <a:r>
              <a:rPr lang="en-US" dirty="0"/>
              <a:t>.</a:t>
            </a:r>
          </a:p>
          <a:p>
            <a:pPr algn="ctr"/>
            <a:r>
              <a:rPr lang="en-US" dirty="0" err="1"/>
              <a:t>Dydy’r</a:t>
            </a:r>
            <a:r>
              <a:rPr lang="en-US" dirty="0"/>
              <a:t> Welsh Whisperer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techno.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7E66511-FB5C-7A4B-B597-3A356F10A846}"/>
              </a:ext>
            </a:extLst>
          </p:cNvPr>
          <p:cNvSpPr/>
          <p:nvPr/>
        </p:nvSpPr>
        <p:spPr>
          <a:xfrm>
            <a:off x="6448279" y="3451645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Mae Gareth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pêl-droed</a:t>
            </a:r>
            <a:r>
              <a:rPr lang="en-US" dirty="0"/>
              <a:t>.</a:t>
            </a:r>
          </a:p>
          <a:p>
            <a:pPr algn="ctr"/>
            <a:r>
              <a:rPr lang="en-US" dirty="0" err="1"/>
              <a:t>Dydy</a:t>
            </a:r>
            <a:r>
              <a:rPr lang="en-US" dirty="0"/>
              <a:t> Gareth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Sbaen</a:t>
            </a:r>
            <a:r>
              <a:rPr lang="en-US" dirty="0"/>
              <a:t>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0953C0C-1E53-A54D-8A9A-794B57716D77}"/>
              </a:ext>
            </a:extLst>
          </p:cNvPr>
          <p:cNvSpPr/>
          <p:nvPr/>
        </p:nvSpPr>
        <p:spPr>
          <a:xfrm>
            <a:off x="6448279" y="5073449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Mae Ruth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Ynys</a:t>
            </a:r>
            <a:r>
              <a:rPr lang="en-US" dirty="0"/>
              <a:t> y </a:t>
            </a:r>
            <a:r>
              <a:rPr lang="en-US" dirty="0" err="1"/>
              <a:t>Barri</a:t>
            </a:r>
            <a:r>
              <a:rPr lang="en-US" dirty="0"/>
              <a:t>.</a:t>
            </a:r>
          </a:p>
          <a:p>
            <a:pPr algn="ctr"/>
            <a:r>
              <a:rPr lang="en-US" dirty="0" err="1"/>
              <a:t>Dydy</a:t>
            </a:r>
            <a:r>
              <a:rPr lang="en-US" dirty="0"/>
              <a:t> Ruth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dawnsio</a:t>
            </a:r>
            <a:r>
              <a:rPr lang="en-US" dirty="0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7846073-2C5B-094D-880A-58BF26507F45}"/>
              </a:ext>
            </a:extLst>
          </p:cNvPr>
          <p:cNvSpPr/>
          <p:nvPr/>
        </p:nvSpPr>
        <p:spPr>
          <a:xfrm>
            <a:off x="6448279" y="1786910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90C316D-956E-A643-95BC-32136249E48D}"/>
              </a:ext>
            </a:extLst>
          </p:cNvPr>
          <p:cNvSpPr/>
          <p:nvPr/>
        </p:nvSpPr>
        <p:spPr>
          <a:xfrm>
            <a:off x="6448279" y="3457729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86F5100-A4C5-0A40-A8E6-4CED72243024}"/>
              </a:ext>
            </a:extLst>
          </p:cNvPr>
          <p:cNvSpPr/>
          <p:nvPr/>
        </p:nvSpPr>
        <p:spPr>
          <a:xfrm>
            <a:off x="6448279" y="5067365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CA1C49F-793F-5A4F-B794-8DE7C97BE01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br>
              <a:rPr lang="en-US" sz="4000" b="1" dirty="0">
                <a:latin typeface="Ink Free" panose="03080402000500000000" pitchFamily="66" charset="0"/>
              </a:rPr>
            </a:br>
            <a:br>
              <a:rPr lang="en-US" sz="4000" b="1" dirty="0">
                <a:latin typeface="Ink Free" panose="03080402000500000000" pitchFamily="66" charset="0"/>
              </a:rPr>
            </a:br>
            <a:br>
              <a:rPr lang="en-US" sz="4000" b="1" dirty="0">
                <a:latin typeface="Ink Free" panose="03080402000500000000" pitchFamily="66" charset="0"/>
              </a:rPr>
            </a:br>
            <a:r>
              <a:rPr lang="en-US" sz="4000" b="1" dirty="0">
                <a:latin typeface="Ink Free" panose="03080402000500000000" pitchFamily="66" charset="0"/>
              </a:rPr>
              <a:t>    </a:t>
            </a: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    </a:t>
            </a:r>
            <a:r>
              <a:rPr lang="en-US" sz="4000" b="1" dirty="0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dirty="0" err="1">
                <a:latin typeface="Ink Free" panose="03080402000500000000" pitchFamily="66" charset="0"/>
              </a:rPr>
              <a:t>dim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1FD499-3996-0D4D-8154-71D5C399FED1}"/>
              </a:ext>
            </a:extLst>
          </p:cNvPr>
          <p:cNvSpPr/>
          <p:nvPr/>
        </p:nvSpPr>
        <p:spPr>
          <a:xfrm>
            <a:off x="4564783" y="291066"/>
            <a:ext cx="7160217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trydydd person.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Write the sentences in the third person.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B4D64D3-5B6E-004D-9697-BBC3AD4761E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489125" y="632598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31926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3452019"/>
            <a:ext cx="2559146" cy="4125652"/>
          </a:xfrm>
        </p:spPr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32543" r="50034" b="47345"/>
          <a:stretch/>
        </p:blipFill>
        <p:spPr>
          <a:xfrm>
            <a:off x="178396" y="2397414"/>
            <a:ext cx="11902367" cy="3330014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B888D367-326C-C646-A957-E3F5A221A9DF}"/>
              </a:ext>
            </a:extLst>
          </p:cNvPr>
          <p:cNvSpPr/>
          <p:nvPr/>
        </p:nvSpPr>
        <p:spPr>
          <a:xfrm>
            <a:off x="648345" y="1565301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861062-2A6E-4C47-BA1B-2C6C5B608FA2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942642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52203" r="50034" b="28362"/>
          <a:stretch/>
        </p:blipFill>
        <p:spPr>
          <a:xfrm>
            <a:off x="277817" y="2651380"/>
            <a:ext cx="11636366" cy="3145856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AA3968A1-2C48-D74B-A1D9-D40E70251CF4}"/>
              </a:ext>
            </a:extLst>
          </p:cNvPr>
          <p:cNvSpPr/>
          <p:nvPr/>
        </p:nvSpPr>
        <p:spPr>
          <a:xfrm>
            <a:off x="648345" y="1814450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37F715-A5A7-0848-9499-4F613F8D930B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726690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Shape 96"/>
          <p:cNvSpPr>
            <a:spLocks noGrp="1"/>
          </p:cNvSpPr>
          <p:nvPr>
            <p:ph type="title"/>
          </p:nvPr>
        </p:nvSpPr>
        <p:spPr>
          <a:xfrm>
            <a:off x="322882" y="1601677"/>
            <a:ext cx="5334000" cy="1652967"/>
          </a:xfrm>
          <a:prstGeom prst="rect">
            <a:avLst/>
          </a:prstGeom>
          <a:solidFill>
            <a:srgbClr val="00B0F0"/>
          </a:solidFill>
        </p:spPr>
        <p:txBody>
          <a:bodyPr/>
          <a:lstStyle/>
          <a:p>
            <a:pPr lvl="0" algn="ctr">
              <a:defRPr sz="1800">
                <a:solidFill>
                  <a:srgbClr val="000000"/>
                </a:solidFill>
              </a:defRPr>
            </a:pPr>
            <a:r>
              <a:rPr sz="4500" dirty="0" err="1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sz="4500" dirty="0" err="1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sz="4500" dirty="0" err="1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….!</a:t>
            </a:r>
            <a:br>
              <a:rPr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(#She’ll be coming </a:t>
            </a:r>
            <a:br>
              <a:rPr lang="cy-GB"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     </a:t>
            </a:r>
            <a:r>
              <a:rPr sz="27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round the mountain)</a:t>
            </a:r>
          </a:p>
        </p:txBody>
      </p:sp>
      <p:sp>
        <p:nvSpPr>
          <p:cNvPr id="97" name="Shape 97"/>
          <p:cNvSpPr>
            <a:spLocks noGrp="1"/>
          </p:cNvSpPr>
          <p:nvPr>
            <p:ph type="body" idx="1"/>
          </p:nvPr>
        </p:nvSpPr>
        <p:spPr>
          <a:xfrm>
            <a:off x="322882" y="3501238"/>
            <a:ext cx="5850610" cy="482910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</a:t>
            </a:r>
            <a:r>
              <a:rPr sz="2400" dirty="0">
                <a:latin typeface="Avenir Book" panose="02000503020000020003" pitchFamily="2" charset="0"/>
              </a:rPr>
              <a:t>, </a:t>
            </a:r>
            <a:r>
              <a:rPr sz="2400" dirty="0" err="1">
                <a:latin typeface="Avenir Book" panose="02000503020000020003" pitchFamily="2" charset="0"/>
              </a:rPr>
              <a:t>ydw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wir</a:t>
            </a:r>
            <a:r>
              <a:rPr sz="2400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</a:t>
            </a:r>
            <a:r>
              <a:rPr sz="2400" dirty="0">
                <a:latin typeface="Avenir Book" panose="02000503020000020003" pitchFamily="2" charset="0"/>
              </a:rPr>
              <a:t>, </a:t>
            </a:r>
            <a:r>
              <a:rPr sz="2400" dirty="0" err="1">
                <a:latin typeface="Avenir Book" panose="02000503020000020003" pitchFamily="2" charset="0"/>
              </a:rPr>
              <a:t>ydw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wir</a:t>
            </a:r>
            <a:r>
              <a:rPr sz="2400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 </a:t>
            </a:r>
          </a:p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 </a:t>
            </a:r>
          </a:p>
          <a:p>
            <a:pPr marL="0" indent="0">
              <a:buNone/>
              <a:defRPr sz="1800"/>
            </a:pPr>
            <a:r>
              <a:rPr sz="2400" dirty="0" err="1">
                <a:latin typeface="Avenir Book" panose="02000503020000020003" pitchFamily="2" charset="0"/>
              </a:rPr>
              <a:t>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i’n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hoffi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lang="cy-GB" sz="2400" dirty="0">
                <a:latin typeface="Avenir Book" panose="02000503020000020003" pitchFamily="2" charset="0"/>
              </a:rPr>
              <a:t>mynd i’r ysgol</a:t>
            </a:r>
            <a:r>
              <a:rPr sz="2400" dirty="0">
                <a:latin typeface="Avenir Book" panose="02000503020000020003" pitchFamily="2" charset="0"/>
              </a:rPr>
              <a:t>, </a:t>
            </a:r>
            <a:r>
              <a:rPr sz="2400" dirty="0" err="1">
                <a:latin typeface="Avenir Book" panose="02000503020000020003" pitchFamily="2" charset="0"/>
              </a:rPr>
              <a:t>ydw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wir</a:t>
            </a:r>
            <a:r>
              <a:rPr sz="2400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None/>
              <a:defRPr sz="1800"/>
            </a:pPr>
            <a:endParaRPr sz="2400" dirty="0">
              <a:latin typeface="Avenir Book" panose="02000503020000020003" pitchFamily="2" charset="0"/>
            </a:endParaRPr>
          </a:p>
          <a:p>
            <a:pPr marL="0" indent="0">
              <a:buNone/>
              <a:defRPr sz="1800"/>
            </a:pPr>
            <a:r>
              <a:rPr lang="cy-GB" sz="2400" dirty="0">
                <a:latin typeface="Avenir Book" panose="02000503020000020003" pitchFamily="2" charset="0"/>
              </a:rPr>
              <a:t>Bwyta siocled</a:t>
            </a:r>
            <a:r>
              <a:rPr sz="2400" dirty="0">
                <a:latin typeface="Avenir Book" panose="02000503020000020003" pitchFamily="2" charset="0"/>
              </a:rPr>
              <a:t>, </a:t>
            </a:r>
            <a:r>
              <a:rPr sz="2400" dirty="0" err="1">
                <a:latin typeface="Avenir Book" panose="02000503020000020003" pitchFamily="2" charset="0"/>
              </a:rPr>
              <a:t>mynd</a:t>
            </a:r>
            <a:r>
              <a:rPr sz="2400" dirty="0">
                <a:latin typeface="Avenir Book" panose="02000503020000020003" pitchFamily="2" charset="0"/>
              </a:rPr>
              <a:t> </a:t>
            </a:r>
            <a:r>
              <a:rPr sz="2400" dirty="0" err="1">
                <a:latin typeface="Avenir Book" panose="02000503020000020003" pitchFamily="2" charset="0"/>
              </a:rPr>
              <a:t>adre</a:t>
            </a:r>
            <a:r>
              <a:rPr lang="cy-GB" sz="2400" dirty="0">
                <a:latin typeface="Avenir Book" panose="02000503020000020003" pitchFamily="2" charset="0"/>
              </a:rPr>
              <a:t> ...</a:t>
            </a:r>
            <a:endParaRPr dirty="0">
              <a:latin typeface="Avenir Book" panose="02000503020000020003" pitchFamily="2" charset="0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6643E24-C5DC-7945-AD10-23881A73A261}"/>
              </a:ext>
            </a:extLst>
          </p:cNvPr>
          <p:cNvSpPr txBox="1">
            <a:spLocks/>
          </p:cNvSpPr>
          <p:nvPr/>
        </p:nvSpPr>
        <p:spPr>
          <a:xfrm>
            <a:off x="7060859" y="3429000"/>
            <a:ext cx="4390222" cy="3338073"/>
          </a:xfr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Dw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ddim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yn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hoffi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sbwriel</a:t>
            </a:r>
            <a:r>
              <a:rPr lang="en-US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Dw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ddim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yn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hoffi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sbwriel</a:t>
            </a:r>
            <a:r>
              <a:rPr lang="en-US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Dw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ddim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yn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hoffi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sbwriel</a:t>
            </a:r>
            <a:r>
              <a:rPr lang="en-US" dirty="0">
                <a:latin typeface="Avenir Book" panose="02000503020000020003" pitchFamily="2" charset="0"/>
              </a:rPr>
              <a:t>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Ych</a:t>
            </a:r>
            <a:r>
              <a:rPr lang="en-US" dirty="0">
                <a:latin typeface="Avenir Book" panose="02000503020000020003" pitchFamily="2" charset="0"/>
              </a:rPr>
              <a:t>-</a:t>
            </a:r>
            <a:r>
              <a:rPr lang="en-US" dirty="0" err="1">
                <a:latin typeface="Avenir Book" panose="02000503020000020003" pitchFamily="2" charset="0"/>
              </a:rPr>
              <a:t>ych</a:t>
            </a:r>
            <a:r>
              <a:rPr lang="en-US" dirty="0">
                <a:latin typeface="Avenir Book" panose="02000503020000020003" pitchFamily="2" charset="0"/>
              </a:rPr>
              <a:t>-</a:t>
            </a:r>
            <a:r>
              <a:rPr lang="en-US" dirty="0" err="1">
                <a:latin typeface="Avenir Book" panose="02000503020000020003" pitchFamily="2" charset="0"/>
              </a:rPr>
              <a:t>ych</a:t>
            </a:r>
            <a:r>
              <a:rPr lang="en-US" dirty="0">
                <a:latin typeface="Avenir Book" panose="02000503020000020003" pitchFamily="2" charset="0"/>
              </a:rPr>
              <a:t>-a-fi!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>
              <a:latin typeface="Avenir Book" panose="02000503020000020003" pitchFamily="2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>
                <a:latin typeface="Avenir Book" panose="02000503020000020003" pitchFamily="2" charset="0"/>
              </a:rPr>
              <a:t>Dw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i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ddim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yn</a:t>
            </a:r>
            <a:r>
              <a:rPr lang="en-US" dirty="0">
                <a:latin typeface="Avenir Book" panose="02000503020000020003" pitchFamily="2" charset="0"/>
              </a:rPr>
              <a:t> </a:t>
            </a:r>
            <a:r>
              <a:rPr lang="en-US" dirty="0" err="1">
                <a:latin typeface="Avenir Book" panose="02000503020000020003" pitchFamily="2" charset="0"/>
              </a:rPr>
              <a:t>hoffi</a:t>
            </a:r>
            <a:r>
              <a:rPr lang="en-US" dirty="0">
                <a:latin typeface="Avenir Book" panose="02000503020000020003" pitchFamily="2" charset="0"/>
              </a:rPr>
              <a:t>...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12" name="Shape 96">
            <a:extLst>
              <a:ext uri="{FF2B5EF4-FFF2-40B4-BE49-F238E27FC236}">
                <a16:creationId xmlns:a16="http://schemas.microsoft.com/office/drawing/2014/main" id="{7B54558C-B8D2-9648-95BE-B895B57A1CE7}"/>
              </a:ext>
            </a:extLst>
          </p:cNvPr>
          <p:cNvSpPr txBox="1">
            <a:spLocks/>
          </p:cNvSpPr>
          <p:nvPr/>
        </p:nvSpPr>
        <p:spPr>
          <a:xfrm>
            <a:off x="6504123" y="1636447"/>
            <a:ext cx="5334000" cy="165296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500" dirty="0" err="1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Tacluso</a:t>
            </a:r>
            <a:r>
              <a:rPr lang="en-GB"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  <a:br>
              <a:rPr lang="en-GB"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4500" dirty="0">
                <a:solidFill>
                  <a:srgbClr val="04617B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      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cy-GB" sz="2800" dirty="0">
                <a:latin typeface="Cavolini" panose="03000502040302020204" pitchFamily="66" charset="0"/>
                <a:cs typeface="Cavolini" panose="03000502040302020204" pitchFamily="66" charset="0"/>
              </a:rPr>
              <a:t>#Thank you Lord </a:t>
            </a:r>
          </a:p>
          <a:p>
            <a:pPr algn="r"/>
            <a:r>
              <a:rPr lang="cy-GB" sz="2800" dirty="0">
                <a:latin typeface="Cavolini" panose="03000502040302020204" pitchFamily="66" charset="0"/>
                <a:cs typeface="Cavolini" panose="03000502040302020204" pitchFamily="66" charset="0"/>
              </a:rPr>
              <a:t>for this new day!)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>
              <a:defRPr sz="1800">
                <a:solidFill>
                  <a:srgbClr val="000000"/>
                </a:solidFill>
              </a:defRPr>
            </a:pPr>
            <a:endParaRPr lang="en-GB" sz="2700" dirty="0">
              <a:solidFill>
                <a:srgbClr val="04617B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3" name="Speech Bubble: Rectangle with Corners Rounded 4">
            <a:extLst>
              <a:ext uri="{FF2B5EF4-FFF2-40B4-BE49-F238E27FC236}">
                <a16:creationId xmlns:a16="http://schemas.microsoft.com/office/drawing/2014/main" id="{63487EAC-793F-2F4F-9461-27EA8FB7917B}"/>
              </a:ext>
            </a:extLst>
          </p:cNvPr>
          <p:cNvSpPr/>
          <p:nvPr/>
        </p:nvSpPr>
        <p:spPr>
          <a:xfrm>
            <a:off x="3367158" y="246853"/>
            <a:ext cx="585061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Gwranewch ar y traciau sain, a chanwch!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to hear the music, and sing along!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4338" name="Picture 2" descr="Free Pictures Of Music Notes And Symbols, Download Free Clip Art, Free Clip  Art on Clipart Library">
            <a:extLst>
              <a:ext uri="{FF2B5EF4-FFF2-40B4-BE49-F238E27FC236}">
                <a16:creationId xmlns:a16="http://schemas.microsoft.com/office/drawing/2014/main" id="{4D12A532-C0C1-334B-8B02-98788F5CD7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70" y="0"/>
            <a:ext cx="1761845" cy="178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Recording 15 Oct 2020 at 11:40:09" descr="Audio Recording 15 Oct 2020 at 11:40:09">
            <a:hlinkClick r:id="" action="ppaction://media"/>
            <a:extLst>
              <a:ext uri="{FF2B5EF4-FFF2-40B4-BE49-F238E27FC236}">
                <a16:creationId xmlns:a16="http://schemas.microsoft.com/office/drawing/2014/main" id="{EBB55BCC-36EA-6643-AB80-6F91A0EE08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4543" y="2271102"/>
            <a:ext cx="1030035" cy="1030035"/>
          </a:xfrm>
          <a:prstGeom prst="rect">
            <a:avLst/>
          </a:prstGeom>
        </p:spPr>
      </p:pic>
      <p:pic>
        <p:nvPicPr>
          <p:cNvPr id="4" name="Audio Recording 15 Oct 2020 at 11:52:58" descr="Audio Recording 15 Oct 2020 at 11:52:58">
            <a:hlinkClick r:id="" action="ppaction://media"/>
            <a:extLst>
              <a:ext uri="{FF2B5EF4-FFF2-40B4-BE49-F238E27FC236}">
                <a16:creationId xmlns:a16="http://schemas.microsoft.com/office/drawing/2014/main" id="{A9C5DE69-E28F-F74B-BD8A-C13D8B7B5EF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665760" y="2121184"/>
            <a:ext cx="1117273" cy="11172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4C52D3A-565F-9046-8738-FC422F84D704}"/>
              </a:ext>
            </a:extLst>
          </p:cNvPr>
          <p:cNvPicPr/>
          <p:nvPr/>
        </p:nvPicPr>
        <p:blipFill rotWithShape="1">
          <a:blip r:embed="rId9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853410" y="301344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5226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26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907796" y="1590507"/>
            <a:ext cx="4809641" cy="4515147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 dirty="0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 dirty="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Ymarfer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Ysgrifennu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Written Exercise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F1C37549-B867-1546-A575-0FD9E8DD73ED}"/>
              </a:ext>
            </a:extLst>
          </p:cNvPr>
          <p:cNvSpPr/>
          <p:nvPr/>
        </p:nvSpPr>
        <p:spPr>
          <a:xfrm>
            <a:off x="4719767" y="205474"/>
            <a:ext cx="592434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negyddol.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Turn the sentences into the negative.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6028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EA368BC-B032-0946-9CC1-3E6D891387A6}"/>
              </a:ext>
            </a:extLst>
          </p:cNvPr>
          <p:cNvSpPr/>
          <p:nvPr/>
        </p:nvSpPr>
        <p:spPr>
          <a:xfrm>
            <a:off x="4616108" y="1436620"/>
            <a:ext cx="5924342" cy="4669035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sglodion.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sudd afal.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cyrri twym.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Chris ddim yn hoffi sglodion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e ddim yn hoffi Eastenders.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hi ddim yn hoffi canu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Alys ddim yn hoffi chwarae ar yr iard.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dydych chi ddim yn hoffi?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dwyt ti ddim yn hoffi?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 John ddim yn hoffi?</a:t>
            </a:r>
            <a:endParaRPr lang="en-GB" sz="2000" b="1" dirty="0">
              <a:solidFill>
                <a:srgbClr val="7030A0"/>
              </a:solidFill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621776" y="1436621"/>
            <a:ext cx="5918674" cy="4669034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 dirty="0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 dirty="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Ymarfer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Ysgrifennu</a:t>
            </a:r>
            <a:r>
              <a:rPr lang="en-US" sz="4000" b="1" dirty="0">
                <a:latin typeface="Ink Free" panose="03080402000500000000" pitchFamily="66" charset="0"/>
              </a:rPr>
              <a:t> - </a:t>
            </a:r>
            <a:r>
              <a:rPr lang="en-US" sz="4000" b="1" dirty="0" err="1">
                <a:latin typeface="Ink Free" panose="03080402000500000000" pitchFamily="66" charset="0"/>
              </a:rPr>
              <a:t>atebion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Written Exercise - answers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FA01A832-6E1B-654A-BF1D-04E3E9F0172E}"/>
              </a:ext>
            </a:extLst>
          </p:cNvPr>
          <p:cNvSpPr/>
          <p:nvPr/>
        </p:nvSpPr>
        <p:spPr>
          <a:xfrm>
            <a:off x="565417" y="2085825"/>
            <a:ext cx="3227678" cy="2331192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Cliciwch ar y bocs i weld yr atebion.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the box to see the answers.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8DFB219-5C3F-F04E-84FE-EBB43C212EFB}"/>
              </a:ext>
            </a:extLst>
          </p:cNvPr>
          <p:cNvCxnSpPr>
            <a:cxnSpLocks/>
          </p:cNvCxnSpPr>
          <p:nvPr/>
        </p:nvCxnSpPr>
        <p:spPr>
          <a:xfrm>
            <a:off x="3534820" y="3339428"/>
            <a:ext cx="1086956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6013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E3C73A-C42C-0B46-BD62-E122B663633B}"/>
              </a:ext>
            </a:extLst>
          </p:cNvPr>
          <p:cNvSpPr/>
          <p:nvPr/>
        </p:nvSpPr>
        <p:spPr>
          <a:xfrm>
            <a:off x="214100" y="253162"/>
            <a:ext cx="110193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4000" b="1" dirty="0">
                <a:latin typeface="Ink Free" panose="03080402000500000000" pitchFamily="66" charset="0"/>
                <a:ea typeface="Times New Roman" panose="02020603050405020304" pitchFamily="18" charset="0"/>
              </a:rPr>
              <a:t>Hoffi bwyta / yfed / gwylio / darllen / gwneud  … ?</a:t>
            </a:r>
            <a:endParaRPr lang="en-GB" sz="4000" dirty="0">
              <a:effectLst/>
              <a:latin typeface="Ink Free" panose="03080402000500000000" pitchFamily="66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3000C44-C763-4A45-BC6A-2392B879AD5B}"/>
              </a:ext>
            </a:extLst>
          </p:cNvPr>
          <p:cNvGraphicFramePr>
            <a:graphicFrameLocks noGrp="1"/>
          </p:cNvGraphicFramePr>
          <p:nvPr/>
        </p:nvGraphicFramePr>
        <p:xfrm>
          <a:off x="214100" y="1085034"/>
          <a:ext cx="11812585" cy="52578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4915839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6896746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</a:rPr>
                        <a:t>Beth rydych chi’n hoffi </a:t>
                      </a:r>
                      <a:r>
                        <a:rPr lang="cy-GB" sz="2300" b="1" dirty="0">
                          <a:effectLst/>
                        </a:rPr>
                        <a:t>f</a:t>
                      </a:r>
                      <a:r>
                        <a:rPr lang="cy-GB" sz="2300" dirty="0">
                          <a:effectLst/>
                        </a:rPr>
                        <a:t>wyta?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 indent="-1371600"/>
                      <a:r>
                        <a:rPr lang="cy-GB" sz="2300" dirty="0">
                          <a:effectLst/>
                        </a:rPr>
                        <a:t>Beth rwyt ti’n hoffi 	yfed?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/>
                      <a:r>
                        <a:rPr lang="cy-GB" sz="2300" dirty="0">
                          <a:effectLst/>
                        </a:rPr>
                        <a:t>                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ylio?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/>
                      <a:r>
                        <a:rPr lang="cy-GB" sz="2300" dirty="0">
                          <a:effectLst/>
                        </a:rPr>
                        <a:t>                 </a:t>
                      </a:r>
                      <a:r>
                        <a:rPr lang="cy-GB" sz="2300" b="1" dirty="0">
                          <a:effectLst/>
                        </a:rPr>
                        <a:t>dd</a:t>
                      </a:r>
                      <a:r>
                        <a:rPr lang="cy-GB" sz="2300" dirty="0">
                          <a:effectLst/>
                        </a:rPr>
                        <a:t>arllen?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/>
                      <a:r>
                        <a:rPr lang="cy-GB" sz="2300" dirty="0">
                          <a:effectLst/>
                        </a:rPr>
                        <a:t>                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neud?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</a:rPr>
                        <a:t>Rydw i’n hoffi bwyta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(eat)</a:t>
                      </a:r>
                      <a:endParaRPr lang="en-GB" sz="2300" i="1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yfed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(drink)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gwylio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(watch)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darllen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(read)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cadw’n heini.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(keep fit)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coginio.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(cook)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dawnsio.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(dance)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gwylio ffilmiau.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(watch films)</a:t>
                      </a:r>
                      <a:endParaRPr lang="en-GB" sz="2300" i="1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indent="46038">
                        <a:tabLst/>
                      </a:pPr>
                      <a:r>
                        <a:rPr lang="cy-GB" sz="2300" dirty="0">
                          <a:effectLst/>
                        </a:rPr>
                        <a:t>	</a:t>
                      </a:r>
                      <a:endParaRPr lang="en-GB" sz="2300" dirty="0">
                        <a:effectLst/>
                      </a:endParaRPr>
                    </a:p>
                    <a:p>
                      <a:pPr marL="731520"/>
                      <a:r>
                        <a:rPr lang="cy-GB" sz="2300" dirty="0">
                          <a:effectLst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</a:rPr>
                        <a:t>Beth dydych chi ddim yn hoffi fwyta?</a:t>
                      </a:r>
                      <a:endParaRPr lang="en-GB" sz="2300" dirty="0">
                        <a:effectLst/>
                      </a:endParaRPr>
                    </a:p>
                    <a:p>
                      <a:pPr marL="3514725" indent="-3514725">
                        <a:tabLst/>
                      </a:pPr>
                      <a:r>
                        <a:rPr lang="cy-GB" sz="2300" dirty="0">
                          <a:effectLst/>
                        </a:rPr>
                        <a:t>Beth dwyt ti ddim yn hoffi   yfed?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ylio?</a:t>
                      </a:r>
                      <a:endParaRPr lang="en-GB" sz="2300" dirty="0">
                        <a:effectLst/>
                      </a:endParaRPr>
                    </a:p>
                    <a:p>
                      <a:pPr marL="3468688" indent="-139700">
                        <a:tabLst/>
                      </a:pPr>
                      <a:r>
                        <a:rPr lang="cy-GB" sz="2300" dirty="0">
                          <a:effectLst/>
                        </a:rPr>
                        <a:t>  ddarllen</a:t>
                      </a:r>
                    </a:p>
                    <a:p>
                      <a:pPr marL="3468688" indent="-139700">
                        <a:tabLst/>
                      </a:pPr>
                      <a:r>
                        <a:rPr lang="cy-GB" sz="2300" dirty="0">
                          <a:effectLst/>
                        </a:rPr>
                        <a:t>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neud?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Dydw i ddim yn hoffi (bwyta) salad.</a:t>
                      </a:r>
                      <a:r>
                        <a:rPr lang="en-GB" sz="2300" dirty="0">
                          <a:effectLst/>
                        </a:rPr>
                        <a:t>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(eating salad)</a:t>
                      </a:r>
                      <a:endParaRPr lang="en-GB" sz="2300" dirty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Dydw i ddim yn hoffi (yfed) llaeth.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(drinking milk)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Dydw i ddim yn hoffi gwylio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(watching) 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Dydw i ddim yn hoffi darllen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(reading) 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Dydw i ddim yn hoffi canu.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(singing) 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08335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49085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/>
        </p:nvGraphicFramePr>
        <p:xfrm>
          <a:off x="765467" y="1480077"/>
          <a:ext cx="10833308" cy="5057057"/>
        </p:xfrm>
        <a:graphic>
          <a:graphicData uri="http://schemas.openxmlformats.org/drawingml/2006/table">
            <a:tbl>
              <a:tblPr firstRow="1" firstCol="1" bandRow="1"/>
              <a:tblGrid>
                <a:gridCol w="1407576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942573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rwyt ti heddiw?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</a:t>
                      </a:r>
                      <a:r>
                        <a:rPr lang="cy-GB" sz="20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</a:t>
                      </a:r>
                      <a:r>
                        <a:rPr lang="cy-GB" sz="20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</a:t>
                      </a:r>
                      <a:r>
                        <a:rPr lang="cy-GB" sz="20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ti’n</a:t>
                      </a:r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hoffi wneud, Sam? 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87A72DFF-DB7B-D54D-A845-E2972BFD04CD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Sgwrs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gyda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phartner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2D34BC7-B2A2-BA47-A69F-65007969DA5A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774136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45933-8B1B-054E-988A-210E4D93855E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Hoffi</a:t>
            </a:r>
            <a:r>
              <a:rPr lang="en-US" b="1" dirty="0">
                <a:latin typeface="Ink Free" panose="03080402000500000000" pitchFamily="66" charset="0"/>
              </a:rPr>
              <a:t> – </a:t>
            </a:r>
            <a:r>
              <a:rPr lang="en-US" b="1" dirty="0" err="1">
                <a:latin typeface="Ink Free" panose="03080402000500000000" pitchFamily="66" charset="0"/>
              </a:rPr>
              <a:t>fe</a:t>
            </a:r>
            <a:r>
              <a:rPr lang="en-US" b="1" dirty="0">
                <a:latin typeface="Ink Free" panose="03080402000500000000" pitchFamily="66" charset="0"/>
              </a:rPr>
              <a:t>/hi </a:t>
            </a:r>
          </a:p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Hoffi</a:t>
            </a:r>
            <a:r>
              <a:rPr lang="en-US" b="1" dirty="0">
                <a:latin typeface="Ink Free" panose="03080402000500000000" pitchFamily="66" charset="0"/>
              </a:rPr>
              <a:t> – him/her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/>
        </p:nvGraphicFramePr>
        <p:xfrm>
          <a:off x="301350" y="1972160"/>
          <a:ext cx="1144636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Chris yn hoffi fwyta?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e’n hoffi yfed?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hi’n hoffi wneud?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Chris yn hoffi bwyta lasagne.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e’n hoffi yfed llaeth.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Chris ddim yn hoffi fwyta?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e ddim yn hoffi yfed?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hi ddim yn hoffi wneud?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e ddim yn hoffi yfed dŵr.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9A73BD1-CB22-BE47-A98C-6006C6954D2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266472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877A30B-D2E2-DE4F-9E8B-53A8FD0B4B8C}"/>
              </a:ext>
            </a:extLst>
          </p:cNvPr>
          <p:cNvGraphicFramePr>
            <a:graphicFrameLocks noGrp="1"/>
          </p:cNvGraphicFramePr>
          <p:nvPr/>
        </p:nvGraphicFramePr>
        <p:xfrm>
          <a:off x="3181243" y="624840"/>
          <a:ext cx="8896027" cy="5608320"/>
        </p:xfrm>
        <a:graphic>
          <a:graphicData uri="http://schemas.openxmlformats.org/drawingml/2006/table">
            <a:tbl>
              <a:tblPr firstRow="1" firstCol="1" bandRow="1"/>
              <a:tblGrid>
                <a:gridCol w="384358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5052447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 ydy fy hoff fwyd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fwyd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goulash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 ydy fy hoff ddiod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ddiod i ydy 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raglen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raglen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057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028700" indent="-1028700"/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liw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gân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l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yfr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ffilm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... i ydy </a:t>
                      </a:r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8961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96623C4A-DCEB-5042-AC86-E6980D398068}"/>
              </a:ext>
            </a:extLst>
          </p:cNvPr>
          <p:cNvSpPr txBox="1">
            <a:spLocks/>
          </p:cNvSpPr>
          <p:nvPr/>
        </p:nvSpPr>
        <p:spPr>
          <a:xfrm>
            <a:off x="479010" y="150064"/>
            <a:ext cx="1706252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Hoff</a:t>
            </a:r>
          </a:p>
        </p:txBody>
      </p:sp>
      <p:sp>
        <p:nvSpPr>
          <p:cNvPr id="5" name="5-point Star 4">
            <a:extLst>
              <a:ext uri="{FF2B5EF4-FFF2-40B4-BE49-F238E27FC236}">
                <a16:creationId xmlns:a16="http://schemas.microsoft.com/office/drawing/2014/main" id="{A7104F8B-CD87-4840-BB3B-A9309F4564F7}"/>
              </a:ext>
            </a:extLst>
          </p:cNvPr>
          <p:cNvSpPr/>
          <p:nvPr/>
        </p:nvSpPr>
        <p:spPr>
          <a:xfrm>
            <a:off x="-30995" y="1891931"/>
            <a:ext cx="3700819" cy="3074137"/>
          </a:xfrm>
          <a:prstGeom prst="star5">
            <a:avLst>
              <a:gd name="adj" fmla="val 27234"/>
              <a:gd name="hf" fmla="val 105146"/>
              <a:gd name="vf" fmla="val 110557"/>
            </a:avLst>
          </a:prstGeom>
          <a:solidFill>
            <a:srgbClr val="E2C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20BB82-F1BE-7548-8B46-E111739A0AD5}"/>
              </a:ext>
            </a:extLst>
          </p:cNvPr>
          <p:cNvSpPr txBox="1"/>
          <p:nvPr/>
        </p:nvSpPr>
        <p:spPr>
          <a:xfrm>
            <a:off x="-235237" y="2924644"/>
            <a:ext cx="410930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sz="2200" b="1" dirty="0">
                <a:latin typeface="Cavolini" panose="03000502040302020204" pitchFamily="66" charset="0"/>
                <a:cs typeface="Cavolini" panose="03000502040302020204" pitchFamily="66" charset="0"/>
              </a:rPr>
              <a:t> = to like</a:t>
            </a: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  <a:r>
              <a:rPr lang="en-US" sz="2200" b="1" dirty="0">
                <a:latin typeface="Cavolini" panose="03000502040302020204" pitchFamily="66" charset="0"/>
                <a:cs typeface="Cavolini" panose="03000502040302020204" pitchFamily="66" charset="0"/>
              </a:rPr>
              <a:t> = </a:t>
            </a:r>
            <a:r>
              <a:rPr lang="en-US" sz="2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favourite</a:t>
            </a:r>
            <a:endParaRPr lang="en-US" sz="2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9414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2">
            <a:extLst>
              <a:ext uri="{FF2B5EF4-FFF2-40B4-BE49-F238E27FC236}">
                <a16:creationId xmlns:a16="http://schemas.microsoft.com/office/drawing/2014/main" id="{8F7AFB9A-7364-478C-B48B-8523CDD9A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Freeform: Shape 24">
            <a:extLst>
              <a:ext uri="{FF2B5EF4-FFF2-40B4-BE49-F238E27FC236}">
                <a16:creationId xmlns:a16="http://schemas.microsoft.com/office/drawing/2014/main" id="{36678033-86B6-40E6-BE90-78D8ED4E3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5" name="Freeform: Shape 26">
            <a:extLst>
              <a:ext uri="{FF2B5EF4-FFF2-40B4-BE49-F238E27FC236}">
                <a16:creationId xmlns:a16="http://schemas.microsoft.com/office/drawing/2014/main" id="{D2542E1A-076E-4A34-BB67-2BF961754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Rectangle 28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0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185062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C873D4-DD01-CF43-8E81-AF4E122EBC8E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7874710" y="3429000"/>
            <a:ext cx="2621036" cy="274320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4" name="Speech Bubble: Rectangle with Corners Rounded 4">
            <a:extLst>
              <a:ext uri="{FF2B5EF4-FFF2-40B4-BE49-F238E27FC236}">
                <a16:creationId xmlns:a16="http://schemas.microsoft.com/office/drawing/2014/main" id="{EE8023AC-053B-BD40-AB51-1F6C6DC78BBB}"/>
              </a:ext>
            </a:extLst>
          </p:cNvPr>
          <p:cNvSpPr/>
          <p:nvPr/>
        </p:nvSpPr>
        <p:spPr>
          <a:xfrm>
            <a:off x="438912" y="2434450"/>
            <a:ext cx="5324077" cy="390792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sz="2400" dirty="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/>
            <a:r>
              <a:rPr lang="en-US" sz="2400" dirty="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US" sz="2400" dirty="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400" dirty="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trac </a:t>
            </a:r>
            <a:r>
              <a:rPr lang="en-US" sz="2400" dirty="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sain</a:t>
            </a:r>
            <a:r>
              <a:rPr lang="en-US" sz="2400" dirty="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/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tresmasu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lvl="0" algn="ctr"/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Uwcholeuwch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/>
            <a:endParaRPr lang="en-US" sz="2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track.</a:t>
            </a: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Some words have snuck in!</a:t>
            </a: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Highlight those words.</a:t>
            </a:r>
          </a:p>
          <a:p>
            <a:pPr lvl="0"/>
            <a:endParaRPr lang="en-US" sz="2400" dirty="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464B41E7-F17E-5441-A2FF-34B4DBDF3FAB}"/>
              </a:ext>
            </a:extLst>
          </p:cNvPr>
          <p:cNvSpPr txBox="1">
            <a:spLocks/>
          </p:cNvSpPr>
          <p:nvPr/>
        </p:nvSpPr>
        <p:spPr>
          <a:xfrm>
            <a:off x="-858674" y="432576"/>
            <a:ext cx="5885051" cy="14566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Tocio’r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Tresmaswr</a:t>
            </a:r>
            <a:r>
              <a:rPr lang="en-US" sz="4000" b="1" dirty="0">
                <a:latin typeface="Ink Free" panose="03080402000500000000" pitchFamily="66" charset="0"/>
              </a:rPr>
              <a:t>!</a:t>
            </a:r>
          </a:p>
          <a:p>
            <a:pPr algn="r">
              <a:spcAft>
                <a:spcPts val="600"/>
              </a:spcAft>
            </a:pPr>
            <a:r>
              <a:rPr lang="en-US" sz="4000" b="1" i="1" dirty="0">
                <a:latin typeface="Ink Free" panose="03080402000500000000" pitchFamily="66" charset="0"/>
              </a:rPr>
              <a:t>Spot the Intruder!</a:t>
            </a:r>
          </a:p>
        </p:txBody>
      </p:sp>
      <p:sp>
        <p:nvSpPr>
          <p:cNvPr id="3" name="5-point Star 2">
            <a:extLst>
              <a:ext uri="{FF2B5EF4-FFF2-40B4-BE49-F238E27FC236}">
                <a16:creationId xmlns:a16="http://schemas.microsoft.com/office/drawing/2014/main" id="{CBB4ECE7-E1D2-944B-8657-CE88AE079C84}"/>
              </a:ext>
            </a:extLst>
          </p:cNvPr>
          <p:cNvSpPr/>
          <p:nvPr/>
        </p:nvSpPr>
        <p:spPr>
          <a:xfrm rot="19523693">
            <a:off x="6210544" y="-98751"/>
            <a:ext cx="3727663" cy="3398757"/>
          </a:xfrm>
          <a:prstGeom prst="star5">
            <a:avLst/>
          </a:prstGeom>
          <a:gradFill flip="none" rotWithShape="1">
            <a:gsLst>
              <a:gs pos="0">
                <a:schemeClr val="accent5">
                  <a:lumMod val="5000"/>
                  <a:lumOff val="95000"/>
                </a:schemeClr>
              </a:gs>
              <a:gs pos="74000">
                <a:schemeClr val="accent5">
                  <a:lumMod val="45000"/>
                  <a:lumOff val="55000"/>
                </a:schemeClr>
              </a:gs>
              <a:gs pos="83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BEB715B-055F-DC48-8B16-BF003DF6B2FF}"/>
              </a:ext>
            </a:extLst>
          </p:cNvPr>
          <p:cNvSpPr txBox="1">
            <a:spLocks/>
          </p:cNvSpPr>
          <p:nvPr/>
        </p:nvSpPr>
        <p:spPr>
          <a:xfrm rot="19326390">
            <a:off x="6423740" y="1150972"/>
            <a:ext cx="2781082" cy="100093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**</a:t>
            </a:r>
            <a:r>
              <a:rPr lang="en-US" sz="4000" b="1" i="1" dirty="0">
                <a:latin typeface="Ink Free" panose="03080402000500000000" pitchFamily="66" charset="0"/>
              </a:rPr>
              <a:t>HER **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7A4D394-5443-6A4A-BCBC-E335DC33DD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435" y="261690"/>
            <a:ext cx="2012154" cy="180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B6E31D65-F921-0649-8A21-21FBCC6F7A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8731" y="604590"/>
            <a:ext cx="2012154" cy="180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>
            <a:extLst>
              <a:ext uri="{FF2B5EF4-FFF2-40B4-BE49-F238E27FC236}">
                <a16:creationId xmlns:a16="http://schemas.microsoft.com/office/drawing/2014/main" id="{F33F09EB-C7C0-8E43-AD29-ADAEFBCFC2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392" y="937153"/>
            <a:ext cx="2012154" cy="1806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22783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C2448764-6FE7-1748-84C8-C79E0879F264}"/>
              </a:ext>
            </a:extLst>
          </p:cNvPr>
          <p:cNvSpPr/>
          <p:nvPr/>
        </p:nvSpPr>
        <p:spPr>
          <a:xfrm>
            <a:off x="1274574" y="262981"/>
            <a:ext cx="10760372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24926" y="390443"/>
            <a:ext cx="10510020" cy="6077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1995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84485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408710"/>
            <a:ext cx="812800" cy="8128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81BC73D4-1E29-A14A-9772-57A8B0109F55}"/>
              </a:ext>
            </a:extLst>
          </p:cNvPr>
          <p:cNvSpPr/>
          <p:nvPr/>
        </p:nvSpPr>
        <p:spPr>
          <a:xfrm>
            <a:off x="1227455" y="262981"/>
            <a:ext cx="10760372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  <a:solidFill>
            <a:srgbClr val="FFECEE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18721" y="501698"/>
            <a:ext cx="105156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, ond rydw i’n dod o Glydach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ger Abertawe</a:t>
            </a:r>
            <a:r>
              <a:rPr lang="cy-GB" sz="2400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yn wreiddiol. Rydw i’n gweithio fel athrawes yn Ysgol Penybryn. Rydw i’n dysgu Blwyddyn 4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a 5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cynradd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 ydy e hefyd. Mae e’n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ar draws yr ysgol</a:t>
            </a:r>
            <a:r>
              <a:rPr lang="cy-GB" sz="2400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. 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o gwbl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CF9C0AE8-A2AC-874A-A08E-BB2E904ED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728" y="1547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2574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81202" y="4450080"/>
          <a:ext cx="6622554" cy="2197949"/>
        </p:xfrm>
        <a:graphic>
          <a:graphicData uri="http://schemas.openxmlformats.org/drawingml/2006/table">
            <a:tbl>
              <a:tblPr/>
              <a:tblGrid>
                <a:gridCol w="6622554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197949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4. Beth ydy hoff bwnc Rhodri? </a:t>
                      </a:r>
                      <a:b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</a:br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6. Beth mae Mared yn hoffi fwyta?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8CCA045A-88BC-A241-AE00-5C8746EB0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702" y="4711647"/>
            <a:ext cx="2085602" cy="1886054"/>
          </a:xfrm>
          <a:prstGeom prst="rect">
            <a:avLst/>
          </a:prstGeom>
          <a:noFill/>
          <a:effectLst>
            <a:outerShdw blurRad="50800" dist="2032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154983" y="209971"/>
            <a:ext cx="11782321" cy="40934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papur! Mae Rhodri yn hoffi bwyta ffrwythau, ac rydw i’n hoffi bwyta cawl. Dydw i ddim yn hoffi cinio ysgol.</a:t>
            </a: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D8A35B-A64E-B747-B83C-3FE9AFF8B697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7237708" y="4606027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165677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14106-36E0-B246-9B42-FF4B2D07A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838" y="306983"/>
            <a:ext cx="5093043" cy="1325563"/>
          </a:xfrm>
        </p:spPr>
        <p:txBody>
          <a:bodyPr/>
          <a:lstStyle/>
          <a:p>
            <a:r>
              <a:rPr lang="en-US" b="1" dirty="0" err="1">
                <a:latin typeface="Ink Free" panose="03080402000500000000" pitchFamily="66" charset="0"/>
              </a:rPr>
              <a:t>Atebion</a:t>
            </a: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75482" y="1936980"/>
          <a:ext cx="11641035" cy="4614037"/>
        </p:xfrm>
        <a:graphic>
          <a:graphicData uri="http://schemas.openxmlformats.org/drawingml/2006/table">
            <a:tbl>
              <a:tblPr/>
              <a:tblGrid>
                <a:gridCol w="5606393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034642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430085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4. Beth ydy hoff bwnc Rhodri? </a:t>
                      </a:r>
                      <a:b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6. Beth mae Mared yn hoffi fwyta?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1.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Rhodri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2. Maen nhw’n byw yn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Hwlffordd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3. Mae hi’n gweithio yn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Ysgol Penbryn.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4. Hoff bwnc Rhodri ydy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Ymarfer Corff.</a:t>
                      </a:r>
                      <a:b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5. Mae Rhodri’n gyfrifol am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lythrennedd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6. Mae Mared yn hoffi bwyta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cawl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endParaRPr lang="cy-GB" sz="2500" b="0" i="0" dirty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E0CD47C-9EAE-2A47-9C54-B1C3CCD11B6A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9631134" y="-110856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772588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707594" y="2157612"/>
            <a:ext cx="3437872" cy="1516365"/>
          </a:xfrm>
          <a:prstGeom prst="wedgeRoundRectCallout">
            <a:avLst>
              <a:gd name="adj1" fmla="val -62149"/>
              <a:gd name="adj2" fmla="val 4157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7" y="-212223"/>
            <a:ext cx="11429206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Berfau’r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  <a:p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Past Tense Verbs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031170" y="2746123"/>
            <a:ext cx="4457700" cy="4111877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2928568" y="2565498"/>
            <a:ext cx="749167" cy="6422333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9899" b="20876"/>
          <a:stretch/>
        </p:blipFill>
        <p:spPr>
          <a:xfrm>
            <a:off x="7187187" y="626744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762" b="40548"/>
          <a:stretch/>
        </p:blipFill>
        <p:spPr>
          <a:xfrm>
            <a:off x="4829306" y="626246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b="60246"/>
          <a:stretch/>
        </p:blipFill>
        <p:spPr>
          <a:xfrm>
            <a:off x="2457555" y="625580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0428"/>
          <a:stretch/>
        </p:blipFill>
        <p:spPr>
          <a:xfrm>
            <a:off x="0" y="623853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75" t="79521" r="7951" b="930"/>
          <a:stretch/>
        </p:blipFill>
        <p:spPr>
          <a:xfrm>
            <a:off x="9599184" y="6263715"/>
            <a:ext cx="2143883" cy="59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6606302" y="171605"/>
            <a:ext cx="2337499" cy="59889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5D5C7D-5BDF-AD4B-846B-7029CBD93782}"/>
              </a:ext>
            </a:extLst>
          </p:cNvPr>
          <p:cNvSpPr txBox="1"/>
          <p:nvPr/>
        </p:nvSpPr>
        <p:spPr>
          <a:xfrm>
            <a:off x="9536023" y="164419"/>
            <a:ext cx="2311333" cy="5988947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I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He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She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We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They went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D9510E0F-0CBC-7B49-901D-93A7FA4555F6}"/>
              </a:ext>
            </a:extLst>
          </p:cNvPr>
          <p:cNvSpPr txBox="1">
            <a:spLocks/>
          </p:cNvSpPr>
          <p:nvPr/>
        </p:nvSpPr>
        <p:spPr>
          <a:xfrm>
            <a:off x="370656" y="-118355"/>
            <a:ext cx="559593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Mynd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</a:t>
            </a:r>
          </a:p>
          <a:p>
            <a:pPr algn="ctr"/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(‘to go’)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8D77F1-CC6D-0745-882F-194946DB6A0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580" y="2062173"/>
            <a:ext cx="4955058" cy="3846468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91703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589901" y="2459588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9899" b="20876"/>
          <a:stretch/>
        </p:blipFill>
        <p:spPr>
          <a:xfrm>
            <a:off x="7187187" y="626744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762" b="40548"/>
          <a:stretch/>
        </p:blipFill>
        <p:spPr>
          <a:xfrm>
            <a:off x="4829306" y="626246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b="60246"/>
          <a:stretch/>
        </p:blipFill>
        <p:spPr>
          <a:xfrm>
            <a:off x="2457555" y="625580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0428"/>
          <a:stretch/>
        </p:blipFill>
        <p:spPr>
          <a:xfrm>
            <a:off x="0" y="623853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75" t="79521" r="7951" b="930"/>
          <a:stretch/>
        </p:blipFill>
        <p:spPr>
          <a:xfrm>
            <a:off x="9599184" y="6263715"/>
            <a:ext cx="2143883" cy="59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55325" y="162301"/>
            <a:ext cx="2337499" cy="59889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D9510E0F-0CBC-7B49-901D-93A7FA4555F6}"/>
              </a:ext>
            </a:extLst>
          </p:cNvPr>
          <p:cNvSpPr txBox="1">
            <a:spLocks/>
          </p:cNvSpPr>
          <p:nvPr/>
        </p:nvSpPr>
        <p:spPr>
          <a:xfrm>
            <a:off x="6096000" y="162301"/>
            <a:ext cx="559593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Mynd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</a:t>
            </a:r>
          </a:p>
          <a:p>
            <a:pPr algn="ctr"/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-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cwestiwn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2877542" y="162301"/>
            <a:ext cx="2692825" cy="598894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68B29A0-58AE-734F-B257-1A5052862200}"/>
              </a:ext>
            </a:extLst>
          </p:cNvPr>
          <p:cNvSpPr txBox="1"/>
          <p:nvPr/>
        </p:nvSpPr>
        <p:spPr>
          <a:xfrm>
            <a:off x="6008253" y="2306602"/>
            <a:ext cx="3516923" cy="1464231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y-GB" sz="4000" b="1" dirty="0">
                <a:latin typeface="Century Gothic" panose="020B0502020202020204" pitchFamily="34" charset="0"/>
              </a:rPr>
              <a:t>   Do.</a:t>
            </a:r>
          </a:p>
          <a:p>
            <a:pPr lvl="0">
              <a:defRPr/>
            </a:pPr>
            <a:endParaRPr kumimoji="0" lang="en-GB" sz="4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5BD0681-5B3E-374D-A49B-80007B68BBFE}"/>
              </a:ext>
            </a:extLst>
          </p:cNvPr>
          <p:cNvSpPr txBox="1"/>
          <p:nvPr/>
        </p:nvSpPr>
        <p:spPr>
          <a:xfrm>
            <a:off x="8226144" y="3826440"/>
            <a:ext cx="3516923" cy="1464231"/>
          </a:xfrm>
          <a:prstGeom prst="wedgeRoundRectCallout">
            <a:avLst>
              <a:gd name="adj1" fmla="val -45301"/>
              <a:gd name="adj2" fmla="val 90397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y-GB" sz="4000" b="1" dirty="0">
                <a:latin typeface="Century Gothic" panose="020B0502020202020204" pitchFamily="34" charset="0"/>
              </a:rPr>
              <a:t>Naddo.</a:t>
            </a:r>
          </a:p>
          <a:p>
            <a:pPr lvl="0">
              <a:defRPr/>
            </a:pPr>
            <a:endParaRPr kumimoji="0" lang="en-GB" sz="4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DA2165B-4B34-1947-978B-F828BB95B5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92768" y="2782414"/>
            <a:ext cx="1021690" cy="74871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B114F41-8C45-9C4F-AE25-3146F7F191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67440" y="4216064"/>
            <a:ext cx="981093" cy="799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60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8151DC1-E8F9-0B46-8A5C-CA55B8F3A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21" y="1985081"/>
            <a:ext cx="11507958" cy="3734873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sp>
        <p:nvSpPr>
          <p:cNvPr id="3" name="Title 6">
            <a:extLst>
              <a:ext uri="{FF2B5EF4-FFF2-40B4-BE49-F238E27FC236}">
                <a16:creationId xmlns:a16="http://schemas.microsoft.com/office/drawing/2014/main" id="{FBB7FF8F-3942-7F40-9E11-EA977BF0E473}"/>
              </a:ext>
            </a:extLst>
          </p:cNvPr>
          <p:cNvSpPr txBox="1">
            <a:spLocks/>
          </p:cNvSpPr>
          <p:nvPr/>
        </p:nvSpPr>
        <p:spPr>
          <a:xfrm>
            <a:off x="500070" y="158261"/>
            <a:ext cx="5595930" cy="13499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Ble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est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ti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9993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4607E04-3E56-5A45-989F-66ED67A6A5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2392998"/>
              </p:ext>
            </p:extLst>
          </p:nvPr>
        </p:nvGraphicFramePr>
        <p:xfrm>
          <a:off x="682295" y="1637579"/>
          <a:ext cx="9094751" cy="3090473"/>
        </p:xfrm>
        <a:graphic>
          <a:graphicData uri="http://schemas.openxmlformats.org/drawingml/2006/table">
            <a:tbl>
              <a:tblPr firstRow="1" firstCol="1" bandRow="1"/>
              <a:tblGrid>
                <a:gridCol w="1181684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7913067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Ble est ti neithiwr, Ben?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Es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barti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Charlie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Do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fe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wir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?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Do!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neuadd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?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354585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Nage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,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pwll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nofio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22031"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O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Oedd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e’n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barti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da?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Oedd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Mwynheuais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fawr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iawn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Parti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Bendigedig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amdanot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Megan?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Ble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est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neithiwr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?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</a:tbl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D5D77821-9E62-B64B-ABB1-856AD40A9240}"/>
              </a:ext>
            </a:extLst>
          </p:cNvPr>
          <p:cNvSpPr txBox="1">
            <a:spLocks/>
          </p:cNvSpPr>
          <p:nvPr/>
        </p:nvSpPr>
        <p:spPr>
          <a:xfrm>
            <a:off x="394560" y="55643"/>
            <a:ext cx="5595930" cy="11439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Sgwrs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yn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yr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ysgol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</p:txBody>
      </p:sp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1E253B87-39E0-3A41-9537-CF2C8CAE1DEF}"/>
              </a:ext>
            </a:extLst>
          </p:cNvPr>
          <p:cNvSpPr/>
          <p:nvPr/>
        </p:nvSpPr>
        <p:spPr>
          <a:xfrm>
            <a:off x="682294" y="5220421"/>
            <a:ext cx="9094752" cy="793637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Gorffennwch y sgwrs. Ble aeth Megan neithiwr?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Finish the converstaion. Where did Megan go?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C0CB24-4C0D-7C46-A3E8-8B02AC87B8C7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944933-96A6-3446-B873-9C2E5A6AE23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311618" y="4871058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970862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9006260" y="3357900"/>
            <a:ext cx="601105" cy="4770235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9899" b="20876"/>
          <a:stretch/>
        </p:blipFill>
        <p:spPr>
          <a:xfrm>
            <a:off x="7187187" y="626744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9762" b="40548"/>
          <a:stretch/>
        </p:blipFill>
        <p:spPr>
          <a:xfrm>
            <a:off x="4829306" y="626246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b="60246"/>
          <a:stretch/>
        </p:blipFill>
        <p:spPr>
          <a:xfrm>
            <a:off x="2457555" y="625580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80428"/>
          <a:stretch/>
        </p:blipFill>
        <p:spPr>
          <a:xfrm>
            <a:off x="0" y="623853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75" t="79521" r="7951" b="930"/>
          <a:stretch/>
        </p:blipFill>
        <p:spPr>
          <a:xfrm>
            <a:off x="9599184" y="6263715"/>
            <a:ext cx="2143883" cy="5975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41025" y="105151"/>
            <a:ext cx="2337499" cy="59889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D9510E0F-0CBC-7B49-901D-93A7FA4555F6}"/>
              </a:ext>
            </a:extLst>
          </p:cNvPr>
          <p:cNvSpPr txBox="1">
            <a:spLocks/>
          </p:cNvSpPr>
          <p:nvPr/>
        </p:nvSpPr>
        <p:spPr>
          <a:xfrm>
            <a:off x="6596070" y="-39059"/>
            <a:ext cx="559593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Mynd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</a:t>
            </a:r>
          </a:p>
          <a:p>
            <a:pPr algn="ctr"/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-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negyddol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47F23E-F020-E743-8487-5B5A7E9DA37F}"/>
              </a:ext>
            </a:extLst>
          </p:cNvPr>
          <p:cNvSpPr txBox="1"/>
          <p:nvPr/>
        </p:nvSpPr>
        <p:spPr>
          <a:xfrm>
            <a:off x="9808112" y="-2180458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Do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r>
              <a:rPr lang="cy-GB" sz="3200" dirty="0">
                <a:latin typeface="Century Gothic" panose="020B0502020202020204" pitchFamily="34" charset="0"/>
              </a:rPr>
              <a:t>Naddo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7EB9803-B1FE-4F42-9E43-A15D45747E56}"/>
              </a:ext>
            </a:extLst>
          </p:cNvPr>
          <p:cNvSpPr txBox="1"/>
          <p:nvPr/>
        </p:nvSpPr>
        <p:spPr>
          <a:xfrm>
            <a:off x="2874428" y="130569"/>
            <a:ext cx="3491204" cy="59889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 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 ddim</a:t>
            </a:r>
          </a:p>
        </p:txBody>
      </p:sp>
    </p:spTree>
    <p:extLst>
      <p:ext uri="{BB962C8B-B14F-4D97-AF65-F5344CB8AC3E}">
        <p14:creationId xmlns:p14="http://schemas.microsoft.com/office/powerpoint/2010/main" val="196253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8E3C17-134A-0B4D-A1F2-D2DDFE9B6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70" y="359521"/>
            <a:ext cx="6396989" cy="3429964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1C491D1-4BCF-D741-A59B-2A2699BE9E10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0D1948E7-B593-1D47-8D1C-5D5A8D6ADD27}"/>
              </a:ext>
            </a:extLst>
          </p:cNvPr>
          <p:cNvSpPr/>
          <p:nvPr/>
        </p:nvSpPr>
        <p:spPr>
          <a:xfrm>
            <a:off x="3432764" y="3948874"/>
            <a:ext cx="7473653" cy="2672700"/>
          </a:xfrm>
          <a:prstGeom prst="wedgeRoundRectCallout">
            <a:avLst>
              <a:gd name="adj1" fmla="val -65976"/>
              <a:gd name="adj2" fmla="val -2937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pâr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gofynnwch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i’ch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gilydd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/>
            <a:r>
              <a:rPr lang="en-GB" sz="22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In pairs, ask </a:t>
            </a:r>
            <a:r>
              <a:rPr lang="en-GB" sz="22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eachother</a:t>
            </a:r>
            <a:r>
              <a:rPr lang="en-GB" sz="22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  <a:b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”Est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...?”. </a:t>
            </a:r>
          </a:p>
          <a:p>
            <a:pPr algn="ctr"/>
            <a:endParaRPr lang="en-GB" sz="22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trwy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ddweud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/>
            <a:r>
              <a:rPr lang="en-GB" sz="22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Answer with sentences starting with :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“Do, es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...”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“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Naddo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es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...”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985A144-F38A-6C44-B559-92927E872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562789" y="3172417"/>
            <a:ext cx="3995553" cy="3685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502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A4B9F68-0DCA-ED4B-9D38-ED51A3A7E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02" y="199275"/>
            <a:ext cx="4489451" cy="6459449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840E68E-E6C1-2E42-B579-4FECC47E2D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2" t="14107" r="11814" b="23345"/>
          <a:stretch/>
        </p:blipFill>
        <p:spPr>
          <a:xfrm>
            <a:off x="5697415" y="199275"/>
            <a:ext cx="5926016" cy="2829520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CDA1D0E-A9FB-C74E-B67B-C6C4E67BCC6A}"/>
              </a:ext>
            </a:extLst>
          </p:cNvPr>
          <p:cNvSpPr/>
          <p:nvPr/>
        </p:nvSpPr>
        <p:spPr>
          <a:xfrm>
            <a:off x="5536168" y="3181211"/>
            <a:ext cx="6248509" cy="3477513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b="1" dirty="0"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Do fe?         	Did I/you/he/she/we/they?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b="1" dirty="0"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On’d do fe?	Didn’t I/you/he/she/we/they?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sz="1600" b="1" dirty="0">
              <a:solidFill>
                <a:schemeClr val="tx1"/>
              </a:solidFill>
              <a:latin typeface="Cavolini" panose="03000502040302020204" pitchFamily="66" charset="0"/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Do fe</a:t>
            </a:r>
            <a:r>
              <a:rPr lang="cy-GB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can be used with a positive or a negative statement, e.g.</a:t>
            </a:r>
            <a:endParaRPr lang="cy-GB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	Es i i’r dref.  Do fe?</a:t>
            </a:r>
            <a:endParaRPr lang="cy-GB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	Est ti ddim i’r dref ddoe, do fe?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On’d</a:t>
            </a:r>
            <a:r>
              <a:rPr lang="en-US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do </a:t>
            </a:r>
            <a:r>
              <a:rPr lang="en-US" altLang="en-US" sz="1600" b="1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fe</a:t>
            </a:r>
            <a:r>
              <a:rPr lang="en-US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?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is used with a positive statement, e.g. </a:t>
            </a:r>
            <a:endParaRPr lang="en-US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	Est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ti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i’r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ffair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,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on’d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do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fe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Naddo</a:t>
            </a:r>
            <a:r>
              <a:rPr lang="en-US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b="1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fe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is used with a negative statement, e.g. </a:t>
            </a:r>
            <a:endParaRPr lang="en-US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	Es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i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ddim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i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siopa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heddiw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.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Naddo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fe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?</a:t>
            </a:r>
            <a:endParaRPr lang="en-US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5785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899" b="20876"/>
          <a:stretch/>
        </p:blipFill>
        <p:spPr>
          <a:xfrm>
            <a:off x="7444158" y="631922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9762" b="40548"/>
          <a:stretch/>
        </p:blipFill>
        <p:spPr>
          <a:xfrm>
            <a:off x="5086277" y="631424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139" b="60246"/>
          <a:stretch/>
        </p:blipFill>
        <p:spPr>
          <a:xfrm>
            <a:off x="2714526" y="630758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80428"/>
          <a:stretch/>
        </p:blipFill>
        <p:spPr>
          <a:xfrm>
            <a:off x="256971" y="629031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75" t="79521" r="7951" b="930"/>
          <a:stretch/>
        </p:blipFill>
        <p:spPr>
          <a:xfrm>
            <a:off x="9856155" y="6315495"/>
            <a:ext cx="2143883" cy="5975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666EDD-D411-9C49-B9D9-5079EBD742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130" r="14208" b="43076"/>
          <a:stretch/>
        </p:blipFill>
        <p:spPr>
          <a:xfrm>
            <a:off x="256971" y="1155062"/>
            <a:ext cx="5316131" cy="261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B4632F-DA4D-2C48-8E6B-391A76296A2C}"/>
              </a:ext>
            </a:extLst>
          </p:cNvPr>
          <p:cNvSpPr txBox="1"/>
          <p:nvPr/>
        </p:nvSpPr>
        <p:spPr>
          <a:xfrm>
            <a:off x="5876898" y="1136188"/>
            <a:ext cx="5804898" cy="46504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1. Do, es i i chwarae pêl-foli neithiwr.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es i ddim i chwarae pêl-foli neithiwr.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2. Do, aethon nhw i'r ysbyty.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nhw ddim i'r ysbyty.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3. Do, aeth hi i'r caffi.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 hi ddim i'r caffi.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4. Do, aethon nhw i'r gystadleuaeth.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nhw ddim i'r gystadleuaeth.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5. Do, aethon ni i'r gampfa.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ni ddim i'r gampfa.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9417A6-F513-3146-A296-E51F0AE9F9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3383" y="4438597"/>
            <a:ext cx="917434" cy="9174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10B6D0-B178-4E4A-AFD1-3430D7CD2B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2171" y="4436680"/>
            <a:ext cx="935320" cy="919351"/>
          </a:xfrm>
          <a:prstGeom prst="rect">
            <a:avLst/>
          </a:prstGeom>
        </p:spPr>
      </p:pic>
      <p:sp>
        <p:nvSpPr>
          <p:cNvPr id="14" name="Title 6">
            <a:extLst>
              <a:ext uri="{FF2B5EF4-FFF2-40B4-BE49-F238E27FC236}">
                <a16:creationId xmlns:a16="http://schemas.microsoft.com/office/drawing/2014/main" id="{B82CE346-508D-BC48-9295-4E2B79583989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7779662" cy="11295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Atebwch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cwestiynau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7CF72B-33D3-1A48-A8A0-D7DA8C3F16BB}"/>
              </a:ext>
            </a:extLst>
          </p:cNvPr>
          <p:cNvSpPr/>
          <p:nvPr/>
        </p:nvSpPr>
        <p:spPr>
          <a:xfrm>
            <a:off x="5844366" y="1161721"/>
            <a:ext cx="5820508" cy="46315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0634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B65C333-2103-0A43-B21B-1FFED27CF7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899" b="20876"/>
          <a:stretch/>
        </p:blipFill>
        <p:spPr>
          <a:xfrm>
            <a:off x="7444158" y="6319228"/>
            <a:ext cx="2620925" cy="597565"/>
          </a:xfrm>
          <a:prstGeom prst="rect">
            <a:avLst/>
          </a:prstGeom>
        </p:spPr>
      </p:pic>
      <p:pic>
        <p:nvPicPr>
          <p:cNvPr id="67" name="Picture 66" descr="A screenshot of a cell phone&#10;&#10;Description automatically generated">
            <a:extLst>
              <a:ext uri="{FF2B5EF4-FFF2-40B4-BE49-F238E27FC236}">
                <a16:creationId xmlns:a16="http://schemas.microsoft.com/office/drawing/2014/main" id="{5291AA0F-C2D6-8D4D-AC7E-99FCE76E36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9762" b="40548"/>
          <a:stretch/>
        </p:blipFill>
        <p:spPr>
          <a:xfrm>
            <a:off x="5086277" y="6314241"/>
            <a:ext cx="2574344" cy="601107"/>
          </a:xfrm>
          <a:prstGeom prst="rect">
            <a:avLst/>
          </a:prstGeom>
        </p:spPr>
      </p:pic>
      <p:pic>
        <p:nvPicPr>
          <p:cNvPr id="68" name="Picture 6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B6EEC73-527A-394C-ADFE-0C2F3F38E3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139" b="60246"/>
          <a:stretch/>
        </p:blipFill>
        <p:spPr>
          <a:xfrm>
            <a:off x="2714526" y="6307582"/>
            <a:ext cx="2584105" cy="601085"/>
          </a:xfrm>
          <a:prstGeom prst="rect">
            <a:avLst/>
          </a:prstGeom>
        </p:spPr>
      </p:pic>
      <p:pic>
        <p:nvPicPr>
          <p:cNvPr id="69" name="Picture 68" descr="A screenshot of a cell phone&#10;&#10;Description automatically generated">
            <a:extLst>
              <a:ext uri="{FF2B5EF4-FFF2-40B4-BE49-F238E27FC236}">
                <a16:creationId xmlns:a16="http://schemas.microsoft.com/office/drawing/2014/main" id="{DE5AE4B1-EFCB-724B-882B-A297869F1BB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80428"/>
          <a:stretch/>
        </p:blipFill>
        <p:spPr>
          <a:xfrm>
            <a:off x="256971" y="6290318"/>
            <a:ext cx="2692824" cy="625031"/>
          </a:xfrm>
          <a:prstGeom prst="rect">
            <a:avLst/>
          </a:prstGeom>
        </p:spPr>
      </p:pic>
      <p:pic>
        <p:nvPicPr>
          <p:cNvPr id="70" name="Picture 69" descr="A screenshot of a cell phone&#10;&#10;Description automatically generated">
            <a:extLst>
              <a:ext uri="{FF2B5EF4-FFF2-40B4-BE49-F238E27FC236}">
                <a16:creationId xmlns:a16="http://schemas.microsoft.com/office/drawing/2014/main" id="{7ABBF52B-DC17-E547-8805-E2577309C0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75" t="79521" r="7951" b="930"/>
          <a:stretch/>
        </p:blipFill>
        <p:spPr>
          <a:xfrm>
            <a:off x="9856155" y="6315495"/>
            <a:ext cx="2143883" cy="59756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19417A6-F513-3146-A296-E51F0AE9F9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3383" y="4438597"/>
            <a:ext cx="917434" cy="9174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10B6D0-B178-4E4A-AFD1-3430D7CD2B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2171" y="4436680"/>
            <a:ext cx="935320" cy="919351"/>
          </a:xfrm>
          <a:prstGeom prst="rect">
            <a:avLst/>
          </a:prstGeom>
        </p:spPr>
      </p:pic>
      <p:sp>
        <p:nvSpPr>
          <p:cNvPr id="14" name="Title 6">
            <a:extLst>
              <a:ext uri="{FF2B5EF4-FFF2-40B4-BE49-F238E27FC236}">
                <a16:creationId xmlns:a16="http://schemas.microsoft.com/office/drawing/2014/main" id="{B82CE346-508D-BC48-9295-4E2B79583989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7779662" cy="11295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Atebwch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cwestiynau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F2D81C9-9F85-E049-BDA1-2A695E7B330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6707" r="22316" b="5092"/>
          <a:stretch/>
        </p:blipFill>
        <p:spPr>
          <a:xfrm>
            <a:off x="539019" y="1184854"/>
            <a:ext cx="4821551" cy="251310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5FA2977-F507-9842-8EB1-24B2D94B7995}"/>
              </a:ext>
            </a:extLst>
          </p:cNvPr>
          <p:cNvSpPr txBox="1"/>
          <p:nvPr/>
        </p:nvSpPr>
        <p:spPr>
          <a:xfrm>
            <a:off x="5849814" y="1184854"/>
            <a:ext cx="5820508" cy="46504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6. Do, aeth e i lan y môr.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 e ddim i lân y môr.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7. Do, aethon ni i siopa am fwyd.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ni ddim i siopa am fwyd.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8. Do, aeth hi i weld y sioe.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 hi ddim i weld y sioe.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9. Do, es i i brynu diod.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es i ddim i brynu diod.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10. Do, aethon ni allan neithiwr.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ni ddim allan neithiwr.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7CF72B-33D3-1A48-A8A0-D7DA8C3F16BB}"/>
              </a:ext>
            </a:extLst>
          </p:cNvPr>
          <p:cNvSpPr/>
          <p:nvPr/>
        </p:nvSpPr>
        <p:spPr>
          <a:xfrm>
            <a:off x="5832473" y="1207924"/>
            <a:ext cx="5820508" cy="46315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1706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DF45C402-A943-D649-A05A-897517C99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4386" y="2240431"/>
            <a:ext cx="6673534" cy="30870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6174C5-C8C2-604D-AAD8-8B92FA0EB5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685881" y="587478"/>
            <a:ext cx="3995553" cy="3685583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ADD6A9AF-A6E1-1649-AE6E-AF86A36C4DDC}"/>
              </a:ext>
            </a:extLst>
          </p:cNvPr>
          <p:cNvSpPr/>
          <p:nvPr/>
        </p:nvSpPr>
        <p:spPr>
          <a:xfrm>
            <a:off x="2620107" y="211016"/>
            <a:ext cx="3681046" cy="1652953"/>
          </a:xfrm>
          <a:prstGeom prst="wedgeRoundRectCallout">
            <a:avLst>
              <a:gd name="adj1" fmla="val -84044"/>
              <a:gd name="adj2" fmla="val 5045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Cliciwch ar y llun i ymarfer y berfau.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the Quizlet picture to practice the verbs.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45225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</TotalTime>
  <Words>3250</Words>
  <Application>Microsoft Macintosh PowerPoint</Application>
  <PresentationFormat>Widescreen</PresentationFormat>
  <Paragraphs>442</Paragraphs>
  <Slides>35</Slides>
  <Notes>15</Notes>
  <HiddenSlides>0</HiddenSlides>
  <MMClips>10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55" baseType="lpstr">
      <vt:lpstr>Arial Unicode MS</vt:lpstr>
      <vt:lpstr>American Typewriter</vt:lpstr>
      <vt:lpstr>Arial</vt:lpstr>
      <vt:lpstr>Avenir Book</vt:lpstr>
      <vt:lpstr>Calibri</vt:lpstr>
      <vt:lpstr>Calibri Light</vt:lpstr>
      <vt:lpstr>Cambria</vt:lpstr>
      <vt:lpstr>Cavolini</vt:lpstr>
      <vt:lpstr>Century Gothic</vt:lpstr>
      <vt:lpstr>Comic Sans MS</vt:lpstr>
      <vt:lpstr>Fredoka One</vt:lpstr>
      <vt:lpstr>Garamond</vt:lpstr>
      <vt:lpstr>Ink Free</vt:lpstr>
      <vt:lpstr>Times New Roman</vt:lpstr>
      <vt:lpstr>Tw Cen MT</vt:lpstr>
      <vt:lpstr>Wingdings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Hoffi       Ddim yn hoffi   </vt:lpstr>
      <vt:lpstr>PowerPoint Presentation</vt:lpstr>
      <vt:lpstr>PowerPoint Presentation</vt:lpstr>
      <vt:lpstr>Dw i’n hoffi….! (#She’ll be coming           round the mountain)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35</cp:revision>
  <dcterms:created xsi:type="dcterms:W3CDTF">2020-10-16T10:30:34Z</dcterms:created>
  <dcterms:modified xsi:type="dcterms:W3CDTF">2020-11-03T13:54:57Z</dcterms:modified>
</cp:coreProperties>
</file>