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96" r:id="rId1"/>
  </p:sldMasterIdLst>
  <p:sldIdLst>
    <p:sldId id="256" r:id="rId2"/>
    <p:sldId id="257" r:id="rId3"/>
    <p:sldId id="265" r:id="rId4"/>
    <p:sldId id="280" r:id="rId5"/>
    <p:sldId id="259" r:id="rId6"/>
    <p:sldId id="264" r:id="rId7"/>
    <p:sldId id="260" r:id="rId8"/>
    <p:sldId id="261" r:id="rId9"/>
    <p:sldId id="262" r:id="rId10"/>
    <p:sldId id="263" r:id="rId11"/>
    <p:sldId id="272" r:id="rId12"/>
    <p:sldId id="270" r:id="rId13"/>
    <p:sldId id="267" r:id="rId14"/>
    <p:sldId id="268" r:id="rId15"/>
    <p:sldId id="269" r:id="rId16"/>
    <p:sldId id="273" r:id="rId17"/>
    <p:sldId id="274" r:id="rId18"/>
    <p:sldId id="276" r:id="rId19"/>
    <p:sldId id="275" r:id="rId20"/>
    <p:sldId id="277" r:id="rId21"/>
    <p:sldId id="278" r:id="rId22"/>
    <p:sldId id="283" r:id="rId23"/>
    <p:sldId id="281" r:id="rId24"/>
    <p:sldId id="284" r:id="rId25"/>
    <p:sldId id="285"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D7C26FD-93A6-99AA-EAB2-B60E9720594D}" v="3764" dt="2026-04-18T04:09:46.753"/>
    <p1510:client id="{57B16A95-375B-2A7E-CF42-CC4F52FC9BB7}" v="13" dt="2026-04-17T05:31:45.034"/>
    <p1510:client id="{B5DBC9E4-AFE2-6AE9-3903-7C2B105155FD}" v="947" dt="2026-04-18T08:03:37.274"/>
    <p1510:client id="{CA895BEB-2F53-73A9-A2AF-477BB3FCF95F}" v="468" dt="2026-04-18T11:31:56.8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nine Morgan (2517331)" userId="S::2517331@student.uwtsd.ac.uk::26889f11-a593-4b09-a23f-7e442d31ebd2" providerId="AD" clId="Web-{3D7C26FD-93A6-99AA-EAB2-B60E9720594D}"/>
    <pc:docChg chg="addSld delSld modSld">
      <pc:chgData name="Janine Morgan (2517331)" userId="S::2517331@student.uwtsd.ac.uk::26889f11-a593-4b09-a23f-7e442d31ebd2" providerId="AD" clId="Web-{3D7C26FD-93A6-99AA-EAB2-B60E9720594D}" dt="2026-04-18T04:09:46.753" v="3575" actId="20577"/>
      <pc:docMkLst>
        <pc:docMk/>
      </pc:docMkLst>
      <pc:sldChg chg="modSp">
        <pc:chgData name="Janine Morgan (2517331)" userId="S::2517331@student.uwtsd.ac.uk::26889f11-a593-4b09-a23f-7e442d31ebd2" providerId="AD" clId="Web-{3D7C26FD-93A6-99AA-EAB2-B60E9720594D}" dt="2026-04-18T02:00:58.798" v="2340" actId="20577"/>
        <pc:sldMkLst>
          <pc:docMk/>
          <pc:sldMk cId="169028871" sldId="257"/>
        </pc:sldMkLst>
        <pc:spChg chg="mod">
          <ac:chgData name="Janine Morgan (2517331)" userId="S::2517331@student.uwtsd.ac.uk::26889f11-a593-4b09-a23f-7e442d31ebd2" providerId="AD" clId="Web-{3D7C26FD-93A6-99AA-EAB2-B60E9720594D}" dt="2026-04-18T02:00:58.798" v="2340" actId="20577"/>
          <ac:spMkLst>
            <pc:docMk/>
            <pc:sldMk cId="169028871" sldId="257"/>
            <ac:spMk id="2" creationId="{D9724541-E83F-2CFF-718E-26D427CA86AD}"/>
          </ac:spMkLst>
        </pc:spChg>
        <pc:spChg chg="mod">
          <ac:chgData name="Janine Morgan (2517331)" userId="S::2517331@student.uwtsd.ac.uk::26889f11-a593-4b09-a23f-7e442d31ebd2" providerId="AD" clId="Web-{3D7C26FD-93A6-99AA-EAB2-B60E9720594D}" dt="2026-04-18T02:00:01.791" v="2338" actId="20577"/>
          <ac:spMkLst>
            <pc:docMk/>
            <pc:sldMk cId="169028871" sldId="257"/>
            <ac:spMk id="3" creationId="{B2FB8D4F-451D-E0AE-AB9D-E92E1F4FBEAB}"/>
          </ac:spMkLst>
        </pc:spChg>
        <pc:spChg chg="mod">
          <ac:chgData name="Janine Morgan (2517331)" userId="S::2517331@student.uwtsd.ac.uk::26889f11-a593-4b09-a23f-7e442d31ebd2" providerId="AD" clId="Web-{3D7C26FD-93A6-99AA-EAB2-B60E9720594D}" dt="2026-04-18T02:00:31.797" v="2339" actId="20577"/>
          <ac:spMkLst>
            <pc:docMk/>
            <pc:sldMk cId="169028871" sldId="257"/>
            <ac:spMk id="19" creationId="{E80B86A7-A1EC-475B-9166-88902B033A38}"/>
          </ac:spMkLst>
        </pc:spChg>
      </pc:sldChg>
      <pc:sldChg chg="modSp">
        <pc:chgData name="Janine Morgan (2517331)" userId="S::2517331@student.uwtsd.ac.uk::26889f11-a593-4b09-a23f-7e442d31ebd2" providerId="AD" clId="Web-{3D7C26FD-93A6-99AA-EAB2-B60E9720594D}" dt="2026-04-18T02:28:32.382" v="2600" actId="20577"/>
        <pc:sldMkLst>
          <pc:docMk/>
          <pc:sldMk cId="3161126008" sldId="259"/>
        </pc:sldMkLst>
        <pc:spChg chg="mod">
          <ac:chgData name="Janine Morgan (2517331)" userId="S::2517331@student.uwtsd.ac.uk::26889f11-a593-4b09-a23f-7e442d31ebd2" providerId="AD" clId="Web-{3D7C26FD-93A6-99AA-EAB2-B60E9720594D}" dt="2026-04-18T02:28:32.382" v="2600" actId="20577"/>
          <ac:spMkLst>
            <pc:docMk/>
            <pc:sldMk cId="3161126008" sldId="259"/>
            <ac:spMk id="3" creationId="{5B585045-FA85-CF1F-51EE-BC6AB9C7CB61}"/>
          </ac:spMkLst>
        </pc:spChg>
      </pc:sldChg>
      <pc:sldChg chg="modSp">
        <pc:chgData name="Janine Morgan (2517331)" userId="S::2517331@student.uwtsd.ac.uk::26889f11-a593-4b09-a23f-7e442d31ebd2" providerId="AD" clId="Web-{3D7C26FD-93A6-99AA-EAB2-B60E9720594D}" dt="2026-04-18T02:59:41.152" v="3183" actId="20577"/>
        <pc:sldMkLst>
          <pc:docMk/>
          <pc:sldMk cId="2230878031" sldId="260"/>
        </pc:sldMkLst>
        <pc:graphicFrameChg chg="mod modGraphic">
          <ac:chgData name="Janine Morgan (2517331)" userId="S::2517331@student.uwtsd.ac.uk::26889f11-a593-4b09-a23f-7e442d31ebd2" providerId="AD" clId="Web-{3D7C26FD-93A6-99AA-EAB2-B60E9720594D}" dt="2026-04-18T02:59:41.152" v="3183" actId="20577"/>
          <ac:graphicFrameMkLst>
            <pc:docMk/>
            <pc:sldMk cId="2230878031" sldId="260"/>
            <ac:graphicFrameMk id="5" creationId="{E2FBB589-21FC-CD24-EA3A-4BCCE97FBCA8}"/>
          </ac:graphicFrameMkLst>
        </pc:graphicFrameChg>
      </pc:sldChg>
      <pc:sldChg chg="modSp">
        <pc:chgData name="Janine Morgan (2517331)" userId="S::2517331@student.uwtsd.ac.uk::26889f11-a593-4b09-a23f-7e442d31ebd2" providerId="AD" clId="Web-{3D7C26FD-93A6-99AA-EAB2-B60E9720594D}" dt="2026-04-18T02:57:42.597" v="3170" actId="20577"/>
        <pc:sldMkLst>
          <pc:docMk/>
          <pc:sldMk cId="4198630104" sldId="261"/>
        </pc:sldMkLst>
        <pc:spChg chg="mod">
          <ac:chgData name="Janine Morgan (2517331)" userId="S::2517331@student.uwtsd.ac.uk::26889f11-a593-4b09-a23f-7e442d31ebd2" providerId="AD" clId="Web-{3D7C26FD-93A6-99AA-EAB2-B60E9720594D}" dt="2026-04-18T02:57:42.597" v="3170" actId="20577"/>
          <ac:spMkLst>
            <pc:docMk/>
            <pc:sldMk cId="4198630104" sldId="261"/>
            <ac:spMk id="3" creationId="{E281D16F-7BF7-91D1-0A09-7EDE041D8504}"/>
          </ac:spMkLst>
        </pc:spChg>
      </pc:sldChg>
      <pc:sldChg chg="addSp delSp modSp mod setBg modClrScheme delDesignElem chgLayout">
        <pc:chgData name="Janine Morgan (2517331)" userId="S::2517331@student.uwtsd.ac.uk::26889f11-a593-4b09-a23f-7e442d31ebd2" providerId="AD" clId="Web-{3D7C26FD-93A6-99AA-EAB2-B60E9720594D}" dt="2026-04-18T03:42:15.384" v="3368" actId="20577"/>
        <pc:sldMkLst>
          <pc:docMk/>
          <pc:sldMk cId="3528991790" sldId="262"/>
        </pc:sldMkLst>
        <pc:spChg chg="mod ord">
          <ac:chgData name="Janine Morgan (2517331)" userId="S::2517331@student.uwtsd.ac.uk::26889f11-a593-4b09-a23f-7e442d31ebd2" providerId="AD" clId="Web-{3D7C26FD-93A6-99AA-EAB2-B60E9720594D}" dt="2026-04-18T03:42:15.384" v="3368" actId="20577"/>
          <ac:spMkLst>
            <pc:docMk/>
            <pc:sldMk cId="3528991790" sldId="262"/>
            <ac:spMk id="2" creationId="{A7B3C24E-6BAC-FF20-878E-F70A1EBEDBEE}"/>
          </ac:spMkLst>
        </pc:spChg>
        <pc:spChg chg="add del mod">
          <ac:chgData name="Janine Morgan (2517331)" userId="S::2517331@student.uwtsd.ac.uk::26889f11-a593-4b09-a23f-7e442d31ebd2" providerId="AD" clId="Web-{3D7C26FD-93A6-99AA-EAB2-B60E9720594D}" dt="2026-04-18T03:17:44.660" v="3267"/>
          <ac:spMkLst>
            <pc:docMk/>
            <pc:sldMk cId="3528991790" sldId="262"/>
            <ac:spMk id="5" creationId="{8AD6C3C9-7568-5CCA-5C73-9EDF166CED3A}"/>
          </ac:spMkLst>
        </pc:spChg>
        <pc:spChg chg="del mod ord">
          <ac:chgData name="Janine Morgan (2517331)" userId="S::2517331@student.uwtsd.ac.uk::26889f11-a593-4b09-a23f-7e442d31ebd2" providerId="AD" clId="Web-{3D7C26FD-93A6-99AA-EAB2-B60E9720594D}" dt="2026-04-18T03:07:38.451" v="3245"/>
          <ac:spMkLst>
            <pc:docMk/>
            <pc:sldMk cId="3528991790" sldId="262"/>
            <ac:spMk id="8" creationId="{D163F9FD-EBA5-AA1A-39DB-D0506B96F128}"/>
          </ac:spMkLst>
        </pc:spChg>
        <pc:spChg chg="add del mod ord">
          <ac:chgData name="Janine Morgan (2517331)" userId="S::2517331@student.uwtsd.ac.uk::26889f11-a593-4b09-a23f-7e442d31ebd2" providerId="AD" clId="Web-{3D7C26FD-93A6-99AA-EAB2-B60E9720594D}" dt="2026-04-18T03:13:14.955" v="3258"/>
          <ac:spMkLst>
            <pc:docMk/>
            <pc:sldMk cId="3528991790" sldId="262"/>
            <ac:spMk id="9" creationId="{3A884EAB-C8E9-04EE-FCBD-AF738651BFA8}"/>
          </ac:spMkLst>
        </pc:spChg>
        <pc:spChg chg="del mod">
          <ac:chgData name="Janine Morgan (2517331)" userId="S::2517331@student.uwtsd.ac.uk::26889f11-a593-4b09-a23f-7e442d31ebd2" providerId="AD" clId="Web-{3D7C26FD-93A6-99AA-EAB2-B60E9720594D}" dt="2026-04-18T03:04:45.179" v="3226"/>
          <ac:spMkLst>
            <pc:docMk/>
            <pc:sldMk cId="3528991790" sldId="262"/>
            <ac:spMk id="11" creationId="{86FA344C-D819-72CA-63A9-2294F3AF6AE4}"/>
          </ac:spMkLst>
        </pc:spChg>
        <pc:spChg chg="add del mod ord">
          <ac:chgData name="Janine Morgan (2517331)" userId="S::2517331@student.uwtsd.ac.uk::26889f11-a593-4b09-a23f-7e442d31ebd2" providerId="AD" clId="Web-{3D7C26FD-93A6-99AA-EAB2-B60E9720594D}" dt="2026-04-18T03:13:14.955" v="3258"/>
          <ac:spMkLst>
            <pc:docMk/>
            <pc:sldMk cId="3528991790" sldId="262"/>
            <ac:spMk id="12" creationId="{4BAF9F29-489D-9882-1781-C0F396AD7150}"/>
          </ac:spMkLst>
        </pc:spChg>
        <pc:spChg chg="add del">
          <ac:chgData name="Janine Morgan (2517331)" userId="S::2517331@student.uwtsd.ac.uk::26889f11-a593-4b09-a23f-7e442d31ebd2" providerId="AD" clId="Web-{3D7C26FD-93A6-99AA-EAB2-B60E9720594D}" dt="2026-04-18T03:28:22.512" v="3283"/>
          <ac:spMkLst>
            <pc:docMk/>
            <pc:sldMk cId="3528991790" sldId="262"/>
            <ac:spMk id="40" creationId="{53FCF47F-C2D5-40D2-BB9E-EB0634228135}"/>
          </ac:spMkLst>
        </pc:spChg>
        <pc:spChg chg="add del">
          <ac:chgData name="Janine Morgan (2517331)" userId="S::2517331@student.uwtsd.ac.uk::26889f11-a593-4b09-a23f-7e442d31ebd2" providerId="AD" clId="Web-{3D7C26FD-93A6-99AA-EAB2-B60E9720594D}" dt="2026-04-18T03:28:22.512" v="3283"/>
          <ac:spMkLst>
            <pc:docMk/>
            <pc:sldMk cId="3528991790" sldId="262"/>
            <ac:spMk id="46" creationId="{677AD1FD-34AE-437D-8CDC-28626ED9A8B0}"/>
          </ac:spMkLst>
        </pc:spChg>
        <pc:spChg chg="add del">
          <ac:chgData name="Janine Morgan (2517331)" userId="S::2517331@student.uwtsd.ac.uk::26889f11-a593-4b09-a23f-7e442d31ebd2" providerId="AD" clId="Web-{3D7C26FD-93A6-99AA-EAB2-B60E9720594D}" dt="2026-04-18T03:28:22.512" v="3283"/>
          <ac:spMkLst>
            <pc:docMk/>
            <pc:sldMk cId="3528991790" sldId="262"/>
            <ac:spMk id="48" creationId="{B07774B8-04E2-436D-B983-B885D6F0F659}"/>
          </ac:spMkLst>
        </pc:spChg>
        <pc:spChg chg="add del">
          <ac:chgData name="Janine Morgan (2517331)" userId="S::2517331@student.uwtsd.ac.uk::26889f11-a593-4b09-a23f-7e442d31ebd2" providerId="AD" clId="Web-{3D7C26FD-93A6-99AA-EAB2-B60E9720594D}" dt="2026-04-18T03:28:22.512" v="3283"/>
          <ac:spMkLst>
            <pc:docMk/>
            <pc:sldMk cId="3528991790" sldId="262"/>
            <ac:spMk id="50" creationId="{CE493F13-8130-4A50-9898-8AFD98F5E1FB}"/>
          </ac:spMkLst>
        </pc:spChg>
        <pc:spChg chg="add del">
          <ac:chgData name="Janine Morgan (2517331)" userId="S::2517331@student.uwtsd.ac.uk::26889f11-a593-4b09-a23f-7e442d31ebd2" providerId="AD" clId="Web-{3D7C26FD-93A6-99AA-EAB2-B60E9720594D}" dt="2026-04-18T03:28:22.512" v="3283"/>
          <ac:spMkLst>
            <pc:docMk/>
            <pc:sldMk cId="3528991790" sldId="262"/>
            <ac:spMk id="52" creationId="{5C83F2E6-2324-4A53-85E7-4D74B6586E0C}"/>
          </ac:spMkLst>
        </pc:spChg>
        <pc:spChg chg="add del">
          <ac:chgData name="Janine Morgan (2517331)" userId="S::2517331@student.uwtsd.ac.uk::26889f11-a593-4b09-a23f-7e442d31ebd2" providerId="AD" clId="Web-{3D7C26FD-93A6-99AA-EAB2-B60E9720594D}" dt="2026-04-18T03:28:22.512" v="3283"/>
          <ac:spMkLst>
            <pc:docMk/>
            <pc:sldMk cId="3528991790" sldId="262"/>
            <ac:spMk id="54" creationId="{62C79599-4635-4903-B028-E3331034BF2F}"/>
          </ac:spMkLst>
        </pc:spChg>
        <pc:spChg chg="add del">
          <ac:chgData name="Janine Morgan (2517331)" userId="S::2517331@student.uwtsd.ac.uk::26889f11-a593-4b09-a23f-7e442d31ebd2" providerId="AD" clId="Web-{3D7C26FD-93A6-99AA-EAB2-B60E9720594D}" dt="2026-04-18T03:28:22.512" v="3283"/>
          <ac:spMkLst>
            <pc:docMk/>
            <pc:sldMk cId="3528991790" sldId="262"/>
            <ac:spMk id="56" creationId="{64581993-8E43-4AF4-9AF1-A39EF777280B}"/>
          </ac:spMkLst>
        </pc:spChg>
        <pc:grpChg chg="add del">
          <ac:chgData name="Janine Morgan (2517331)" userId="S::2517331@student.uwtsd.ac.uk::26889f11-a593-4b09-a23f-7e442d31ebd2" providerId="AD" clId="Web-{3D7C26FD-93A6-99AA-EAB2-B60E9720594D}" dt="2026-04-18T03:28:22.512" v="3284"/>
          <ac:grpSpMkLst>
            <pc:docMk/>
            <pc:sldMk cId="3528991790" sldId="262"/>
            <ac:grpSpMk id="6" creationId="{6CC33B2B-B475-4189-BA8F-3CF8248DC685}"/>
          </ac:grpSpMkLst>
        </pc:grpChg>
        <pc:grpChg chg="add del">
          <ac:chgData name="Janine Morgan (2517331)" userId="S::2517331@student.uwtsd.ac.uk::26889f11-a593-4b09-a23f-7e442d31ebd2" providerId="AD" clId="Web-{3D7C26FD-93A6-99AA-EAB2-B60E9720594D}" dt="2026-04-18T03:12:42.952" v="3257"/>
          <ac:grpSpMkLst>
            <pc:docMk/>
            <pc:sldMk cId="3528991790" sldId="262"/>
            <ac:grpSpMk id="13" creationId="{6CC33B2B-B475-4189-BA8F-3CF8248DC685}"/>
          </ac:grpSpMkLst>
        </pc:grpChg>
        <pc:grpChg chg="add">
          <ac:chgData name="Janine Morgan (2517331)" userId="S::2517331@student.uwtsd.ac.uk::26889f11-a593-4b09-a23f-7e442d31ebd2" providerId="AD" clId="Web-{3D7C26FD-93A6-99AA-EAB2-B60E9720594D}" dt="2026-04-18T03:28:22.512" v="3284"/>
          <ac:grpSpMkLst>
            <pc:docMk/>
            <pc:sldMk cId="3528991790" sldId="262"/>
            <ac:grpSpMk id="58" creationId="{6CC33B2B-B475-4189-BA8F-3CF8248DC685}"/>
          </ac:grpSpMkLst>
        </pc:grpChg>
        <pc:picChg chg="add mod ord">
          <ac:chgData name="Janine Morgan (2517331)" userId="S::2517331@student.uwtsd.ac.uk::26889f11-a593-4b09-a23f-7e442d31ebd2" providerId="AD" clId="Web-{3D7C26FD-93A6-99AA-EAB2-B60E9720594D}" dt="2026-04-18T03:28:22.512" v="3284"/>
          <ac:picMkLst>
            <pc:docMk/>
            <pc:sldMk cId="3528991790" sldId="262"/>
            <ac:picMk id="3" creationId="{B674E8BD-F563-6E44-A66D-CAA4106D4092}"/>
          </ac:picMkLst>
        </pc:picChg>
        <pc:picChg chg="add mod ord">
          <ac:chgData name="Janine Morgan (2517331)" userId="S::2517331@student.uwtsd.ac.uk::26889f11-a593-4b09-a23f-7e442d31ebd2" providerId="AD" clId="Web-{3D7C26FD-93A6-99AA-EAB2-B60E9720594D}" dt="2026-04-18T03:28:22.512" v="3284"/>
          <ac:picMkLst>
            <pc:docMk/>
            <pc:sldMk cId="3528991790" sldId="262"/>
            <ac:picMk id="4" creationId="{2E845A4B-C7F2-3CD9-2909-F25598AA28D8}"/>
          </ac:picMkLst>
        </pc:picChg>
        <pc:picChg chg="del mod">
          <ac:chgData name="Janine Morgan (2517331)" userId="S::2517331@student.uwtsd.ac.uk::26889f11-a593-4b09-a23f-7e442d31ebd2" providerId="AD" clId="Web-{3D7C26FD-93A6-99AA-EAB2-B60E9720594D}" dt="2026-04-18T03:09:51.953" v="3249"/>
          <ac:picMkLst>
            <pc:docMk/>
            <pc:sldMk cId="3528991790" sldId="262"/>
            <ac:picMk id="7" creationId="{8ADFD346-1E71-F4FC-8444-37BABA857341}"/>
          </ac:picMkLst>
        </pc:picChg>
        <pc:picChg chg="del mod">
          <ac:chgData name="Janine Morgan (2517331)" userId="S::2517331@student.uwtsd.ac.uk::26889f11-a593-4b09-a23f-7e442d31ebd2" providerId="AD" clId="Web-{3D7C26FD-93A6-99AA-EAB2-B60E9720594D}" dt="2026-04-18T03:04:25.570" v="3219"/>
          <ac:picMkLst>
            <pc:docMk/>
            <pc:sldMk cId="3528991790" sldId="262"/>
            <ac:picMk id="10" creationId="{385F4CE9-A033-8448-24C0-A793D29287E9}"/>
          </ac:picMkLst>
        </pc:picChg>
      </pc:sldChg>
      <pc:sldChg chg="addSp delSp modSp">
        <pc:chgData name="Janine Morgan (2517331)" userId="S::2517331@student.uwtsd.ac.uk::26889f11-a593-4b09-a23f-7e442d31ebd2" providerId="AD" clId="Web-{3D7C26FD-93A6-99AA-EAB2-B60E9720594D}" dt="2026-04-18T04:00:41.614" v="3465" actId="20577"/>
        <pc:sldMkLst>
          <pc:docMk/>
          <pc:sldMk cId="3544251469" sldId="263"/>
        </pc:sldMkLst>
        <pc:spChg chg="mod">
          <ac:chgData name="Janine Morgan (2517331)" userId="S::2517331@student.uwtsd.ac.uk::26889f11-a593-4b09-a23f-7e442d31ebd2" providerId="AD" clId="Web-{3D7C26FD-93A6-99AA-EAB2-B60E9720594D}" dt="2026-04-18T04:00:41.614" v="3465" actId="20577"/>
          <ac:spMkLst>
            <pc:docMk/>
            <pc:sldMk cId="3544251469" sldId="263"/>
            <ac:spMk id="2" creationId="{A04D62E7-A20A-C787-C731-0AC06ECA87B4}"/>
          </ac:spMkLst>
        </pc:spChg>
        <pc:spChg chg="del mod">
          <ac:chgData name="Janine Morgan (2517331)" userId="S::2517331@student.uwtsd.ac.uk::26889f11-a593-4b09-a23f-7e442d31ebd2" providerId="AD" clId="Web-{3D7C26FD-93A6-99AA-EAB2-B60E9720594D}" dt="2026-04-18T03:43:40.557" v="3381"/>
          <ac:spMkLst>
            <pc:docMk/>
            <pc:sldMk cId="3544251469" sldId="263"/>
            <ac:spMk id="4" creationId="{E03E5423-6CE2-F0DB-2817-38BE868F8559}"/>
          </ac:spMkLst>
        </pc:spChg>
        <pc:spChg chg="del">
          <ac:chgData name="Janine Morgan (2517331)" userId="S::2517331@student.uwtsd.ac.uk::26889f11-a593-4b09-a23f-7e442d31ebd2" providerId="AD" clId="Web-{3D7C26FD-93A6-99AA-EAB2-B60E9720594D}" dt="2026-04-18T03:51:37.319" v="3422"/>
          <ac:spMkLst>
            <pc:docMk/>
            <pc:sldMk cId="3544251469" sldId="263"/>
            <ac:spMk id="51" creationId="{DC99427B-A97E-40A3-B1FD-4557346C6A91}"/>
          </ac:spMkLst>
        </pc:spChg>
        <pc:spChg chg="add del">
          <ac:chgData name="Janine Morgan (2517331)" userId="S::2517331@student.uwtsd.ac.uk::26889f11-a593-4b09-a23f-7e442d31ebd2" providerId="AD" clId="Web-{3D7C26FD-93A6-99AA-EAB2-B60E9720594D}" dt="2026-04-18T03:53:39.933" v="3424"/>
          <ac:spMkLst>
            <pc:docMk/>
            <pc:sldMk cId="3544251469" sldId="263"/>
            <ac:spMk id="68" creationId="{F6E918B1-FA59-42EF-8A8E-B0F3D1E54084}"/>
          </ac:spMkLst>
        </pc:spChg>
        <pc:spChg chg="add">
          <ac:chgData name="Janine Morgan (2517331)" userId="S::2517331@student.uwtsd.ac.uk::26889f11-a593-4b09-a23f-7e442d31ebd2" providerId="AD" clId="Web-{3D7C26FD-93A6-99AA-EAB2-B60E9720594D}" dt="2026-04-18T03:53:52.965" v="3428"/>
          <ac:spMkLst>
            <pc:docMk/>
            <pc:sldMk cId="3544251469" sldId="263"/>
            <ac:spMk id="100" creationId="{F6E918B1-FA59-42EF-8A8E-B0F3D1E54084}"/>
          </ac:spMkLst>
        </pc:spChg>
        <pc:grpChg chg="del">
          <ac:chgData name="Janine Morgan (2517331)" userId="S::2517331@student.uwtsd.ac.uk::26889f11-a593-4b09-a23f-7e442d31ebd2" providerId="AD" clId="Web-{3D7C26FD-93A6-99AA-EAB2-B60E9720594D}" dt="2026-04-18T03:51:37.319" v="3422"/>
          <ac:grpSpMkLst>
            <pc:docMk/>
            <pc:sldMk cId="3544251469" sldId="263"/>
            <ac:grpSpMk id="39" creationId="{4815A7B4-532E-48C9-AC24-D78ACF3339DB}"/>
          </ac:grpSpMkLst>
        </pc:grpChg>
        <pc:grpChg chg="add del">
          <ac:chgData name="Janine Morgan (2517331)" userId="S::2517331@student.uwtsd.ac.uk::26889f11-a593-4b09-a23f-7e442d31ebd2" providerId="AD" clId="Web-{3D7C26FD-93A6-99AA-EAB2-B60E9720594D}" dt="2026-04-18T03:53:39.933" v="3424"/>
          <ac:grpSpMkLst>
            <pc:docMk/>
            <pc:sldMk cId="3544251469" sldId="263"/>
            <ac:grpSpMk id="56" creationId="{4815A7B4-532E-48C9-AC24-D78ACF3339DB}"/>
          </ac:grpSpMkLst>
        </pc:grpChg>
        <pc:grpChg chg="add del">
          <ac:chgData name="Janine Morgan (2517331)" userId="S::2517331@student.uwtsd.ac.uk::26889f11-a593-4b09-a23f-7e442d31ebd2" providerId="AD" clId="Web-{3D7C26FD-93A6-99AA-EAB2-B60E9720594D}" dt="2026-04-18T03:53:52.965" v="3428"/>
          <ac:grpSpMkLst>
            <pc:docMk/>
            <pc:sldMk cId="3544251469" sldId="263"/>
            <ac:grpSpMk id="73" creationId="{6CC33B2B-B475-4189-BA8F-3CF8248DC685}"/>
          </ac:grpSpMkLst>
        </pc:grpChg>
        <pc:grpChg chg="add del">
          <ac:chgData name="Janine Morgan (2517331)" userId="S::2517331@student.uwtsd.ac.uk::26889f11-a593-4b09-a23f-7e442d31ebd2" providerId="AD" clId="Web-{3D7C26FD-93A6-99AA-EAB2-B60E9720594D}" dt="2026-04-18T03:53:52.949" v="3427"/>
          <ac:grpSpMkLst>
            <pc:docMk/>
            <pc:sldMk cId="3544251469" sldId="263"/>
            <ac:grpSpMk id="88" creationId="{4815A7B4-532E-48C9-AC24-D78ACF3339DB}"/>
          </ac:grpSpMkLst>
        </pc:grpChg>
        <pc:grpChg chg="add">
          <ac:chgData name="Janine Morgan (2517331)" userId="S::2517331@student.uwtsd.ac.uk::26889f11-a593-4b09-a23f-7e442d31ebd2" providerId="AD" clId="Web-{3D7C26FD-93A6-99AA-EAB2-B60E9720594D}" dt="2026-04-18T03:53:52.965" v="3428"/>
          <ac:grpSpMkLst>
            <pc:docMk/>
            <pc:sldMk cId="3544251469" sldId="263"/>
            <ac:grpSpMk id="101" creationId="{4815A7B4-532E-48C9-AC24-D78ACF3339DB}"/>
          </ac:grpSpMkLst>
        </pc:grpChg>
        <pc:picChg chg="add del mod ord">
          <ac:chgData name="Janine Morgan (2517331)" userId="S::2517331@student.uwtsd.ac.uk::26889f11-a593-4b09-a23f-7e442d31ebd2" providerId="AD" clId="Web-{3D7C26FD-93A6-99AA-EAB2-B60E9720594D}" dt="2026-04-18T03:53:44.074" v="3425"/>
          <ac:picMkLst>
            <pc:docMk/>
            <pc:sldMk cId="3544251469" sldId="263"/>
            <ac:picMk id="3" creationId="{A00254AD-59ED-4E2C-7302-E3E444FCEA23}"/>
          </ac:picMkLst>
        </pc:picChg>
        <pc:picChg chg="add mod">
          <ac:chgData name="Janine Morgan (2517331)" userId="S::2517331@student.uwtsd.ac.uk::26889f11-a593-4b09-a23f-7e442d31ebd2" providerId="AD" clId="Web-{3D7C26FD-93A6-99AA-EAB2-B60E9720594D}" dt="2026-04-18T03:53:52.965" v="3428"/>
          <ac:picMkLst>
            <pc:docMk/>
            <pc:sldMk cId="3544251469" sldId="263"/>
            <ac:picMk id="5" creationId="{C7277CF8-1975-F997-8224-4601424CAB1C}"/>
          </ac:picMkLst>
        </pc:picChg>
        <pc:picChg chg="del">
          <ac:chgData name="Janine Morgan (2517331)" userId="S::2517331@student.uwtsd.ac.uk::26889f11-a593-4b09-a23f-7e442d31ebd2" providerId="AD" clId="Web-{3D7C26FD-93A6-99AA-EAB2-B60E9720594D}" dt="2026-04-18T03:49:21.765" v="3420"/>
          <ac:picMkLst>
            <pc:docMk/>
            <pc:sldMk cId="3544251469" sldId="263"/>
            <ac:picMk id="6" creationId="{9478098F-E606-C6FC-E51A-9D8BD34BC6B4}"/>
          </ac:picMkLst>
        </pc:picChg>
      </pc:sldChg>
      <pc:sldChg chg="modSp">
        <pc:chgData name="Janine Morgan (2517331)" userId="S::2517331@student.uwtsd.ac.uk::26889f11-a593-4b09-a23f-7e442d31ebd2" providerId="AD" clId="Web-{3D7C26FD-93A6-99AA-EAB2-B60E9720594D}" dt="2026-04-18T02:36:10.016" v="2731" actId="20577"/>
        <pc:sldMkLst>
          <pc:docMk/>
          <pc:sldMk cId="3737852561" sldId="264"/>
        </pc:sldMkLst>
        <pc:spChg chg="mod">
          <ac:chgData name="Janine Morgan (2517331)" userId="S::2517331@student.uwtsd.ac.uk::26889f11-a593-4b09-a23f-7e442d31ebd2" providerId="AD" clId="Web-{3D7C26FD-93A6-99AA-EAB2-B60E9720594D}" dt="2026-04-18T02:36:10.016" v="2731" actId="20577"/>
          <ac:spMkLst>
            <pc:docMk/>
            <pc:sldMk cId="3737852561" sldId="264"/>
            <ac:spMk id="2" creationId="{DBF1F70B-26EF-7F1F-E461-81650B3A9768}"/>
          </ac:spMkLst>
        </pc:spChg>
      </pc:sldChg>
      <pc:sldChg chg="delSp modSp">
        <pc:chgData name="Janine Morgan (2517331)" userId="S::2517331@student.uwtsd.ac.uk::26889f11-a593-4b09-a23f-7e442d31ebd2" providerId="AD" clId="Web-{3D7C26FD-93A6-99AA-EAB2-B60E9720594D}" dt="2026-04-18T02:15:18.460" v="2458" actId="20577"/>
        <pc:sldMkLst>
          <pc:docMk/>
          <pc:sldMk cId="3927448726" sldId="265"/>
        </pc:sldMkLst>
        <pc:spChg chg="mod">
          <ac:chgData name="Janine Morgan (2517331)" userId="S::2517331@student.uwtsd.ac.uk::26889f11-a593-4b09-a23f-7e442d31ebd2" providerId="AD" clId="Web-{3D7C26FD-93A6-99AA-EAB2-B60E9720594D}" dt="2026-04-18T02:15:18.460" v="2458" actId="20577"/>
          <ac:spMkLst>
            <pc:docMk/>
            <pc:sldMk cId="3927448726" sldId="265"/>
            <ac:spMk id="2" creationId="{293602F6-0F78-67AF-8609-1F6E5337D70A}"/>
          </ac:spMkLst>
        </pc:spChg>
        <pc:spChg chg="del mod">
          <ac:chgData name="Janine Morgan (2517331)" userId="S::2517331@student.uwtsd.ac.uk::26889f11-a593-4b09-a23f-7e442d31ebd2" providerId="AD" clId="Web-{3D7C26FD-93A6-99AA-EAB2-B60E9720594D}" dt="2026-04-18T02:13:36.250" v="2440"/>
          <ac:spMkLst>
            <pc:docMk/>
            <pc:sldMk cId="3927448726" sldId="265"/>
            <ac:spMk id="5" creationId="{3731F1DB-6269-273E-E4EC-3A47259B1490}"/>
          </ac:spMkLst>
        </pc:spChg>
      </pc:sldChg>
      <pc:sldChg chg="del">
        <pc:chgData name="Janine Morgan (2517331)" userId="S::2517331@student.uwtsd.ac.uk::26889f11-a593-4b09-a23f-7e442d31ebd2" providerId="AD" clId="Web-{3D7C26FD-93A6-99AA-EAB2-B60E9720594D}" dt="2026-04-17T06:54:04.857" v="622"/>
        <pc:sldMkLst>
          <pc:docMk/>
          <pc:sldMk cId="3655461988" sldId="266"/>
        </pc:sldMkLst>
      </pc:sldChg>
      <pc:sldChg chg="modSp">
        <pc:chgData name="Janine Morgan (2517331)" userId="S::2517331@student.uwtsd.ac.uk::26889f11-a593-4b09-a23f-7e442d31ebd2" providerId="AD" clId="Web-{3D7C26FD-93A6-99AA-EAB2-B60E9720594D}" dt="2026-04-17T07:40:52.503" v="1581" actId="20577"/>
        <pc:sldMkLst>
          <pc:docMk/>
          <pc:sldMk cId="646302676" sldId="267"/>
        </pc:sldMkLst>
        <pc:spChg chg="mod">
          <ac:chgData name="Janine Morgan (2517331)" userId="S::2517331@student.uwtsd.ac.uk::26889f11-a593-4b09-a23f-7e442d31ebd2" providerId="AD" clId="Web-{3D7C26FD-93A6-99AA-EAB2-B60E9720594D}" dt="2026-04-17T07:40:52.503" v="1581" actId="20577"/>
          <ac:spMkLst>
            <pc:docMk/>
            <pc:sldMk cId="646302676" sldId="267"/>
            <ac:spMk id="2" creationId="{7E1D85FE-5DC1-FFAA-E716-9381F2D2B845}"/>
          </ac:spMkLst>
        </pc:spChg>
        <pc:picChg chg="mod">
          <ac:chgData name="Janine Morgan (2517331)" userId="S::2517331@student.uwtsd.ac.uk::26889f11-a593-4b09-a23f-7e442d31ebd2" providerId="AD" clId="Web-{3D7C26FD-93A6-99AA-EAB2-B60E9720594D}" dt="2026-04-17T07:31:51.052" v="1464" actId="1076"/>
          <ac:picMkLst>
            <pc:docMk/>
            <pc:sldMk cId="646302676" sldId="267"/>
            <ac:picMk id="3" creationId="{E21DC1F0-4DB6-84AD-3E9B-64FF67639D9B}"/>
          </ac:picMkLst>
        </pc:picChg>
      </pc:sldChg>
      <pc:sldChg chg="modSp">
        <pc:chgData name="Janine Morgan (2517331)" userId="S::2517331@student.uwtsd.ac.uk::26889f11-a593-4b09-a23f-7e442d31ebd2" providerId="AD" clId="Web-{3D7C26FD-93A6-99AA-EAB2-B60E9720594D}" dt="2026-04-17T07:43:12.193" v="1590" actId="20577"/>
        <pc:sldMkLst>
          <pc:docMk/>
          <pc:sldMk cId="2759748928" sldId="269"/>
        </pc:sldMkLst>
        <pc:spChg chg="mod">
          <ac:chgData name="Janine Morgan (2517331)" userId="S::2517331@student.uwtsd.ac.uk::26889f11-a593-4b09-a23f-7e442d31ebd2" providerId="AD" clId="Web-{3D7C26FD-93A6-99AA-EAB2-B60E9720594D}" dt="2026-04-17T07:43:12.193" v="1590" actId="20577"/>
          <ac:spMkLst>
            <pc:docMk/>
            <pc:sldMk cId="2759748928" sldId="269"/>
            <ac:spMk id="2" creationId="{C6F1CAC8-6728-0C69-7CD5-D8795824FF60}"/>
          </ac:spMkLst>
        </pc:spChg>
      </pc:sldChg>
      <pc:sldChg chg="modSp">
        <pc:chgData name="Janine Morgan (2517331)" userId="S::2517331@student.uwtsd.ac.uk::26889f11-a593-4b09-a23f-7e442d31ebd2" providerId="AD" clId="Web-{3D7C26FD-93A6-99AA-EAB2-B60E9720594D}" dt="2026-04-18T04:07:22.559" v="3518" actId="20577"/>
        <pc:sldMkLst>
          <pc:docMk/>
          <pc:sldMk cId="1175196643" sldId="270"/>
        </pc:sldMkLst>
        <pc:spChg chg="mod">
          <ac:chgData name="Janine Morgan (2517331)" userId="S::2517331@student.uwtsd.ac.uk::26889f11-a593-4b09-a23f-7e442d31ebd2" providerId="AD" clId="Web-{3D7C26FD-93A6-99AA-EAB2-B60E9720594D}" dt="2026-04-18T04:07:22.559" v="3518" actId="20577"/>
          <ac:spMkLst>
            <pc:docMk/>
            <pc:sldMk cId="1175196643" sldId="270"/>
            <ac:spMk id="2" creationId="{7142597C-9031-787C-6406-65F0A354BEB8}"/>
          </ac:spMkLst>
        </pc:spChg>
      </pc:sldChg>
      <pc:sldChg chg="modSp">
        <pc:chgData name="Janine Morgan (2517331)" userId="S::2517331@student.uwtsd.ac.uk::26889f11-a593-4b09-a23f-7e442d31ebd2" providerId="AD" clId="Web-{3D7C26FD-93A6-99AA-EAB2-B60E9720594D}" dt="2026-04-18T04:04:16.405" v="3477" actId="20577"/>
        <pc:sldMkLst>
          <pc:docMk/>
          <pc:sldMk cId="1023951497" sldId="272"/>
        </pc:sldMkLst>
        <pc:spChg chg="mod">
          <ac:chgData name="Janine Morgan (2517331)" userId="S::2517331@student.uwtsd.ac.uk::26889f11-a593-4b09-a23f-7e442d31ebd2" providerId="AD" clId="Web-{3D7C26FD-93A6-99AA-EAB2-B60E9720594D}" dt="2026-04-18T04:04:16.405" v="3477" actId="20577"/>
          <ac:spMkLst>
            <pc:docMk/>
            <pc:sldMk cId="1023951497" sldId="272"/>
            <ac:spMk id="2" creationId="{81579BA1-E2CC-39A7-AF34-188F207ABA61}"/>
          </ac:spMkLst>
        </pc:spChg>
      </pc:sldChg>
      <pc:sldChg chg="modSp">
        <pc:chgData name="Janine Morgan (2517331)" userId="S::2517331@student.uwtsd.ac.uk::26889f11-a593-4b09-a23f-7e442d31ebd2" providerId="AD" clId="Web-{3D7C26FD-93A6-99AA-EAB2-B60E9720594D}" dt="2026-04-17T07:52:07.221" v="1759" actId="20577"/>
        <pc:sldMkLst>
          <pc:docMk/>
          <pc:sldMk cId="939561297" sldId="273"/>
        </pc:sldMkLst>
        <pc:spChg chg="mod">
          <ac:chgData name="Janine Morgan (2517331)" userId="S::2517331@student.uwtsd.ac.uk::26889f11-a593-4b09-a23f-7e442d31ebd2" providerId="AD" clId="Web-{3D7C26FD-93A6-99AA-EAB2-B60E9720594D}" dt="2026-04-17T07:52:07.221" v="1759" actId="20577"/>
          <ac:spMkLst>
            <pc:docMk/>
            <pc:sldMk cId="939561297" sldId="273"/>
            <ac:spMk id="2" creationId="{17CFD145-C220-CBEF-A883-1230A4FE989C}"/>
          </ac:spMkLst>
        </pc:spChg>
      </pc:sldChg>
      <pc:sldChg chg="modSp">
        <pc:chgData name="Janine Morgan (2517331)" userId="S::2517331@student.uwtsd.ac.uk::26889f11-a593-4b09-a23f-7e442d31ebd2" providerId="AD" clId="Web-{3D7C26FD-93A6-99AA-EAB2-B60E9720594D}" dt="2026-04-17T08:03:20.522" v="2100" actId="20577"/>
        <pc:sldMkLst>
          <pc:docMk/>
          <pc:sldMk cId="63007412" sldId="274"/>
        </pc:sldMkLst>
        <pc:spChg chg="mod">
          <ac:chgData name="Janine Morgan (2517331)" userId="S::2517331@student.uwtsd.ac.uk::26889f11-a593-4b09-a23f-7e442d31ebd2" providerId="AD" clId="Web-{3D7C26FD-93A6-99AA-EAB2-B60E9720594D}" dt="2026-04-17T08:03:20.522" v="2100" actId="20577"/>
          <ac:spMkLst>
            <pc:docMk/>
            <pc:sldMk cId="63007412" sldId="274"/>
            <ac:spMk id="2" creationId="{80002C2D-B134-9725-6768-8792CD47EBE6}"/>
          </ac:spMkLst>
        </pc:spChg>
      </pc:sldChg>
      <pc:sldChg chg="modSp">
        <pc:chgData name="Janine Morgan (2517331)" userId="S::2517331@student.uwtsd.ac.uk::26889f11-a593-4b09-a23f-7e442d31ebd2" providerId="AD" clId="Web-{3D7C26FD-93A6-99AA-EAB2-B60E9720594D}" dt="2026-04-17T08:07:19.520" v="2146" actId="20577"/>
        <pc:sldMkLst>
          <pc:docMk/>
          <pc:sldMk cId="3262338409" sldId="276"/>
        </pc:sldMkLst>
        <pc:spChg chg="mod">
          <ac:chgData name="Janine Morgan (2517331)" userId="S::2517331@student.uwtsd.ac.uk::26889f11-a593-4b09-a23f-7e442d31ebd2" providerId="AD" clId="Web-{3D7C26FD-93A6-99AA-EAB2-B60E9720594D}" dt="2026-04-17T08:07:19.520" v="2146" actId="20577"/>
          <ac:spMkLst>
            <pc:docMk/>
            <pc:sldMk cId="3262338409" sldId="276"/>
            <ac:spMk id="2" creationId="{3577E479-009C-28C9-F6A9-9917E691B18C}"/>
          </ac:spMkLst>
        </pc:spChg>
      </pc:sldChg>
      <pc:sldChg chg="modSp">
        <pc:chgData name="Janine Morgan (2517331)" userId="S::2517331@student.uwtsd.ac.uk::26889f11-a593-4b09-a23f-7e442d31ebd2" providerId="AD" clId="Web-{3D7C26FD-93A6-99AA-EAB2-B60E9720594D}" dt="2026-04-17T08:15:32.875" v="2314" actId="20577"/>
        <pc:sldMkLst>
          <pc:docMk/>
          <pc:sldMk cId="2970433699" sldId="278"/>
        </pc:sldMkLst>
        <pc:spChg chg="mod">
          <ac:chgData name="Janine Morgan (2517331)" userId="S::2517331@student.uwtsd.ac.uk::26889f11-a593-4b09-a23f-7e442d31ebd2" providerId="AD" clId="Web-{3D7C26FD-93A6-99AA-EAB2-B60E9720594D}" dt="2026-04-17T08:15:32.875" v="2314" actId="20577"/>
          <ac:spMkLst>
            <pc:docMk/>
            <pc:sldMk cId="2970433699" sldId="278"/>
            <ac:spMk id="2" creationId="{503E4322-67C5-5FAB-6091-F0AC942DAA39}"/>
          </ac:spMkLst>
        </pc:spChg>
      </pc:sldChg>
      <pc:sldChg chg="del">
        <pc:chgData name="Janine Morgan (2517331)" userId="S::2517331@student.uwtsd.ac.uk::26889f11-a593-4b09-a23f-7e442d31ebd2" providerId="AD" clId="Web-{3D7C26FD-93A6-99AA-EAB2-B60E9720594D}" dt="2026-04-17T07:20:19.479" v="1258"/>
        <pc:sldMkLst>
          <pc:docMk/>
          <pc:sldMk cId="4001588585" sldId="279"/>
        </pc:sldMkLst>
      </pc:sldChg>
      <pc:sldChg chg="modSp new">
        <pc:chgData name="Janine Morgan (2517331)" userId="S::2517331@student.uwtsd.ac.uk::26889f11-a593-4b09-a23f-7e442d31ebd2" providerId="AD" clId="Web-{3D7C26FD-93A6-99AA-EAB2-B60E9720594D}" dt="2026-04-18T02:31:19.965" v="2625" actId="20577"/>
        <pc:sldMkLst>
          <pc:docMk/>
          <pc:sldMk cId="1026366306" sldId="280"/>
        </pc:sldMkLst>
        <pc:spChg chg="mod">
          <ac:chgData name="Janine Morgan (2517331)" userId="S::2517331@student.uwtsd.ac.uk::26889f11-a593-4b09-a23f-7e442d31ebd2" providerId="AD" clId="Web-{3D7C26FD-93A6-99AA-EAB2-B60E9720594D}" dt="2026-04-18T02:31:19.965" v="2625" actId="20577"/>
          <ac:spMkLst>
            <pc:docMk/>
            <pc:sldMk cId="1026366306" sldId="280"/>
            <ac:spMk id="2" creationId="{CFA9D053-C971-4FA7-2753-910D50A1DB95}"/>
          </ac:spMkLst>
        </pc:spChg>
        <pc:spChg chg="mod">
          <ac:chgData name="Janine Morgan (2517331)" userId="S::2517331@student.uwtsd.ac.uk::26889f11-a593-4b09-a23f-7e442d31ebd2" providerId="AD" clId="Web-{3D7C26FD-93A6-99AA-EAB2-B60E9720594D}" dt="2026-04-18T02:24:02.785" v="2568" actId="20577"/>
          <ac:spMkLst>
            <pc:docMk/>
            <pc:sldMk cId="1026366306" sldId="280"/>
            <ac:spMk id="3" creationId="{E24A0758-72BE-5A40-E585-5CF3FC994D1D}"/>
          </ac:spMkLst>
        </pc:spChg>
      </pc:sldChg>
      <pc:sldChg chg="addSp modSp new">
        <pc:chgData name="Janine Morgan (2517331)" userId="S::2517331@student.uwtsd.ac.uk::26889f11-a593-4b09-a23f-7e442d31ebd2" providerId="AD" clId="Web-{3D7C26FD-93A6-99AA-EAB2-B60E9720594D}" dt="2026-04-18T03:01:30.344" v="3191" actId="20577"/>
        <pc:sldMkLst>
          <pc:docMk/>
          <pc:sldMk cId="1204099465" sldId="281"/>
        </pc:sldMkLst>
        <pc:spChg chg="add mod">
          <ac:chgData name="Janine Morgan (2517331)" userId="S::2517331@student.uwtsd.ac.uk::26889f11-a593-4b09-a23f-7e442d31ebd2" providerId="AD" clId="Web-{3D7C26FD-93A6-99AA-EAB2-B60E9720594D}" dt="2026-04-18T03:01:30.344" v="3191" actId="20577"/>
          <ac:spMkLst>
            <pc:docMk/>
            <pc:sldMk cId="1204099465" sldId="281"/>
            <ac:spMk id="2" creationId="{133DEE1C-C940-9AA1-E6B3-D6F96DFEFAE8}"/>
          </ac:spMkLst>
        </pc:spChg>
      </pc:sldChg>
      <pc:sldChg chg="new del">
        <pc:chgData name="Janine Morgan (2517331)" userId="S::2517331@student.uwtsd.ac.uk::26889f11-a593-4b09-a23f-7e442d31ebd2" providerId="AD" clId="Web-{3D7C26FD-93A6-99AA-EAB2-B60E9720594D}" dt="2026-04-18T02:49:51.076" v="2972"/>
        <pc:sldMkLst>
          <pc:docMk/>
          <pc:sldMk cId="3061943598" sldId="282"/>
        </pc:sldMkLst>
      </pc:sldChg>
      <pc:sldChg chg="modSp new">
        <pc:chgData name="Janine Morgan (2517331)" userId="S::2517331@student.uwtsd.ac.uk::26889f11-a593-4b09-a23f-7e442d31ebd2" providerId="AD" clId="Web-{3D7C26FD-93A6-99AA-EAB2-B60E9720594D}" dt="2026-04-18T02:30:56.402" v="2610" actId="20577"/>
        <pc:sldMkLst>
          <pc:docMk/>
          <pc:sldMk cId="1996160805" sldId="283"/>
        </pc:sldMkLst>
        <pc:spChg chg="mod">
          <ac:chgData name="Janine Morgan (2517331)" userId="S::2517331@student.uwtsd.ac.uk::26889f11-a593-4b09-a23f-7e442d31ebd2" providerId="AD" clId="Web-{3D7C26FD-93A6-99AA-EAB2-B60E9720594D}" dt="2026-04-18T02:30:56.402" v="2610" actId="20577"/>
          <ac:spMkLst>
            <pc:docMk/>
            <pc:sldMk cId="1996160805" sldId="283"/>
            <ac:spMk id="2" creationId="{AB1A8373-6F21-72A2-2EE6-C9BA3462A571}"/>
          </ac:spMkLst>
        </pc:spChg>
      </pc:sldChg>
      <pc:sldChg chg="new del">
        <pc:chgData name="Janine Morgan (2517331)" userId="S::2517331@student.uwtsd.ac.uk::26889f11-a593-4b09-a23f-7e442d31ebd2" providerId="AD" clId="Web-{3D7C26FD-93A6-99AA-EAB2-B60E9720594D}" dt="2026-04-18T02:51:06.108" v="2976"/>
        <pc:sldMkLst>
          <pc:docMk/>
          <pc:sldMk cId="913720052" sldId="284"/>
        </pc:sldMkLst>
      </pc:sldChg>
      <pc:sldChg chg="modSp new">
        <pc:chgData name="Janine Morgan (2517331)" userId="S::2517331@student.uwtsd.ac.uk::26889f11-a593-4b09-a23f-7e442d31ebd2" providerId="AD" clId="Web-{3D7C26FD-93A6-99AA-EAB2-B60E9720594D}" dt="2026-04-18T04:01:05.708" v="3468" actId="20577"/>
        <pc:sldMkLst>
          <pc:docMk/>
          <pc:sldMk cId="2300326840" sldId="284"/>
        </pc:sldMkLst>
        <pc:spChg chg="mod">
          <ac:chgData name="Janine Morgan (2517331)" userId="S::2517331@student.uwtsd.ac.uk::26889f11-a593-4b09-a23f-7e442d31ebd2" providerId="AD" clId="Web-{3D7C26FD-93A6-99AA-EAB2-B60E9720594D}" dt="2026-04-18T04:01:05.708" v="3468" actId="20577"/>
          <ac:spMkLst>
            <pc:docMk/>
            <pc:sldMk cId="2300326840" sldId="284"/>
            <ac:spMk id="3" creationId="{A7325D87-8357-DDA8-875C-D0E9DBADA812}"/>
          </ac:spMkLst>
        </pc:spChg>
      </pc:sldChg>
      <pc:sldChg chg="new del">
        <pc:chgData name="Janine Morgan (2517331)" userId="S::2517331@student.uwtsd.ac.uk::26889f11-a593-4b09-a23f-7e442d31ebd2" providerId="AD" clId="Web-{3D7C26FD-93A6-99AA-EAB2-B60E9720594D}" dt="2026-04-18T02:50:11.217" v="2974"/>
        <pc:sldMkLst>
          <pc:docMk/>
          <pc:sldMk cId="2992278610" sldId="284"/>
        </pc:sldMkLst>
      </pc:sldChg>
      <pc:sldChg chg="modSp add del replId">
        <pc:chgData name="Janine Morgan (2517331)" userId="S::2517331@student.uwtsd.ac.uk::26889f11-a593-4b09-a23f-7e442d31ebd2" providerId="AD" clId="Web-{3D7C26FD-93A6-99AA-EAB2-B60E9720594D}" dt="2026-04-18T02:52:40.203" v="3074"/>
        <pc:sldMkLst>
          <pc:docMk/>
          <pc:sldMk cId="3181459581" sldId="284"/>
        </pc:sldMkLst>
        <pc:spChg chg="mod">
          <ac:chgData name="Janine Morgan (2517331)" userId="S::2517331@student.uwtsd.ac.uk::26889f11-a593-4b09-a23f-7e442d31ebd2" providerId="AD" clId="Web-{3D7C26FD-93A6-99AA-EAB2-B60E9720594D}" dt="2026-04-18T02:51:53.906" v="3073" actId="20577"/>
          <ac:spMkLst>
            <pc:docMk/>
            <pc:sldMk cId="3181459581" sldId="284"/>
            <ac:spMk id="2" creationId="{EF11183A-A42C-F5B1-488C-5ED5144F3C6D}"/>
          </ac:spMkLst>
        </pc:spChg>
      </pc:sldChg>
      <pc:sldChg chg="modSp new">
        <pc:chgData name="Janine Morgan (2517331)" userId="S::2517331@student.uwtsd.ac.uk::26889f11-a593-4b09-a23f-7e442d31ebd2" providerId="AD" clId="Web-{3D7C26FD-93A6-99AA-EAB2-B60E9720594D}" dt="2026-04-18T04:09:46.753" v="3575" actId="20577"/>
        <pc:sldMkLst>
          <pc:docMk/>
          <pc:sldMk cId="1827155214" sldId="285"/>
        </pc:sldMkLst>
        <pc:spChg chg="mod">
          <ac:chgData name="Janine Morgan (2517331)" userId="S::2517331@student.uwtsd.ac.uk::26889f11-a593-4b09-a23f-7e442d31ebd2" providerId="AD" clId="Web-{3D7C26FD-93A6-99AA-EAB2-B60E9720594D}" dt="2026-04-18T04:09:46.753" v="3575" actId="20577"/>
          <ac:spMkLst>
            <pc:docMk/>
            <pc:sldMk cId="1827155214" sldId="285"/>
            <ac:spMk id="3" creationId="{3B7A3D50-48A6-51BD-BF61-262FDE3988F7}"/>
          </ac:spMkLst>
        </pc:spChg>
      </pc:sldChg>
    </pc:docChg>
  </pc:docChgLst>
  <pc:docChgLst>
    <pc:chgData name="Janine Morgan (2517331)" userId="S::2517331@student.uwtsd.ac.uk::26889f11-a593-4b09-a23f-7e442d31ebd2" providerId="AD" clId="Web-{57B16A95-375B-2A7E-CF42-CC4F52FC9BB7}"/>
    <pc:docChg chg="addSld modSld">
      <pc:chgData name="Janine Morgan (2517331)" userId="S::2517331@student.uwtsd.ac.uk::26889f11-a593-4b09-a23f-7e442d31ebd2" providerId="AD" clId="Web-{57B16A95-375B-2A7E-CF42-CC4F52FC9BB7}" dt="2026-04-17T05:31:45.034" v="12" actId="20577"/>
      <pc:docMkLst>
        <pc:docMk/>
      </pc:docMkLst>
      <pc:sldChg chg="modSp">
        <pc:chgData name="Janine Morgan (2517331)" userId="S::2517331@student.uwtsd.ac.uk::26889f11-a593-4b09-a23f-7e442d31ebd2" providerId="AD" clId="Web-{57B16A95-375B-2A7E-CF42-CC4F52FC9BB7}" dt="2026-04-17T05:27:44.462" v="1" actId="20577"/>
        <pc:sldMkLst>
          <pc:docMk/>
          <pc:sldMk cId="169028871" sldId="257"/>
        </pc:sldMkLst>
        <pc:spChg chg="mod">
          <ac:chgData name="Janine Morgan (2517331)" userId="S::2517331@student.uwtsd.ac.uk::26889f11-a593-4b09-a23f-7e442d31ebd2" providerId="AD" clId="Web-{57B16A95-375B-2A7E-CF42-CC4F52FC9BB7}" dt="2026-04-17T05:27:44.462" v="1" actId="20577"/>
          <ac:spMkLst>
            <pc:docMk/>
            <pc:sldMk cId="169028871" sldId="257"/>
            <ac:spMk id="3" creationId="{B2FB8D4F-451D-E0AE-AB9D-E92E1F4FBEAB}"/>
          </ac:spMkLst>
        </pc:spChg>
      </pc:sldChg>
      <pc:sldChg chg="modSp">
        <pc:chgData name="Janine Morgan (2517331)" userId="S::2517331@student.uwtsd.ac.uk::26889f11-a593-4b09-a23f-7e442d31ebd2" providerId="AD" clId="Web-{57B16A95-375B-2A7E-CF42-CC4F52FC9BB7}" dt="2026-04-17T05:29:04.873" v="9" actId="20577"/>
        <pc:sldMkLst>
          <pc:docMk/>
          <pc:sldMk cId="3737852561" sldId="264"/>
        </pc:sldMkLst>
        <pc:spChg chg="mod">
          <ac:chgData name="Janine Morgan (2517331)" userId="S::2517331@student.uwtsd.ac.uk::26889f11-a593-4b09-a23f-7e442d31ebd2" providerId="AD" clId="Web-{57B16A95-375B-2A7E-CF42-CC4F52FC9BB7}" dt="2026-04-17T05:29:04.873" v="9" actId="20577"/>
          <ac:spMkLst>
            <pc:docMk/>
            <pc:sldMk cId="3737852561" sldId="264"/>
            <ac:spMk id="2" creationId="{DBF1F70B-26EF-7F1F-E461-81650B3A9768}"/>
          </ac:spMkLst>
        </pc:spChg>
      </pc:sldChg>
      <pc:sldChg chg="modSp">
        <pc:chgData name="Janine Morgan (2517331)" userId="S::2517331@student.uwtsd.ac.uk::26889f11-a593-4b09-a23f-7e442d31ebd2" providerId="AD" clId="Web-{57B16A95-375B-2A7E-CF42-CC4F52FC9BB7}" dt="2026-04-17T05:31:45.034" v="12" actId="20577"/>
        <pc:sldMkLst>
          <pc:docMk/>
          <pc:sldMk cId="3655461988" sldId="266"/>
        </pc:sldMkLst>
        <pc:spChg chg="mod">
          <ac:chgData name="Janine Morgan (2517331)" userId="S::2517331@student.uwtsd.ac.uk::26889f11-a593-4b09-a23f-7e442d31ebd2" providerId="AD" clId="Web-{57B16A95-375B-2A7E-CF42-CC4F52FC9BB7}" dt="2026-04-17T05:31:45.034" v="12" actId="20577"/>
          <ac:spMkLst>
            <pc:docMk/>
            <pc:sldMk cId="3655461988" sldId="266"/>
            <ac:spMk id="2" creationId="{95F9E693-FB44-AE37-ECAA-C4C142519F57}"/>
          </ac:spMkLst>
        </pc:spChg>
      </pc:sldChg>
      <pc:sldChg chg="new">
        <pc:chgData name="Janine Morgan (2517331)" userId="S::2517331@student.uwtsd.ac.uk::26889f11-a593-4b09-a23f-7e442d31ebd2" providerId="AD" clId="Web-{57B16A95-375B-2A7E-CF42-CC4F52FC9BB7}" dt="2026-04-17T05:29:23.639" v="10"/>
        <pc:sldMkLst>
          <pc:docMk/>
          <pc:sldMk cId="4001588585" sldId="279"/>
        </pc:sldMkLst>
      </pc:sldChg>
    </pc:docChg>
  </pc:docChgLst>
  <pc:docChgLst>
    <pc:chgData name="Janine Morgan (2517331)" userId="S::2517331@student.uwtsd.ac.uk::26889f11-a593-4b09-a23f-7e442d31ebd2" providerId="AD" clId="Web-{B5DBC9E4-AFE2-6AE9-3903-7C2B105155FD}"/>
    <pc:docChg chg="addSld modSld">
      <pc:chgData name="Janine Morgan (2517331)" userId="S::2517331@student.uwtsd.ac.uk::26889f11-a593-4b09-a23f-7e442d31ebd2" providerId="AD" clId="Web-{B5DBC9E4-AFE2-6AE9-3903-7C2B105155FD}" dt="2026-04-18T08:03:37.274" v="963" actId="20577"/>
      <pc:docMkLst>
        <pc:docMk/>
      </pc:docMkLst>
      <pc:sldChg chg="modSp">
        <pc:chgData name="Janine Morgan (2517331)" userId="S::2517331@student.uwtsd.ac.uk::26889f11-a593-4b09-a23f-7e442d31ebd2" providerId="AD" clId="Web-{B5DBC9E4-AFE2-6AE9-3903-7C2B105155FD}" dt="2026-04-18T07:51:18.644" v="729" actId="20577"/>
        <pc:sldMkLst>
          <pc:docMk/>
          <pc:sldMk cId="3528991790" sldId="262"/>
        </pc:sldMkLst>
        <pc:spChg chg="mod">
          <ac:chgData name="Janine Morgan (2517331)" userId="S::2517331@student.uwtsd.ac.uk::26889f11-a593-4b09-a23f-7e442d31ebd2" providerId="AD" clId="Web-{B5DBC9E4-AFE2-6AE9-3903-7C2B105155FD}" dt="2026-04-18T07:51:18.644" v="729" actId="20577"/>
          <ac:spMkLst>
            <pc:docMk/>
            <pc:sldMk cId="3528991790" sldId="262"/>
            <ac:spMk id="2" creationId="{A7B3C24E-6BAC-FF20-878E-F70A1EBEDBEE}"/>
          </ac:spMkLst>
        </pc:spChg>
      </pc:sldChg>
      <pc:sldChg chg="modSp">
        <pc:chgData name="Janine Morgan (2517331)" userId="S::2517331@student.uwtsd.ac.uk::26889f11-a593-4b09-a23f-7e442d31ebd2" providerId="AD" clId="Web-{B5DBC9E4-AFE2-6AE9-3903-7C2B105155FD}" dt="2026-04-18T07:44:21.269" v="570" actId="14100"/>
        <pc:sldMkLst>
          <pc:docMk/>
          <pc:sldMk cId="3544251469" sldId="263"/>
        </pc:sldMkLst>
        <pc:spChg chg="mod">
          <ac:chgData name="Janine Morgan (2517331)" userId="S::2517331@student.uwtsd.ac.uk::26889f11-a593-4b09-a23f-7e442d31ebd2" providerId="AD" clId="Web-{B5DBC9E4-AFE2-6AE9-3903-7C2B105155FD}" dt="2026-04-18T07:44:21.269" v="570" actId="14100"/>
          <ac:spMkLst>
            <pc:docMk/>
            <pc:sldMk cId="3544251469" sldId="263"/>
            <ac:spMk id="2" creationId="{A04D62E7-A20A-C787-C731-0AC06ECA87B4}"/>
          </ac:spMkLst>
        </pc:spChg>
      </pc:sldChg>
      <pc:sldChg chg="modSp">
        <pc:chgData name="Janine Morgan (2517331)" userId="S::2517331@student.uwtsd.ac.uk::26889f11-a593-4b09-a23f-7e442d31ebd2" providerId="AD" clId="Web-{B5DBC9E4-AFE2-6AE9-3903-7C2B105155FD}" dt="2026-04-18T07:38:49.086" v="465" actId="20577"/>
        <pc:sldMkLst>
          <pc:docMk/>
          <pc:sldMk cId="646302676" sldId="267"/>
        </pc:sldMkLst>
        <pc:spChg chg="mod">
          <ac:chgData name="Janine Morgan (2517331)" userId="S::2517331@student.uwtsd.ac.uk::26889f11-a593-4b09-a23f-7e442d31ebd2" providerId="AD" clId="Web-{B5DBC9E4-AFE2-6AE9-3903-7C2B105155FD}" dt="2026-04-18T07:32:34.646" v="337" actId="20577"/>
          <ac:spMkLst>
            <pc:docMk/>
            <pc:sldMk cId="646302676" sldId="267"/>
            <ac:spMk id="2" creationId="{7E1D85FE-5DC1-FFAA-E716-9381F2D2B845}"/>
          </ac:spMkLst>
        </pc:spChg>
        <pc:spChg chg="mod">
          <ac:chgData name="Janine Morgan (2517331)" userId="S::2517331@student.uwtsd.ac.uk::26889f11-a593-4b09-a23f-7e442d31ebd2" providerId="AD" clId="Web-{B5DBC9E4-AFE2-6AE9-3903-7C2B105155FD}" dt="2026-04-18T07:38:49.086" v="465" actId="20577"/>
          <ac:spMkLst>
            <pc:docMk/>
            <pc:sldMk cId="646302676" sldId="267"/>
            <ac:spMk id="4" creationId="{283785E7-D4D2-47C3-E96F-E10B1FAC29AF}"/>
          </ac:spMkLst>
        </pc:spChg>
        <pc:picChg chg="mod">
          <ac:chgData name="Janine Morgan (2517331)" userId="S::2517331@student.uwtsd.ac.uk::26889f11-a593-4b09-a23f-7e442d31ebd2" providerId="AD" clId="Web-{B5DBC9E4-AFE2-6AE9-3903-7C2B105155FD}" dt="2026-04-18T07:27:36.603" v="326" actId="14100"/>
          <ac:picMkLst>
            <pc:docMk/>
            <pc:sldMk cId="646302676" sldId="267"/>
            <ac:picMk id="3" creationId="{E21DC1F0-4DB6-84AD-3E9B-64FF67639D9B}"/>
          </ac:picMkLst>
        </pc:picChg>
      </pc:sldChg>
      <pc:sldChg chg="modSp">
        <pc:chgData name="Janine Morgan (2517331)" userId="S::2517331@student.uwtsd.ac.uk::26889f11-a593-4b09-a23f-7e442d31ebd2" providerId="AD" clId="Web-{B5DBC9E4-AFE2-6AE9-3903-7C2B105155FD}" dt="2026-04-18T07:38:29.365" v="464" actId="20577"/>
        <pc:sldMkLst>
          <pc:docMk/>
          <pc:sldMk cId="1832816923" sldId="268"/>
        </pc:sldMkLst>
        <pc:spChg chg="mod">
          <ac:chgData name="Janine Morgan (2517331)" userId="S::2517331@student.uwtsd.ac.uk::26889f11-a593-4b09-a23f-7e442d31ebd2" providerId="AD" clId="Web-{B5DBC9E4-AFE2-6AE9-3903-7C2B105155FD}" dt="2026-04-18T07:38:29.365" v="464" actId="20577"/>
          <ac:spMkLst>
            <pc:docMk/>
            <pc:sldMk cId="1832816923" sldId="268"/>
            <ac:spMk id="2" creationId="{34DC8FDE-A766-42A7-51E6-D03AEC0B6007}"/>
          </ac:spMkLst>
        </pc:spChg>
      </pc:sldChg>
      <pc:sldChg chg="modSp">
        <pc:chgData name="Janine Morgan (2517331)" userId="S::2517331@student.uwtsd.ac.uk::26889f11-a593-4b09-a23f-7e442d31ebd2" providerId="AD" clId="Web-{B5DBC9E4-AFE2-6AE9-3903-7C2B105155FD}" dt="2026-04-18T07:38:13.895" v="462" actId="20577"/>
        <pc:sldMkLst>
          <pc:docMk/>
          <pc:sldMk cId="2759748928" sldId="269"/>
        </pc:sldMkLst>
        <pc:spChg chg="mod">
          <ac:chgData name="Janine Morgan (2517331)" userId="S::2517331@student.uwtsd.ac.uk::26889f11-a593-4b09-a23f-7e442d31ebd2" providerId="AD" clId="Web-{B5DBC9E4-AFE2-6AE9-3903-7C2B105155FD}" dt="2026-04-18T07:38:13.895" v="462" actId="20577"/>
          <ac:spMkLst>
            <pc:docMk/>
            <pc:sldMk cId="2759748928" sldId="269"/>
            <ac:spMk id="2" creationId="{C6F1CAC8-6728-0C69-7CD5-D8795824FF60}"/>
          </ac:spMkLst>
        </pc:spChg>
      </pc:sldChg>
      <pc:sldChg chg="modSp">
        <pc:chgData name="Janine Morgan (2517331)" userId="S::2517331@student.uwtsd.ac.uk::26889f11-a593-4b09-a23f-7e442d31ebd2" providerId="AD" clId="Web-{B5DBC9E4-AFE2-6AE9-3903-7C2B105155FD}" dt="2026-04-18T08:00:16.075" v="903" actId="20577"/>
        <pc:sldMkLst>
          <pc:docMk/>
          <pc:sldMk cId="1175196643" sldId="270"/>
        </pc:sldMkLst>
        <pc:spChg chg="mod">
          <ac:chgData name="Janine Morgan (2517331)" userId="S::2517331@student.uwtsd.ac.uk::26889f11-a593-4b09-a23f-7e442d31ebd2" providerId="AD" clId="Web-{B5DBC9E4-AFE2-6AE9-3903-7C2B105155FD}" dt="2026-04-18T08:00:16.075" v="903" actId="20577"/>
          <ac:spMkLst>
            <pc:docMk/>
            <pc:sldMk cId="1175196643" sldId="270"/>
            <ac:spMk id="2" creationId="{7142597C-9031-787C-6406-65F0A354BEB8}"/>
          </ac:spMkLst>
        </pc:spChg>
      </pc:sldChg>
      <pc:sldChg chg="modSp">
        <pc:chgData name="Janine Morgan (2517331)" userId="S::2517331@student.uwtsd.ac.uk::26889f11-a593-4b09-a23f-7e442d31ebd2" providerId="AD" clId="Web-{B5DBC9E4-AFE2-6AE9-3903-7C2B105155FD}" dt="2026-04-18T08:02:02.314" v="911" actId="14100"/>
        <pc:sldMkLst>
          <pc:docMk/>
          <pc:sldMk cId="1204099465" sldId="281"/>
        </pc:sldMkLst>
        <pc:spChg chg="mod">
          <ac:chgData name="Janine Morgan (2517331)" userId="S::2517331@student.uwtsd.ac.uk::26889f11-a593-4b09-a23f-7e442d31ebd2" providerId="AD" clId="Web-{B5DBC9E4-AFE2-6AE9-3903-7C2B105155FD}" dt="2026-04-18T08:02:02.314" v="911" actId="14100"/>
          <ac:spMkLst>
            <pc:docMk/>
            <pc:sldMk cId="1204099465" sldId="281"/>
            <ac:spMk id="2" creationId="{133DEE1C-C940-9AA1-E6B3-D6F96DFEFAE8}"/>
          </ac:spMkLst>
        </pc:spChg>
      </pc:sldChg>
      <pc:sldChg chg="modSp">
        <pc:chgData name="Janine Morgan (2517331)" userId="S::2517331@student.uwtsd.ac.uk::26889f11-a593-4b09-a23f-7e442d31ebd2" providerId="AD" clId="Web-{B5DBC9E4-AFE2-6AE9-3903-7C2B105155FD}" dt="2026-04-18T08:01:27.108" v="905" actId="20577"/>
        <pc:sldMkLst>
          <pc:docMk/>
          <pc:sldMk cId="1996160805" sldId="283"/>
        </pc:sldMkLst>
        <pc:spChg chg="mod">
          <ac:chgData name="Janine Morgan (2517331)" userId="S::2517331@student.uwtsd.ac.uk::26889f11-a593-4b09-a23f-7e442d31ebd2" providerId="AD" clId="Web-{B5DBC9E4-AFE2-6AE9-3903-7C2B105155FD}" dt="2026-04-18T08:01:27.108" v="905" actId="20577"/>
          <ac:spMkLst>
            <pc:docMk/>
            <pc:sldMk cId="1996160805" sldId="283"/>
            <ac:spMk id="2" creationId="{AB1A8373-6F21-72A2-2EE6-C9BA3462A571}"/>
          </ac:spMkLst>
        </pc:spChg>
      </pc:sldChg>
      <pc:sldChg chg="modSp">
        <pc:chgData name="Janine Morgan (2517331)" userId="S::2517331@student.uwtsd.ac.uk::26889f11-a593-4b09-a23f-7e442d31ebd2" providerId="AD" clId="Web-{B5DBC9E4-AFE2-6AE9-3903-7C2B105155FD}" dt="2026-04-18T07:52:34.457" v="730" actId="20577"/>
        <pc:sldMkLst>
          <pc:docMk/>
          <pc:sldMk cId="1827155214" sldId="285"/>
        </pc:sldMkLst>
        <pc:spChg chg="mod">
          <ac:chgData name="Janine Morgan (2517331)" userId="S::2517331@student.uwtsd.ac.uk::26889f11-a593-4b09-a23f-7e442d31ebd2" providerId="AD" clId="Web-{B5DBC9E4-AFE2-6AE9-3903-7C2B105155FD}" dt="2026-04-18T07:52:34.457" v="730" actId="20577"/>
          <ac:spMkLst>
            <pc:docMk/>
            <pc:sldMk cId="1827155214" sldId="285"/>
            <ac:spMk id="3" creationId="{3B7A3D50-48A6-51BD-BF61-262FDE3988F7}"/>
          </ac:spMkLst>
        </pc:spChg>
      </pc:sldChg>
      <pc:sldChg chg="modSp new">
        <pc:chgData name="Janine Morgan (2517331)" userId="S::2517331@student.uwtsd.ac.uk::26889f11-a593-4b09-a23f-7e442d31ebd2" providerId="AD" clId="Web-{B5DBC9E4-AFE2-6AE9-3903-7C2B105155FD}" dt="2026-04-18T08:03:37.274" v="963" actId="20577"/>
        <pc:sldMkLst>
          <pc:docMk/>
          <pc:sldMk cId="2443062268" sldId="286"/>
        </pc:sldMkLst>
        <pc:spChg chg="mod">
          <ac:chgData name="Janine Morgan (2517331)" userId="S::2517331@student.uwtsd.ac.uk::26889f11-a593-4b09-a23f-7e442d31ebd2" providerId="AD" clId="Web-{B5DBC9E4-AFE2-6AE9-3903-7C2B105155FD}" dt="2026-04-18T08:03:37.274" v="963" actId="20577"/>
          <ac:spMkLst>
            <pc:docMk/>
            <pc:sldMk cId="2443062268" sldId="286"/>
            <ac:spMk id="3" creationId="{1AA0CA89-AD71-96F8-E554-FC3B945FA6B4}"/>
          </ac:spMkLst>
        </pc:spChg>
      </pc:sldChg>
    </pc:docChg>
  </pc:docChgLst>
  <pc:docChgLst>
    <pc:chgData name="Janine Morgan (2517331)" userId="S::2517331@student.uwtsd.ac.uk::26889f11-a593-4b09-a23f-7e442d31ebd2" providerId="AD" clId="Web-{CA895BEB-2F53-73A9-A2AF-477BB3FCF95F}"/>
    <pc:docChg chg="delSld modSld">
      <pc:chgData name="Janine Morgan (2517331)" userId="S::2517331@student.uwtsd.ac.uk::26889f11-a593-4b09-a23f-7e442d31ebd2" providerId="AD" clId="Web-{CA895BEB-2F53-73A9-A2AF-477BB3FCF95F}" dt="2026-04-18T11:31:56.819" v="497" actId="20577"/>
      <pc:docMkLst>
        <pc:docMk/>
      </pc:docMkLst>
      <pc:sldChg chg="modSp">
        <pc:chgData name="Janine Morgan (2517331)" userId="S::2517331@student.uwtsd.ac.uk::26889f11-a593-4b09-a23f-7e442d31ebd2" providerId="AD" clId="Web-{CA895BEB-2F53-73A9-A2AF-477BB3FCF95F}" dt="2026-04-18T09:06:00.148" v="246" actId="20577"/>
        <pc:sldMkLst>
          <pc:docMk/>
          <pc:sldMk cId="169028871" sldId="257"/>
        </pc:sldMkLst>
        <pc:spChg chg="mod">
          <ac:chgData name="Janine Morgan (2517331)" userId="S::2517331@student.uwtsd.ac.uk::26889f11-a593-4b09-a23f-7e442d31ebd2" providerId="AD" clId="Web-{CA895BEB-2F53-73A9-A2AF-477BB3FCF95F}" dt="2026-04-18T09:06:00.148" v="246" actId="20577"/>
          <ac:spMkLst>
            <pc:docMk/>
            <pc:sldMk cId="169028871" sldId="257"/>
            <ac:spMk id="2" creationId="{D9724541-E83F-2CFF-718E-26D427CA86AD}"/>
          </ac:spMkLst>
        </pc:spChg>
      </pc:sldChg>
      <pc:sldChg chg="modSp">
        <pc:chgData name="Janine Morgan (2517331)" userId="S::2517331@student.uwtsd.ac.uk::26889f11-a593-4b09-a23f-7e442d31ebd2" providerId="AD" clId="Web-{CA895BEB-2F53-73A9-A2AF-477BB3FCF95F}" dt="2026-04-18T11:29:03.393" v="483" actId="20577"/>
        <pc:sldMkLst>
          <pc:docMk/>
          <pc:sldMk cId="4198630104" sldId="261"/>
        </pc:sldMkLst>
        <pc:spChg chg="mod">
          <ac:chgData name="Janine Morgan (2517331)" userId="S::2517331@student.uwtsd.ac.uk::26889f11-a593-4b09-a23f-7e442d31ebd2" providerId="AD" clId="Web-{CA895BEB-2F53-73A9-A2AF-477BB3FCF95F}" dt="2026-04-18T11:29:03.393" v="483" actId="20577"/>
          <ac:spMkLst>
            <pc:docMk/>
            <pc:sldMk cId="4198630104" sldId="261"/>
            <ac:spMk id="3" creationId="{E281D16F-7BF7-91D1-0A09-7EDE041D8504}"/>
          </ac:spMkLst>
        </pc:spChg>
      </pc:sldChg>
      <pc:sldChg chg="modSp">
        <pc:chgData name="Janine Morgan (2517331)" userId="S::2517331@student.uwtsd.ac.uk::26889f11-a593-4b09-a23f-7e442d31ebd2" providerId="AD" clId="Web-{CA895BEB-2F53-73A9-A2AF-477BB3FCF95F}" dt="2026-04-18T08:28:17.224" v="18" actId="20577"/>
        <pc:sldMkLst>
          <pc:docMk/>
          <pc:sldMk cId="3528991790" sldId="262"/>
        </pc:sldMkLst>
        <pc:spChg chg="mod">
          <ac:chgData name="Janine Morgan (2517331)" userId="S::2517331@student.uwtsd.ac.uk::26889f11-a593-4b09-a23f-7e442d31ebd2" providerId="AD" clId="Web-{CA895BEB-2F53-73A9-A2AF-477BB3FCF95F}" dt="2026-04-18T08:28:17.224" v="18" actId="20577"/>
          <ac:spMkLst>
            <pc:docMk/>
            <pc:sldMk cId="3528991790" sldId="262"/>
            <ac:spMk id="2" creationId="{A7B3C24E-6BAC-FF20-878E-F70A1EBEDBEE}"/>
          </ac:spMkLst>
        </pc:spChg>
      </pc:sldChg>
      <pc:sldChg chg="modSp">
        <pc:chgData name="Janine Morgan (2517331)" userId="S::2517331@student.uwtsd.ac.uk::26889f11-a593-4b09-a23f-7e442d31ebd2" providerId="AD" clId="Web-{CA895BEB-2F53-73A9-A2AF-477BB3FCF95F}" dt="2026-04-18T11:31:56.819" v="497" actId="20577"/>
        <pc:sldMkLst>
          <pc:docMk/>
          <pc:sldMk cId="3544251469" sldId="263"/>
        </pc:sldMkLst>
        <pc:spChg chg="mod">
          <ac:chgData name="Janine Morgan (2517331)" userId="S::2517331@student.uwtsd.ac.uk::26889f11-a593-4b09-a23f-7e442d31ebd2" providerId="AD" clId="Web-{CA895BEB-2F53-73A9-A2AF-477BB3FCF95F}" dt="2026-04-18T11:31:56.819" v="497" actId="20577"/>
          <ac:spMkLst>
            <pc:docMk/>
            <pc:sldMk cId="3544251469" sldId="263"/>
            <ac:spMk id="2" creationId="{A04D62E7-A20A-C787-C731-0AC06ECA87B4}"/>
          </ac:spMkLst>
        </pc:spChg>
      </pc:sldChg>
      <pc:sldChg chg="modSp">
        <pc:chgData name="Janine Morgan (2517331)" userId="S::2517331@student.uwtsd.ac.uk::26889f11-a593-4b09-a23f-7e442d31ebd2" providerId="AD" clId="Web-{CA895BEB-2F53-73A9-A2AF-477BB3FCF95F}" dt="2026-04-18T09:07:09.504" v="256" actId="20577"/>
        <pc:sldMkLst>
          <pc:docMk/>
          <pc:sldMk cId="2759748928" sldId="269"/>
        </pc:sldMkLst>
        <pc:spChg chg="mod">
          <ac:chgData name="Janine Morgan (2517331)" userId="S::2517331@student.uwtsd.ac.uk::26889f11-a593-4b09-a23f-7e442d31ebd2" providerId="AD" clId="Web-{CA895BEB-2F53-73A9-A2AF-477BB3FCF95F}" dt="2026-04-18T09:07:09.504" v="256" actId="20577"/>
          <ac:spMkLst>
            <pc:docMk/>
            <pc:sldMk cId="2759748928" sldId="269"/>
            <ac:spMk id="2" creationId="{C6F1CAC8-6728-0C69-7CD5-D8795824FF60}"/>
          </ac:spMkLst>
        </pc:spChg>
      </pc:sldChg>
      <pc:sldChg chg="modSp">
        <pc:chgData name="Janine Morgan (2517331)" userId="S::2517331@student.uwtsd.ac.uk::26889f11-a593-4b09-a23f-7e442d31ebd2" providerId="AD" clId="Web-{CA895BEB-2F53-73A9-A2AF-477BB3FCF95F}" dt="2026-04-18T08:28:39.240" v="20" actId="20577"/>
        <pc:sldMkLst>
          <pc:docMk/>
          <pc:sldMk cId="1023951497" sldId="272"/>
        </pc:sldMkLst>
        <pc:spChg chg="mod">
          <ac:chgData name="Janine Morgan (2517331)" userId="S::2517331@student.uwtsd.ac.uk::26889f11-a593-4b09-a23f-7e442d31ebd2" providerId="AD" clId="Web-{CA895BEB-2F53-73A9-A2AF-477BB3FCF95F}" dt="2026-04-18T08:28:39.240" v="20" actId="20577"/>
          <ac:spMkLst>
            <pc:docMk/>
            <pc:sldMk cId="1023951497" sldId="272"/>
            <ac:spMk id="2" creationId="{81579BA1-E2CC-39A7-AF34-188F207ABA61}"/>
          </ac:spMkLst>
        </pc:spChg>
      </pc:sldChg>
      <pc:sldChg chg="modSp">
        <pc:chgData name="Janine Morgan (2517331)" userId="S::2517331@student.uwtsd.ac.uk::26889f11-a593-4b09-a23f-7e442d31ebd2" providerId="AD" clId="Web-{CA895BEB-2F53-73A9-A2AF-477BB3FCF95F}" dt="2026-04-18T08:55:40.957" v="230" actId="20577"/>
        <pc:sldMkLst>
          <pc:docMk/>
          <pc:sldMk cId="939561297" sldId="273"/>
        </pc:sldMkLst>
        <pc:spChg chg="mod">
          <ac:chgData name="Janine Morgan (2517331)" userId="S::2517331@student.uwtsd.ac.uk::26889f11-a593-4b09-a23f-7e442d31ebd2" providerId="AD" clId="Web-{CA895BEB-2F53-73A9-A2AF-477BB3FCF95F}" dt="2026-04-18T08:55:40.957" v="230" actId="20577"/>
          <ac:spMkLst>
            <pc:docMk/>
            <pc:sldMk cId="939561297" sldId="273"/>
            <ac:spMk id="2" creationId="{17CFD145-C220-CBEF-A883-1230A4FE989C}"/>
          </ac:spMkLst>
        </pc:spChg>
      </pc:sldChg>
      <pc:sldChg chg="modSp">
        <pc:chgData name="Janine Morgan (2517331)" userId="S::2517331@student.uwtsd.ac.uk::26889f11-a593-4b09-a23f-7e442d31ebd2" providerId="AD" clId="Web-{CA895BEB-2F53-73A9-A2AF-477BB3FCF95F}" dt="2026-04-18T11:07:23.196" v="405" actId="20577"/>
        <pc:sldMkLst>
          <pc:docMk/>
          <pc:sldMk cId="998079541" sldId="275"/>
        </pc:sldMkLst>
        <pc:spChg chg="mod">
          <ac:chgData name="Janine Morgan (2517331)" userId="S::2517331@student.uwtsd.ac.uk::26889f11-a593-4b09-a23f-7e442d31ebd2" providerId="AD" clId="Web-{CA895BEB-2F53-73A9-A2AF-477BB3FCF95F}" dt="2026-04-18T11:07:23.196" v="405" actId="20577"/>
          <ac:spMkLst>
            <pc:docMk/>
            <pc:sldMk cId="998079541" sldId="275"/>
            <ac:spMk id="2" creationId="{3CB24E28-8DD4-9440-33FF-569837955C0F}"/>
          </ac:spMkLst>
        </pc:spChg>
        <pc:spChg chg="mod">
          <ac:chgData name="Janine Morgan (2517331)" userId="S::2517331@student.uwtsd.ac.uk::26889f11-a593-4b09-a23f-7e442d31ebd2" providerId="AD" clId="Web-{CA895BEB-2F53-73A9-A2AF-477BB3FCF95F}" dt="2026-04-18T08:30:56.463" v="103" actId="20577"/>
          <ac:spMkLst>
            <pc:docMk/>
            <pc:sldMk cId="998079541" sldId="275"/>
            <ac:spMk id="10" creationId="{1134B34D-9A4B-ED1E-97B8-10A7251730A5}"/>
          </ac:spMkLst>
        </pc:spChg>
      </pc:sldChg>
      <pc:sldChg chg="modSp">
        <pc:chgData name="Janine Morgan (2517331)" userId="S::2517331@student.uwtsd.ac.uk::26889f11-a593-4b09-a23f-7e442d31ebd2" providerId="AD" clId="Web-{CA895BEB-2F53-73A9-A2AF-477BB3FCF95F}" dt="2026-04-18T08:51:58.594" v="222" actId="14100"/>
        <pc:sldMkLst>
          <pc:docMk/>
          <pc:sldMk cId="3262338409" sldId="276"/>
        </pc:sldMkLst>
        <pc:spChg chg="mod">
          <ac:chgData name="Janine Morgan (2517331)" userId="S::2517331@student.uwtsd.ac.uk::26889f11-a593-4b09-a23f-7e442d31ebd2" providerId="AD" clId="Web-{CA895BEB-2F53-73A9-A2AF-477BB3FCF95F}" dt="2026-04-18T08:51:58.594" v="222" actId="14100"/>
          <ac:spMkLst>
            <pc:docMk/>
            <pc:sldMk cId="3262338409" sldId="276"/>
            <ac:spMk id="2" creationId="{3577E479-009C-28C9-F6A9-9917E691B18C}"/>
          </ac:spMkLst>
        </pc:spChg>
      </pc:sldChg>
      <pc:sldChg chg="modSp">
        <pc:chgData name="Janine Morgan (2517331)" userId="S::2517331@student.uwtsd.ac.uk::26889f11-a593-4b09-a23f-7e442d31ebd2" providerId="AD" clId="Web-{CA895BEB-2F53-73A9-A2AF-477BB3FCF95F}" dt="2026-04-18T08:31:40.817" v="155" actId="20577"/>
        <pc:sldMkLst>
          <pc:docMk/>
          <pc:sldMk cId="234741226" sldId="277"/>
        </pc:sldMkLst>
        <pc:spChg chg="mod">
          <ac:chgData name="Janine Morgan (2517331)" userId="S::2517331@student.uwtsd.ac.uk::26889f11-a593-4b09-a23f-7e442d31ebd2" providerId="AD" clId="Web-{CA895BEB-2F53-73A9-A2AF-477BB3FCF95F}" dt="2026-04-18T08:31:40.817" v="155" actId="20577"/>
          <ac:spMkLst>
            <pc:docMk/>
            <pc:sldMk cId="234741226" sldId="277"/>
            <ac:spMk id="4" creationId="{33930EEF-E232-F868-DFA6-952163B6C6B3}"/>
          </ac:spMkLst>
        </pc:spChg>
      </pc:sldChg>
      <pc:sldChg chg="modSp">
        <pc:chgData name="Janine Morgan (2517331)" userId="S::2517331@student.uwtsd.ac.uk::26889f11-a593-4b09-a23f-7e442d31ebd2" providerId="AD" clId="Web-{CA895BEB-2F53-73A9-A2AF-477BB3FCF95F}" dt="2026-04-18T08:32:33.781" v="216" actId="20577"/>
        <pc:sldMkLst>
          <pc:docMk/>
          <pc:sldMk cId="2970433699" sldId="278"/>
        </pc:sldMkLst>
        <pc:spChg chg="mod">
          <ac:chgData name="Janine Morgan (2517331)" userId="S::2517331@student.uwtsd.ac.uk::26889f11-a593-4b09-a23f-7e442d31ebd2" providerId="AD" clId="Web-{CA895BEB-2F53-73A9-A2AF-477BB3FCF95F}" dt="2026-04-18T08:32:33.781" v="216" actId="20577"/>
          <ac:spMkLst>
            <pc:docMk/>
            <pc:sldMk cId="2970433699" sldId="278"/>
            <ac:spMk id="4" creationId="{1CB3BA9A-A42C-B9E0-94D7-B94873734428}"/>
          </ac:spMkLst>
        </pc:spChg>
      </pc:sldChg>
      <pc:sldChg chg="modSp">
        <pc:chgData name="Janine Morgan (2517331)" userId="S::2517331@student.uwtsd.ac.uk::26889f11-a593-4b09-a23f-7e442d31ebd2" providerId="AD" clId="Web-{CA895BEB-2F53-73A9-A2AF-477BB3FCF95F}" dt="2026-04-18T11:25:30.403" v="463" actId="20577"/>
        <pc:sldMkLst>
          <pc:docMk/>
          <pc:sldMk cId="1026366306" sldId="280"/>
        </pc:sldMkLst>
        <pc:spChg chg="mod">
          <ac:chgData name="Janine Morgan (2517331)" userId="S::2517331@student.uwtsd.ac.uk::26889f11-a593-4b09-a23f-7e442d31ebd2" providerId="AD" clId="Web-{CA895BEB-2F53-73A9-A2AF-477BB3FCF95F}" dt="2026-04-18T11:25:30.403" v="463" actId="20577"/>
          <ac:spMkLst>
            <pc:docMk/>
            <pc:sldMk cId="1026366306" sldId="280"/>
            <ac:spMk id="3" creationId="{E24A0758-72BE-5A40-E585-5CF3FC994D1D}"/>
          </ac:spMkLst>
        </pc:spChg>
      </pc:sldChg>
      <pc:sldChg chg="modSp">
        <pc:chgData name="Janine Morgan (2517331)" userId="S::2517331@student.uwtsd.ac.uk::26889f11-a593-4b09-a23f-7e442d31ebd2" providerId="AD" clId="Web-{CA895BEB-2F53-73A9-A2AF-477BB3FCF95F}" dt="2026-04-18T10:54:19.305" v="302" actId="20577"/>
        <pc:sldMkLst>
          <pc:docMk/>
          <pc:sldMk cId="1204099465" sldId="281"/>
        </pc:sldMkLst>
        <pc:spChg chg="mod">
          <ac:chgData name="Janine Morgan (2517331)" userId="S::2517331@student.uwtsd.ac.uk::26889f11-a593-4b09-a23f-7e442d31ebd2" providerId="AD" clId="Web-{CA895BEB-2F53-73A9-A2AF-477BB3FCF95F}" dt="2026-04-18T10:54:19.305" v="302" actId="20577"/>
          <ac:spMkLst>
            <pc:docMk/>
            <pc:sldMk cId="1204099465" sldId="281"/>
            <ac:spMk id="2" creationId="{133DEE1C-C940-9AA1-E6B3-D6F96DFEFAE8}"/>
          </ac:spMkLst>
        </pc:spChg>
      </pc:sldChg>
      <pc:sldChg chg="modSp">
        <pc:chgData name="Janine Morgan (2517331)" userId="S::2517331@student.uwtsd.ac.uk::26889f11-a593-4b09-a23f-7e442d31ebd2" providerId="AD" clId="Web-{CA895BEB-2F53-73A9-A2AF-477BB3FCF95F}" dt="2026-04-18T11:14:21.850" v="446" actId="20577"/>
        <pc:sldMkLst>
          <pc:docMk/>
          <pc:sldMk cId="1996160805" sldId="283"/>
        </pc:sldMkLst>
        <pc:spChg chg="mod">
          <ac:chgData name="Janine Morgan (2517331)" userId="S::2517331@student.uwtsd.ac.uk::26889f11-a593-4b09-a23f-7e442d31ebd2" providerId="AD" clId="Web-{CA895BEB-2F53-73A9-A2AF-477BB3FCF95F}" dt="2026-04-18T11:14:21.850" v="446" actId="20577"/>
          <ac:spMkLst>
            <pc:docMk/>
            <pc:sldMk cId="1996160805" sldId="283"/>
            <ac:spMk id="2" creationId="{AB1A8373-6F21-72A2-2EE6-C9BA3462A571}"/>
          </ac:spMkLst>
        </pc:spChg>
      </pc:sldChg>
      <pc:sldChg chg="modSp">
        <pc:chgData name="Janine Morgan (2517331)" userId="S::2517331@student.uwtsd.ac.uk::26889f11-a593-4b09-a23f-7e442d31ebd2" providerId="AD" clId="Web-{CA895BEB-2F53-73A9-A2AF-477BB3FCF95F}" dt="2026-04-18T11:11:39.509" v="425" actId="20577"/>
        <pc:sldMkLst>
          <pc:docMk/>
          <pc:sldMk cId="2300326840" sldId="284"/>
        </pc:sldMkLst>
        <pc:spChg chg="mod">
          <ac:chgData name="Janine Morgan (2517331)" userId="S::2517331@student.uwtsd.ac.uk::26889f11-a593-4b09-a23f-7e442d31ebd2" providerId="AD" clId="Web-{CA895BEB-2F53-73A9-A2AF-477BB3FCF95F}" dt="2026-04-18T10:59:27.963" v="336" actId="20577"/>
          <ac:spMkLst>
            <pc:docMk/>
            <pc:sldMk cId="2300326840" sldId="284"/>
            <ac:spMk id="2" creationId="{0F948479-4C7D-E0A9-945A-0D71677FC155}"/>
          </ac:spMkLst>
        </pc:spChg>
        <pc:spChg chg="mod">
          <ac:chgData name="Janine Morgan (2517331)" userId="S::2517331@student.uwtsd.ac.uk::26889f11-a593-4b09-a23f-7e442d31ebd2" providerId="AD" clId="Web-{CA895BEB-2F53-73A9-A2AF-477BB3FCF95F}" dt="2026-04-18T11:11:39.509" v="425" actId="20577"/>
          <ac:spMkLst>
            <pc:docMk/>
            <pc:sldMk cId="2300326840" sldId="284"/>
            <ac:spMk id="3" creationId="{A7325D87-8357-DDA8-875C-D0E9DBADA812}"/>
          </ac:spMkLst>
        </pc:spChg>
      </pc:sldChg>
      <pc:sldChg chg="addSp delSp modSp">
        <pc:chgData name="Janine Morgan (2517331)" userId="S::2517331@student.uwtsd.ac.uk::26889f11-a593-4b09-a23f-7e442d31ebd2" providerId="AD" clId="Web-{CA895BEB-2F53-73A9-A2AF-477BB3FCF95F}" dt="2026-04-18T11:11:17.304" v="420" actId="20577"/>
        <pc:sldMkLst>
          <pc:docMk/>
          <pc:sldMk cId="1827155214" sldId="285"/>
        </pc:sldMkLst>
        <pc:spChg chg="del">
          <ac:chgData name="Janine Morgan (2517331)" userId="S::2517331@student.uwtsd.ac.uk::26889f11-a593-4b09-a23f-7e442d31ebd2" providerId="AD" clId="Web-{CA895BEB-2F53-73A9-A2AF-477BB3FCF95F}" dt="2026-04-18T11:10:16.688" v="413"/>
          <ac:spMkLst>
            <pc:docMk/>
            <pc:sldMk cId="1827155214" sldId="285"/>
            <ac:spMk id="2" creationId="{D226381F-CB30-7A19-D83C-D41816A12214}"/>
          </ac:spMkLst>
        </pc:spChg>
        <pc:spChg chg="del mod">
          <ac:chgData name="Janine Morgan (2517331)" userId="S::2517331@student.uwtsd.ac.uk::26889f11-a593-4b09-a23f-7e442d31ebd2" providerId="AD" clId="Web-{CA895BEB-2F53-73A9-A2AF-477BB3FCF95F}" dt="2026-04-18T11:10:16.688" v="412"/>
          <ac:spMkLst>
            <pc:docMk/>
            <pc:sldMk cId="1827155214" sldId="285"/>
            <ac:spMk id="3" creationId="{3B7A3D50-48A6-51BD-BF61-262FDE3988F7}"/>
          </ac:spMkLst>
        </pc:spChg>
        <pc:spChg chg="add mod">
          <ac:chgData name="Janine Morgan (2517331)" userId="S::2517331@student.uwtsd.ac.uk::26889f11-a593-4b09-a23f-7e442d31ebd2" providerId="AD" clId="Web-{CA895BEB-2F53-73A9-A2AF-477BB3FCF95F}" dt="2026-04-18T11:11:17.304" v="420" actId="20577"/>
          <ac:spMkLst>
            <pc:docMk/>
            <pc:sldMk cId="1827155214" sldId="285"/>
            <ac:spMk id="5" creationId="{7B26CBE6-D819-4270-BE40-75A3B3CA2A5E}"/>
          </ac:spMkLst>
        </pc:spChg>
      </pc:sldChg>
      <pc:sldChg chg="addSp delSp modSp del">
        <pc:chgData name="Janine Morgan (2517331)" userId="S::2517331@student.uwtsd.ac.uk::26889f11-a593-4b09-a23f-7e442d31ebd2" providerId="AD" clId="Web-{CA895BEB-2F53-73A9-A2AF-477BB3FCF95F}" dt="2026-04-18T11:08:20.556" v="407"/>
        <pc:sldMkLst>
          <pc:docMk/>
          <pc:sldMk cId="2443062268" sldId="286"/>
        </pc:sldMkLst>
        <pc:spChg chg="del">
          <ac:chgData name="Janine Morgan (2517331)" userId="S::2517331@student.uwtsd.ac.uk::26889f11-a593-4b09-a23f-7e442d31ebd2" providerId="AD" clId="Web-{CA895BEB-2F53-73A9-A2AF-477BB3FCF95F}" dt="2026-04-18T11:08:16.790" v="406"/>
          <ac:spMkLst>
            <pc:docMk/>
            <pc:sldMk cId="2443062268" sldId="286"/>
            <ac:spMk id="3" creationId="{1AA0CA89-AD71-96F8-E554-FC3B945FA6B4}"/>
          </ac:spMkLst>
        </pc:spChg>
        <pc:spChg chg="add mod">
          <ac:chgData name="Janine Morgan (2517331)" userId="S::2517331@student.uwtsd.ac.uk::26889f11-a593-4b09-a23f-7e442d31ebd2" providerId="AD" clId="Web-{CA895BEB-2F53-73A9-A2AF-477BB3FCF95F}" dt="2026-04-18T11:08:16.790" v="406"/>
          <ac:spMkLst>
            <pc:docMk/>
            <pc:sldMk cId="2443062268" sldId="286"/>
            <ac:spMk id="5" creationId="{48F9A722-992E-5A0C-14B3-562A23FA250C}"/>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B569B68-B193-4147-BABF-9FBC74208265}" type="doc">
      <dgm:prSet loTypeId="urn:microsoft.com/office/officeart/2005/8/layout/process2" loCatId="process" qsTypeId="urn:microsoft.com/office/officeart/2005/8/quickstyle/simple4" qsCatId="simple" csTypeId="urn:microsoft.com/office/officeart/2005/8/colors/colorful1" csCatId="colorful"/>
      <dgm:spPr/>
      <dgm:t>
        <a:bodyPr/>
        <a:lstStyle/>
        <a:p>
          <a:endParaRPr lang="en-US"/>
        </a:p>
      </dgm:t>
    </dgm:pt>
    <dgm:pt modelId="{6299BA82-A91D-4C51-83E6-C21F1FDC65E2}">
      <dgm:prSet/>
      <dgm:spPr/>
      <dgm:t>
        <a:bodyPr/>
        <a:lstStyle/>
        <a:p>
          <a:r>
            <a:rPr lang="en-US"/>
            <a:t>Research shows that babies need a </a:t>
          </a:r>
          <a:r>
            <a:rPr lang="en-US" err="1"/>
            <a:t>consistant</a:t>
          </a:r>
          <a:r>
            <a:rPr lang="en-US"/>
            <a:t> adult who knows them well and respond sensitively to meet their needs. This adult becomes the secure base from which the baby can explore. Effective adults observe, tune in and wonder about what the baby is thinking or feeling before acting. </a:t>
          </a:r>
        </a:p>
      </dgm:t>
    </dgm:pt>
    <dgm:pt modelId="{2B4CAF48-649F-4238-8F82-23B298039138}" type="parTrans" cxnId="{2E5D192A-67FB-4788-94F1-DB9DDD1D75B1}">
      <dgm:prSet/>
      <dgm:spPr/>
      <dgm:t>
        <a:bodyPr/>
        <a:lstStyle/>
        <a:p>
          <a:endParaRPr lang="en-US"/>
        </a:p>
      </dgm:t>
    </dgm:pt>
    <dgm:pt modelId="{CCA03909-54B7-4621-878E-EB4B82EC9C0C}" type="sibTrans" cxnId="{2E5D192A-67FB-4788-94F1-DB9DDD1D75B1}">
      <dgm:prSet/>
      <dgm:spPr/>
      <dgm:t>
        <a:bodyPr/>
        <a:lstStyle/>
        <a:p>
          <a:endParaRPr lang="en-US"/>
        </a:p>
      </dgm:t>
    </dgm:pt>
    <dgm:pt modelId="{69C33B34-E4D3-4F82-9E75-4F4237105BEC}">
      <dgm:prSet/>
      <dgm:spPr/>
      <dgm:t>
        <a:bodyPr/>
        <a:lstStyle/>
        <a:p>
          <a:pPr rtl="0"/>
          <a:r>
            <a:rPr lang="en-US">
              <a:latin typeface="Trebuchet MS" panose="020B0603020202020204"/>
            </a:rPr>
            <a:t>(GOV. UK,2024)</a:t>
          </a:r>
          <a:endParaRPr lang="en-US"/>
        </a:p>
      </dgm:t>
    </dgm:pt>
    <dgm:pt modelId="{09FA9699-D1C8-4FDC-BFFB-9E73C5664DD7}" type="parTrans" cxnId="{7419F3D3-603C-40D3-9E7B-45738C0AD017}">
      <dgm:prSet/>
      <dgm:spPr/>
      <dgm:t>
        <a:bodyPr/>
        <a:lstStyle/>
        <a:p>
          <a:endParaRPr lang="en-US"/>
        </a:p>
      </dgm:t>
    </dgm:pt>
    <dgm:pt modelId="{9E576E4E-A5D8-463B-AB7C-6A389B0A0F5B}" type="sibTrans" cxnId="{7419F3D3-603C-40D3-9E7B-45738C0AD017}">
      <dgm:prSet/>
      <dgm:spPr/>
      <dgm:t>
        <a:bodyPr/>
        <a:lstStyle/>
        <a:p>
          <a:endParaRPr lang="en-US"/>
        </a:p>
      </dgm:t>
    </dgm:pt>
    <dgm:pt modelId="{E19BB6E2-FD5A-4E94-B41F-DC56909CDDEC}">
      <dgm:prSet/>
      <dgm:spPr/>
      <dgm:t>
        <a:bodyPr/>
        <a:lstStyle/>
        <a:p>
          <a:r>
            <a:rPr lang="en-US"/>
            <a:t>The Still-Face Experiment developed by Dr. Ed </a:t>
          </a:r>
          <a:r>
            <a:rPr lang="en-US" err="1"/>
            <a:t>Tronik</a:t>
          </a:r>
          <a:r>
            <a:rPr lang="en-US"/>
            <a:t> demonstrates infant caregiving emotional connection  by showing how babies react when a parent suddenly becomes unresponsive ( a still face) after normal interaction  causing distress and attempts to reengage, highlighting infant vulnerability  to emotional disconnection  and the importance of responsive care for healthy development</a:t>
          </a:r>
        </a:p>
      </dgm:t>
    </dgm:pt>
    <dgm:pt modelId="{CD5AF772-98CC-4D6F-9A9C-D10DB8D6FA7E}" type="parTrans" cxnId="{9DF84E44-430F-4CC4-8CAB-E3B4E2B04183}">
      <dgm:prSet/>
      <dgm:spPr/>
      <dgm:t>
        <a:bodyPr/>
        <a:lstStyle/>
        <a:p>
          <a:endParaRPr lang="en-US"/>
        </a:p>
      </dgm:t>
    </dgm:pt>
    <dgm:pt modelId="{46F89C4E-27EF-4322-A324-3F72D07B2A1F}" type="sibTrans" cxnId="{9DF84E44-430F-4CC4-8CAB-E3B4E2B04183}">
      <dgm:prSet/>
      <dgm:spPr/>
      <dgm:t>
        <a:bodyPr/>
        <a:lstStyle/>
        <a:p>
          <a:endParaRPr lang="en-US"/>
        </a:p>
      </dgm:t>
    </dgm:pt>
    <dgm:pt modelId="{0FD998CA-5F0F-4880-AAB0-3907159DC7FB}">
      <dgm:prSet phldr="0"/>
      <dgm:spPr/>
      <dgm:t>
        <a:bodyPr/>
        <a:lstStyle/>
        <a:p>
          <a:pPr rtl="0"/>
          <a:r>
            <a:rPr lang="en-US">
              <a:latin typeface="Trebuchet MS" panose="020B0603020202020204"/>
            </a:rPr>
            <a:t>(</a:t>
          </a:r>
          <a:r>
            <a:rPr lang="en-US" err="1">
              <a:latin typeface="Trebuchet MS" panose="020B0603020202020204"/>
            </a:rPr>
            <a:t>Tronick</a:t>
          </a:r>
          <a:r>
            <a:rPr lang="en-US">
              <a:latin typeface="Trebuchet MS" panose="020B0603020202020204"/>
            </a:rPr>
            <a:t>, 1975).</a:t>
          </a:r>
          <a:endParaRPr lang="en-US"/>
        </a:p>
      </dgm:t>
    </dgm:pt>
    <dgm:pt modelId="{48D4F28C-8FBE-4C06-9707-3C519ABE3241}" type="parTrans" cxnId="{CF76FDF8-D216-4A67-8F5A-6E78B4E649D3}">
      <dgm:prSet/>
      <dgm:spPr/>
      <dgm:t>
        <a:bodyPr/>
        <a:lstStyle/>
        <a:p>
          <a:endParaRPr lang="en-US"/>
        </a:p>
      </dgm:t>
    </dgm:pt>
    <dgm:pt modelId="{89DD678E-1B06-43BC-9E6A-B8B2AC0B1434}" type="sibTrans" cxnId="{CF76FDF8-D216-4A67-8F5A-6E78B4E649D3}">
      <dgm:prSet/>
      <dgm:spPr/>
      <dgm:t>
        <a:bodyPr/>
        <a:lstStyle/>
        <a:p>
          <a:endParaRPr lang="en-US"/>
        </a:p>
      </dgm:t>
    </dgm:pt>
    <dgm:pt modelId="{C03DDA47-83D5-4D00-9EBC-8CDDDB63625A}" type="pres">
      <dgm:prSet presAssocID="{6B569B68-B193-4147-BABF-9FBC74208265}" presName="linearFlow" presStyleCnt="0">
        <dgm:presLayoutVars>
          <dgm:resizeHandles val="exact"/>
        </dgm:presLayoutVars>
      </dgm:prSet>
      <dgm:spPr/>
    </dgm:pt>
    <dgm:pt modelId="{C7860FAA-280F-4C35-8E1B-D1AD48F6F3C7}" type="pres">
      <dgm:prSet presAssocID="{6299BA82-A91D-4C51-83E6-C21F1FDC65E2}" presName="node" presStyleLbl="node1" presStyleIdx="0" presStyleCnt="4">
        <dgm:presLayoutVars>
          <dgm:bulletEnabled val="1"/>
        </dgm:presLayoutVars>
      </dgm:prSet>
      <dgm:spPr/>
    </dgm:pt>
    <dgm:pt modelId="{38C91FE5-D8E6-4A7D-A6A9-11E5890FFBF2}" type="pres">
      <dgm:prSet presAssocID="{CCA03909-54B7-4621-878E-EB4B82EC9C0C}" presName="sibTrans" presStyleLbl="sibTrans2D1" presStyleIdx="0" presStyleCnt="3"/>
      <dgm:spPr/>
    </dgm:pt>
    <dgm:pt modelId="{04306F09-4C54-4312-840C-B5E28D0EB21F}" type="pres">
      <dgm:prSet presAssocID="{CCA03909-54B7-4621-878E-EB4B82EC9C0C}" presName="connectorText" presStyleLbl="sibTrans2D1" presStyleIdx="0" presStyleCnt="3"/>
      <dgm:spPr/>
    </dgm:pt>
    <dgm:pt modelId="{36E997CC-7C02-499E-B891-41A20089E426}" type="pres">
      <dgm:prSet presAssocID="{69C33B34-E4D3-4F82-9E75-4F4237105BEC}" presName="node" presStyleLbl="node1" presStyleIdx="1" presStyleCnt="4">
        <dgm:presLayoutVars>
          <dgm:bulletEnabled val="1"/>
        </dgm:presLayoutVars>
      </dgm:prSet>
      <dgm:spPr/>
    </dgm:pt>
    <dgm:pt modelId="{59DD7CF3-B69B-488A-B1F8-046853A34A78}" type="pres">
      <dgm:prSet presAssocID="{9E576E4E-A5D8-463B-AB7C-6A389B0A0F5B}" presName="sibTrans" presStyleLbl="sibTrans2D1" presStyleIdx="1" presStyleCnt="3"/>
      <dgm:spPr/>
    </dgm:pt>
    <dgm:pt modelId="{D0E84910-FBA8-4BEB-9429-DD85845C4806}" type="pres">
      <dgm:prSet presAssocID="{9E576E4E-A5D8-463B-AB7C-6A389B0A0F5B}" presName="connectorText" presStyleLbl="sibTrans2D1" presStyleIdx="1" presStyleCnt="3"/>
      <dgm:spPr/>
    </dgm:pt>
    <dgm:pt modelId="{2D27D208-56BC-48FA-A452-630B1BA3BC82}" type="pres">
      <dgm:prSet presAssocID="{E19BB6E2-FD5A-4E94-B41F-DC56909CDDEC}" presName="node" presStyleLbl="node1" presStyleIdx="2" presStyleCnt="4">
        <dgm:presLayoutVars>
          <dgm:bulletEnabled val="1"/>
        </dgm:presLayoutVars>
      </dgm:prSet>
      <dgm:spPr/>
    </dgm:pt>
    <dgm:pt modelId="{4722BC90-8651-4CB8-8DAE-ECEF0D9B8676}" type="pres">
      <dgm:prSet presAssocID="{46F89C4E-27EF-4322-A324-3F72D07B2A1F}" presName="sibTrans" presStyleLbl="sibTrans2D1" presStyleIdx="2" presStyleCnt="3"/>
      <dgm:spPr/>
    </dgm:pt>
    <dgm:pt modelId="{67904611-1D79-48E5-842B-C6E2726BFF1B}" type="pres">
      <dgm:prSet presAssocID="{46F89C4E-27EF-4322-A324-3F72D07B2A1F}" presName="connectorText" presStyleLbl="sibTrans2D1" presStyleIdx="2" presStyleCnt="3"/>
      <dgm:spPr/>
    </dgm:pt>
    <dgm:pt modelId="{4A0380A7-3AD3-4968-B297-402DD23197F4}" type="pres">
      <dgm:prSet presAssocID="{0FD998CA-5F0F-4880-AAB0-3907159DC7FB}" presName="node" presStyleLbl="node1" presStyleIdx="3" presStyleCnt="4">
        <dgm:presLayoutVars>
          <dgm:bulletEnabled val="1"/>
        </dgm:presLayoutVars>
      </dgm:prSet>
      <dgm:spPr/>
    </dgm:pt>
  </dgm:ptLst>
  <dgm:cxnLst>
    <dgm:cxn modelId="{5FB9850D-058D-4920-A3A3-4A1DB5BD41A4}" type="presOf" srcId="{6299BA82-A91D-4C51-83E6-C21F1FDC65E2}" destId="{C7860FAA-280F-4C35-8E1B-D1AD48F6F3C7}" srcOrd="0" destOrd="0" presId="urn:microsoft.com/office/officeart/2005/8/layout/process2"/>
    <dgm:cxn modelId="{7ACD8E15-66EA-4CDB-8B83-B8F480BFD6D0}" type="presOf" srcId="{CCA03909-54B7-4621-878E-EB4B82EC9C0C}" destId="{38C91FE5-D8E6-4A7D-A6A9-11E5890FFBF2}" srcOrd="0" destOrd="0" presId="urn:microsoft.com/office/officeart/2005/8/layout/process2"/>
    <dgm:cxn modelId="{50DFE015-8077-49C9-8E8F-11494F93FD53}" type="presOf" srcId="{46F89C4E-27EF-4322-A324-3F72D07B2A1F}" destId="{67904611-1D79-48E5-842B-C6E2726BFF1B}" srcOrd="1" destOrd="0" presId="urn:microsoft.com/office/officeart/2005/8/layout/process2"/>
    <dgm:cxn modelId="{692E3825-0AF8-4C8D-9834-DBEC3FCA28E1}" type="presOf" srcId="{46F89C4E-27EF-4322-A324-3F72D07B2A1F}" destId="{4722BC90-8651-4CB8-8DAE-ECEF0D9B8676}" srcOrd="0" destOrd="0" presId="urn:microsoft.com/office/officeart/2005/8/layout/process2"/>
    <dgm:cxn modelId="{2E5D192A-67FB-4788-94F1-DB9DDD1D75B1}" srcId="{6B569B68-B193-4147-BABF-9FBC74208265}" destId="{6299BA82-A91D-4C51-83E6-C21F1FDC65E2}" srcOrd="0" destOrd="0" parTransId="{2B4CAF48-649F-4238-8F82-23B298039138}" sibTransId="{CCA03909-54B7-4621-878E-EB4B82EC9C0C}"/>
    <dgm:cxn modelId="{214BC532-1ED8-4F2F-A6DA-41B3A4FE0396}" type="presOf" srcId="{CCA03909-54B7-4621-878E-EB4B82EC9C0C}" destId="{04306F09-4C54-4312-840C-B5E28D0EB21F}" srcOrd="1" destOrd="0" presId="urn:microsoft.com/office/officeart/2005/8/layout/process2"/>
    <dgm:cxn modelId="{7DA1CF34-7480-42D6-B9E9-026D7E60F592}" type="presOf" srcId="{E19BB6E2-FD5A-4E94-B41F-DC56909CDDEC}" destId="{2D27D208-56BC-48FA-A452-630B1BA3BC82}" srcOrd="0" destOrd="0" presId="urn:microsoft.com/office/officeart/2005/8/layout/process2"/>
    <dgm:cxn modelId="{9DF84E44-430F-4CC4-8CAB-E3B4E2B04183}" srcId="{6B569B68-B193-4147-BABF-9FBC74208265}" destId="{E19BB6E2-FD5A-4E94-B41F-DC56909CDDEC}" srcOrd="2" destOrd="0" parTransId="{CD5AF772-98CC-4D6F-9A9C-D10DB8D6FA7E}" sibTransId="{46F89C4E-27EF-4322-A324-3F72D07B2A1F}"/>
    <dgm:cxn modelId="{13A79069-54B6-47FB-B862-AB12D2500A38}" type="presOf" srcId="{69C33B34-E4D3-4F82-9E75-4F4237105BEC}" destId="{36E997CC-7C02-499E-B891-41A20089E426}" srcOrd="0" destOrd="0" presId="urn:microsoft.com/office/officeart/2005/8/layout/process2"/>
    <dgm:cxn modelId="{89A1AF6F-A0B3-4236-A10A-D66EAE1C11BA}" type="presOf" srcId="{0FD998CA-5F0F-4880-AAB0-3907159DC7FB}" destId="{4A0380A7-3AD3-4968-B297-402DD23197F4}" srcOrd="0" destOrd="0" presId="urn:microsoft.com/office/officeart/2005/8/layout/process2"/>
    <dgm:cxn modelId="{02D0618E-5002-4794-9DAB-91E81347CA51}" type="presOf" srcId="{9E576E4E-A5D8-463B-AB7C-6A389B0A0F5B}" destId="{D0E84910-FBA8-4BEB-9429-DD85845C4806}" srcOrd="1" destOrd="0" presId="urn:microsoft.com/office/officeart/2005/8/layout/process2"/>
    <dgm:cxn modelId="{5DBAA1A5-F550-4B61-B393-BB014C601EBB}" type="presOf" srcId="{6B569B68-B193-4147-BABF-9FBC74208265}" destId="{C03DDA47-83D5-4D00-9EBC-8CDDDB63625A}" srcOrd="0" destOrd="0" presId="urn:microsoft.com/office/officeart/2005/8/layout/process2"/>
    <dgm:cxn modelId="{7419F3D3-603C-40D3-9E7B-45738C0AD017}" srcId="{6B569B68-B193-4147-BABF-9FBC74208265}" destId="{69C33B34-E4D3-4F82-9E75-4F4237105BEC}" srcOrd="1" destOrd="0" parTransId="{09FA9699-D1C8-4FDC-BFFB-9E73C5664DD7}" sibTransId="{9E576E4E-A5D8-463B-AB7C-6A389B0A0F5B}"/>
    <dgm:cxn modelId="{7D9D0FE4-E0BB-4975-9239-354048261125}" type="presOf" srcId="{9E576E4E-A5D8-463B-AB7C-6A389B0A0F5B}" destId="{59DD7CF3-B69B-488A-B1F8-046853A34A78}" srcOrd="0" destOrd="0" presId="urn:microsoft.com/office/officeart/2005/8/layout/process2"/>
    <dgm:cxn modelId="{CF76FDF8-D216-4A67-8F5A-6E78B4E649D3}" srcId="{6B569B68-B193-4147-BABF-9FBC74208265}" destId="{0FD998CA-5F0F-4880-AAB0-3907159DC7FB}" srcOrd="3" destOrd="0" parTransId="{48D4F28C-8FBE-4C06-9707-3C519ABE3241}" sibTransId="{89DD678E-1B06-43BC-9E6A-B8B2AC0B1434}"/>
    <dgm:cxn modelId="{5B587C5D-428F-41CA-99CC-25AD48DEB323}" type="presParOf" srcId="{C03DDA47-83D5-4D00-9EBC-8CDDDB63625A}" destId="{C7860FAA-280F-4C35-8E1B-D1AD48F6F3C7}" srcOrd="0" destOrd="0" presId="urn:microsoft.com/office/officeart/2005/8/layout/process2"/>
    <dgm:cxn modelId="{DE6181A6-6920-4E6A-9E87-F93EA52B1084}" type="presParOf" srcId="{C03DDA47-83D5-4D00-9EBC-8CDDDB63625A}" destId="{38C91FE5-D8E6-4A7D-A6A9-11E5890FFBF2}" srcOrd="1" destOrd="0" presId="urn:microsoft.com/office/officeart/2005/8/layout/process2"/>
    <dgm:cxn modelId="{42879E6F-74A9-4556-A70A-55836917C2BF}" type="presParOf" srcId="{38C91FE5-D8E6-4A7D-A6A9-11E5890FFBF2}" destId="{04306F09-4C54-4312-840C-B5E28D0EB21F}" srcOrd="0" destOrd="0" presId="urn:microsoft.com/office/officeart/2005/8/layout/process2"/>
    <dgm:cxn modelId="{0AB6947E-FA3B-4337-B583-0622FAC9613A}" type="presParOf" srcId="{C03DDA47-83D5-4D00-9EBC-8CDDDB63625A}" destId="{36E997CC-7C02-499E-B891-41A20089E426}" srcOrd="2" destOrd="0" presId="urn:microsoft.com/office/officeart/2005/8/layout/process2"/>
    <dgm:cxn modelId="{37DA529D-FB6E-4236-AB60-8B772E996772}" type="presParOf" srcId="{C03DDA47-83D5-4D00-9EBC-8CDDDB63625A}" destId="{59DD7CF3-B69B-488A-B1F8-046853A34A78}" srcOrd="3" destOrd="0" presId="urn:microsoft.com/office/officeart/2005/8/layout/process2"/>
    <dgm:cxn modelId="{59395434-A38D-48D7-98B9-CAE12A0A3865}" type="presParOf" srcId="{59DD7CF3-B69B-488A-B1F8-046853A34A78}" destId="{D0E84910-FBA8-4BEB-9429-DD85845C4806}" srcOrd="0" destOrd="0" presId="urn:microsoft.com/office/officeart/2005/8/layout/process2"/>
    <dgm:cxn modelId="{65DF98BA-0096-4DBD-B14F-DED185CCD9A0}" type="presParOf" srcId="{C03DDA47-83D5-4D00-9EBC-8CDDDB63625A}" destId="{2D27D208-56BC-48FA-A452-630B1BA3BC82}" srcOrd="4" destOrd="0" presId="urn:microsoft.com/office/officeart/2005/8/layout/process2"/>
    <dgm:cxn modelId="{CA412140-3C25-4F8E-A8ED-8434E8381462}" type="presParOf" srcId="{C03DDA47-83D5-4D00-9EBC-8CDDDB63625A}" destId="{4722BC90-8651-4CB8-8DAE-ECEF0D9B8676}" srcOrd="5" destOrd="0" presId="urn:microsoft.com/office/officeart/2005/8/layout/process2"/>
    <dgm:cxn modelId="{32823D28-66DC-4569-864A-B09E88BB671F}" type="presParOf" srcId="{4722BC90-8651-4CB8-8DAE-ECEF0D9B8676}" destId="{67904611-1D79-48E5-842B-C6E2726BFF1B}" srcOrd="0" destOrd="0" presId="urn:microsoft.com/office/officeart/2005/8/layout/process2"/>
    <dgm:cxn modelId="{9F2901F9-EE12-4AD0-BB21-C2C6E9A90761}" type="presParOf" srcId="{C03DDA47-83D5-4D00-9EBC-8CDDDB63625A}" destId="{4A0380A7-3AD3-4968-B297-402DD23197F4}" srcOrd="6" destOrd="0" presId="urn:microsoft.com/office/officeart/2005/8/layout/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860FAA-280F-4C35-8E1B-D1AD48F6F3C7}">
      <dsp:nvSpPr>
        <dsp:cNvPr id="0" name=""/>
        <dsp:cNvSpPr/>
      </dsp:nvSpPr>
      <dsp:spPr>
        <a:xfrm>
          <a:off x="1904798" y="2355"/>
          <a:ext cx="2883216" cy="876087"/>
        </a:xfrm>
        <a:prstGeom prst="roundRect">
          <a:avLst>
            <a:gd name="adj" fmla="val 10000"/>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US" sz="800" kern="1200"/>
            <a:t>Research shows that babies need a </a:t>
          </a:r>
          <a:r>
            <a:rPr lang="en-US" sz="800" kern="1200" err="1"/>
            <a:t>consistant</a:t>
          </a:r>
          <a:r>
            <a:rPr lang="en-US" sz="800" kern="1200"/>
            <a:t> adult who knows them well and respond sensitively to meet their needs. This adult becomes the secure base from which the baby can explore. Effective adults observe, tune in and wonder about what the baby is thinking or feeling before acting. </a:t>
          </a:r>
        </a:p>
      </dsp:txBody>
      <dsp:txXfrm>
        <a:off x="1930458" y="28015"/>
        <a:ext cx="2831896" cy="824767"/>
      </dsp:txXfrm>
    </dsp:sp>
    <dsp:sp modelId="{38C91FE5-D8E6-4A7D-A6A9-11E5890FFBF2}">
      <dsp:nvSpPr>
        <dsp:cNvPr id="0" name=""/>
        <dsp:cNvSpPr/>
      </dsp:nvSpPr>
      <dsp:spPr>
        <a:xfrm rot="5400000">
          <a:off x="3182140" y="900344"/>
          <a:ext cx="328532" cy="394239"/>
        </a:xfrm>
        <a:prstGeom prst="rightArrow">
          <a:avLst>
            <a:gd name="adj1" fmla="val 60000"/>
            <a:gd name="adj2" fmla="val 50000"/>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rot="-5400000">
        <a:off x="3228135" y="933197"/>
        <a:ext cx="236543" cy="229972"/>
      </dsp:txXfrm>
    </dsp:sp>
    <dsp:sp modelId="{36E997CC-7C02-499E-B891-41A20089E426}">
      <dsp:nvSpPr>
        <dsp:cNvPr id="0" name=""/>
        <dsp:cNvSpPr/>
      </dsp:nvSpPr>
      <dsp:spPr>
        <a:xfrm>
          <a:off x="1904798" y="1316485"/>
          <a:ext cx="2883216" cy="876087"/>
        </a:xfrm>
        <a:prstGeom prst="roundRect">
          <a:avLst>
            <a:gd name="adj" fmla="val 10000"/>
          </a:avLst>
        </a:prstGeom>
        <a:gradFill rotWithShape="0">
          <a:gsLst>
            <a:gs pos="0">
              <a:schemeClr val="accent3">
                <a:hueOff val="0"/>
                <a:satOff val="0"/>
                <a:lumOff val="0"/>
                <a:alphaOff val="0"/>
                <a:tint val="96000"/>
                <a:lumMod val="100000"/>
              </a:schemeClr>
            </a:gs>
            <a:gs pos="78000">
              <a:schemeClr val="accent3">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rtl="0">
            <a:lnSpc>
              <a:spcPct val="90000"/>
            </a:lnSpc>
            <a:spcBef>
              <a:spcPct val="0"/>
            </a:spcBef>
            <a:spcAft>
              <a:spcPct val="35000"/>
            </a:spcAft>
            <a:buNone/>
          </a:pPr>
          <a:r>
            <a:rPr lang="en-US" sz="800" kern="1200">
              <a:latin typeface="Trebuchet MS" panose="020B0603020202020204"/>
            </a:rPr>
            <a:t>(GOV. UK,2024)</a:t>
          </a:r>
          <a:endParaRPr lang="en-US" sz="800" kern="1200"/>
        </a:p>
      </dsp:txBody>
      <dsp:txXfrm>
        <a:off x="1930458" y="1342145"/>
        <a:ext cx="2831896" cy="824767"/>
      </dsp:txXfrm>
    </dsp:sp>
    <dsp:sp modelId="{59DD7CF3-B69B-488A-B1F8-046853A34A78}">
      <dsp:nvSpPr>
        <dsp:cNvPr id="0" name=""/>
        <dsp:cNvSpPr/>
      </dsp:nvSpPr>
      <dsp:spPr>
        <a:xfrm rot="5400000">
          <a:off x="3182140" y="2214475"/>
          <a:ext cx="328532" cy="394239"/>
        </a:xfrm>
        <a:prstGeom prst="rightArrow">
          <a:avLst>
            <a:gd name="adj1" fmla="val 60000"/>
            <a:gd name="adj2" fmla="val 50000"/>
          </a:avLst>
        </a:prstGeom>
        <a:gradFill rotWithShape="0">
          <a:gsLst>
            <a:gs pos="0">
              <a:schemeClr val="accent3">
                <a:hueOff val="0"/>
                <a:satOff val="0"/>
                <a:lumOff val="0"/>
                <a:alphaOff val="0"/>
                <a:tint val="96000"/>
                <a:lumMod val="100000"/>
              </a:schemeClr>
            </a:gs>
            <a:gs pos="78000">
              <a:schemeClr val="accent3">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rot="-5400000">
        <a:off x="3228135" y="2247328"/>
        <a:ext cx="236543" cy="229972"/>
      </dsp:txXfrm>
    </dsp:sp>
    <dsp:sp modelId="{2D27D208-56BC-48FA-A452-630B1BA3BC82}">
      <dsp:nvSpPr>
        <dsp:cNvPr id="0" name=""/>
        <dsp:cNvSpPr/>
      </dsp:nvSpPr>
      <dsp:spPr>
        <a:xfrm>
          <a:off x="1904798" y="2630616"/>
          <a:ext cx="2883216" cy="876087"/>
        </a:xfrm>
        <a:prstGeom prst="roundRect">
          <a:avLst>
            <a:gd name="adj" fmla="val 10000"/>
          </a:avLst>
        </a:prstGeom>
        <a:gradFill rotWithShape="0">
          <a:gsLst>
            <a:gs pos="0">
              <a:schemeClr val="accent4">
                <a:hueOff val="0"/>
                <a:satOff val="0"/>
                <a:lumOff val="0"/>
                <a:alphaOff val="0"/>
                <a:tint val="96000"/>
                <a:lumMod val="100000"/>
              </a:schemeClr>
            </a:gs>
            <a:gs pos="78000">
              <a:schemeClr val="accent4">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US" sz="800" kern="1200"/>
            <a:t>The Still-Face Experiment developed by Dr. Ed </a:t>
          </a:r>
          <a:r>
            <a:rPr lang="en-US" sz="800" kern="1200" err="1"/>
            <a:t>Tronik</a:t>
          </a:r>
          <a:r>
            <a:rPr lang="en-US" sz="800" kern="1200"/>
            <a:t> demonstrates infant caregiving emotional connection  by showing how babies react when a parent suddenly becomes unresponsive ( a still face) after normal interaction  causing distress and attempts to reengage, highlighting infant vulnerability  to emotional disconnection  and the importance of responsive care for healthy development</a:t>
          </a:r>
        </a:p>
      </dsp:txBody>
      <dsp:txXfrm>
        <a:off x="1930458" y="2656276"/>
        <a:ext cx="2831896" cy="824767"/>
      </dsp:txXfrm>
    </dsp:sp>
    <dsp:sp modelId="{4722BC90-8651-4CB8-8DAE-ECEF0D9B8676}">
      <dsp:nvSpPr>
        <dsp:cNvPr id="0" name=""/>
        <dsp:cNvSpPr/>
      </dsp:nvSpPr>
      <dsp:spPr>
        <a:xfrm rot="5400000">
          <a:off x="3182140" y="3528606"/>
          <a:ext cx="328532" cy="394239"/>
        </a:xfrm>
        <a:prstGeom prst="rightArrow">
          <a:avLst>
            <a:gd name="adj1" fmla="val 60000"/>
            <a:gd name="adj2" fmla="val 50000"/>
          </a:avLst>
        </a:prstGeom>
        <a:gradFill rotWithShape="0">
          <a:gsLst>
            <a:gs pos="0">
              <a:schemeClr val="accent4">
                <a:hueOff val="0"/>
                <a:satOff val="0"/>
                <a:lumOff val="0"/>
                <a:alphaOff val="0"/>
                <a:tint val="96000"/>
                <a:lumMod val="100000"/>
              </a:schemeClr>
            </a:gs>
            <a:gs pos="78000">
              <a:schemeClr val="accent4">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rot="-5400000">
        <a:off x="3228135" y="3561459"/>
        <a:ext cx="236543" cy="229972"/>
      </dsp:txXfrm>
    </dsp:sp>
    <dsp:sp modelId="{4A0380A7-3AD3-4968-B297-402DD23197F4}">
      <dsp:nvSpPr>
        <dsp:cNvPr id="0" name=""/>
        <dsp:cNvSpPr/>
      </dsp:nvSpPr>
      <dsp:spPr>
        <a:xfrm>
          <a:off x="1904798" y="3944747"/>
          <a:ext cx="2883216" cy="876087"/>
        </a:xfrm>
        <a:prstGeom prst="roundRect">
          <a:avLst>
            <a:gd name="adj" fmla="val 10000"/>
          </a:avLst>
        </a:prstGeom>
        <a:gradFill rotWithShape="0">
          <a:gsLst>
            <a:gs pos="0">
              <a:schemeClr val="accent5">
                <a:hueOff val="0"/>
                <a:satOff val="0"/>
                <a:lumOff val="0"/>
                <a:alphaOff val="0"/>
                <a:tint val="96000"/>
                <a:lumMod val="100000"/>
              </a:schemeClr>
            </a:gs>
            <a:gs pos="78000">
              <a:schemeClr val="accent5">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rtl="0">
            <a:lnSpc>
              <a:spcPct val="90000"/>
            </a:lnSpc>
            <a:spcBef>
              <a:spcPct val="0"/>
            </a:spcBef>
            <a:spcAft>
              <a:spcPct val="35000"/>
            </a:spcAft>
            <a:buNone/>
          </a:pPr>
          <a:r>
            <a:rPr lang="en-US" sz="800" kern="1200">
              <a:latin typeface="Trebuchet MS" panose="020B0603020202020204"/>
            </a:rPr>
            <a:t>(</a:t>
          </a:r>
          <a:r>
            <a:rPr lang="en-US" sz="800" kern="1200" err="1">
              <a:latin typeface="Trebuchet MS" panose="020B0603020202020204"/>
            </a:rPr>
            <a:t>Tronick</a:t>
          </a:r>
          <a:r>
            <a:rPr lang="en-US" sz="800" kern="1200">
              <a:latin typeface="Trebuchet MS" panose="020B0603020202020204"/>
            </a:rPr>
            <a:t>, 1975).</a:t>
          </a:r>
          <a:endParaRPr lang="en-US" sz="800" kern="1200"/>
        </a:p>
      </dsp:txBody>
      <dsp:txXfrm>
        <a:off x="1930458" y="3970407"/>
        <a:ext cx="2831896" cy="824767"/>
      </dsp:txXfrm>
    </dsp:sp>
  </dsp:spTree>
</dsp:drawing>
</file>

<file path=ppt/diagrams/layout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4/18/2026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346197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2A54C80-263E-416B-A8E0-580EDEADCBDC}" type="datetimeFigureOut">
              <a:rPr lang="en-US" dirty="0"/>
              <a:t>4/18/2026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10468329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721895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2A54C80-263E-416B-A8E0-580EDEADCBDC}" type="datetimeFigureOut">
              <a:rPr lang="en-US" dirty="0"/>
              <a:t>4/18/2026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41317191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4/18/2026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80819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4/18/2026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221756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4/18/2026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198377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4/18/2026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236213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
        <p:nvSpPr>
          <p:cNvPr id="5" name="Date Placeholder 4"/>
          <p:cNvSpPr>
            <a:spLocks noGrp="1"/>
          </p:cNvSpPr>
          <p:nvPr>
            <p:ph type="dt" sz="half" idx="10"/>
          </p:nvPr>
        </p:nvSpPr>
        <p:spPr/>
        <p:txBody>
          <a:bodyPr/>
          <a:lstStyle/>
          <a:p>
            <a:fld id="{B61BEF0D-F0BB-DE4B-95CE-6DB70DBA9567}" type="datetimeFigureOut">
              <a:rPr lang="en-US" dirty="0"/>
              <a:pPr/>
              <a:t>4/18/2026</a:t>
            </a:fld>
            <a:endParaRPr lang="en-US"/>
          </a:p>
        </p:txBody>
      </p:sp>
    </p:spTree>
    <p:extLst>
      <p:ext uri="{BB962C8B-B14F-4D97-AF65-F5344CB8AC3E}">
        <p14:creationId xmlns:p14="http://schemas.microsoft.com/office/powerpoint/2010/main" val="11105033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038937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00775876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837123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0455230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422773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4/18/2026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24249297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4/18/2026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4482973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4/18/2026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1381851199"/>
      </p:ext>
    </p:extLst>
  </p:cSld>
  <p:clrMap bg1="lt1" tx1="dk1" bg2="lt2" tx2="dk2" accent1="accent1" accent2="accent2" accent3="accent3" accent4="accent4" accent5="accent5" accent6="accent6" hlink="hlink" folHlink="folHlink"/>
  <p:sldLayoutIdLst>
    <p:sldLayoutId id="2147484297" r:id="rId1"/>
    <p:sldLayoutId id="2147484298" r:id="rId2"/>
    <p:sldLayoutId id="2147484299" r:id="rId3"/>
    <p:sldLayoutId id="2147484300" r:id="rId4"/>
    <p:sldLayoutId id="2147484301" r:id="rId5"/>
    <p:sldLayoutId id="2147484302" r:id="rId6"/>
    <p:sldLayoutId id="2147484303" r:id="rId7"/>
    <p:sldLayoutId id="2147484304" r:id="rId8"/>
    <p:sldLayoutId id="2147484305" r:id="rId9"/>
    <p:sldLayoutId id="2147484306" r:id="rId10"/>
    <p:sldLayoutId id="2147484307" r:id="rId11"/>
    <p:sldLayoutId id="2147484308" r:id="rId12"/>
    <p:sldLayoutId id="2147484309" r:id="rId13"/>
    <p:sldLayoutId id="2147484310" r:id="rId14"/>
    <p:sldLayoutId id="2147484311" r:id="rId15"/>
    <p:sldLayoutId id="2147484312"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loonylabs.org/2015/01/" TargetMode="External"/><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hyperlink" Target="https://feldenkraisbarcelona.net/2019/08/01/aprender-de-los-ninos/" TargetMode="External"/><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8.jpeg"/><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hyperlink" Target="http://www.pngall.com/mother-png" TargetMode="External"/><Relationship Id="rId5" Type="http://schemas.openxmlformats.org/officeDocument/2006/relationships/image" Target="../media/image7.png"/><Relationship Id="rId4" Type="http://schemas.openxmlformats.org/officeDocument/2006/relationships/hyperlink" Target="http://www.pngall.com/mother-png/download/49149" TargetMode="Externa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7.xml"/><Relationship Id="rId4" Type="http://schemas.openxmlformats.org/officeDocument/2006/relationships/hyperlink" Target="https://www.suemarie.info/2017/10/bronfenbrenners-bioecological-approach.html"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hyperlink" Target="https://en.wikipedia.org/wiki/Attachment_in_adults" TargetMode="External"/><Relationship Id="rId2" Type="http://schemas.openxmlformats.org/officeDocument/2006/relationships/image" Target="../media/image12.png"/><Relationship Id="rId1" Type="http://schemas.openxmlformats.org/officeDocument/2006/relationships/slideLayout" Target="../slideLayouts/slideLayout6.xml"/><Relationship Id="rId5" Type="http://schemas.openxmlformats.org/officeDocument/2006/relationships/hyperlink" Target="https://www.flickr.com/photos/scatterkeir/810355239/" TargetMode="External"/><Relationship Id="rId4" Type="http://schemas.openxmlformats.org/officeDocument/2006/relationships/image" Target="../media/image13.jpeg"/></Relationships>
</file>

<file path=ppt/slides/_rels/slide13.xml.rels><?xml version="1.0" encoding="UTF-8" standalone="yes"?>
<Relationships xmlns="http://schemas.openxmlformats.org/package/2006/relationships"><Relationship Id="rId3" Type="http://schemas.openxmlformats.org/officeDocument/2006/relationships/hyperlink" Target="https://bmjpaedsopen.bmj.com/content/4/1/e000822" TargetMode="External"/><Relationship Id="rId2" Type="http://schemas.openxmlformats.org/officeDocument/2006/relationships/image" Target="../media/image14.jpe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6.xml"/><Relationship Id="rId5" Type="http://schemas.openxmlformats.org/officeDocument/2006/relationships/image" Target="../media/image17.jpeg"/><Relationship Id="rId4" Type="http://schemas.openxmlformats.org/officeDocument/2006/relationships/hyperlink" Target="https://gadgetsin.com/mutable-multi-functional-childrens-play-table.htm"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6.xml"/><Relationship Id="rId4" Type="http://schemas.openxmlformats.org/officeDocument/2006/relationships/hyperlink" Target="https://wtcs.pressbooks.pub/infanttoddlerdev/chapter/chapter-4-physical-development-in-infancy-toddlerhood/"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8" Type="http://schemas.openxmlformats.org/officeDocument/2006/relationships/image" Target="../media/image23.jpeg"/><Relationship Id="rId3" Type="http://schemas.openxmlformats.org/officeDocument/2006/relationships/hyperlink" Target="https://nurturestore.co.uk/category/activities/messy-play/page/11" TargetMode="External"/><Relationship Id="rId7" Type="http://schemas.openxmlformats.org/officeDocument/2006/relationships/hyperlink" Target="https://ozmummy.blogspot.com/2011/05/playing-with-shaving-foam.html" TargetMode="External"/><Relationship Id="rId2" Type="http://schemas.openxmlformats.org/officeDocument/2006/relationships/image" Target="../media/image20.jpeg"/><Relationship Id="rId1" Type="http://schemas.openxmlformats.org/officeDocument/2006/relationships/slideLayout" Target="../slideLayouts/slideLayout6.xml"/><Relationship Id="rId6" Type="http://schemas.openxmlformats.org/officeDocument/2006/relationships/image" Target="../media/image22.jpeg"/><Relationship Id="rId5" Type="http://schemas.openxmlformats.org/officeDocument/2006/relationships/hyperlink" Target="https://www.brcnow.bundaberg.qld.gov.au/2025/09/29/get-messy-these-school-holidays/" TargetMode="External"/><Relationship Id="rId4" Type="http://schemas.openxmlformats.org/officeDocument/2006/relationships/image" Target="../media/image21.jpeg"/><Relationship Id="rId9" Type="http://schemas.openxmlformats.org/officeDocument/2006/relationships/hyperlink" Target="https://love-and-lollipops.blogspot.com/2012_04_01_archive.html"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yogibrarian.wordpress.com/2016/07/19/nursery-rhyme-obstacle-course/" TargetMode="External"/><Relationship Id="rId2" Type="http://schemas.openxmlformats.org/officeDocument/2006/relationships/image" Target="../media/image24.jpeg"/><Relationship Id="rId1" Type="http://schemas.openxmlformats.org/officeDocument/2006/relationships/slideLayout" Target="../slideLayouts/slideLayout6.xml"/><Relationship Id="rId6" Type="http://schemas.openxmlformats.org/officeDocument/2006/relationships/hyperlink" Target="https://jbrary.com/robot-obstacle-course/" TargetMode="External"/><Relationship Id="rId5" Type="http://schemas.openxmlformats.org/officeDocument/2006/relationships/image" Target="../media/image26.jpeg"/><Relationship Id="rId4" Type="http://schemas.openxmlformats.org/officeDocument/2006/relationships/image" Target="../media/image25.jpeg"/></Relationships>
</file>

<file path=ppt/slides/_rels/slide21.xml.rels><?xml version="1.0" encoding="UTF-8" standalone="yes"?>
<Relationships xmlns="http://schemas.openxmlformats.org/package/2006/relationships"><Relationship Id="rId3" Type="http://schemas.openxmlformats.org/officeDocument/2006/relationships/hyperlink" Target="https://en.wikipedia.org/wiki/Forest_kindergarten" TargetMode="External"/><Relationship Id="rId2" Type="http://schemas.openxmlformats.org/officeDocument/2006/relationships/image" Target="../media/image27.jpe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hyperlink" Target="https://www.google.com/images" TargetMode="External"/><Relationship Id="rId2" Type="http://schemas.openxmlformats.org/officeDocument/2006/relationships/hyperlink" Target="https://www.bbc.co.uk/" TargetMode="Externa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hyperlink" Target="https://www.simplypsychology.org/bronfenbrenner.html" TargetMode="External"/><Relationship Id="rId2" Type="http://schemas.openxmlformats.org/officeDocument/2006/relationships/hyperlink" Target="https://www.gov.uk/" TargetMode="External"/><Relationship Id="rId1" Type="http://schemas.openxmlformats.org/officeDocument/2006/relationships/slideLayout" Target="../slideLayouts/slideLayout7.xml"/><Relationship Id="rId5" Type="http://schemas.openxmlformats.org/officeDocument/2006/relationships/hyperlink" Target="https://www.bing.com/images" TargetMode="External"/><Relationship Id="rId4" Type="http://schemas.openxmlformats.org/officeDocument/2006/relationships/hyperlink" Target="https://www.simplypsychology.org/maslow.html?utm_source=chatgpt.com"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study.com/" TargetMode="External"/><Relationship Id="rId2" Type="http://schemas.openxmlformats.org/officeDocument/2006/relationships/hyperlink" Target="https://www.ted.com/talks/annie_murphy_paul_what_we_learn_before_we_re_born" TargetMode="External"/><Relationship Id="rId1" Type="http://schemas.openxmlformats.org/officeDocument/2006/relationships/slideLayout" Target="../slideLayouts/slideLayout2.xml"/><Relationship Id="rId5" Type="http://schemas.openxmlformats.org/officeDocument/2006/relationships/hyperlink" Target="https://www.youtube.com/" TargetMode="External"/><Relationship Id="rId4" Type="http://schemas.openxmlformats.org/officeDocument/2006/relationships/hyperlink" Target="https://themindsjournal.com/" TargetMode="External"/></Relationships>
</file>

<file path=ppt/slides/_rels/slide25.xml.rels><?xml version="1.0" encoding="UTF-8" standalone="yes"?>
<Relationships xmlns="http://schemas.openxmlformats.org/package/2006/relationships"><Relationship Id="rId2" Type="http://schemas.openxmlformats.org/officeDocument/2006/relationships/hyperlink" Target="https://www.who.in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877355" y="794259"/>
            <a:ext cx="4299666" cy="3249131"/>
          </a:xfrm>
        </p:spPr>
        <p:txBody>
          <a:bodyPr>
            <a:normAutofit/>
          </a:bodyPr>
          <a:lstStyle/>
          <a:p>
            <a:pPr algn="l">
              <a:lnSpc>
                <a:spcPct val="90000"/>
              </a:lnSpc>
            </a:pPr>
            <a:r>
              <a:rPr lang="en-US" u="sng">
                <a:solidFill>
                  <a:srgbClr val="FF0000"/>
                </a:solidFill>
              </a:rPr>
              <a:t>What are the first 1,000 days?</a:t>
            </a:r>
            <a:br>
              <a:rPr lang="en-US" u="sng"/>
            </a:br>
            <a:endParaRPr lang="en-US">
              <a:solidFill>
                <a:srgbClr val="FF0000"/>
              </a:solidFill>
            </a:endParaRPr>
          </a:p>
        </p:txBody>
      </p:sp>
      <p:sp>
        <p:nvSpPr>
          <p:cNvPr id="3" name="Subtitle 2"/>
          <p:cNvSpPr>
            <a:spLocks noGrp="1"/>
          </p:cNvSpPr>
          <p:nvPr>
            <p:ph type="subTitle" idx="1"/>
          </p:nvPr>
        </p:nvSpPr>
        <p:spPr>
          <a:xfrm>
            <a:off x="4974336" y="4514446"/>
            <a:ext cx="4299666" cy="871042"/>
          </a:xfrm>
        </p:spPr>
        <p:txBody>
          <a:bodyPr>
            <a:normAutofit/>
          </a:bodyPr>
          <a:lstStyle/>
          <a:p>
            <a:pPr algn="l">
              <a:lnSpc>
                <a:spcPct val="90000"/>
              </a:lnSpc>
            </a:pPr>
            <a:r>
              <a:rPr lang="en-US" sz="1500"/>
              <a:t>Physical development from Conception to toddler hood. Supporting Early development : A guide for Caregivers in Early years Settings.</a:t>
            </a:r>
          </a:p>
        </p:txBody>
      </p:sp>
      <p:sp>
        <p:nvSpPr>
          <p:cNvPr id="15" name="Isosceles Triangle 14">
            <a:extLst>
              <a:ext uri="{FF2B5EF4-FFF2-40B4-BE49-F238E27FC236}">
                <a16:creationId xmlns:a16="http://schemas.microsoft.com/office/drawing/2014/main" id="{DC99427B-A97E-40A3-B1FD-4557346C6A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4" name="Picture 3" descr="Unlocking the Future: Nurturing the First 1000 Days of a Child's Life">
            <a:extLst>
              <a:ext uri="{FF2B5EF4-FFF2-40B4-BE49-F238E27FC236}">
                <a16:creationId xmlns:a16="http://schemas.microsoft.com/office/drawing/2014/main" id="{F3CE4170-C361-CB4D-E41B-C1AB4D2DFB48}"/>
              </a:ext>
            </a:extLst>
          </p:cNvPr>
          <p:cNvPicPr>
            <a:picLocks noChangeAspect="1"/>
          </p:cNvPicPr>
          <p:nvPr/>
        </p:nvPicPr>
        <p:blipFill>
          <a:blip r:embed="rId2"/>
          <a:srcRect l="2117" r="2117"/>
          <a:stretch>
            <a:fillRect/>
          </a:stretch>
        </p:blipFill>
        <p:spPr>
          <a:xfrm>
            <a:off x="888604" y="2253331"/>
            <a:ext cx="3765692" cy="2359308"/>
          </a:xfrm>
          <a:prstGeom prst="rect">
            <a:avLst/>
          </a:prstGeom>
          <a:solidFill>
            <a:srgbClr val="FFFFFF">
              <a:shade val="85000"/>
            </a:srgbClr>
          </a:solidFill>
          <a:scene3d>
            <a:camera prst="orthographicFront"/>
            <a:lightRig rig="twoPt" dir="t">
              <a:rot lat="0" lon="0" rev="7200000"/>
            </a:lightRig>
          </a:scene3d>
          <a:sp3d>
            <a:bevelT w="25400" h="19050"/>
            <a:contourClr>
              <a:srgbClr val="FFFFFF"/>
            </a:contourClr>
          </a:sp3d>
        </p:spPr>
      </p:pic>
      <p:sp>
        <p:nvSpPr>
          <p:cNvPr id="5" name="TextBox 4">
            <a:extLst>
              <a:ext uri="{FF2B5EF4-FFF2-40B4-BE49-F238E27FC236}">
                <a16:creationId xmlns:a16="http://schemas.microsoft.com/office/drawing/2014/main" id="{335D6F5E-C705-217B-832D-3C34416854D5}"/>
              </a:ext>
            </a:extLst>
          </p:cNvPr>
          <p:cNvSpPr txBox="1"/>
          <p:nvPr/>
        </p:nvSpPr>
        <p:spPr>
          <a:xfrm>
            <a:off x="4876800" y="6858000"/>
            <a:ext cx="7315200" cy="317500"/>
          </a:xfrm>
          <a:prstGeom prst="rect">
            <a:avLst/>
          </a:prstGeom>
        </p:spPr>
        <p:txBody>
          <a:bodyPr>
            <a:normAutofit/>
          </a:bodyPr>
          <a:lstStyle/>
          <a:p>
            <a:pPr>
              <a:lnSpc>
                <a:spcPct val="90000"/>
              </a:lnSpc>
              <a:spcAft>
                <a:spcPts val="600"/>
              </a:spcAft>
            </a:pPr>
            <a:r>
              <a:rPr lang="en-US" sz="1600"/>
              <a:t>ThePhoto by PhotoAuthor is licensed under CCYYSA.</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ea typeface="+mn-lt"/>
                <a:cs typeface="+mn-lt"/>
              </a:rPr>
              <a:t>According to Annie Murphy Paul, Christine Moon and Alison Gopnik, researchers in the field of fetal origins and developmental psychology, prenatal experiences play a significant role in shaping postnatal development, suggesting that learning begins before birth. Murphy Paul (2010, p. 18) states that “much of what a pregnant woman encounters in her daily life – the air she breathes, the food and drink she consumes, the chemicals she is exposed to, even the emotions she feels – is shared with her fetus.” This highlights that the nine months of gestation are crucial, as they can permanently affect growth, brain development, and organ function. Murphy Paul (2011) further explains that learning begins in the womb through exposure to environmental and sensory experiences.</a:t>
            </a:r>
            <a:endParaRPr lang="en-US"/>
          </a:p>
          <a:p>
            <a:pPr algn="ctr"/>
            <a:r>
              <a:rPr lang="en-US">
                <a:ea typeface="+mn-lt"/>
                <a:cs typeface="+mn-lt"/>
              </a:rPr>
              <a:t>The influence of other people is also most significant in early life. Relationships with parents and caregivers are crucial, as this is when the nervous system is developing and shaped by emotional experiences. During this time, caregiver interactions influence how babies learn to understand and regulate emotions. These early experiences help </a:t>
            </a:r>
            <a:r>
              <a:rPr lang="en-US" err="1">
                <a:ea typeface="+mn-lt"/>
                <a:cs typeface="+mn-lt"/>
              </a:rPr>
              <a:t>organise</a:t>
            </a:r>
            <a:r>
              <a:rPr lang="en-US">
                <a:ea typeface="+mn-lt"/>
                <a:cs typeface="+mn-lt"/>
              </a:rPr>
              <a:t> thinking processes and influence later </a:t>
            </a:r>
            <a:r>
              <a:rPr lang="en-US" err="1">
                <a:ea typeface="+mn-lt"/>
                <a:cs typeface="+mn-lt"/>
              </a:rPr>
              <a:t>behaviour</a:t>
            </a:r>
            <a:r>
              <a:rPr lang="en-US">
                <a:ea typeface="+mn-lt"/>
                <a:cs typeface="+mn-lt"/>
              </a:rPr>
              <a:t> (Gerhardt, 2016, p. 11).</a:t>
            </a:r>
            <a:endParaRPr lang="en-US"/>
          </a:p>
          <a:p>
            <a:pPr algn="ctr"/>
            <a:endParaRPr lang="en-US"/>
          </a:p>
        </p:txBody>
      </p:sp>
      <p:sp>
        <p:nvSpPr>
          <p:cNvPr id="2" name="Title 1">
            <a:extLst>
              <a:ext uri="{FF2B5EF4-FFF2-40B4-BE49-F238E27FC236}">
                <a16:creationId xmlns:a16="http://schemas.microsoft.com/office/drawing/2014/main" id="{D9724541-E83F-2CFF-718E-26D427CA86AD}"/>
              </a:ext>
            </a:extLst>
          </p:cNvPr>
          <p:cNvSpPr>
            <a:spLocks noGrp="1"/>
          </p:cNvSpPr>
          <p:nvPr>
            <p:ph type="title"/>
          </p:nvPr>
        </p:nvSpPr>
        <p:spPr>
          <a:xfrm>
            <a:off x="1333502" y="609600"/>
            <a:ext cx="8596668" cy="1320800"/>
          </a:xfrm>
        </p:spPr>
        <p:txBody>
          <a:bodyPr>
            <a:normAutofit fontScale="90000"/>
          </a:bodyPr>
          <a:lstStyle/>
          <a:p>
            <a:r>
              <a:rPr lang="en-US" sz="2800" b="1" u="sng" dirty="0">
                <a:solidFill>
                  <a:srgbClr val="FF0000"/>
                </a:solidFill>
                <a:cs typeface="Sabon Next LT"/>
              </a:rPr>
              <a:t>From conception to birth.</a:t>
            </a:r>
            <a:br>
              <a:rPr lang="en-US" sz="1700" dirty="0">
                <a:cs typeface="Sabon Next LT"/>
              </a:rPr>
            </a:br>
            <a:br>
              <a:rPr lang="en-US" sz="1700" dirty="0">
                <a:cs typeface="Sabon Next LT"/>
              </a:rPr>
            </a:br>
            <a:br>
              <a:rPr lang="en-US" sz="1700" dirty="0">
                <a:cs typeface="Sabon Next LT"/>
              </a:rPr>
            </a:br>
            <a:br>
              <a:rPr lang="en-US" sz="1700" dirty="0">
                <a:cs typeface="Sabon Next LT"/>
              </a:rPr>
            </a:br>
            <a:r>
              <a:rPr lang="en-US" sz="1700" dirty="0">
                <a:ea typeface="+mj-lt"/>
                <a:cs typeface="+mj-lt"/>
              </a:rPr>
              <a:t>According to Annie Murphy Paul, Christine Moon and Alison Gopnik, researchers in the field of fetal origins and developmental psychology, prenatal experiences play a significant role in shaping postnatal development, suggesting that learning begins before birth. Murphy Paul (2010, p. 18) states that “much of what a pregnant woman encounters in her daily life – the air she breathes, the food and drink she consumes, the chemicals she is exposed to, even the emotions she feels – is shared with her fetus.” This highlights that the nine months of gestation are crucial, as they can permanently affect growth, brain development, and organ function. Murphy Paul (2011) further explains that learning begins in the womb through exposure to environmental and sensory experiences, with research suggesting that babies can </a:t>
            </a:r>
            <a:r>
              <a:rPr lang="en-US" sz="1700" dirty="0" err="1">
                <a:ea typeface="+mj-lt"/>
                <a:cs typeface="+mj-lt"/>
              </a:rPr>
              <a:t>recognise</a:t>
            </a:r>
            <a:r>
              <a:rPr lang="en-US" sz="1700" dirty="0">
                <a:ea typeface="+mj-lt"/>
                <a:cs typeface="+mj-lt"/>
              </a:rPr>
              <a:t> sounds, voices, and rhythms before birth, demonstrating early forms of memory and learning.</a:t>
            </a:r>
          </a:p>
          <a:p>
            <a:r>
              <a:rPr lang="en-US" sz="1700" dirty="0">
                <a:ea typeface="+mj-lt"/>
                <a:cs typeface="+mj-lt"/>
              </a:rPr>
              <a:t>The influence of other people is also most significant in early life. Relationships with parents and caregivers are crucial, as this is when the nervous system is rapidly developing and shaped by emotional experiences. During this time, caregiver interactions influence how babies learn to understand and regulate emotions. Consistent, responsive care supports the development of secure attachments, which are essential for emotional wellbeing and future relationships. These early experiences help </a:t>
            </a:r>
            <a:r>
              <a:rPr lang="en-US" sz="1700" dirty="0" err="1">
                <a:ea typeface="+mj-lt"/>
                <a:cs typeface="+mj-lt"/>
              </a:rPr>
              <a:t>organise</a:t>
            </a:r>
            <a:r>
              <a:rPr lang="en-US" sz="1700" dirty="0">
                <a:ea typeface="+mj-lt"/>
                <a:cs typeface="+mj-lt"/>
              </a:rPr>
              <a:t> thinking processes, support brain development, and influence later </a:t>
            </a:r>
            <a:r>
              <a:rPr lang="en-US" sz="1700" dirty="0" err="1">
                <a:ea typeface="+mj-lt"/>
                <a:cs typeface="+mj-lt"/>
              </a:rPr>
              <a:t>behaviour</a:t>
            </a:r>
            <a:r>
              <a:rPr lang="en-US" sz="1700" dirty="0">
                <a:ea typeface="+mj-lt"/>
                <a:cs typeface="+mj-lt"/>
              </a:rPr>
              <a:t> and learning outcomes (Gerhardt, 2016, p. 11).</a:t>
            </a:r>
            <a:endParaRPr lang="en-US" dirty="0">
              <a:ea typeface="+mj-lt"/>
              <a:cs typeface="+mj-lt"/>
            </a:endParaRPr>
          </a:p>
          <a:p>
            <a:endParaRPr lang="en-US" sz="1700" dirty="0">
              <a:cs typeface="Sabon Next LT"/>
            </a:endParaRPr>
          </a:p>
          <a:p>
            <a:pPr>
              <a:lnSpc>
                <a:spcPct val="90000"/>
              </a:lnSpc>
            </a:pPr>
            <a:endParaRPr lang="en-US" sz="1700">
              <a:cs typeface="Sabon Next LT"/>
            </a:endParaRPr>
          </a:p>
        </p:txBody>
      </p:sp>
      <p:sp>
        <p:nvSpPr>
          <p:cNvPr id="21" name="Isosceles Triangle 20">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B2FB8D4F-451D-E0AE-AB9D-E92E1F4FBEAB}"/>
              </a:ext>
            </a:extLst>
          </p:cNvPr>
          <p:cNvSpPr>
            <a:spLocks noGrp="1"/>
          </p:cNvSpPr>
          <p:nvPr>
            <p:ph idx="1"/>
          </p:nvPr>
        </p:nvSpPr>
        <p:spPr>
          <a:xfrm>
            <a:off x="1333502" y="2160589"/>
            <a:ext cx="8596668" cy="3880773"/>
          </a:xfrm>
        </p:spPr>
        <p:txBody>
          <a:bodyPr vert="horz" lIns="91440" tIns="45720" rIns="91440" bIns="45720" rtlCol="0" anchor="t">
            <a:normAutofit/>
          </a:bodyPr>
          <a:lstStyle/>
          <a:p>
            <a:pPr marL="0" indent="0">
              <a:lnSpc>
                <a:spcPct val="90000"/>
              </a:lnSpc>
              <a:buNone/>
            </a:pPr>
            <a:endParaRPr lang="en-US" sz="1400"/>
          </a:p>
          <a:p>
            <a:pPr marL="0" indent="0">
              <a:lnSpc>
                <a:spcPct val="90000"/>
              </a:lnSpc>
              <a:buNone/>
            </a:pPr>
            <a:endParaRPr lang="en-US" sz="1400"/>
          </a:p>
          <a:p>
            <a:pPr marL="0" indent="0">
              <a:lnSpc>
                <a:spcPct val="90000"/>
              </a:lnSpc>
              <a:buNone/>
            </a:pPr>
            <a:endParaRPr lang="en-US" sz="1400"/>
          </a:p>
          <a:p>
            <a:pPr marL="0" indent="0">
              <a:lnSpc>
                <a:spcPct val="90000"/>
              </a:lnSpc>
              <a:buNone/>
            </a:pPr>
            <a:endParaRPr lang="en-US" sz="1400"/>
          </a:p>
          <a:p>
            <a:pPr marL="0" indent="0">
              <a:lnSpc>
                <a:spcPct val="90000"/>
              </a:lnSpc>
              <a:buNone/>
            </a:pPr>
            <a:endParaRPr lang="en-US" sz="1400"/>
          </a:p>
          <a:p>
            <a:pPr marL="0" indent="0">
              <a:lnSpc>
                <a:spcPct val="90000"/>
              </a:lnSpc>
              <a:buNone/>
            </a:pPr>
            <a:endParaRPr lang="en-US" sz="1400"/>
          </a:p>
          <a:p>
            <a:pPr marL="0" indent="0">
              <a:lnSpc>
                <a:spcPct val="90000"/>
              </a:lnSpc>
              <a:buNone/>
            </a:pPr>
            <a:endParaRPr lang="en-US" sz="1400"/>
          </a:p>
          <a:p>
            <a:pPr marL="0" indent="0">
              <a:lnSpc>
                <a:spcPct val="90000"/>
              </a:lnSpc>
              <a:buNone/>
            </a:pPr>
            <a:endParaRPr lang="en-US" sz="1400"/>
          </a:p>
          <a:p>
            <a:pPr>
              <a:lnSpc>
                <a:spcPct val="90000"/>
              </a:lnSpc>
            </a:pPr>
            <a:endParaRPr lang="en-US" sz="1400"/>
          </a:p>
          <a:p>
            <a:pPr>
              <a:lnSpc>
                <a:spcPct val="90000"/>
              </a:lnSpc>
            </a:pPr>
            <a:endParaRPr lang="en-US" sz="1400"/>
          </a:p>
          <a:p>
            <a:pPr>
              <a:lnSpc>
                <a:spcPct val="90000"/>
              </a:lnSpc>
            </a:pPr>
            <a:endParaRPr lang="en-US" sz="1400"/>
          </a:p>
          <a:p>
            <a:pPr>
              <a:lnSpc>
                <a:spcPct val="90000"/>
              </a:lnSpc>
            </a:pPr>
            <a:endParaRPr lang="en-US" sz="1400"/>
          </a:p>
        </p:txBody>
      </p:sp>
      <p:sp>
        <p:nvSpPr>
          <p:cNvPr id="20" name="Isosceles Triangle 19">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69028871"/>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3602F6-0F78-67AF-8609-1F6E5337D70A}"/>
              </a:ext>
            </a:extLst>
          </p:cNvPr>
          <p:cNvSpPr>
            <a:spLocks noGrp="1"/>
          </p:cNvSpPr>
          <p:nvPr>
            <p:ph type="title"/>
          </p:nvPr>
        </p:nvSpPr>
        <p:spPr/>
        <p:txBody>
          <a:bodyPr>
            <a:normAutofit fontScale="90000"/>
          </a:bodyPr>
          <a:lstStyle/>
          <a:p>
            <a:br>
              <a:rPr lang="en-US" u="sng">
                <a:solidFill>
                  <a:srgbClr val="FF0000"/>
                </a:solidFill>
              </a:rPr>
            </a:br>
            <a:r>
              <a:rPr lang="en-US" u="sng">
                <a:solidFill>
                  <a:srgbClr val="FF0000"/>
                </a:solidFill>
              </a:rPr>
              <a:t>Movement and mirroring .</a:t>
            </a:r>
            <a:br>
              <a:rPr lang="en-US" u="sng">
                <a:solidFill>
                  <a:srgbClr val="FF0000"/>
                </a:solidFill>
              </a:rPr>
            </a:br>
            <a:r>
              <a:rPr lang="en-US" sz="1600" b="1" u="sng">
                <a:solidFill>
                  <a:schemeClr val="tx1"/>
                </a:solidFill>
              </a:rPr>
              <a:t>(</a:t>
            </a:r>
            <a:r>
              <a:rPr lang="en-US" sz="1600" b="1" u="sng" err="1">
                <a:solidFill>
                  <a:schemeClr val="tx1"/>
                </a:solidFill>
              </a:rPr>
              <a:t>BBC,n.d</a:t>
            </a:r>
            <a:r>
              <a:rPr lang="en-US" sz="1600" b="1" u="sng">
                <a:solidFill>
                  <a:schemeClr val="tx1"/>
                </a:solidFill>
              </a:rPr>
              <a:t>.)</a:t>
            </a:r>
          </a:p>
        </p:txBody>
      </p:sp>
      <p:pic>
        <p:nvPicPr>
          <p:cNvPr id="4" name="Content Placeholder 3" descr="A person holding a baby&#10;&#10;AI-generated content may be incorrect.">
            <a:extLst>
              <a:ext uri="{FF2B5EF4-FFF2-40B4-BE49-F238E27FC236}">
                <a16:creationId xmlns:a16="http://schemas.microsoft.com/office/drawing/2014/main" id="{132AED1A-B40D-C332-AC52-84C10D98E2AC}"/>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4408104" y="2160588"/>
            <a:ext cx="5823577" cy="3881437"/>
          </a:xfrm>
          <a:prstGeom prst="rect">
            <a:avLst/>
          </a:prstGeom>
        </p:spPr>
      </p:pic>
      <p:pic>
        <p:nvPicPr>
          <p:cNvPr id="7" name="Picture 6" descr="A person lying on a mat with a baby&#10;&#10;AI-generated content may be incorrect.">
            <a:extLst>
              <a:ext uri="{FF2B5EF4-FFF2-40B4-BE49-F238E27FC236}">
                <a16:creationId xmlns:a16="http://schemas.microsoft.com/office/drawing/2014/main" id="{7DBC36ED-E903-38EB-C2D2-9B56EA7295C5}"/>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199163" y="2337831"/>
            <a:ext cx="4034125" cy="2428988"/>
          </a:xfrm>
          <a:prstGeom prst="rect">
            <a:avLst/>
          </a:prstGeom>
        </p:spPr>
      </p:pic>
    </p:spTree>
    <p:extLst>
      <p:ext uri="{BB962C8B-B14F-4D97-AF65-F5344CB8AC3E}">
        <p14:creationId xmlns:p14="http://schemas.microsoft.com/office/powerpoint/2010/main" val="39274487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9D053-C971-4FA7-2753-910D50A1DB95}"/>
              </a:ext>
            </a:extLst>
          </p:cNvPr>
          <p:cNvSpPr>
            <a:spLocks noGrp="1"/>
          </p:cNvSpPr>
          <p:nvPr>
            <p:ph type="title"/>
          </p:nvPr>
        </p:nvSpPr>
        <p:spPr/>
        <p:txBody>
          <a:bodyPr/>
          <a:lstStyle/>
          <a:p>
            <a:r>
              <a:rPr lang="en-GB"/>
              <a:t>Movement and Mirroring</a:t>
            </a:r>
          </a:p>
        </p:txBody>
      </p:sp>
      <p:sp>
        <p:nvSpPr>
          <p:cNvPr id="3" name="Content Placeholder 2">
            <a:extLst>
              <a:ext uri="{FF2B5EF4-FFF2-40B4-BE49-F238E27FC236}">
                <a16:creationId xmlns:a16="http://schemas.microsoft.com/office/drawing/2014/main" id="{E24A0758-72BE-5A40-E585-5CF3FC994D1D}"/>
              </a:ext>
            </a:extLst>
          </p:cNvPr>
          <p:cNvSpPr>
            <a:spLocks noGrp="1"/>
          </p:cNvSpPr>
          <p:nvPr>
            <p:ph idx="1"/>
          </p:nvPr>
        </p:nvSpPr>
        <p:spPr/>
        <p:txBody>
          <a:bodyPr vert="horz" lIns="91440" tIns="45720" rIns="91440" bIns="45720" rtlCol="0" anchor="t">
            <a:normAutofit fontScale="77500" lnSpcReduction="20000"/>
          </a:bodyPr>
          <a:lstStyle/>
          <a:p>
            <a:pPr>
              <a:buNone/>
            </a:pPr>
            <a:r>
              <a:rPr lang="en-GB" dirty="0">
                <a:ea typeface="+mn-lt"/>
                <a:cs typeface="+mn-lt"/>
              </a:rPr>
              <a:t>      Movement is a fundamental aspect of early development, as babies learn through physical interaction with their environment (Piaget, 1952). Through actions such as reaching, grasping, crawling, and exploring, infants actively construct knowledge and begin to understand the world around them. Piaget (1952) emphasises that learning in infancy is closely linked to sensory and motor experiences, where children develop cognitive skills through movement and exploration. These physical interactions not only support cognitive development but also contribute to the development of coordination, balance, and spatial awareness.</a:t>
            </a:r>
            <a:endParaRPr lang="en-US" dirty="0"/>
          </a:p>
          <a:p>
            <a:pPr>
              <a:buNone/>
            </a:pPr>
            <a:r>
              <a:rPr lang="en-GB">
                <a:ea typeface="+mn-lt"/>
                <a:cs typeface="+mn-lt"/>
              </a:rPr>
              <a:t>      Mirroring also plays a significant role in supporting communication and social learning, reflecting the importance of interaction in development (Vygotsky, 1978). When caregivers mirror a baby’s facial expressions, sounds, and gestures, it encourages early communication, supports language development, and helps babies feel understood. This process strengthens the connection between caregiver and child, reinforcing emotional security. Furthermore, mirroring is supported by Lev Vygotsky’s theory of social interaction, which highlights the importance of learning through relationships and guided support.</a:t>
            </a:r>
            <a:endParaRPr lang="en-GB"/>
          </a:p>
          <a:p>
            <a:pPr>
              <a:buNone/>
            </a:pPr>
            <a:r>
              <a:rPr lang="en-GB" dirty="0">
                <a:ea typeface="+mn-lt"/>
                <a:cs typeface="+mn-lt"/>
              </a:rPr>
              <a:t>       In addition, mirroring is closely linked to Mary Ainsworth’s attachment theory, which emphasises the importance of responsive caregiving in developing secure emotional bonds (Ainsworth, 1978). When caregivers respond sensitively and consistently, babies develop a sense of trust and security, which supports both emotional development and confidence in exploring their environment. Therefore, movement and interaction work together to support holistic development, enabling children to grow physically, socially, and emotionally.</a:t>
            </a:r>
            <a:endParaRPr lang="en-GB" dirty="0"/>
          </a:p>
          <a:p>
            <a:pPr marL="0" indent="0">
              <a:buNone/>
            </a:pPr>
            <a:endParaRPr lang="en-GB" dirty="0"/>
          </a:p>
        </p:txBody>
      </p:sp>
    </p:spTree>
    <p:extLst>
      <p:ext uri="{BB962C8B-B14F-4D97-AF65-F5344CB8AC3E}">
        <p14:creationId xmlns:p14="http://schemas.microsoft.com/office/powerpoint/2010/main" val="10263663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8" name="Straight Connector 17">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2"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Isosceles Triangle 25">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Isosceles Triangle 29">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Freeform: Shape 31">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29BBDD8-FF03-38BE-0AD6-46B3242C6981}"/>
              </a:ext>
            </a:extLst>
          </p:cNvPr>
          <p:cNvSpPr>
            <a:spLocks noGrp="1"/>
          </p:cNvSpPr>
          <p:nvPr>
            <p:ph type="title"/>
          </p:nvPr>
        </p:nvSpPr>
        <p:spPr>
          <a:xfrm>
            <a:off x="7181723" y="609600"/>
            <a:ext cx="4512989" cy="2227730"/>
          </a:xfrm>
        </p:spPr>
        <p:txBody>
          <a:bodyPr anchor="ctr">
            <a:normAutofit/>
          </a:bodyPr>
          <a:lstStyle/>
          <a:p>
            <a:r>
              <a:rPr lang="en-US" b="1" u="sng">
                <a:solidFill>
                  <a:srgbClr val="FFFFFF"/>
                </a:solidFill>
                <a:cs typeface="Sabon Next LT"/>
              </a:rPr>
              <a:t>Brain Development and why it is important</a:t>
            </a:r>
            <a:endParaRPr lang="en-US" b="1" u="sng">
              <a:solidFill>
                <a:srgbClr val="FFFFFF"/>
              </a:solidFill>
            </a:endParaRPr>
          </a:p>
        </p:txBody>
      </p:sp>
      <p:pic>
        <p:nvPicPr>
          <p:cNvPr id="5" name="Picture 4" descr="Close-up of a baby grabbing a hand">
            <a:extLst>
              <a:ext uri="{FF2B5EF4-FFF2-40B4-BE49-F238E27FC236}">
                <a16:creationId xmlns:a16="http://schemas.microsoft.com/office/drawing/2014/main" id="{A0793536-1D45-F7FB-DFE2-DB3A106A43B9}"/>
              </a:ext>
            </a:extLst>
          </p:cNvPr>
          <p:cNvPicPr>
            <a:picLocks noChangeAspect="1"/>
          </p:cNvPicPr>
          <p:nvPr/>
        </p:nvPicPr>
        <p:blipFill>
          <a:blip r:embed="rId2"/>
          <a:srcRect l="20671" r="26895" b="-4"/>
          <a:stretch>
            <a:fillRect/>
          </a:stretch>
        </p:blipFill>
        <p:spPr>
          <a:xfrm>
            <a:off x="875028" y="1168399"/>
            <a:ext cx="3621219" cy="4610101"/>
          </a:xfrm>
          <a:prstGeom prst="rect">
            <a:avLst/>
          </a:prstGeom>
        </p:spPr>
      </p:pic>
      <p:sp>
        <p:nvSpPr>
          <p:cNvPr id="3" name="Content Placeholder 2">
            <a:extLst>
              <a:ext uri="{FF2B5EF4-FFF2-40B4-BE49-F238E27FC236}">
                <a16:creationId xmlns:a16="http://schemas.microsoft.com/office/drawing/2014/main" id="{5B585045-FA85-CF1F-51EE-BC6AB9C7CB61}"/>
              </a:ext>
            </a:extLst>
          </p:cNvPr>
          <p:cNvSpPr>
            <a:spLocks noGrp="1"/>
          </p:cNvSpPr>
          <p:nvPr>
            <p:ph idx="1"/>
          </p:nvPr>
        </p:nvSpPr>
        <p:spPr>
          <a:xfrm>
            <a:off x="6858136" y="2545056"/>
            <a:ext cx="4836577" cy="3610211"/>
          </a:xfrm>
        </p:spPr>
        <p:txBody>
          <a:bodyPr vert="horz" lIns="91440" tIns="45720" rIns="91440" bIns="45720" rtlCol="0" anchor="t">
            <a:normAutofit fontScale="92500" lnSpcReduction="10000"/>
          </a:bodyPr>
          <a:lstStyle/>
          <a:p>
            <a:pPr>
              <a:buNone/>
            </a:pPr>
            <a:r>
              <a:rPr lang="en-US" sz="1300">
                <a:solidFill>
                  <a:srgbClr val="FFFFFF"/>
                </a:solidFill>
                <a:ea typeface="+mn-lt"/>
                <a:cs typeface="+mn-lt"/>
              </a:rPr>
              <a:t>       Brain development depends on responsive relationships, particularly in the first months of life, which are a period of rapid neurological growth. Babies’ brains build connections through repeated, loving interactions, where their physical and emotional needs are consistently met by caregivers (Fitzgerald and Maconochie, 2018, p. 7). Warm, trusting relationships are essential, as they help babies feel safe, secure, and valued. When caregivers respond consistently to a baby’s needs—such as feeding when hungry, providing comfort when distressed, and engaging through eye contact and touch—the child begins to develop a sense of trust, known as secure attachment (Welsh Government, 2022).</a:t>
            </a:r>
            <a:endParaRPr lang="en-US"/>
          </a:p>
          <a:p>
            <a:pPr>
              <a:buNone/>
            </a:pPr>
            <a:r>
              <a:rPr lang="en-US" sz="1300">
                <a:solidFill>
                  <a:srgbClr val="FFFFFF"/>
                </a:solidFill>
                <a:ea typeface="+mn-lt"/>
                <a:cs typeface="+mn-lt"/>
              </a:rPr>
              <a:t>       When babies feel secure, their brains are better able to focus on exploration and learning about their environment. They are more likely to take risks, such as reaching, crawling, and interacting with others, as they have a secure base to return to. In contrast, babies who do not form secure relationships may feel anxious or unsettled, which can negatively affect their emotional development and ability to learn (John Bowlby, 1969).</a:t>
            </a:r>
            <a:endParaRPr lang="en-US"/>
          </a:p>
          <a:p>
            <a:pPr marL="0" indent="0">
              <a:lnSpc>
                <a:spcPct val="90000"/>
              </a:lnSpc>
              <a:buNone/>
            </a:pPr>
            <a:endParaRPr lang="en-US" sz="1300">
              <a:solidFill>
                <a:srgbClr val="FFFFFF"/>
              </a:solidFill>
            </a:endParaRPr>
          </a:p>
        </p:txBody>
      </p:sp>
    </p:spTree>
    <p:extLst>
      <p:ext uri="{BB962C8B-B14F-4D97-AF65-F5344CB8AC3E}">
        <p14:creationId xmlns:p14="http://schemas.microsoft.com/office/powerpoint/2010/main" val="31611260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1F70B-26EF-7F1F-E461-81650B3A9768}"/>
              </a:ext>
            </a:extLst>
          </p:cNvPr>
          <p:cNvSpPr>
            <a:spLocks noGrp="1"/>
          </p:cNvSpPr>
          <p:nvPr>
            <p:ph type="title"/>
          </p:nvPr>
        </p:nvSpPr>
        <p:spPr>
          <a:xfrm>
            <a:off x="291386" y="401782"/>
            <a:ext cx="8596668" cy="1320800"/>
          </a:xfrm>
        </p:spPr>
        <p:txBody>
          <a:bodyPr>
            <a:normAutofit fontScale="90000"/>
          </a:bodyPr>
          <a:lstStyle/>
          <a:p>
            <a:r>
              <a:rPr lang="en-US"/>
              <a:t>Making a connection with your baby, through touch and eye contact.</a:t>
            </a:r>
            <a:br>
              <a:rPr lang="en-US"/>
            </a:br>
            <a:r>
              <a:rPr lang="en-US" sz="1400">
                <a:solidFill>
                  <a:schemeClr val="tx1"/>
                </a:solidFill>
              </a:rPr>
              <a:t>Images sourced via Microsoft Bing ( Accessed: 8th January)</a:t>
            </a:r>
          </a:p>
        </p:txBody>
      </p:sp>
      <p:pic>
        <p:nvPicPr>
          <p:cNvPr id="4" name="Content Placeholder 3" descr="Mother and Baby Newborn Love Emotional Family | Royalty free stock ...">
            <a:extLst>
              <a:ext uri="{FF2B5EF4-FFF2-40B4-BE49-F238E27FC236}">
                <a16:creationId xmlns:a16="http://schemas.microsoft.com/office/drawing/2014/main" id="{1B317DEC-2CBF-99CD-C741-5471C416709D}"/>
              </a:ext>
            </a:extLst>
          </p:cNvPr>
          <p:cNvPicPr>
            <a:picLocks noGrp="1" noChangeAspect="1"/>
          </p:cNvPicPr>
          <p:nvPr>
            <p:ph idx="1"/>
          </p:nvPr>
        </p:nvPicPr>
        <p:blipFill>
          <a:blip r:embed="rId2"/>
          <a:stretch>
            <a:fillRect/>
          </a:stretch>
        </p:blipFill>
        <p:spPr>
          <a:xfrm>
            <a:off x="295162" y="2540512"/>
            <a:ext cx="3048000" cy="2033016"/>
          </a:xfrm>
          <a:prstGeom prst="rect">
            <a:avLst/>
          </a:prstGeom>
        </p:spPr>
      </p:pic>
      <p:pic>
        <p:nvPicPr>
          <p:cNvPr id="5" name="Picture 4" descr="A person holding a baby&#10;&#10;AI-generated content may be incorrect.">
            <a:extLst>
              <a:ext uri="{FF2B5EF4-FFF2-40B4-BE49-F238E27FC236}">
                <a16:creationId xmlns:a16="http://schemas.microsoft.com/office/drawing/2014/main" id="{753A3B7E-F58C-0ABC-CB50-6C9B25E5C69A}"/>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780949" y="2096131"/>
            <a:ext cx="2923038" cy="2923038"/>
          </a:xfrm>
          <a:prstGeom prst="rect">
            <a:avLst/>
          </a:prstGeom>
        </p:spPr>
      </p:pic>
      <p:sp>
        <p:nvSpPr>
          <p:cNvPr id="6" name="TextBox 5">
            <a:extLst>
              <a:ext uri="{FF2B5EF4-FFF2-40B4-BE49-F238E27FC236}">
                <a16:creationId xmlns:a16="http://schemas.microsoft.com/office/drawing/2014/main" id="{E18936FD-ABF8-EB5C-740A-FF9AC8B0AD57}"/>
              </a:ext>
            </a:extLst>
          </p:cNvPr>
          <p:cNvSpPr txBox="1"/>
          <p:nvPr/>
        </p:nvSpPr>
        <p:spPr>
          <a:xfrm>
            <a:off x="4633913" y="4891088"/>
            <a:ext cx="2924175" cy="317500"/>
          </a:xfrm>
          <a:prstGeom prst="rect">
            <a:avLst/>
          </a:prstGeom>
        </p:spPr>
        <p:txBody>
          <a:bodyPr>
            <a:normAutofit fontScale="47500" lnSpcReduction="20000"/>
          </a:bodyPr>
          <a:lstStyle/>
          <a:p>
            <a:r>
              <a:rPr lang="en-US"/>
              <a:t>ThePhoto by PhotoAuthor is licensed under CCYYSA.</a:t>
            </a:r>
          </a:p>
        </p:txBody>
      </p:sp>
      <p:pic>
        <p:nvPicPr>
          <p:cNvPr id="8" name="Picture 7" descr="A person holding a baby&#10;&#10;AI-generated content may be incorrect.">
            <a:extLst>
              <a:ext uri="{FF2B5EF4-FFF2-40B4-BE49-F238E27FC236}">
                <a16:creationId xmlns:a16="http://schemas.microsoft.com/office/drawing/2014/main" id="{D78DB6EA-26B7-616A-E707-8BA8A3ECE03D}"/>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1058881" y="4950209"/>
            <a:ext cx="2751119" cy="1391037"/>
          </a:xfrm>
          <a:prstGeom prst="rect">
            <a:avLst/>
          </a:prstGeom>
        </p:spPr>
      </p:pic>
      <p:sp>
        <p:nvSpPr>
          <p:cNvPr id="9" name="TextBox 8">
            <a:extLst>
              <a:ext uri="{FF2B5EF4-FFF2-40B4-BE49-F238E27FC236}">
                <a16:creationId xmlns:a16="http://schemas.microsoft.com/office/drawing/2014/main" id="{73E3358C-EEAF-4850-572C-044D7D257BD8}"/>
              </a:ext>
            </a:extLst>
          </p:cNvPr>
          <p:cNvSpPr txBox="1"/>
          <p:nvPr/>
        </p:nvSpPr>
        <p:spPr>
          <a:xfrm>
            <a:off x="5334000" y="3937000"/>
            <a:ext cx="1587500" cy="317500"/>
          </a:xfrm>
          <a:prstGeom prst="rect">
            <a:avLst/>
          </a:prstGeom>
        </p:spPr>
        <p:txBody>
          <a:bodyPr>
            <a:normAutofit fontScale="47500" lnSpcReduction="20000"/>
          </a:bodyPr>
          <a:lstStyle/>
          <a:p>
            <a:r>
              <a:rPr lang="en-US"/>
              <a:t>ThePhoto by PhotoAuthor is licensed under CCYYSA.</a:t>
            </a:r>
          </a:p>
        </p:txBody>
      </p:sp>
      <p:pic>
        <p:nvPicPr>
          <p:cNvPr id="11" name="Picture 10" descr="Free Images : man, person, people, male, romance, child, parent, family ...">
            <a:extLst>
              <a:ext uri="{FF2B5EF4-FFF2-40B4-BE49-F238E27FC236}">
                <a16:creationId xmlns:a16="http://schemas.microsoft.com/office/drawing/2014/main" id="{8D287ED3-C1DB-F735-D013-6546EFE7B5AC}"/>
              </a:ext>
            </a:extLst>
          </p:cNvPr>
          <p:cNvPicPr>
            <a:picLocks noChangeAspect="1"/>
          </p:cNvPicPr>
          <p:nvPr/>
        </p:nvPicPr>
        <p:blipFill>
          <a:blip r:embed="rId7"/>
          <a:stretch>
            <a:fillRect/>
          </a:stretch>
        </p:blipFill>
        <p:spPr>
          <a:xfrm>
            <a:off x="3671888" y="2631127"/>
            <a:ext cx="4848225" cy="3238500"/>
          </a:xfrm>
          <a:prstGeom prst="rect">
            <a:avLst/>
          </a:prstGeom>
        </p:spPr>
      </p:pic>
    </p:spTree>
    <p:extLst>
      <p:ext uri="{BB962C8B-B14F-4D97-AF65-F5344CB8AC3E}">
        <p14:creationId xmlns:p14="http://schemas.microsoft.com/office/powerpoint/2010/main" val="37378525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5AA8A5-25CC-4295-892F-367FCDAF2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09DD65AA-8280-4962-92F3-DF1CB5334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2" name="Straight Connector 11">
              <a:extLst>
                <a:ext uri="{FF2B5EF4-FFF2-40B4-BE49-F238E27FC236}">
                  <a16:creationId xmlns:a16="http://schemas.microsoft.com/office/drawing/2014/main" id="{88942788-FC6D-44C2-BFC1-6F064710DA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01093AC6-E5C2-4894-A520-5BE11049F2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F2EF9281-EAD8-4973-938C-52DECCD0F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F4D52681-7A79-4750-8E02-7C30DBAFE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F132E88E-8003-49D3-88BD-E18DF6965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8C986A99-157C-40D0-97AD-371B6F55E3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264123D5-6D32-4F54-BAD5-43A5BAF6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5FCA8C06-6A3E-4C39-9EF2-1179873319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3F93416A-6C44-4D77-A94A-DEBC035EA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88E2C00A-4F18-C898-BABD-40AAAAA5FCF4}"/>
              </a:ext>
            </a:extLst>
          </p:cNvPr>
          <p:cNvSpPr>
            <a:spLocks noGrp="1"/>
          </p:cNvSpPr>
          <p:nvPr>
            <p:ph type="title"/>
          </p:nvPr>
        </p:nvSpPr>
        <p:spPr>
          <a:xfrm>
            <a:off x="652481" y="1382486"/>
            <a:ext cx="3547581" cy="4093028"/>
          </a:xfrm>
        </p:spPr>
        <p:txBody>
          <a:bodyPr anchor="ctr">
            <a:normAutofit/>
          </a:bodyPr>
          <a:lstStyle/>
          <a:p>
            <a:r>
              <a:rPr lang="en-US" sz="4400" b="1" u="sng">
                <a:solidFill>
                  <a:schemeClr val="accent1">
                    <a:lumMod val="75000"/>
                  </a:schemeClr>
                </a:solidFill>
              </a:rPr>
              <a:t>The key person role is vital.</a:t>
            </a:r>
            <a:br>
              <a:rPr lang="en-US" sz="4400" b="1" u="sng">
                <a:solidFill>
                  <a:schemeClr val="accent1">
                    <a:lumMod val="75000"/>
                  </a:schemeClr>
                </a:solidFill>
              </a:rPr>
            </a:br>
            <a:endParaRPr lang="en-US" sz="4400">
              <a:solidFill>
                <a:schemeClr val="accent1">
                  <a:lumMod val="75000"/>
                </a:schemeClr>
              </a:solidFill>
            </a:endParaRPr>
          </a:p>
        </p:txBody>
      </p:sp>
      <p:sp>
        <p:nvSpPr>
          <p:cNvPr id="22" name="Rectangle 21">
            <a:extLst>
              <a:ext uri="{FF2B5EF4-FFF2-40B4-BE49-F238E27FC236}">
                <a16:creationId xmlns:a16="http://schemas.microsoft.com/office/drawing/2014/main" id="{24C6BC13-FB1E-48CC-B421-3D0603972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2FBB589-21FC-CD24-EA3A-4BCCE97FBCA8}"/>
              </a:ext>
            </a:extLst>
          </p:cNvPr>
          <p:cNvGraphicFramePr>
            <a:graphicFrameLocks noGrp="1"/>
          </p:cNvGraphicFramePr>
          <p:nvPr>
            <p:ph idx="1"/>
            <p:extLst>
              <p:ext uri="{D42A27DB-BD31-4B8C-83A1-F6EECF244321}">
                <p14:modId xmlns:p14="http://schemas.microsoft.com/office/powerpoint/2010/main" val="2042000366"/>
              </p:ext>
            </p:extLst>
          </p:nvPr>
        </p:nvGraphicFramePr>
        <p:xfrm>
          <a:off x="5499721" y="100719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308780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85177-F6C7-79AC-C432-FF9F5C0BEF06}"/>
              </a:ext>
            </a:extLst>
          </p:cNvPr>
          <p:cNvSpPr>
            <a:spLocks noGrp="1"/>
          </p:cNvSpPr>
          <p:nvPr>
            <p:ph type="title"/>
          </p:nvPr>
        </p:nvSpPr>
        <p:spPr/>
        <p:txBody>
          <a:bodyPr/>
          <a:lstStyle/>
          <a:p>
            <a:r>
              <a:rPr lang="en-US" b="1" u="sng">
                <a:solidFill>
                  <a:srgbClr val="FF0000"/>
                </a:solidFill>
              </a:rPr>
              <a:t>Engaging experiences.</a:t>
            </a:r>
          </a:p>
        </p:txBody>
      </p:sp>
      <p:sp>
        <p:nvSpPr>
          <p:cNvPr id="3" name="Content Placeholder 2">
            <a:extLst>
              <a:ext uri="{FF2B5EF4-FFF2-40B4-BE49-F238E27FC236}">
                <a16:creationId xmlns:a16="http://schemas.microsoft.com/office/drawing/2014/main" id="{E281D16F-7BF7-91D1-0A09-7EDE041D8504}"/>
              </a:ext>
            </a:extLst>
          </p:cNvPr>
          <p:cNvSpPr>
            <a:spLocks noGrp="1"/>
          </p:cNvSpPr>
          <p:nvPr>
            <p:ph idx="1"/>
          </p:nvPr>
        </p:nvSpPr>
        <p:spPr/>
        <p:txBody>
          <a:bodyPr vert="horz" lIns="91440" tIns="45720" rIns="91440" bIns="45720" rtlCol="0" anchor="t">
            <a:normAutofit fontScale="85000" lnSpcReduction="10000"/>
          </a:bodyPr>
          <a:lstStyle/>
          <a:p>
            <a:pPr>
              <a:buNone/>
            </a:pPr>
            <a:r>
              <a:rPr lang="en-US" dirty="0">
                <a:ea typeface="+mn-lt"/>
                <a:cs typeface="+mn-lt"/>
              </a:rPr>
              <a:t>      The work of Abraham Maslow and Urie Bronfenbrenner provides essential foundations for understanding child development from a holistic perspective. Their theories highlight the interaction between a child’s individual needs and the wider environmental systems that influence growth and development. Maslow’s hierarchy of needs </a:t>
            </a:r>
            <a:r>
              <a:rPr lang="en-US" dirty="0" err="1">
                <a:ea typeface="+mn-lt"/>
                <a:cs typeface="+mn-lt"/>
              </a:rPr>
              <a:t>emphasises</a:t>
            </a:r>
            <a:r>
              <a:rPr lang="en-US" dirty="0">
                <a:ea typeface="+mn-lt"/>
                <a:cs typeface="+mn-lt"/>
              </a:rPr>
              <a:t> that children must have their basic physiological and emotional needs met, such as safety, security, and belonging, before they can fully engage in learning and reach their potential. Similarly, Bronfenbrenner’s ecological systems theory explains how different layers of a child’s environment, including family, community, and wider society, all contribute to development.</a:t>
            </a:r>
            <a:endParaRPr lang="en-US" dirty="0"/>
          </a:p>
          <a:p>
            <a:pPr>
              <a:buNone/>
            </a:pPr>
            <a:r>
              <a:rPr lang="en-US">
                <a:ea typeface="+mn-lt"/>
                <a:cs typeface="+mn-lt"/>
              </a:rPr>
              <a:t>      When caregivers are well supported, environments are stable, and infants experience consistent, </a:t>
            </a:r>
            <a:r>
              <a:rPr lang="en-US" dirty="0">
                <a:ea typeface="+mn-lt"/>
                <a:cs typeface="+mn-lt"/>
              </a:rPr>
              <a:t>nurturing care, the early stages of life, particularly the first 250 days can provide a strong foundation for lifelong learning, resilience, and wellbeing. During this critical period, positive relationships and responsive caregiving support brain development, emotional security, and the ability to form secure attachments. Furthermore, stable and supportive environments enable children to explore, learn, and develop confidence in their abilities. This highlights the importance of both individual care and wider support systems in promoting healthy development in early childhood (Welsh Government, 2022).</a:t>
            </a:r>
          </a:p>
          <a:p>
            <a:pPr marL="0" indent="0">
              <a:buNone/>
            </a:pPr>
            <a:endParaRPr lang="en-US" dirty="0"/>
          </a:p>
          <a:p>
            <a:pPr marL="0" indent="0">
              <a:buNone/>
            </a:pPr>
            <a:endParaRPr lang="en-US"/>
          </a:p>
        </p:txBody>
      </p:sp>
    </p:spTree>
    <p:extLst>
      <p:ext uri="{BB962C8B-B14F-4D97-AF65-F5344CB8AC3E}">
        <p14:creationId xmlns:p14="http://schemas.microsoft.com/office/powerpoint/2010/main" val="41986301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58" name="Group 57">
            <a:extLst>
              <a:ext uri="{FF2B5EF4-FFF2-40B4-BE49-F238E27FC236}">
                <a16:creationId xmlns:a16="http://schemas.microsoft.com/office/drawing/2014/main" id="{6CC33B2B-B475-4189-BA8F-3CF8248DC68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29" name="Freeform 14">
              <a:extLst>
                <a:ext uri="{FF2B5EF4-FFF2-40B4-BE49-F238E27FC236}">
                  <a16:creationId xmlns:a16="http://schemas.microsoft.com/office/drawing/2014/main" id="{A59AAC92-4932-4D74-A545-BA3EEE56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30" name="Straight Connector 29">
              <a:extLst>
                <a:ext uri="{FF2B5EF4-FFF2-40B4-BE49-F238E27FC236}">
                  <a16:creationId xmlns:a16="http://schemas.microsoft.com/office/drawing/2014/main" id="{B8446528-FA87-4017-B061-CF7EE79FA2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31" name="Straight Connector 30">
              <a:extLst>
                <a:ext uri="{FF2B5EF4-FFF2-40B4-BE49-F238E27FC236}">
                  <a16:creationId xmlns:a16="http://schemas.microsoft.com/office/drawing/2014/main" id="{34D4B4D0-2493-42A2-AEEB-9970A64E8BC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32" name="Rectangle 23">
              <a:extLst>
                <a:ext uri="{FF2B5EF4-FFF2-40B4-BE49-F238E27FC236}">
                  <a16:creationId xmlns:a16="http://schemas.microsoft.com/office/drawing/2014/main" id="{676E13B7-7CB7-4489-914B-4012EE6EBF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Rectangle 25">
              <a:extLst>
                <a:ext uri="{FF2B5EF4-FFF2-40B4-BE49-F238E27FC236}">
                  <a16:creationId xmlns:a16="http://schemas.microsoft.com/office/drawing/2014/main" id="{F2159841-C096-430C-B748-E8D2A5C994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Isosceles Triangle 33">
              <a:extLst>
                <a:ext uri="{FF2B5EF4-FFF2-40B4-BE49-F238E27FC236}">
                  <a16:creationId xmlns:a16="http://schemas.microsoft.com/office/drawing/2014/main" id="{B4F167EF-5A0C-487E-8776-97310E39E0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Rectangle 27">
              <a:extLst>
                <a:ext uri="{FF2B5EF4-FFF2-40B4-BE49-F238E27FC236}">
                  <a16:creationId xmlns:a16="http://schemas.microsoft.com/office/drawing/2014/main" id="{9D8C053F-F025-4CB6-94C4-2841A20D68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Rectangle 28">
              <a:extLst>
                <a:ext uri="{FF2B5EF4-FFF2-40B4-BE49-F238E27FC236}">
                  <a16:creationId xmlns:a16="http://schemas.microsoft.com/office/drawing/2014/main" id="{78581BD0-3E75-48CB-A2A3-44DB1ACB6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Rectangle 29">
              <a:extLst>
                <a:ext uri="{FF2B5EF4-FFF2-40B4-BE49-F238E27FC236}">
                  <a16:creationId xmlns:a16="http://schemas.microsoft.com/office/drawing/2014/main" id="{E90D466A-AB95-4676-82CB-3BEC98AFF8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8" name="Isosceles Triangle 37">
              <a:extLst>
                <a:ext uri="{FF2B5EF4-FFF2-40B4-BE49-F238E27FC236}">
                  <a16:creationId xmlns:a16="http://schemas.microsoft.com/office/drawing/2014/main" id="{3AFED863-874C-49D9-AE2F-B9DFF00D56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A7B3C24E-6BAC-FF20-878E-F70A1EBEDBEE}"/>
              </a:ext>
            </a:extLst>
          </p:cNvPr>
          <p:cNvSpPr>
            <a:spLocks noGrp="1"/>
          </p:cNvSpPr>
          <p:nvPr>
            <p:ph type="title" idx="4294967295"/>
          </p:nvPr>
        </p:nvSpPr>
        <p:spPr>
          <a:xfrm>
            <a:off x="4863283" y="1722427"/>
            <a:ext cx="4410720" cy="2328409"/>
          </a:xfrm>
        </p:spPr>
        <p:txBody>
          <a:bodyPr vert="horz" lIns="91440" tIns="45720" rIns="91440" bIns="45720" rtlCol="0" anchor="b">
            <a:normAutofit fontScale="90000"/>
          </a:bodyPr>
          <a:lstStyle/>
          <a:p>
            <a:pPr algn="r">
              <a:lnSpc>
                <a:spcPct val="90000"/>
              </a:lnSpc>
            </a:pPr>
            <a:r>
              <a:rPr lang="en-US" sz="1400" dirty="0"/>
              <a:t>Bronfenbrenner and Maslow's theories combine to create a  "Holistic" view of a child's development (Bronfenbrenner,1979).</a:t>
            </a:r>
            <a:br>
              <a:rPr lang="en-US" sz="1400" dirty="0"/>
            </a:br>
            <a:r>
              <a:rPr lang="en-US" sz="1400" dirty="0"/>
              <a:t>If a child's needs are not met it can lead to poor physical health, emotional insecurity, and delayed development, preventing them from reaching their full potential (Maslow,1943)</a:t>
            </a:r>
            <a:br>
              <a:rPr lang="en-US" sz="1400" dirty="0"/>
            </a:br>
            <a:r>
              <a:rPr lang="en-US" sz="1400" dirty="0">
                <a:solidFill>
                  <a:schemeClr val="tx1"/>
                </a:solidFill>
                <a:ea typeface="+mj-lt"/>
                <a:cs typeface="+mj-lt"/>
              </a:rPr>
              <a:t>Image sourced  via Google images Maslow’s Hierarchy of Needs (McLeod, 2021) (Accessed  10 January 2026)</a:t>
            </a:r>
            <a:br>
              <a:rPr lang="en-US" sz="1400" dirty="0">
                <a:solidFill>
                  <a:schemeClr val="tx1"/>
                </a:solidFill>
              </a:rPr>
            </a:br>
            <a:r>
              <a:rPr lang="en-US" sz="1400" dirty="0">
                <a:solidFill>
                  <a:schemeClr val="tx1"/>
                </a:solidFill>
                <a:ea typeface="+mj-lt"/>
                <a:cs typeface="+mj-lt"/>
              </a:rPr>
              <a:t> Image sourced  via Google Images Bronfenbrenner’s</a:t>
            </a:r>
            <a:br>
              <a:rPr lang="en-US" sz="1400" dirty="0">
                <a:solidFill>
                  <a:schemeClr val="tx1"/>
                </a:solidFill>
                <a:ea typeface="+mj-lt"/>
                <a:cs typeface="+mj-lt"/>
              </a:rPr>
            </a:br>
            <a:r>
              <a:rPr lang="en-US" sz="1400" dirty="0">
                <a:solidFill>
                  <a:schemeClr val="tx1"/>
                </a:solidFill>
                <a:ea typeface="+mj-lt"/>
                <a:cs typeface="+mj-lt"/>
              </a:rPr>
              <a:t> Ecological Sys</a:t>
            </a:r>
            <a:r>
              <a:rPr lang="en-US" sz="1400">
                <a:solidFill>
                  <a:schemeClr val="tx1"/>
                </a:solidFill>
                <a:ea typeface="+mj-lt"/>
                <a:cs typeface="+mj-lt"/>
              </a:rPr>
              <a:t>tems Theory (Guy-Evans, 2020)</a:t>
            </a:r>
            <a:br>
              <a:rPr lang="en-US" sz="1400" dirty="0">
                <a:solidFill>
                  <a:schemeClr val="tx1"/>
                </a:solidFill>
              </a:rPr>
            </a:br>
            <a:r>
              <a:rPr lang="en-US" sz="1400" dirty="0">
                <a:solidFill>
                  <a:schemeClr val="tx1"/>
                </a:solidFill>
              </a:rPr>
              <a:t>(Accessed 10th January 2026)</a:t>
            </a:r>
          </a:p>
        </p:txBody>
      </p:sp>
      <p:pic>
        <p:nvPicPr>
          <p:cNvPr id="3" name="Picture 2" descr="Maslow s hierarchy of needs pyramid – Artofit">
            <a:extLst>
              <a:ext uri="{FF2B5EF4-FFF2-40B4-BE49-F238E27FC236}">
                <a16:creationId xmlns:a16="http://schemas.microsoft.com/office/drawing/2014/main" id="{B674E8BD-F563-6E44-A66D-CAA4106D4092}"/>
              </a:ext>
            </a:extLst>
          </p:cNvPr>
          <p:cNvPicPr>
            <a:picLocks noChangeAspect="1"/>
          </p:cNvPicPr>
          <p:nvPr/>
        </p:nvPicPr>
        <p:blipFill>
          <a:blip r:embed="rId2"/>
          <a:stretch>
            <a:fillRect/>
          </a:stretch>
        </p:blipFill>
        <p:spPr>
          <a:xfrm>
            <a:off x="1277109" y="835015"/>
            <a:ext cx="2987218" cy="2987218"/>
          </a:xfrm>
          <a:prstGeom prst="rect">
            <a:avLst/>
          </a:prstGeom>
        </p:spPr>
      </p:pic>
      <p:pic>
        <p:nvPicPr>
          <p:cNvPr id="4" name="Picture 3" descr="A diagram of different types of microsystem&#10;&#10;AI-generated content may be incorrect.">
            <a:extLst>
              <a:ext uri="{FF2B5EF4-FFF2-40B4-BE49-F238E27FC236}">
                <a16:creationId xmlns:a16="http://schemas.microsoft.com/office/drawing/2014/main" id="{2E845A4B-C7F2-3CD9-2909-F25598AA28D8}"/>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763588" y="4050833"/>
            <a:ext cx="2015724" cy="1990528"/>
          </a:xfrm>
          <a:prstGeom prst="rect">
            <a:avLst/>
          </a:prstGeom>
        </p:spPr>
      </p:pic>
    </p:spTree>
    <p:extLst>
      <p:ext uri="{BB962C8B-B14F-4D97-AF65-F5344CB8AC3E}">
        <p14:creationId xmlns:p14="http://schemas.microsoft.com/office/powerpoint/2010/main" val="35289917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1" name="Group 100">
            <a:extLst>
              <a:ext uri="{FF2B5EF4-FFF2-40B4-BE49-F238E27FC236}">
                <a16:creationId xmlns:a16="http://schemas.microsoft.com/office/drawing/2014/main" id="{4815A7B4-532E-48C9-AC24-D78ACF333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89" name="Freeform 14">
              <a:extLst>
                <a:ext uri="{FF2B5EF4-FFF2-40B4-BE49-F238E27FC236}">
                  <a16:creationId xmlns:a16="http://schemas.microsoft.com/office/drawing/2014/main" id="{D40109F4-CE5C-45F4-856E-F3F69C9FD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90" name="Straight Connector 89">
              <a:extLst>
                <a:ext uri="{FF2B5EF4-FFF2-40B4-BE49-F238E27FC236}">
                  <a16:creationId xmlns:a16="http://schemas.microsoft.com/office/drawing/2014/main" id="{3CBAA4DE-3D7B-460B-AE98-D9F9990C0B6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91" name="Straight Connector 90">
              <a:extLst>
                <a:ext uri="{FF2B5EF4-FFF2-40B4-BE49-F238E27FC236}">
                  <a16:creationId xmlns:a16="http://schemas.microsoft.com/office/drawing/2014/main" id="{7BF1ED3E-4F80-4AF6-A41B-44F53DDE61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92" name="Rectangle 23">
              <a:extLst>
                <a:ext uri="{FF2B5EF4-FFF2-40B4-BE49-F238E27FC236}">
                  <a16:creationId xmlns:a16="http://schemas.microsoft.com/office/drawing/2014/main" id="{C0B2D747-3E31-45C5-9A98-A9710A585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93" name="Rectangle 25">
              <a:extLst>
                <a:ext uri="{FF2B5EF4-FFF2-40B4-BE49-F238E27FC236}">
                  <a16:creationId xmlns:a16="http://schemas.microsoft.com/office/drawing/2014/main" id="{A15FD4BA-3020-462D-8BE8-B3A65B8E49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4" name="Isosceles Triangle 93">
              <a:extLst>
                <a:ext uri="{FF2B5EF4-FFF2-40B4-BE49-F238E27FC236}">
                  <a16:creationId xmlns:a16="http://schemas.microsoft.com/office/drawing/2014/main" id="{A304284A-7318-4DD5-898C-2F6B23C778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95" name="Rectangle 27">
              <a:extLst>
                <a:ext uri="{FF2B5EF4-FFF2-40B4-BE49-F238E27FC236}">
                  <a16:creationId xmlns:a16="http://schemas.microsoft.com/office/drawing/2014/main" id="{9DF48E66-B635-4509-B115-E0987C014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6" name="Rectangle 28">
              <a:extLst>
                <a:ext uri="{FF2B5EF4-FFF2-40B4-BE49-F238E27FC236}">
                  <a16:creationId xmlns:a16="http://schemas.microsoft.com/office/drawing/2014/main" id="{E3B96D94-5F5A-4F4C-810C-917BF4D26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7" name="Rectangle 29">
              <a:extLst>
                <a:ext uri="{FF2B5EF4-FFF2-40B4-BE49-F238E27FC236}">
                  <a16:creationId xmlns:a16="http://schemas.microsoft.com/office/drawing/2014/main" id="{7F3782D6-BFF8-4389-9D39-A023ADAA92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8" name="Isosceles Triangle 97">
              <a:extLst>
                <a:ext uri="{FF2B5EF4-FFF2-40B4-BE49-F238E27FC236}">
                  <a16:creationId xmlns:a16="http://schemas.microsoft.com/office/drawing/2014/main" id="{ECE162D4-FCAE-441B-B5E9-C91DE62124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A04D62E7-A20A-C787-C731-0AC06ECA87B4}"/>
              </a:ext>
            </a:extLst>
          </p:cNvPr>
          <p:cNvSpPr>
            <a:spLocks noGrp="1"/>
          </p:cNvSpPr>
          <p:nvPr>
            <p:ph type="title"/>
          </p:nvPr>
        </p:nvSpPr>
        <p:spPr>
          <a:xfrm>
            <a:off x="5979109" y="2976615"/>
            <a:ext cx="3613311" cy="3872391"/>
          </a:xfrm>
        </p:spPr>
        <p:txBody>
          <a:bodyPr vert="horz" lIns="91440" tIns="45720" rIns="91440" bIns="45720" rtlCol="0" anchor="b">
            <a:normAutofit fontScale="90000"/>
          </a:bodyPr>
          <a:lstStyle/>
          <a:p>
            <a:r>
              <a:rPr lang="en-US" sz="1400" dirty="0">
                <a:ea typeface="+mj-lt"/>
                <a:cs typeface="+mj-lt"/>
              </a:rPr>
              <a:t>According to the World Health Organization (2023), adverse childhood experiences (ACEs), such as abuse, neglect, or growing up in a household affected by mental illness or substance misuse, can trigger a “toxic stress” response that has significant long-term effects on a child’s health and development. Toxic stress can disrupt brain development by affecting the structure and functioning of key areas of the brain responsible for learning, memory, and emotional regulation. As a result, children may be at an increased risk of developing emotional, </a:t>
            </a:r>
            <a:r>
              <a:rPr lang="en-US" sz="1400" err="1">
                <a:ea typeface="+mj-lt"/>
                <a:cs typeface="+mj-lt"/>
              </a:rPr>
              <a:t>behavioural</a:t>
            </a:r>
            <a:r>
              <a:rPr lang="en-US" sz="1400" dirty="0">
                <a:ea typeface="+mj-lt"/>
                <a:cs typeface="+mj-lt"/>
              </a:rPr>
              <a:t>, and physical health difficulties later in life, including anxiety, poor attachment, and difficulties in education (World Health Organization, 2023). Furthermore, prolonged exposure to stress without supportive relationships can limit a child’s ability to cope with challenges and may impact their overall wellbeing. Similar discussions are presented in wider literature, which highlights the lasting impact of early trauma on development and </a:t>
            </a:r>
            <a:r>
              <a:rPr lang="en-US" sz="1400">
                <a:ea typeface="+mj-lt"/>
                <a:cs typeface="+mj-lt"/>
              </a:rPr>
              <a:t>expresses the</a:t>
            </a:r>
            <a:r>
              <a:rPr lang="en-US" sz="1400" dirty="0">
                <a:ea typeface="+mj-lt"/>
                <a:cs typeface="+mj-lt"/>
              </a:rPr>
              <a:t> importance of early intervention and supportive caregiving environments (The Minds Journal, 2020).</a:t>
            </a:r>
          </a:p>
          <a:p>
            <a:pPr>
              <a:lnSpc>
                <a:spcPct val="90000"/>
              </a:lnSpc>
            </a:pPr>
            <a:br>
              <a:rPr lang="en-US" sz="1400" dirty="0"/>
            </a:br>
            <a:br>
              <a:rPr lang="en-US" sz="1400" dirty="0"/>
            </a:br>
            <a:r>
              <a:rPr lang="en-US" sz="1400">
                <a:solidFill>
                  <a:schemeClr val="tx1"/>
                </a:solidFill>
              </a:rPr>
              <a:t>Image sourced via Google Images (Accessed </a:t>
            </a:r>
            <a:r>
              <a:rPr lang="en-US" sz="1400" dirty="0">
                <a:solidFill>
                  <a:schemeClr val="tx1"/>
                </a:solidFill>
              </a:rPr>
              <a:t>10th January 2026)</a:t>
            </a:r>
            <a:br>
              <a:rPr lang="en-US" sz="1400" dirty="0">
                <a:solidFill>
                  <a:schemeClr val="tx1"/>
                </a:solidFill>
              </a:rPr>
            </a:br>
            <a:r>
              <a:rPr lang="en-US" sz="1400" dirty="0">
                <a:solidFill>
                  <a:schemeClr val="tx1"/>
                </a:solidFill>
              </a:rPr>
              <a:t> </a:t>
            </a:r>
            <a:endParaRPr lang="en-US">
              <a:solidFill>
                <a:schemeClr val="tx1"/>
              </a:solidFill>
            </a:endParaRPr>
          </a:p>
        </p:txBody>
      </p:sp>
      <p:sp>
        <p:nvSpPr>
          <p:cNvPr id="100" name="Isosceles Triangle 99">
            <a:extLst>
              <a:ext uri="{FF2B5EF4-FFF2-40B4-BE49-F238E27FC236}">
                <a16:creationId xmlns:a16="http://schemas.microsoft.com/office/drawing/2014/main" id="{F6E918B1-FA59-42EF-8A8E-B0F3D1E540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5" name="Picture 4" descr="How Maladaptive Perfectionism Hijacks Your Happiness">
            <a:extLst>
              <a:ext uri="{FF2B5EF4-FFF2-40B4-BE49-F238E27FC236}">
                <a16:creationId xmlns:a16="http://schemas.microsoft.com/office/drawing/2014/main" id="{C7277CF8-1975-F997-8224-4601424CAB1C}"/>
              </a:ext>
            </a:extLst>
          </p:cNvPr>
          <p:cNvPicPr>
            <a:picLocks noChangeAspect="1"/>
          </p:cNvPicPr>
          <p:nvPr/>
        </p:nvPicPr>
        <p:blipFill>
          <a:blip r:embed="rId2"/>
          <a:stretch>
            <a:fillRect/>
          </a:stretch>
        </p:blipFill>
        <p:spPr>
          <a:xfrm>
            <a:off x="888603" y="2158288"/>
            <a:ext cx="4887354" cy="2541424"/>
          </a:xfrm>
          <a:prstGeom prst="rect">
            <a:avLst/>
          </a:prstGeom>
        </p:spPr>
      </p:pic>
    </p:spTree>
    <p:extLst>
      <p:ext uri="{BB962C8B-B14F-4D97-AF65-F5344CB8AC3E}">
        <p14:creationId xmlns:p14="http://schemas.microsoft.com/office/powerpoint/2010/main" val="35442514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30" name="Group 29">
            <a:extLst>
              <a:ext uri="{FF2B5EF4-FFF2-40B4-BE49-F238E27FC236}">
                <a16:creationId xmlns:a16="http://schemas.microsoft.com/office/drawing/2014/main" id="{76582886-877C-4AEC-A77F-8055EB9A0C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31" name="Freeform 14">
              <a:extLst>
                <a:ext uri="{FF2B5EF4-FFF2-40B4-BE49-F238E27FC236}">
                  <a16:creationId xmlns:a16="http://schemas.microsoft.com/office/drawing/2014/main" id="{171A838D-27EA-485C-9A80-DCE624AB30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32" name="Straight Connector 31">
              <a:extLst>
                <a:ext uri="{FF2B5EF4-FFF2-40B4-BE49-F238E27FC236}">
                  <a16:creationId xmlns:a16="http://schemas.microsoft.com/office/drawing/2014/main" id="{9059F313-A1BB-425E-9626-2BD43CAC648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33" name="Straight Connector 32">
              <a:extLst>
                <a:ext uri="{FF2B5EF4-FFF2-40B4-BE49-F238E27FC236}">
                  <a16:creationId xmlns:a16="http://schemas.microsoft.com/office/drawing/2014/main" id="{19ABF76A-A1AE-44BB-9ECB-D55D2FE29BF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34" name="Rectangle 23">
              <a:extLst>
                <a:ext uri="{FF2B5EF4-FFF2-40B4-BE49-F238E27FC236}">
                  <a16:creationId xmlns:a16="http://schemas.microsoft.com/office/drawing/2014/main" id="{5B6D2EC4-82D3-43B8-82D6-028CB43456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Rectangle 25">
              <a:extLst>
                <a:ext uri="{FF2B5EF4-FFF2-40B4-BE49-F238E27FC236}">
                  <a16:creationId xmlns:a16="http://schemas.microsoft.com/office/drawing/2014/main" id="{520034CE-71F9-4E0F-94D8-99335CB852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Isosceles Triangle 35">
              <a:extLst>
                <a:ext uri="{FF2B5EF4-FFF2-40B4-BE49-F238E27FC236}">
                  <a16:creationId xmlns:a16="http://schemas.microsoft.com/office/drawing/2014/main" id="{1926C6C0-16F7-4CDC-B481-2D19B2F3BF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Rectangle 27">
              <a:extLst>
                <a:ext uri="{FF2B5EF4-FFF2-40B4-BE49-F238E27FC236}">
                  <a16:creationId xmlns:a16="http://schemas.microsoft.com/office/drawing/2014/main" id="{042CE423-CE6E-4EE9-91F2-3E40EFB40A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8" name="Rectangle 28">
              <a:extLst>
                <a:ext uri="{FF2B5EF4-FFF2-40B4-BE49-F238E27FC236}">
                  <a16:creationId xmlns:a16="http://schemas.microsoft.com/office/drawing/2014/main" id="{699BB4BD-31D7-434C-A6DB-E2CF3ACF60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9" name="Rectangle 29">
              <a:extLst>
                <a:ext uri="{FF2B5EF4-FFF2-40B4-BE49-F238E27FC236}">
                  <a16:creationId xmlns:a16="http://schemas.microsoft.com/office/drawing/2014/main" id="{23D406B8-656A-4D8B-91D0-BF4202C86F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0" name="Isosceles Triangle 39">
              <a:extLst>
                <a:ext uri="{FF2B5EF4-FFF2-40B4-BE49-F238E27FC236}">
                  <a16:creationId xmlns:a16="http://schemas.microsoft.com/office/drawing/2014/main" id="{83F4BFB6-D6B8-446C-8E17-3D54DCA9F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42" name="Rectangle 41">
            <a:extLst>
              <a:ext uri="{FF2B5EF4-FFF2-40B4-BE49-F238E27FC236}">
                <a16:creationId xmlns:a16="http://schemas.microsoft.com/office/drawing/2014/main" id="{9179DE42-5613-4B35-A1E6-6CCBAA13C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4" name="Straight Connector 43">
            <a:extLst>
              <a:ext uri="{FF2B5EF4-FFF2-40B4-BE49-F238E27FC236}">
                <a16:creationId xmlns:a16="http://schemas.microsoft.com/office/drawing/2014/main" id="{EB898B32-3891-4C3A-8F58-C5969D2E90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46" name="Straight Connector 45">
            <a:extLst>
              <a:ext uri="{FF2B5EF4-FFF2-40B4-BE49-F238E27FC236}">
                <a16:creationId xmlns:a16="http://schemas.microsoft.com/office/drawing/2014/main" id="{4AE4806D-B8F9-4679-A68A-9BD21C01A3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48" name="Rectangle 23">
            <a:extLst>
              <a:ext uri="{FF2B5EF4-FFF2-40B4-BE49-F238E27FC236}">
                <a16:creationId xmlns:a16="http://schemas.microsoft.com/office/drawing/2014/main" id="{52FB45E9-914E-4471-AC87-E475CD5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0" name="Rectangle 25">
            <a:extLst>
              <a:ext uri="{FF2B5EF4-FFF2-40B4-BE49-F238E27FC236}">
                <a16:creationId xmlns:a16="http://schemas.microsoft.com/office/drawing/2014/main" id="{C310626D-5743-49D4-8F7D-88C4F8F05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2" name="Isosceles Triangle 51">
            <a:extLst>
              <a:ext uri="{FF2B5EF4-FFF2-40B4-BE49-F238E27FC236}">
                <a16:creationId xmlns:a16="http://schemas.microsoft.com/office/drawing/2014/main" id="{3C195FC1-B568-4C72-9902-34CB35DDD7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54" name="Rectangle 27">
            <a:extLst>
              <a:ext uri="{FF2B5EF4-FFF2-40B4-BE49-F238E27FC236}">
                <a16:creationId xmlns:a16="http://schemas.microsoft.com/office/drawing/2014/main" id="{EF2BDF77-362C-43F0-8CBB-A969EC2AE0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6" name="Isosceles Triangle 55">
            <a:extLst>
              <a:ext uri="{FF2B5EF4-FFF2-40B4-BE49-F238E27FC236}">
                <a16:creationId xmlns:a16="http://schemas.microsoft.com/office/drawing/2014/main" id="{4BE96B01-3929-432D-B8C2-ADBCB74C2E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8" name="Freeform: Shape 57">
            <a:extLst>
              <a:ext uri="{FF2B5EF4-FFF2-40B4-BE49-F238E27FC236}">
                <a16:creationId xmlns:a16="http://schemas.microsoft.com/office/drawing/2014/main" id="{2A6FCDE6-CDE2-4C51-B18E-A95CFB6797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16287" y="-8467"/>
            <a:ext cx="9175713" cy="6866467"/>
          </a:xfrm>
          <a:custGeom>
            <a:avLst/>
            <a:gdLst>
              <a:gd name="connsiteX0" fmla="*/ 0 w 9175713"/>
              <a:gd name="connsiteY0" fmla="*/ 0 h 6866467"/>
              <a:gd name="connsiteX1" fmla="*/ 1249825 w 9175713"/>
              <a:gd name="connsiteY1" fmla="*/ 0 h 6866467"/>
              <a:gd name="connsiteX2" fmla="*/ 1249825 w 9175713"/>
              <a:gd name="connsiteY2" fmla="*/ 8467 h 6866467"/>
              <a:gd name="connsiteX3" fmla="*/ 9175713 w 9175713"/>
              <a:gd name="connsiteY3" fmla="*/ 8467 h 6866467"/>
              <a:gd name="connsiteX4" fmla="*/ 9175713 w 9175713"/>
              <a:gd name="connsiteY4" fmla="*/ 6866467 h 6866467"/>
              <a:gd name="connsiteX5" fmla="*/ 1249825 w 9175713"/>
              <a:gd name="connsiteY5" fmla="*/ 6866467 h 6866467"/>
              <a:gd name="connsiteX6" fmla="*/ 1109382 w 9175713"/>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75713" h="6866467">
                <a:moveTo>
                  <a:pt x="0" y="0"/>
                </a:moveTo>
                <a:lnTo>
                  <a:pt x="1249825" y="0"/>
                </a:lnTo>
                <a:lnTo>
                  <a:pt x="1249825" y="8467"/>
                </a:lnTo>
                <a:lnTo>
                  <a:pt x="9175713" y="8467"/>
                </a:lnTo>
                <a:lnTo>
                  <a:pt x="9175713" y="6866467"/>
                </a:lnTo>
                <a:lnTo>
                  <a:pt x="1249825" y="6866467"/>
                </a:lnTo>
                <a:lnTo>
                  <a:pt x="1109382" y="6866467"/>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579BA1-E2CC-39A7-AF34-188F207ABA61}"/>
              </a:ext>
            </a:extLst>
          </p:cNvPr>
          <p:cNvSpPr>
            <a:spLocks noGrp="1"/>
          </p:cNvSpPr>
          <p:nvPr>
            <p:ph type="title"/>
          </p:nvPr>
        </p:nvSpPr>
        <p:spPr>
          <a:xfrm>
            <a:off x="4533958" y="634652"/>
            <a:ext cx="6960759" cy="2849671"/>
          </a:xfrm>
        </p:spPr>
        <p:txBody>
          <a:bodyPr vert="horz" lIns="91440" tIns="45720" rIns="91440" bIns="45720" rtlCol="0" anchor="b">
            <a:normAutofit/>
          </a:bodyPr>
          <a:lstStyle/>
          <a:p>
            <a:pPr>
              <a:lnSpc>
                <a:spcPct val="90000"/>
              </a:lnSpc>
            </a:pPr>
            <a:r>
              <a:rPr lang="en-US" sz="2400" dirty="0">
                <a:solidFill>
                  <a:srgbClr val="FFFFFF"/>
                </a:solidFill>
              </a:rPr>
              <a:t>It</a:t>
            </a:r>
            <a:r>
              <a:rPr lang="en-US" sz="2400" dirty="0">
                <a:solidFill>
                  <a:srgbClr val="FFFFFF"/>
                </a:solidFill>
                <a:ea typeface="+mj-lt"/>
                <a:cs typeface="+mj-lt"/>
              </a:rPr>
              <a:t> is generally considered that John Bowlby’s research transformed childcare, early education, and social policy by highlighting the emotional impact of separation, the importance of sensitive and nurturing caregiving, and the need for consistent and stable relationships in early years settings (Pound, 2016, p. 44).</a:t>
            </a:r>
            <a:endParaRPr lang="en-US" dirty="0"/>
          </a:p>
          <a:p>
            <a:pPr>
              <a:lnSpc>
                <a:spcPct val="90000"/>
              </a:lnSpc>
            </a:pPr>
            <a:endParaRPr lang="en-US" sz="2400">
              <a:solidFill>
                <a:srgbClr val="FFFFFF"/>
              </a:solidFill>
            </a:endParaRPr>
          </a:p>
        </p:txBody>
      </p:sp>
      <p:sp>
        <p:nvSpPr>
          <p:cNvPr id="60" name="Isosceles Triangle 59">
            <a:extLst>
              <a:ext uri="{FF2B5EF4-FFF2-40B4-BE49-F238E27FC236}">
                <a16:creationId xmlns:a16="http://schemas.microsoft.com/office/drawing/2014/main" id="{9D2E8756-2465-473A-BA2A-2DB1D6224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062562" y="3271487"/>
            <a:ext cx="220660" cy="186439"/>
          </a:xfrm>
          <a:prstGeom prst="triangle">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23951497"/>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6CC33B2B-B475-4189-BA8F-3CF8248DC68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3" name="Freeform 14">
              <a:extLst>
                <a:ext uri="{FF2B5EF4-FFF2-40B4-BE49-F238E27FC236}">
                  <a16:creationId xmlns:a16="http://schemas.microsoft.com/office/drawing/2014/main" id="{A59AAC92-4932-4D74-A545-BA3EEE56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4" name="Straight Connector 13">
              <a:extLst>
                <a:ext uri="{FF2B5EF4-FFF2-40B4-BE49-F238E27FC236}">
                  <a16:creationId xmlns:a16="http://schemas.microsoft.com/office/drawing/2014/main" id="{B8446528-FA87-4017-B061-CF7EE79FA2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34D4B4D0-2493-42A2-AEEB-9970A64E8BC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676E13B7-7CB7-4489-914B-4012EE6EBF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5">
              <a:extLst>
                <a:ext uri="{FF2B5EF4-FFF2-40B4-BE49-F238E27FC236}">
                  <a16:creationId xmlns:a16="http://schemas.microsoft.com/office/drawing/2014/main" id="{F2159841-C096-430C-B748-E8D2A5C994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B4F167EF-5A0C-487E-8776-97310E39E0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7">
              <a:extLst>
                <a:ext uri="{FF2B5EF4-FFF2-40B4-BE49-F238E27FC236}">
                  <a16:creationId xmlns:a16="http://schemas.microsoft.com/office/drawing/2014/main" id="{9D8C053F-F025-4CB6-94C4-2841A20D68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8">
              <a:extLst>
                <a:ext uri="{FF2B5EF4-FFF2-40B4-BE49-F238E27FC236}">
                  <a16:creationId xmlns:a16="http://schemas.microsoft.com/office/drawing/2014/main" id="{78581BD0-3E75-48CB-A2A3-44DB1ACB6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9">
              <a:extLst>
                <a:ext uri="{FF2B5EF4-FFF2-40B4-BE49-F238E27FC236}">
                  <a16:creationId xmlns:a16="http://schemas.microsoft.com/office/drawing/2014/main" id="{E90D466A-AB95-4676-82CB-3BEC98AFF8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3AFED863-874C-49D9-AE2F-B9DFF00D56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7142597C-9031-787C-6406-65F0A354BEB8}"/>
              </a:ext>
            </a:extLst>
          </p:cNvPr>
          <p:cNvSpPr>
            <a:spLocks noGrp="1"/>
          </p:cNvSpPr>
          <p:nvPr>
            <p:ph type="title"/>
          </p:nvPr>
        </p:nvSpPr>
        <p:spPr>
          <a:xfrm>
            <a:off x="669293" y="4631563"/>
            <a:ext cx="8446372" cy="1560175"/>
          </a:xfrm>
        </p:spPr>
        <p:txBody>
          <a:bodyPr vert="horz" lIns="91440" tIns="45720" rIns="91440" bIns="45720" rtlCol="0" anchor="b">
            <a:normAutofit/>
          </a:bodyPr>
          <a:lstStyle/>
          <a:p>
            <a:pPr>
              <a:lnSpc>
                <a:spcPct val="90000"/>
              </a:lnSpc>
            </a:pPr>
            <a:r>
              <a:rPr lang="en-US" sz="3400"/>
              <a:t>(Bowlby,1953)</a:t>
            </a:r>
            <a:br>
              <a:rPr lang="en-US" sz="3400" dirty="0"/>
            </a:br>
            <a:r>
              <a:rPr lang="en-US" sz="3400"/>
              <a:t>(</a:t>
            </a:r>
            <a:r>
              <a:rPr lang="en-US" sz="3400" err="1"/>
              <a:t>Tronick,n.d</a:t>
            </a:r>
            <a:r>
              <a:rPr lang="en-US" sz="3400"/>
              <a:t>.)</a:t>
            </a:r>
            <a:br>
              <a:rPr lang="en-US" sz="3400" dirty="0"/>
            </a:br>
            <a:r>
              <a:rPr lang="en-US" sz="1600">
                <a:solidFill>
                  <a:schemeClr val="tx1"/>
                </a:solidFill>
              </a:rPr>
              <a:t>Images sourced via Google  Images (Accessed 10 Janua</a:t>
            </a:r>
            <a:r>
              <a:rPr lang="en-US" sz="1600" dirty="0">
                <a:solidFill>
                  <a:schemeClr val="tx1"/>
                </a:solidFill>
              </a:rPr>
              <a:t>ry 2026)</a:t>
            </a:r>
          </a:p>
        </p:txBody>
      </p:sp>
      <p:pic>
        <p:nvPicPr>
          <p:cNvPr id="3" name="Picture 2">
            <a:extLst>
              <a:ext uri="{FF2B5EF4-FFF2-40B4-BE49-F238E27FC236}">
                <a16:creationId xmlns:a16="http://schemas.microsoft.com/office/drawing/2014/main" id="{C04BF6B9-B9D0-6A4E-F1F3-F218B88DFCC6}"/>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962665" y="609600"/>
            <a:ext cx="2930526" cy="3642357"/>
          </a:xfrm>
          <a:prstGeom prst="rect">
            <a:avLst/>
          </a:prstGeom>
        </p:spPr>
      </p:pic>
      <p:pic>
        <p:nvPicPr>
          <p:cNvPr id="6" name="Picture 5" descr="A book cover with text&#10;&#10;AI-generated content may be incorrect.">
            <a:extLst>
              <a:ext uri="{FF2B5EF4-FFF2-40B4-BE49-F238E27FC236}">
                <a16:creationId xmlns:a16="http://schemas.microsoft.com/office/drawing/2014/main" id="{8E67FFD8-9FC5-EAF6-6E93-8EAA1034D645}"/>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6574812" y="609600"/>
            <a:ext cx="2221837" cy="3642357"/>
          </a:xfrm>
          <a:prstGeom prst="rect">
            <a:avLst/>
          </a:prstGeom>
        </p:spPr>
      </p:pic>
      <p:sp>
        <p:nvSpPr>
          <p:cNvPr id="7" name="TextBox 6">
            <a:extLst>
              <a:ext uri="{FF2B5EF4-FFF2-40B4-BE49-F238E27FC236}">
                <a16:creationId xmlns:a16="http://schemas.microsoft.com/office/drawing/2014/main" id="{63B39875-95C0-81A4-5AF3-DF64D458985A}"/>
              </a:ext>
            </a:extLst>
          </p:cNvPr>
          <p:cNvSpPr txBox="1"/>
          <p:nvPr/>
        </p:nvSpPr>
        <p:spPr>
          <a:xfrm>
            <a:off x="5594727" y="7471475"/>
            <a:ext cx="3714750" cy="524144"/>
          </a:xfrm>
          <a:prstGeom prst="rect">
            <a:avLst/>
          </a:prstGeom>
        </p:spPr>
        <p:txBody>
          <a:bodyPr>
            <a:normAutofit/>
          </a:bodyPr>
          <a:lstStyle/>
          <a:p>
            <a:pPr>
              <a:lnSpc>
                <a:spcPct val="90000"/>
              </a:lnSpc>
              <a:spcAft>
                <a:spcPts val="600"/>
              </a:spcAft>
            </a:pPr>
            <a:r>
              <a:rPr lang="en-US" sz="1700"/>
              <a:t>ThePhoto by PhotoAuthor is licensed under CCYYSA.</a:t>
            </a:r>
          </a:p>
        </p:txBody>
      </p:sp>
    </p:spTree>
    <p:extLst>
      <p:ext uri="{BB962C8B-B14F-4D97-AF65-F5344CB8AC3E}">
        <p14:creationId xmlns:p14="http://schemas.microsoft.com/office/powerpoint/2010/main" val="11751966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1D85FE-5DC1-FFAA-E716-9381F2D2B845}"/>
              </a:ext>
            </a:extLst>
          </p:cNvPr>
          <p:cNvSpPr>
            <a:spLocks noGrp="1"/>
          </p:cNvSpPr>
          <p:nvPr>
            <p:ph type="title"/>
          </p:nvPr>
        </p:nvSpPr>
        <p:spPr>
          <a:xfrm>
            <a:off x="707022" y="-3958"/>
            <a:ext cx="8596668" cy="1884877"/>
          </a:xfrm>
        </p:spPr>
        <p:txBody>
          <a:bodyPr>
            <a:normAutofit fontScale="90000"/>
          </a:bodyPr>
          <a:lstStyle/>
          <a:p>
            <a:r>
              <a:rPr lang="en-US" sz="1600" dirty="0">
                <a:ea typeface="+mj-lt"/>
                <a:cs typeface="+mj-lt"/>
              </a:rPr>
              <a:t>Exceptional caregiving in the early years involves providing a responsive, inclusive, and </a:t>
            </a:r>
            <a:r>
              <a:rPr lang="en-US" sz="1600" dirty="0" err="1">
                <a:ea typeface="+mj-lt"/>
                <a:cs typeface="+mj-lt"/>
              </a:rPr>
              <a:t>individualised</a:t>
            </a:r>
            <a:r>
              <a:rPr lang="en-US" sz="1600" dirty="0">
                <a:ea typeface="+mj-lt"/>
                <a:cs typeface="+mj-lt"/>
              </a:rPr>
              <a:t> environment in which practitioners build strong relationships, observe children carefully, and adapt learning to meet each child’s unique needs. This approach supports children’s cognitive, social, and emotional development through stimulating play, rich language experiences, and effective partnerships with families. Such practice aligns with the Curriculum for Wales, which </a:t>
            </a:r>
            <a:r>
              <a:rPr lang="en-US" sz="1600" dirty="0" err="1">
                <a:ea typeface="+mj-lt"/>
                <a:cs typeface="+mj-lt"/>
              </a:rPr>
              <a:t>emphasises</a:t>
            </a:r>
            <a:r>
              <a:rPr lang="en-US" sz="1600" dirty="0">
                <a:ea typeface="+mj-lt"/>
                <a:cs typeface="+mj-lt"/>
              </a:rPr>
              <a:t> holistic development, well-being, and child-</a:t>
            </a:r>
            <a:r>
              <a:rPr lang="en-US" sz="1600" dirty="0" err="1">
                <a:ea typeface="+mj-lt"/>
                <a:cs typeface="+mj-lt"/>
              </a:rPr>
              <a:t>centred</a:t>
            </a:r>
            <a:r>
              <a:rPr lang="en-US" sz="1600" dirty="0">
                <a:ea typeface="+mj-lt"/>
                <a:cs typeface="+mj-lt"/>
              </a:rPr>
              <a:t> learning, ensuring that children are supported to become healthy, confident individuals and capable learners (Welsh Government, 2022).</a:t>
            </a:r>
            <a:endParaRPr lang="en-US" dirty="0"/>
          </a:p>
          <a:p>
            <a:endParaRPr lang="en-US" sz="1600" dirty="0"/>
          </a:p>
        </p:txBody>
      </p:sp>
      <p:pic>
        <p:nvPicPr>
          <p:cNvPr id="3" name="Picture 2">
            <a:extLst>
              <a:ext uri="{FF2B5EF4-FFF2-40B4-BE49-F238E27FC236}">
                <a16:creationId xmlns:a16="http://schemas.microsoft.com/office/drawing/2014/main" id="{E21DC1F0-4DB6-84AD-3E9B-64FF67639D9B}"/>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2631176" y="2005109"/>
            <a:ext cx="3901440" cy="3916561"/>
          </a:xfrm>
          <a:prstGeom prst="rect">
            <a:avLst/>
          </a:prstGeom>
        </p:spPr>
      </p:pic>
      <p:sp>
        <p:nvSpPr>
          <p:cNvPr id="4" name="TextBox 3">
            <a:extLst>
              <a:ext uri="{FF2B5EF4-FFF2-40B4-BE49-F238E27FC236}">
                <a16:creationId xmlns:a16="http://schemas.microsoft.com/office/drawing/2014/main" id="{283785E7-D4D2-47C3-E96F-E10B1FAC29AF}"/>
              </a:ext>
            </a:extLst>
          </p:cNvPr>
          <p:cNvSpPr txBox="1"/>
          <p:nvPr/>
        </p:nvSpPr>
        <p:spPr>
          <a:xfrm>
            <a:off x="2630859" y="6079753"/>
            <a:ext cx="3902075" cy="337292"/>
          </a:xfrm>
          <a:prstGeom prst="rect">
            <a:avLst/>
          </a:prstGeom>
        </p:spPr>
        <p:txBody>
          <a:bodyPr lIns="91440" tIns="45720" rIns="91440" bIns="45720" anchor="t">
            <a:noAutofit/>
          </a:bodyPr>
          <a:lstStyle/>
          <a:p>
            <a:r>
              <a:rPr lang="en-US" sz="1600" dirty="0"/>
              <a:t>Image sourced from Study.com (Accessed 10 January 2026)</a:t>
            </a:r>
          </a:p>
        </p:txBody>
      </p:sp>
    </p:spTree>
    <p:extLst>
      <p:ext uri="{BB962C8B-B14F-4D97-AF65-F5344CB8AC3E}">
        <p14:creationId xmlns:p14="http://schemas.microsoft.com/office/powerpoint/2010/main" val="6463026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69" name="Group 68">
            <a:extLst>
              <a:ext uri="{FF2B5EF4-FFF2-40B4-BE49-F238E27FC236}">
                <a16:creationId xmlns:a16="http://schemas.microsoft.com/office/drawing/2014/main" id="{5E7C6FB2-8D54-49F6-AD99-A87D2F9F38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70" name="Freeform 14">
              <a:extLst>
                <a:ext uri="{FF2B5EF4-FFF2-40B4-BE49-F238E27FC236}">
                  <a16:creationId xmlns:a16="http://schemas.microsoft.com/office/drawing/2014/main" id="{5B78F7DD-4E31-4D90-A237-C5FA3FF019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71" name="Straight Connector 70">
              <a:extLst>
                <a:ext uri="{FF2B5EF4-FFF2-40B4-BE49-F238E27FC236}">
                  <a16:creationId xmlns:a16="http://schemas.microsoft.com/office/drawing/2014/main" id="{4A3D78EB-B8AB-4890-ACB5-626E6E7BE1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72" name="Straight Connector 71">
              <a:extLst>
                <a:ext uri="{FF2B5EF4-FFF2-40B4-BE49-F238E27FC236}">
                  <a16:creationId xmlns:a16="http://schemas.microsoft.com/office/drawing/2014/main" id="{DA4F4A4B-F440-4349-B8D1-38D37838170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73" name="Rectangle 23">
              <a:extLst>
                <a:ext uri="{FF2B5EF4-FFF2-40B4-BE49-F238E27FC236}">
                  <a16:creationId xmlns:a16="http://schemas.microsoft.com/office/drawing/2014/main" id="{7E064F14-13AA-4DD6-BDD4-8BF234A00C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74" name="Rectangle 25">
              <a:extLst>
                <a:ext uri="{FF2B5EF4-FFF2-40B4-BE49-F238E27FC236}">
                  <a16:creationId xmlns:a16="http://schemas.microsoft.com/office/drawing/2014/main" id="{3D1524CF-30E5-4311-8FBF-6345A3E94B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5" name="Isosceles Triangle 74">
              <a:extLst>
                <a:ext uri="{FF2B5EF4-FFF2-40B4-BE49-F238E27FC236}">
                  <a16:creationId xmlns:a16="http://schemas.microsoft.com/office/drawing/2014/main" id="{B3165A77-5FB0-4E9A-853A-D3349DD75D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76" name="Rectangle 27">
              <a:extLst>
                <a:ext uri="{FF2B5EF4-FFF2-40B4-BE49-F238E27FC236}">
                  <a16:creationId xmlns:a16="http://schemas.microsoft.com/office/drawing/2014/main" id="{538B3FC4-8BCC-417E-BAC3-6E67F3BC63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7" name="Rectangle 28">
              <a:extLst>
                <a:ext uri="{FF2B5EF4-FFF2-40B4-BE49-F238E27FC236}">
                  <a16:creationId xmlns:a16="http://schemas.microsoft.com/office/drawing/2014/main" id="{843B7FC9-43EB-439E-ACC6-EF2819C585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29">
              <a:extLst>
                <a:ext uri="{FF2B5EF4-FFF2-40B4-BE49-F238E27FC236}">
                  <a16:creationId xmlns:a16="http://schemas.microsoft.com/office/drawing/2014/main" id="{4D6E9D09-8AAF-4A1E-B186-878965EB65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9" name="Isosceles Triangle 78">
              <a:extLst>
                <a:ext uri="{FF2B5EF4-FFF2-40B4-BE49-F238E27FC236}">
                  <a16:creationId xmlns:a16="http://schemas.microsoft.com/office/drawing/2014/main" id="{5F2191CB-1129-4C0F-BCBE-ADCFF12A6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34DC8FDE-A766-42A7-51E6-D03AEC0B6007}"/>
              </a:ext>
            </a:extLst>
          </p:cNvPr>
          <p:cNvSpPr>
            <a:spLocks noGrp="1"/>
          </p:cNvSpPr>
          <p:nvPr>
            <p:ph type="title"/>
          </p:nvPr>
        </p:nvSpPr>
        <p:spPr>
          <a:xfrm>
            <a:off x="985968" y="4473226"/>
            <a:ext cx="8288035" cy="1096650"/>
          </a:xfrm>
        </p:spPr>
        <p:txBody>
          <a:bodyPr vert="horz" lIns="91440" tIns="45720" rIns="91440" bIns="45720" rtlCol="0" anchor="b">
            <a:normAutofit/>
          </a:bodyPr>
          <a:lstStyle/>
          <a:p>
            <a:pPr>
              <a:lnSpc>
                <a:spcPct val="90000"/>
              </a:lnSpc>
            </a:pPr>
            <a:r>
              <a:rPr lang="en-US" sz="1600" dirty="0">
                <a:solidFill>
                  <a:schemeClr val="tx1"/>
                </a:solidFill>
              </a:rPr>
              <a:t>Images sourced via google images (Accessed: 10 Janua</a:t>
            </a:r>
            <a:r>
              <a:rPr lang="en-US" sz="1600">
                <a:solidFill>
                  <a:schemeClr val="tx1"/>
                </a:solidFill>
              </a:rPr>
              <a:t>ry 2026)</a:t>
            </a:r>
            <a:endParaRPr lang="en-US" sz="1600" dirty="0">
              <a:solidFill>
                <a:schemeClr val="tx1"/>
              </a:solidFill>
            </a:endParaRPr>
          </a:p>
        </p:txBody>
      </p:sp>
      <p:pic>
        <p:nvPicPr>
          <p:cNvPr id="18" name="Picture 17" descr="Free Images : game, play, city, child, painting, public space, art ...">
            <a:extLst>
              <a:ext uri="{FF2B5EF4-FFF2-40B4-BE49-F238E27FC236}">
                <a16:creationId xmlns:a16="http://schemas.microsoft.com/office/drawing/2014/main" id="{9E326279-5EAF-7DBB-CEF1-44B71505DE59}"/>
              </a:ext>
            </a:extLst>
          </p:cNvPr>
          <p:cNvPicPr>
            <a:picLocks noChangeAspect="1"/>
          </p:cNvPicPr>
          <p:nvPr/>
        </p:nvPicPr>
        <p:blipFill>
          <a:blip r:embed="rId2"/>
          <a:srcRect l="28972" r="23354" b="4"/>
          <a:stretch>
            <a:fillRect/>
          </a:stretch>
        </p:blipFill>
        <p:spPr>
          <a:xfrm>
            <a:off x="985969" y="609600"/>
            <a:ext cx="2606040" cy="3635025"/>
          </a:xfrm>
          <a:prstGeom prst="rect">
            <a:avLst/>
          </a:prstGeom>
        </p:spPr>
      </p:pic>
      <p:pic>
        <p:nvPicPr>
          <p:cNvPr id="3" name="Picture 2" descr="A group of children playing with legos&#10;&#10;AI-generated content may be incorrect.">
            <a:extLst>
              <a:ext uri="{FF2B5EF4-FFF2-40B4-BE49-F238E27FC236}">
                <a16:creationId xmlns:a16="http://schemas.microsoft.com/office/drawing/2014/main" id="{ADE2C0E0-B03D-6253-F722-506230C28161}"/>
              </a:ext>
            </a:extLst>
          </p:cNvPr>
          <p:cNvPicPr>
            <a:picLocks noChangeAspect="1"/>
          </p:cNvPicPr>
          <p:nvPr/>
        </p:nvPicPr>
        <p:blipFill>
          <a:blip r:embed="rId3">
            <a:extLst>
              <a:ext uri="{837473B0-CC2E-450A-ABE3-18F120FF3D39}">
                <a1611:picAttrSrcUrl xmlns:a1611="http://schemas.microsoft.com/office/drawing/2016/11/main" r:id="rId4"/>
              </a:ext>
            </a:extLst>
          </a:blip>
          <a:srcRect l="25474" r="34200" b="2"/>
          <a:stretch>
            <a:fillRect/>
          </a:stretch>
        </p:blipFill>
        <p:spPr>
          <a:xfrm>
            <a:off x="3833320" y="608009"/>
            <a:ext cx="2606040" cy="3635025"/>
          </a:xfrm>
          <a:prstGeom prst="rect">
            <a:avLst/>
          </a:prstGeom>
        </p:spPr>
      </p:pic>
      <p:pic>
        <p:nvPicPr>
          <p:cNvPr id="7" name="Picture 6" descr="Free picture: children, play, together, outdoor">
            <a:extLst>
              <a:ext uri="{FF2B5EF4-FFF2-40B4-BE49-F238E27FC236}">
                <a16:creationId xmlns:a16="http://schemas.microsoft.com/office/drawing/2014/main" id="{7D5AC416-2600-6F5D-9545-F89E9B5E9A7D}"/>
              </a:ext>
            </a:extLst>
          </p:cNvPr>
          <p:cNvPicPr>
            <a:picLocks noChangeAspect="1"/>
          </p:cNvPicPr>
          <p:nvPr/>
        </p:nvPicPr>
        <p:blipFill>
          <a:blip r:embed="rId5"/>
          <a:srcRect l="36208" r="10024" b="2"/>
          <a:stretch>
            <a:fillRect/>
          </a:stretch>
        </p:blipFill>
        <p:spPr>
          <a:xfrm>
            <a:off x="6667962" y="608009"/>
            <a:ext cx="2606040" cy="3635025"/>
          </a:xfrm>
          <a:prstGeom prst="rect">
            <a:avLst/>
          </a:prstGeom>
        </p:spPr>
      </p:pic>
    </p:spTree>
    <p:extLst>
      <p:ext uri="{BB962C8B-B14F-4D97-AF65-F5344CB8AC3E}">
        <p14:creationId xmlns:p14="http://schemas.microsoft.com/office/powerpoint/2010/main" val="18328169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0" name="Group 69">
            <a:extLst>
              <a:ext uri="{FF2B5EF4-FFF2-40B4-BE49-F238E27FC236}">
                <a16:creationId xmlns:a16="http://schemas.microsoft.com/office/drawing/2014/main" id="{6CC33B2B-B475-4189-BA8F-3CF8248DC68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57" name="Freeform 14">
              <a:extLst>
                <a:ext uri="{FF2B5EF4-FFF2-40B4-BE49-F238E27FC236}">
                  <a16:creationId xmlns:a16="http://schemas.microsoft.com/office/drawing/2014/main" id="{A59AAC92-4932-4D74-A545-BA3EEE56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58" name="Straight Connector 57">
              <a:extLst>
                <a:ext uri="{FF2B5EF4-FFF2-40B4-BE49-F238E27FC236}">
                  <a16:creationId xmlns:a16="http://schemas.microsoft.com/office/drawing/2014/main" id="{B8446528-FA87-4017-B061-CF7EE79FA2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34D4B4D0-2493-42A2-AEEB-9970A64E8BC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60" name="Rectangle 23">
              <a:extLst>
                <a:ext uri="{FF2B5EF4-FFF2-40B4-BE49-F238E27FC236}">
                  <a16:creationId xmlns:a16="http://schemas.microsoft.com/office/drawing/2014/main" id="{676E13B7-7CB7-4489-914B-4012EE6EBF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61" name="Rectangle 25">
              <a:extLst>
                <a:ext uri="{FF2B5EF4-FFF2-40B4-BE49-F238E27FC236}">
                  <a16:creationId xmlns:a16="http://schemas.microsoft.com/office/drawing/2014/main" id="{F2159841-C096-430C-B748-E8D2A5C994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2" name="Isosceles Triangle 61">
              <a:extLst>
                <a:ext uri="{FF2B5EF4-FFF2-40B4-BE49-F238E27FC236}">
                  <a16:creationId xmlns:a16="http://schemas.microsoft.com/office/drawing/2014/main" id="{B4F167EF-5A0C-487E-8776-97310E39E0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63" name="Rectangle 27">
              <a:extLst>
                <a:ext uri="{FF2B5EF4-FFF2-40B4-BE49-F238E27FC236}">
                  <a16:creationId xmlns:a16="http://schemas.microsoft.com/office/drawing/2014/main" id="{9D8C053F-F025-4CB6-94C4-2841A20D68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4" name="Rectangle 28">
              <a:extLst>
                <a:ext uri="{FF2B5EF4-FFF2-40B4-BE49-F238E27FC236}">
                  <a16:creationId xmlns:a16="http://schemas.microsoft.com/office/drawing/2014/main" id="{78581BD0-3E75-48CB-A2A3-44DB1ACB6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5" name="Rectangle 29">
              <a:extLst>
                <a:ext uri="{FF2B5EF4-FFF2-40B4-BE49-F238E27FC236}">
                  <a16:creationId xmlns:a16="http://schemas.microsoft.com/office/drawing/2014/main" id="{E90D466A-AB95-4676-82CB-3BEC98AFF8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6" name="Isosceles Triangle 65">
              <a:extLst>
                <a:ext uri="{FF2B5EF4-FFF2-40B4-BE49-F238E27FC236}">
                  <a16:creationId xmlns:a16="http://schemas.microsoft.com/office/drawing/2014/main" id="{3AFED863-874C-49D9-AE2F-B9DFF00D56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C6F1CAC8-6728-0C69-7CD5-D8795824FF60}"/>
              </a:ext>
            </a:extLst>
          </p:cNvPr>
          <p:cNvSpPr>
            <a:spLocks noGrp="1"/>
          </p:cNvSpPr>
          <p:nvPr>
            <p:ph type="title"/>
          </p:nvPr>
        </p:nvSpPr>
        <p:spPr>
          <a:xfrm>
            <a:off x="890423" y="221577"/>
            <a:ext cx="4410720" cy="4751726"/>
          </a:xfrm>
        </p:spPr>
        <p:txBody>
          <a:bodyPr vert="horz" lIns="91440" tIns="45720" rIns="91440" bIns="45720" rtlCol="0" anchor="b">
            <a:normAutofit fontScale="90000"/>
          </a:bodyPr>
          <a:lstStyle/>
          <a:p>
            <a:pPr>
              <a:lnSpc>
                <a:spcPct val="90000"/>
              </a:lnSpc>
            </a:pPr>
            <a:r>
              <a:rPr lang="en-US" sz="1400" dirty="0">
                <a:ea typeface="+mj-lt"/>
                <a:cs typeface="+mj-lt"/>
              </a:rPr>
              <a:t>Pikler’s philosophy emphasises uninterrupted play, free movement, and the development of secure attachments through attentive caregiving during daily routines such as feeding and changing. This approach enables each child to develop motor skills and explore their environment naturally, without adults rushing or forcing development. By allowing children the freedom to move independently, they are able to build confidence, coordination, and body awareness at their own pace. Furthermore, caregiving moments become opportunities for meaningful connection, where practitioners can engage in responsive and respectful interactions that strengthen emotional bonds. This supports the development of secure attachments, which are essential for emotional wellbeing and future relationships. In addition, Pikler’s approach promotes independence and self-regulation, encouraging children to become active </a:t>
            </a:r>
            <a:r>
              <a:rPr lang="en-US" sz="1400">
                <a:ea typeface="+mj-lt"/>
                <a:cs typeface="+mj-lt"/>
              </a:rPr>
              <a:t>participants in their own learning and development (Pikler UK Association, 2008).</a:t>
            </a:r>
            <a:br>
              <a:rPr lang="en-US" sz="1400" dirty="0"/>
            </a:br>
            <a:br>
              <a:rPr lang="en-US" sz="1400" dirty="0"/>
            </a:br>
            <a:r>
              <a:rPr lang="en-US" sz="1400">
                <a:solidFill>
                  <a:schemeClr val="tx1"/>
                </a:solidFill>
              </a:rPr>
              <a:t>Images sourced via google images (Accessed 10 January </a:t>
            </a:r>
            <a:r>
              <a:rPr lang="en-US" sz="1400" dirty="0">
                <a:solidFill>
                  <a:schemeClr val="tx1"/>
                </a:solidFill>
              </a:rPr>
              <a:t>2026)</a:t>
            </a:r>
            <a:br>
              <a:rPr lang="en-US" sz="1400" dirty="0">
                <a:solidFill>
                  <a:schemeClr val="tx1"/>
                </a:solidFill>
              </a:rPr>
            </a:br>
            <a:br>
              <a:rPr lang="en-US" sz="1400" dirty="0"/>
            </a:br>
            <a:endParaRPr lang="en-US" sz="1400"/>
          </a:p>
        </p:txBody>
      </p:sp>
      <p:pic>
        <p:nvPicPr>
          <p:cNvPr id="15" name="Picture 14" descr="Bezplatný obrázek: kluk, holka, play, plasty, hračky">
            <a:extLst>
              <a:ext uri="{FF2B5EF4-FFF2-40B4-BE49-F238E27FC236}">
                <a16:creationId xmlns:a16="http://schemas.microsoft.com/office/drawing/2014/main" id="{76D41D10-64EA-8E4F-EE25-5A5096CDE5EF}"/>
              </a:ext>
            </a:extLst>
          </p:cNvPr>
          <p:cNvPicPr>
            <a:picLocks noChangeAspect="1"/>
          </p:cNvPicPr>
          <p:nvPr/>
        </p:nvPicPr>
        <p:blipFill>
          <a:blip r:embed="rId2"/>
          <a:stretch>
            <a:fillRect/>
          </a:stretch>
        </p:blipFill>
        <p:spPr>
          <a:xfrm>
            <a:off x="5914275" y="835016"/>
            <a:ext cx="2990281" cy="1987658"/>
          </a:xfrm>
          <a:prstGeom prst="rect">
            <a:avLst/>
          </a:prstGeom>
        </p:spPr>
      </p:pic>
      <p:pic>
        <p:nvPicPr>
          <p:cNvPr id="12" name="Picture 11" descr="A baby eating with a spoon&#10;&#10;AI-generated content may be incorrect.">
            <a:extLst>
              <a:ext uri="{FF2B5EF4-FFF2-40B4-BE49-F238E27FC236}">
                <a16:creationId xmlns:a16="http://schemas.microsoft.com/office/drawing/2014/main" id="{FA9E42E2-AF5F-8E25-4C8E-88BCF7945F5F}"/>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527302" y="3289518"/>
            <a:ext cx="3765692" cy="2513599"/>
          </a:xfrm>
          <a:prstGeom prst="rect">
            <a:avLst/>
          </a:prstGeom>
        </p:spPr>
      </p:pic>
      <p:sp>
        <p:nvSpPr>
          <p:cNvPr id="13" name="TextBox 12">
            <a:extLst>
              <a:ext uri="{FF2B5EF4-FFF2-40B4-BE49-F238E27FC236}">
                <a16:creationId xmlns:a16="http://schemas.microsoft.com/office/drawing/2014/main" id="{84101532-2A4A-518E-4F75-DFF16DD3C66F}"/>
              </a:ext>
            </a:extLst>
          </p:cNvPr>
          <p:cNvSpPr txBox="1"/>
          <p:nvPr/>
        </p:nvSpPr>
        <p:spPr>
          <a:xfrm>
            <a:off x="-609600" y="7166697"/>
            <a:ext cx="6096000" cy="317500"/>
          </a:xfrm>
          <a:prstGeom prst="rect">
            <a:avLst/>
          </a:prstGeom>
        </p:spPr>
        <p:txBody>
          <a:bodyPr>
            <a:normAutofit/>
          </a:bodyPr>
          <a:lstStyle/>
          <a:p>
            <a:pPr>
              <a:lnSpc>
                <a:spcPct val="90000"/>
              </a:lnSpc>
              <a:spcAft>
                <a:spcPts val="600"/>
              </a:spcAft>
            </a:pPr>
            <a:r>
              <a:rPr lang="en-US" sz="1600"/>
              <a:t>ThePhoto by PhotoAuthor is licensed under CCYYSA.</a:t>
            </a:r>
          </a:p>
        </p:txBody>
      </p:sp>
    </p:spTree>
    <p:extLst>
      <p:ext uri="{BB962C8B-B14F-4D97-AF65-F5344CB8AC3E}">
        <p14:creationId xmlns:p14="http://schemas.microsoft.com/office/powerpoint/2010/main" val="27597489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CFD145-C220-CBEF-A883-1230A4FE989C}"/>
              </a:ext>
            </a:extLst>
          </p:cNvPr>
          <p:cNvSpPr>
            <a:spLocks noGrp="1"/>
          </p:cNvSpPr>
          <p:nvPr>
            <p:ph type="title"/>
          </p:nvPr>
        </p:nvSpPr>
        <p:spPr>
          <a:xfrm>
            <a:off x="677334" y="609600"/>
            <a:ext cx="8654541" cy="6361674"/>
          </a:xfrm>
        </p:spPr>
        <p:txBody>
          <a:bodyPr>
            <a:normAutofit fontScale="90000"/>
          </a:bodyPr>
          <a:lstStyle/>
          <a:p>
            <a:br>
              <a:rPr lang="en-GB" sz="2800" b="1" u="sng" dirty="0"/>
            </a:br>
            <a:r>
              <a:rPr lang="en-GB" sz="2800" b="1" u="sng" dirty="0">
                <a:solidFill>
                  <a:srgbClr val="FF0000"/>
                </a:solidFill>
              </a:rPr>
              <a:t>What is the role of an early year's practitioner</a:t>
            </a:r>
            <a:r>
              <a:rPr lang="en-GB" sz="2800" dirty="0"/>
              <a:t>?</a:t>
            </a:r>
            <a:br>
              <a:rPr lang="en-GB" sz="2800" dirty="0"/>
            </a:br>
            <a:br>
              <a:rPr lang="en-GB" sz="2800" dirty="0"/>
            </a:br>
            <a:r>
              <a:rPr lang="en-GB" sz="1800" dirty="0">
                <a:ea typeface="+mj-lt"/>
                <a:cs typeface="+mj-lt"/>
              </a:rPr>
              <a:t>The role of an early years practitioner is essential in providing a safe, nurturing, and stimulating learning environment for young children. Practitioners are responsible for ensuring children’s overall wellbeing while promoting high-quality, differentiated learning experiences for children aged 0–5. This includes planning activities that meet individual needs, abilities, and interests, allowing every child to develop at their own pace. In line with the Curriculum for Wales, practitioners support children’s holistic development, including physical, social, emotional, and cognitive growth.</a:t>
            </a:r>
            <a:endParaRPr lang="en-GB" sz="1800">
              <a:solidFill>
                <a:srgbClr val="FF0000"/>
              </a:solidFill>
            </a:endParaRPr>
          </a:p>
          <a:p>
            <a:r>
              <a:rPr lang="en-GB" sz="1800" dirty="0">
                <a:ea typeface="+mj-lt"/>
                <a:cs typeface="+mj-lt"/>
              </a:rPr>
              <a:t>A key aspect of this role is creating a safe, secure, and supportive environment where children feel valued and respected. When children feel emotionally secure, they are more likely to build confidence, develop independence, and form positive relationships with both adults and peers. Practitioners also act as role models, demonstrating positive behaviour, communication, and social interaction. Through observation and assessment, they can identify children’s developmental needs and adapt their practice accordingly.</a:t>
            </a:r>
            <a:endParaRPr lang="en-GB" sz="1800"/>
          </a:p>
          <a:p>
            <a:r>
              <a:rPr lang="en-GB" sz="1800">
                <a:ea typeface="+mj-lt"/>
                <a:cs typeface="+mj-lt"/>
              </a:rPr>
              <a:t>Furthermore, early years practitioners work in partnership with families to support continuity of care and learning, recognising the importance of strong home–setting relationships. By fostering trust, providing consistent routines, and engaging in meaningful interactions, practitioners play a vital role in supporting children’s early development and preparing them for future learning (Welsh Government, 2022).</a:t>
            </a:r>
            <a:endParaRPr lang="en-GB" sz="1800"/>
          </a:p>
          <a:p>
            <a:br>
              <a:rPr lang="en-GB" sz="2800" dirty="0"/>
            </a:br>
            <a:endParaRPr lang="en-GB" sz="2800">
              <a:solidFill>
                <a:srgbClr val="FF0000"/>
              </a:solidFill>
            </a:endParaRPr>
          </a:p>
        </p:txBody>
      </p:sp>
    </p:spTree>
    <p:extLst>
      <p:ext uri="{BB962C8B-B14F-4D97-AF65-F5344CB8AC3E}">
        <p14:creationId xmlns:p14="http://schemas.microsoft.com/office/powerpoint/2010/main" val="9395612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02C2D-B134-9725-6768-8792CD47EBE6}"/>
              </a:ext>
            </a:extLst>
          </p:cNvPr>
          <p:cNvSpPr>
            <a:spLocks noGrp="1"/>
          </p:cNvSpPr>
          <p:nvPr>
            <p:ph type="title"/>
          </p:nvPr>
        </p:nvSpPr>
        <p:spPr>
          <a:xfrm>
            <a:off x="687231" y="431471"/>
            <a:ext cx="8745109" cy="5219863"/>
          </a:xfrm>
        </p:spPr>
        <p:txBody>
          <a:bodyPr>
            <a:normAutofit fontScale="90000"/>
          </a:bodyPr>
          <a:lstStyle/>
          <a:p>
            <a:r>
              <a:rPr lang="en-GB" sz="2800" b="1" u="sng">
                <a:solidFill>
                  <a:srgbClr val="FF0000"/>
                </a:solidFill>
              </a:rPr>
              <a:t>What are the challenges within early years settings?</a:t>
            </a:r>
            <a:br>
              <a:rPr lang="en-GB" sz="2800" b="1" u="sng">
                <a:solidFill>
                  <a:srgbClr val="FF0000"/>
                </a:solidFill>
              </a:rPr>
            </a:br>
            <a:br>
              <a:rPr lang="en-GB" sz="2800" b="1" u="sng"/>
            </a:br>
            <a:r>
              <a:rPr lang="en-GB" sz="1800"/>
              <a:t>In 2026, early years settings face a combination of systemic financial pressures, evolving developmental needs amongst children and workforce shortages. These challenges are often interconnected, funding gaps lead to staffing issues, and the absence of valuable resources and training Which in turn impact the quality of care  in education. </a:t>
            </a:r>
            <a:br>
              <a:rPr lang="en-GB" sz="1800"/>
            </a:br>
            <a:r>
              <a:rPr lang="en-GB" sz="1800"/>
              <a:t>(Welsh Government, 2022)</a:t>
            </a:r>
            <a:br>
              <a:rPr lang="en-GB" sz="1800"/>
            </a:br>
            <a:br>
              <a:rPr lang="en-GB" sz="1800"/>
            </a:br>
            <a:r>
              <a:rPr lang="en-GB" sz="1800"/>
              <a:t>Stress within families is also a factor with family dynamics changing, time constraints with working parents and lack of support. It is important that the practitioner take these factors into consideration and discuss with the parent or carers as to what help is available from  charities, outside agencies and help within the community (Welsh Government, 2022).</a:t>
            </a:r>
            <a:br>
              <a:rPr lang="en-GB" sz="1800"/>
            </a:br>
            <a:br>
              <a:rPr lang="en-US"/>
            </a:br>
            <a:r>
              <a:rPr lang="en-GB" sz="1800"/>
              <a:t>Early years challenges can be supported  through increased funding, improved staff support and strong partnerships with families and other services. Providing training and fair working conditions helps reduce staff shortages, while working closely with parents and external professionals ensures children's needs are met. Together, this improves the quality of care and supports better outcomes for children (Welsh Government, 2022).</a:t>
            </a:r>
            <a:br>
              <a:rPr lang="en-GB" sz="1800" i="1"/>
            </a:br>
            <a:br>
              <a:rPr lang="en-GB" sz="1800"/>
            </a:br>
            <a:r>
              <a:rPr lang="en-GB" sz="1800"/>
              <a:t>  '</a:t>
            </a:r>
          </a:p>
        </p:txBody>
      </p:sp>
    </p:spTree>
    <p:extLst>
      <p:ext uri="{BB962C8B-B14F-4D97-AF65-F5344CB8AC3E}">
        <p14:creationId xmlns:p14="http://schemas.microsoft.com/office/powerpoint/2010/main" val="630074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7E479-009C-28C9-F6A9-9917E691B18C}"/>
              </a:ext>
            </a:extLst>
          </p:cNvPr>
          <p:cNvSpPr>
            <a:spLocks noGrp="1"/>
          </p:cNvSpPr>
          <p:nvPr>
            <p:ph type="title"/>
          </p:nvPr>
        </p:nvSpPr>
        <p:spPr>
          <a:xfrm>
            <a:off x="677334" y="114795"/>
            <a:ext cx="8596668" cy="5495075"/>
          </a:xfrm>
        </p:spPr>
        <p:txBody>
          <a:bodyPr>
            <a:normAutofit fontScale="90000"/>
          </a:bodyPr>
          <a:lstStyle/>
          <a:p>
            <a:br>
              <a:rPr lang="en-GB" sz="1800" dirty="0"/>
            </a:br>
            <a:r>
              <a:rPr lang="en-GB" sz="2800" b="1" u="sng" dirty="0">
                <a:solidFill>
                  <a:srgbClr val="FF0000"/>
                </a:solidFill>
              </a:rPr>
              <a:t>Early years activities</a:t>
            </a:r>
            <a:br>
              <a:rPr lang="en-GB" sz="2800" b="1" u="sng" dirty="0"/>
            </a:br>
            <a:br>
              <a:rPr lang="en-GB" sz="1800" dirty="0"/>
            </a:br>
            <a:r>
              <a:rPr lang="en-GB" sz="1800" dirty="0" err="1">
                <a:ea typeface="+mj-lt"/>
                <a:cs typeface="+mj-lt"/>
              </a:rPr>
              <a:t>Activities</a:t>
            </a:r>
            <a:r>
              <a:rPr lang="en-GB" sz="1800" dirty="0">
                <a:ea typeface="+mj-lt"/>
                <a:cs typeface="+mj-lt"/>
              </a:rPr>
              <a:t> within nursery settings are designed to support children’s developmental milestones through a balance of structured activities and open-ended play opportunities. The Curriculum for Wales provides guidance across key areas of development, including physical development, social and emotional growth, and communication skills. These areas are interconnected and are supported through play-based learning, which is central to early years practice.</a:t>
            </a:r>
            <a:endParaRPr lang="en-GB" sz="1800" i="1" u="sng" dirty="0">
              <a:ea typeface="+mj-lt"/>
              <a:cs typeface="+mj-lt"/>
            </a:endParaRPr>
          </a:p>
          <a:p>
            <a:r>
              <a:rPr lang="en-GB" sz="1800">
                <a:ea typeface="+mj-lt"/>
                <a:cs typeface="+mj-lt"/>
              </a:rPr>
              <a:t>Sensory exploration plays a crucial role in early development, as it helps to build neural connections in the brain and supports the development of fine motor skills. Activities such as sand play, water play, and tactile experiences allow children to explore different textures and sensations, encouraging curiosity and cognitive development. In addition, sensory play supports language development as children begin to describe and make sense of their experiences.</a:t>
            </a:r>
            <a:endParaRPr lang="en-GB"/>
          </a:p>
          <a:p>
            <a:r>
              <a:rPr lang="en-GB" sz="1800">
                <a:ea typeface="+mj-lt"/>
                <a:cs typeface="+mj-lt"/>
              </a:rPr>
              <a:t>Physical activities are equally important, focusing on both gross motor skills, such as running, jumping, and climbing, and fine motor skills, such as grasping, drawing, and manipulating small objects. These activities help to develop coordination, balance, and control, which are essential for later skills such as writing. Furthermore, engaging in physical play promotes confidence, independence, and overall well-being in young children (Welsh Government, 2022).</a:t>
            </a:r>
            <a:endParaRPr lang="en-GB">
              <a:ea typeface="+mj-lt"/>
              <a:cs typeface="+mj-lt"/>
            </a:endParaRPr>
          </a:p>
          <a:p>
            <a:br>
              <a:rPr lang="en-GB" sz="1800" dirty="0"/>
            </a:br>
            <a:br>
              <a:rPr lang="en-GB" sz="1800" dirty="0"/>
            </a:br>
            <a:r>
              <a:rPr lang="en-GB" sz="1800" i="1" dirty="0" err="1">
                <a:solidFill>
                  <a:srgbClr val="FF0000"/>
                </a:solidFill>
              </a:rPr>
              <a:t>Y</a:t>
            </a:r>
            <a:r>
              <a:rPr lang="en-GB" sz="1800" i="1" u="sng" dirty="0" err="1">
                <a:solidFill>
                  <a:srgbClr val="FF0000"/>
                </a:solidFill>
              </a:rPr>
              <a:t>outube</a:t>
            </a:r>
            <a:r>
              <a:rPr lang="en-GB" sz="1800" i="1" u="sng" dirty="0">
                <a:solidFill>
                  <a:srgbClr val="FF0000"/>
                </a:solidFill>
              </a:rPr>
              <a:t> the singing walrus</a:t>
            </a:r>
            <a:br>
              <a:rPr lang="en-GB" sz="1800" i="1" u="sng" dirty="0"/>
            </a:br>
            <a:r>
              <a:rPr lang="en-GB" sz="1800" i="1" u="sng" dirty="0" err="1">
                <a:solidFill>
                  <a:srgbClr val="FF0000"/>
                </a:solidFill>
              </a:rPr>
              <a:t>youtube</a:t>
            </a:r>
            <a:r>
              <a:rPr lang="en-GB" sz="1800" i="1" u="sng" dirty="0">
                <a:solidFill>
                  <a:srgbClr val="FF0000"/>
                </a:solidFill>
              </a:rPr>
              <a:t> monkey yoga</a:t>
            </a:r>
            <a:br>
              <a:rPr lang="en-US" dirty="0"/>
            </a:br>
            <a:r>
              <a:rPr lang="en-GB" sz="1800" i="1" u="sng" dirty="0" err="1">
                <a:solidFill>
                  <a:srgbClr val="FF0000"/>
                </a:solidFill>
              </a:rPr>
              <a:t>youtubecocomrlonnursery</a:t>
            </a:r>
            <a:r>
              <a:rPr lang="en-GB" sz="1800" i="1" u="sng" dirty="0">
                <a:solidFill>
                  <a:srgbClr val="FF0000"/>
                </a:solidFill>
              </a:rPr>
              <a:t> rhymes</a:t>
            </a:r>
            <a:endParaRPr lang="en-GB" sz="1800" i="1" u="sng" dirty="0"/>
          </a:p>
        </p:txBody>
      </p:sp>
    </p:spTree>
    <p:extLst>
      <p:ext uri="{BB962C8B-B14F-4D97-AF65-F5344CB8AC3E}">
        <p14:creationId xmlns:p14="http://schemas.microsoft.com/office/powerpoint/2010/main" val="326233840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B24E28-8DD4-9440-33FF-569837955C0F}"/>
              </a:ext>
            </a:extLst>
          </p:cNvPr>
          <p:cNvSpPr>
            <a:spLocks noGrp="1"/>
          </p:cNvSpPr>
          <p:nvPr>
            <p:ph type="title"/>
          </p:nvPr>
        </p:nvSpPr>
        <p:spPr/>
        <p:txBody>
          <a:bodyPr/>
          <a:lstStyle/>
          <a:p>
            <a:r>
              <a:rPr lang="en-GB" u="sng">
                <a:solidFill>
                  <a:srgbClr val="FF0000"/>
                </a:solidFill>
              </a:rPr>
              <a:t>Activities for Early Years</a:t>
            </a:r>
          </a:p>
        </p:txBody>
      </p:sp>
      <p:pic>
        <p:nvPicPr>
          <p:cNvPr id="3" name="Picture 2" descr="A child standing on a rug with paint on it&#10;&#10;AI-generated content may be incorrect.">
            <a:extLst>
              <a:ext uri="{FF2B5EF4-FFF2-40B4-BE49-F238E27FC236}">
                <a16:creationId xmlns:a16="http://schemas.microsoft.com/office/drawing/2014/main" id="{56337901-3E6D-FF42-B5A9-DAFFFC787154}"/>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486713" y="342900"/>
            <a:ext cx="3591666" cy="6172200"/>
          </a:xfrm>
          <a:prstGeom prst="rect">
            <a:avLst/>
          </a:prstGeom>
        </p:spPr>
      </p:pic>
      <p:pic>
        <p:nvPicPr>
          <p:cNvPr id="6" name="Picture 5" descr="A close up of hands on a paper&#10;&#10;AI-generated content may be incorrect.">
            <a:extLst>
              <a:ext uri="{FF2B5EF4-FFF2-40B4-BE49-F238E27FC236}">
                <a16:creationId xmlns:a16="http://schemas.microsoft.com/office/drawing/2014/main" id="{3E292D4B-7EC3-8B4F-AAC1-C0538836FAD4}"/>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950026" y="1267493"/>
            <a:ext cx="3433948" cy="3749040"/>
          </a:xfrm>
          <a:prstGeom prst="rect">
            <a:avLst/>
          </a:prstGeom>
        </p:spPr>
      </p:pic>
      <p:pic>
        <p:nvPicPr>
          <p:cNvPr id="9" name="Picture 8">
            <a:extLst>
              <a:ext uri="{FF2B5EF4-FFF2-40B4-BE49-F238E27FC236}">
                <a16:creationId xmlns:a16="http://schemas.microsoft.com/office/drawing/2014/main" id="{5BD5A455-3A31-87C6-2A32-EDDA93079572}"/>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4770054" y="5019898"/>
            <a:ext cx="2275840" cy="1706880"/>
          </a:xfrm>
          <a:prstGeom prst="rect">
            <a:avLst/>
          </a:prstGeom>
        </p:spPr>
      </p:pic>
      <p:sp>
        <p:nvSpPr>
          <p:cNvPr id="10" name="TextBox 9">
            <a:extLst>
              <a:ext uri="{FF2B5EF4-FFF2-40B4-BE49-F238E27FC236}">
                <a16:creationId xmlns:a16="http://schemas.microsoft.com/office/drawing/2014/main" id="{1134B34D-9A4B-ED1E-97B8-10A7251730A5}"/>
              </a:ext>
            </a:extLst>
          </p:cNvPr>
          <p:cNvSpPr txBox="1"/>
          <p:nvPr/>
        </p:nvSpPr>
        <p:spPr>
          <a:xfrm>
            <a:off x="4957763" y="4292971"/>
            <a:ext cx="2276475" cy="317500"/>
          </a:xfrm>
          <a:prstGeom prst="rect">
            <a:avLst/>
          </a:prstGeom>
        </p:spPr>
        <p:txBody>
          <a:bodyPr lIns="91440" tIns="45720" rIns="91440" bIns="45720" anchor="t">
            <a:normAutofit fontScale="47500" lnSpcReduction="20000"/>
          </a:bodyPr>
          <a:lstStyle/>
          <a:p>
            <a:r>
              <a:rPr lang="en-US" dirty="0"/>
              <a:t>Images sourced via Google Images </a:t>
            </a:r>
            <a:r>
              <a:rPr lang="en-US"/>
              <a:t>(Accessed 10 January 2026)</a:t>
            </a:r>
            <a:endParaRPr lang="en-US" dirty="0"/>
          </a:p>
        </p:txBody>
      </p:sp>
      <p:pic>
        <p:nvPicPr>
          <p:cNvPr id="12" name="Picture 11" descr="A child playing with a plastic bin&#10;&#10;AI-generated content may be incorrect.">
            <a:extLst>
              <a:ext uri="{FF2B5EF4-FFF2-40B4-BE49-F238E27FC236}">
                <a16:creationId xmlns:a16="http://schemas.microsoft.com/office/drawing/2014/main" id="{56771A55-66E3-62C8-1061-EC0AD3FFCB87}"/>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5081711" y="1271649"/>
            <a:ext cx="2157227" cy="2840182"/>
          </a:xfrm>
          <a:prstGeom prst="rect">
            <a:avLst/>
          </a:prstGeom>
        </p:spPr>
      </p:pic>
    </p:spTree>
    <p:extLst>
      <p:ext uri="{BB962C8B-B14F-4D97-AF65-F5344CB8AC3E}">
        <p14:creationId xmlns:p14="http://schemas.microsoft.com/office/powerpoint/2010/main" val="9980795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DE24F5-23E8-3282-118F-09AADFAA3F89}"/>
              </a:ext>
            </a:extLst>
          </p:cNvPr>
          <p:cNvSpPr>
            <a:spLocks noGrp="1"/>
          </p:cNvSpPr>
          <p:nvPr>
            <p:ph type="title"/>
          </p:nvPr>
        </p:nvSpPr>
        <p:spPr>
          <a:xfrm>
            <a:off x="707022" y="213756"/>
            <a:ext cx="8596668" cy="1320800"/>
          </a:xfrm>
        </p:spPr>
        <p:txBody>
          <a:bodyPr/>
          <a:lstStyle/>
          <a:p>
            <a:r>
              <a:rPr lang="en-GB" b="1" u="sng">
                <a:solidFill>
                  <a:srgbClr val="FF0000"/>
                </a:solidFill>
              </a:rPr>
              <a:t>Gross and fine motor skills</a:t>
            </a:r>
          </a:p>
        </p:txBody>
      </p:sp>
      <p:pic>
        <p:nvPicPr>
          <p:cNvPr id="3" name="Picture 2" descr="A group of kids playing in a pool&#10;&#10;AI-generated content may be incorrect.">
            <a:extLst>
              <a:ext uri="{FF2B5EF4-FFF2-40B4-BE49-F238E27FC236}">
                <a16:creationId xmlns:a16="http://schemas.microsoft.com/office/drawing/2014/main" id="{F197230E-65A8-A758-561C-043F8BAEADF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64473" y="1081829"/>
            <a:ext cx="3122222" cy="3209925"/>
          </a:xfrm>
          <a:prstGeom prst="rect">
            <a:avLst/>
          </a:prstGeom>
        </p:spPr>
      </p:pic>
      <p:sp>
        <p:nvSpPr>
          <p:cNvPr id="4" name="TextBox 3">
            <a:extLst>
              <a:ext uri="{FF2B5EF4-FFF2-40B4-BE49-F238E27FC236}">
                <a16:creationId xmlns:a16="http://schemas.microsoft.com/office/drawing/2014/main" id="{33930EEF-E232-F868-DFA6-952163B6C6B3}"/>
              </a:ext>
            </a:extLst>
          </p:cNvPr>
          <p:cNvSpPr txBox="1"/>
          <p:nvPr/>
        </p:nvSpPr>
        <p:spPr>
          <a:xfrm>
            <a:off x="764474" y="4380820"/>
            <a:ext cx="5715000" cy="317500"/>
          </a:xfrm>
          <a:prstGeom prst="rect">
            <a:avLst/>
          </a:prstGeom>
        </p:spPr>
        <p:txBody>
          <a:bodyPr lIns="91440" tIns="45720" rIns="91440" bIns="45720" anchor="t">
            <a:normAutofit fontScale="85000" lnSpcReduction="10000"/>
          </a:bodyPr>
          <a:lstStyle/>
          <a:p>
            <a:r>
              <a:rPr lang="en-US"/>
              <a:t>Images sourced via Google Images (Accessed 10 January 2026)</a:t>
            </a:r>
            <a:endParaRPr lang="en-US" dirty="0"/>
          </a:p>
        </p:txBody>
      </p:sp>
      <p:pic>
        <p:nvPicPr>
          <p:cNvPr id="6" name="Picture 5" descr="A child and child playing with toys&#10;&#10;AI-generated content may be incorrect.">
            <a:extLst>
              <a:ext uri="{FF2B5EF4-FFF2-40B4-BE49-F238E27FC236}">
                <a16:creationId xmlns:a16="http://schemas.microsoft.com/office/drawing/2014/main" id="{A0300BC2-288B-7D04-8361-37B72C6241D1}"/>
              </a:ext>
            </a:extLst>
          </p:cNvPr>
          <p:cNvPicPr>
            <a:picLocks noChangeAspect="1"/>
          </p:cNvPicPr>
          <p:nvPr/>
        </p:nvPicPr>
        <p:blipFill>
          <a:blip r:embed="rId4">
            <a:extLst>
              <a:ext uri="{837473B0-CC2E-450A-ABE3-18F120FF3D39}">
                <a1611:picAttrSrcUrl xmlns:a1611="http://schemas.microsoft.com/office/drawing/2016/11/main" r:id="rId3"/>
              </a:ext>
            </a:extLst>
          </a:blip>
          <a:stretch>
            <a:fillRect/>
          </a:stretch>
        </p:blipFill>
        <p:spPr>
          <a:xfrm>
            <a:off x="4316681" y="1525237"/>
            <a:ext cx="2133600" cy="2857500"/>
          </a:xfrm>
          <a:prstGeom prst="rect">
            <a:avLst/>
          </a:prstGeom>
        </p:spPr>
      </p:pic>
      <p:pic>
        <p:nvPicPr>
          <p:cNvPr id="9" name="Picture 8" descr="A group of kids playing with toys&#10;&#10;AI-generated content may be incorrect.">
            <a:extLst>
              <a:ext uri="{FF2B5EF4-FFF2-40B4-BE49-F238E27FC236}">
                <a16:creationId xmlns:a16="http://schemas.microsoft.com/office/drawing/2014/main" id="{AD348299-FEB7-4D1B-FEA8-0691E1A50407}"/>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6779945" y="511134"/>
            <a:ext cx="4629150" cy="6172200"/>
          </a:xfrm>
          <a:prstGeom prst="rect">
            <a:avLst/>
          </a:prstGeom>
        </p:spPr>
      </p:pic>
    </p:spTree>
    <p:extLst>
      <p:ext uri="{BB962C8B-B14F-4D97-AF65-F5344CB8AC3E}">
        <p14:creationId xmlns:p14="http://schemas.microsoft.com/office/powerpoint/2010/main" val="2347412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3E4322-67C5-5FAB-6091-F0AC942DAA39}"/>
              </a:ext>
            </a:extLst>
          </p:cNvPr>
          <p:cNvSpPr>
            <a:spLocks noGrp="1"/>
          </p:cNvSpPr>
          <p:nvPr>
            <p:ph type="title"/>
          </p:nvPr>
        </p:nvSpPr>
        <p:spPr>
          <a:xfrm>
            <a:off x="677334" y="609600"/>
            <a:ext cx="8596668" cy="4477657"/>
          </a:xfrm>
        </p:spPr>
        <p:txBody>
          <a:bodyPr>
            <a:normAutofit fontScale="90000"/>
          </a:bodyPr>
          <a:lstStyle/>
          <a:p>
            <a:r>
              <a:rPr lang="en-GB" b="1">
                <a:solidFill>
                  <a:srgbClr val="FF0000"/>
                </a:solidFill>
              </a:rPr>
              <a:t>How other countries compare.</a:t>
            </a:r>
            <a:br>
              <a:rPr lang="en-GB" b="1">
                <a:solidFill>
                  <a:srgbClr val="FF0000"/>
                </a:solidFill>
              </a:rPr>
            </a:br>
            <a:r>
              <a:rPr lang="en-GB" sz="1800" b="1">
                <a:solidFill>
                  <a:srgbClr val="00B0F0"/>
                </a:solidFill>
              </a:rPr>
              <a:t>Finland and Singapore are frequently cited for their high-quality systems. Both countries approach is noted focusing on play and educator trust rather than standardized testing. In Europe many settings use the Reggio Emilia Approach. Inspired by the philosophies of Lev  Vygotsky and John Dewey.</a:t>
            </a:r>
            <a:br>
              <a:rPr lang="en-GB" sz="1800" b="1">
                <a:solidFill>
                  <a:srgbClr val="00B0F0"/>
                </a:solidFill>
              </a:rPr>
            </a:br>
            <a:r>
              <a:rPr lang="en-GB" sz="1800" b="1">
                <a:solidFill>
                  <a:srgbClr val="00B0F0"/>
                </a:solidFill>
              </a:rPr>
              <a:t>The Welsh approach is similar to Finland and Reggio Emelia in its focus  on play and child - centred learning, but is more structured through a national curriculum guidance  framework with assessment expectations  (Welsh Government, 2022)</a:t>
            </a:r>
            <a:br>
              <a:rPr lang="en-GB" sz="1800" b="1"/>
            </a:br>
            <a:br>
              <a:rPr lang="en-GB" sz="1800" b="1"/>
            </a:br>
            <a:r>
              <a:rPr lang="en-GB" sz="1800" b="1">
                <a:solidFill>
                  <a:srgbClr val="FF0000"/>
                </a:solidFill>
              </a:rPr>
              <a:t>(</a:t>
            </a:r>
            <a:r>
              <a:rPr lang="en-GB" sz="1800" b="1" err="1">
                <a:solidFill>
                  <a:srgbClr val="FF0000"/>
                </a:solidFill>
              </a:rPr>
              <a:t>Youtube</a:t>
            </a:r>
            <a:r>
              <a:rPr lang="en-GB" sz="1800" b="1">
                <a:solidFill>
                  <a:srgbClr val="FF0000"/>
                </a:solidFill>
              </a:rPr>
              <a:t> Re</a:t>
            </a:r>
            <a:r>
              <a:rPr lang="en-GB" sz="1800" b="1" err="1">
                <a:solidFill>
                  <a:srgbClr val="FF0000"/>
                </a:solidFill>
              </a:rPr>
              <a:t>gio Emi</a:t>
            </a:r>
            <a:r>
              <a:rPr lang="en-GB" sz="1800" b="1">
                <a:solidFill>
                  <a:srgbClr val="FF0000"/>
                </a:solidFill>
              </a:rPr>
              <a:t>lia Approach) Accessed 18th December 2025</a:t>
            </a:r>
            <a:br>
              <a:rPr lang="en-GB" sz="1800" b="1">
                <a:solidFill>
                  <a:srgbClr val="FF0000"/>
                </a:solidFill>
              </a:rPr>
            </a:br>
            <a:br>
              <a:rPr lang="en-GB" sz="1800" b="1"/>
            </a:br>
            <a:br>
              <a:rPr lang="en-GB" sz="1800" b="1"/>
            </a:br>
            <a:br>
              <a:rPr lang="en-GB" sz="1800" b="1"/>
            </a:br>
            <a:endParaRPr lang="en-GB" sz="1800" b="1">
              <a:solidFill>
                <a:srgbClr val="00B0F0"/>
              </a:solidFill>
            </a:endParaRPr>
          </a:p>
        </p:txBody>
      </p:sp>
      <p:pic>
        <p:nvPicPr>
          <p:cNvPr id="3" name="Picture 2" descr="A group of children in the woods&#10;&#10;AI-generated content may be incorrect.">
            <a:extLst>
              <a:ext uri="{FF2B5EF4-FFF2-40B4-BE49-F238E27FC236}">
                <a16:creationId xmlns:a16="http://schemas.microsoft.com/office/drawing/2014/main" id="{36898CE4-B550-69F3-57CA-184ABB310863}"/>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21772" y="3748149"/>
            <a:ext cx="3924300" cy="2667000"/>
          </a:xfrm>
          <a:prstGeom prst="rect">
            <a:avLst/>
          </a:prstGeom>
        </p:spPr>
      </p:pic>
      <p:sp>
        <p:nvSpPr>
          <p:cNvPr id="4" name="TextBox 3">
            <a:extLst>
              <a:ext uri="{FF2B5EF4-FFF2-40B4-BE49-F238E27FC236}">
                <a16:creationId xmlns:a16="http://schemas.microsoft.com/office/drawing/2014/main" id="{1CB3BA9A-A42C-B9E0-94D7-B94873734428}"/>
              </a:ext>
            </a:extLst>
          </p:cNvPr>
          <p:cNvSpPr txBox="1"/>
          <p:nvPr/>
        </p:nvSpPr>
        <p:spPr>
          <a:xfrm>
            <a:off x="4697928" y="4762500"/>
            <a:ext cx="3924300" cy="317500"/>
          </a:xfrm>
          <a:prstGeom prst="rect">
            <a:avLst/>
          </a:prstGeom>
        </p:spPr>
        <p:txBody>
          <a:bodyPr lIns="91440" tIns="45720" rIns="91440" bIns="45720" anchor="t">
            <a:normAutofit fontScale="55000" lnSpcReduction="20000"/>
          </a:bodyPr>
          <a:lstStyle/>
          <a:p>
            <a:r>
              <a:rPr lang="en-US"/>
              <a:t>Image sourced via Google Images (Accessed 10 January 2026)</a:t>
            </a:r>
          </a:p>
        </p:txBody>
      </p:sp>
    </p:spTree>
    <p:extLst>
      <p:ext uri="{BB962C8B-B14F-4D97-AF65-F5344CB8AC3E}">
        <p14:creationId xmlns:p14="http://schemas.microsoft.com/office/powerpoint/2010/main" val="29704336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A8373-6F21-72A2-2EE6-C9BA3462A571}"/>
              </a:ext>
            </a:extLst>
          </p:cNvPr>
          <p:cNvSpPr>
            <a:spLocks noGrp="1"/>
          </p:cNvSpPr>
          <p:nvPr>
            <p:ph type="title"/>
          </p:nvPr>
        </p:nvSpPr>
        <p:spPr>
          <a:xfrm>
            <a:off x="677334" y="609600"/>
            <a:ext cx="8596668" cy="7134964"/>
          </a:xfrm>
        </p:spPr>
        <p:txBody>
          <a:bodyPr>
            <a:normAutofit/>
          </a:bodyPr>
          <a:lstStyle/>
          <a:p>
            <a:r>
              <a:rPr lang="en-GB" dirty="0"/>
              <a:t> 2517331   ECEY4005   Word</a:t>
            </a:r>
            <a:r>
              <a:rPr lang="en-GB"/>
              <a:t> Count 2751</a:t>
            </a:r>
            <a:br>
              <a:rPr lang="en-US" dirty="0"/>
            </a:br>
            <a:r>
              <a:rPr lang="en-GB" dirty="0"/>
              <a:t> </a:t>
            </a:r>
            <a:r>
              <a:rPr lang="en-GB" u="sng" dirty="0"/>
              <a:t>Reference list.</a:t>
            </a:r>
            <a:br>
              <a:rPr lang="en-GB" u="sng" dirty="0"/>
            </a:br>
            <a:br>
              <a:rPr lang="en-GB" sz="1400" dirty="0"/>
            </a:br>
            <a:r>
              <a:rPr lang="en-GB" sz="1400" dirty="0">
                <a:solidFill>
                  <a:schemeClr val="tx1"/>
                </a:solidFill>
                <a:highlight>
                  <a:srgbClr val="FFFFFF"/>
                </a:highlight>
                <a:latin typeface="Aptos"/>
                <a:ea typeface="+mj-lt"/>
                <a:cs typeface="+mj-lt"/>
              </a:rPr>
              <a:t>Ainsworth, M.D.S. (1978) </a:t>
            </a:r>
            <a:r>
              <a:rPr lang="en-GB" sz="1400" i="1" dirty="0">
                <a:solidFill>
                  <a:schemeClr val="tx1"/>
                </a:solidFill>
                <a:highlight>
                  <a:srgbClr val="FFFFFF"/>
                </a:highlight>
                <a:latin typeface="Aptos"/>
                <a:ea typeface="+mj-lt"/>
                <a:cs typeface="+mj-lt"/>
              </a:rPr>
              <a:t>Patterns of attachment: A psychological study of the strange situation</a:t>
            </a:r>
            <a:r>
              <a:rPr lang="en-GB" sz="1400" dirty="0">
                <a:solidFill>
                  <a:schemeClr val="tx1"/>
                </a:solidFill>
                <a:highlight>
                  <a:srgbClr val="FFFFFF"/>
                </a:highlight>
                <a:latin typeface="Aptos"/>
                <a:ea typeface="+mj-lt"/>
                <a:cs typeface="+mj-lt"/>
              </a:rPr>
              <a:t>. Hillsdale, NJ: Lawrence Erlbaum.</a:t>
            </a:r>
            <a:br>
              <a:rPr lang="en-GB" sz="1400" dirty="0">
                <a:solidFill>
                  <a:schemeClr val="tx1"/>
                </a:solidFill>
                <a:highlight>
                  <a:srgbClr val="FFFFFF"/>
                </a:highlight>
                <a:latin typeface="Aptos"/>
                <a:ea typeface="+mj-lt"/>
                <a:cs typeface="+mj-lt"/>
              </a:rPr>
            </a:br>
            <a:endParaRPr lang="en-GB" sz="1400" dirty="0">
              <a:solidFill>
                <a:schemeClr val="tx1"/>
              </a:solidFill>
              <a:highlight>
                <a:srgbClr val="FFFFFF"/>
              </a:highlight>
              <a:latin typeface="Aptos"/>
              <a:ea typeface="+mj-lt"/>
              <a:cs typeface="+mj-lt"/>
            </a:endParaRPr>
          </a:p>
          <a:p>
            <a:r>
              <a:rPr lang="en-GB" sz="1400">
                <a:solidFill>
                  <a:schemeClr val="tx1"/>
                </a:solidFill>
                <a:highlight>
                  <a:srgbClr val="FFFFFF"/>
                </a:highlight>
                <a:latin typeface="Aptos"/>
                <a:ea typeface="+mj-lt"/>
                <a:cs typeface="+mj-lt"/>
              </a:rPr>
              <a:t>BBC (n.d.) </a:t>
            </a:r>
            <a:r>
              <a:rPr lang="en-GB" sz="1400" i="1">
                <a:solidFill>
                  <a:schemeClr val="tx1"/>
                </a:solidFill>
                <a:highlight>
                  <a:srgbClr val="FFFFFF"/>
                </a:highlight>
                <a:latin typeface="Aptos"/>
                <a:ea typeface="+mj-lt"/>
                <a:cs typeface="+mj-lt"/>
              </a:rPr>
              <a:t>What is tummy time and how does it help baby development?</a:t>
            </a:r>
            <a:r>
              <a:rPr lang="en-GB" sz="1400">
                <a:solidFill>
                  <a:schemeClr val="tx1"/>
                </a:solidFill>
                <a:highlight>
                  <a:srgbClr val="FFFFFF"/>
                </a:highlight>
                <a:latin typeface="Aptos"/>
                <a:ea typeface="+mj-lt"/>
                <a:cs typeface="+mj-lt"/>
              </a:rPr>
              <a:t> Available at:</a:t>
            </a:r>
            <a:r>
              <a:rPr lang="en-GB" sz="1400" dirty="0">
                <a:highlight>
                  <a:srgbClr val="FFFFFF"/>
                </a:highlight>
                <a:latin typeface="Aptos"/>
                <a:ea typeface="+mj-lt"/>
                <a:cs typeface="+mj-lt"/>
              </a:rPr>
              <a:t> </a:t>
            </a:r>
            <a:r>
              <a:rPr lang="en-GB" sz="1400" u="sng" dirty="0">
                <a:highlight>
                  <a:srgbClr val="FFFFFF"/>
                </a:highlight>
                <a:latin typeface="Aptos"/>
                <a:ea typeface="+mj-lt"/>
                <a:cs typeface="+mj-lt"/>
                <a:hlinkClick r:id="rId2">
                  <a:extLst>
                    <a:ext uri="{A12FA001-AC4F-418D-AE19-62706E023703}">
                      <ahyp:hlinkClr xmlns:ahyp="http://schemas.microsoft.com/office/drawing/2018/hyperlinkcolor" val="tx"/>
                    </a:ext>
                  </a:extLst>
                </a:hlinkClick>
              </a:rPr>
              <a:t>https://www.bbc.co.uk</a:t>
            </a:r>
            <a:r>
              <a:rPr lang="en-GB" sz="1400" dirty="0">
                <a:highlight>
                  <a:srgbClr val="FFFFFF"/>
                </a:highlight>
                <a:latin typeface="Aptos"/>
                <a:ea typeface="+mj-lt"/>
                <a:cs typeface="+mj-lt"/>
              </a:rPr>
              <a:t> </a:t>
            </a:r>
            <a:r>
              <a:rPr lang="en-GB" sz="1400">
                <a:solidFill>
                  <a:schemeClr val="tx1"/>
                </a:solidFill>
                <a:highlight>
                  <a:srgbClr val="FFFFFF"/>
                </a:highlight>
                <a:latin typeface="Aptos"/>
                <a:ea typeface="+mj-lt"/>
                <a:cs typeface="+mj-lt"/>
              </a:rPr>
              <a:t>(Accessed: 5 January 2026).</a:t>
            </a:r>
            <a:br>
              <a:rPr lang="en-GB" sz="1400" dirty="0">
                <a:solidFill>
                  <a:schemeClr val="tx1"/>
                </a:solidFill>
                <a:highlight>
                  <a:srgbClr val="FFFFFF"/>
                </a:highlight>
                <a:latin typeface="Aptos"/>
                <a:ea typeface="+mj-lt"/>
                <a:cs typeface="+mj-lt"/>
              </a:rPr>
            </a:br>
            <a:endParaRPr lang="en-GB" sz="1400">
              <a:highlight>
                <a:srgbClr val="C6C6C6"/>
              </a:highlight>
              <a:latin typeface="Aptos"/>
              <a:ea typeface="+mj-lt"/>
              <a:cs typeface="+mj-lt"/>
            </a:endParaRPr>
          </a:p>
          <a:p>
            <a:r>
              <a:rPr lang="en-GB" sz="1400">
                <a:solidFill>
                  <a:schemeClr val="tx1"/>
                </a:solidFill>
                <a:highlight>
                  <a:srgbClr val="FFFFFF"/>
                </a:highlight>
                <a:latin typeface="Aptos"/>
                <a:ea typeface="+mj-lt"/>
                <a:cs typeface="+mj-lt"/>
              </a:rPr>
              <a:t>Bowlby, J. (1953) </a:t>
            </a:r>
            <a:r>
              <a:rPr lang="en-GB" sz="1400" i="1">
                <a:solidFill>
                  <a:schemeClr val="tx1"/>
                </a:solidFill>
                <a:highlight>
                  <a:srgbClr val="FFFFFF"/>
                </a:highlight>
                <a:latin typeface="Aptos"/>
                <a:ea typeface="+mj-lt"/>
                <a:cs typeface="+mj-lt"/>
              </a:rPr>
              <a:t>Childcare and the growth of love</a:t>
            </a:r>
            <a:r>
              <a:rPr lang="en-GB" sz="1400" dirty="0">
                <a:solidFill>
                  <a:schemeClr val="tx1"/>
                </a:solidFill>
                <a:highlight>
                  <a:srgbClr val="FFFFFF"/>
                </a:highlight>
                <a:latin typeface="Aptos"/>
                <a:ea typeface="+mj-lt"/>
                <a:cs typeface="+mj-lt"/>
              </a:rPr>
              <a:t>. Harmondsworth: Penguin.</a:t>
            </a:r>
            <a:br>
              <a:rPr lang="en-GB" sz="1400" dirty="0">
                <a:solidFill>
                  <a:schemeClr val="tx1"/>
                </a:solidFill>
                <a:highlight>
                  <a:srgbClr val="FFFFFF"/>
                </a:highlight>
                <a:latin typeface="Aptos"/>
                <a:ea typeface="+mj-lt"/>
                <a:cs typeface="+mj-lt"/>
              </a:rPr>
            </a:br>
            <a:endParaRPr lang="en-GB" sz="1400">
              <a:solidFill>
                <a:schemeClr val="tx1"/>
              </a:solidFill>
              <a:highlight>
                <a:srgbClr val="C6C6C6"/>
              </a:highlight>
              <a:latin typeface="Aptos"/>
              <a:ea typeface="+mj-lt"/>
              <a:cs typeface="+mj-lt"/>
            </a:endParaRPr>
          </a:p>
          <a:p>
            <a:r>
              <a:rPr lang="en-GB" sz="1400">
                <a:solidFill>
                  <a:schemeClr val="tx1"/>
                </a:solidFill>
                <a:highlight>
                  <a:srgbClr val="FFFFFF"/>
                </a:highlight>
                <a:latin typeface="Aptos"/>
                <a:ea typeface="+mj-lt"/>
                <a:cs typeface="+mj-lt"/>
              </a:rPr>
              <a:t>Bowlby, J. (1969) </a:t>
            </a:r>
            <a:r>
              <a:rPr lang="en-GB" sz="1400" i="1">
                <a:solidFill>
                  <a:schemeClr val="tx1"/>
                </a:solidFill>
                <a:highlight>
                  <a:srgbClr val="FFFFFF"/>
                </a:highlight>
                <a:latin typeface="Aptos"/>
                <a:ea typeface="+mj-lt"/>
                <a:cs typeface="+mj-lt"/>
              </a:rPr>
              <a:t>Attachment and loss: Volume 1: Attachment</a:t>
            </a:r>
            <a:r>
              <a:rPr lang="en-GB" sz="1400">
                <a:solidFill>
                  <a:schemeClr val="tx1"/>
                </a:solidFill>
                <a:highlight>
                  <a:srgbClr val="FFFFFF"/>
                </a:highlight>
                <a:latin typeface="Aptos"/>
                <a:ea typeface="+mj-lt"/>
                <a:cs typeface="+mj-lt"/>
              </a:rPr>
              <a:t>. London: Hogarth Press.</a:t>
            </a:r>
            <a:br>
              <a:rPr lang="en-GB" sz="1400" dirty="0">
                <a:solidFill>
                  <a:schemeClr val="tx1"/>
                </a:solidFill>
                <a:highlight>
                  <a:srgbClr val="FFFFFF"/>
                </a:highlight>
                <a:latin typeface="Aptos"/>
                <a:ea typeface="+mj-lt"/>
                <a:cs typeface="+mj-lt"/>
              </a:rPr>
            </a:br>
            <a:endParaRPr lang="en-GB" sz="1400">
              <a:solidFill>
                <a:schemeClr val="tx1"/>
              </a:solidFill>
              <a:highlight>
                <a:srgbClr val="C6C6C6"/>
              </a:highlight>
              <a:latin typeface="Aptos"/>
              <a:ea typeface="+mj-lt"/>
              <a:cs typeface="+mj-lt"/>
            </a:endParaRPr>
          </a:p>
          <a:p>
            <a:r>
              <a:rPr lang="en-GB" sz="1400" dirty="0">
                <a:solidFill>
                  <a:schemeClr val="tx1"/>
                </a:solidFill>
                <a:highlight>
                  <a:srgbClr val="FFFFFF"/>
                </a:highlight>
                <a:latin typeface="Aptos"/>
                <a:ea typeface="+mj-lt"/>
                <a:cs typeface="+mj-lt"/>
              </a:rPr>
              <a:t>Fitzgerald, D. and Maconochie, H. (2018) </a:t>
            </a:r>
            <a:r>
              <a:rPr lang="en-GB" sz="1400" i="1" dirty="0">
                <a:solidFill>
                  <a:schemeClr val="tx1"/>
                </a:solidFill>
                <a:highlight>
                  <a:srgbClr val="FFFFFF"/>
                </a:highlight>
                <a:latin typeface="Aptos"/>
                <a:ea typeface="+mj-lt"/>
                <a:cs typeface="+mj-lt"/>
              </a:rPr>
              <a:t>Supporting early development: A guide for caregivers in early years settings</a:t>
            </a:r>
            <a:r>
              <a:rPr lang="en-GB" sz="1400" dirty="0">
                <a:solidFill>
                  <a:schemeClr val="tx1"/>
                </a:solidFill>
                <a:highlight>
                  <a:srgbClr val="FFFFFF"/>
                </a:highlight>
                <a:latin typeface="Aptos"/>
                <a:ea typeface="+mj-lt"/>
                <a:cs typeface="+mj-lt"/>
              </a:rPr>
              <a:t>. [Place of publication unknown]: [Publisher unknown].</a:t>
            </a:r>
            <a:br>
              <a:rPr lang="en-GB" sz="1400" dirty="0">
                <a:solidFill>
                  <a:schemeClr val="tx1"/>
                </a:solidFill>
                <a:highlight>
                  <a:srgbClr val="FFFFFF"/>
                </a:highlight>
                <a:latin typeface="Aptos"/>
                <a:ea typeface="+mj-lt"/>
                <a:cs typeface="+mj-lt"/>
              </a:rPr>
            </a:br>
            <a:endParaRPr lang="en-GB" sz="1400">
              <a:solidFill>
                <a:schemeClr val="tx1"/>
              </a:solidFill>
              <a:highlight>
                <a:srgbClr val="C6C6C6"/>
              </a:highlight>
              <a:latin typeface="Aptos"/>
              <a:ea typeface="+mj-lt"/>
              <a:cs typeface="+mj-lt"/>
            </a:endParaRPr>
          </a:p>
          <a:p>
            <a:r>
              <a:rPr lang="en-GB" sz="1400" dirty="0">
                <a:solidFill>
                  <a:schemeClr val="tx1"/>
                </a:solidFill>
                <a:highlight>
                  <a:srgbClr val="FFFFFF"/>
                </a:highlight>
                <a:latin typeface="Aptos"/>
                <a:ea typeface="+mj-lt"/>
                <a:cs typeface="+mj-lt"/>
              </a:rPr>
              <a:t>Gerhardt, S. (2016) </a:t>
            </a:r>
            <a:r>
              <a:rPr lang="en-GB" sz="1400" i="1" dirty="0">
                <a:solidFill>
                  <a:schemeClr val="tx1"/>
                </a:solidFill>
                <a:highlight>
                  <a:srgbClr val="FFFFFF"/>
                </a:highlight>
                <a:latin typeface="Aptos"/>
                <a:ea typeface="+mj-lt"/>
                <a:cs typeface="+mj-lt"/>
              </a:rPr>
              <a:t>Why love matters: How affection shapes a baby’s brain</a:t>
            </a:r>
            <a:r>
              <a:rPr lang="en-GB" sz="1400" dirty="0">
                <a:solidFill>
                  <a:schemeClr val="tx1"/>
                </a:solidFill>
                <a:highlight>
                  <a:srgbClr val="FFFFFF"/>
                </a:highlight>
                <a:latin typeface="Aptos"/>
                <a:ea typeface="+mj-lt"/>
                <a:cs typeface="+mj-lt"/>
              </a:rPr>
              <a:t>. 2nd </a:t>
            </a:r>
            <a:r>
              <a:rPr lang="en-GB" sz="1400" dirty="0" err="1">
                <a:solidFill>
                  <a:schemeClr val="tx1"/>
                </a:solidFill>
                <a:highlight>
                  <a:srgbClr val="FFFFFF"/>
                </a:highlight>
                <a:latin typeface="Aptos"/>
                <a:ea typeface="+mj-lt"/>
                <a:cs typeface="+mj-lt"/>
              </a:rPr>
              <a:t>edn</a:t>
            </a:r>
            <a:r>
              <a:rPr lang="en-GB" sz="1400" dirty="0">
                <a:solidFill>
                  <a:schemeClr val="tx1"/>
                </a:solidFill>
                <a:highlight>
                  <a:srgbClr val="FFFFFF"/>
                </a:highlight>
                <a:latin typeface="Aptos"/>
                <a:ea typeface="+mj-lt"/>
                <a:cs typeface="+mj-lt"/>
              </a:rPr>
              <a:t>. Hove: Routledge.</a:t>
            </a:r>
            <a:br>
              <a:rPr lang="en-GB" sz="1400" dirty="0">
                <a:solidFill>
                  <a:schemeClr val="tx1"/>
                </a:solidFill>
                <a:highlight>
                  <a:srgbClr val="FFFFFF"/>
                </a:highlight>
                <a:latin typeface="Aptos"/>
                <a:ea typeface="+mj-lt"/>
                <a:cs typeface="+mj-lt"/>
              </a:rPr>
            </a:br>
            <a:endParaRPr lang="en-GB" sz="1400">
              <a:solidFill>
                <a:schemeClr val="tx1"/>
              </a:solidFill>
              <a:highlight>
                <a:srgbClr val="C6C6C6"/>
              </a:highlight>
              <a:latin typeface="Aptos"/>
              <a:ea typeface="+mj-lt"/>
              <a:cs typeface="+mj-lt"/>
            </a:endParaRPr>
          </a:p>
          <a:p>
            <a:r>
              <a:rPr lang="en-GB" sz="1400" dirty="0">
                <a:solidFill>
                  <a:schemeClr val="tx1"/>
                </a:solidFill>
                <a:highlight>
                  <a:srgbClr val="FFFFFF"/>
                </a:highlight>
                <a:latin typeface="Aptos"/>
                <a:ea typeface="+mj-lt"/>
                <a:cs typeface="+mj-lt"/>
              </a:rPr>
              <a:t>Google (2026) </a:t>
            </a:r>
            <a:r>
              <a:rPr lang="en-GB" sz="1400" i="1" dirty="0">
                <a:solidFill>
                  <a:schemeClr val="tx1"/>
                </a:solidFill>
                <a:highlight>
                  <a:srgbClr val="FFFFFF"/>
                </a:highlight>
                <a:latin typeface="Aptos"/>
                <a:ea typeface="+mj-lt"/>
                <a:cs typeface="+mj-lt"/>
              </a:rPr>
              <a:t>Image search results for children playing outdoors, sensory play, messy play, fine motor skills , childhood trauma on the </a:t>
            </a:r>
            <a:r>
              <a:rPr lang="en-GB" sz="1400" i="1">
                <a:solidFill>
                  <a:schemeClr val="tx1"/>
                </a:solidFill>
                <a:highlight>
                  <a:srgbClr val="FFFFFF"/>
                </a:highlight>
                <a:latin typeface="Aptos"/>
                <a:ea typeface="+mj-lt"/>
                <a:cs typeface="+mj-lt"/>
              </a:rPr>
              <a:t>brain and</a:t>
            </a:r>
            <a:r>
              <a:rPr lang="en-GB" sz="1400" i="1" dirty="0">
                <a:solidFill>
                  <a:schemeClr val="tx1"/>
                </a:solidFill>
                <a:highlight>
                  <a:srgbClr val="FFFFFF"/>
                </a:highlight>
                <a:latin typeface="Aptos"/>
                <a:ea typeface="+mj-lt"/>
                <a:cs typeface="+mj-lt"/>
              </a:rPr>
              <a:t> forest school</a:t>
            </a:r>
            <a:r>
              <a:rPr lang="en-GB" sz="1400" dirty="0">
                <a:solidFill>
                  <a:schemeClr val="tx1"/>
                </a:solidFill>
                <a:highlight>
                  <a:srgbClr val="FFFFFF"/>
                </a:highlight>
                <a:latin typeface="Aptos"/>
                <a:ea typeface="+mj-lt"/>
                <a:cs typeface="+mj-lt"/>
              </a:rPr>
              <a:t> [online images]. Available at:</a:t>
            </a:r>
            <a:r>
              <a:rPr lang="en-GB" sz="1400" dirty="0">
                <a:highlight>
                  <a:srgbClr val="FFFFFF"/>
                </a:highlight>
                <a:latin typeface="Aptos"/>
                <a:ea typeface="+mj-lt"/>
                <a:cs typeface="+mj-lt"/>
              </a:rPr>
              <a:t> </a:t>
            </a:r>
            <a:r>
              <a:rPr lang="en-GB" sz="1400" u="sng" dirty="0">
                <a:highlight>
                  <a:srgbClr val="FFFFFF"/>
                </a:highlight>
                <a:latin typeface="Aptos"/>
                <a:ea typeface="+mj-lt"/>
                <a:cs typeface="+mj-lt"/>
                <a:hlinkClick r:id="rId3">
                  <a:extLst>
                    <a:ext uri="{A12FA001-AC4F-418D-AE19-62706E023703}">
                      <ahyp:hlinkClr xmlns:ahyp="http://schemas.microsoft.com/office/drawing/2018/hyperlinkcolor" val="tx"/>
                    </a:ext>
                  </a:extLst>
                </a:hlinkClick>
              </a:rPr>
              <a:t>https://www.google.com/images</a:t>
            </a:r>
            <a:r>
              <a:rPr lang="en-GB" sz="1400" dirty="0">
                <a:solidFill>
                  <a:schemeClr val="tx1"/>
                </a:solidFill>
                <a:highlight>
                  <a:srgbClr val="FFFFFF"/>
                </a:highlight>
                <a:latin typeface="Aptos"/>
                <a:ea typeface="+mj-lt"/>
                <a:cs typeface="+mj-lt"/>
              </a:rPr>
              <a:t> (Accessed: 10 January 2026).</a:t>
            </a:r>
            <a:endParaRPr lang="en-GB" sz="1400">
              <a:solidFill>
                <a:schemeClr val="tx1"/>
              </a:solidFill>
              <a:highlight>
                <a:srgbClr val="C6C6C6"/>
              </a:highlight>
              <a:latin typeface="Aptos"/>
              <a:ea typeface="+mj-lt"/>
              <a:cs typeface="+mj-lt"/>
            </a:endParaRPr>
          </a:p>
          <a:p>
            <a:endParaRPr lang="en-GB" sz="1400" dirty="0">
              <a:solidFill>
                <a:schemeClr val="tx1"/>
              </a:solidFill>
            </a:endParaRPr>
          </a:p>
        </p:txBody>
      </p:sp>
    </p:spTree>
    <p:extLst>
      <p:ext uri="{BB962C8B-B14F-4D97-AF65-F5344CB8AC3E}">
        <p14:creationId xmlns:p14="http://schemas.microsoft.com/office/powerpoint/2010/main" val="19961608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33DEE1C-C940-9AA1-E6B3-D6F96DFEFAE8}"/>
              </a:ext>
            </a:extLst>
          </p:cNvPr>
          <p:cNvSpPr txBox="1"/>
          <p:nvPr/>
        </p:nvSpPr>
        <p:spPr>
          <a:xfrm>
            <a:off x="693688" y="617383"/>
            <a:ext cx="8392438" cy="461664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highlight>
                  <a:srgbClr val="FFFFFF"/>
                </a:highlight>
                <a:latin typeface="Aptos"/>
              </a:rPr>
              <a:t>G</a:t>
            </a:r>
            <a:r>
              <a:rPr lang="en-GB" sz="1400">
                <a:highlight>
                  <a:srgbClr val="FFFFFF"/>
                </a:highlight>
                <a:latin typeface="Aptos"/>
              </a:rPr>
              <a:t>opnik, A., Meltzoff, A.N. and Kuhl, P.K. (2009) </a:t>
            </a:r>
            <a:r>
              <a:rPr lang="en-GB" sz="1400" i="1">
                <a:highlight>
                  <a:srgbClr val="FFFFFF"/>
                </a:highlight>
                <a:latin typeface="Aptos"/>
              </a:rPr>
              <a:t>The scientist in the crib: What early learning tells us about the mind</a:t>
            </a:r>
            <a:r>
              <a:rPr lang="en-GB" sz="1400">
                <a:highlight>
                  <a:srgbClr val="FFFFFF"/>
                </a:highlight>
                <a:latin typeface="Aptos"/>
              </a:rPr>
              <a:t>. New York: HarperCollins.</a:t>
            </a:r>
            <a:endParaRPr lang="en-GB" sz="1400">
              <a:highlight>
                <a:srgbClr val="C6C6C6"/>
              </a:highlight>
              <a:latin typeface="Aptos"/>
            </a:endParaRPr>
          </a:p>
          <a:p>
            <a:endParaRPr lang="en-GB" sz="1400" dirty="0">
              <a:highlight>
                <a:srgbClr val="FFFFFF"/>
              </a:highlight>
              <a:latin typeface="Aptos"/>
            </a:endParaRPr>
          </a:p>
          <a:p>
            <a:r>
              <a:rPr lang="en-GB" sz="1400">
                <a:highlight>
                  <a:srgbClr val="FFFFFF"/>
                </a:highlight>
                <a:latin typeface="Aptos"/>
              </a:rPr>
              <a:t>GOV.UK (2024) </a:t>
            </a:r>
            <a:r>
              <a:rPr lang="en-GB" sz="1400" i="1">
                <a:highlight>
                  <a:srgbClr val="FFFFFF"/>
                </a:highlight>
                <a:latin typeface="Aptos"/>
              </a:rPr>
              <a:t>Early child development and attachment</a:t>
            </a:r>
            <a:r>
              <a:rPr lang="en-GB" sz="1400">
                <a:highlight>
                  <a:srgbClr val="FFFFFF"/>
                </a:highlight>
                <a:latin typeface="Aptos"/>
              </a:rPr>
              <a:t>. Available at: </a:t>
            </a:r>
            <a:r>
              <a:rPr lang="en-GB" sz="1400" u="sng" dirty="0">
                <a:highlight>
                  <a:srgbClr val="FFFFFF"/>
                </a:highlight>
                <a:latin typeface="Aptos"/>
                <a:hlinkClick r:id="rId2"/>
              </a:rPr>
              <a:t>https://www.gov.uk</a:t>
            </a:r>
            <a:r>
              <a:rPr lang="en-GB" sz="1400">
                <a:highlight>
                  <a:srgbClr val="FFFFFF"/>
                </a:highlight>
                <a:latin typeface="Aptos"/>
              </a:rPr>
              <a:t> (Accessed: 8 January 2026).</a:t>
            </a:r>
            <a:endParaRPr lang="en-GB" sz="1400">
              <a:highlight>
                <a:srgbClr val="C6C6C6"/>
              </a:highlight>
              <a:latin typeface="Aptos"/>
            </a:endParaRPr>
          </a:p>
          <a:p>
            <a:endParaRPr lang="en-GB" sz="1400" dirty="0">
              <a:highlight>
                <a:srgbClr val="FFFFFF"/>
              </a:highlight>
              <a:latin typeface="Aptos"/>
            </a:endParaRPr>
          </a:p>
          <a:p>
            <a:r>
              <a:rPr lang="en-GB" sz="1400">
                <a:highlight>
                  <a:srgbClr val="FFFFFF"/>
                </a:highlight>
                <a:latin typeface="Aptos"/>
              </a:rPr>
              <a:t>Guy-Evans, O. (2020) </a:t>
            </a:r>
            <a:r>
              <a:rPr lang="en-GB" sz="1400" i="1">
                <a:highlight>
                  <a:srgbClr val="FFFFFF"/>
                </a:highlight>
                <a:latin typeface="Aptos"/>
              </a:rPr>
              <a:t>Bronfenbrenner’s ecological systems theory</a:t>
            </a:r>
            <a:r>
              <a:rPr lang="en-GB" sz="1400">
                <a:highlight>
                  <a:srgbClr val="FFFFFF"/>
                </a:highlight>
                <a:latin typeface="Aptos"/>
              </a:rPr>
              <a:t>. Available at: </a:t>
            </a:r>
            <a:r>
              <a:rPr lang="en-GB" sz="1400" u="sng" dirty="0">
                <a:highlight>
                  <a:srgbClr val="FFFFFF"/>
                </a:highlight>
                <a:latin typeface="Aptos"/>
                <a:hlinkClick r:id="rId3"/>
              </a:rPr>
              <a:t>https://www.simplypsychology.org/bronfenbrenner.html</a:t>
            </a:r>
            <a:r>
              <a:rPr lang="en-GB" sz="1400">
                <a:highlight>
                  <a:srgbClr val="FFFFFF"/>
                </a:highlight>
                <a:latin typeface="Aptos"/>
              </a:rPr>
              <a:t> (Accessed: 18 April 2026).</a:t>
            </a:r>
            <a:endParaRPr lang="en-GB" sz="1400">
              <a:highlight>
                <a:srgbClr val="C6C6C6"/>
              </a:highlight>
              <a:latin typeface="Aptos"/>
            </a:endParaRPr>
          </a:p>
          <a:p>
            <a:endParaRPr lang="en-GB" sz="1400" dirty="0">
              <a:highlight>
                <a:srgbClr val="FFFFFF"/>
              </a:highlight>
              <a:latin typeface="Aptos"/>
            </a:endParaRPr>
          </a:p>
          <a:p>
            <a:r>
              <a:rPr lang="en-GB" sz="1400">
                <a:highlight>
                  <a:srgbClr val="FFFFFF"/>
                </a:highlight>
                <a:latin typeface="Aptos"/>
              </a:rPr>
              <a:t>McLeod, S. (2021) </a:t>
            </a:r>
            <a:r>
              <a:rPr lang="en-GB" sz="1400" i="1">
                <a:highlight>
                  <a:srgbClr val="FFFFFF"/>
                </a:highlight>
                <a:latin typeface="Aptos"/>
              </a:rPr>
              <a:t>Maslow’s hierarchy of needs</a:t>
            </a:r>
            <a:r>
              <a:rPr lang="en-GB" sz="1400">
                <a:highlight>
                  <a:srgbClr val="FFFFFF"/>
                </a:highlight>
                <a:latin typeface="Aptos"/>
              </a:rPr>
              <a:t>. Available at: </a:t>
            </a:r>
            <a:r>
              <a:rPr lang="en-GB" sz="1400" u="sng" dirty="0">
                <a:highlight>
                  <a:srgbClr val="FFFFFF"/>
                </a:highlight>
                <a:latin typeface="Aptos"/>
                <a:hlinkClick r:id="rId4"/>
              </a:rPr>
              <a:t>https://www.simplypsychology.org/maslow.html</a:t>
            </a:r>
            <a:r>
              <a:rPr lang="en-GB" sz="1400">
                <a:highlight>
                  <a:srgbClr val="FFFFFF"/>
                </a:highlight>
                <a:latin typeface="Aptos"/>
              </a:rPr>
              <a:t> (Accessed: 18 April 2026).</a:t>
            </a:r>
            <a:endParaRPr lang="en-GB" sz="1400">
              <a:highlight>
                <a:srgbClr val="C6C6C6"/>
              </a:highlight>
              <a:latin typeface="Aptos"/>
            </a:endParaRPr>
          </a:p>
          <a:p>
            <a:endParaRPr lang="en-GB" sz="1400" dirty="0">
              <a:highlight>
                <a:srgbClr val="FFFFFF"/>
              </a:highlight>
              <a:latin typeface="Aptos"/>
            </a:endParaRPr>
          </a:p>
          <a:p>
            <a:r>
              <a:rPr lang="en-GB" sz="1400">
                <a:highlight>
                  <a:srgbClr val="FFFFFF"/>
                </a:highlight>
                <a:latin typeface="Aptos"/>
              </a:rPr>
              <a:t>Microsoft Bing (2026) </a:t>
            </a:r>
            <a:r>
              <a:rPr lang="en-GB" sz="1400" i="1">
                <a:highlight>
                  <a:srgbClr val="FFFFFF"/>
                </a:highlight>
                <a:latin typeface="Aptos"/>
              </a:rPr>
              <a:t>Image search results for “parent and baby bonding”</a:t>
            </a:r>
            <a:r>
              <a:rPr lang="en-GB" sz="1400">
                <a:highlight>
                  <a:srgbClr val="FFFFFF"/>
                </a:highlight>
                <a:latin typeface="Aptos"/>
              </a:rPr>
              <a:t> [online images]. Available at: </a:t>
            </a:r>
            <a:r>
              <a:rPr lang="en-GB" sz="1400" u="sng" dirty="0">
                <a:highlight>
                  <a:srgbClr val="FFFFFF"/>
                </a:highlight>
                <a:latin typeface="Aptos"/>
                <a:hlinkClick r:id="rId5"/>
              </a:rPr>
              <a:t>https://www.bing.com/images</a:t>
            </a:r>
            <a:r>
              <a:rPr lang="en-GB" sz="1400">
                <a:highlight>
                  <a:srgbClr val="FFFFFF"/>
                </a:highlight>
                <a:latin typeface="Aptos"/>
              </a:rPr>
              <a:t> (Accessed: 8 January 2026).</a:t>
            </a:r>
            <a:endParaRPr lang="en-GB" sz="1400">
              <a:highlight>
                <a:srgbClr val="C6C6C6"/>
              </a:highlight>
              <a:latin typeface="Aptos"/>
            </a:endParaRPr>
          </a:p>
          <a:p>
            <a:endParaRPr lang="en-GB" sz="1400" dirty="0">
              <a:highlight>
                <a:srgbClr val="FFFFFF"/>
              </a:highlight>
              <a:latin typeface="Aptos"/>
            </a:endParaRPr>
          </a:p>
          <a:p>
            <a:r>
              <a:rPr lang="en-GB" sz="1400" dirty="0">
                <a:highlight>
                  <a:srgbClr val="FFFFFF"/>
                </a:highlight>
                <a:latin typeface="Aptos"/>
              </a:rPr>
              <a:t>Moon, C., Cooper, R.P. and Fifer, W.P. (1993) ‘Two-day-olds prefer their native language’, </a:t>
            </a:r>
            <a:r>
              <a:rPr lang="en-GB" sz="1400" i="1" dirty="0">
                <a:highlight>
                  <a:srgbClr val="FFFFFF"/>
                </a:highlight>
                <a:latin typeface="Aptos"/>
              </a:rPr>
              <a:t>Infant </a:t>
            </a:r>
            <a:r>
              <a:rPr lang="en-GB" sz="1400" i="1" dirty="0" err="1">
                <a:highlight>
                  <a:srgbClr val="FFFFFF"/>
                </a:highlight>
                <a:latin typeface="Aptos"/>
              </a:rPr>
              <a:t>Behavior</a:t>
            </a:r>
            <a:r>
              <a:rPr lang="en-GB" sz="1400" i="1" dirty="0">
                <a:highlight>
                  <a:srgbClr val="FFFFFF"/>
                </a:highlight>
                <a:latin typeface="Aptos"/>
              </a:rPr>
              <a:t> and Development</a:t>
            </a:r>
            <a:r>
              <a:rPr lang="en-GB" sz="1400" dirty="0">
                <a:highlight>
                  <a:srgbClr val="FFFFFF"/>
                </a:highlight>
                <a:latin typeface="Aptos"/>
              </a:rPr>
              <a:t>, 16(4), pp. 495–500.</a:t>
            </a:r>
            <a:endParaRPr lang="en-GB" sz="1400">
              <a:highlight>
                <a:srgbClr val="C6C6C6"/>
              </a:highlight>
              <a:latin typeface="Aptos"/>
            </a:endParaRPr>
          </a:p>
          <a:p>
            <a:endParaRPr lang="en-GB" sz="1400" dirty="0">
              <a:highlight>
                <a:srgbClr val="FFFFFF"/>
              </a:highlight>
              <a:latin typeface="Aptos"/>
            </a:endParaRPr>
          </a:p>
          <a:p>
            <a:r>
              <a:rPr lang="en-GB" sz="1400">
                <a:highlight>
                  <a:srgbClr val="FFFFFF"/>
                </a:highlight>
                <a:latin typeface="Aptos"/>
              </a:rPr>
              <a:t>Murphy Paul, A. (2010) </a:t>
            </a:r>
            <a:r>
              <a:rPr lang="en-GB" sz="1400" i="1">
                <a:highlight>
                  <a:srgbClr val="FFFFFF"/>
                </a:highlight>
                <a:latin typeface="Aptos"/>
              </a:rPr>
              <a:t>Origins: How the nine months before birth shape the rest of our lives</a:t>
            </a:r>
            <a:r>
              <a:rPr lang="en-GB" sz="1400">
                <a:highlight>
                  <a:srgbClr val="FFFFFF"/>
                </a:highlight>
                <a:latin typeface="Aptos"/>
              </a:rPr>
              <a:t>. New York: Free Press.</a:t>
            </a:r>
            <a:endParaRPr lang="en-US" sz="1400" dirty="0"/>
          </a:p>
          <a:p>
            <a:endParaRPr lang="en-US" sz="1400" dirty="0"/>
          </a:p>
        </p:txBody>
      </p:sp>
    </p:spTree>
    <p:extLst>
      <p:ext uri="{BB962C8B-B14F-4D97-AF65-F5344CB8AC3E}">
        <p14:creationId xmlns:p14="http://schemas.microsoft.com/office/powerpoint/2010/main" val="120409946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948479-4C7D-E0A9-945A-0D71677FC155}"/>
              </a:ext>
            </a:extLst>
          </p:cNvPr>
          <p:cNvSpPr>
            <a:spLocks noGrp="1"/>
          </p:cNvSpPr>
          <p:nvPr>
            <p:ph type="title"/>
          </p:nvPr>
        </p:nvSpPr>
        <p:spPr>
          <a:xfrm>
            <a:off x="696625" y="734992"/>
            <a:ext cx="8596668" cy="4166243"/>
          </a:xfrm>
        </p:spPr>
        <p:txBody>
          <a:bodyPr/>
          <a:lstStyle/>
          <a:p>
            <a:endParaRPr lang="en-GB" sz="1200" dirty="0">
              <a:highlight>
                <a:srgbClr val="FFFFFF"/>
              </a:highlight>
              <a:latin typeface="Aptos"/>
            </a:endParaRPr>
          </a:p>
          <a:p>
            <a:endParaRPr lang="en-GB" dirty="0"/>
          </a:p>
        </p:txBody>
      </p:sp>
      <p:sp>
        <p:nvSpPr>
          <p:cNvPr id="3" name="Content Placeholder 2">
            <a:extLst>
              <a:ext uri="{FF2B5EF4-FFF2-40B4-BE49-F238E27FC236}">
                <a16:creationId xmlns:a16="http://schemas.microsoft.com/office/drawing/2014/main" id="{A7325D87-8357-DDA8-875C-D0E9DBADA812}"/>
              </a:ext>
            </a:extLst>
          </p:cNvPr>
          <p:cNvSpPr>
            <a:spLocks noGrp="1"/>
          </p:cNvSpPr>
          <p:nvPr>
            <p:ph idx="1"/>
          </p:nvPr>
        </p:nvSpPr>
        <p:spPr>
          <a:xfrm>
            <a:off x="676138" y="952334"/>
            <a:ext cx="8500213" cy="4449863"/>
          </a:xfrm>
        </p:spPr>
        <p:txBody>
          <a:bodyPr vert="horz" lIns="91440" tIns="45720" rIns="91440" bIns="45720" rtlCol="0" anchor="t">
            <a:normAutofit/>
          </a:bodyPr>
          <a:lstStyle/>
          <a:p>
            <a:pPr marL="0" indent="0">
              <a:buNone/>
            </a:pPr>
            <a:r>
              <a:rPr lang="en-GB" sz="1400" dirty="0">
                <a:solidFill>
                  <a:srgbClr val="000000"/>
                </a:solidFill>
                <a:highlight>
                  <a:srgbClr val="FFFFFF"/>
                </a:highlight>
                <a:latin typeface="Aptos"/>
                <a:cs typeface="Segoe UI"/>
              </a:rPr>
              <a:t>Murphy Paul, A. (2011) </a:t>
            </a:r>
            <a:r>
              <a:rPr lang="en-GB" sz="1400" i="1" dirty="0">
                <a:solidFill>
                  <a:srgbClr val="000000"/>
                </a:solidFill>
                <a:highlight>
                  <a:srgbClr val="FFFFFF"/>
                </a:highlight>
                <a:latin typeface="Aptos"/>
                <a:cs typeface="Segoe UI"/>
              </a:rPr>
              <a:t>What we learn before we’re born</a:t>
            </a:r>
            <a:r>
              <a:rPr lang="en-GB" sz="1400" dirty="0">
                <a:solidFill>
                  <a:srgbClr val="000000"/>
                </a:solidFill>
                <a:highlight>
                  <a:srgbClr val="FFFFFF"/>
                </a:highlight>
                <a:latin typeface="Aptos"/>
                <a:cs typeface="Segoe UI"/>
              </a:rPr>
              <a:t>. Available at: </a:t>
            </a:r>
            <a:r>
              <a:rPr lang="en-GB" sz="1400" u="sng" dirty="0">
                <a:solidFill>
                  <a:srgbClr val="000000"/>
                </a:solidFill>
                <a:highlight>
                  <a:srgbClr val="FFFFFF"/>
                </a:highlight>
                <a:latin typeface="Aptos"/>
                <a:cs typeface="Segoe UI"/>
                <a:hlinkClick r:id="rId2"/>
              </a:rPr>
              <a:t>https://www.ted.com/talks/annie_murphy_paul_what_we_learn_before_we_re_born</a:t>
            </a:r>
            <a:r>
              <a:rPr lang="en-GB" sz="1400" dirty="0">
                <a:solidFill>
                  <a:srgbClr val="000000"/>
                </a:solidFill>
                <a:highlight>
                  <a:srgbClr val="FFFFFF"/>
                </a:highlight>
                <a:latin typeface="Aptos"/>
                <a:cs typeface="Segoe UI"/>
              </a:rPr>
              <a:t> (Accessed: 18 April 2026).</a:t>
            </a:r>
            <a:endParaRPr lang="en-GB" sz="1400">
              <a:solidFill>
                <a:srgbClr val="000000"/>
              </a:solidFill>
              <a:highlight>
                <a:srgbClr val="C6C6C6"/>
              </a:highlight>
              <a:latin typeface="Aptos"/>
              <a:cs typeface="Segoe UI"/>
            </a:endParaRPr>
          </a:p>
          <a:p>
            <a:pPr marL="0" indent="0">
              <a:buNone/>
            </a:pPr>
            <a:r>
              <a:rPr lang="en-GB" sz="1400">
                <a:solidFill>
                  <a:srgbClr val="000000"/>
                </a:solidFill>
                <a:highlight>
                  <a:srgbClr val="FFFFFF"/>
                </a:highlight>
                <a:latin typeface="Aptos"/>
                <a:cs typeface="Segoe UI"/>
              </a:rPr>
              <a:t>Piaget, J. (1952) </a:t>
            </a:r>
            <a:r>
              <a:rPr lang="en-GB" sz="1400" i="1">
                <a:solidFill>
                  <a:srgbClr val="000000"/>
                </a:solidFill>
                <a:highlight>
                  <a:srgbClr val="FFFFFF"/>
                </a:highlight>
                <a:latin typeface="Aptos"/>
                <a:cs typeface="Segoe UI"/>
              </a:rPr>
              <a:t>The origins of intelligence in children</a:t>
            </a:r>
            <a:r>
              <a:rPr lang="en-GB" sz="1400">
                <a:solidFill>
                  <a:srgbClr val="000000"/>
                </a:solidFill>
                <a:highlight>
                  <a:srgbClr val="FFFFFF"/>
                </a:highlight>
                <a:latin typeface="Aptos"/>
                <a:cs typeface="Segoe UI"/>
              </a:rPr>
              <a:t>. New York: International Universities Press.</a:t>
            </a:r>
            <a:endParaRPr lang="en-GB" sz="1400">
              <a:solidFill>
                <a:srgbClr val="000000"/>
              </a:solidFill>
              <a:highlight>
                <a:srgbClr val="C6C6C6"/>
              </a:highlight>
              <a:latin typeface="Aptos"/>
              <a:cs typeface="Segoe UI"/>
            </a:endParaRPr>
          </a:p>
          <a:p>
            <a:pPr marL="0" indent="0">
              <a:buNone/>
            </a:pPr>
            <a:r>
              <a:rPr lang="en-GB" sz="1400" dirty="0">
                <a:solidFill>
                  <a:srgbClr val="000000"/>
                </a:solidFill>
                <a:highlight>
                  <a:srgbClr val="FFFFFF"/>
                </a:highlight>
                <a:latin typeface="Aptos"/>
                <a:cs typeface="Segoe UI"/>
              </a:rPr>
              <a:t>Pound, L. (2016) </a:t>
            </a:r>
            <a:r>
              <a:rPr lang="en-GB" sz="1400" i="1" dirty="0">
                <a:solidFill>
                  <a:srgbClr val="000000"/>
                </a:solidFill>
                <a:highlight>
                  <a:srgbClr val="FFFFFF"/>
                </a:highlight>
                <a:latin typeface="Aptos"/>
                <a:cs typeface="Segoe UI"/>
              </a:rPr>
              <a:t>How children learn: From Montessori to Vygotsky – educational theories and approaches made easy</a:t>
            </a:r>
            <a:r>
              <a:rPr lang="en-GB" sz="1400" dirty="0">
                <a:solidFill>
                  <a:srgbClr val="000000"/>
                </a:solidFill>
                <a:highlight>
                  <a:srgbClr val="FFFFFF"/>
                </a:highlight>
                <a:latin typeface="Aptos"/>
                <a:cs typeface="Segoe UI"/>
              </a:rPr>
              <a:t>. 2nd </a:t>
            </a:r>
            <a:r>
              <a:rPr lang="en-GB" sz="1400">
                <a:solidFill>
                  <a:srgbClr val="000000"/>
                </a:solidFill>
                <a:highlight>
                  <a:srgbClr val="FFFFFF"/>
                </a:highlight>
                <a:latin typeface="Aptos"/>
                <a:cs typeface="Segoe UI"/>
              </a:rPr>
              <a:t>edition</a:t>
            </a:r>
            <a:r>
              <a:rPr lang="en-GB" sz="1400" dirty="0">
                <a:solidFill>
                  <a:srgbClr val="000000"/>
                </a:solidFill>
                <a:highlight>
                  <a:srgbClr val="FFFFFF"/>
                </a:highlight>
                <a:latin typeface="Aptos"/>
                <a:cs typeface="Segoe UI"/>
              </a:rPr>
              <a:t>. London: Practical Pre-School Books.</a:t>
            </a:r>
            <a:endParaRPr lang="en-GB" sz="1400" dirty="0">
              <a:solidFill>
                <a:srgbClr val="000000"/>
              </a:solidFill>
              <a:highlight>
                <a:srgbClr val="C6C6C6"/>
              </a:highlight>
              <a:latin typeface="Aptos"/>
              <a:cs typeface="Segoe UI"/>
            </a:endParaRPr>
          </a:p>
          <a:p>
            <a:pPr marL="0" indent="0">
              <a:buNone/>
            </a:pPr>
            <a:r>
              <a:rPr lang="en-GB" sz="1400">
                <a:solidFill>
                  <a:srgbClr val="000000"/>
                </a:solidFill>
                <a:highlight>
                  <a:srgbClr val="FFFFFF"/>
                </a:highlight>
                <a:latin typeface="Aptos"/>
                <a:cs typeface="Segoe UI"/>
              </a:rPr>
              <a:t>Study.com (n.d.) </a:t>
            </a:r>
            <a:r>
              <a:rPr lang="en-GB" sz="1400" i="1">
                <a:solidFill>
                  <a:srgbClr val="000000"/>
                </a:solidFill>
                <a:highlight>
                  <a:srgbClr val="FFFFFF"/>
                </a:highlight>
                <a:latin typeface="Aptos"/>
                <a:cs typeface="Segoe UI"/>
              </a:rPr>
              <a:t>Attachment cycle diagram</a:t>
            </a:r>
            <a:r>
              <a:rPr lang="en-GB" sz="1400">
                <a:solidFill>
                  <a:srgbClr val="000000"/>
                </a:solidFill>
                <a:highlight>
                  <a:srgbClr val="FFFFFF"/>
                </a:highlight>
                <a:latin typeface="Aptos"/>
                <a:cs typeface="Segoe UI"/>
              </a:rPr>
              <a:t> [online image]. Available at: </a:t>
            </a:r>
            <a:r>
              <a:rPr lang="en-GB" sz="1400" u="sng" dirty="0">
                <a:solidFill>
                  <a:srgbClr val="000000"/>
                </a:solidFill>
                <a:highlight>
                  <a:srgbClr val="FFFFFF"/>
                </a:highlight>
                <a:latin typeface="Aptos"/>
                <a:cs typeface="Segoe UI"/>
                <a:hlinkClick r:id="rId3"/>
              </a:rPr>
              <a:t>https://study.com</a:t>
            </a:r>
            <a:r>
              <a:rPr lang="en-GB" sz="1400">
                <a:solidFill>
                  <a:srgbClr val="000000"/>
                </a:solidFill>
                <a:highlight>
                  <a:srgbClr val="FFFFFF"/>
                </a:highlight>
                <a:latin typeface="Aptos"/>
                <a:cs typeface="Segoe UI"/>
              </a:rPr>
              <a:t> (Accessed: 15 April 2026).</a:t>
            </a:r>
            <a:endParaRPr lang="en-GB" sz="1400">
              <a:solidFill>
                <a:srgbClr val="000000"/>
              </a:solidFill>
              <a:highlight>
                <a:srgbClr val="C6C6C6"/>
              </a:highlight>
              <a:latin typeface="Aptos"/>
              <a:cs typeface="Segoe UI"/>
            </a:endParaRPr>
          </a:p>
          <a:p>
            <a:pPr marL="0" indent="0">
              <a:buNone/>
            </a:pPr>
            <a:r>
              <a:rPr lang="en-GB" sz="1400">
                <a:solidFill>
                  <a:srgbClr val="000000"/>
                </a:solidFill>
                <a:highlight>
                  <a:srgbClr val="FFFFFF"/>
                </a:highlight>
                <a:latin typeface="Aptos"/>
                <a:cs typeface="Segoe UI"/>
              </a:rPr>
              <a:t>Study.com (n.d.) </a:t>
            </a:r>
            <a:r>
              <a:rPr lang="en-GB" sz="1400" i="1">
                <a:solidFill>
                  <a:srgbClr val="000000"/>
                </a:solidFill>
                <a:highlight>
                  <a:srgbClr val="FFFFFF"/>
                </a:highlight>
                <a:latin typeface="Aptos"/>
                <a:cs typeface="Segoe UI"/>
              </a:rPr>
              <a:t>Components of nurturing care diagram</a:t>
            </a:r>
            <a:r>
              <a:rPr lang="en-GB" sz="1400">
                <a:solidFill>
                  <a:srgbClr val="000000"/>
                </a:solidFill>
                <a:highlight>
                  <a:srgbClr val="FFFFFF"/>
                </a:highlight>
                <a:latin typeface="Aptos"/>
                <a:cs typeface="Segoe UI"/>
              </a:rPr>
              <a:t> [online image]. Available at: </a:t>
            </a:r>
            <a:r>
              <a:rPr lang="en-GB" sz="1400" u="sng" dirty="0">
                <a:solidFill>
                  <a:srgbClr val="000000"/>
                </a:solidFill>
                <a:highlight>
                  <a:srgbClr val="FFFFFF"/>
                </a:highlight>
                <a:latin typeface="Aptos"/>
                <a:cs typeface="Segoe UI"/>
                <a:hlinkClick r:id="rId3"/>
              </a:rPr>
              <a:t>https://study.com</a:t>
            </a:r>
            <a:r>
              <a:rPr lang="en-GB" sz="1400" dirty="0">
                <a:solidFill>
                  <a:srgbClr val="000000"/>
                </a:solidFill>
                <a:highlight>
                  <a:srgbClr val="FFFFFF"/>
                </a:highlight>
                <a:latin typeface="Aptos"/>
                <a:cs typeface="Segoe UI"/>
              </a:rPr>
              <a:t> </a:t>
            </a:r>
            <a:r>
              <a:rPr lang="en-GB" sz="1400">
                <a:solidFill>
                  <a:srgbClr val="000000"/>
                </a:solidFill>
                <a:highlight>
                  <a:srgbClr val="FFFFFF"/>
                </a:highlight>
                <a:latin typeface="Aptos"/>
                <a:cs typeface="Segoe UI"/>
              </a:rPr>
              <a:t>(Accessed: 10 January 2026).</a:t>
            </a:r>
            <a:endParaRPr lang="en-GB" sz="1400">
              <a:solidFill>
                <a:srgbClr val="000000"/>
              </a:solidFill>
              <a:highlight>
                <a:srgbClr val="C6C6C6"/>
              </a:highlight>
              <a:latin typeface="Aptos"/>
              <a:cs typeface="Segoe UI"/>
            </a:endParaRPr>
          </a:p>
          <a:p>
            <a:pPr marL="0" indent="0">
              <a:buNone/>
            </a:pPr>
            <a:r>
              <a:rPr lang="en-GB" sz="1400">
                <a:solidFill>
                  <a:srgbClr val="000000"/>
                </a:solidFill>
                <a:highlight>
                  <a:srgbClr val="FFFFFF"/>
                </a:highlight>
                <a:latin typeface="Aptos"/>
                <a:cs typeface="Segoe UI"/>
              </a:rPr>
              <a:t>The Minds Journal (2020) </a:t>
            </a:r>
            <a:r>
              <a:rPr lang="en-GB" sz="1400" i="1">
                <a:solidFill>
                  <a:srgbClr val="000000"/>
                </a:solidFill>
                <a:highlight>
                  <a:srgbClr val="FFFFFF"/>
                </a:highlight>
                <a:latin typeface="Aptos"/>
                <a:cs typeface="Segoe UI"/>
              </a:rPr>
              <a:t>Adverse childhood experiences and toxic stress</a:t>
            </a:r>
            <a:r>
              <a:rPr lang="en-GB" sz="1400">
                <a:solidFill>
                  <a:srgbClr val="000000"/>
                </a:solidFill>
                <a:highlight>
                  <a:srgbClr val="FFFFFF"/>
                </a:highlight>
                <a:latin typeface="Aptos"/>
                <a:cs typeface="Segoe UI"/>
              </a:rPr>
              <a:t>. Available at: </a:t>
            </a:r>
            <a:r>
              <a:rPr lang="en-GB" sz="1400" u="sng" dirty="0">
                <a:solidFill>
                  <a:srgbClr val="000000"/>
                </a:solidFill>
                <a:highlight>
                  <a:srgbClr val="FFFFFF"/>
                </a:highlight>
                <a:latin typeface="Aptos"/>
                <a:cs typeface="Segoe UI"/>
                <a:hlinkClick r:id="rId4"/>
              </a:rPr>
              <a:t>https://themindsjournal.com</a:t>
            </a:r>
            <a:r>
              <a:rPr lang="en-GB" sz="1400" dirty="0">
                <a:solidFill>
                  <a:srgbClr val="000000"/>
                </a:solidFill>
                <a:highlight>
                  <a:srgbClr val="FFFFFF"/>
                </a:highlight>
                <a:latin typeface="Aptos"/>
                <a:cs typeface="Segoe UI"/>
              </a:rPr>
              <a:t> </a:t>
            </a:r>
            <a:r>
              <a:rPr lang="en-GB" sz="1400">
                <a:solidFill>
                  <a:srgbClr val="000000"/>
                </a:solidFill>
                <a:highlight>
                  <a:srgbClr val="FFFFFF"/>
                </a:highlight>
                <a:latin typeface="Aptos"/>
                <a:cs typeface="Segoe UI"/>
              </a:rPr>
              <a:t>(Accessed: 18 April 2026).</a:t>
            </a:r>
            <a:endParaRPr lang="en-GB" sz="1400">
              <a:solidFill>
                <a:srgbClr val="000000"/>
              </a:solidFill>
              <a:highlight>
                <a:srgbClr val="C6C6C6"/>
              </a:highlight>
              <a:latin typeface="Aptos"/>
              <a:cs typeface="Segoe UI"/>
            </a:endParaRPr>
          </a:p>
          <a:p>
            <a:pPr marL="0" indent="0">
              <a:buNone/>
            </a:pPr>
            <a:r>
              <a:rPr lang="en-GB" sz="1400" dirty="0" err="1">
                <a:solidFill>
                  <a:srgbClr val="000000"/>
                </a:solidFill>
                <a:highlight>
                  <a:srgbClr val="FFFFFF"/>
                </a:highlight>
                <a:latin typeface="Aptos"/>
                <a:cs typeface="Segoe UI"/>
              </a:rPr>
              <a:t>Tronick</a:t>
            </a:r>
            <a:r>
              <a:rPr lang="en-GB" sz="1400" dirty="0">
                <a:solidFill>
                  <a:srgbClr val="000000"/>
                </a:solidFill>
                <a:highlight>
                  <a:srgbClr val="FFFFFF"/>
                </a:highlight>
                <a:latin typeface="Aptos"/>
                <a:cs typeface="Segoe UI"/>
              </a:rPr>
              <a:t>, E. (1975) </a:t>
            </a:r>
            <a:r>
              <a:rPr lang="en-GB" sz="1400" i="1" dirty="0">
                <a:solidFill>
                  <a:srgbClr val="000000"/>
                </a:solidFill>
                <a:highlight>
                  <a:srgbClr val="FFFFFF"/>
                </a:highlight>
                <a:latin typeface="Aptos"/>
                <a:cs typeface="Segoe UI"/>
              </a:rPr>
              <a:t>Still face experiment</a:t>
            </a:r>
            <a:r>
              <a:rPr lang="en-GB" sz="1400" dirty="0">
                <a:solidFill>
                  <a:srgbClr val="000000"/>
                </a:solidFill>
                <a:highlight>
                  <a:srgbClr val="FFFFFF"/>
                </a:highlight>
                <a:latin typeface="Aptos"/>
                <a:cs typeface="Segoe UI"/>
              </a:rPr>
              <a:t> [video]. Available at: </a:t>
            </a:r>
            <a:r>
              <a:rPr lang="en-GB" sz="1400" u="sng" dirty="0">
                <a:solidFill>
                  <a:srgbClr val="000000"/>
                </a:solidFill>
                <a:highlight>
                  <a:srgbClr val="FFFFFF"/>
                </a:highlight>
                <a:latin typeface="Aptos"/>
                <a:cs typeface="Segoe UI"/>
                <a:hlinkClick r:id="rId5"/>
              </a:rPr>
              <a:t>https://www.youtube.com</a:t>
            </a:r>
            <a:r>
              <a:rPr lang="en-GB" sz="1400" dirty="0">
                <a:solidFill>
                  <a:srgbClr val="000000"/>
                </a:solidFill>
                <a:highlight>
                  <a:srgbClr val="FFFFFF"/>
                </a:highlight>
                <a:latin typeface="Aptos"/>
                <a:cs typeface="Segoe UI"/>
              </a:rPr>
              <a:t> (Accessed: 18 April 2026).</a:t>
            </a:r>
            <a:endParaRPr lang="en-GB" sz="1400">
              <a:solidFill>
                <a:srgbClr val="000000"/>
              </a:solidFill>
              <a:highlight>
                <a:srgbClr val="C6C6C6"/>
              </a:highlight>
              <a:latin typeface="Aptos"/>
              <a:cs typeface="Segoe UI"/>
            </a:endParaRPr>
          </a:p>
          <a:p>
            <a:pPr marL="0" indent="0">
              <a:buNone/>
            </a:pPr>
            <a:r>
              <a:rPr lang="en-GB" sz="1400">
                <a:solidFill>
                  <a:srgbClr val="000000"/>
                </a:solidFill>
                <a:highlight>
                  <a:srgbClr val="FFFFFF"/>
                </a:highlight>
                <a:latin typeface="Aptos"/>
                <a:cs typeface="Segoe UI"/>
              </a:rPr>
              <a:t>Vygotsky, L.S. (1978) </a:t>
            </a:r>
            <a:r>
              <a:rPr lang="en-GB" sz="1400" i="1">
                <a:solidFill>
                  <a:srgbClr val="000000"/>
                </a:solidFill>
                <a:highlight>
                  <a:srgbClr val="FFFFFF"/>
                </a:highlight>
                <a:latin typeface="Aptos"/>
                <a:cs typeface="Segoe UI"/>
              </a:rPr>
              <a:t>Mind in society: The development of higher psychological processes</a:t>
            </a:r>
            <a:r>
              <a:rPr lang="en-GB" sz="1400">
                <a:solidFill>
                  <a:srgbClr val="000000"/>
                </a:solidFill>
                <a:highlight>
                  <a:srgbClr val="FFFFFF"/>
                </a:highlight>
                <a:latin typeface="Aptos"/>
                <a:cs typeface="Segoe UI"/>
              </a:rPr>
              <a:t>. Cambridge, MA: Harvard University Press.</a:t>
            </a:r>
            <a:endParaRPr lang="en-GB" sz="1400">
              <a:solidFill>
                <a:srgbClr val="000000"/>
              </a:solidFill>
              <a:highlight>
                <a:srgbClr val="C6C6C6"/>
              </a:highlight>
              <a:latin typeface="Aptos"/>
              <a:cs typeface="Segoe UI"/>
            </a:endParaRPr>
          </a:p>
          <a:p>
            <a:pPr algn="l">
              <a:lnSpc>
                <a:spcPts val="1569"/>
              </a:lnSpc>
            </a:pPr>
            <a:endParaRPr lang="en-GB" sz="1400" dirty="0">
              <a:solidFill>
                <a:srgbClr val="000000"/>
              </a:solidFill>
              <a:latin typeface="Aptos"/>
              <a:cs typeface="Segoe UI"/>
            </a:endParaRPr>
          </a:p>
        </p:txBody>
      </p:sp>
    </p:spTree>
    <p:extLst>
      <p:ext uri="{BB962C8B-B14F-4D97-AF65-F5344CB8AC3E}">
        <p14:creationId xmlns:p14="http://schemas.microsoft.com/office/powerpoint/2010/main" val="230032684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7B26CBE6-D819-4270-BE40-75A3B3CA2A5E}"/>
              </a:ext>
            </a:extLst>
          </p:cNvPr>
          <p:cNvSpPr>
            <a:spLocks noGrp="1"/>
          </p:cNvSpPr>
          <p:nvPr>
            <p:ph idx="1"/>
          </p:nvPr>
        </p:nvSpPr>
        <p:spPr/>
        <p:txBody>
          <a:bodyPr vert="horz" lIns="91440" tIns="45720" rIns="91440" bIns="45720" rtlCol="0" anchor="t">
            <a:normAutofit/>
          </a:bodyPr>
          <a:lstStyle/>
          <a:p>
            <a:pPr marL="0" indent="0">
              <a:buNone/>
            </a:pPr>
            <a:r>
              <a:rPr lang="en-GB" sz="1600">
                <a:highlight>
                  <a:srgbClr val="FFFFFF"/>
                </a:highlight>
                <a:latin typeface="Aptos"/>
              </a:rPr>
              <a:t>Welsh Government (2022a) </a:t>
            </a:r>
            <a:r>
              <a:rPr lang="en-GB" sz="1600" i="1">
                <a:highlight>
                  <a:srgbClr val="FFFFFF"/>
                </a:highlight>
                <a:latin typeface="Aptos"/>
              </a:rPr>
              <a:t>Curriculum for Wales: Guidance</a:t>
            </a:r>
            <a:r>
              <a:rPr lang="en-GB" sz="1600">
                <a:highlight>
                  <a:srgbClr val="FFFFFF"/>
                </a:highlight>
                <a:latin typeface="Aptos"/>
              </a:rPr>
              <a:t>. Cardiff: Welsh Government.</a:t>
            </a:r>
            <a:endParaRPr lang="en-GB" sz="1600">
              <a:highlight>
                <a:srgbClr val="C6C6C6"/>
              </a:highlight>
              <a:latin typeface="Aptos"/>
            </a:endParaRPr>
          </a:p>
          <a:p>
            <a:pPr marL="0" indent="0">
              <a:buNone/>
            </a:pPr>
            <a:endParaRPr lang="en-GB" sz="1600" dirty="0">
              <a:highlight>
                <a:srgbClr val="FFFFFF"/>
              </a:highlight>
              <a:latin typeface="Aptos"/>
            </a:endParaRPr>
          </a:p>
          <a:p>
            <a:pPr marL="0" indent="0">
              <a:buNone/>
            </a:pPr>
            <a:r>
              <a:rPr lang="en-GB" sz="1600">
                <a:highlight>
                  <a:srgbClr val="FFFFFF"/>
                </a:highlight>
                <a:latin typeface="Aptos"/>
              </a:rPr>
              <a:t>Welsh Government (2022b) </a:t>
            </a:r>
            <a:r>
              <a:rPr lang="en-GB" sz="1600" i="1">
                <a:highlight>
                  <a:srgbClr val="FFFFFF"/>
                </a:highlight>
                <a:latin typeface="Aptos"/>
              </a:rPr>
              <a:t>Early childhood development guidance</a:t>
            </a:r>
            <a:r>
              <a:rPr lang="en-GB" sz="1600">
                <a:highlight>
                  <a:srgbClr val="FFFFFF"/>
                </a:highlight>
                <a:latin typeface="Aptos"/>
              </a:rPr>
              <a:t>. Cardiff: Welsh Government.</a:t>
            </a:r>
            <a:endParaRPr lang="en-GB" sz="1600">
              <a:highlight>
                <a:srgbClr val="C6C6C6"/>
              </a:highlight>
              <a:latin typeface="Aptos"/>
            </a:endParaRPr>
          </a:p>
          <a:p>
            <a:pPr marL="0" indent="0">
              <a:buNone/>
            </a:pPr>
            <a:endParaRPr lang="en-GB" sz="1600" dirty="0">
              <a:highlight>
                <a:srgbClr val="FFFFFF"/>
              </a:highlight>
              <a:latin typeface="Aptos"/>
            </a:endParaRPr>
          </a:p>
          <a:p>
            <a:pPr marL="0" indent="0">
              <a:buNone/>
            </a:pPr>
            <a:r>
              <a:rPr lang="en-GB" sz="1600">
                <a:highlight>
                  <a:srgbClr val="FFFFFF"/>
                </a:highlight>
                <a:latin typeface="Aptos"/>
              </a:rPr>
              <a:t>World Health Organization (2023) </a:t>
            </a:r>
            <a:r>
              <a:rPr lang="en-GB" sz="1600" i="1">
                <a:highlight>
                  <a:srgbClr val="FFFFFF"/>
                </a:highlight>
                <a:latin typeface="Aptos"/>
              </a:rPr>
              <a:t>Adverse childhood experiences international questionnaire (ACE-IQ)</a:t>
            </a:r>
            <a:r>
              <a:rPr lang="en-GB" sz="1600">
                <a:highlight>
                  <a:srgbClr val="FFFFFF"/>
                </a:highlight>
                <a:latin typeface="Aptos"/>
              </a:rPr>
              <a:t>. Available at: </a:t>
            </a:r>
            <a:r>
              <a:rPr lang="en-GB" sz="1600" u="sng" dirty="0">
                <a:highlight>
                  <a:srgbClr val="FFFFFF"/>
                </a:highlight>
                <a:latin typeface="Aptos"/>
                <a:hlinkClick r:id="rId2"/>
              </a:rPr>
              <a:t>https://www.who.int</a:t>
            </a:r>
            <a:r>
              <a:rPr lang="en-GB" sz="1600">
                <a:highlight>
                  <a:srgbClr val="FFFFFF"/>
                </a:highlight>
                <a:latin typeface="Aptos"/>
              </a:rPr>
              <a:t> (Accessed: 18 April 2026).</a:t>
            </a:r>
            <a:endParaRPr lang="en-GB" sz="1600">
              <a:highlight>
                <a:srgbClr val="C6C6C6"/>
              </a:highlight>
              <a:latin typeface="Aptos"/>
            </a:endParaRPr>
          </a:p>
          <a:p>
            <a:endParaRPr lang="en-GB" sz="1600" dirty="0">
              <a:highlight>
                <a:srgbClr val="FFFFFF"/>
              </a:highlight>
              <a:latin typeface="Aptos"/>
            </a:endParaRPr>
          </a:p>
          <a:p>
            <a:endParaRPr lang="en-GB" sz="1600" dirty="0"/>
          </a:p>
        </p:txBody>
      </p:sp>
    </p:spTree>
    <p:extLst>
      <p:ext uri="{BB962C8B-B14F-4D97-AF65-F5344CB8AC3E}">
        <p14:creationId xmlns:p14="http://schemas.microsoft.com/office/powerpoint/2010/main" val="182715521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25</Slides>
  <Notes>0</Notes>
  <HiddenSlides>0</HiddenSlide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Facet</vt:lpstr>
      <vt:lpstr>What are the first 1,000 days? </vt:lpstr>
      <vt:lpstr>From conception to birth.    According to Annie Murphy Paul, Christine Moon and Alison Gopnik, researchers in the field of fetal origins and developmental psychology, prenatal experiences play a significant role in shaping postnatal development, suggesting that learning begins before birth. Murphy Paul (2010, p. 18) states that “much of what a pregnant woman encounters in her daily life – the air she breathes, the food and drink she consumes, the chemicals she is exposed to, even the emotions she feels – is shared with her fetus.” This highlights that the nine months of gestation are crucial, as they can permanently affect growth, brain development, and organ function. Murphy Paul (2011) further explains that learning begins in the womb through exposure to environmental and sensory experiences, with research suggesting that babies can recognise sounds, voices, and rhythms before birth, demonstrating early forms of memory and learning. The influence of other people is also most significant in early life. Relationships with parents and caregivers are crucial, as this is when the nervous system is rapidly developing and shaped by emotional experiences. During this time, caregiver interactions influence how babies learn to understand and regulate emotions. Consistent, responsive care supports the development of secure attachments, which are essential for emotional wellbeing and future relationships. These early experiences help organise thinking processes, support brain development, and influence later behaviour and learning outcomes (Gerhardt, 2016, p. 11).  </vt:lpstr>
      <vt:lpstr> Movement and mirroring . (BBC,n.d.)</vt:lpstr>
      <vt:lpstr>Movement and Mirroring</vt:lpstr>
      <vt:lpstr>Brain Development and why it is important</vt:lpstr>
      <vt:lpstr>Making a connection with your baby, through touch and eye contact. Images sourced via Microsoft Bing ( Accessed: 8th January)</vt:lpstr>
      <vt:lpstr>The key person role is vital. </vt:lpstr>
      <vt:lpstr>Engaging experiences.</vt:lpstr>
      <vt:lpstr>Bronfenbrenner and Maslow's theories combine to create a  "Holistic" view of a child's development (Bronfenbrenner,1979). If a child's needs are not met it can lead to poor physical health, emotional insecurity, and delayed development, preventing them from reaching their full potential (Maslow,1943) Image sourced  via Google images Maslow’s Hierarchy of Needs (McLeod, 2021) (Accessed  10 January 2026)  Image sourced  via Google Images Bronfenbrenner’s  Ecological Systems Theory (Guy-Evans, 2020) (Accessed 10th January 2026)</vt:lpstr>
      <vt:lpstr>According to the World Health Organization (2023), adverse childhood experiences (ACEs), such as abuse, neglect, or growing up in a household affected by mental illness or substance misuse, can trigger a “toxic stress” response that has significant long-term effects on a child’s health and development. Toxic stress can disrupt brain development by affecting the structure and functioning of key areas of the brain responsible for learning, memory, and emotional regulation. As a result, children may be at an increased risk of developing emotional, behavioural, and physical health difficulties later in life, including anxiety, poor attachment, and difficulties in education (World Health Organization, 2023). Furthermore, prolonged exposure to stress without supportive relationships can limit a child’s ability to cope with challenges and may impact their overall wellbeing. Similar discussions are presented in wider literature, which highlights the lasting impact of early trauma on development and expresses the importance of early intervention and supportive caregiving environments (The Minds Journal, 2020).   Image sourced via Google Images (Accessed 10th January 2026)  </vt:lpstr>
      <vt:lpstr>It is generally considered that John Bowlby’s research transformed childcare, early education, and social policy by highlighting the emotional impact of separation, the importance of sensitive and nurturing caregiving, and the need for consistent and stable relationships in early years settings (Pound, 2016, p. 44). </vt:lpstr>
      <vt:lpstr>(Bowlby,1953) (Tronick,n.d.) Images sourced via Google  Images (Accessed 10 January 2026)</vt:lpstr>
      <vt:lpstr>Exceptional caregiving in the early years involves providing a responsive, inclusive, and individualised environment in which practitioners build strong relationships, observe children carefully, and adapt learning to meet each child’s unique needs. This approach supports children’s cognitive, social, and emotional development through stimulating play, rich language experiences, and effective partnerships with families. Such practice aligns with the Curriculum for Wales, which emphasises holistic development, well-being, and child-centred learning, ensuring that children are supported to become healthy, confident individuals and capable learners (Welsh Government, 2022). </vt:lpstr>
      <vt:lpstr>Images sourced via google images (Accessed: 10 January 2026)</vt:lpstr>
      <vt:lpstr>Pikler’s philosophy emphasises uninterrupted play, free movement, and the development of secure attachments through attentive caregiving during daily routines such as feeding and changing. This approach enables each child to develop motor skills and explore their environment naturally, without adults rushing or forcing development. By allowing children the freedom to move independently, they are able to build confidence, coordination, and body awareness at their own pace. Furthermore, caregiving moments become opportunities for meaningful connection, where practitioners can engage in responsive and respectful interactions that strengthen emotional bonds. This supports the development of secure attachments, which are essential for emotional wellbeing and future relationships. In addition, Pikler’s approach promotes independence and self-regulation, encouraging children to become active participants in their own learning and development (Pikler UK Association, 2008).  Images sourced via google images (Accessed 10 January 2026)  </vt:lpstr>
      <vt:lpstr> What is the role of an early year's practitioner?  The role of an early years practitioner is essential in providing a safe, nurturing, and stimulating learning environment for young children. Practitioners are responsible for ensuring children’s overall wellbeing while promoting high-quality, differentiated learning experiences for children aged 0–5. This includes planning activities that meet individual needs, abilities, and interests, allowing every child to develop at their own pace. In line with the Curriculum for Wales, practitioners support children’s holistic development, including physical, social, emotional, and cognitive growth. A key aspect of this role is creating a safe, secure, and supportive environment where children feel valued and respected. When children feel emotionally secure, they are more likely to build confidence, develop independence, and form positive relationships with both adults and peers. Practitioners also act as role models, demonstrating positive behaviour, communication, and social interaction. Through observation and assessment, they can identify children’s developmental needs and adapt their practice accordingly. Furthermore, early years practitioners work in partnership with families to support continuity of care and learning, recognising the importance of strong home–setting relationships. By fostering trust, providing consistent routines, and engaging in meaningful interactions, practitioners play a vital role in supporting children’s early development and preparing them for future learning (Welsh Government, 2022).  </vt:lpstr>
      <vt:lpstr>What are the challenges within early years settings?  In 2026, early years settings face a combination of systemic financial pressures, evolving developmental needs amongst children and workforce shortages. These challenges are often interconnected, funding gaps lead to staffing issues, and the absence of valuable resources and training Which in turn impact the quality of care  in education.  (Welsh Government, 2022)  Stress within families is also a factor with family dynamics changing, time constraints with working parents and lack of support. It is important that the practitioner take these factors into consideration and discuss with the parent or carers as to what help is available from  charities, outside agencies and help within the community (Welsh Government, 2022).  Early years challenges can be supported  through increased funding, improved staff support and strong partnerships with families and other services. Providing training and fair working conditions helps reduce staff shortages, while working closely with parents and external professionals ensures children's needs are met. Together, this improves the quality of care and supports better outcomes for children (Welsh Government, 2022).    '</vt:lpstr>
      <vt:lpstr> Early years activities  Activities within nursery settings are designed to support children’s developmental milestones through a balance of structured activities and open-ended play opportunities. The Curriculum for Wales provides guidance across key areas of development, including physical development, social and emotional growth, and communication skills. These areas are interconnected and are supported through play-based learning, which is central to early years practice. Sensory exploration plays a crucial role in early development, as it helps to build neural connections in the brain and supports the development of fine motor skills. Activities such as sand play, water play, and tactile experiences allow children to explore different textures and sensations, encouraging curiosity and cognitive development. In addition, sensory play supports language development as children begin to describe and make sense of their experiences. Physical activities are equally important, focusing on both gross motor skills, such as running, jumping, and climbing, and fine motor skills, such as grasping, drawing, and manipulating small objects. These activities help to develop coordination, balance, and control, which are essential for later skills such as writing. Furthermore, engaging in physical play promotes confidence, independence, and overall well-being in young children (Welsh Government, 2022).   Youtube the singing walrus youtube monkey yoga youtubecocomrlonnursery rhymes</vt:lpstr>
      <vt:lpstr>Activities for Early Years</vt:lpstr>
      <vt:lpstr>Gross and fine motor skills</vt:lpstr>
      <vt:lpstr>How other countries compare. Finland and Singapore are frequently cited for their high-quality systems. Both countries approach is noted focusing on play and educator trust rather than standardized testing. In Europe many settings use the Reggio Emilia Approach. Inspired by the philosophies of Lev  Vygotsky and John Dewey. The Welsh approach is similar to Finland and Reggio Emelia in its focus  on play and child - centred learning, but is more structured through a national curriculum guidance  framework with assessment expectations  (Welsh Government, 2022)  (Youtube Regio Emilia Approach) Accessed 18th December 2025    </vt:lpstr>
      <vt:lpstr> 2517331   ECEY4005   Word Count 2751  Reference list.  Ainsworth, M.D.S. (1978) Patterns of attachment: A psychological study of the strange situation. Hillsdale, NJ: Lawrence Erlbaum.  BBC (n.d.) What is tummy time and how does it help baby development? Available at: https://www.bbc.co.uk (Accessed: 5 January 2026).  Bowlby, J. (1953) Childcare and the growth of love. Harmondsworth: Penguin.  Bowlby, J. (1969) Attachment and loss: Volume 1: Attachment. London: Hogarth Press.  Fitzgerald, D. and Maconochie, H. (2018) Supporting early development: A guide for caregivers in early years settings. [Place of publication unknown]: [Publisher unknown].  Gerhardt, S. (2016) Why love matters: How affection shapes a baby’s brain. 2nd edn. Hove: Routledge.  Google (2026) Image search results for children playing outdoors, sensory play, messy play, fine motor skills , childhood trauma on the brain and forest school [online images]. Available at: https://www.google.com/images (Accessed: 10 January 2026). </vt:lpstr>
      <vt:lpstr>PowerPoint Presentation</vt:lpstr>
      <vt:lpstr>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390</cp:revision>
  <dcterms:created xsi:type="dcterms:W3CDTF">2026-01-18T12:53:12Z</dcterms:created>
  <dcterms:modified xsi:type="dcterms:W3CDTF">2026-04-18T11:32:10Z</dcterms:modified>
</cp:coreProperties>
</file>