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Default Extension="mp4" ContentType="video/unknown"/>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2" r:id="rId2"/>
    <p:sldId id="276" r:id="rId3"/>
    <p:sldId id="277" r:id="rId4"/>
    <p:sldId id="278" r:id="rId5"/>
    <p:sldId id="279" r:id="rId6"/>
    <p:sldId id="293" r:id="rId7"/>
    <p:sldId id="280" r:id="rId8"/>
    <p:sldId id="281" r:id="rId9"/>
    <p:sldId id="296" r:id="rId10"/>
    <p:sldId id="282" r:id="rId11"/>
    <p:sldId id="275" r:id="rId12"/>
    <p:sldId id="257" r:id="rId13"/>
    <p:sldId id="258" r:id="rId14"/>
    <p:sldId id="298" r:id="rId15"/>
    <p:sldId id="259" r:id="rId16"/>
    <p:sldId id="283" r:id="rId17"/>
    <p:sldId id="260" r:id="rId18"/>
    <p:sldId id="287" r:id="rId19"/>
    <p:sldId id="292" r:id="rId20"/>
    <p:sldId id="288" r:id="rId21"/>
    <p:sldId id="284" r:id="rId22"/>
    <p:sldId id="289" r:id="rId23"/>
    <p:sldId id="290" r:id="rId24"/>
    <p:sldId id="291" r:id="rId25"/>
    <p:sldId id="262" r:id="rId26"/>
    <p:sldId id="263" r:id="rId27"/>
    <p:sldId id="264" r:id="rId28"/>
    <p:sldId id="300" r:id="rId29"/>
    <p:sldId id="301" r:id="rId30"/>
    <p:sldId id="267" r:id="rId31"/>
    <p:sldId id="268" r:id="rId32"/>
    <p:sldId id="269" r:id="rId33"/>
    <p:sldId id="270" r:id="rId34"/>
    <p:sldId id="302" r:id="rId35"/>
    <p:sldId id="286" r:id="rId36"/>
    <p:sldId id="304" r:id="rId37"/>
    <p:sldId id="303" r:id="rId38"/>
    <p:sldId id="273"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06" d="100"/>
          <a:sy n="106" d="100"/>
        </p:scale>
        <p:origin x="-90" y="-24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Tree>
    <p:extLst>
      <p:ext uri="{BB962C8B-B14F-4D97-AF65-F5344CB8AC3E}">
        <p14:creationId xmlns:p14="http://schemas.microsoft.com/office/powerpoint/2010/main" val="3838148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838200" y="1825625"/>
            <a:ext cx="10515600" cy="374315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93228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4"/>
            <a:ext cx="10515600" cy="1028742"/>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Tree>
    <p:extLst>
      <p:ext uri="{BB962C8B-B14F-4D97-AF65-F5344CB8AC3E}">
        <p14:creationId xmlns:p14="http://schemas.microsoft.com/office/powerpoint/2010/main" val="2189210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376786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376786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9814771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12960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12960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017182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smtClean="0"/>
              <a:t>Click to edit Master title style</a:t>
            </a:r>
            <a:endParaRPr lang="en-GB"/>
          </a:p>
        </p:txBody>
      </p:sp>
    </p:spTree>
    <p:extLst>
      <p:ext uri="{BB962C8B-B14F-4D97-AF65-F5344CB8AC3E}">
        <p14:creationId xmlns:p14="http://schemas.microsoft.com/office/powerpoint/2010/main" val="3029700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29/04/2019</a:t>
            </a:fld>
            <a:endParaRPr lang="en-GB"/>
          </a:p>
        </p:txBody>
      </p:sp>
      <p:sp>
        <p:nvSpPr>
          <p:cNvPr id="3" name="Footer Placeholder 2"/>
          <p:cNvSpPr>
            <a:spLocks noGrp="1"/>
          </p:cNvSpPr>
          <p:nvPr>
            <p:ph type="ftr" sz="quarter" idx="11"/>
          </p:nvPr>
        </p:nvSpPr>
        <p:spPr>
          <a:xfrm>
            <a:off x="4038600" y="6356350"/>
            <a:ext cx="4114800" cy="365125"/>
          </a:xfrm>
          <a:prstGeom prst="rect">
            <a:avLst/>
          </a:prstGeom>
        </p:spPr>
        <p:txBody>
          <a:bodyPr/>
          <a:lstStyle/>
          <a:p>
            <a:endParaRPr lang="en-GB"/>
          </a:p>
        </p:txBody>
      </p:sp>
      <p:sp>
        <p:nvSpPr>
          <p:cNvPr id="4" name="Slide Number Placeholder 3"/>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Tree>
    <p:extLst>
      <p:ext uri="{BB962C8B-B14F-4D97-AF65-F5344CB8AC3E}">
        <p14:creationId xmlns:p14="http://schemas.microsoft.com/office/powerpoint/2010/main" val="926461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29/04/2019</a:t>
            </a:fld>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744058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29/04/2019</a:t>
            </a:fld>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591960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29/04/2019</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1348851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29/04/2019</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1160795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374315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6689208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9.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2.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smtClean="0"/>
              <a:t>HPPD7002: Hermeneutics</a:t>
            </a:r>
            <a:endParaRPr lang="en-GB" b="1" dirty="0"/>
          </a:p>
        </p:txBody>
      </p:sp>
      <p:sp>
        <p:nvSpPr>
          <p:cNvPr id="3" name="Subtitle 2"/>
          <p:cNvSpPr>
            <a:spLocks noGrp="1"/>
          </p:cNvSpPr>
          <p:nvPr>
            <p:ph type="subTitle" idx="1"/>
          </p:nvPr>
        </p:nvSpPr>
        <p:spPr/>
        <p:txBody>
          <a:bodyPr/>
          <a:lstStyle/>
          <a:p>
            <a:r>
              <a:rPr lang="en-GB" dirty="0" smtClean="0"/>
              <a:t>Dr Angus M Slater</a:t>
            </a:r>
            <a:endParaRPr lang="en-GB" dirty="0"/>
          </a:p>
        </p:txBody>
      </p:sp>
    </p:spTree>
    <p:extLst>
      <p:ext uri="{BB962C8B-B14F-4D97-AF65-F5344CB8AC3E}">
        <p14:creationId xmlns:p14="http://schemas.microsoft.com/office/powerpoint/2010/main" val="11013268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a:t>
            </a:r>
            <a:endParaRPr lang="en-GB" dirty="0"/>
          </a:p>
        </p:txBody>
      </p:sp>
      <p:sp>
        <p:nvSpPr>
          <p:cNvPr id="3" name="Content Placeholder 2"/>
          <p:cNvSpPr>
            <a:spLocks noGrp="1"/>
          </p:cNvSpPr>
          <p:nvPr>
            <p:ph sz="half" idx="1"/>
          </p:nvPr>
        </p:nvSpPr>
        <p:spPr/>
        <p:txBody>
          <a:bodyPr>
            <a:normAutofit fontScale="62500" lnSpcReduction="20000"/>
          </a:bodyPr>
          <a:lstStyle/>
          <a:p>
            <a:pPr marL="0" indent="0">
              <a:buNone/>
            </a:pPr>
            <a:r>
              <a:rPr lang="en-GB" b="1" dirty="0"/>
              <a:t>Assessment Component 1</a:t>
            </a:r>
            <a:r>
              <a:rPr lang="en-GB" dirty="0"/>
              <a:t> - 70%</a:t>
            </a:r>
          </a:p>
          <a:p>
            <a:pPr marL="0" indent="0">
              <a:buNone/>
            </a:pPr>
            <a:r>
              <a:rPr lang="en-GB" dirty="0"/>
              <a:t>Coursework: Essay (4500 words) </a:t>
            </a:r>
          </a:p>
          <a:p>
            <a:pPr marL="0" indent="0">
              <a:buNone/>
            </a:pPr>
            <a:r>
              <a:rPr lang="en-GB" dirty="0"/>
              <a:t>(1) 'Philosophical hermeneutical approaches have much to contribute to the reading of texts in an interfaith context’. Critically examine two philosophical approaches (e.g., Gadamer, </a:t>
            </a:r>
            <a:r>
              <a:rPr lang="en-GB" dirty="0" err="1"/>
              <a:t>Ricoeur</a:t>
            </a:r>
            <a:r>
              <a:rPr lang="en-GB" dirty="0"/>
              <a:t>, Foucault, </a:t>
            </a:r>
            <a:r>
              <a:rPr lang="en-GB" dirty="0" err="1"/>
              <a:t>Lindbeck</a:t>
            </a:r>
            <a:r>
              <a:rPr lang="en-GB" dirty="0"/>
              <a:t>) and assess the benefits these approaches bring to interreligious dialogue.</a:t>
            </a:r>
          </a:p>
          <a:p>
            <a:pPr marL="0" indent="0">
              <a:buNone/>
            </a:pPr>
            <a:r>
              <a:rPr lang="en-GB" dirty="0"/>
              <a:t>(2) Demonstrate how a comparative theological approach can be used to illuminate the matter of gender, race, or sexuality in two religious traditions.</a:t>
            </a:r>
          </a:p>
          <a:p>
            <a:pPr marL="0" indent="0">
              <a:buNone/>
            </a:pPr>
            <a:r>
              <a:rPr lang="en-GB" dirty="0"/>
              <a:t> Deadline: 7 May 2019</a:t>
            </a:r>
          </a:p>
          <a:p>
            <a:endParaRPr lang="en-GB" dirty="0"/>
          </a:p>
        </p:txBody>
      </p:sp>
      <p:sp>
        <p:nvSpPr>
          <p:cNvPr id="4" name="Content Placeholder 3"/>
          <p:cNvSpPr>
            <a:spLocks noGrp="1"/>
          </p:cNvSpPr>
          <p:nvPr>
            <p:ph sz="half" idx="2"/>
          </p:nvPr>
        </p:nvSpPr>
        <p:spPr>
          <a:xfrm>
            <a:off x="6172200" y="484095"/>
            <a:ext cx="5181600" cy="5109398"/>
          </a:xfrm>
        </p:spPr>
        <p:txBody>
          <a:bodyPr>
            <a:normAutofit fontScale="62500" lnSpcReduction="20000"/>
          </a:bodyPr>
          <a:lstStyle/>
          <a:p>
            <a:pPr marL="0" indent="0">
              <a:buNone/>
            </a:pPr>
            <a:r>
              <a:rPr lang="en-GB" b="1" dirty="0"/>
              <a:t>Assessment Component 2</a:t>
            </a:r>
            <a:r>
              <a:rPr lang="en-GB" dirty="0"/>
              <a:t> - 30%</a:t>
            </a:r>
          </a:p>
          <a:p>
            <a:pPr marL="0" indent="0">
              <a:buNone/>
            </a:pPr>
            <a:r>
              <a:rPr lang="en-GB" dirty="0"/>
              <a:t>Practical: Oral presentation (20 minutes): this will comprise of a presentation (15 minutes) and discussion (5 minutes). You will be expected to draft specific questions and lead the discussion for the final 5 minutes.</a:t>
            </a:r>
          </a:p>
          <a:p>
            <a:pPr marL="0" indent="0">
              <a:buNone/>
            </a:pPr>
            <a:r>
              <a:rPr lang="en-GB" dirty="0"/>
              <a:t>Prepare a presentation on one interfaith interpretative model (e.g., scriptural reasoning) which includes engagement with exegetical perspectives drawn from three different religious traditions.</a:t>
            </a:r>
          </a:p>
          <a:p>
            <a:pPr marL="0" indent="0">
              <a:buNone/>
            </a:pPr>
            <a:r>
              <a:rPr lang="en-GB" dirty="0"/>
              <a:t>For this assignment you will need to prepare a </a:t>
            </a:r>
            <a:r>
              <a:rPr lang="en-GB" dirty="0" err="1"/>
              <a:t>powerpoint</a:t>
            </a:r>
            <a:r>
              <a:rPr lang="en-GB" dirty="0"/>
              <a:t> presentation and bring it (on USB) to the session. Please bring a hard copy of the </a:t>
            </a:r>
            <a:r>
              <a:rPr lang="en-GB" dirty="0" err="1"/>
              <a:t>powerpoint</a:t>
            </a:r>
            <a:r>
              <a:rPr lang="en-GB" dirty="0"/>
              <a:t> presentation for assessment purposes (you may, if you wish, also submit additional notes or commentary, but these will not be formally assessed).</a:t>
            </a:r>
          </a:p>
          <a:p>
            <a:pPr marL="0" indent="0">
              <a:buNone/>
            </a:pPr>
            <a:r>
              <a:rPr lang="en-GB" dirty="0"/>
              <a:t>Assessors of the presentation: Angus Slater and </a:t>
            </a:r>
            <a:r>
              <a:rPr lang="en-GB" dirty="0" err="1"/>
              <a:t>Catrin</a:t>
            </a:r>
            <a:r>
              <a:rPr lang="en-GB" dirty="0"/>
              <a:t> Williams</a:t>
            </a:r>
          </a:p>
          <a:p>
            <a:pPr marL="0" indent="0">
              <a:buNone/>
            </a:pPr>
            <a:r>
              <a:rPr lang="en-GB" dirty="0"/>
              <a:t>Date and time: 22 May 2019 (morning)</a:t>
            </a:r>
          </a:p>
          <a:p>
            <a:endParaRPr lang="en-GB" dirty="0"/>
          </a:p>
        </p:txBody>
      </p:sp>
    </p:spTree>
    <p:extLst>
      <p:ext uri="{BB962C8B-B14F-4D97-AF65-F5344CB8AC3E}">
        <p14:creationId xmlns:p14="http://schemas.microsoft.com/office/powerpoint/2010/main" val="7820574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Readings	</a:t>
            </a:r>
            <a:endParaRPr lang="en-GB" dirty="0"/>
          </a:p>
        </p:txBody>
      </p:sp>
      <p:sp>
        <p:nvSpPr>
          <p:cNvPr id="3" name="Content Placeholder 2"/>
          <p:cNvSpPr>
            <a:spLocks noGrp="1"/>
          </p:cNvSpPr>
          <p:nvPr>
            <p:ph sz="half" idx="1"/>
          </p:nvPr>
        </p:nvSpPr>
        <p:spPr/>
        <p:txBody>
          <a:bodyPr>
            <a:normAutofit fontScale="62500" lnSpcReduction="20000"/>
          </a:bodyPr>
          <a:lstStyle/>
          <a:p>
            <a:r>
              <a:rPr lang="en-GB" dirty="0"/>
              <a:t>What is Comparative Theology? - Ulrich </a:t>
            </a:r>
            <a:r>
              <a:rPr lang="en-GB" dirty="0" smtClean="0"/>
              <a:t>Winkler</a:t>
            </a:r>
          </a:p>
          <a:p>
            <a:r>
              <a:rPr lang="en-GB" dirty="0"/>
              <a:t>"Comparative Theology" by Francis X. Clooney SJ in The Oxford Handbook of Systematic Theology Edited by Kathryn Tanner, John Webster, and Iain </a:t>
            </a:r>
            <a:r>
              <a:rPr lang="en-GB" dirty="0" smtClean="0"/>
              <a:t>Torrance</a:t>
            </a:r>
          </a:p>
          <a:p>
            <a:r>
              <a:rPr lang="en-GB" dirty="0"/>
              <a:t>Michael Barnes - Reading Other Religious </a:t>
            </a:r>
            <a:r>
              <a:rPr lang="en-GB" dirty="0" smtClean="0"/>
              <a:t>Texts</a:t>
            </a:r>
          </a:p>
          <a:p>
            <a:r>
              <a:rPr lang="en-GB" dirty="0"/>
              <a:t>Comparative Theology and Hermeneutics: A Gadamerian Approach to Interreligious </a:t>
            </a:r>
            <a:r>
              <a:rPr lang="en-GB" dirty="0" smtClean="0"/>
              <a:t>Interpretation</a:t>
            </a:r>
            <a:endParaRPr lang="en-GB" dirty="0"/>
          </a:p>
        </p:txBody>
      </p:sp>
      <p:sp>
        <p:nvSpPr>
          <p:cNvPr id="4" name="Content Placeholder 3"/>
          <p:cNvSpPr>
            <a:spLocks noGrp="1"/>
          </p:cNvSpPr>
          <p:nvPr>
            <p:ph sz="half" idx="2"/>
          </p:nvPr>
        </p:nvSpPr>
        <p:spPr/>
        <p:txBody>
          <a:bodyPr>
            <a:normAutofit fontScale="62500" lnSpcReduction="20000"/>
          </a:bodyPr>
          <a:lstStyle/>
          <a:p>
            <a:r>
              <a:rPr lang="en-GB" dirty="0"/>
              <a:t>An Introduction to Scriptural Reasoning: From Practice to </a:t>
            </a:r>
            <a:r>
              <a:rPr lang="en-GB" dirty="0" smtClean="0"/>
              <a:t>Theory</a:t>
            </a:r>
            <a:endParaRPr lang="en-GB" dirty="0"/>
          </a:p>
          <a:p>
            <a:r>
              <a:rPr lang="en-GB" dirty="0"/>
              <a:t>The Rules of Scriptural Reasoning - Peter </a:t>
            </a:r>
            <a:r>
              <a:rPr lang="en-GB" dirty="0" smtClean="0"/>
              <a:t>Ochs</a:t>
            </a:r>
            <a:endParaRPr lang="en-GB" dirty="0"/>
          </a:p>
          <a:p>
            <a:r>
              <a:rPr lang="en-GB" dirty="0"/>
              <a:t>The Goods of Reading: Theological Interpretation and Scriptural Reasoning </a:t>
            </a:r>
            <a:r>
              <a:rPr lang="en-GB" dirty="0" smtClean="0"/>
              <a:t>- Rebekah </a:t>
            </a:r>
            <a:r>
              <a:rPr lang="en-GB" dirty="0"/>
              <a:t>Ann </a:t>
            </a:r>
            <a:r>
              <a:rPr lang="en-GB" dirty="0" err="1" smtClean="0"/>
              <a:t>Eklund</a:t>
            </a:r>
            <a:endParaRPr lang="en-GB" dirty="0"/>
          </a:p>
          <a:p>
            <a:r>
              <a:rPr lang="en-GB" dirty="0"/>
              <a:t>Scriptural Reasoning with Israelis and Palestinians </a:t>
            </a:r>
            <a:r>
              <a:rPr lang="en-GB" dirty="0" smtClean="0"/>
              <a:t>- Miriam </a:t>
            </a:r>
            <a:r>
              <a:rPr lang="en-GB" dirty="0" err="1"/>
              <a:t>Feldmann</a:t>
            </a:r>
            <a:r>
              <a:rPr lang="en-GB" dirty="0"/>
              <a:t> </a:t>
            </a:r>
            <a:r>
              <a:rPr lang="en-GB" dirty="0" smtClean="0"/>
              <a:t>Kaye</a:t>
            </a:r>
            <a:endParaRPr lang="en-GB" dirty="0"/>
          </a:p>
          <a:p>
            <a:r>
              <a:rPr lang="en-GB" dirty="0"/>
              <a:t>Principles of Qur’anic Hermeneutics </a:t>
            </a:r>
            <a:r>
              <a:rPr lang="en-GB" dirty="0" smtClean="0"/>
              <a:t> - </a:t>
            </a:r>
            <a:r>
              <a:rPr lang="en-GB" dirty="0" err="1" smtClean="0"/>
              <a:t>Yamina</a:t>
            </a:r>
            <a:r>
              <a:rPr lang="en-GB" dirty="0" smtClean="0"/>
              <a:t> </a:t>
            </a:r>
            <a:r>
              <a:rPr lang="en-GB" dirty="0" err="1" smtClean="0"/>
              <a:t>Mermer</a:t>
            </a:r>
            <a:endParaRPr lang="en-GB" dirty="0"/>
          </a:p>
          <a:p>
            <a:r>
              <a:rPr lang="en-GB" dirty="0"/>
              <a:t>Scriptural Reasoning in the Academy: The Uses and Disadvantages of Expertise and Impartiality </a:t>
            </a:r>
            <a:r>
              <a:rPr lang="en-GB" dirty="0" smtClean="0"/>
              <a:t>- Daniel </a:t>
            </a:r>
            <a:r>
              <a:rPr lang="en-GB" dirty="0"/>
              <a:t>H. </a:t>
            </a:r>
            <a:r>
              <a:rPr lang="en-GB" dirty="0" smtClean="0"/>
              <a:t>Weiss</a:t>
            </a:r>
            <a:endParaRPr lang="en-GB" dirty="0"/>
          </a:p>
          <a:p>
            <a:r>
              <a:rPr lang="en-GB" dirty="0" smtClean="0"/>
              <a:t>Scriptural Reasoning and the Discipline of </a:t>
            </a:r>
            <a:r>
              <a:rPr lang="en-GB" dirty="0"/>
              <a:t>C</a:t>
            </a:r>
            <a:r>
              <a:rPr lang="en-GB" dirty="0" smtClean="0"/>
              <a:t>hristian </a:t>
            </a:r>
            <a:r>
              <a:rPr lang="en-GB" dirty="0"/>
              <a:t>D</a:t>
            </a:r>
            <a:r>
              <a:rPr lang="en-GB" dirty="0" smtClean="0"/>
              <a:t>octrine - mike </a:t>
            </a:r>
            <a:r>
              <a:rPr lang="en-GB" dirty="0" err="1" smtClean="0"/>
              <a:t>higton</a:t>
            </a:r>
            <a:endParaRPr lang="en-GB" dirty="0" smtClean="0"/>
          </a:p>
          <a:p>
            <a:endParaRPr lang="en-GB" dirty="0"/>
          </a:p>
        </p:txBody>
      </p:sp>
    </p:spTree>
    <p:extLst>
      <p:ext uri="{BB962C8B-B14F-4D97-AF65-F5344CB8AC3E}">
        <p14:creationId xmlns:p14="http://schemas.microsoft.com/office/powerpoint/2010/main" val="15850280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Foucault</a:t>
            </a:r>
            <a:r>
              <a:rPr lang="en-GB" dirty="0"/>
              <a:t/>
            </a:r>
            <a:br>
              <a:rPr lang="en-GB" dirty="0"/>
            </a:br>
            <a:r>
              <a:rPr lang="en-GB" dirty="0" smtClean="0"/>
              <a:t>Truth / Power / State</a:t>
            </a: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4713398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Michel Foucault (</a:t>
            </a:r>
            <a:r>
              <a:rPr lang="en-GB" dirty="0" smtClean="0"/>
              <a:t>1926-1984</a:t>
            </a:r>
            <a:r>
              <a:rPr lang="en-GB" dirty="0"/>
              <a:t>)</a:t>
            </a:r>
          </a:p>
        </p:txBody>
      </p:sp>
      <p:sp>
        <p:nvSpPr>
          <p:cNvPr id="3" name="Content Placeholder 2"/>
          <p:cNvSpPr>
            <a:spLocks noGrp="1"/>
          </p:cNvSpPr>
          <p:nvPr>
            <p:ph sz="half" idx="1"/>
          </p:nvPr>
        </p:nvSpPr>
        <p:spPr/>
        <p:txBody>
          <a:bodyPr>
            <a:normAutofit fontScale="70000" lnSpcReduction="20000"/>
          </a:bodyPr>
          <a:lstStyle/>
          <a:p>
            <a:pPr marL="0" indent="0" fontAlgn="base">
              <a:buNone/>
            </a:pPr>
            <a:r>
              <a:rPr lang="en-GB" dirty="0" smtClean="0"/>
              <a:t>French </a:t>
            </a:r>
            <a:r>
              <a:rPr lang="en-GB" dirty="0"/>
              <a:t>philosopher of great </a:t>
            </a:r>
            <a:r>
              <a:rPr lang="en-GB" dirty="0" smtClean="0"/>
              <a:t>influence in </a:t>
            </a:r>
            <a:r>
              <a:rPr lang="en-GB" dirty="0"/>
              <a:t>humanities, social sciences, </a:t>
            </a:r>
            <a:r>
              <a:rPr lang="en-GB" dirty="0" smtClean="0"/>
              <a:t>sociology of knowledge</a:t>
            </a:r>
            <a:br>
              <a:rPr lang="en-GB" dirty="0" smtClean="0"/>
            </a:br>
            <a:endParaRPr lang="en-GB" dirty="0" smtClean="0"/>
          </a:p>
          <a:p>
            <a:pPr marL="0" indent="0" fontAlgn="base">
              <a:buNone/>
            </a:pPr>
            <a:r>
              <a:rPr lang="en-GB" dirty="0" smtClean="0"/>
              <a:t>Wealthy </a:t>
            </a:r>
            <a:r>
              <a:rPr lang="en-GB" dirty="0"/>
              <a:t>family from provinces, doctor father &amp; </a:t>
            </a:r>
            <a:r>
              <a:rPr lang="en-GB" dirty="0" smtClean="0"/>
              <a:t>grandfather</a:t>
            </a:r>
          </a:p>
          <a:p>
            <a:pPr marL="0" indent="0" fontAlgn="base">
              <a:buNone/>
            </a:pPr>
            <a:r>
              <a:rPr lang="en-GB" dirty="0" err="1" smtClean="0"/>
              <a:t>Ecole</a:t>
            </a:r>
            <a:r>
              <a:rPr lang="en-GB" dirty="0" smtClean="0"/>
              <a:t> </a:t>
            </a:r>
            <a:r>
              <a:rPr lang="en-GB" dirty="0" err="1"/>
              <a:t>Normale</a:t>
            </a:r>
            <a:r>
              <a:rPr lang="en-GB" dirty="0"/>
              <a:t> </a:t>
            </a:r>
            <a:r>
              <a:rPr lang="en-GB" dirty="0" err="1"/>
              <a:t>Superieure</a:t>
            </a:r>
            <a:r>
              <a:rPr lang="en-GB" dirty="0"/>
              <a:t>, Paris, doctorate </a:t>
            </a:r>
            <a:r>
              <a:rPr lang="en-GB" dirty="0" smtClean="0"/>
              <a:t>1961</a:t>
            </a:r>
          </a:p>
          <a:p>
            <a:pPr marL="0" indent="0" fontAlgn="base">
              <a:buNone/>
            </a:pPr>
            <a:r>
              <a:rPr lang="en-GB" dirty="0" smtClean="0"/>
              <a:t>Degree </a:t>
            </a:r>
            <a:r>
              <a:rPr lang="en-GB" dirty="0"/>
              <a:t>in </a:t>
            </a:r>
            <a:r>
              <a:rPr lang="en-GB" dirty="0" smtClean="0"/>
              <a:t>psychology</a:t>
            </a:r>
          </a:p>
          <a:p>
            <a:pPr marL="0" indent="0" fontAlgn="base">
              <a:buNone/>
            </a:pPr>
            <a:r>
              <a:rPr lang="en-GB" dirty="0" smtClean="0"/>
              <a:t>Post-1968 </a:t>
            </a:r>
            <a:r>
              <a:rPr lang="en-GB" dirty="0"/>
              <a:t>activist-Head of Philosophy Department, experimental university Vincennes after 1968 </a:t>
            </a:r>
            <a:endParaRPr lang="en-GB" dirty="0" smtClean="0"/>
          </a:p>
          <a:p>
            <a:pPr marL="0" indent="0" fontAlgn="base">
              <a:buNone/>
            </a:pPr>
            <a:r>
              <a:rPr lang="en-GB" dirty="0" smtClean="0"/>
              <a:t>Died </a:t>
            </a:r>
            <a:r>
              <a:rPr lang="en-GB" dirty="0"/>
              <a:t>of AIDS-related </a:t>
            </a:r>
            <a:r>
              <a:rPr lang="en-GB" dirty="0" smtClean="0"/>
              <a:t>illness</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943010" y="1228165"/>
            <a:ext cx="3625126" cy="3673895"/>
          </a:xfrm>
        </p:spPr>
      </p:pic>
    </p:spTree>
    <p:extLst>
      <p:ext uri="{BB962C8B-B14F-4D97-AF65-F5344CB8AC3E}">
        <p14:creationId xmlns:p14="http://schemas.microsoft.com/office/powerpoint/2010/main" val="4496727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7883" y="667478"/>
            <a:ext cx="7297269" cy="4856001"/>
          </a:xfrm>
        </p:spPr>
      </p:pic>
    </p:spTree>
    <p:extLst>
      <p:ext uri="{BB962C8B-B14F-4D97-AF65-F5344CB8AC3E}">
        <p14:creationId xmlns:p14="http://schemas.microsoft.com/office/powerpoint/2010/main" val="2153236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Michel Foucault</a:t>
            </a:r>
          </a:p>
        </p:txBody>
      </p:sp>
      <p:sp>
        <p:nvSpPr>
          <p:cNvPr id="3" name="Content Placeholder 2"/>
          <p:cNvSpPr>
            <a:spLocks noGrp="1"/>
          </p:cNvSpPr>
          <p:nvPr>
            <p:ph idx="1"/>
          </p:nvPr>
        </p:nvSpPr>
        <p:spPr/>
        <p:txBody>
          <a:bodyPr>
            <a:normAutofit lnSpcReduction="10000"/>
          </a:bodyPr>
          <a:lstStyle/>
          <a:p>
            <a:pPr marL="0" indent="0">
              <a:buNone/>
            </a:pPr>
            <a:r>
              <a:rPr lang="en-GB" sz="4000" i="1" dirty="0" smtClean="0"/>
              <a:t>“The </a:t>
            </a:r>
            <a:r>
              <a:rPr lang="en-GB" sz="4000" i="1" dirty="0"/>
              <a:t>work of Michel Foucault has transformed modern social theory. All the categories of Marxist, conflict, and mainstream thinking have been melted in air by the radical innovations of this French theorist</a:t>
            </a:r>
            <a:r>
              <a:rPr lang="en-GB" sz="4000" i="1" dirty="0" smtClean="0"/>
              <a:t>”</a:t>
            </a:r>
            <a:r>
              <a:rPr lang="en-GB" dirty="0" smtClean="0"/>
              <a:t/>
            </a:r>
            <a:br>
              <a:rPr lang="en-GB" dirty="0" smtClean="0"/>
            </a:br>
            <a:r>
              <a:rPr lang="en-GB" dirty="0" smtClean="0"/>
              <a:t/>
            </a:r>
            <a:br>
              <a:rPr lang="en-GB" dirty="0" smtClean="0"/>
            </a:br>
            <a:r>
              <a:rPr lang="en-GB" dirty="0"/>
              <a:t>Social Theory: Power and identity in the global </a:t>
            </a:r>
            <a:r>
              <a:rPr lang="en-GB" dirty="0" smtClean="0"/>
              <a:t>era - Roberta Garner, p. 405.</a:t>
            </a:r>
            <a:endParaRPr lang="en-GB" dirty="0"/>
          </a:p>
        </p:txBody>
      </p:sp>
    </p:spTree>
    <p:extLst>
      <p:ext uri="{BB962C8B-B14F-4D97-AF65-F5344CB8AC3E}">
        <p14:creationId xmlns:p14="http://schemas.microsoft.com/office/powerpoint/2010/main" val="33017653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Major Publications</a:t>
            </a:r>
            <a:endParaRPr lang="en-GB" dirty="0"/>
          </a:p>
        </p:txBody>
      </p:sp>
      <p:sp>
        <p:nvSpPr>
          <p:cNvPr id="3" name="Content Placeholder 2"/>
          <p:cNvSpPr>
            <a:spLocks noGrp="1"/>
          </p:cNvSpPr>
          <p:nvPr>
            <p:ph sz="half" idx="1"/>
          </p:nvPr>
        </p:nvSpPr>
        <p:spPr/>
        <p:txBody>
          <a:bodyPr>
            <a:normAutofit lnSpcReduction="10000"/>
          </a:bodyPr>
          <a:lstStyle/>
          <a:p>
            <a:pPr fontAlgn="base"/>
            <a:r>
              <a:rPr lang="en-GB" dirty="0"/>
              <a:t>Madness and Civilization: A History of Insanity in the Age of Reason (</a:t>
            </a:r>
            <a:r>
              <a:rPr lang="en-GB" dirty="0" smtClean="0"/>
              <a:t>1961)</a:t>
            </a:r>
          </a:p>
          <a:p>
            <a:pPr fontAlgn="base"/>
            <a:r>
              <a:rPr lang="en-GB" dirty="0" smtClean="0"/>
              <a:t>The </a:t>
            </a:r>
            <a:r>
              <a:rPr lang="en-GB" dirty="0"/>
              <a:t>Birth of the Clinic: An Archaeology of Medical Perception (1963) </a:t>
            </a:r>
            <a:endParaRPr lang="en-GB" dirty="0" smtClean="0"/>
          </a:p>
          <a:p>
            <a:pPr fontAlgn="base"/>
            <a:r>
              <a:rPr lang="en-GB" dirty="0" smtClean="0"/>
              <a:t>The </a:t>
            </a:r>
            <a:r>
              <a:rPr lang="en-GB" dirty="0"/>
              <a:t>Order of Things: An Archaeology of the Human Sciences (1966</a:t>
            </a:r>
            <a:r>
              <a:rPr lang="en-GB" dirty="0" smtClean="0"/>
              <a:t>)</a:t>
            </a:r>
            <a:r>
              <a:rPr lang="en-GB" dirty="0"/>
              <a:t/>
            </a:r>
            <a:br>
              <a:rPr lang="en-GB" dirty="0"/>
            </a:br>
            <a:endParaRPr lang="en-GB" dirty="0"/>
          </a:p>
        </p:txBody>
      </p:sp>
      <p:sp>
        <p:nvSpPr>
          <p:cNvPr id="4" name="Content Placeholder 3"/>
          <p:cNvSpPr>
            <a:spLocks noGrp="1"/>
          </p:cNvSpPr>
          <p:nvPr>
            <p:ph sz="half" idx="2"/>
          </p:nvPr>
        </p:nvSpPr>
        <p:spPr/>
        <p:txBody>
          <a:bodyPr>
            <a:normAutofit lnSpcReduction="10000"/>
          </a:bodyPr>
          <a:lstStyle/>
          <a:p>
            <a:r>
              <a:rPr lang="en-GB" dirty="0"/>
              <a:t>The Archaeology of Knowledge (</a:t>
            </a:r>
            <a:r>
              <a:rPr lang="en-GB" dirty="0" smtClean="0"/>
              <a:t>1969)</a:t>
            </a:r>
          </a:p>
          <a:p>
            <a:r>
              <a:rPr lang="en-GB" dirty="0" smtClean="0"/>
              <a:t>Discipline </a:t>
            </a:r>
            <a:r>
              <a:rPr lang="en-GB" dirty="0"/>
              <a:t>and Punish: The Birth of the Prison (</a:t>
            </a:r>
            <a:r>
              <a:rPr lang="en-GB" dirty="0" smtClean="0"/>
              <a:t>1975)</a:t>
            </a:r>
          </a:p>
          <a:p>
            <a:r>
              <a:rPr lang="en-GB" dirty="0" smtClean="0"/>
              <a:t>The </a:t>
            </a:r>
            <a:r>
              <a:rPr lang="en-GB" dirty="0"/>
              <a:t>History of Sexuality (1975) (published 3 volumes of 6 </a:t>
            </a:r>
            <a:r>
              <a:rPr lang="en-GB" dirty="0" smtClean="0"/>
              <a:t>planned)</a:t>
            </a:r>
            <a:endParaRPr lang="en-GB" dirty="0"/>
          </a:p>
        </p:txBody>
      </p:sp>
    </p:spTree>
    <p:extLst>
      <p:ext uri="{BB962C8B-B14F-4D97-AF65-F5344CB8AC3E}">
        <p14:creationId xmlns:p14="http://schemas.microsoft.com/office/powerpoint/2010/main" val="39286909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06824" y="297424"/>
            <a:ext cx="10569388" cy="5280492"/>
          </a:xfrm>
        </p:spPr>
      </p:pic>
    </p:spTree>
    <p:extLst>
      <p:ext uri="{BB962C8B-B14F-4D97-AF65-F5344CB8AC3E}">
        <p14:creationId xmlns:p14="http://schemas.microsoft.com/office/powerpoint/2010/main" val="20078439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Truth / Power</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5472068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546847"/>
            <a:ext cx="10515600" cy="5021931"/>
          </a:xfrm>
        </p:spPr>
        <p:txBody>
          <a:bodyPr>
            <a:normAutofit/>
          </a:bodyPr>
          <a:lstStyle/>
          <a:p>
            <a:pPr marL="0" indent="0">
              <a:buNone/>
            </a:pPr>
            <a:r>
              <a:rPr lang="en-CA" altLang="en-US" sz="4000" i="1" dirty="0"/>
              <a:t>“It’s not a matter of emancipating truth from every system of power (which would be a chimera, for truth is already power), but of detaching the power of truth from the forms of hegemony, social, economic and cultural within which it operates at the present time</a:t>
            </a:r>
            <a:r>
              <a:rPr lang="en-CA" altLang="en-US" sz="4000" i="1" dirty="0" smtClean="0"/>
              <a:t>”</a:t>
            </a:r>
            <a:r>
              <a:rPr lang="en-CA" altLang="en-US" sz="3600" dirty="0" smtClean="0"/>
              <a:t/>
            </a:r>
            <a:br>
              <a:rPr lang="en-CA" altLang="en-US" sz="3600" dirty="0" smtClean="0"/>
            </a:br>
            <a:r>
              <a:rPr lang="en-CA" altLang="en-US" sz="3600" dirty="0" smtClean="0"/>
              <a:t/>
            </a:r>
            <a:br>
              <a:rPr lang="en-CA" altLang="en-US" sz="3600" dirty="0" smtClean="0"/>
            </a:br>
            <a:r>
              <a:rPr lang="en-CA" altLang="en-US" sz="3600" dirty="0"/>
              <a:t/>
            </a:r>
            <a:br>
              <a:rPr lang="en-CA" altLang="en-US" sz="3600" dirty="0"/>
            </a:br>
            <a:r>
              <a:rPr lang="en-CA" altLang="en-US" sz="3600" dirty="0"/>
              <a:t>Michel Foucault, “Truth and Power,” 131 </a:t>
            </a:r>
            <a:endParaRPr lang="en-GB" sz="3600" dirty="0"/>
          </a:p>
        </p:txBody>
      </p:sp>
    </p:spTree>
    <p:extLst>
      <p:ext uri="{BB962C8B-B14F-4D97-AF65-F5344CB8AC3E}">
        <p14:creationId xmlns:p14="http://schemas.microsoft.com/office/powerpoint/2010/main" val="1405944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4294967295"/>
          </p:nvPr>
        </p:nvSpPr>
        <p:spPr>
          <a:xfrm>
            <a:off x="9042400" y="6248400"/>
            <a:ext cx="2540000" cy="457200"/>
          </a:xfrm>
          <a:prstGeom prst="rect">
            <a:avLst/>
          </a:prstGeom>
        </p:spPr>
        <p:txBody>
          <a:bodyPr/>
          <a:lstStyle/>
          <a:p>
            <a:fld id="{9EBF5635-C858-4B20-B950-2D7163BED059}" type="slidenum">
              <a:rPr lang="en-CA" altLang="en-US"/>
              <a:pPr/>
              <a:t>12</a:t>
            </a:fld>
            <a:endParaRPr lang="en-CA" altLang="en-US"/>
          </a:p>
        </p:txBody>
      </p:sp>
      <p:sp>
        <p:nvSpPr>
          <p:cNvPr id="125954" name="Rectangle 2"/>
          <p:cNvSpPr>
            <a:spLocks noGrp="1" noChangeArrowheads="1"/>
          </p:cNvSpPr>
          <p:nvPr>
            <p:ph type="title"/>
          </p:nvPr>
        </p:nvSpPr>
        <p:spPr>
          <a:xfrm>
            <a:off x="912284" y="260350"/>
            <a:ext cx="10363200" cy="1143000"/>
          </a:xfrm>
        </p:spPr>
        <p:txBody>
          <a:bodyPr/>
          <a:lstStyle/>
          <a:p>
            <a:r>
              <a:rPr lang="en-CA" altLang="en-US" sz="3800"/>
              <a:t>The relation between truth and power</a:t>
            </a:r>
          </a:p>
        </p:txBody>
      </p:sp>
      <p:sp>
        <p:nvSpPr>
          <p:cNvPr id="125955" name="Rectangle 3"/>
          <p:cNvSpPr>
            <a:spLocks noGrp="1" noChangeArrowheads="1"/>
          </p:cNvSpPr>
          <p:nvPr>
            <p:ph type="body" idx="1"/>
          </p:nvPr>
        </p:nvSpPr>
        <p:spPr>
          <a:xfrm>
            <a:off x="912284" y="1600201"/>
            <a:ext cx="11040533" cy="4530725"/>
          </a:xfrm>
        </p:spPr>
        <p:txBody>
          <a:bodyPr/>
          <a:lstStyle/>
          <a:p>
            <a:pPr marL="0" indent="0">
              <a:buNone/>
            </a:pPr>
            <a:r>
              <a:rPr lang="en-CA" altLang="en-US" dirty="0"/>
              <a:t>Foucault examines the relation between truth and power. </a:t>
            </a:r>
            <a:endParaRPr lang="en-CA" altLang="en-US" dirty="0" smtClean="0"/>
          </a:p>
          <a:p>
            <a:pPr marL="0" indent="0">
              <a:buNone/>
            </a:pPr>
            <a:endParaRPr lang="en-CA" altLang="en-US" dirty="0"/>
          </a:p>
          <a:p>
            <a:pPr marL="0" indent="0">
              <a:buNone/>
            </a:pPr>
            <a:r>
              <a:rPr lang="en-CA" altLang="en-US" dirty="0" smtClean="0"/>
              <a:t>For </a:t>
            </a:r>
            <a:r>
              <a:rPr lang="en-CA" altLang="en-US" dirty="0"/>
              <a:t>him, “truth isn’t outside power, or lacking in power. … [Truth] isn’t the reward of free spirits, the child of protracted solitude … Truth is a thing of this world: it is produced only by virtue of multiple form of constraint” (131</a:t>
            </a:r>
            <a:r>
              <a:rPr lang="en-CA" altLang="en-US" dirty="0" smtClean="0"/>
              <a:t>).</a:t>
            </a:r>
          </a:p>
          <a:p>
            <a:pPr marL="0" indent="0">
              <a:buNone/>
            </a:pPr>
            <a:endParaRPr lang="en-CA" altLang="en-US" dirty="0"/>
          </a:p>
          <a:p>
            <a:pPr marL="0" indent="0">
              <a:buNone/>
            </a:pPr>
            <a:r>
              <a:rPr lang="en-CA" altLang="en-US" dirty="0" smtClean="0"/>
              <a:t>What, then, does </a:t>
            </a:r>
            <a:r>
              <a:rPr lang="en-CA" altLang="en-US" dirty="0"/>
              <a:t>Foucault mean by ‘truth’?</a:t>
            </a:r>
          </a:p>
          <a:p>
            <a:pPr marL="533400" indent="-533400"/>
            <a:endParaRPr lang="en-CA" altLang="en-US" dirty="0"/>
          </a:p>
        </p:txBody>
      </p:sp>
    </p:spTree>
    <p:extLst>
      <p:ext uri="{BB962C8B-B14F-4D97-AF65-F5344CB8AC3E}">
        <p14:creationId xmlns:p14="http://schemas.microsoft.com/office/powerpoint/2010/main" val="54680449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4294967295"/>
          </p:nvPr>
        </p:nvSpPr>
        <p:spPr>
          <a:xfrm>
            <a:off x="9042400" y="6248400"/>
            <a:ext cx="2540000" cy="457200"/>
          </a:xfrm>
          <a:prstGeom prst="rect">
            <a:avLst/>
          </a:prstGeom>
        </p:spPr>
        <p:txBody>
          <a:bodyPr/>
          <a:lstStyle/>
          <a:p>
            <a:fld id="{A8B26E76-2F5D-4A3E-8581-E814113EC888}" type="slidenum">
              <a:rPr lang="en-CA" altLang="en-US"/>
              <a:pPr/>
              <a:t>13</a:t>
            </a:fld>
            <a:endParaRPr lang="en-CA" altLang="en-US"/>
          </a:p>
        </p:txBody>
      </p:sp>
      <p:sp>
        <p:nvSpPr>
          <p:cNvPr id="200706" name="Rectangle 2"/>
          <p:cNvSpPr>
            <a:spLocks noGrp="1" noChangeArrowheads="1"/>
          </p:cNvSpPr>
          <p:nvPr>
            <p:ph type="title"/>
          </p:nvPr>
        </p:nvSpPr>
        <p:spPr>
          <a:xfrm>
            <a:off x="814917" y="260350"/>
            <a:ext cx="10363200" cy="1143000"/>
          </a:xfrm>
        </p:spPr>
        <p:txBody>
          <a:bodyPr/>
          <a:lstStyle/>
          <a:p>
            <a:r>
              <a:rPr lang="en-CA" altLang="en-US" sz="3800"/>
              <a:t>The relation between truth and power</a:t>
            </a:r>
          </a:p>
        </p:txBody>
      </p:sp>
      <p:sp>
        <p:nvSpPr>
          <p:cNvPr id="200707" name="Rectangle 3"/>
          <p:cNvSpPr>
            <a:spLocks noGrp="1" noChangeArrowheads="1"/>
          </p:cNvSpPr>
          <p:nvPr>
            <p:ph type="body" idx="1"/>
          </p:nvPr>
        </p:nvSpPr>
        <p:spPr>
          <a:xfrm>
            <a:off x="912284" y="1600201"/>
            <a:ext cx="11040533" cy="4530725"/>
          </a:xfrm>
        </p:spPr>
        <p:txBody>
          <a:bodyPr/>
          <a:lstStyle/>
          <a:p>
            <a:pPr marL="0" indent="0">
              <a:lnSpc>
                <a:spcPct val="90000"/>
              </a:lnSpc>
              <a:buNone/>
            </a:pPr>
            <a:r>
              <a:rPr lang="en-CA" altLang="en-US" dirty="0"/>
              <a:t>Truth is to be understood as “a system of ordered procedures for the production, regulation, distribution, circulation and operation of statements” (133</a:t>
            </a:r>
            <a:r>
              <a:rPr lang="en-CA" altLang="en-US" dirty="0" smtClean="0"/>
              <a:t>).</a:t>
            </a:r>
          </a:p>
          <a:p>
            <a:pPr marL="0" indent="0">
              <a:lnSpc>
                <a:spcPct val="90000"/>
              </a:lnSpc>
              <a:buNone/>
            </a:pPr>
            <a:endParaRPr lang="en-CA" altLang="en-US" dirty="0"/>
          </a:p>
          <a:p>
            <a:pPr marL="0" indent="0">
              <a:lnSpc>
                <a:spcPct val="90000"/>
              </a:lnSpc>
              <a:buNone/>
            </a:pPr>
            <a:r>
              <a:rPr lang="en-CA" altLang="en-US" dirty="0"/>
              <a:t>Truth is linked with discourses within which propositions have truth value—i.e. either true/false</a:t>
            </a:r>
            <a:r>
              <a:rPr lang="en-CA" altLang="en-US" dirty="0" smtClean="0"/>
              <a:t>.</a:t>
            </a:r>
            <a:endParaRPr lang="en-CA" altLang="en-US" dirty="0"/>
          </a:p>
          <a:p>
            <a:pPr marL="0" indent="0">
              <a:lnSpc>
                <a:spcPct val="90000"/>
              </a:lnSpc>
              <a:buNone/>
            </a:pPr>
            <a:r>
              <a:rPr lang="en-CA" altLang="en-US" dirty="0"/>
              <a:t>In addition, Foucault tells us that ‘truth’ “is linked in a circular relation with systems of power which produce and sustain it, and to effects of power which it induces and which extend it” (133).</a:t>
            </a:r>
          </a:p>
        </p:txBody>
      </p:sp>
    </p:spTree>
    <p:extLst>
      <p:ext uri="{BB962C8B-B14F-4D97-AF65-F5344CB8AC3E}">
        <p14:creationId xmlns:p14="http://schemas.microsoft.com/office/powerpoint/2010/main" val="116313230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3" presetClass="entr" presetSubtype="0" fill="hold" nodeType="clickEffect">
                                  <p:stCondLst>
                                    <p:cond delay="0"/>
                                  </p:stCondLst>
                                  <p:childTnLst>
                                    <p:set>
                                      <p:cBhvr>
                                        <p:cTn id="6" dur="1" fill="hold">
                                          <p:stCondLst>
                                            <p:cond delay="0"/>
                                          </p:stCondLst>
                                        </p:cTn>
                                        <p:tgtEl>
                                          <p:spTgt spid="200707">
                                            <p:txEl>
                                              <p:pRg st="3" end="3"/>
                                            </p:txEl>
                                          </p:spTgt>
                                        </p:tgtEl>
                                        <p:attrNameLst>
                                          <p:attrName>style.visibility</p:attrName>
                                        </p:attrNameLst>
                                      </p:cBhvr>
                                      <p:to>
                                        <p:strVal val="visible"/>
                                      </p:to>
                                    </p:set>
                                    <p:anim calcmode="lin" valueType="num">
                                      <p:cBhvr>
                                        <p:cTn id="7" dur="500" fill="hold"/>
                                        <p:tgtEl>
                                          <p:spTgt spid="200707">
                                            <p:txEl>
                                              <p:pRg st="3" end="3"/>
                                            </p:txEl>
                                          </p:spTgt>
                                        </p:tgtEl>
                                        <p:attrNameLst>
                                          <p:attrName>ppt_w</p:attrName>
                                        </p:attrNameLst>
                                      </p:cBhvr>
                                      <p:tavLst>
                                        <p:tav tm="0">
                                          <p:val>
                                            <p:fltVal val="0"/>
                                          </p:val>
                                        </p:tav>
                                        <p:tav tm="100000">
                                          <p:val>
                                            <p:strVal val="#ppt_w"/>
                                          </p:val>
                                        </p:tav>
                                      </p:tavLst>
                                    </p:anim>
                                    <p:anim calcmode="lin" valueType="num">
                                      <p:cBhvr>
                                        <p:cTn id="8" dur="500" fill="hold"/>
                                        <p:tgtEl>
                                          <p:spTgt spid="200707">
                                            <p:txEl>
                                              <p:pRg st="3" end="3"/>
                                            </p:txEl>
                                          </p:spTgt>
                                        </p:tgtEl>
                                        <p:attrNameLst>
                                          <p:attrName>ppt_h</p:attrName>
                                        </p:attrNameLst>
                                      </p:cBhvr>
                                      <p:tavLst>
                                        <p:tav tm="0">
                                          <p:val>
                                            <p:fltVal val="0"/>
                                          </p:val>
                                        </p:tav>
                                        <p:tav tm="100000">
                                          <p:val>
                                            <p:strVal val="#ppt_h"/>
                                          </p:val>
                                        </p:tav>
                                      </p:tavLst>
                                    </p:anim>
                                    <p:animEffect transition="in" filter="fade">
                                      <p:cBhvr>
                                        <p:cTn id="9" dur="500"/>
                                        <p:tgtEl>
                                          <p:spTgt spid="20070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20154" y="239151"/>
            <a:ext cx="7525870" cy="5268109"/>
          </a:xfrm>
        </p:spPr>
      </p:pic>
    </p:spTree>
    <p:extLst>
      <p:ext uri="{BB962C8B-B14F-4D97-AF65-F5344CB8AC3E}">
        <p14:creationId xmlns:p14="http://schemas.microsoft.com/office/powerpoint/2010/main" val="39269238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4294967295"/>
          </p:nvPr>
        </p:nvSpPr>
        <p:spPr>
          <a:xfrm>
            <a:off x="9042400" y="6248400"/>
            <a:ext cx="2540000" cy="457200"/>
          </a:xfrm>
          <a:prstGeom prst="rect">
            <a:avLst/>
          </a:prstGeom>
        </p:spPr>
        <p:txBody>
          <a:bodyPr/>
          <a:lstStyle/>
          <a:p>
            <a:fld id="{2D4C3831-9417-4B3E-AF72-162263078167}" type="slidenum">
              <a:rPr lang="en-CA" altLang="en-US"/>
              <a:pPr/>
              <a:t>15</a:t>
            </a:fld>
            <a:endParaRPr lang="en-CA" altLang="en-US"/>
          </a:p>
        </p:txBody>
      </p:sp>
      <p:sp>
        <p:nvSpPr>
          <p:cNvPr id="201730" name="Rectangle 2"/>
          <p:cNvSpPr>
            <a:spLocks noGrp="1" noChangeArrowheads="1"/>
          </p:cNvSpPr>
          <p:nvPr>
            <p:ph type="title"/>
          </p:nvPr>
        </p:nvSpPr>
        <p:spPr>
          <a:xfrm>
            <a:off x="814917" y="260350"/>
            <a:ext cx="10363200" cy="1143000"/>
          </a:xfrm>
        </p:spPr>
        <p:txBody>
          <a:bodyPr/>
          <a:lstStyle/>
          <a:p>
            <a:r>
              <a:rPr lang="en-CA" altLang="en-US" sz="3800" dirty="0"/>
              <a:t>The relation between truth and power</a:t>
            </a:r>
          </a:p>
        </p:txBody>
      </p:sp>
      <p:sp>
        <p:nvSpPr>
          <p:cNvPr id="201731" name="Rectangle 3"/>
          <p:cNvSpPr>
            <a:spLocks noGrp="1" noChangeArrowheads="1"/>
          </p:cNvSpPr>
          <p:nvPr>
            <p:ph type="body" idx="1"/>
          </p:nvPr>
        </p:nvSpPr>
        <p:spPr>
          <a:xfrm>
            <a:off x="912285" y="1600201"/>
            <a:ext cx="10670116" cy="4530725"/>
          </a:xfrm>
        </p:spPr>
        <p:txBody>
          <a:bodyPr/>
          <a:lstStyle/>
          <a:p>
            <a:pPr marL="0" indent="0">
              <a:lnSpc>
                <a:spcPct val="90000"/>
              </a:lnSpc>
              <a:buNone/>
            </a:pPr>
            <a:r>
              <a:rPr lang="en-CA" altLang="en-US" dirty="0"/>
              <a:t>Foucault’s conception of ‘truth’ is not typical of </a:t>
            </a:r>
            <a:r>
              <a:rPr lang="en-CA" altLang="en-US" dirty="0" smtClean="0"/>
              <a:t>traditional philosophy or most aspects of inter-religious dialogue.</a:t>
            </a:r>
            <a:endParaRPr lang="en-CA" altLang="en-US" dirty="0"/>
          </a:p>
          <a:p>
            <a:pPr marL="0" indent="0">
              <a:lnSpc>
                <a:spcPct val="90000"/>
              </a:lnSpc>
              <a:buNone/>
            </a:pPr>
            <a:r>
              <a:rPr lang="en-CA" altLang="en-US" dirty="0"/>
              <a:t>Traditional </a:t>
            </a:r>
            <a:r>
              <a:rPr lang="en-CA" altLang="en-US" dirty="0" smtClean="0"/>
              <a:t>epistemology is </a:t>
            </a:r>
            <a:r>
              <a:rPr lang="en-CA" altLang="en-US" dirty="0"/>
              <a:t>concerned with the necessary and sufficient conditions for someone to know a state of affairs—e.g. “there is a red car across the street”</a:t>
            </a:r>
          </a:p>
          <a:p>
            <a:pPr marL="0" indent="0">
              <a:lnSpc>
                <a:spcPct val="90000"/>
              </a:lnSpc>
              <a:buNone/>
            </a:pPr>
            <a:r>
              <a:rPr lang="en-CA" altLang="en-US" dirty="0"/>
              <a:t>The picture gets muddied when we consider much more complex examples, such as the claim that </a:t>
            </a:r>
            <a:r>
              <a:rPr lang="en-CA" altLang="en-US" dirty="0" smtClean="0"/>
              <a:t>“children </a:t>
            </a:r>
            <a:r>
              <a:rPr lang="en-CA" altLang="en-US" dirty="0"/>
              <a:t>between ages 2 and 4 do not have abstract principles guiding classification”</a:t>
            </a:r>
          </a:p>
        </p:txBody>
      </p:sp>
    </p:spTree>
    <p:extLst>
      <p:ext uri="{BB962C8B-B14F-4D97-AF65-F5344CB8AC3E}">
        <p14:creationId xmlns:p14="http://schemas.microsoft.com/office/powerpoint/2010/main" val="422408431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altLang="en-US" dirty="0"/>
              <a:t>The relation between truth and power</a:t>
            </a:r>
            <a:endParaRPr lang="en-GB" dirty="0"/>
          </a:p>
        </p:txBody>
      </p:sp>
      <p:sp>
        <p:nvSpPr>
          <p:cNvPr id="3" name="Content Placeholder 2"/>
          <p:cNvSpPr>
            <a:spLocks noGrp="1"/>
          </p:cNvSpPr>
          <p:nvPr>
            <p:ph idx="1"/>
          </p:nvPr>
        </p:nvSpPr>
        <p:spPr/>
        <p:txBody>
          <a:bodyPr/>
          <a:lstStyle/>
          <a:p>
            <a:pPr marL="0" indent="0">
              <a:buNone/>
            </a:pPr>
            <a:r>
              <a:rPr lang="en-GB" dirty="0" smtClean="0"/>
              <a:t>Similarly, inter-religious discussions often focus on mediating, resolving, or erasing discussions of truth.</a:t>
            </a:r>
          </a:p>
          <a:p>
            <a:pPr marL="0" indent="0">
              <a:buNone/>
            </a:pPr>
            <a:endParaRPr lang="en-GB" dirty="0" smtClean="0"/>
          </a:p>
          <a:p>
            <a:pPr marL="0" indent="0">
              <a:buNone/>
            </a:pPr>
            <a:r>
              <a:rPr lang="en-GB" dirty="0" smtClean="0"/>
              <a:t>Often these truth claims are incredibly complicated and relying on a distinguishing system of discourses in order to make sense and operate effectively.</a:t>
            </a:r>
          </a:p>
          <a:p>
            <a:pPr marL="0" indent="0">
              <a:buNone/>
            </a:pPr>
            <a:r>
              <a:rPr lang="en-GB" dirty="0" smtClean="0"/>
              <a:t>It is difficult to conceive of a religious truth as epistemologically detached from surrounding truths. </a:t>
            </a:r>
            <a:endParaRPr lang="en-GB" dirty="0"/>
          </a:p>
        </p:txBody>
      </p:sp>
    </p:spTree>
    <p:extLst>
      <p:ext uri="{BB962C8B-B14F-4D97-AF65-F5344CB8AC3E}">
        <p14:creationId xmlns:p14="http://schemas.microsoft.com/office/powerpoint/2010/main" val="32856059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4294967295"/>
          </p:nvPr>
        </p:nvSpPr>
        <p:spPr>
          <a:xfrm>
            <a:off x="9042400" y="6248400"/>
            <a:ext cx="2540000" cy="457200"/>
          </a:xfrm>
          <a:prstGeom prst="rect">
            <a:avLst/>
          </a:prstGeom>
        </p:spPr>
        <p:txBody>
          <a:bodyPr/>
          <a:lstStyle/>
          <a:p>
            <a:fld id="{DFFB8157-D2EA-4616-B0DD-1989A9A7B4F5}" type="slidenum">
              <a:rPr lang="en-CA" altLang="en-US"/>
              <a:pPr/>
              <a:t>17</a:t>
            </a:fld>
            <a:endParaRPr lang="en-CA" altLang="en-US"/>
          </a:p>
        </p:txBody>
      </p:sp>
      <p:sp>
        <p:nvSpPr>
          <p:cNvPr id="202754" name="Rectangle 2"/>
          <p:cNvSpPr>
            <a:spLocks noGrp="1" noChangeArrowheads="1"/>
          </p:cNvSpPr>
          <p:nvPr>
            <p:ph type="title"/>
          </p:nvPr>
        </p:nvSpPr>
        <p:spPr>
          <a:xfrm>
            <a:off x="814917" y="260350"/>
            <a:ext cx="10363200" cy="1143000"/>
          </a:xfrm>
        </p:spPr>
        <p:txBody>
          <a:bodyPr/>
          <a:lstStyle/>
          <a:p>
            <a:r>
              <a:rPr lang="en-CA" altLang="en-US" sz="3800"/>
              <a:t>The relation between truth and power</a:t>
            </a:r>
          </a:p>
        </p:txBody>
      </p:sp>
      <p:sp>
        <p:nvSpPr>
          <p:cNvPr id="202755" name="Rectangle 3"/>
          <p:cNvSpPr>
            <a:spLocks noGrp="1" noChangeArrowheads="1"/>
          </p:cNvSpPr>
          <p:nvPr>
            <p:ph type="body" idx="1"/>
          </p:nvPr>
        </p:nvSpPr>
        <p:spPr>
          <a:xfrm>
            <a:off x="814917" y="1600201"/>
            <a:ext cx="10767483" cy="4530725"/>
          </a:xfrm>
        </p:spPr>
        <p:txBody>
          <a:bodyPr/>
          <a:lstStyle/>
          <a:p>
            <a:pPr marL="0" indent="0">
              <a:buNone/>
            </a:pPr>
            <a:r>
              <a:rPr lang="en-CA" altLang="en-US" dirty="0"/>
              <a:t>These are the examples that interests Foucault. Why</a:t>
            </a:r>
            <a:r>
              <a:rPr lang="en-CA" altLang="en-US" dirty="0" smtClean="0"/>
              <a:t>?</a:t>
            </a:r>
            <a:br>
              <a:rPr lang="en-CA" altLang="en-US" dirty="0" smtClean="0"/>
            </a:br>
            <a:endParaRPr lang="en-CA" altLang="en-US" dirty="0"/>
          </a:p>
          <a:p>
            <a:pPr marL="0" indent="0">
              <a:buNone/>
            </a:pPr>
            <a:r>
              <a:rPr lang="en-CA" altLang="en-US" i="1" dirty="0"/>
              <a:t>“Truth isn’t outside power, or lacking in power. … [It] induces regular effects of power</a:t>
            </a:r>
            <a:r>
              <a:rPr lang="en-CA" altLang="en-US" dirty="0"/>
              <a:t>” (131</a:t>
            </a:r>
            <a:r>
              <a:rPr lang="en-CA" altLang="en-US" dirty="0" smtClean="0"/>
              <a:t>).</a:t>
            </a:r>
            <a:br>
              <a:rPr lang="en-CA" altLang="en-US" dirty="0" smtClean="0"/>
            </a:br>
            <a:endParaRPr lang="en-CA" altLang="en-US" dirty="0"/>
          </a:p>
          <a:p>
            <a:pPr marL="0" indent="0">
              <a:buNone/>
            </a:pPr>
            <a:r>
              <a:rPr lang="en-CA" altLang="en-US" dirty="0"/>
              <a:t>He wants to examine the effects of the social relations that sustain bodies knowledge on individuals.</a:t>
            </a:r>
          </a:p>
          <a:p>
            <a:pPr marL="0" indent="0">
              <a:buNone/>
            </a:pPr>
            <a:r>
              <a:rPr lang="en-CA" altLang="en-US" dirty="0"/>
              <a:t>E.g. ‘Children ought to segregated from adults’</a:t>
            </a:r>
          </a:p>
        </p:txBody>
      </p:sp>
    </p:spTree>
    <p:extLst>
      <p:ext uri="{BB962C8B-B14F-4D97-AF65-F5344CB8AC3E}">
        <p14:creationId xmlns:p14="http://schemas.microsoft.com/office/powerpoint/2010/main" val="145872394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Knowledge / Power</a:t>
            </a:r>
            <a:endParaRPr lang="en-GB" dirty="0"/>
          </a:p>
        </p:txBody>
      </p:sp>
      <p:sp>
        <p:nvSpPr>
          <p:cNvPr id="3" name="Content Placeholder 2"/>
          <p:cNvSpPr>
            <a:spLocks noGrp="1"/>
          </p:cNvSpPr>
          <p:nvPr>
            <p:ph sz="half" idx="1"/>
          </p:nvPr>
        </p:nvSpPr>
        <p:spPr/>
        <p:txBody>
          <a:bodyPr>
            <a:normAutofit lnSpcReduction="10000"/>
          </a:bodyPr>
          <a:lstStyle/>
          <a:p>
            <a:pPr marL="0" indent="0">
              <a:buNone/>
            </a:pPr>
            <a:r>
              <a:rPr lang="en-GB" b="1" dirty="0" smtClean="0"/>
              <a:t>Basic idea: Truth is produced by power.</a:t>
            </a:r>
          </a:p>
          <a:p>
            <a:pPr marL="0" indent="0">
              <a:buNone/>
            </a:pPr>
            <a:endParaRPr lang="en-GB" b="1" dirty="0"/>
          </a:p>
          <a:p>
            <a:pPr marL="0" indent="0">
              <a:buNone/>
            </a:pPr>
            <a:r>
              <a:rPr lang="en-GB" dirty="0" smtClean="0"/>
              <a:t>What counts as knowledge differs across societies and across time. </a:t>
            </a:r>
            <a:br>
              <a:rPr lang="en-GB" dirty="0" smtClean="0"/>
            </a:br>
            <a:r>
              <a:rPr lang="en-GB" dirty="0" smtClean="0"/>
              <a:t/>
            </a:r>
            <a:br>
              <a:rPr lang="en-GB" dirty="0" smtClean="0"/>
            </a:br>
            <a:r>
              <a:rPr lang="en-GB" dirty="0" smtClean="0"/>
              <a:t>Foucault argues that the idea of progress is illusory: </a:t>
            </a:r>
            <a:r>
              <a:rPr lang="en-GB" b="1" dirty="0" smtClean="0"/>
              <a:t>Knowledge does not make one free</a:t>
            </a:r>
            <a:r>
              <a:rPr lang="en-GB" dirty="0" smtClean="0"/>
              <a:t>. </a:t>
            </a:r>
            <a:endParaRPr lang="en-GB" dirty="0"/>
          </a:p>
        </p:txBody>
      </p:sp>
      <p:sp>
        <p:nvSpPr>
          <p:cNvPr id="4" name="Content Placeholder 3"/>
          <p:cNvSpPr>
            <a:spLocks noGrp="1"/>
          </p:cNvSpPr>
          <p:nvPr>
            <p:ph sz="half" idx="2"/>
          </p:nvPr>
        </p:nvSpPr>
        <p:spPr>
          <a:xfrm>
            <a:off x="6172200" y="690283"/>
            <a:ext cx="5181600" cy="4903210"/>
          </a:xfrm>
        </p:spPr>
        <p:txBody>
          <a:bodyPr>
            <a:normAutofit lnSpcReduction="10000"/>
          </a:bodyPr>
          <a:lstStyle/>
          <a:p>
            <a:pPr marL="0" indent="0">
              <a:buNone/>
            </a:pPr>
            <a:r>
              <a:rPr lang="en-GB" dirty="0" smtClean="0"/>
              <a:t>Each society has its own discourse about truth which presupposes certain social power relationships. </a:t>
            </a:r>
            <a:br>
              <a:rPr lang="en-GB" dirty="0" smtClean="0"/>
            </a:br>
            <a:r>
              <a:rPr lang="en-GB" dirty="0" smtClean="0"/>
              <a:t/>
            </a:r>
            <a:br>
              <a:rPr lang="en-GB" dirty="0" smtClean="0"/>
            </a:br>
            <a:r>
              <a:rPr lang="en-GB" dirty="0" smtClean="0"/>
              <a:t>What we think of as progress is really just a different form of domination and control. </a:t>
            </a:r>
            <a:r>
              <a:rPr lang="en-GB" dirty="0"/>
              <a:t/>
            </a:r>
            <a:br>
              <a:rPr lang="en-GB" dirty="0"/>
            </a:br>
            <a:r>
              <a:rPr lang="en-GB" dirty="0" smtClean="0"/>
              <a:t/>
            </a:r>
            <a:br>
              <a:rPr lang="en-GB" dirty="0" smtClean="0"/>
            </a:br>
            <a:r>
              <a:rPr lang="en-GB" dirty="0" smtClean="0"/>
              <a:t>From the Sovereign to the Bureaucratic. </a:t>
            </a:r>
            <a:endParaRPr lang="en-GB" dirty="0"/>
          </a:p>
        </p:txBody>
      </p:sp>
    </p:spTree>
    <p:extLst>
      <p:ext uri="{BB962C8B-B14F-4D97-AF65-F5344CB8AC3E}">
        <p14:creationId xmlns:p14="http://schemas.microsoft.com/office/powerpoint/2010/main" val="9209032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42091" y="333280"/>
            <a:ext cx="9146616" cy="5155713"/>
          </a:xfrm>
        </p:spPr>
      </p:pic>
    </p:spTree>
    <p:extLst>
      <p:ext uri="{BB962C8B-B14F-4D97-AF65-F5344CB8AC3E}">
        <p14:creationId xmlns:p14="http://schemas.microsoft.com/office/powerpoint/2010/main" val="18354428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28916" y="0"/>
            <a:ext cx="11035555" cy="5664464"/>
          </a:xfrm>
        </p:spPr>
      </p:pic>
    </p:spTree>
    <p:extLst>
      <p:ext uri="{BB962C8B-B14F-4D97-AF65-F5344CB8AC3E}">
        <p14:creationId xmlns:p14="http://schemas.microsoft.com/office/powerpoint/2010/main" val="19804919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Ideology</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7646796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Ideology</a:t>
            </a:r>
            <a:endParaRPr lang="en-GB" dirty="0"/>
          </a:p>
        </p:txBody>
      </p:sp>
      <p:sp>
        <p:nvSpPr>
          <p:cNvPr id="3" name="Content Placeholder 2"/>
          <p:cNvSpPr>
            <a:spLocks noGrp="1"/>
          </p:cNvSpPr>
          <p:nvPr>
            <p:ph sz="half" idx="1"/>
          </p:nvPr>
        </p:nvSpPr>
        <p:spPr/>
        <p:txBody>
          <a:bodyPr>
            <a:normAutofit fontScale="92500" lnSpcReduction="10000"/>
          </a:bodyPr>
          <a:lstStyle/>
          <a:p>
            <a:pPr marL="0" indent="0">
              <a:buNone/>
            </a:pPr>
            <a:r>
              <a:rPr lang="en-GB" dirty="0"/>
              <a:t>In social studies, a political ideology is a certain ethical set of ideals, principles, doctrines, myths, or symbols of a </a:t>
            </a:r>
            <a:r>
              <a:rPr lang="en-GB" dirty="0" smtClean="0"/>
              <a:t>social movement</a:t>
            </a:r>
            <a:r>
              <a:rPr lang="en-GB" dirty="0"/>
              <a:t>, institution, class, or large group that explains how society should work, and offers some political and cultural blueprint for a certain social order. </a:t>
            </a:r>
            <a:r>
              <a:rPr lang="en-GB" dirty="0" smtClean="0"/>
              <a:t/>
            </a:r>
            <a:br>
              <a:rPr lang="en-GB" dirty="0" smtClean="0"/>
            </a:br>
            <a:r>
              <a:rPr lang="en-GB" dirty="0" smtClean="0"/>
              <a:t/>
            </a:r>
            <a:br>
              <a:rPr lang="en-GB" dirty="0" smtClean="0"/>
            </a:br>
            <a:endParaRPr lang="en-GB" dirty="0"/>
          </a:p>
        </p:txBody>
      </p:sp>
      <p:sp>
        <p:nvSpPr>
          <p:cNvPr id="4" name="Content Placeholder 3"/>
          <p:cNvSpPr>
            <a:spLocks noGrp="1"/>
          </p:cNvSpPr>
          <p:nvPr>
            <p:ph sz="half" idx="2"/>
          </p:nvPr>
        </p:nvSpPr>
        <p:spPr>
          <a:xfrm>
            <a:off x="6172200" y="582707"/>
            <a:ext cx="5181600" cy="5010786"/>
          </a:xfrm>
        </p:spPr>
        <p:txBody>
          <a:bodyPr>
            <a:normAutofit fontScale="92500" lnSpcReduction="10000"/>
          </a:bodyPr>
          <a:lstStyle/>
          <a:p>
            <a:pPr marL="0" indent="0">
              <a:buNone/>
            </a:pPr>
            <a:r>
              <a:rPr lang="en-GB" dirty="0"/>
              <a:t>Political ideologies are concerned with many different aspects of a society, including (for example): the economy, education, health care, use of the military, patriotism, and established religion</a:t>
            </a:r>
            <a:r>
              <a:rPr lang="en-GB" dirty="0" smtClean="0"/>
              <a:t>.</a:t>
            </a:r>
          </a:p>
          <a:p>
            <a:pPr marL="0" indent="0">
              <a:buNone/>
            </a:pPr>
            <a:endParaRPr lang="en-GB" dirty="0"/>
          </a:p>
          <a:p>
            <a:pPr marL="0" indent="0">
              <a:buNone/>
            </a:pPr>
            <a:r>
              <a:rPr lang="en-GB" dirty="0" smtClean="0"/>
              <a:t>Political </a:t>
            </a:r>
            <a:r>
              <a:rPr lang="en-GB" dirty="0"/>
              <a:t>ideologies have two dimensions:</a:t>
            </a:r>
          </a:p>
          <a:p>
            <a:pPr marL="0" indent="0">
              <a:buNone/>
            </a:pPr>
            <a:r>
              <a:rPr lang="en-GB" dirty="0"/>
              <a:t>Goals: how society should work</a:t>
            </a:r>
          </a:p>
          <a:p>
            <a:pPr marL="0" indent="0">
              <a:buNone/>
            </a:pPr>
            <a:r>
              <a:rPr lang="en-GB" dirty="0"/>
              <a:t>Methods: the most appropriate ways to achieve the ideal arrangement</a:t>
            </a:r>
          </a:p>
          <a:p>
            <a:endParaRPr lang="en-GB" dirty="0"/>
          </a:p>
        </p:txBody>
      </p:sp>
    </p:spTree>
    <p:extLst>
      <p:ext uri="{BB962C8B-B14F-4D97-AF65-F5344CB8AC3E}">
        <p14:creationId xmlns:p14="http://schemas.microsoft.com/office/powerpoint/2010/main" val="2577608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Ideology</a:t>
            </a:r>
            <a:endParaRPr lang="en-GB" dirty="0"/>
          </a:p>
        </p:txBody>
      </p:sp>
      <p:sp>
        <p:nvSpPr>
          <p:cNvPr id="3" name="Content Placeholder 2"/>
          <p:cNvSpPr>
            <a:spLocks noGrp="1"/>
          </p:cNvSpPr>
          <p:nvPr>
            <p:ph sz="half" idx="1"/>
          </p:nvPr>
        </p:nvSpPr>
        <p:spPr/>
        <p:txBody>
          <a:bodyPr>
            <a:normAutofit fontScale="92500" lnSpcReduction="10000"/>
          </a:bodyPr>
          <a:lstStyle/>
          <a:p>
            <a:pPr marL="0" indent="0">
              <a:buNone/>
            </a:pPr>
            <a:r>
              <a:rPr lang="en-GB" dirty="0"/>
              <a:t>Sociologists define ideology as "cultural beliefs that justify particular social arrangements, including patterns of inequality</a:t>
            </a:r>
            <a:r>
              <a:rPr lang="en-GB" dirty="0" smtClean="0"/>
              <a:t>".</a:t>
            </a:r>
            <a:r>
              <a:rPr lang="en-GB" dirty="0"/>
              <a:t> </a:t>
            </a:r>
            <a:r>
              <a:rPr lang="en-GB" dirty="0" smtClean="0"/>
              <a:t/>
            </a:r>
            <a:br>
              <a:rPr lang="en-GB" dirty="0" smtClean="0"/>
            </a:br>
            <a:r>
              <a:rPr lang="en-GB" dirty="0" smtClean="0"/>
              <a:t/>
            </a:r>
            <a:br>
              <a:rPr lang="en-GB" dirty="0" smtClean="0"/>
            </a:br>
            <a:r>
              <a:rPr lang="en-GB" dirty="0" smtClean="0"/>
              <a:t>Dominant </a:t>
            </a:r>
            <a:r>
              <a:rPr lang="en-GB" dirty="0"/>
              <a:t>groups use these sets of cultural beliefs and practices to justify the systems of inequality that maintain their group's social power over non-dominant groups. </a:t>
            </a:r>
            <a:endParaRPr lang="en-GB" dirty="0"/>
          </a:p>
        </p:txBody>
      </p:sp>
      <p:sp>
        <p:nvSpPr>
          <p:cNvPr id="4" name="Content Placeholder 3"/>
          <p:cNvSpPr>
            <a:spLocks noGrp="1"/>
          </p:cNvSpPr>
          <p:nvPr>
            <p:ph sz="half" idx="2"/>
          </p:nvPr>
        </p:nvSpPr>
        <p:spPr>
          <a:xfrm>
            <a:off x="6172200" y="528919"/>
            <a:ext cx="5181600" cy="5064574"/>
          </a:xfrm>
        </p:spPr>
        <p:txBody>
          <a:bodyPr>
            <a:normAutofit fontScale="92500" lnSpcReduction="10000"/>
          </a:bodyPr>
          <a:lstStyle/>
          <a:p>
            <a:pPr marL="0" indent="0">
              <a:buNone/>
            </a:pPr>
            <a:r>
              <a:rPr lang="en-GB" dirty="0"/>
              <a:t>Ideologies use a society's symbol system to organize social relations in a hierarchy, with some social identities being superior to other social identities, which are considered inferior. </a:t>
            </a:r>
            <a:r>
              <a:rPr lang="en-GB" dirty="0" smtClean="0"/>
              <a:t/>
            </a:r>
            <a:br>
              <a:rPr lang="en-GB" dirty="0" smtClean="0"/>
            </a:br>
            <a:r>
              <a:rPr lang="en-GB" dirty="0" smtClean="0"/>
              <a:t/>
            </a:r>
            <a:br>
              <a:rPr lang="en-GB" dirty="0" smtClean="0"/>
            </a:br>
            <a:r>
              <a:rPr lang="en-GB" dirty="0" smtClean="0"/>
              <a:t>The </a:t>
            </a:r>
            <a:r>
              <a:rPr lang="en-GB" dirty="0"/>
              <a:t>dominant ideology in a society is passed along through the society's major social institutions, such as the media, the family, education, and religion</a:t>
            </a:r>
            <a:r>
              <a:rPr lang="en-GB" dirty="0" smtClean="0"/>
              <a:t>.</a:t>
            </a:r>
            <a:r>
              <a:rPr lang="en-GB" dirty="0"/>
              <a:t> As societies changed throughout history, so did the ideologies that justified systems of inequality</a:t>
            </a:r>
            <a:r>
              <a:rPr lang="en-GB" dirty="0" smtClean="0"/>
              <a:t>.</a:t>
            </a:r>
            <a:endParaRPr lang="en-GB" dirty="0"/>
          </a:p>
        </p:txBody>
      </p:sp>
    </p:spTree>
    <p:extLst>
      <p:ext uri="{BB962C8B-B14F-4D97-AF65-F5344CB8AC3E}">
        <p14:creationId xmlns:p14="http://schemas.microsoft.com/office/powerpoint/2010/main" val="2704963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3729" y="-154828"/>
            <a:ext cx="10515600" cy="1325563"/>
          </a:xfrm>
        </p:spPr>
        <p:txBody>
          <a:bodyPr/>
          <a:lstStyle/>
          <a:p>
            <a:r>
              <a:rPr lang="en-GB" dirty="0" smtClean="0"/>
              <a:t>The Perverts Guide to Ideology – </a:t>
            </a:r>
            <a:r>
              <a:rPr lang="en-GB" dirty="0" err="1" smtClean="0"/>
              <a:t>Slavoj</a:t>
            </a:r>
            <a:r>
              <a:rPr lang="en-GB" dirty="0" smtClean="0"/>
              <a:t> </a:t>
            </a:r>
            <a:r>
              <a:rPr lang="en-GB" dirty="0" err="1" smtClean="0"/>
              <a:t>Zizek</a:t>
            </a:r>
            <a:endParaRPr lang="en-GB" dirty="0"/>
          </a:p>
        </p:txBody>
      </p:sp>
      <p:pic>
        <p:nvPicPr>
          <p:cNvPr id="6" name="y2mate.com - the_perverts_guide_to_ideology_1_j7aPHE988Q8_720p.mp4">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749673" y="776755"/>
            <a:ext cx="10608610" cy="4727574"/>
          </a:xfrm>
        </p:spPr>
      </p:pic>
    </p:spTree>
    <p:extLst>
      <p:ext uri="{BB962C8B-B14F-4D97-AF65-F5344CB8AC3E}">
        <p14:creationId xmlns:p14="http://schemas.microsoft.com/office/powerpoint/2010/main" val="295243335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4294967295"/>
          </p:nvPr>
        </p:nvSpPr>
        <p:spPr>
          <a:xfrm>
            <a:off x="9042400" y="6248400"/>
            <a:ext cx="2540000" cy="457200"/>
          </a:xfrm>
          <a:prstGeom prst="rect">
            <a:avLst/>
          </a:prstGeom>
        </p:spPr>
        <p:txBody>
          <a:bodyPr/>
          <a:lstStyle/>
          <a:p>
            <a:fld id="{E1DC97DD-3D82-4FB2-BDAE-B6F6DB42D85C}" type="slidenum">
              <a:rPr lang="en-CA" altLang="en-US"/>
              <a:pPr/>
              <a:t>25</a:t>
            </a:fld>
            <a:endParaRPr lang="en-CA" altLang="en-US"/>
          </a:p>
        </p:txBody>
      </p:sp>
      <p:sp>
        <p:nvSpPr>
          <p:cNvPr id="199682" name="Rectangle 2"/>
          <p:cNvSpPr>
            <a:spLocks noGrp="1" noChangeArrowheads="1"/>
          </p:cNvSpPr>
          <p:nvPr>
            <p:ph type="title"/>
          </p:nvPr>
        </p:nvSpPr>
        <p:spPr>
          <a:xfrm>
            <a:off x="912284" y="260350"/>
            <a:ext cx="10363200" cy="1143000"/>
          </a:xfrm>
        </p:spPr>
        <p:txBody>
          <a:bodyPr/>
          <a:lstStyle/>
          <a:p>
            <a:r>
              <a:rPr lang="en-CA" altLang="en-US"/>
              <a:t>Foucault and ideology</a:t>
            </a:r>
          </a:p>
        </p:txBody>
      </p:sp>
      <p:sp>
        <p:nvSpPr>
          <p:cNvPr id="199683" name="Rectangle 3"/>
          <p:cNvSpPr>
            <a:spLocks noGrp="1" noChangeArrowheads="1"/>
          </p:cNvSpPr>
          <p:nvPr>
            <p:ph type="body" idx="1"/>
          </p:nvPr>
        </p:nvSpPr>
        <p:spPr>
          <a:xfrm>
            <a:off x="814917" y="1600201"/>
            <a:ext cx="10767483" cy="4530725"/>
          </a:xfrm>
        </p:spPr>
        <p:txBody>
          <a:bodyPr/>
          <a:lstStyle/>
          <a:p>
            <a:pPr marL="0" indent="0">
              <a:buNone/>
            </a:pPr>
            <a:r>
              <a:rPr lang="en-CA" altLang="en-US" dirty="0"/>
              <a:t>Foucault’s conception of truth has implications for critical theory with its emphasis on critique of </a:t>
            </a:r>
            <a:r>
              <a:rPr lang="en-CA" altLang="en-US" dirty="0" smtClean="0"/>
              <a:t>ideology, e.g. Marxism. </a:t>
            </a:r>
            <a:br>
              <a:rPr lang="en-CA" altLang="en-US" dirty="0" smtClean="0"/>
            </a:br>
            <a:r>
              <a:rPr lang="en-CA" altLang="en-US" dirty="0" smtClean="0"/>
              <a:t/>
            </a:r>
            <a:br>
              <a:rPr lang="en-CA" altLang="en-US" dirty="0" smtClean="0"/>
            </a:br>
            <a:r>
              <a:rPr lang="en-CA" altLang="en-US" dirty="0" smtClean="0"/>
              <a:t>Why?</a:t>
            </a:r>
            <a:endParaRPr lang="en-CA" altLang="en-US" dirty="0"/>
          </a:p>
          <a:p>
            <a:pPr marL="0" indent="0">
              <a:buNone/>
            </a:pPr>
            <a:r>
              <a:rPr lang="en-CA" altLang="en-US" dirty="0"/>
              <a:t>Ideologies systematically distort social reality. This implies there is </a:t>
            </a:r>
            <a:r>
              <a:rPr lang="en-CA" altLang="en-US" i="1" dirty="0"/>
              <a:t>true</a:t>
            </a:r>
            <a:r>
              <a:rPr lang="en-CA" altLang="en-US" dirty="0"/>
              <a:t> view behind ideology.</a:t>
            </a:r>
          </a:p>
          <a:p>
            <a:pPr marL="0" indent="0">
              <a:buNone/>
            </a:pPr>
            <a:r>
              <a:rPr lang="en-CA" altLang="en-US" dirty="0"/>
              <a:t>For Foucault, the workings of modern relations of power cannot be explained by a ruling class generating a set of beliefs that systematically distorts social reality. Why is that?</a:t>
            </a:r>
          </a:p>
        </p:txBody>
      </p:sp>
    </p:spTree>
    <p:extLst>
      <p:ext uri="{BB962C8B-B14F-4D97-AF65-F5344CB8AC3E}">
        <p14:creationId xmlns:p14="http://schemas.microsoft.com/office/powerpoint/2010/main" val="402874835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3" presetClass="entr" presetSubtype="0" fill="hold" nodeType="clickEffect">
                                  <p:stCondLst>
                                    <p:cond delay="0"/>
                                  </p:stCondLst>
                                  <p:childTnLst>
                                    <p:set>
                                      <p:cBhvr>
                                        <p:cTn id="6" dur="1" fill="hold">
                                          <p:stCondLst>
                                            <p:cond delay="0"/>
                                          </p:stCondLst>
                                        </p:cTn>
                                        <p:tgtEl>
                                          <p:spTgt spid="199683">
                                            <p:txEl>
                                              <p:pRg st="1" end="1"/>
                                            </p:txEl>
                                          </p:spTgt>
                                        </p:tgtEl>
                                        <p:attrNameLst>
                                          <p:attrName>style.visibility</p:attrName>
                                        </p:attrNameLst>
                                      </p:cBhvr>
                                      <p:to>
                                        <p:strVal val="visible"/>
                                      </p:to>
                                    </p:set>
                                    <p:anim calcmode="lin" valueType="num">
                                      <p:cBhvr>
                                        <p:cTn id="7" dur="500" fill="hold"/>
                                        <p:tgtEl>
                                          <p:spTgt spid="199683">
                                            <p:txEl>
                                              <p:pRg st="1" end="1"/>
                                            </p:txEl>
                                          </p:spTgt>
                                        </p:tgtEl>
                                        <p:attrNameLst>
                                          <p:attrName>ppt_w</p:attrName>
                                        </p:attrNameLst>
                                      </p:cBhvr>
                                      <p:tavLst>
                                        <p:tav tm="0">
                                          <p:val>
                                            <p:fltVal val="0"/>
                                          </p:val>
                                        </p:tav>
                                        <p:tav tm="100000">
                                          <p:val>
                                            <p:strVal val="#ppt_w"/>
                                          </p:val>
                                        </p:tav>
                                      </p:tavLst>
                                    </p:anim>
                                    <p:anim calcmode="lin" valueType="num">
                                      <p:cBhvr>
                                        <p:cTn id="8" dur="500" fill="hold"/>
                                        <p:tgtEl>
                                          <p:spTgt spid="199683">
                                            <p:txEl>
                                              <p:pRg st="1" end="1"/>
                                            </p:txEl>
                                          </p:spTgt>
                                        </p:tgtEl>
                                        <p:attrNameLst>
                                          <p:attrName>ppt_h</p:attrName>
                                        </p:attrNameLst>
                                      </p:cBhvr>
                                      <p:tavLst>
                                        <p:tav tm="0">
                                          <p:val>
                                            <p:fltVal val="0"/>
                                          </p:val>
                                        </p:tav>
                                        <p:tav tm="100000">
                                          <p:val>
                                            <p:strVal val="#ppt_h"/>
                                          </p:val>
                                        </p:tav>
                                      </p:tavLst>
                                    </p:anim>
                                    <p:animEffect transition="in" filter="fade">
                                      <p:cBhvr>
                                        <p:cTn id="9" dur="500"/>
                                        <p:tgtEl>
                                          <p:spTgt spid="199683">
                                            <p:txEl>
                                              <p:pRg st="1" end="1"/>
                                            </p:txEl>
                                          </p:spTgt>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3" presetClass="entr" presetSubtype="0" fill="hold" nodeType="clickEffect">
                                  <p:stCondLst>
                                    <p:cond delay="0"/>
                                  </p:stCondLst>
                                  <p:childTnLst>
                                    <p:set>
                                      <p:cBhvr>
                                        <p:cTn id="13" dur="1" fill="hold">
                                          <p:stCondLst>
                                            <p:cond delay="0"/>
                                          </p:stCondLst>
                                        </p:cTn>
                                        <p:tgtEl>
                                          <p:spTgt spid="199683">
                                            <p:txEl>
                                              <p:pRg st="2" end="2"/>
                                            </p:txEl>
                                          </p:spTgt>
                                        </p:tgtEl>
                                        <p:attrNameLst>
                                          <p:attrName>style.visibility</p:attrName>
                                        </p:attrNameLst>
                                      </p:cBhvr>
                                      <p:to>
                                        <p:strVal val="visible"/>
                                      </p:to>
                                    </p:set>
                                    <p:anim calcmode="lin" valueType="num">
                                      <p:cBhvr>
                                        <p:cTn id="14" dur="500" fill="hold"/>
                                        <p:tgtEl>
                                          <p:spTgt spid="199683">
                                            <p:txEl>
                                              <p:pRg st="2" end="2"/>
                                            </p:txEl>
                                          </p:spTgt>
                                        </p:tgtEl>
                                        <p:attrNameLst>
                                          <p:attrName>ppt_w</p:attrName>
                                        </p:attrNameLst>
                                      </p:cBhvr>
                                      <p:tavLst>
                                        <p:tav tm="0">
                                          <p:val>
                                            <p:fltVal val="0"/>
                                          </p:val>
                                        </p:tav>
                                        <p:tav tm="100000">
                                          <p:val>
                                            <p:strVal val="#ppt_w"/>
                                          </p:val>
                                        </p:tav>
                                      </p:tavLst>
                                    </p:anim>
                                    <p:anim calcmode="lin" valueType="num">
                                      <p:cBhvr>
                                        <p:cTn id="15" dur="500" fill="hold"/>
                                        <p:tgtEl>
                                          <p:spTgt spid="199683">
                                            <p:txEl>
                                              <p:pRg st="2" end="2"/>
                                            </p:txEl>
                                          </p:spTgt>
                                        </p:tgtEl>
                                        <p:attrNameLst>
                                          <p:attrName>ppt_h</p:attrName>
                                        </p:attrNameLst>
                                      </p:cBhvr>
                                      <p:tavLst>
                                        <p:tav tm="0">
                                          <p:val>
                                            <p:fltVal val="0"/>
                                          </p:val>
                                        </p:tav>
                                        <p:tav tm="100000">
                                          <p:val>
                                            <p:strVal val="#ppt_h"/>
                                          </p:val>
                                        </p:tav>
                                      </p:tavLst>
                                    </p:anim>
                                    <p:animEffect transition="in" filter="fade">
                                      <p:cBhvr>
                                        <p:cTn id="16" dur="500"/>
                                        <p:tgtEl>
                                          <p:spTgt spid="19968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4294967295"/>
          </p:nvPr>
        </p:nvSpPr>
        <p:spPr>
          <a:xfrm>
            <a:off x="9042400" y="6248400"/>
            <a:ext cx="2540000" cy="457200"/>
          </a:xfrm>
          <a:prstGeom prst="rect">
            <a:avLst/>
          </a:prstGeom>
        </p:spPr>
        <p:txBody>
          <a:bodyPr/>
          <a:lstStyle/>
          <a:p>
            <a:fld id="{389048C5-EC4B-4794-99BF-6A6CD0FBE0E7}" type="slidenum">
              <a:rPr lang="en-CA" altLang="en-US"/>
              <a:pPr/>
              <a:t>26</a:t>
            </a:fld>
            <a:endParaRPr lang="en-CA" altLang="en-US"/>
          </a:p>
        </p:txBody>
      </p:sp>
      <p:sp>
        <p:nvSpPr>
          <p:cNvPr id="196610" name="Rectangle 2"/>
          <p:cNvSpPr>
            <a:spLocks noGrp="1" noChangeArrowheads="1"/>
          </p:cNvSpPr>
          <p:nvPr>
            <p:ph type="title"/>
          </p:nvPr>
        </p:nvSpPr>
        <p:spPr>
          <a:xfrm>
            <a:off x="814917" y="277813"/>
            <a:ext cx="10767483" cy="1143000"/>
          </a:xfrm>
        </p:spPr>
        <p:txBody>
          <a:bodyPr/>
          <a:lstStyle/>
          <a:p>
            <a:r>
              <a:rPr lang="en-CA" altLang="en-US"/>
              <a:t>Foucault and ideology</a:t>
            </a:r>
          </a:p>
        </p:txBody>
      </p:sp>
      <p:sp>
        <p:nvSpPr>
          <p:cNvPr id="196611" name="Rectangle 3"/>
          <p:cNvSpPr>
            <a:spLocks noGrp="1" noChangeArrowheads="1"/>
          </p:cNvSpPr>
          <p:nvPr>
            <p:ph type="body" idx="1"/>
          </p:nvPr>
        </p:nvSpPr>
        <p:spPr>
          <a:xfrm>
            <a:off x="912284" y="1600201"/>
            <a:ext cx="11040533" cy="4530725"/>
          </a:xfrm>
        </p:spPr>
        <p:txBody>
          <a:bodyPr/>
          <a:lstStyle/>
          <a:p>
            <a:pPr marL="0" indent="0">
              <a:buNone/>
            </a:pPr>
            <a:r>
              <a:rPr lang="en-CA" altLang="en-US" dirty="0"/>
              <a:t>Ideology presupposes truth is opposite to power. Truth can undermine ideological distortions and their power over individuals</a:t>
            </a:r>
            <a:r>
              <a:rPr lang="en-CA" altLang="en-US" dirty="0" smtClean="0"/>
              <a:t>.</a:t>
            </a:r>
            <a:br>
              <a:rPr lang="en-CA" altLang="en-US" dirty="0" smtClean="0"/>
            </a:br>
            <a:endParaRPr lang="en-CA" altLang="en-US" dirty="0"/>
          </a:p>
          <a:p>
            <a:pPr marL="0" indent="0">
              <a:buNone/>
            </a:pPr>
            <a:r>
              <a:rPr lang="en-CA" altLang="en-US" dirty="0"/>
              <a:t>However since in Foucault’s view, truth and power are interrelated, the question is not “a matter of emancipating truth from … power (which would be a chimera, for truth is already power) but of detaching the power of truth from hegemony. … The political question … is not error, illusion … it is truth itself” (133).</a:t>
            </a:r>
          </a:p>
        </p:txBody>
      </p:sp>
    </p:spTree>
    <p:extLst>
      <p:ext uri="{BB962C8B-B14F-4D97-AF65-F5344CB8AC3E}">
        <p14:creationId xmlns:p14="http://schemas.microsoft.com/office/powerpoint/2010/main" val="47157927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4294967295"/>
          </p:nvPr>
        </p:nvSpPr>
        <p:spPr>
          <a:xfrm>
            <a:off x="9042400" y="6248400"/>
            <a:ext cx="2540000" cy="457200"/>
          </a:xfrm>
          <a:prstGeom prst="rect">
            <a:avLst/>
          </a:prstGeom>
        </p:spPr>
        <p:txBody>
          <a:bodyPr/>
          <a:lstStyle/>
          <a:p>
            <a:fld id="{A7A1B0CF-430E-4D7C-A02A-1912318F20F3}" type="slidenum">
              <a:rPr lang="en-CA" altLang="en-US"/>
              <a:pPr/>
              <a:t>27</a:t>
            </a:fld>
            <a:endParaRPr lang="en-CA" altLang="en-US"/>
          </a:p>
        </p:txBody>
      </p:sp>
      <p:sp>
        <p:nvSpPr>
          <p:cNvPr id="197634" name="Rectangle 2"/>
          <p:cNvSpPr>
            <a:spLocks noGrp="1" noChangeArrowheads="1"/>
          </p:cNvSpPr>
          <p:nvPr>
            <p:ph type="title"/>
          </p:nvPr>
        </p:nvSpPr>
        <p:spPr/>
        <p:txBody>
          <a:bodyPr/>
          <a:lstStyle/>
          <a:p>
            <a:r>
              <a:rPr lang="en-CA" altLang="en-US"/>
              <a:t>Foucault and ideology</a:t>
            </a:r>
          </a:p>
        </p:txBody>
      </p:sp>
      <p:sp>
        <p:nvSpPr>
          <p:cNvPr id="197635" name="Rectangle 3"/>
          <p:cNvSpPr>
            <a:spLocks noGrp="1" noChangeArrowheads="1"/>
          </p:cNvSpPr>
          <p:nvPr>
            <p:ph type="body" idx="1"/>
          </p:nvPr>
        </p:nvSpPr>
        <p:spPr/>
        <p:txBody>
          <a:bodyPr>
            <a:normAutofit/>
          </a:bodyPr>
          <a:lstStyle/>
          <a:p>
            <a:pPr marL="0" indent="0">
              <a:buNone/>
            </a:pPr>
            <a:r>
              <a:rPr lang="en-CA" altLang="en-US" sz="3200" dirty="0"/>
              <a:t>Furthermore, Foucault sees ideology critique as focusing on the beliefs and intentions of individuals. </a:t>
            </a:r>
            <a:r>
              <a:rPr lang="en-CA" altLang="en-US" sz="3200" dirty="0" smtClean="0"/>
              <a:t/>
            </a:r>
            <a:br>
              <a:rPr lang="en-CA" altLang="en-US" sz="3200" dirty="0" smtClean="0"/>
            </a:br>
            <a:r>
              <a:rPr lang="en-CA" altLang="en-US" sz="3200" dirty="0" smtClean="0"/>
              <a:t/>
            </a:r>
            <a:br>
              <a:rPr lang="en-CA" altLang="en-US" sz="3200" dirty="0" smtClean="0"/>
            </a:br>
            <a:r>
              <a:rPr lang="en-CA" altLang="en-US" sz="3200" dirty="0" smtClean="0"/>
              <a:t>The </a:t>
            </a:r>
            <a:r>
              <a:rPr lang="en-CA" altLang="en-US" sz="3200" dirty="0"/>
              <a:t>problem for him is not about “changing people’s consciousness– or what’s in their heads—but the political, economic, institutional regime of the production of truth” (133</a:t>
            </a:r>
            <a:r>
              <a:rPr lang="en-CA" altLang="en-US" sz="3200" dirty="0" smtClean="0"/>
              <a:t>).</a:t>
            </a:r>
            <a:endParaRPr lang="en-CA" altLang="en-US" sz="3200" dirty="0"/>
          </a:p>
        </p:txBody>
      </p:sp>
    </p:spTree>
    <p:extLst>
      <p:ext uri="{BB962C8B-B14F-4D97-AF65-F5344CB8AC3E}">
        <p14:creationId xmlns:p14="http://schemas.microsoft.com/office/powerpoint/2010/main" val="286414898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081892" y="122331"/>
            <a:ext cx="4419825" cy="5524781"/>
          </a:xfrm>
        </p:spPr>
      </p:pic>
    </p:spTree>
    <p:extLst>
      <p:ext uri="{BB962C8B-B14F-4D97-AF65-F5344CB8AC3E}">
        <p14:creationId xmlns:p14="http://schemas.microsoft.com/office/powerpoint/2010/main" val="11920635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Bio-power</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4775566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4294967295"/>
          </p:nvPr>
        </p:nvSpPr>
        <p:spPr>
          <a:xfrm>
            <a:off x="9042400" y="6248400"/>
            <a:ext cx="2540000" cy="457200"/>
          </a:xfrm>
          <a:prstGeom prst="rect">
            <a:avLst/>
          </a:prstGeom>
        </p:spPr>
        <p:txBody>
          <a:bodyPr/>
          <a:lstStyle/>
          <a:p>
            <a:fld id="{97F0F20B-9059-4875-9344-76CDE4AF4CAB}" type="slidenum">
              <a:rPr lang="en-CA" altLang="en-US"/>
              <a:pPr/>
              <a:t>30</a:t>
            </a:fld>
            <a:endParaRPr lang="en-CA" altLang="en-US"/>
          </a:p>
        </p:txBody>
      </p:sp>
      <p:sp>
        <p:nvSpPr>
          <p:cNvPr id="205826" name="Rectangle 2"/>
          <p:cNvSpPr>
            <a:spLocks noGrp="1" noChangeArrowheads="1"/>
          </p:cNvSpPr>
          <p:nvPr>
            <p:ph type="title"/>
          </p:nvPr>
        </p:nvSpPr>
        <p:spPr/>
        <p:txBody>
          <a:bodyPr/>
          <a:lstStyle/>
          <a:p>
            <a:r>
              <a:rPr lang="en-US" altLang="en-US" dirty="0" smtClean="0"/>
              <a:t>Bio-power</a:t>
            </a:r>
            <a:endParaRPr lang="en-US" altLang="en-US" dirty="0"/>
          </a:p>
        </p:txBody>
      </p:sp>
      <p:sp>
        <p:nvSpPr>
          <p:cNvPr id="205827" name="Rectangle 3"/>
          <p:cNvSpPr>
            <a:spLocks noGrp="1" noChangeArrowheads="1"/>
          </p:cNvSpPr>
          <p:nvPr>
            <p:ph type="body" idx="1"/>
          </p:nvPr>
        </p:nvSpPr>
        <p:spPr>
          <a:xfrm>
            <a:off x="814918" y="1628776"/>
            <a:ext cx="11137900" cy="4530725"/>
          </a:xfrm>
        </p:spPr>
        <p:txBody>
          <a:bodyPr/>
          <a:lstStyle/>
          <a:p>
            <a:pPr marL="0" indent="0">
              <a:lnSpc>
                <a:spcPct val="90000"/>
              </a:lnSpc>
              <a:buNone/>
            </a:pPr>
            <a:r>
              <a:rPr lang="en-CA" altLang="en-US" dirty="0"/>
              <a:t>The political question in today’s society is life itself. </a:t>
            </a:r>
            <a:r>
              <a:rPr lang="en-CA" altLang="en-US" dirty="0" smtClean="0"/>
              <a:t/>
            </a:r>
            <a:br>
              <a:rPr lang="en-CA" altLang="en-US" dirty="0" smtClean="0"/>
            </a:br>
            <a:endParaRPr lang="en-CA" altLang="en-US" dirty="0"/>
          </a:p>
          <a:p>
            <a:pPr marL="0" indent="0">
              <a:lnSpc>
                <a:spcPct val="90000"/>
              </a:lnSpc>
              <a:buNone/>
            </a:pPr>
            <a:r>
              <a:rPr lang="en-CA" altLang="en-US" dirty="0"/>
              <a:t>Whereas the sovereign had the right to take life or let live (259), in today’s society the governing mechanism is to foster life by administrating it properly</a:t>
            </a:r>
            <a:r>
              <a:rPr lang="en-CA" altLang="en-US" dirty="0" smtClean="0"/>
              <a:t>.</a:t>
            </a:r>
            <a:br>
              <a:rPr lang="en-CA" altLang="en-US" dirty="0" smtClean="0"/>
            </a:br>
            <a:endParaRPr lang="en-CA" altLang="en-US" dirty="0"/>
          </a:p>
          <a:p>
            <a:pPr marL="0" indent="0">
              <a:lnSpc>
                <a:spcPct val="90000"/>
              </a:lnSpc>
              <a:buNone/>
            </a:pPr>
            <a:r>
              <a:rPr lang="en-CA" altLang="en-US" dirty="0"/>
              <a:t>Power has “a positive influence on life … [it] endeavours to administer, optimize and multiply it, subjecting it to precise controls and comprehensive regulations” (259</a:t>
            </a:r>
            <a:r>
              <a:rPr lang="en-CA" altLang="en-US" dirty="0" smtClean="0"/>
              <a:t>).</a:t>
            </a:r>
            <a:endParaRPr lang="en-CA" altLang="en-US" dirty="0"/>
          </a:p>
        </p:txBody>
      </p:sp>
    </p:spTree>
    <p:extLst>
      <p:ext uri="{BB962C8B-B14F-4D97-AF65-F5344CB8AC3E}">
        <p14:creationId xmlns:p14="http://schemas.microsoft.com/office/powerpoint/2010/main" val="89650755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4294967295"/>
          </p:nvPr>
        </p:nvSpPr>
        <p:spPr>
          <a:xfrm>
            <a:off x="9042400" y="6248400"/>
            <a:ext cx="2540000" cy="457200"/>
          </a:xfrm>
          <a:prstGeom prst="rect">
            <a:avLst/>
          </a:prstGeom>
        </p:spPr>
        <p:txBody>
          <a:bodyPr/>
          <a:lstStyle/>
          <a:p>
            <a:fld id="{B73DE865-89AA-4DCC-B5D9-1C01AE111BD6}" type="slidenum">
              <a:rPr lang="en-CA" altLang="en-US"/>
              <a:pPr/>
              <a:t>31</a:t>
            </a:fld>
            <a:endParaRPr lang="en-CA" altLang="en-US"/>
          </a:p>
        </p:txBody>
      </p:sp>
      <p:sp>
        <p:nvSpPr>
          <p:cNvPr id="206850" name="Rectangle 2"/>
          <p:cNvSpPr>
            <a:spLocks noGrp="1" noChangeArrowheads="1"/>
          </p:cNvSpPr>
          <p:nvPr>
            <p:ph type="title"/>
          </p:nvPr>
        </p:nvSpPr>
        <p:spPr/>
        <p:txBody>
          <a:bodyPr/>
          <a:lstStyle/>
          <a:p>
            <a:r>
              <a:rPr lang="en-CA" altLang="en-US"/>
              <a:t>Biopower</a:t>
            </a:r>
          </a:p>
        </p:txBody>
      </p:sp>
      <p:sp>
        <p:nvSpPr>
          <p:cNvPr id="206851" name="Rectangle 3"/>
          <p:cNvSpPr>
            <a:spLocks noGrp="1" noChangeArrowheads="1"/>
          </p:cNvSpPr>
          <p:nvPr>
            <p:ph type="body" idx="1"/>
          </p:nvPr>
        </p:nvSpPr>
        <p:spPr>
          <a:xfrm>
            <a:off x="814917" y="1600201"/>
            <a:ext cx="10767483" cy="4530725"/>
          </a:xfrm>
        </p:spPr>
        <p:txBody>
          <a:bodyPr/>
          <a:lstStyle/>
          <a:p>
            <a:pPr marL="0" indent="0">
              <a:lnSpc>
                <a:spcPct val="90000"/>
              </a:lnSpc>
              <a:buNone/>
            </a:pPr>
            <a:r>
              <a:rPr lang="en-CA" altLang="en-US" dirty="0"/>
              <a:t>Foucault calls this form of power ‘</a:t>
            </a:r>
            <a:r>
              <a:rPr lang="en-CA" altLang="en-US" dirty="0" err="1"/>
              <a:t>biopower</a:t>
            </a:r>
            <a:r>
              <a:rPr lang="en-CA" altLang="en-US" dirty="0"/>
              <a:t>’. It simultaneously aims at two targets: the “</a:t>
            </a:r>
            <a:r>
              <a:rPr lang="en-CA" altLang="en-US" dirty="0" err="1"/>
              <a:t>anatomo</a:t>
            </a:r>
            <a:r>
              <a:rPr lang="en-CA" altLang="en-US" dirty="0"/>
              <a:t>-politics of the human body” and “a bio-politics of the population” (262</a:t>
            </a:r>
            <a:r>
              <a:rPr lang="en-CA" altLang="en-US" dirty="0" smtClean="0"/>
              <a:t>).</a:t>
            </a:r>
            <a:br>
              <a:rPr lang="en-CA" altLang="en-US" dirty="0" smtClean="0"/>
            </a:br>
            <a:endParaRPr lang="en-CA" altLang="en-US" dirty="0"/>
          </a:p>
          <a:p>
            <a:pPr marL="0" indent="0">
              <a:lnSpc>
                <a:spcPct val="90000"/>
              </a:lnSpc>
              <a:buNone/>
            </a:pPr>
            <a:r>
              <a:rPr lang="en-CA" altLang="en-US" dirty="0"/>
              <a:t>It seeks to obtain knowledge in both fields: knowledge about the human body—ergonomic studies of workers—and knowledge about groups of individuals—morbidity rates in communities</a:t>
            </a:r>
            <a:r>
              <a:rPr lang="en-CA" altLang="en-US" dirty="0" smtClean="0"/>
              <a:t>.</a:t>
            </a:r>
            <a:br>
              <a:rPr lang="en-CA" altLang="en-US" dirty="0" smtClean="0"/>
            </a:br>
            <a:endParaRPr lang="en-CA" altLang="en-US" dirty="0"/>
          </a:p>
          <a:p>
            <a:pPr marL="0" indent="0">
              <a:lnSpc>
                <a:spcPct val="90000"/>
              </a:lnSpc>
              <a:buNone/>
            </a:pPr>
            <a:r>
              <a:rPr lang="en-CA" altLang="en-US" dirty="0"/>
              <a:t>Such knowledge is used to regulate individuals and </a:t>
            </a:r>
            <a:r>
              <a:rPr lang="en-CA" altLang="en-US" dirty="0" smtClean="0"/>
              <a:t>populations in multiple ways</a:t>
            </a:r>
            <a:endParaRPr lang="en-CA" altLang="en-US" dirty="0"/>
          </a:p>
        </p:txBody>
      </p:sp>
    </p:spTree>
    <p:extLst>
      <p:ext uri="{BB962C8B-B14F-4D97-AF65-F5344CB8AC3E}">
        <p14:creationId xmlns:p14="http://schemas.microsoft.com/office/powerpoint/2010/main" val="36465957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4294967295"/>
          </p:nvPr>
        </p:nvSpPr>
        <p:spPr>
          <a:xfrm>
            <a:off x="9042400" y="6248400"/>
            <a:ext cx="2540000" cy="457200"/>
          </a:xfrm>
          <a:prstGeom prst="rect">
            <a:avLst/>
          </a:prstGeom>
        </p:spPr>
        <p:txBody>
          <a:bodyPr/>
          <a:lstStyle/>
          <a:p>
            <a:fld id="{3A1CF7CA-D7FD-4BF3-9D8B-D83EE326A810}" type="slidenum">
              <a:rPr lang="en-CA" altLang="en-US"/>
              <a:pPr/>
              <a:t>32</a:t>
            </a:fld>
            <a:endParaRPr lang="en-CA" altLang="en-US"/>
          </a:p>
        </p:txBody>
      </p:sp>
      <p:sp>
        <p:nvSpPr>
          <p:cNvPr id="207874" name="Rectangle 2"/>
          <p:cNvSpPr>
            <a:spLocks noGrp="1" noChangeArrowheads="1"/>
          </p:cNvSpPr>
          <p:nvPr>
            <p:ph type="title"/>
          </p:nvPr>
        </p:nvSpPr>
        <p:spPr/>
        <p:txBody>
          <a:bodyPr/>
          <a:lstStyle/>
          <a:p>
            <a:r>
              <a:rPr lang="en-CA" altLang="en-US"/>
              <a:t>The norm</a:t>
            </a:r>
          </a:p>
        </p:txBody>
      </p:sp>
      <p:sp>
        <p:nvSpPr>
          <p:cNvPr id="207875" name="Rectangle 3"/>
          <p:cNvSpPr>
            <a:spLocks noGrp="1" noChangeArrowheads="1"/>
          </p:cNvSpPr>
          <p:nvPr>
            <p:ph type="body" idx="1"/>
          </p:nvPr>
        </p:nvSpPr>
        <p:spPr>
          <a:xfrm>
            <a:off x="814918" y="1600201"/>
            <a:ext cx="11042649" cy="4530725"/>
          </a:xfrm>
        </p:spPr>
        <p:txBody>
          <a:bodyPr/>
          <a:lstStyle/>
          <a:p>
            <a:pPr marL="0" indent="0">
              <a:buNone/>
            </a:pPr>
            <a:r>
              <a:rPr lang="en-CA" altLang="en-US" dirty="0"/>
              <a:t>The focus on fostering life has the consequence of normalizing society</a:t>
            </a:r>
            <a:r>
              <a:rPr lang="en-CA" altLang="en-US" dirty="0" smtClean="0"/>
              <a:t>.</a:t>
            </a:r>
            <a:br>
              <a:rPr lang="en-CA" altLang="en-US" dirty="0" smtClean="0"/>
            </a:br>
            <a:endParaRPr lang="en-CA" altLang="en-US" dirty="0"/>
          </a:p>
          <a:p>
            <a:pPr marL="0" indent="0">
              <a:buNone/>
            </a:pPr>
            <a:r>
              <a:rPr lang="en-CA" altLang="en-US" dirty="0" smtClean="0"/>
              <a:t>The Modern mechanisms </a:t>
            </a:r>
            <a:r>
              <a:rPr lang="en-CA" altLang="en-US" dirty="0"/>
              <a:t>of government do not wield power as a brute force as a sovereign might. </a:t>
            </a:r>
            <a:r>
              <a:rPr lang="en-CA" altLang="en-US" dirty="0" smtClean="0"/>
              <a:t/>
            </a:r>
            <a:br>
              <a:rPr lang="en-CA" altLang="en-US" dirty="0" smtClean="0"/>
            </a:br>
            <a:r>
              <a:rPr lang="en-CA" altLang="en-US" dirty="0" smtClean="0"/>
              <a:t/>
            </a:r>
            <a:br>
              <a:rPr lang="en-CA" altLang="en-US" dirty="0" smtClean="0"/>
            </a:br>
            <a:r>
              <a:rPr lang="en-CA" altLang="en-US" dirty="0" smtClean="0"/>
              <a:t>Rather</a:t>
            </a:r>
            <a:r>
              <a:rPr lang="en-CA" altLang="en-US" dirty="0"/>
              <a:t>, it </a:t>
            </a:r>
            <a:r>
              <a:rPr lang="en-CA" altLang="en-US" dirty="0" smtClean="0"/>
              <a:t>seeks:</a:t>
            </a:r>
            <a:br>
              <a:rPr lang="en-CA" altLang="en-US" dirty="0" smtClean="0"/>
            </a:br>
            <a:r>
              <a:rPr lang="en-CA" altLang="en-US" i="1" dirty="0" smtClean="0"/>
              <a:t>“</a:t>
            </a:r>
            <a:r>
              <a:rPr lang="en-CA" altLang="en-US" i="1" dirty="0"/>
              <a:t>to qualify, measure, </a:t>
            </a:r>
            <a:r>
              <a:rPr lang="en-CA" altLang="en-US" i="1" dirty="0" err="1"/>
              <a:t>apraaise</a:t>
            </a:r>
            <a:r>
              <a:rPr lang="en-CA" altLang="en-US" i="1" dirty="0"/>
              <a:t> and hierarchize, rather than display itself in  its murderous splendour; it effects distributions around the norm. … A normalizing society is the historical outcome of a technology of power centred on life</a:t>
            </a:r>
            <a:r>
              <a:rPr lang="en-CA" altLang="en-US" dirty="0"/>
              <a:t>” (266).</a:t>
            </a:r>
          </a:p>
        </p:txBody>
      </p:sp>
    </p:spTree>
    <p:extLst>
      <p:ext uri="{BB962C8B-B14F-4D97-AF65-F5344CB8AC3E}">
        <p14:creationId xmlns:p14="http://schemas.microsoft.com/office/powerpoint/2010/main" val="24461958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4294967295"/>
          </p:nvPr>
        </p:nvSpPr>
        <p:spPr>
          <a:xfrm>
            <a:off x="9042400" y="6248400"/>
            <a:ext cx="2540000" cy="457200"/>
          </a:xfrm>
          <a:prstGeom prst="rect">
            <a:avLst/>
          </a:prstGeom>
        </p:spPr>
        <p:txBody>
          <a:bodyPr/>
          <a:lstStyle/>
          <a:p>
            <a:fld id="{7697FB92-E6F4-45D4-B465-CB3B07FA0AF0}" type="slidenum">
              <a:rPr lang="en-CA" altLang="en-US"/>
              <a:pPr/>
              <a:t>33</a:t>
            </a:fld>
            <a:endParaRPr lang="en-CA" altLang="en-US"/>
          </a:p>
        </p:txBody>
      </p:sp>
      <p:sp>
        <p:nvSpPr>
          <p:cNvPr id="208898" name="Rectangle 2"/>
          <p:cNvSpPr>
            <a:spLocks noGrp="1" noChangeArrowheads="1"/>
          </p:cNvSpPr>
          <p:nvPr>
            <p:ph type="title"/>
          </p:nvPr>
        </p:nvSpPr>
        <p:spPr/>
        <p:txBody>
          <a:bodyPr/>
          <a:lstStyle/>
          <a:p>
            <a:r>
              <a:rPr lang="en-CA" altLang="en-US"/>
              <a:t>The power of the norm</a:t>
            </a:r>
          </a:p>
        </p:txBody>
      </p:sp>
      <p:sp>
        <p:nvSpPr>
          <p:cNvPr id="208899" name="Rectangle 3"/>
          <p:cNvSpPr>
            <a:spLocks noGrp="1" noChangeArrowheads="1"/>
          </p:cNvSpPr>
          <p:nvPr>
            <p:ph type="body" idx="1"/>
          </p:nvPr>
        </p:nvSpPr>
        <p:spPr>
          <a:xfrm>
            <a:off x="912284" y="1600201"/>
            <a:ext cx="11040533" cy="4530725"/>
          </a:xfrm>
        </p:spPr>
        <p:txBody>
          <a:bodyPr/>
          <a:lstStyle/>
          <a:p>
            <a:pPr marL="0" indent="0">
              <a:lnSpc>
                <a:spcPct val="90000"/>
              </a:lnSpc>
              <a:buNone/>
            </a:pPr>
            <a:r>
              <a:rPr lang="en-CA" altLang="en-US" dirty="0"/>
              <a:t>Why are norms effective in governing individuals</a:t>
            </a:r>
            <a:r>
              <a:rPr lang="en-CA" altLang="en-US" dirty="0" smtClean="0"/>
              <a:t>?</a:t>
            </a:r>
            <a:br>
              <a:rPr lang="en-CA" altLang="en-US" dirty="0" smtClean="0"/>
            </a:br>
            <a:endParaRPr lang="en-CA" altLang="en-US" dirty="0"/>
          </a:p>
          <a:p>
            <a:pPr marL="0" indent="0">
              <a:lnSpc>
                <a:spcPct val="90000"/>
              </a:lnSpc>
              <a:buNone/>
            </a:pPr>
            <a:r>
              <a:rPr lang="en-CA" altLang="en-US" dirty="0"/>
              <a:t>Think about the word ‘normal’. ‘It’ is a powerful word; it can affect the behaviour of individuals</a:t>
            </a:r>
            <a:r>
              <a:rPr lang="en-CA" altLang="en-US" dirty="0" smtClean="0"/>
              <a:t>.</a:t>
            </a:r>
            <a:br>
              <a:rPr lang="en-CA" altLang="en-US" dirty="0" smtClean="0"/>
            </a:br>
            <a:endParaRPr lang="en-CA" altLang="en-US" dirty="0"/>
          </a:p>
          <a:p>
            <a:pPr marL="0" indent="0">
              <a:lnSpc>
                <a:spcPct val="90000"/>
              </a:lnSpc>
              <a:buNone/>
            </a:pPr>
            <a:r>
              <a:rPr lang="en-CA" altLang="en-US" dirty="0"/>
              <a:t>What do ‘normal’ and its opposite ‘abnormal’ suggest?</a:t>
            </a:r>
          </a:p>
          <a:p>
            <a:pPr marL="0" indent="0">
              <a:lnSpc>
                <a:spcPct val="90000"/>
              </a:lnSpc>
              <a:buNone/>
            </a:pPr>
            <a:r>
              <a:rPr lang="en-CA" altLang="en-US" dirty="0"/>
              <a:t>Normal suggests health; abnormal sickness. </a:t>
            </a:r>
            <a:r>
              <a:rPr lang="en-CA" altLang="en-US" dirty="0" smtClean="0"/>
              <a:t/>
            </a:r>
            <a:br>
              <a:rPr lang="en-CA" altLang="en-US" dirty="0" smtClean="0"/>
            </a:br>
            <a:r>
              <a:rPr lang="en-CA" altLang="en-US" dirty="0" smtClean="0"/>
              <a:t/>
            </a:r>
            <a:br>
              <a:rPr lang="en-CA" altLang="en-US" dirty="0" smtClean="0"/>
            </a:br>
            <a:r>
              <a:rPr lang="en-CA" altLang="en-US" dirty="0" smtClean="0"/>
              <a:t>Individuals </a:t>
            </a:r>
            <a:r>
              <a:rPr lang="en-CA" altLang="en-US" dirty="0"/>
              <a:t>want to be normal</a:t>
            </a:r>
            <a:r>
              <a:rPr lang="en-CA" altLang="en-US" dirty="0" smtClean="0"/>
              <a:t>.</a:t>
            </a:r>
            <a:endParaRPr lang="en-CA" altLang="en-US" dirty="0"/>
          </a:p>
        </p:txBody>
      </p:sp>
    </p:spTree>
    <p:extLst>
      <p:ext uri="{BB962C8B-B14F-4D97-AF65-F5344CB8AC3E}">
        <p14:creationId xmlns:p14="http://schemas.microsoft.com/office/powerpoint/2010/main" val="409250935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3" presetClass="entr" presetSubtype="0" fill="hold" nodeType="clickEffect">
                                  <p:stCondLst>
                                    <p:cond delay="0"/>
                                  </p:stCondLst>
                                  <p:childTnLst>
                                    <p:set>
                                      <p:cBhvr>
                                        <p:cTn id="6" dur="1" fill="hold">
                                          <p:stCondLst>
                                            <p:cond delay="0"/>
                                          </p:stCondLst>
                                        </p:cTn>
                                        <p:tgtEl>
                                          <p:spTgt spid="208899">
                                            <p:txEl>
                                              <p:pRg st="3" end="3"/>
                                            </p:txEl>
                                          </p:spTgt>
                                        </p:tgtEl>
                                        <p:attrNameLst>
                                          <p:attrName>style.visibility</p:attrName>
                                        </p:attrNameLst>
                                      </p:cBhvr>
                                      <p:to>
                                        <p:strVal val="visible"/>
                                      </p:to>
                                    </p:set>
                                    <p:anim calcmode="lin" valueType="num">
                                      <p:cBhvr>
                                        <p:cTn id="7" dur="500" fill="hold"/>
                                        <p:tgtEl>
                                          <p:spTgt spid="208899">
                                            <p:txEl>
                                              <p:pRg st="3" end="3"/>
                                            </p:txEl>
                                          </p:spTgt>
                                        </p:tgtEl>
                                        <p:attrNameLst>
                                          <p:attrName>ppt_w</p:attrName>
                                        </p:attrNameLst>
                                      </p:cBhvr>
                                      <p:tavLst>
                                        <p:tav tm="0">
                                          <p:val>
                                            <p:fltVal val="0"/>
                                          </p:val>
                                        </p:tav>
                                        <p:tav tm="100000">
                                          <p:val>
                                            <p:strVal val="#ppt_w"/>
                                          </p:val>
                                        </p:tav>
                                      </p:tavLst>
                                    </p:anim>
                                    <p:anim calcmode="lin" valueType="num">
                                      <p:cBhvr>
                                        <p:cTn id="8" dur="500" fill="hold"/>
                                        <p:tgtEl>
                                          <p:spTgt spid="208899">
                                            <p:txEl>
                                              <p:pRg st="3" end="3"/>
                                            </p:txEl>
                                          </p:spTgt>
                                        </p:tgtEl>
                                        <p:attrNameLst>
                                          <p:attrName>ppt_h</p:attrName>
                                        </p:attrNameLst>
                                      </p:cBhvr>
                                      <p:tavLst>
                                        <p:tav tm="0">
                                          <p:val>
                                            <p:fltVal val="0"/>
                                          </p:val>
                                        </p:tav>
                                        <p:tav tm="100000">
                                          <p:val>
                                            <p:strVal val="#ppt_h"/>
                                          </p:val>
                                        </p:tav>
                                      </p:tavLst>
                                    </p:anim>
                                    <p:animEffect transition="in" filter="fade">
                                      <p:cBhvr>
                                        <p:cTn id="9" dur="500"/>
                                        <p:tgtEl>
                                          <p:spTgt spid="20889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356196" y="1825625"/>
            <a:ext cx="3479607" cy="3743325"/>
          </a:xfrm>
        </p:spPr>
      </p:pic>
    </p:spTree>
    <p:extLst>
      <p:ext uri="{BB962C8B-B14F-4D97-AF65-F5344CB8AC3E}">
        <p14:creationId xmlns:p14="http://schemas.microsoft.com/office/powerpoint/2010/main" val="41445039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Technology of Power</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Foucault </a:t>
            </a:r>
            <a:r>
              <a:rPr lang="en-GB" dirty="0"/>
              <a:t>described the 17th and 18th century as having "a veritable technological take off in the productivity of power", where the "period developed great state apparatuses (the army, police, </a:t>
            </a:r>
            <a:r>
              <a:rPr lang="en-GB" dirty="0" err="1"/>
              <a:t>etc</a:t>
            </a:r>
            <a:r>
              <a:rPr lang="en-GB" dirty="0"/>
              <a:t>) but above all there was a 'new economy' of power, procedures which allowed the effects of power to circulate in a manner at one continuous, uninterrupted, adapted and 'individualised' process throughout the entire social body" (</a:t>
            </a:r>
            <a:r>
              <a:rPr lang="en-GB" i="1" dirty="0"/>
              <a:t>Foucault</a:t>
            </a:r>
            <a:r>
              <a:rPr lang="en-GB" dirty="0"/>
              <a:t>, 1991). </a:t>
            </a:r>
            <a:r>
              <a:rPr lang="en-GB" dirty="0"/>
              <a:t/>
            </a:r>
            <a:br>
              <a:rPr lang="en-GB" dirty="0"/>
            </a:br>
            <a:r>
              <a:rPr lang="en-GB" dirty="0"/>
              <a:t>   </a:t>
            </a:r>
            <a:endParaRPr lang="en-GB" dirty="0"/>
          </a:p>
        </p:txBody>
      </p:sp>
    </p:spTree>
    <p:extLst>
      <p:ext uri="{BB962C8B-B14F-4D97-AF65-F5344CB8AC3E}">
        <p14:creationId xmlns:p14="http://schemas.microsoft.com/office/powerpoint/2010/main" val="9894770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Technology of Power</a:t>
            </a:r>
          </a:p>
        </p:txBody>
      </p:sp>
      <p:sp>
        <p:nvSpPr>
          <p:cNvPr id="3" name="Content Placeholder 2"/>
          <p:cNvSpPr>
            <a:spLocks noGrp="1"/>
          </p:cNvSpPr>
          <p:nvPr>
            <p:ph sz="half" idx="1"/>
          </p:nvPr>
        </p:nvSpPr>
        <p:spPr/>
        <p:txBody>
          <a:bodyPr>
            <a:normAutofit lnSpcReduction="10000"/>
          </a:bodyPr>
          <a:lstStyle/>
          <a:p>
            <a:pPr marL="0" indent="0">
              <a:buNone/>
            </a:pPr>
            <a:r>
              <a:rPr lang="en-GB" dirty="0"/>
              <a:t>This new economy of power began regulating society, influencing thoughts and actions, and scrutinising every move the public made which has now become so standard that it's rarely given a second glance. </a:t>
            </a:r>
          </a:p>
        </p:txBody>
      </p:sp>
      <p:sp>
        <p:nvSpPr>
          <p:cNvPr id="4" name="Content Placeholder 3"/>
          <p:cNvSpPr>
            <a:spLocks noGrp="1"/>
          </p:cNvSpPr>
          <p:nvPr>
            <p:ph sz="half" idx="2"/>
          </p:nvPr>
        </p:nvSpPr>
        <p:spPr>
          <a:xfrm>
            <a:off x="6172200" y="519953"/>
            <a:ext cx="5181600" cy="5073539"/>
          </a:xfrm>
        </p:spPr>
        <p:txBody>
          <a:bodyPr>
            <a:normAutofit lnSpcReduction="10000"/>
          </a:bodyPr>
          <a:lstStyle/>
          <a:p>
            <a:pPr marL="0" indent="0">
              <a:buNone/>
            </a:pPr>
            <a:r>
              <a:rPr lang="en-GB" dirty="0"/>
              <a:t>However, Foucault goes on to note the importance of recognising this form of power as it is "able to gain access to the bodies of individuals, to their acts, attitudes and modes of everyday behaviour... significance of methods like school discipline, which succeeded in making children's bodies the object of highly complex systems of manipulation and conditioning." (</a:t>
            </a:r>
            <a:r>
              <a:rPr lang="en-GB" i="1" dirty="0"/>
              <a:t>Foucault</a:t>
            </a:r>
            <a:r>
              <a:rPr lang="en-GB" dirty="0"/>
              <a:t>, 1991)</a:t>
            </a:r>
          </a:p>
          <a:p>
            <a:pPr marL="0" indent="0">
              <a:buNone/>
            </a:pPr>
            <a:endParaRPr lang="en-GB" dirty="0"/>
          </a:p>
        </p:txBody>
      </p:sp>
    </p:spTree>
    <p:extLst>
      <p:ext uri="{BB962C8B-B14F-4D97-AF65-F5344CB8AC3E}">
        <p14:creationId xmlns:p14="http://schemas.microsoft.com/office/powerpoint/2010/main" val="35365473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An Introduction to Michel Foucault's Discipline and Punish - A Macat Sociology Analysis.mp4">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280460" y="113367"/>
            <a:ext cx="9486152" cy="5335961"/>
          </a:xfrm>
        </p:spPr>
      </p:pic>
    </p:spTree>
    <p:extLst>
      <p:ext uri="{BB962C8B-B14F-4D97-AF65-F5344CB8AC3E}">
        <p14:creationId xmlns:p14="http://schemas.microsoft.com/office/powerpoint/2010/main" val="151660685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1510136"/>
      </p:ext>
    </p:extLst>
  </p:cSld>
  <p:clrMapOvr>
    <a:masterClrMapping/>
  </p:clrMapOvr>
</p:sld>
</file>

<file path=ppt/theme/theme1.xml><?xml version="1.0" encoding="utf-8"?>
<a:theme xmlns:a="http://schemas.openxmlformats.org/drawingml/2006/main" name="Lampe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Lampeter" id="{097199B4-6F60-4B1B-8BB4-D42FB22A294A}" vid="{2315F513-19FB-4647-A335-3A24C89C66D9}"/>
    </a:ext>
  </a:extLst>
</a:theme>
</file>

<file path=docProps/app.xml><?xml version="1.0" encoding="utf-8"?>
<Properties xmlns="http://schemas.openxmlformats.org/officeDocument/2006/extended-properties" xmlns:vt="http://schemas.openxmlformats.org/officeDocument/2006/docPropsVTypes">
  <Template>Lampeter</Template>
  <TotalTime>2628</TotalTime>
  <Words>1125</Words>
  <Application>Microsoft Office PowerPoint</Application>
  <PresentationFormat>Custom</PresentationFormat>
  <Paragraphs>129</Paragraphs>
  <Slides>38</Slides>
  <Notes>0</Notes>
  <HiddenSlides>0</HiddenSlides>
  <MMClips>2</MMClip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Lampeter</vt:lpstr>
      <vt:lpstr>HPPD7002: Hermeneutics</vt:lpstr>
      <vt:lpstr>Assessment</vt:lpstr>
      <vt:lpstr>Readings </vt:lpstr>
      <vt:lpstr>Foucault Truth / Power / State</vt:lpstr>
      <vt:lpstr>Michel Foucault (1926-1984)</vt:lpstr>
      <vt:lpstr>PowerPoint Presentation</vt:lpstr>
      <vt:lpstr>Michel Foucault</vt:lpstr>
      <vt:lpstr>Major Publications</vt:lpstr>
      <vt:lpstr>PowerPoint Presentation</vt:lpstr>
      <vt:lpstr>Truth / Power</vt:lpstr>
      <vt:lpstr>PowerPoint Presentation</vt:lpstr>
      <vt:lpstr>The relation between truth and power</vt:lpstr>
      <vt:lpstr>The relation between truth and power</vt:lpstr>
      <vt:lpstr>PowerPoint Presentation</vt:lpstr>
      <vt:lpstr>The relation between truth and power</vt:lpstr>
      <vt:lpstr>The relation between truth and power</vt:lpstr>
      <vt:lpstr>The relation between truth and power</vt:lpstr>
      <vt:lpstr>Knowledge / Power</vt:lpstr>
      <vt:lpstr>PowerPoint Presentation</vt:lpstr>
      <vt:lpstr>PowerPoint Presentation</vt:lpstr>
      <vt:lpstr>Ideology</vt:lpstr>
      <vt:lpstr>Ideology</vt:lpstr>
      <vt:lpstr>Ideology</vt:lpstr>
      <vt:lpstr>The Perverts Guide to Ideology – Slavoj Zizek</vt:lpstr>
      <vt:lpstr>Foucault and ideology</vt:lpstr>
      <vt:lpstr>Foucault and ideology</vt:lpstr>
      <vt:lpstr>Foucault and ideology</vt:lpstr>
      <vt:lpstr>PowerPoint Presentation</vt:lpstr>
      <vt:lpstr>Bio-power</vt:lpstr>
      <vt:lpstr>Bio-power</vt:lpstr>
      <vt:lpstr>Biopower</vt:lpstr>
      <vt:lpstr>The norm</vt:lpstr>
      <vt:lpstr>The power of the norm</vt:lpstr>
      <vt:lpstr>PowerPoint Presentation</vt:lpstr>
      <vt:lpstr>Technology of Power</vt:lpstr>
      <vt:lpstr>Technology of Power</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Christian Theology</dc:title>
  <dc:creator>Administrator</dc:creator>
  <cp:lastModifiedBy>Administrator</cp:lastModifiedBy>
  <cp:revision>178</cp:revision>
  <dcterms:created xsi:type="dcterms:W3CDTF">2018-01-17T13:42:07Z</dcterms:created>
  <dcterms:modified xsi:type="dcterms:W3CDTF">2019-04-29T13:20:49Z</dcterms:modified>
</cp:coreProperties>
</file>