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Hussar Bold" panose="020B0604020202020204" charset="0"/>
      <p:regular r:id="rId4"/>
    </p:embeddedFont>
    <p:embeddedFont>
      <p:font typeface="Open Sans" panose="020B0606030504020204" pitchFamily="34" charset="0"/>
      <p:regular r:id="rId5"/>
      <p:italic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3" d="100"/>
          <a:sy n="43" d="100"/>
        </p:scale>
        <p:origin x="1092"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A46D02-9C73-4C21-BD74-B72B5FAC70CB}" type="datetimeFigureOut">
              <a:rPr lang="en-IN" smtClean="0"/>
              <a:t>27-11-2025</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95EA79-9338-4214-9B6F-2A060B67C4C6}" type="slidenum">
              <a:rPr lang="en-IN" smtClean="0"/>
              <a:t>‹#›</a:t>
            </a:fld>
            <a:endParaRPr lang="en-IN"/>
          </a:p>
        </p:txBody>
      </p:sp>
    </p:spTree>
    <p:extLst>
      <p:ext uri="{BB962C8B-B14F-4D97-AF65-F5344CB8AC3E}">
        <p14:creationId xmlns:p14="http://schemas.microsoft.com/office/powerpoint/2010/main" val="3617322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595EA79-9338-4214-9B6F-2A060B67C4C6}" type="slidenum">
              <a:rPr lang="en-IN" smtClean="0"/>
              <a:t>1</a:t>
            </a:fld>
            <a:endParaRPr lang="en-IN"/>
          </a:p>
        </p:txBody>
      </p:sp>
    </p:spTree>
    <p:extLst>
      <p:ext uri="{BB962C8B-B14F-4D97-AF65-F5344CB8AC3E}">
        <p14:creationId xmlns:p14="http://schemas.microsoft.com/office/powerpoint/2010/main" val="4146200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rot="-10800000">
            <a:off x="245689" y="5562590"/>
            <a:ext cx="8070643" cy="7267023"/>
          </a:xfrm>
          <a:prstGeom prst="rect">
            <a:avLst/>
          </a:prstGeom>
          <a:solidFill>
            <a:srgbClr val="00C2CB"/>
          </a:solidFill>
        </p:spPr>
        <p:txBody>
          <a:bodyPr/>
          <a:lstStyle/>
          <a:p>
            <a:endParaRPr lang="en-IN"/>
          </a:p>
        </p:txBody>
      </p:sp>
      <p:sp>
        <p:nvSpPr>
          <p:cNvPr id="3" name="AutoShape 3"/>
          <p:cNvSpPr/>
          <p:nvPr/>
        </p:nvSpPr>
        <p:spPr>
          <a:xfrm>
            <a:off x="171492" y="1799825"/>
            <a:ext cx="14941508" cy="3643720"/>
          </a:xfrm>
          <a:prstGeom prst="rect">
            <a:avLst/>
          </a:prstGeom>
          <a:solidFill>
            <a:srgbClr val="FFDE59"/>
          </a:solidFill>
        </p:spPr>
        <p:txBody>
          <a:bodyPr/>
          <a:lstStyle/>
          <a:p>
            <a:endParaRPr lang="en-IN"/>
          </a:p>
        </p:txBody>
      </p:sp>
      <p:sp>
        <p:nvSpPr>
          <p:cNvPr id="4" name="AutoShape 4"/>
          <p:cNvSpPr/>
          <p:nvPr/>
        </p:nvSpPr>
        <p:spPr>
          <a:xfrm>
            <a:off x="232689" y="12990477"/>
            <a:ext cx="8083643" cy="3476189"/>
          </a:xfrm>
          <a:prstGeom prst="rect">
            <a:avLst/>
          </a:prstGeom>
          <a:solidFill>
            <a:srgbClr val="FFDE59"/>
          </a:solidFill>
        </p:spPr>
        <p:txBody>
          <a:bodyPr/>
          <a:lstStyle/>
          <a:p>
            <a:endParaRPr lang="en-IN"/>
          </a:p>
        </p:txBody>
      </p:sp>
      <p:sp>
        <p:nvSpPr>
          <p:cNvPr id="6" name="TextBox 6"/>
          <p:cNvSpPr txBox="1"/>
          <p:nvPr/>
        </p:nvSpPr>
        <p:spPr>
          <a:xfrm>
            <a:off x="166208" y="901554"/>
            <a:ext cx="13110872" cy="892552"/>
          </a:xfrm>
          <a:prstGeom prst="rect">
            <a:avLst/>
          </a:prstGeom>
        </p:spPr>
        <p:txBody>
          <a:bodyPr lIns="0" tIns="0" rIns="0" bIns="0" rtlCol="0" anchor="t">
            <a:spAutoFit/>
          </a:bodyPr>
          <a:lstStyle/>
          <a:p>
            <a:pPr>
              <a:lnSpc>
                <a:spcPts val="8039"/>
              </a:lnSpc>
            </a:pPr>
            <a:r>
              <a:rPr lang="en-US" sz="2800" dirty="0">
                <a:solidFill>
                  <a:srgbClr val="00C2CB"/>
                </a:solidFill>
                <a:latin typeface="Hussar Bold"/>
                <a:ea typeface="Hussar Bold"/>
                <a:cs typeface="Hussar Bold"/>
                <a:sym typeface="Hussar Bold"/>
              </a:rPr>
              <a:t>GET ACTIVE AT WORK!</a:t>
            </a:r>
          </a:p>
        </p:txBody>
      </p:sp>
      <p:sp>
        <p:nvSpPr>
          <p:cNvPr id="7" name="TextBox 7"/>
          <p:cNvSpPr txBox="1"/>
          <p:nvPr/>
        </p:nvSpPr>
        <p:spPr>
          <a:xfrm>
            <a:off x="3687866" y="6197383"/>
            <a:ext cx="4485377" cy="6378221"/>
          </a:xfrm>
          <a:prstGeom prst="rect">
            <a:avLst/>
          </a:prstGeom>
        </p:spPr>
        <p:txBody>
          <a:bodyPr wrap="square" lIns="0" tIns="0" rIns="0" bIns="0" rtlCol="0" anchor="t">
            <a:spAutoFit/>
          </a:bodyPr>
          <a:lstStyle/>
          <a:p>
            <a:pPr marL="285750" indent="-285750" algn="just">
              <a:lnSpc>
                <a:spcPts val="2520"/>
              </a:lnSpc>
              <a:buSzPct val="200000"/>
              <a:buFont typeface="Wingdings" panose="05000000000000000000" pitchFamily="2" charset="2"/>
              <a:buChar char="§"/>
            </a:pPr>
            <a:r>
              <a:rPr lang="en-US" sz="1400" spc="36" dirty="0">
                <a:solidFill>
                  <a:srgbClr val="FDFDFD"/>
                </a:solidFill>
                <a:latin typeface="Open Sans"/>
                <a:ea typeface="Open Sans"/>
                <a:cs typeface="Open Sans"/>
                <a:sym typeface="Open Sans"/>
              </a:rPr>
              <a:t>Significant health promotion is basically based on empowerment, fairness, participation, as well as assisting people into taking control of their precious health.</a:t>
            </a:r>
          </a:p>
          <a:p>
            <a:pPr marL="285750" indent="-285750" algn="just">
              <a:lnSpc>
                <a:spcPts val="2520"/>
              </a:lnSpc>
              <a:buSzPct val="200000"/>
              <a:buFont typeface="Wingdings" panose="05000000000000000000" pitchFamily="2" charset="2"/>
              <a:buChar char="§"/>
            </a:pPr>
            <a:r>
              <a:rPr lang="en-US" sz="1400" spc="36" dirty="0">
                <a:solidFill>
                  <a:srgbClr val="FDFDFD"/>
                </a:solidFill>
                <a:latin typeface="Open Sans"/>
                <a:ea typeface="Open Sans"/>
                <a:cs typeface="Open Sans"/>
                <a:sym typeface="Open Sans"/>
              </a:rPr>
              <a:t> This further supports the environment that makes healthy choices extremely easy as well as long lasting for the good of every worker. The digital intervention for the uses this value while obtaining a personalized feedback simple goal setting as well as various chances to move more during the work day (McAnally and Hagger 2024). </a:t>
            </a:r>
          </a:p>
          <a:p>
            <a:pPr marL="285750" indent="-285750" algn="just">
              <a:lnSpc>
                <a:spcPts val="2520"/>
              </a:lnSpc>
              <a:buSzPct val="200000"/>
              <a:buFont typeface="Wingdings" panose="05000000000000000000" pitchFamily="2" charset="2"/>
              <a:buChar char="§"/>
            </a:pPr>
            <a:r>
              <a:rPr lang="en-US" sz="1400" spc="36" dirty="0">
                <a:solidFill>
                  <a:srgbClr val="FDFDFD"/>
                </a:solidFill>
                <a:latin typeface="Open Sans"/>
                <a:ea typeface="Open Sans"/>
                <a:cs typeface="Open Sans"/>
                <a:sym typeface="Open Sans"/>
              </a:rPr>
              <a:t>Certain gamification elements like points, badges, as well as certain friendly competition helps in motivating those users while the variable data helps them to track their health progress frequently. </a:t>
            </a:r>
          </a:p>
          <a:p>
            <a:pPr marL="285750" indent="-285750" algn="just">
              <a:lnSpc>
                <a:spcPts val="2520"/>
              </a:lnSpc>
              <a:buSzPct val="200000"/>
              <a:buFont typeface="Wingdings" panose="05000000000000000000" pitchFamily="2" charset="2"/>
              <a:buChar char="§"/>
            </a:pPr>
            <a:r>
              <a:rPr lang="en-US" sz="1400" spc="36" dirty="0">
                <a:solidFill>
                  <a:srgbClr val="FDFDFD"/>
                </a:solidFill>
                <a:latin typeface="Open Sans"/>
                <a:ea typeface="Open Sans"/>
                <a:cs typeface="Open Sans"/>
                <a:sym typeface="Open Sans"/>
              </a:rPr>
              <a:t>This approach seemingly fits into their daily routine while supporting a healthy as well as sustainable </a:t>
            </a:r>
            <a:r>
              <a:rPr lang="en-US" sz="1400" spc="36" dirty="0" err="1">
                <a:solidFill>
                  <a:srgbClr val="FDFDFD"/>
                </a:solidFill>
                <a:latin typeface="Open Sans"/>
                <a:ea typeface="Open Sans"/>
                <a:cs typeface="Open Sans"/>
                <a:sym typeface="Open Sans"/>
              </a:rPr>
              <a:t>behaviour</a:t>
            </a:r>
            <a:r>
              <a:rPr lang="en-US" sz="1400" spc="36" dirty="0">
                <a:solidFill>
                  <a:srgbClr val="FDFDFD"/>
                </a:solidFill>
                <a:latin typeface="Open Sans"/>
                <a:ea typeface="Open Sans"/>
                <a:cs typeface="Open Sans"/>
                <a:sym typeface="Open Sans"/>
              </a:rPr>
              <a:t> for all of the adults.</a:t>
            </a:r>
          </a:p>
        </p:txBody>
      </p:sp>
      <p:sp>
        <p:nvSpPr>
          <p:cNvPr id="8" name="TextBox 8"/>
          <p:cNvSpPr txBox="1"/>
          <p:nvPr/>
        </p:nvSpPr>
        <p:spPr>
          <a:xfrm>
            <a:off x="509074" y="5703236"/>
            <a:ext cx="7636645" cy="375103"/>
          </a:xfrm>
          <a:prstGeom prst="rect">
            <a:avLst/>
          </a:prstGeom>
        </p:spPr>
        <p:txBody>
          <a:bodyPr wrap="square" lIns="0" tIns="0" rIns="0" bIns="0" rtlCol="0" anchor="t">
            <a:spAutoFit/>
          </a:bodyPr>
          <a:lstStyle/>
          <a:p>
            <a:pPr algn="l">
              <a:lnSpc>
                <a:spcPts val="3079"/>
              </a:lnSpc>
            </a:pPr>
            <a:r>
              <a:rPr lang="en-US" sz="2000" spc="55" dirty="0">
                <a:solidFill>
                  <a:srgbClr val="FDFDFD"/>
                </a:solidFill>
                <a:latin typeface="Hussar Bold"/>
                <a:ea typeface="Hussar Bold"/>
                <a:cs typeface="Hussar Bold"/>
                <a:sym typeface="Hussar Bold"/>
              </a:rPr>
              <a:t>HEALTH PROMOTION VALUES AND PRINCIPLES</a:t>
            </a:r>
          </a:p>
        </p:txBody>
      </p:sp>
      <p:sp>
        <p:nvSpPr>
          <p:cNvPr id="9" name="TextBox 9"/>
          <p:cNvSpPr txBox="1"/>
          <p:nvPr/>
        </p:nvSpPr>
        <p:spPr>
          <a:xfrm>
            <a:off x="473183" y="1849043"/>
            <a:ext cx="4727592" cy="563616"/>
          </a:xfrm>
          <a:prstGeom prst="rect">
            <a:avLst/>
          </a:prstGeom>
        </p:spPr>
        <p:txBody>
          <a:bodyPr lIns="0" tIns="0" rIns="0" bIns="0" rtlCol="0" anchor="t">
            <a:spAutoFit/>
          </a:bodyPr>
          <a:lstStyle/>
          <a:p>
            <a:pPr algn="l">
              <a:lnSpc>
                <a:spcPts val="4920"/>
              </a:lnSpc>
            </a:pPr>
            <a:r>
              <a:rPr lang="en-US" sz="2000" dirty="0">
                <a:solidFill>
                  <a:srgbClr val="15395D"/>
                </a:solidFill>
                <a:latin typeface="Hussar Bold"/>
                <a:ea typeface="Hussar Bold"/>
                <a:cs typeface="Hussar Bold"/>
                <a:sym typeface="Hussar Bold"/>
              </a:rPr>
              <a:t>BACKGROUND</a:t>
            </a:r>
          </a:p>
        </p:txBody>
      </p:sp>
      <p:sp>
        <p:nvSpPr>
          <p:cNvPr id="10" name="TextBox 10"/>
          <p:cNvSpPr txBox="1"/>
          <p:nvPr/>
        </p:nvSpPr>
        <p:spPr>
          <a:xfrm>
            <a:off x="338986" y="2603753"/>
            <a:ext cx="11659358" cy="2531014"/>
          </a:xfrm>
          <a:prstGeom prst="rect">
            <a:avLst/>
          </a:prstGeom>
        </p:spPr>
        <p:txBody>
          <a:bodyPr lIns="0" tIns="0" rIns="0" bIns="0" rtlCol="0" anchor="t">
            <a:spAutoFit/>
          </a:bodyPr>
          <a:lstStyle/>
          <a:p>
            <a:pPr marL="285750" indent="-285750" algn="just">
              <a:lnSpc>
                <a:spcPts val="2518"/>
              </a:lnSpc>
              <a:buSzPct val="200000"/>
              <a:buFont typeface="Wingdings" panose="05000000000000000000" pitchFamily="2" charset="2"/>
              <a:buChar char="§"/>
            </a:pPr>
            <a:r>
              <a:rPr lang="en-US" sz="1400" spc="35" dirty="0">
                <a:solidFill>
                  <a:srgbClr val="15395D"/>
                </a:solidFill>
                <a:latin typeface="Open Sans"/>
                <a:ea typeface="Open Sans"/>
                <a:cs typeface="Open Sans"/>
                <a:sym typeface="Open Sans"/>
              </a:rPr>
              <a:t>Sedentary behavior has been considered as the growing health problem among workers at various office premises where it occurs in them due to workers sitting for over eight hours a day. This significantly increases the risk of obesity, health disease, poor mental health, as well as diabetes, thereby making their intervention extremely necessary. </a:t>
            </a:r>
          </a:p>
          <a:p>
            <a:pPr marL="285750" indent="-285750" algn="just">
              <a:lnSpc>
                <a:spcPts val="2518"/>
              </a:lnSpc>
              <a:buSzPct val="200000"/>
              <a:buFont typeface="Wingdings" panose="05000000000000000000" pitchFamily="2" charset="2"/>
              <a:buChar char="§"/>
            </a:pPr>
            <a:r>
              <a:rPr lang="en-US" sz="1400" spc="35" dirty="0">
                <a:solidFill>
                  <a:srgbClr val="15395D"/>
                </a:solidFill>
                <a:latin typeface="Open Sans"/>
                <a:ea typeface="Open Sans"/>
                <a:cs typeface="Open Sans"/>
                <a:sym typeface="Open Sans"/>
              </a:rPr>
              <a:t>As per the past solutions, those were included with standing desks, group exercise activities, as well as wearable trackers that help those workers to be in a constant movement, as well as leave their working environment and take a small break frequently (Mamede et al. 2021). </a:t>
            </a:r>
          </a:p>
          <a:p>
            <a:pPr marL="285750" indent="-285750" algn="just">
              <a:lnSpc>
                <a:spcPts val="2518"/>
              </a:lnSpc>
              <a:buSzPct val="200000"/>
              <a:buFont typeface="Wingdings" panose="05000000000000000000" pitchFamily="2" charset="2"/>
              <a:buChar char="§"/>
            </a:pPr>
            <a:r>
              <a:rPr lang="en-US" sz="1400" spc="35" dirty="0" err="1">
                <a:solidFill>
                  <a:srgbClr val="15395D"/>
                </a:solidFill>
                <a:latin typeface="Open Sans"/>
                <a:ea typeface="Open Sans"/>
                <a:cs typeface="Open Sans"/>
                <a:sym typeface="Open Sans"/>
              </a:rPr>
              <a:t>MoveTogether</a:t>
            </a:r>
            <a:r>
              <a:rPr lang="en-US" sz="1400" spc="35" dirty="0">
                <a:solidFill>
                  <a:srgbClr val="15395D"/>
                </a:solidFill>
                <a:latin typeface="Open Sans"/>
                <a:ea typeface="Open Sans"/>
                <a:cs typeface="Open Sans"/>
                <a:sym typeface="Open Sans"/>
              </a:rPr>
              <a:t> significantly bring these ideas together while using a gamified wearable system that further encourages these workers to be avoid spending longer time sitting at one place, while participating in rewarding activities, respectively.</a:t>
            </a:r>
          </a:p>
        </p:txBody>
      </p:sp>
      <p:sp>
        <p:nvSpPr>
          <p:cNvPr id="11" name="TextBox 11"/>
          <p:cNvSpPr txBox="1"/>
          <p:nvPr/>
        </p:nvSpPr>
        <p:spPr>
          <a:xfrm>
            <a:off x="8822180" y="5610357"/>
            <a:ext cx="6030775" cy="563616"/>
          </a:xfrm>
          <a:prstGeom prst="rect">
            <a:avLst/>
          </a:prstGeom>
        </p:spPr>
        <p:txBody>
          <a:bodyPr lIns="0" tIns="0" rIns="0" bIns="0" rtlCol="0" anchor="t">
            <a:spAutoFit/>
          </a:bodyPr>
          <a:lstStyle/>
          <a:p>
            <a:pPr algn="l">
              <a:lnSpc>
                <a:spcPts val="4920"/>
              </a:lnSpc>
            </a:pPr>
            <a:r>
              <a:rPr lang="en-US" sz="2400" dirty="0">
                <a:solidFill>
                  <a:srgbClr val="15395D"/>
                </a:solidFill>
                <a:latin typeface="Hussar Bold"/>
                <a:ea typeface="Hussar Bold"/>
                <a:cs typeface="Hussar Bold"/>
                <a:sym typeface="Hussar Bold"/>
              </a:rPr>
              <a:t>BEHAVIOURAL CHANGE THEORY</a:t>
            </a:r>
          </a:p>
        </p:txBody>
      </p:sp>
      <p:sp>
        <p:nvSpPr>
          <p:cNvPr id="12" name="TextBox 12"/>
          <p:cNvSpPr txBox="1"/>
          <p:nvPr/>
        </p:nvSpPr>
        <p:spPr>
          <a:xfrm>
            <a:off x="8708413" y="6245276"/>
            <a:ext cx="6030775" cy="5201617"/>
          </a:xfrm>
          <a:prstGeom prst="rect">
            <a:avLst/>
          </a:prstGeom>
        </p:spPr>
        <p:txBody>
          <a:bodyPr wrap="square" lIns="0" tIns="0" rIns="0" bIns="0" rtlCol="0" anchor="t">
            <a:spAutoFit/>
          </a:bodyPr>
          <a:lstStyle/>
          <a:p>
            <a:pPr marL="285750" indent="-285750" algn="just">
              <a:lnSpc>
                <a:spcPts val="2380"/>
              </a:lnSpc>
              <a:buSzPct val="100000"/>
              <a:buFont typeface="Wingdings" panose="05000000000000000000" pitchFamily="2" charset="2"/>
              <a:buChar char="q"/>
            </a:pPr>
            <a:r>
              <a:rPr lang="en-US" sz="1400" spc="34" dirty="0">
                <a:solidFill>
                  <a:srgbClr val="15395D"/>
                </a:solidFill>
                <a:latin typeface="Open Sans"/>
                <a:ea typeface="Open Sans"/>
                <a:cs typeface="Open Sans"/>
                <a:sym typeface="Open Sans"/>
              </a:rPr>
              <a:t>Self-determination theory or the SDT, further explains that people generally changes their </a:t>
            </a:r>
            <a:r>
              <a:rPr lang="en-US" sz="1400" spc="34" dirty="0" err="1">
                <a:solidFill>
                  <a:srgbClr val="15395D"/>
                </a:solidFill>
                <a:latin typeface="Open Sans"/>
                <a:ea typeface="Open Sans"/>
                <a:cs typeface="Open Sans"/>
                <a:sym typeface="Open Sans"/>
              </a:rPr>
              <a:t>behaviour</a:t>
            </a:r>
            <a:r>
              <a:rPr lang="en-US" sz="1400" spc="34" dirty="0">
                <a:solidFill>
                  <a:srgbClr val="15395D"/>
                </a:solidFill>
                <a:latin typeface="Open Sans"/>
                <a:ea typeface="Open Sans"/>
                <a:cs typeface="Open Sans"/>
                <a:sym typeface="Open Sans"/>
              </a:rPr>
              <a:t> when three of their needs are fulfilled, which includes autonomy, competence, as well as relatedness. </a:t>
            </a:r>
          </a:p>
          <a:p>
            <a:pPr marL="285750" indent="-285750" algn="just">
              <a:lnSpc>
                <a:spcPts val="2380"/>
              </a:lnSpc>
              <a:buSzPct val="100000"/>
              <a:buFont typeface="Wingdings" panose="05000000000000000000" pitchFamily="2" charset="2"/>
              <a:buChar char="q"/>
            </a:pPr>
            <a:r>
              <a:rPr lang="en-US" sz="1400" spc="34" dirty="0">
                <a:solidFill>
                  <a:srgbClr val="15395D"/>
                </a:solidFill>
                <a:latin typeface="Open Sans"/>
                <a:ea typeface="Open Sans"/>
                <a:cs typeface="Open Sans"/>
                <a:sym typeface="Open Sans"/>
              </a:rPr>
              <a:t>A gamified wearable system could be essential to support these needs while providing the user with </a:t>
            </a:r>
            <a:r>
              <a:rPr lang="en-US" sz="1400" spc="34" dirty="0" err="1">
                <a:solidFill>
                  <a:srgbClr val="15395D"/>
                </a:solidFill>
                <a:latin typeface="Open Sans"/>
                <a:ea typeface="Open Sans"/>
                <a:cs typeface="Open Sans"/>
                <a:sym typeface="Open Sans"/>
              </a:rPr>
              <a:t>personalised</a:t>
            </a:r>
            <a:r>
              <a:rPr lang="en-US" sz="1400" spc="34" dirty="0">
                <a:solidFill>
                  <a:srgbClr val="15395D"/>
                </a:solidFill>
                <a:latin typeface="Open Sans"/>
                <a:ea typeface="Open Sans"/>
                <a:cs typeface="Open Sans"/>
                <a:sym typeface="Open Sans"/>
              </a:rPr>
              <a:t> goals, simple choices, as well as clear feedback regarding the progress they made. </a:t>
            </a:r>
          </a:p>
          <a:p>
            <a:pPr marL="285750" indent="-285750" algn="just">
              <a:lnSpc>
                <a:spcPts val="2380"/>
              </a:lnSpc>
              <a:buSzPct val="100000"/>
              <a:buFont typeface="Wingdings" panose="05000000000000000000" pitchFamily="2" charset="2"/>
              <a:buChar char="q"/>
            </a:pPr>
            <a:r>
              <a:rPr lang="en-US" sz="1400" spc="34" dirty="0">
                <a:solidFill>
                  <a:srgbClr val="15395D"/>
                </a:solidFill>
                <a:latin typeface="Open Sans"/>
                <a:ea typeface="Open Sans"/>
                <a:cs typeface="Open Sans"/>
                <a:sym typeface="Open Sans"/>
              </a:rPr>
              <a:t>Both rewards as well as badges would be crucial for helping this user to feel more capable, while the team could easily challenge the leaderboard to create certain social encouragement among these users (</a:t>
            </a:r>
            <a:r>
              <a:rPr lang="en-US" sz="1400" spc="34" dirty="0" err="1">
                <a:solidFill>
                  <a:srgbClr val="15395D"/>
                </a:solidFill>
                <a:latin typeface="Open Sans"/>
                <a:ea typeface="Open Sans"/>
                <a:cs typeface="Open Sans"/>
                <a:sym typeface="Open Sans"/>
              </a:rPr>
              <a:t>Mazeas</a:t>
            </a:r>
            <a:r>
              <a:rPr lang="en-US" sz="1400" spc="34" dirty="0">
                <a:solidFill>
                  <a:srgbClr val="15395D"/>
                </a:solidFill>
                <a:latin typeface="Open Sans"/>
                <a:ea typeface="Open Sans"/>
                <a:cs typeface="Open Sans"/>
                <a:sym typeface="Open Sans"/>
              </a:rPr>
              <a:t> et al. 2022). </a:t>
            </a:r>
          </a:p>
          <a:p>
            <a:pPr marL="285750" indent="-285750" algn="just">
              <a:lnSpc>
                <a:spcPts val="2380"/>
              </a:lnSpc>
              <a:buSzPct val="100000"/>
              <a:buFont typeface="Wingdings" panose="05000000000000000000" pitchFamily="2" charset="2"/>
              <a:buChar char="q"/>
            </a:pPr>
            <a:r>
              <a:rPr lang="en-US" sz="1400" spc="34" dirty="0">
                <a:solidFill>
                  <a:srgbClr val="15395D"/>
                </a:solidFill>
                <a:latin typeface="Open Sans"/>
                <a:ea typeface="Open Sans"/>
                <a:cs typeface="Open Sans"/>
                <a:sym typeface="Open Sans"/>
              </a:rPr>
              <a:t>Since SDT helps in building internal motivation rather than relying on certain pressures, it further helps the user reduce their sitting time in a way that seemingly lasts beyond the early excitement for using the technology. </a:t>
            </a:r>
          </a:p>
          <a:p>
            <a:pPr algn="just">
              <a:lnSpc>
                <a:spcPts val="2380"/>
              </a:lnSpc>
            </a:pPr>
            <a:endParaRPr lang="en-US" sz="1400" spc="34" dirty="0">
              <a:solidFill>
                <a:srgbClr val="15395D"/>
              </a:solidFill>
              <a:latin typeface="Open Sans"/>
              <a:ea typeface="Open Sans"/>
              <a:cs typeface="Open Sans"/>
              <a:sym typeface="Open Sans"/>
            </a:endParaRPr>
          </a:p>
        </p:txBody>
      </p:sp>
      <p:sp>
        <p:nvSpPr>
          <p:cNvPr id="13" name="TextBox 13"/>
          <p:cNvSpPr txBox="1"/>
          <p:nvPr/>
        </p:nvSpPr>
        <p:spPr>
          <a:xfrm>
            <a:off x="2539321" y="13019623"/>
            <a:ext cx="4182323" cy="563616"/>
          </a:xfrm>
          <a:prstGeom prst="rect">
            <a:avLst/>
          </a:prstGeom>
        </p:spPr>
        <p:txBody>
          <a:bodyPr wrap="square" lIns="0" tIns="0" rIns="0" bIns="0" rtlCol="0" anchor="t">
            <a:spAutoFit/>
          </a:bodyPr>
          <a:lstStyle/>
          <a:p>
            <a:pPr algn="l">
              <a:lnSpc>
                <a:spcPts val="4920"/>
              </a:lnSpc>
            </a:pPr>
            <a:r>
              <a:rPr lang="en-US" sz="2400" dirty="0">
                <a:solidFill>
                  <a:srgbClr val="15395D"/>
                </a:solidFill>
                <a:latin typeface="Hussar Bold"/>
                <a:ea typeface="Hussar Bold"/>
                <a:cs typeface="Hussar Bold"/>
                <a:sym typeface="Hussar Bold"/>
              </a:rPr>
              <a:t>EXPECTED OUTCOME</a:t>
            </a:r>
          </a:p>
        </p:txBody>
      </p:sp>
      <p:sp>
        <p:nvSpPr>
          <p:cNvPr id="14" name="TextBox 14"/>
          <p:cNvSpPr txBox="1"/>
          <p:nvPr/>
        </p:nvSpPr>
        <p:spPr>
          <a:xfrm>
            <a:off x="848791" y="13773622"/>
            <a:ext cx="6745305" cy="2431628"/>
          </a:xfrm>
          <a:prstGeom prst="rect">
            <a:avLst/>
          </a:prstGeom>
        </p:spPr>
        <p:txBody>
          <a:bodyPr wrap="square" lIns="0" tIns="0" rIns="0" bIns="0" rtlCol="0" anchor="t">
            <a:spAutoFit/>
          </a:bodyPr>
          <a:lstStyle/>
          <a:p>
            <a:pPr marL="285750" indent="-285750" algn="just">
              <a:lnSpc>
                <a:spcPts val="2380"/>
              </a:lnSpc>
              <a:buFont typeface="Wingdings" panose="05000000000000000000" pitchFamily="2" charset="2"/>
              <a:buChar char="q"/>
            </a:pPr>
            <a:r>
              <a:rPr lang="en-US" sz="1400" spc="34" dirty="0">
                <a:solidFill>
                  <a:srgbClr val="15395D"/>
                </a:solidFill>
                <a:latin typeface="Open Sans"/>
                <a:ea typeface="Open Sans"/>
                <a:cs typeface="Open Sans"/>
                <a:sym typeface="Open Sans"/>
              </a:rPr>
              <a:t>The use of SDT is expected to significantly boost internal motivation, while assisting these adults in moving more during their working days. </a:t>
            </a:r>
          </a:p>
          <a:p>
            <a:pPr marL="285750" indent="-285750" algn="just">
              <a:lnSpc>
                <a:spcPts val="2380"/>
              </a:lnSpc>
              <a:buFont typeface="Wingdings" panose="05000000000000000000" pitchFamily="2" charset="2"/>
              <a:buChar char="q"/>
            </a:pPr>
            <a:r>
              <a:rPr lang="en-US" sz="1400" spc="34" dirty="0">
                <a:solidFill>
                  <a:srgbClr val="15395D"/>
                </a:solidFill>
                <a:latin typeface="Open Sans"/>
                <a:ea typeface="Open Sans"/>
                <a:cs typeface="Open Sans"/>
                <a:sym typeface="Open Sans"/>
              </a:rPr>
              <a:t>This should even help in reducing their sitting time while increasing their light physical activities every day (</a:t>
            </a:r>
            <a:r>
              <a:rPr lang="en-US" sz="1400" spc="34" dirty="0" err="1">
                <a:solidFill>
                  <a:srgbClr val="15395D"/>
                </a:solidFill>
                <a:latin typeface="Open Sans"/>
                <a:ea typeface="Open Sans"/>
                <a:cs typeface="Open Sans"/>
                <a:sym typeface="Open Sans"/>
              </a:rPr>
              <a:t>Parés</a:t>
            </a:r>
            <a:r>
              <a:rPr lang="en-US" sz="1400" spc="34" dirty="0">
                <a:solidFill>
                  <a:srgbClr val="15395D"/>
                </a:solidFill>
                <a:latin typeface="Open Sans"/>
                <a:ea typeface="Open Sans"/>
                <a:cs typeface="Open Sans"/>
                <a:sym typeface="Open Sans"/>
              </a:rPr>
              <a:t>-Salomón et al. 2024). </a:t>
            </a:r>
          </a:p>
          <a:p>
            <a:pPr marL="285750" indent="-285750" algn="just">
              <a:lnSpc>
                <a:spcPts val="2380"/>
              </a:lnSpc>
              <a:buFont typeface="Wingdings" panose="05000000000000000000" pitchFamily="2" charset="2"/>
              <a:buChar char="q"/>
            </a:pPr>
            <a:r>
              <a:rPr lang="en-US" sz="1400" spc="34" dirty="0">
                <a:solidFill>
                  <a:srgbClr val="15395D"/>
                </a:solidFill>
                <a:latin typeface="Open Sans"/>
                <a:ea typeface="Open Sans"/>
                <a:cs typeface="Open Sans"/>
                <a:sym typeface="Open Sans"/>
              </a:rPr>
              <a:t>Over time, people are more likely to follow the program, feel more energetic, and report better overall well-being. The intervention would even help influence workplace culture by making short moment breaks feel normal and acceptable, rather than long periods of sitting.</a:t>
            </a:r>
          </a:p>
        </p:txBody>
      </p:sp>
      <p:sp>
        <p:nvSpPr>
          <p:cNvPr id="15" name="Freeform 15"/>
          <p:cNvSpPr/>
          <p:nvPr/>
        </p:nvSpPr>
        <p:spPr>
          <a:xfrm rot="-949050">
            <a:off x="5715027" y="1618543"/>
            <a:ext cx="668928" cy="673829"/>
          </a:xfrm>
          <a:custGeom>
            <a:avLst/>
            <a:gdLst/>
            <a:ahLst/>
            <a:cxnLst/>
            <a:rect l="l" t="t" r="r" b="b"/>
            <a:pathLst>
              <a:path w="668928" h="673829">
                <a:moveTo>
                  <a:pt x="0" y="0"/>
                </a:moveTo>
                <a:lnTo>
                  <a:pt x="668928" y="0"/>
                </a:lnTo>
                <a:lnTo>
                  <a:pt x="668928" y="673828"/>
                </a:lnTo>
                <a:lnTo>
                  <a:pt x="0" y="6738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6" name="AutoShape 16"/>
          <p:cNvSpPr/>
          <p:nvPr/>
        </p:nvSpPr>
        <p:spPr>
          <a:xfrm rot="-10800000">
            <a:off x="245688" y="16627530"/>
            <a:ext cx="8070643" cy="2685674"/>
          </a:xfrm>
          <a:prstGeom prst="rect">
            <a:avLst/>
          </a:prstGeom>
          <a:solidFill>
            <a:srgbClr val="FFEBC3"/>
          </a:solidFill>
        </p:spPr>
        <p:txBody>
          <a:bodyPr/>
          <a:lstStyle/>
          <a:p>
            <a:endParaRPr lang="en-IN"/>
          </a:p>
        </p:txBody>
      </p:sp>
      <p:sp>
        <p:nvSpPr>
          <p:cNvPr id="17" name="TextBox 17"/>
          <p:cNvSpPr txBox="1"/>
          <p:nvPr/>
        </p:nvSpPr>
        <p:spPr>
          <a:xfrm>
            <a:off x="473183" y="17269410"/>
            <a:ext cx="7636645" cy="2223686"/>
          </a:xfrm>
          <a:prstGeom prst="rect">
            <a:avLst/>
          </a:prstGeom>
        </p:spPr>
        <p:txBody>
          <a:bodyPr wrap="square" lIns="0" tIns="0" rIns="0" bIns="0" rtlCol="0" anchor="t">
            <a:spAutoFit/>
          </a:bodyPr>
          <a:lstStyle/>
          <a:p>
            <a:pPr algn="just">
              <a:lnSpc>
                <a:spcPts val="2520"/>
              </a:lnSpc>
            </a:pPr>
            <a:r>
              <a:rPr lang="en-US" sz="1400" spc="36" dirty="0">
                <a:solidFill>
                  <a:srgbClr val="15395D"/>
                </a:solidFill>
                <a:latin typeface="Open Sans"/>
                <a:ea typeface="Open Sans"/>
                <a:cs typeface="Open Sans"/>
                <a:sym typeface="Open Sans"/>
              </a:rPr>
              <a:t>The discussed digital intervention could significantly shape overall workplace policies while improving their staff education on healthy habits as well as help them to support new researches using wearable data. While making movement fun activity as well as routine through gamification this intervention would help in reducing long sitting hours among the users while encouraging them for long term healthy habits across workplace. </a:t>
            </a:r>
          </a:p>
          <a:p>
            <a:pPr algn="just">
              <a:lnSpc>
                <a:spcPts val="2520"/>
              </a:lnSpc>
            </a:pPr>
            <a:endParaRPr lang="en-US" sz="1800" spc="36" dirty="0">
              <a:solidFill>
                <a:srgbClr val="15395D"/>
              </a:solidFill>
              <a:latin typeface="Open Sans"/>
              <a:ea typeface="Open Sans"/>
              <a:cs typeface="Open Sans"/>
              <a:sym typeface="Open Sans"/>
            </a:endParaRPr>
          </a:p>
        </p:txBody>
      </p:sp>
      <p:sp>
        <p:nvSpPr>
          <p:cNvPr id="18" name="TextBox 18"/>
          <p:cNvSpPr txBox="1"/>
          <p:nvPr/>
        </p:nvSpPr>
        <p:spPr>
          <a:xfrm>
            <a:off x="681563" y="16685824"/>
            <a:ext cx="3599447" cy="467436"/>
          </a:xfrm>
          <a:prstGeom prst="rect">
            <a:avLst/>
          </a:prstGeom>
        </p:spPr>
        <p:txBody>
          <a:bodyPr lIns="0" tIns="0" rIns="0" bIns="0" rtlCol="0" anchor="t">
            <a:spAutoFit/>
          </a:bodyPr>
          <a:lstStyle/>
          <a:p>
            <a:pPr algn="l">
              <a:lnSpc>
                <a:spcPts val="3850"/>
              </a:lnSpc>
            </a:pPr>
            <a:r>
              <a:rPr lang="en-US" sz="2000" spc="70" dirty="0">
                <a:solidFill>
                  <a:srgbClr val="15395D"/>
                </a:solidFill>
                <a:latin typeface="Hussar Bold"/>
                <a:ea typeface="Hussar Bold"/>
                <a:cs typeface="Hussar Bold"/>
                <a:sym typeface="Hussar Bold"/>
              </a:rPr>
              <a:t>CONCLUSION </a:t>
            </a:r>
          </a:p>
        </p:txBody>
      </p:sp>
      <p:sp>
        <p:nvSpPr>
          <p:cNvPr id="19" name="TextBox 19"/>
          <p:cNvSpPr txBox="1"/>
          <p:nvPr/>
        </p:nvSpPr>
        <p:spPr>
          <a:xfrm>
            <a:off x="6166125" y="19285549"/>
            <a:ext cx="3599447" cy="467436"/>
          </a:xfrm>
          <a:prstGeom prst="rect">
            <a:avLst/>
          </a:prstGeom>
        </p:spPr>
        <p:txBody>
          <a:bodyPr lIns="0" tIns="0" rIns="0" bIns="0" rtlCol="0" anchor="t">
            <a:spAutoFit/>
          </a:bodyPr>
          <a:lstStyle/>
          <a:p>
            <a:pPr algn="l">
              <a:lnSpc>
                <a:spcPts val="3850"/>
              </a:lnSpc>
            </a:pPr>
            <a:r>
              <a:rPr lang="en-US" sz="2400" spc="70" dirty="0">
                <a:solidFill>
                  <a:srgbClr val="15395D"/>
                </a:solidFill>
                <a:latin typeface="Hussar Bold"/>
                <a:ea typeface="Hussar Bold"/>
                <a:cs typeface="Hussar Bold"/>
                <a:sym typeface="Hussar Bold"/>
              </a:rPr>
              <a:t>REFERENCES</a:t>
            </a:r>
          </a:p>
        </p:txBody>
      </p:sp>
      <p:sp>
        <p:nvSpPr>
          <p:cNvPr id="20" name="TextBox 20"/>
          <p:cNvSpPr txBox="1"/>
          <p:nvPr/>
        </p:nvSpPr>
        <p:spPr>
          <a:xfrm>
            <a:off x="166208" y="19750697"/>
            <a:ext cx="14775300" cy="1639231"/>
          </a:xfrm>
          <a:prstGeom prst="rect">
            <a:avLst/>
          </a:prstGeom>
        </p:spPr>
        <p:txBody>
          <a:bodyPr wrap="square" lIns="0" tIns="0" rIns="0" bIns="0" rtlCol="0" anchor="t">
            <a:spAutoFit/>
          </a:bodyPr>
          <a:lstStyle/>
          <a:p>
            <a:pPr marL="265442" lvl="1" indent="-132721" algn="just">
              <a:buFont typeface="Arial"/>
              <a:buChar char="•"/>
            </a:pPr>
            <a:r>
              <a:rPr lang="en-US" altLang="en-US" sz="1050" dirty="0">
                <a:latin typeface="Open Sans" panose="020B0606030504020204" pitchFamily="34" charset="0"/>
                <a:ea typeface="Open Sans" panose="020B0606030504020204" pitchFamily="34" charset="0"/>
                <a:cs typeface="Open Sans" panose="020B0606030504020204" pitchFamily="34" charset="0"/>
              </a:rPr>
              <a:t>Ackerman, C. (2018). </a:t>
            </a:r>
            <a:r>
              <a:rPr lang="en-US" altLang="en-US" sz="1050" i="1" dirty="0">
                <a:latin typeface="Open Sans" panose="020B0606030504020204" pitchFamily="34" charset="0"/>
                <a:ea typeface="Open Sans" panose="020B0606030504020204" pitchFamily="34" charset="0"/>
                <a:cs typeface="Open Sans" panose="020B0606030504020204" pitchFamily="34" charset="0"/>
              </a:rPr>
              <a:t>Self-Determination Theory of Motivation: Why intrinsic motivation matters</a:t>
            </a:r>
            <a:r>
              <a:rPr lang="en-US" altLang="en-US" sz="1050" dirty="0">
                <a:latin typeface="Open Sans" panose="020B0606030504020204" pitchFamily="34" charset="0"/>
                <a:ea typeface="Open Sans" panose="020B0606030504020204" pitchFamily="34" charset="0"/>
                <a:cs typeface="Open Sans" panose="020B0606030504020204" pitchFamily="34" charset="0"/>
              </a:rPr>
              <a:t>. [online] PositivePsychology.com. Available at: https://positivepsychology.com/self-determination-theory/ [Accessed 26 Nov. 2025].</a:t>
            </a:r>
          </a:p>
          <a:p>
            <a:pPr marL="265442" lvl="1" indent="-132721" algn="just">
              <a:buFont typeface="Arial"/>
              <a:buChar char="•"/>
            </a:pPr>
            <a:r>
              <a:rPr lang="en-US" altLang="en-US" sz="1050" dirty="0">
                <a:latin typeface="Open Sans" panose="020B0606030504020204" pitchFamily="34" charset="0"/>
                <a:ea typeface="Open Sans" panose="020B0606030504020204" pitchFamily="34" charset="0"/>
                <a:cs typeface="Open Sans" panose="020B0606030504020204" pitchFamily="34" charset="0"/>
              </a:rPr>
              <a:t>Aid, A.W.F. (2022). </a:t>
            </a:r>
            <a:r>
              <a:rPr lang="en-US" altLang="en-US" sz="1050" i="1" dirty="0">
                <a:latin typeface="Open Sans" panose="020B0606030504020204" pitchFamily="34" charset="0"/>
                <a:ea typeface="Open Sans" panose="020B0606030504020204" pitchFamily="34" charset="0"/>
                <a:cs typeface="Open Sans" panose="020B0606030504020204" pitchFamily="34" charset="0"/>
              </a:rPr>
              <a:t>How to Beat the Hidden Dangers of a Sedentary Lifestyle</a:t>
            </a:r>
            <a:r>
              <a:rPr lang="en-US" altLang="en-US" sz="1050" dirty="0">
                <a:latin typeface="Open Sans" panose="020B0606030504020204" pitchFamily="34" charset="0"/>
                <a:ea typeface="Open Sans" panose="020B0606030504020204" pitchFamily="34" charset="0"/>
                <a:cs typeface="Open Sans" panose="020B0606030504020204" pitchFamily="34" charset="0"/>
              </a:rPr>
              <a:t>. [online] Australia Wide First Aid. Available at: https://www.australiawidefirstaid.com.au/resources/sedentary-lifestyle [Accessed 26 Nov. 2025].</a:t>
            </a:r>
            <a:endPar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endParaRPr>
          </a:p>
          <a:p>
            <a:pPr marL="265442" lvl="1" indent="-132721" algn="just">
              <a:buFont typeface="Arial"/>
              <a:buChar char="•"/>
            </a:pP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Mamede, a., Noordzij, g.,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Jongerling</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j., Snijders, m., Schop-</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etman</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 And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denktas</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s., 2021. Combining web-based gamification and physical nudges with an app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movemore</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to promote walking breaks and reduce sedentary behavior of office workers: field study. Journal of medical internet research, 23(4), p.E19875.</a:t>
            </a:r>
          </a:p>
          <a:p>
            <a:pPr marL="265442" lvl="1" indent="-132721" algn="just">
              <a:buFont typeface="Arial"/>
              <a:buChar char="•"/>
            </a:pP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Mazeas</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 Duclos, m., Pereira, b. And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chalabaev</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 2022. Evaluating the effectiveness of gamification on physical activity: systematic review and meta-analysis of randomized controlled trials. Journal of medical internet research, 24(1), p.E26779.</a:t>
            </a:r>
          </a:p>
          <a:p>
            <a:pPr marL="265442" lvl="1" indent="-132721" algn="just">
              <a:buFont typeface="Arial"/>
              <a:buChar char="•"/>
            </a:pP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Mcanally</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k. And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hagger</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m.S.</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2024. Self-determination theory and workplace outcomes: a conceptual review and future research directions. Behavioral sciences, 14(6), p.428.</a:t>
            </a:r>
          </a:p>
          <a:p>
            <a:pPr marL="265442" lvl="1" indent="-132721" algn="just">
              <a:buFont typeface="Arial"/>
              <a:buChar char="•"/>
            </a:pP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Parés-salomón</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i</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Señé</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-mir,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a.M.</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Martín-</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bozas</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f., Loef, b., Coffey, a., Dowd,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k.P</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Jabardo-camprubí</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g., Proper,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k.I</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Puig-</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ribera</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a. And bort-</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roig</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j., 2024. Effectiveness of workplace interventions with digital elements to reduce sedentary </a:t>
            </a:r>
            <a:r>
              <a:rPr lang="en-US" sz="1050" dirty="0" err="1">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behaviours</a:t>
            </a:r>
            <a:r>
              <a:rPr lang="en-US" sz="1050"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rPr>
              <a:t> in office employees: a systematic review and meta-analysis. International journal of behavioral nutrition and physical activity, 21(1), p.41.</a:t>
            </a:r>
            <a:endParaRPr lang="en-US" sz="1229"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endParaRPr>
          </a:p>
          <a:p>
            <a:pPr marL="265442" lvl="1" indent="-132721" algn="just">
              <a:lnSpc>
                <a:spcPts val="1475"/>
              </a:lnSpc>
              <a:buFont typeface="Arial"/>
              <a:buChar char="•"/>
            </a:pPr>
            <a:endParaRPr lang="en-US" sz="1229" dirty="0">
              <a:solidFill>
                <a:srgbClr val="000000"/>
              </a:solidFill>
              <a:latin typeface="Open Sans" panose="020B0606030504020204" pitchFamily="34" charset="0"/>
              <a:ea typeface="Open Sans" panose="020B0606030504020204" pitchFamily="34" charset="0"/>
              <a:cs typeface="Open Sans" panose="020B0606030504020204" pitchFamily="34" charset="0"/>
              <a:sym typeface="Hussar Bold"/>
            </a:endParaRPr>
          </a:p>
        </p:txBody>
      </p:sp>
      <p:pic>
        <p:nvPicPr>
          <p:cNvPr id="22" name="Picture 21"/>
          <p:cNvPicPr>
            <a:picLocks noChangeAspect="1"/>
          </p:cNvPicPr>
          <p:nvPr/>
        </p:nvPicPr>
        <p:blipFill rotWithShape="1">
          <a:blip r:embed="rId5"/>
          <a:srcRect l="7812" t="9375" r="9374" b="11717"/>
          <a:stretch/>
        </p:blipFill>
        <p:spPr>
          <a:xfrm>
            <a:off x="12103438" y="1948446"/>
            <a:ext cx="2838070" cy="3286069"/>
          </a:xfrm>
          <a:prstGeom prst="rect">
            <a:avLst/>
          </a:prstGeom>
        </p:spPr>
      </p:pic>
      <p:pic>
        <p:nvPicPr>
          <p:cNvPr id="27" name="Picture 26"/>
          <p:cNvPicPr>
            <a:picLocks noChangeAspect="1"/>
          </p:cNvPicPr>
          <p:nvPr/>
        </p:nvPicPr>
        <p:blipFill>
          <a:blip r:embed="rId6"/>
          <a:stretch>
            <a:fillRect/>
          </a:stretch>
        </p:blipFill>
        <p:spPr>
          <a:xfrm>
            <a:off x="473183" y="6954384"/>
            <a:ext cx="3130463" cy="4584917"/>
          </a:xfrm>
          <a:prstGeom prst="rect">
            <a:avLst/>
          </a:prstGeom>
        </p:spPr>
      </p:pic>
      <p:sp>
        <p:nvSpPr>
          <p:cNvPr id="21" name="TextBox 6">
            <a:extLst>
              <a:ext uri="{FF2B5EF4-FFF2-40B4-BE49-F238E27FC236}">
                <a16:creationId xmlns:a16="http://schemas.microsoft.com/office/drawing/2014/main" id="{812B0B28-2491-20D9-5489-65F0CF272DF5}"/>
              </a:ext>
            </a:extLst>
          </p:cNvPr>
          <p:cNvSpPr txBox="1"/>
          <p:nvPr/>
        </p:nvSpPr>
        <p:spPr>
          <a:xfrm>
            <a:off x="3441700" y="197206"/>
            <a:ext cx="13535018" cy="892552"/>
          </a:xfrm>
          <a:prstGeom prst="rect">
            <a:avLst/>
          </a:prstGeom>
        </p:spPr>
        <p:txBody>
          <a:bodyPr wrap="square" lIns="0" tIns="0" rIns="0" bIns="0" rtlCol="0" anchor="t">
            <a:spAutoFit/>
          </a:bodyPr>
          <a:lstStyle/>
          <a:p>
            <a:pPr>
              <a:spcAft>
                <a:spcPts val="1200"/>
              </a:spcAft>
            </a:pPr>
            <a:r>
              <a:rPr lang="en-US" sz="2400" dirty="0" err="1">
                <a:latin typeface="Hussar Bold"/>
                <a:ea typeface="Hussar Bold"/>
                <a:cs typeface="Hussar Bold"/>
                <a:sym typeface="Hussar Bold"/>
              </a:rPr>
              <a:t>Programme</a:t>
            </a:r>
            <a:r>
              <a:rPr lang="en-US" sz="2400" dirty="0">
                <a:latin typeface="Hussar Bold"/>
                <a:ea typeface="Hussar Bold"/>
                <a:cs typeface="Hussar Bold"/>
                <a:sym typeface="Hussar Bold"/>
              </a:rPr>
              <a:t>: MSc Public Health and Social Care in Practice</a:t>
            </a:r>
          </a:p>
          <a:p>
            <a:r>
              <a:rPr lang="en-US" sz="2400" dirty="0">
                <a:latin typeface="Hussar Bold"/>
                <a:ea typeface="Hussar Bold"/>
                <a:cs typeface="Hussar Bold"/>
                <a:sym typeface="Hussar Bold"/>
              </a:rPr>
              <a:t>Module: Population Health and Digital Health Promotion | LCHS7009  </a:t>
            </a:r>
          </a:p>
        </p:txBody>
      </p:sp>
      <p:pic>
        <p:nvPicPr>
          <p:cNvPr id="1026" name="Picture 2" descr="university-of-wales-trinity-saint-david-logo-vector | ESRC Wales Doctoral  Training Partnership">
            <a:extLst>
              <a:ext uri="{FF2B5EF4-FFF2-40B4-BE49-F238E27FC236}">
                <a16:creationId xmlns:a16="http://schemas.microsoft.com/office/drawing/2014/main" id="{CF83C892-4E34-CE8F-2289-C56E0A2BCF2C}"/>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45689" y="0"/>
            <a:ext cx="2811801" cy="1322288"/>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6">
            <a:extLst>
              <a:ext uri="{FF2B5EF4-FFF2-40B4-BE49-F238E27FC236}">
                <a16:creationId xmlns:a16="http://schemas.microsoft.com/office/drawing/2014/main" id="{1BC79A13-07A9-8BEF-953F-5290478D5193}"/>
              </a:ext>
            </a:extLst>
          </p:cNvPr>
          <p:cNvSpPr txBox="1"/>
          <p:nvPr/>
        </p:nvSpPr>
        <p:spPr>
          <a:xfrm>
            <a:off x="5335929" y="1277962"/>
            <a:ext cx="13535018" cy="369332"/>
          </a:xfrm>
          <a:prstGeom prst="rect">
            <a:avLst/>
          </a:prstGeom>
        </p:spPr>
        <p:txBody>
          <a:bodyPr wrap="square" lIns="0" tIns="0" rIns="0" bIns="0" rtlCol="0" anchor="t">
            <a:spAutoFit/>
          </a:bodyPr>
          <a:lstStyle/>
          <a:p>
            <a:pPr>
              <a:spcAft>
                <a:spcPts val="1200"/>
              </a:spcAft>
            </a:pPr>
            <a:r>
              <a:rPr lang="nn-NO" sz="2400" dirty="0">
                <a:latin typeface="Hussar Bold"/>
                <a:ea typeface="Hussar Bold"/>
                <a:cs typeface="Hussar Bold"/>
                <a:sym typeface="Hussar Bold"/>
              </a:rPr>
              <a:t>Student Name :- Rutvika Goswami  | Student ID:- 2430971</a:t>
            </a:r>
            <a:endParaRPr lang="en-US" sz="2400" dirty="0">
              <a:latin typeface="Hussar Bold"/>
              <a:ea typeface="Hussar Bold"/>
              <a:cs typeface="Hussar Bold"/>
              <a:sym typeface="Hussar Bold"/>
            </a:endParaRPr>
          </a:p>
        </p:txBody>
      </p:sp>
      <p:pic>
        <p:nvPicPr>
          <p:cNvPr id="24" name="Picture 23">
            <a:extLst>
              <a:ext uri="{FF2B5EF4-FFF2-40B4-BE49-F238E27FC236}">
                <a16:creationId xmlns:a16="http://schemas.microsoft.com/office/drawing/2014/main" id="{DF498660-DAAE-5606-D690-64A0E37BF279}"/>
              </a:ext>
            </a:extLst>
          </p:cNvPr>
          <p:cNvPicPr>
            <a:picLocks noChangeAspect="1"/>
          </p:cNvPicPr>
          <p:nvPr/>
        </p:nvPicPr>
        <p:blipFill>
          <a:blip r:embed="rId8"/>
          <a:stretch>
            <a:fillRect/>
          </a:stretch>
        </p:blipFill>
        <p:spPr>
          <a:xfrm>
            <a:off x="8781986" y="11213846"/>
            <a:ext cx="6001156" cy="3174854"/>
          </a:xfrm>
          <a:prstGeom prst="rect">
            <a:avLst/>
          </a:prstGeom>
        </p:spPr>
      </p:pic>
      <p:sp>
        <p:nvSpPr>
          <p:cNvPr id="25" name="Rectangle 1">
            <a:extLst>
              <a:ext uri="{FF2B5EF4-FFF2-40B4-BE49-F238E27FC236}">
                <a16:creationId xmlns:a16="http://schemas.microsoft.com/office/drawing/2014/main" id="{DCFED433-E3B4-C1DF-E1D1-05AB5B026C44}"/>
              </a:ext>
            </a:extLst>
          </p:cNvPr>
          <p:cNvSpPr>
            <a:spLocks noChangeArrowheads="1"/>
          </p:cNvSpPr>
          <p:nvPr/>
        </p:nvSpPr>
        <p:spPr bwMode="auto">
          <a:xfrm>
            <a:off x="10498250" y="14335024"/>
            <a:ext cx="24511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rPr>
              <a:t>(Source: Ackerman, 2018)</a:t>
            </a:r>
            <a:endParaRPr kumimoji="0" lang="en-US" altLang="en-US" sz="28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p:txBody>
      </p:sp>
      <p:pic>
        <p:nvPicPr>
          <p:cNvPr id="30" name="Picture 29">
            <a:extLst>
              <a:ext uri="{FF2B5EF4-FFF2-40B4-BE49-F238E27FC236}">
                <a16:creationId xmlns:a16="http://schemas.microsoft.com/office/drawing/2014/main" id="{38CC8F81-EFD2-0863-9B99-BB8CD3D196BF}"/>
              </a:ext>
            </a:extLst>
          </p:cNvPr>
          <p:cNvPicPr>
            <a:picLocks noChangeAspect="1"/>
          </p:cNvPicPr>
          <p:nvPr/>
        </p:nvPicPr>
        <p:blipFill>
          <a:blip r:embed="rId9"/>
          <a:stretch>
            <a:fillRect/>
          </a:stretch>
        </p:blipFill>
        <p:spPr>
          <a:xfrm>
            <a:off x="8705873" y="15037196"/>
            <a:ext cx="6030775" cy="3733151"/>
          </a:xfrm>
          <a:prstGeom prst="rect">
            <a:avLst/>
          </a:prstGeom>
        </p:spPr>
      </p:pic>
      <p:sp>
        <p:nvSpPr>
          <p:cNvPr id="31" name="Rectangle 2">
            <a:extLst>
              <a:ext uri="{FF2B5EF4-FFF2-40B4-BE49-F238E27FC236}">
                <a16:creationId xmlns:a16="http://schemas.microsoft.com/office/drawing/2014/main" id="{799CC4CE-AD5C-A044-94BC-4155172B9D4B}"/>
              </a:ext>
            </a:extLst>
          </p:cNvPr>
          <p:cNvSpPr>
            <a:spLocks noChangeArrowheads="1"/>
          </p:cNvSpPr>
          <p:nvPr/>
        </p:nvSpPr>
        <p:spPr bwMode="auto">
          <a:xfrm>
            <a:off x="10410029" y="18829333"/>
            <a:ext cx="253932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rPr>
              <a:t>(Source: Aid, 2022)</a:t>
            </a:r>
            <a:endParaRPr kumimoji="0" lang="en-US" altLang="en-US" sz="2800" b="0" i="0" u="none" strike="noStrike" cap="none" normalizeH="0" baseline="0" dirty="0">
              <a:ln>
                <a:noFill/>
              </a:ln>
              <a:solidFill>
                <a:schemeClr val="tx1"/>
              </a:solidFill>
              <a:effectLst/>
              <a:latin typeface="Open Sans" panose="020B0606030504020204" pitchFamily="34" charset="0"/>
              <a:ea typeface="Open Sans" panose="020B0606030504020204" pitchFamily="34" charset="0"/>
              <a:cs typeface="Open Sans" panose="020B0606030504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986</Words>
  <Application>Microsoft Office PowerPoint</Application>
  <PresentationFormat>Custom</PresentationFormat>
  <Paragraphs>34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Hussar Bold</vt:lpstr>
      <vt:lpstr>Wingdings</vt:lpstr>
      <vt:lpstr>Calibri</vt:lpstr>
      <vt:lpstr>Arial</vt:lpstr>
      <vt:lpstr>Open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Poster</dc:title>
  <dc:creator>User</dc:creator>
  <cp:lastModifiedBy>17563</cp:lastModifiedBy>
  <cp:revision>8</cp:revision>
  <dcterms:created xsi:type="dcterms:W3CDTF">2006-08-16T00:00:00Z</dcterms:created>
  <dcterms:modified xsi:type="dcterms:W3CDTF">2025-11-26T19:10:50Z</dcterms:modified>
  <dc:identifier>DAG5t-lZiXo</dc:identifier>
</cp:coreProperties>
</file>