
<file path=[Content_Types].xml><?xml version="1.0" encoding="utf-8"?>
<Types xmlns="http://schemas.openxmlformats.org/package/2006/content-types">
  <Default Extension="xml" ContentType="application/xml"/>
  <Default Extension="jpeg" ContentType="image/jpeg"/>
  <Default Extension="rels" ContentType="application/vnd.openxmlformats-package.relationships+xml"/>
  <Default Extension="wdp" ContentType="image/vnd.ms-photo"/>
  <Default Extension="gif" ContentType="image/gif"/>
  <Default Extension="bin" ContentType="application/vnd.openxmlformats-officedocument.presentationml.printerSettings"/>
  <Default Extension="png" ContentType="image/p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notesMasterIdLst>
    <p:notesMasterId r:id="rId21"/>
  </p:notesMasterIdLst>
  <p:handoutMasterIdLst>
    <p:handoutMasterId r:id="rId22"/>
  </p:handoutMasterIdLst>
  <p:sldIdLst>
    <p:sldId id="256" r:id="rId2"/>
    <p:sldId id="259" r:id="rId3"/>
    <p:sldId id="264" r:id="rId4"/>
    <p:sldId id="276" r:id="rId5"/>
    <p:sldId id="257" r:id="rId6"/>
    <p:sldId id="275" r:id="rId7"/>
    <p:sldId id="263" r:id="rId8"/>
    <p:sldId id="258" r:id="rId9"/>
    <p:sldId id="260" r:id="rId10"/>
    <p:sldId id="265" r:id="rId11"/>
    <p:sldId id="266" r:id="rId12"/>
    <p:sldId id="267" r:id="rId13"/>
    <p:sldId id="271" r:id="rId14"/>
    <p:sldId id="269" r:id="rId15"/>
    <p:sldId id="270" r:id="rId16"/>
    <p:sldId id="272" r:id="rId17"/>
    <p:sldId id="273" r:id="rId18"/>
    <p:sldId id="274" r:id="rId19"/>
    <p:sldId id="262" r:id="rId20"/>
  </p:sldIdLst>
  <p:sldSz cx="12192000" cy="6858000"/>
  <p:notesSz cx="6797675" cy="9926638"/>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xmlns="">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xmlns=""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15" autoAdjust="0"/>
    <p:restoredTop sz="94660"/>
  </p:normalViewPr>
  <p:slideViewPr>
    <p:cSldViewPr snapToGrid="0">
      <p:cViewPr varScale="1">
        <p:scale>
          <a:sx n="111" d="100"/>
          <a:sy n="111" d="100"/>
        </p:scale>
        <p:origin x="-112" y="-104"/>
      </p:cViewPr>
      <p:guideLst>
        <p:guide orient="horz" pos="2160"/>
        <p:guide pos="3840"/>
      </p:guideLst>
    </p:cSldViewPr>
  </p:slideViewPr>
  <p:notesTextViewPr>
    <p:cViewPr>
      <p:scale>
        <a:sx n="1" d="1"/>
        <a:sy n="1" d="1"/>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notesMaster" Target="notesMasters/notesMaster1.xml"/><Relationship Id="rId22" Type="http://schemas.openxmlformats.org/officeDocument/2006/relationships/handoutMaster" Target="handoutMasters/handout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DE8BBCE-8C7D-416B-8856-FA247F43193A}" type="datetimeFigureOut">
              <a:rPr lang="en-GB" smtClean="0"/>
              <a:t>28/12/18</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992FD3B0-C874-4A70-8CFF-5FFBDC174266}" type="slidenum">
              <a:rPr lang="en-GB" smtClean="0"/>
              <a:t>‹#›</a:t>
            </a:fld>
            <a:endParaRPr lang="en-GB"/>
          </a:p>
        </p:txBody>
      </p:sp>
    </p:spTree>
    <p:extLst>
      <p:ext uri="{BB962C8B-B14F-4D97-AF65-F5344CB8AC3E}">
        <p14:creationId xmlns:p14="http://schemas.microsoft.com/office/powerpoint/2010/main" val="2831600236"/>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6400" cy="4968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49688" y="0"/>
            <a:ext cx="2946400" cy="496888"/>
          </a:xfrm>
          <a:prstGeom prst="rect">
            <a:avLst/>
          </a:prstGeom>
        </p:spPr>
        <p:txBody>
          <a:bodyPr vert="horz" lIns="91440" tIns="45720" rIns="91440" bIns="45720" rtlCol="0"/>
          <a:lstStyle>
            <a:lvl1pPr algn="r">
              <a:defRPr sz="1200"/>
            </a:lvl1pPr>
          </a:lstStyle>
          <a:p>
            <a:fld id="{8BE871AF-3A83-714B-A2E6-908CF367FD7D}" type="datetimeFigureOut">
              <a:rPr lang="en-US" smtClean="0"/>
              <a:t>28/12/18</a:t>
            </a:fld>
            <a:endParaRPr lang="en-US"/>
          </a:p>
        </p:txBody>
      </p:sp>
      <p:sp>
        <p:nvSpPr>
          <p:cNvPr id="4" name="Slide Image Placeholder 3"/>
          <p:cNvSpPr>
            <a:spLocks noGrp="1" noRot="1" noChangeAspect="1"/>
          </p:cNvSpPr>
          <p:nvPr>
            <p:ph type="sldImg" idx="2"/>
          </p:nvPr>
        </p:nvSpPr>
        <p:spPr>
          <a:xfrm>
            <a:off x="90488" y="744538"/>
            <a:ext cx="6616700" cy="3722687"/>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79450" y="4714875"/>
            <a:ext cx="5438775" cy="4467225"/>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9428163"/>
            <a:ext cx="2946400" cy="4968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49688" y="9428163"/>
            <a:ext cx="2946400" cy="496887"/>
          </a:xfrm>
          <a:prstGeom prst="rect">
            <a:avLst/>
          </a:prstGeom>
        </p:spPr>
        <p:txBody>
          <a:bodyPr vert="horz" lIns="91440" tIns="45720" rIns="91440" bIns="45720" rtlCol="0" anchor="b"/>
          <a:lstStyle>
            <a:lvl1pPr algn="r">
              <a:defRPr sz="1200"/>
            </a:lvl1pPr>
          </a:lstStyle>
          <a:p>
            <a:fld id="{BECE374A-1F88-DC48-9920-9442282A98DF}" type="slidenum">
              <a:rPr lang="en-US" smtClean="0"/>
              <a:t>‹#›</a:t>
            </a:fld>
            <a:endParaRPr lang="en-US"/>
          </a:p>
        </p:txBody>
      </p:sp>
    </p:spTree>
    <p:extLst>
      <p:ext uri="{BB962C8B-B14F-4D97-AF65-F5344CB8AC3E}">
        <p14:creationId xmlns:p14="http://schemas.microsoft.com/office/powerpoint/2010/main" val="4178611415"/>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5.png"/><Relationship Id="rId5" Type="http://schemas.microsoft.com/office/2007/relationships/hdphoto" Target="../media/hdphoto1.wdp"/><Relationship Id="rId6" Type="http://schemas.openxmlformats.org/officeDocument/2006/relationships/image" Target="../media/image3.png"/><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5.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9.xml.rels><?xml version="1.0" encoding="UTF-8" standalone="yes"?>
<Relationships xmlns="http://schemas.openxmlformats.org/package/2006/relationships"><Relationship Id="rId3" Type="http://schemas.microsoft.com/office/2007/relationships/hdphoto" Target="../media/hdphoto2.wdp"/><Relationship Id="rId4" Type="http://schemas.openxmlformats.org/officeDocument/2006/relationships/image" Target="../media/image2.png"/><Relationship Id="rId5" Type="http://schemas.microsoft.com/office/2007/relationships/hdphoto" Target="../media/hdphoto1.wdp"/><Relationship Id="rId1" Type="http://schemas.openxmlformats.org/officeDocument/2006/relationships/slideMaster" Target="../slideMasters/slideMaster1.xml"/><Relationship Id="rId2" Type="http://schemas.openxmlformats.org/officeDocument/2006/relationships/image" Target="../media/image4.png"/></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920834" y="1346946"/>
            <a:ext cx="10222992" cy="80683"/>
          </a:xfrm>
          <a:prstGeom prst="rect">
            <a:avLst/>
          </a:prstGeom>
          <a:blipFill dpi="0" rotWithShape="1">
            <a:blip r:embed="rId2" cstate="email">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6200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0834" y="4299696"/>
            <a:ext cx="10222992" cy="80683"/>
          </a:xfrm>
          <a:prstGeom prst="rect">
            <a:avLst/>
          </a:prstGeom>
          <a:blipFill dpi="0" rotWithShape="1">
            <a:blip r:embed="rId2" cstate="email">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175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920834" y="1484779"/>
            <a:ext cx="10222992" cy="2743200"/>
          </a:xfrm>
          <a:prstGeom prst="rect">
            <a:avLst/>
          </a:prstGeom>
          <a:blipFill dpi="0" rotWithShape="1">
            <a:blip r:embed="rId2" cstate="email">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grpSp>
        <p:nvGrpSpPr>
          <p:cNvPr id="10" name="Group 9"/>
          <p:cNvGrpSpPr/>
          <p:nvPr/>
        </p:nvGrpSpPr>
        <p:grpSpPr>
          <a:xfrm>
            <a:off x="9649215" y="4068923"/>
            <a:ext cx="1080904" cy="1080902"/>
            <a:chOff x="9685338" y="4460675"/>
            <a:chExt cx="1080904" cy="1080902"/>
          </a:xfrm>
        </p:grpSpPr>
        <p:sp>
          <p:nvSpPr>
            <p:cNvPr id="11" name="Oval 10"/>
            <p:cNvSpPr/>
            <p:nvPr/>
          </p:nvSpPr>
          <p:spPr>
            <a:xfrm>
              <a:off x="9685338" y="4460675"/>
              <a:ext cx="1080904" cy="108090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 uri="{28A0092B-C50C-407E-A947-70E740481C1C}">
                    <a14:useLocalDpi xmlns:a14="http://schemas.microsoft.com/office/drawing/2010/main"/>
                  </a:ext>
                </a:extLst>
              </a:blip>
              <a:srcRect/>
              <a:tile tx="0" ty="0" sx="85000" sy="85000" flip="none" algn="tl"/>
            </a:blipFill>
            <a:ln w="25400" cap="flat" cmpd="sng" algn="ctr">
              <a:noFill/>
              <a:prstDash val="solid"/>
            </a:ln>
            <a:effectLst/>
          </p:spPr>
        </p:sp>
        <p:sp>
          <p:nvSpPr>
            <p:cNvPr id="12" name="Oval 11"/>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2" name="Title 1"/>
          <p:cNvSpPr>
            <a:spLocks noGrp="1"/>
          </p:cNvSpPr>
          <p:nvPr>
            <p:ph type="ctrTitle"/>
          </p:nvPr>
        </p:nvSpPr>
        <p:spPr>
          <a:xfrm>
            <a:off x="1051560" y="1432223"/>
            <a:ext cx="9966960" cy="3035808"/>
          </a:xfrm>
        </p:spPr>
        <p:txBody>
          <a:bodyPr anchor="ctr">
            <a:noAutofit/>
          </a:bodyPr>
          <a:lstStyle>
            <a:lvl1pPr algn="l">
              <a:lnSpc>
                <a:spcPct val="80000"/>
              </a:lnSpc>
              <a:defRPr sz="9600" cap="all" baseline="0">
                <a:blipFill dpi="0" rotWithShape="1">
                  <a:blip r:embed="rId6"/>
                  <a:srcRect/>
                  <a:tile tx="6350" ty="-127000" sx="65000" sy="64000" flip="none" algn="tl"/>
                </a:blipFill>
              </a:defRPr>
            </a:lvl1pPr>
          </a:lstStyle>
          <a:p>
            <a:r>
              <a:rPr lang="en-US" smtClean="0"/>
              <a:t>Click to edit Master title style</a:t>
            </a:r>
            <a:endParaRPr lang="en-US" dirty="0"/>
          </a:p>
        </p:txBody>
      </p:sp>
      <p:sp>
        <p:nvSpPr>
          <p:cNvPr id="3" name="Subtitle 2"/>
          <p:cNvSpPr>
            <a:spLocks noGrp="1"/>
          </p:cNvSpPr>
          <p:nvPr>
            <p:ph type="subTitle" idx="1"/>
          </p:nvPr>
        </p:nvSpPr>
        <p:spPr>
          <a:xfrm>
            <a:off x="1069848" y="4389120"/>
            <a:ext cx="7891272" cy="1069848"/>
          </a:xfrm>
        </p:spPr>
        <p:txBody>
          <a:bodyPr>
            <a:normAutofit/>
          </a:bodyPr>
          <a:lstStyle>
            <a:lvl1pPr marL="0" indent="0" algn="l">
              <a:buNone/>
              <a:defRPr sz="2200">
                <a:solidFill>
                  <a:schemeClr val="tx1"/>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83284890-85D2-4D7B-8EF5-15A9C1DB8F42}" type="datetimeFigureOut">
              <a:rPr lang="en-US" dirty="0"/>
              <a:t>28/12/18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a:xfrm>
            <a:off x="9592733" y="4289334"/>
            <a:ext cx="1193868" cy="640080"/>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2F5661D-6934-4B32-B92C-470368BF1EC6}" type="datetimeFigureOut">
              <a:rPr lang="en-US" dirty="0"/>
              <a:t>28/12/18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p:cNvSpPr/>
          <p:nvPr/>
        </p:nvSpPr>
        <p:spPr>
          <a:xfrm>
            <a:off x="0" y="4917989"/>
            <a:ext cx="12192000" cy="1940010"/>
          </a:xfrm>
          <a:prstGeom prst="rect">
            <a:avLst/>
          </a:prstGeom>
          <a:blipFill dpi="0" rotWithShape="1">
            <a:blip r:embed="rId2" cstate="email">
              <a:alphaModFix amt="85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167128" y="1225296"/>
            <a:ext cx="9281160" cy="3520440"/>
          </a:xfrm>
        </p:spPr>
        <p:txBody>
          <a:bodyPr anchor="ctr">
            <a:normAutofit/>
          </a:bodyPr>
          <a:lstStyle>
            <a:lvl1pPr>
              <a:lnSpc>
                <a:spcPct val="80000"/>
              </a:lnSpc>
              <a:defRPr sz="8000" b="0"/>
            </a:lvl1pPr>
          </a:lstStyle>
          <a:p>
            <a:r>
              <a:rPr lang="en-US" smtClean="0"/>
              <a:t>Click to edit Master title style</a:t>
            </a:r>
            <a:endParaRPr lang="en-US" dirty="0"/>
          </a:p>
        </p:txBody>
      </p:sp>
      <p:sp>
        <p:nvSpPr>
          <p:cNvPr id="3" name="Text Placeholder 2"/>
          <p:cNvSpPr>
            <a:spLocks noGrp="1"/>
          </p:cNvSpPr>
          <p:nvPr>
            <p:ph type="body" idx="1"/>
          </p:nvPr>
        </p:nvSpPr>
        <p:spPr>
          <a:xfrm>
            <a:off x="2165774" y="5020056"/>
            <a:ext cx="9052560" cy="1066800"/>
          </a:xfrm>
        </p:spPr>
        <p:txBody>
          <a:bodyPr anchor="t">
            <a:normAutofit/>
          </a:bodyPr>
          <a:lstStyle>
            <a:lvl1pPr marL="0" indent="0">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a:xfrm>
            <a:off x="8593667" y="6272784"/>
            <a:ext cx="2644309" cy="365125"/>
          </a:xfrm>
        </p:spPr>
        <p:txBody>
          <a:bodyPr/>
          <a:lstStyle/>
          <a:p>
            <a:fld id="{C6F822A4-8DA6-4447-9B1F-C5DB58435268}" type="datetimeFigureOut">
              <a:rPr lang="en-US" dirty="0"/>
              <a:t>28/12/18</a:t>
            </a:fld>
            <a:endParaRPr lang="en-US" dirty="0"/>
          </a:p>
        </p:txBody>
      </p:sp>
      <p:sp>
        <p:nvSpPr>
          <p:cNvPr id="5" name="Footer Placeholder 4"/>
          <p:cNvSpPr>
            <a:spLocks noGrp="1"/>
          </p:cNvSpPr>
          <p:nvPr>
            <p:ph type="ftr" sz="quarter" idx="11"/>
          </p:nvPr>
        </p:nvSpPr>
        <p:spPr>
          <a:xfrm>
            <a:off x="2182708" y="6272784"/>
            <a:ext cx="6327648" cy="365125"/>
          </a:xfrm>
        </p:spPr>
        <p:txBody>
          <a:bodyPr/>
          <a:lstStyle/>
          <a:p>
            <a:endParaRPr lang="en-US" dirty="0"/>
          </a:p>
        </p:txBody>
      </p:sp>
      <p:grpSp>
        <p:nvGrpSpPr>
          <p:cNvPr id="8" name="Group 7"/>
          <p:cNvGrpSpPr/>
          <p:nvPr/>
        </p:nvGrpSpPr>
        <p:grpSpPr>
          <a:xfrm>
            <a:off x="897399" y="2325848"/>
            <a:ext cx="1080904" cy="1080902"/>
            <a:chOff x="9685338" y="4460675"/>
            <a:chExt cx="1080904" cy="1080902"/>
          </a:xfrm>
        </p:grpSpPr>
        <p:sp>
          <p:nvSpPr>
            <p:cNvPr id="9" name="Oval 8"/>
            <p:cNvSpPr/>
            <p:nvPr/>
          </p:nvSpPr>
          <p:spPr>
            <a:xfrm>
              <a:off x="9685338" y="4460675"/>
              <a:ext cx="1080904" cy="1080902"/>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Layer>
                    </a14:imgProps>
                  </a:ext>
                  <a:ext uri="{28A0092B-C50C-407E-A947-70E740481C1C}">
                    <a14:useLocalDpi xmlns:a14="http://schemas.microsoft.com/office/drawing/2010/main"/>
                  </a:ext>
                </a:extLst>
              </a:blip>
              <a:srcRect/>
              <a:tile tx="0" ty="0" sx="85000" sy="85000" flip="none" algn="tl"/>
            </a:blipFill>
            <a:ln w="25400" cap="flat" cmpd="sng" algn="ctr">
              <a:noFill/>
              <a:prstDash val="solid"/>
            </a:ln>
            <a:effectLst/>
          </p:spPr>
        </p:sp>
        <p:sp>
          <p:nvSpPr>
            <p:cNvPr id="10" name="Oval 9"/>
            <p:cNvSpPr/>
            <p:nvPr/>
          </p:nvSpPr>
          <p:spPr>
            <a:xfrm>
              <a:off x="9793429" y="4568765"/>
              <a:ext cx="864723" cy="864722"/>
            </a:xfrm>
            <a:prstGeom prst="ellipse">
              <a:avLst/>
            </a:prstGeom>
            <a:noFill/>
            <a:ln w="25400" cap="flat" cmpd="sng" algn="ctr">
              <a:solidFill>
                <a:sysClr val="window" lastClr="FFFFFF"/>
              </a:solidFill>
              <a:prstDash val="solid"/>
            </a:ln>
            <a:effectLst/>
          </p:spPr>
        </p:sp>
      </p:grpSp>
      <p:sp>
        <p:nvSpPr>
          <p:cNvPr id="6" name="Slide Number Placeholder 5"/>
          <p:cNvSpPr>
            <a:spLocks noGrp="1"/>
          </p:cNvSpPr>
          <p:nvPr>
            <p:ph type="sldNum" sz="quarter" idx="12"/>
          </p:nvPr>
        </p:nvSpPr>
        <p:spPr>
          <a:xfrm>
            <a:off x="843702" y="2506133"/>
            <a:ext cx="1188298" cy="720332"/>
          </a:xfrm>
        </p:spPr>
        <p:txBody>
          <a:bodyPr/>
          <a:lstStyle>
            <a:lvl1pPr>
              <a:defRPr sz="2800"/>
            </a:lvl1p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Content Placeholder 2"/>
          <p:cNvSpPr>
            <a:spLocks noGrp="1"/>
          </p:cNvSpPr>
          <p:nvPr>
            <p:ph sz="half" idx="1"/>
          </p:nvPr>
        </p:nvSpPr>
        <p:spPr>
          <a:xfrm>
            <a:off x="1069848"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6364224" y="2194560"/>
            <a:ext cx="4754880" cy="39776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E548D31E-DCDA-41A7-9C67-C4B11B94D21D}" type="datetimeFigureOut">
              <a:rPr lang="en-US" dirty="0"/>
              <a:t>28/12/18</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smtClean="0"/>
              <a:t>Click to edit Master title style</a:t>
            </a:r>
            <a:endParaRPr lang="en-US" dirty="0"/>
          </a:p>
        </p:txBody>
      </p:sp>
      <p:sp>
        <p:nvSpPr>
          <p:cNvPr id="3" name="Text Placeholder 2"/>
          <p:cNvSpPr>
            <a:spLocks noGrp="1"/>
          </p:cNvSpPr>
          <p:nvPr>
            <p:ph type="body" idx="1"/>
          </p:nvPr>
        </p:nvSpPr>
        <p:spPr>
          <a:xfrm>
            <a:off x="1066800"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069848"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6364224" y="2048256"/>
            <a:ext cx="4754880" cy="640080"/>
          </a:xfrm>
        </p:spPr>
        <p:txBody>
          <a:bodyPr anchor="ctr">
            <a:normAutofit/>
          </a:bodyPr>
          <a:lstStyle>
            <a:lvl1pPr marL="0" indent="0">
              <a:buNone/>
              <a:defRPr sz="2000" b="1">
                <a:solidFill>
                  <a:schemeClr val="accent1">
                    <a:lumMod val="7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6364224" y="2743200"/>
            <a:ext cx="4754880" cy="3291840"/>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B3762C0-B258-48F1-ADE6-176B4174CCDD}" type="datetimeFigureOut">
              <a:rPr lang="en-US" dirty="0"/>
              <a:t>28/12/18</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smtClean="0"/>
              <a:t>Click to edit Master title style</a:t>
            </a:r>
            <a:endParaRPr lang="en-US" dirty="0"/>
          </a:p>
        </p:txBody>
      </p:sp>
      <p:sp>
        <p:nvSpPr>
          <p:cNvPr id="3" name="Date Placeholder 2"/>
          <p:cNvSpPr>
            <a:spLocks noGrp="1"/>
          </p:cNvSpPr>
          <p:nvPr>
            <p:ph type="dt" sz="half" idx="10"/>
          </p:nvPr>
        </p:nvSpPr>
        <p:spPr/>
        <p:txBody>
          <a:bodyPr/>
          <a:lstStyle/>
          <a:p>
            <a:fld id="{677919A6-33EB-49BD-A62F-1FA56B9F9712}" type="datetimeFigureOut">
              <a:rPr lang="en-US" dirty="0"/>
              <a:t>28/12/18</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A4E7D1B-D673-4CF6-8672-009D42ABD2A0}" type="datetimeFigureOut">
              <a:rPr lang="en-US" dirty="0"/>
              <a:t>28/12/18</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Rectangle 7"/>
          <p:cNvSpPr/>
          <p:nvPr/>
        </p:nvSpPr>
        <p:spPr>
          <a:xfrm>
            <a:off x="8303740" y="0"/>
            <a:ext cx="3888259" cy="6857999"/>
          </a:xfrm>
          <a:prstGeom prst="rect">
            <a:avLst/>
          </a:prstGeom>
          <a:blipFill dpi="0" rotWithShape="1">
            <a:blip r:embed="rId2" cstate="email">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Content Placeholder 2"/>
          <p:cNvSpPr>
            <a:spLocks noGrp="1"/>
          </p:cNvSpPr>
          <p:nvPr>
            <p:ph idx="1"/>
          </p:nvPr>
        </p:nvSpPr>
        <p:spPr>
          <a:xfrm>
            <a:off x="838200" y="685800"/>
            <a:ext cx="6711696" cy="5020056"/>
          </a:xfrm>
        </p:spPr>
        <p:txBody>
          <a:bodyPr/>
          <a:lstStyle>
            <a:lvl1pPr>
              <a:defRPr sz="2000"/>
            </a:lvl1pPr>
            <a:lvl2pPr>
              <a:defRPr sz="1800"/>
            </a:lvl2pPr>
            <a:lvl3pPr>
              <a:defRPr sz="16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DA16AA21-1863-4931-97CB-99D0A168701B}" type="datetimeFigureOut">
              <a:rPr lang="en-US" dirty="0"/>
              <a:t>28/12/18</a:t>
            </a:fld>
            <a:endParaRPr lang="en-US" dirty="0"/>
          </a:p>
        </p:txBody>
      </p:sp>
      <p:sp>
        <p:nvSpPr>
          <p:cNvPr id="6" name="Footer Placeholder 5"/>
          <p:cNvSpPr>
            <a:spLocks noGrp="1"/>
          </p:cNvSpPr>
          <p:nvPr>
            <p:ph type="ftr" sz="quarter" idx="11"/>
          </p:nvPr>
        </p:nvSpPr>
        <p:spPr/>
        <p:txBody>
          <a:bodyPr/>
          <a:lstStyle/>
          <a:p>
            <a:endParaRPr lang="en-US" dirty="0"/>
          </a:p>
        </p:txBody>
      </p:sp>
      <p:grpSp>
        <p:nvGrpSpPr>
          <p:cNvPr id="9" name="Group 8"/>
          <p:cNvGrpSpPr>
            <a:grpSpLocks noChangeAspect="1"/>
          </p:cNvGrpSpPr>
          <p:nvPr/>
        </p:nvGrpSpPr>
        <p:grpSpPr>
          <a:xfrm>
            <a:off x="11401725" y="6229681"/>
            <a:ext cx="457200" cy="457200"/>
            <a:chOff x="11361456" y="6195813"/>
            <a:chExt cx="548640" cy="548640"/>
          </a:xfrm>
        </p:grpSpPr>
        <p:sp>
          <p:nvSpPr>
            <p:cNvPr id="10" name="Oval 9"/>
            <p:cNvSpPr/>
            <p:nvPr/>
          </p:nvSpPr>
          <p:spPr>
            <a:xfrm>
              <a:off x="11361456" y="6195813"/>
              <a:ext cx="548640" cy="548640"/>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11" name="Oval 10"/>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1" name="Rectangle 10"/>
          <p:cNvSpPr/>
          <p:nvPr/>
        </p:nvSpPr>
        <p:spPr>
          <a:xfrm>
            <a:off x="8303740" y="0"/>
            <a:ext cx="3888259" cy="6857999"/>
          </a:xfrm>
          <a:prstGeom prst="rect">
            <a:avLst/>
          </a:prstGeom>
          <a:blipFill dpi="0" rotWithShape="1">
            <a:blip r:embed="rId2" cstate="email">
              <a:alphaModFix amt="60000"/>
              <a:lum bright="70000" contrast="-70000"/>
              <a:extLst>
                <a:ext uri="{BEBA8EAE-BF5A-486C-A8C5-ECC9F3942E4B}">
                  <a14:imgProps xmlns:a14="http://schemas.microsoft.com/office/drawing/2010/main">
                    <a14:imgLayer r:embed="rId3">
                      <a14:imgEffect>
                        <a14:sharpenSoften amount="61000"/>
                      </a14:imgEffect>
                    </a14:imgLayer>
                  </a14:imgProps>
                </a:ext>
                <a:ext uri="{28A0092B-C50C-407E-A947-70E740481C1C}">
                  <a14:useLocalDpi xmlns:a14="http://schemas.microsoft.com/office/drawing/2010/main"/>
                </a:ext>
              </a:extLst>
            </a:blip>
            <a:srcRect/>
            <a:tile tx="0" ty="-704850" sx="92000" sy="89000" flip="xy" algn="ctr"/>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549640" y="685800"/>
            <a:ext cx="3200400" cy="1737360"/>
          </a:xfrm>
        </p:spPr>
        <p:txBody>
          <a:bodyPr anchor="b">
            <a:normAutofit/>
          </a:bodyPr>
          <a:lstStyle>
            <a:lvl1pPr>
              <a:defRPr sz="3200" b="1"/>
            </a:lvl1pPr>
          </a:lstStyle>
          <a:p>
            <a:r>
              <a:rPr lang="en-US" smtClean="0"/>
              <a:t>Click to edit Master title style</a:t>
            </a:r>
            <a:endParaRPr lang="en-US" dirty="0"/>
          </a:p>
        </p:txBody>
      </p:sp>
      <p:sp>
        <p:nvSpPr>
          <p:cNvPr id="3" name="Picture Placeholder 2"/>
          <p:cNvSpPr>
            <a:spLocks noGrp="1" noChangeAspect="1"/>
          </p:cNvSpPr>
          <p:nvPr>
            <p:ph type="pic" idx="1"/>
          </p:nvPr>
        </p:nvSpPr>
        <p:spPr>
          <a:xfrm>
            <a:off x="0" y="0"/>
            <a:ext cx="8303740" cy="6858000"/>
          </a:xfrm>
          <a:solidFill>
            <a:schemeClr val="tx2">
              <a:lumMod val="20000"/>
              <a:lumOff val="80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US" dirty="0"/>
          </a:p>
        </p:txBody>
      </p:sp>
      <p:sp>
        <p:nvSpPr>
          <p:cNvPr id="4" name="Text Placeholder 3"/>
          <p:cNvSpPr>
            <a:spLocks noGrp="1"/>
          </p:cNvSpPr>
          <p:nvPr>
            <p:ph type="body" sz="half" idx="2"/>
          </p:nvPr>
        </p:nvSpPr>
        <p:spPr>
          <a:xfrm>
            <a:off x="8549640" y="2423160"/>
            <a:ext cx="3200400" cy="3291840"/>
          </a:xfrm>
        </p:spPr>
        <p:txBody>
          <a:bodyPr>
            <a:normAutofit/>
          </a:bodyPr>
          <a:lstStyle>
            <a:lvl1pPr marL="0" indent="0">
              <a:lnSpc>
                <a:spcPct val="100000"/>
              </a:lnSpc>
              <a:spcBef>
                <a:spcPts val="1000"/>
              </a:spcBef>
              <a:buNone/>
              <a:defRPr sz="1400">
                <a:solidFill>
                  <a:schemeClr val="accent1">
                    <a:lumMod val="75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3772C379-9A7C-4C87-A116-CBE9F58B04C5}" type="datetimeFigureOut">
              <a:rPr lang="en-US" dirty="0"/>
              <a:t>28/12/18</a:t>
            </a:fld>
            <a:endParaRPr lang="en-US" dirty="0"/>
          </a:p>
        </p:txBody>
      </p:sp>
      <p:grpSp>
        <p:nvGrpSpPr>
          <p:cNvPr id="8" name="Group 7"/>
          <p:cNvGrpSpPr>
            <a:grpSpLocks noChangeAspect="1"/>
          </p:cNvGrpSpPr>
          <p:nvPr/>
        </p:nvGrpSpPr>
        <p:grpSpPr>
          <a:xfrm>
            <a:off x="11401725" y="6229681"/>
            <a:ext cx="457200" cy="457200"/>
            <a:chOff x="11361456" y="6195813"/>
            <a:chExt cx="548640" cy="548640"/>
          </a:xfrm>
        </p:grpSpPr>
        <p:sp>
          <p:nvSpPr>
            <p:cNvPr id="9" name="Oval 8"/>
            <p:cNvSpPr/>
            <p:nvPr/>
          </p:nvSpPr>
          <p:spPr>
            <a:xfrm>
              <a:off x="11361456" y="6195813"/>
              <a:ext cx="548640" cy="548640"/>
            </a:xfrm>
            <a:prstGeom prst="ellipse">
              <a:avLst/>
            </a:prstGeom>
            <a:blipFill dpi="0" rotWithShape="1">
              <a:blip r:embed="rId4" cstate="email">
                <a:duotone>
                  <a:schemeClr val="accent1">
                    <a:shade val="45000"/>
                    <a:satMod val="135000"/>
                  </a:schemeClr>
                  <a:prstClr val="white"/>
                </a:duotone>
                <a:extLst>
                  <a:ext uri="{BEBA8EAE-BF5A-486C-A8C5-ECC9F3942E4B}">
                    <a14:imgProps xmlns:a14="http://schemas.microsoft.com/office/drawing/2010/main">
                      <a14:imgLayer r:embed="rId5">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10" name="Oval 9"/>
            <p:cNvSpPr/>
            <p:nvPr/>
          </p:nvSpPr>
          <p:spPr>
            <a:xfrm>
              <a:off x="11396488" y="6230844"/>
              <a:ext cx="478576" cy="478578"/>
            </a:xfrm>
            <a:prstGeom prst="ellipse">
              <a:avLst/>
            </a:prstGeom>
            <a:noFill/>
            <a:ln w="12700" cap="flat" cmpd="sng" algn="ctr">
              <a:solidFill>
                <a:sysClr val="window" lastClr="FFFFFF"/>
              </a:solidFill>
              <a:prstDash val="solid"/>
            </a:ln>
            <a:effectLst/>
          </p:spPr>
        </p:sp>
      </p:gr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87157CC2-0FC8-4686-B024-99790E0F5162}" type="datetimeFigureOut">
              <a:rPr lang="en-US" dirty="0"/>
              <a:t>28/12/18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533400"/>
            <a:ext cx="2552700" cy="5638800"/>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1066800" y="533400"/>
            <a:ext cx="7505700"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F6764DA5-CD3D-4590-A511-FCD3BC7A793E}" type="datetimeFigureOut">
              <a:rPr lang="en-US" dirty="0"/>
              <a:t>28/12/18</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2.png"/><Relationship Id="rId14" Type="http://schemas.microsoft.com/office/2007/relationships/hdphoto" Target="../media/hdphoto1.wdp"/><Relationship Id="rId15" Type="http://schemas.openxmlformats.org/officeDocument/2006/relationships/image" Target="../media/image3.pn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2">
            <a:lumMod val="7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069848" y="484632"/>
            <a:ext cx="10058400" cy="1609344"/>
          </a:xfrm>
          <a:prstGeom prst="rect">
            <a:avLst/>
          </a:prstGeom>
        </p:spPr>
        <p:txBody>
          <a:bodyPr vert="horz" lIns="91440" tIns="45720" rIns="91440" bIns="45720" rtlCol="0" anchor="ctr">
            <a:normAutofit/>
          </a:bodyPr>
          <a:lstStyle/>
          <a:p>
            <a:r>
              <a:rPr lang="en-US" smtClean="0"/>
              <a:t>Click to edit Master title style</a:t>
            </a:r>
            <a:endParaRPr lang="en-US" dirty="0"/>
          </a:p>
        </p:txBody>
      </p:sp>
      <p:sp>
        <p:nvSpPr>
          <p:cNvPr id="3" name="Text Placeholder 2"/>
          <p:cNvSpPr>
            <a:spLocks noGrp="1"/>
          </p:cNvSpPr>
          <p:nvPr>
            <p:ph type="body" idx="1"/>
          </p:nvPr>
        </p:nvSpPr>
        <p:spPr>
          <a:xfrm>
            <a:off x="1069848" y="2121408"/>
            <a:ext cx="10058400" cy="405079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a:off x="7964424" y="6272784"/>
            <a:ext cx="3273552" cy="365125"/>
          </a:xfrm>
          <a:prstGeom prst="rect">
            <a:avLst/>
          </a:prstGeom>
        </p:spPr>
        <p:txBody>
          <a:bodyPr vert="horz" lIns="91440" tIns="45720" rIns="91440" bIns="45720" rtlCol="0" anchor="ctr"/>
          <a:lstStyle>
            <a:lvl1pPr algn="r">
              <a:defRPr sz="1100">
                <a:solidFill>
                  <a:schemeClr val="tx2"/>
                </a:solidFill>
              </a:defRPr>
            </a:lvl1pPr>
          </a:lstStyle>
          <a:p>
            <a:fld id="{8664C608-40B1-4030-A28D-5B74BC98ADCE}" type="datetimeFigureOut">
              <a:rPr lang="en-US" dirty="0"/>
              <a:t>28/12/18</a:t>
            </a:fld>
            <a:endParaRPr lang="en-US" dirty="0"/>
          </a:p>
        </p:txBody>
      </p:sp>
      <p:sp>
        <p:nvSpPr>
          <p:cNvPr id="5" name="Footer Placeholder 4"/>
          <p:cNvSpPr>
            <a:spLocks noGrp="1"/>
          </p:cNvSpPr>
          <p:nvPr>
            <p:ph type="ftr" sz="quarter" idx="3"/>
          </p:nvPr>
        </p:nvSpPr>
        <p:spPr>
          <a:xfrm>
            <a:off x="1088136" y="6272784"/>
            <a:ext cx="6327648" cy="365125"/>
          </a:xfrm>
          <a:prstGeom prst="rect">
            <a:avLst/>
          </a:prstGeom>
        </p:spPr>
        <p:txBody>
          <a:bodyPr vert="horz" lIns="91440" tIns="45720" rIns="91440" bIns="45720" rtlCol="0" anchor="ctr"/>
          <a:lstStyle>
            <a:lvl1pPr algn="l">
              <a:defRPr sz="1100">
                <a:solidFill>
                  <a:schemeClr val="tx2"/>
                </a:solidFill>
              </a:defRPr>
            </a:lvl1pPr>
          </a:lstStyle>
          <a:p>
            <a:endParaRPr lang="en-US" dirty="0"/>
          </a:p>
        </p:txBody>
      </p:sp>
      <p:grpSp>
        <p:nvGrpSpPr>
          <p:cNvPr id="7" name="Group 6"/>
          <p:cNvGrpSpPr>
            <a:grpSpLocks noChangeAspect="1"/>
          </p:cNvGrpSpPr>
          <p:nvPr/>
        </p:nvGrpSpPr>
        <p:grpSpPr>
          <a:xfrm>
            <a:off x="11401725" y="6229681"/>
            <a:ext cx="457200" cy="457200"/>
            <a:chOff x="11361456" y="6195813"/>
            <a:chExt cx="548640" cy="548640"/>
          </a:xfrm>
        </p:grpSpPr>
        <p:sp>
          <p:nvSpPr>
            <p:cNvPr id="8" name="Oval 7"/>
            <p:cNvSpPr/>
            <p:nvPr/>
          </p:nvSpPr>
          <p:spPr>
            <a:xfrm>
              <a:off x="11361456" y="6195813"/>
              <a:ext cx="548640" cy="548640"/>
            </a:xfrm>
            <a:prstGeom prst="ellipse">
              <a:avLst/>
            </a:prstGeom>
            <a:blipFill dpi="0" rotWithShape="1">
              <a:blip r:embed="rId13" cstate="email">
                <a:duotone>
                  <a:schemeClr val="accent1">
                    <a:shade val="45000"/>
                    <a:satMod val="135000"/>
                  </a:schemeClr>
                  <a:prstClr val="white"/>
                </a:duotone>
                <a:extLst>
                  <a:ext uri="{BEBA8EAE-BF5A-486C-A8C5-ECC9F3942E4B}">
                    <a14:imgProps xmlns:a14="http://schemas.microsoft.com/office/drawing/2010/main">
                      <a14:imgLayer r:embed="rId14">
                        <a14:imgEffect>
                          <a14:saturation sat="95000"/>
                        </a14:imgEffect>
                        <a14:imgEffect>
                          <a14:brightnessContrast bright="-40000" contrast="20000"/>
                        </a14:imgEffect>
                      </a14:imgLayer>
                    </a14:imgProps>
                  </a:ext>
                  <a:ext uri="{28A0092B-C50C-407E-A947-70E740481C1C}">
                    <a14:useLocalDpi xmlns:a14="http://schemas.microsoft.com/office/drawing/2010/main"/>
                  </a:ext>
                </a:extLst>
              </a:blip>
              <a:srcRect/>
              <a:tile tx="50800" ty="0" sx="85000" sy="85000" flip="none" algn="tl"/>
            </a:blipFill>
            <a:ln w="25400" cap="flat" cmpd="sng" algn="ctr">
              <a:noFill/>
              <a:prstDash val="solid"/>
            </a:ln>
            <a:effectLst/>
          </p:spPr>
        </p:sp>
        <p:sp>
          <p:nvSpPr>
            <p:cNvPr id="9" name="Oval 8"/>
            <p:cNvSpPr/>
            <p:nvPr/>
          </p:nvSpPr>
          <p:spPr>
            <a:xfrm>
              <a:off x="11396488" y="6230844"/>
              <a:ext cx="478576" cy="478578"/>
            </a:xfrm>
            <a:prstGeom prst="ellipse">
              <a:avLst/>
            </a:prstGeom>
            <a:noFill/>
            <a:ln w="12700" cap="flat" cmpd="sng" algn="ctr">
              <a:solidFill>
                <a:srgbClr val="FFFFFF"/>
              </a:solidFill>
              <a:prstDash val="solid"/>
            </a:ln>
            <a:effectLst/>
          </p:spPr>
        </p:sp>
      </p:grpSp>
      <p:sp>
        <p:nvSpPr>
          <p:cNvPr id="6" name="Slide Number Placeholder 5"/>
          <p:cNvSpPr>
            <a:spLocks noGrp="1"/>
          </p:cNvSpPr>
          <p:nvPr>
            <p:ph type="sldNum" sz="quarter" idx="4"/>
          </p:nvPr>
        </p:nvSpPr>
        <p:spPr>
          <a:xfrm>
            <a:off x="11311128" y="6272784"/>
            <a:ext cx="640080" cy="365125"/>
          </a:xfrm>
          <a:prstGeom prst="rect">
            <a:avLst/>
          </a:prstGeom>
        </p:spPr>
        <p:txBody>
          <a:bodyPr vert="horz" lIns="91440" tIns="45720" rIns="91440" bIns="45720" rtlCol="0" anchor="ctr"/>
          <a:lstStyle>
            <a:lvl1pPr algn="ctr">
              <a:defRPr sz="1400" b="1">
                <a:solidFill>
                  <a:srgbClr val="FFFFFF"/>
                </a:solidFill>
                <a:latin typeface="+mj-lt"/>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5400" kern="1200" cap="all" baseline="0">
          <a:blipFill>
            <a:blip r:embed="rId15">
              <a:extLst>
                <a:ext uri="{28A0092B-C50C-407E-A947-70E740481C1C}">
                  <a14:useLocalDpi xmlns:a14="http://schemas.microsoft.com/office/drawing/2010/main" val="0"/>
                </a:ext>
              </a:extLst>
            </a:blip>
            <a:tile tx="6350" ty="-127000" sx="65000" sy="64000" flip="none" algn="tl"/>
          </a:blip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lumMod val="75000"/>
          </a:schemeClr>
        </a:buClr>
        <a:buSzPct val="85000"/>
        <a:buFont typeface="Wingdings" pitchFamily="2" charset="2"/>
        <a:buChar char="§"/>
        <a:defRPr sz="2000" kern="1200">
          <a:solidFill>
            <a:schemeClr val="tx1"/>
          </a:solidFill>
          <a:latin typeface="+mn-lt"/>
          <a:ea typeface="+mn-ea"/>
          <a:cs typeface="+mn-cs"/>
        </a:defRPr>
      </a:lvl1pPr>
      <a:lvl2pPr marL="45720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800" kern="1200">
          <a:solidFill>
            <a:schemeClr val="tx1"/>
          </a:solidFill>
          <a:latin typeface="+mn-lt"/>
          <a:ea typeface="+mn-ea"/>
          <a:cs typeface="+mn-cs"/>
        </a:defRPr>
      </a:lvl2pPr>
      <a:lvl3pPr marL="73152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3pPr>
      <a:lvl4pPr marL="100584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4pPr>
      <a:lvl5pPr marL="1280160" indent="-18288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5pPr>
      <a:lvl6pPr marL="16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6pPr>
      <a:lvl7pPr marL="19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7pPr>
      <a:lvl8pPr marL="22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8pPr>
      <a:lvl9pPr marL="2500000" indent="-228600" algn="l" defTabSz="914400" rtl="0" eaLnBrk="1" latinLnBrk="0" hangingPunct="1">
        <a:lnSpc>
          <a:spcPct val="90000"/>
        </a:lnSpc>
        <a:spcBef>
          <a:spcPts val="400"/>
        </a:spcBef>
        <a:spcAft>
          <a:spcPts val="200"/>
        </a:spcAft>
        <a:buClr>
          <a:schemeClr val="accent1">
            <a:lumMod val="75000"/>
          </a:schemeClr>
        </a:buClr>
        <a:buSzPct val="85000"/>
        <a:buFont typeface="Wingdings" pitchFamily="2" charset="2"/>
        <a:buChar char="§"/>
        <a:defRPr sz="16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6.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7.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8.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9.png"/></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0.jpe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1.pn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2.png"/></Relationships>
</file>

<file path=ppt/slides/_rels/slide9.xml.rels><?xml version="1.0" encoding="UTF-8" standalone="yes"?>
<Relationships xmlns="http://schemas.openxmlformats.org/package/2006/relationships"><Relationship Id="rId3" Type="http://schemas.openxmlformats.org/officeDocument/2006/relationships/image" Target="../media/image14.png"/><Relationship Id="rId4" Type="http://schemas.openxmlformats.org/officeDocument/2006/relationships/image" Target="../media/image15.png"/><Relationship Id="rId1" Type="http://schemas.openxmlformats.org/officeDocument/2006/relationships/slideLayout" Target="../slideLayouts/slideLayout4.xml"/><Relationship Id="rId2" Type="http://schemas.openxmlformats.org/officeDocument/2006/relationships/image" Target="../media/image13.pn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6.png"/><Relationship Id="rId3" Type="http://schemas.openxmlformats.org/officeDocument/2006/relationships/image" Target="../media/image17.pn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18.pn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19.png"/><Relationship Id="rId3" Type="http://schemas.openxmlformats.org/officeDocument/2006/relationships/image" Target="../media/image20.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5.xml"/><Relationship Id="rId2" Type="http://schemas.openxmlformats.org/officeDocument/2006/relationships/image" Target="../media/image21.gif"/><Relationship Id="rId3" Type="http://schemas.openxmlformats.org/officeDocument/2006/relationships/image" Target="../media/image22.png"/></Relationships>
</file>

<file path=ppt/slides/_rels/slide14.xml.rels><?xml version="1.0" encoding="UTF-8" standalone="yes"?>
<Relationships xmlns="http://schemas.openxmlformats.org/package/2006/relationships"><Relationship Id="rId3" Type="http://schemas.openxmlformats.org/officeDocument/2006/relationships/image" Target="../media/image24.png"/><Relationship Id="rId4" Type="http://schemas.microsoft.com/office/2007/relationships/hdphoto" Target="../media/hdphoto3.wdp"/><Relationship Id="rId1" Type="http://schemas.openxmlformats.org/officeDocument/2006/relationships/slideLayout" Target="../slideLayouts/slideLayout4.xml"/><Relationship Id="rId2" Type="http://schemas.openxmlformats.org/officeDocument/2006/relationships/image" Target="../media/image23.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5.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6.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7.png"/></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4.xml"/><Relationship Id="rId2" Type="http://schemas.openxmlformats.org/officeDocument/2006/relationships/image" Target="../media/image28.png"/></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solidFill>
            <a:schemeClr val="bg2">
              <a:lumMod val="75000"/>
            </a:schemeClr>
          </a:solidFill>
        </p:spPr>
        <p:txBody>
          <a:bodyPr/>
          <a:lstStyle/>
          <a:p>
            <a:r>
              <a:rPr lang="en-GB" dirty="0" smtClean="0"/>
              <a:t>meanings and things</a:t>
            </a:r>
            <a:endParaRPr lang="en-GB" dirty="0"/>
          </a:p>
        </p:txBody>
      </p:sp>
      <p:sp>
        <p:nvSpPr>
          <p:cNvPr id="3" name="Subtitle 2"/>
          <p:cNvSpPr>
            <a:spLocks noGrp="1"/>
          </p:cNvSpPr>
          <p:nvPr>
            <p:ph type="subTitle" idx="1"/>
          </p:nvPr>
        </p:nvSpPr>
        <p:spPr/>
        <p:txBody>
          <a:bodyPr/>
          <a:lstStyle/>
          <a:p>
            <a:r>
              <a:rPr lang="en-GB" dirty="0" smtClean="0"/>
              <a:t>Material culture studies</a:t>
            </a:r>
            <a:endParaRPr lang="en-GB" dirty="0"/>
          </a:p>
        </p:txBody>
      </p:sp>
    </p:spTree>
    <p:extLst>
      <p:ext uri="{BB962C8B-B14F-4D97-AF65-F5344CB8AC3E}">
        <p14:creationId xmlns:p14="http://schemas.microsoft.com/office/powerpoint/2010/main" val="8566564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culture?</a:t>
            </a:r>
            <a:r>
              <a:rPr lang="en-GB" dirty="0"/>
              <a:t> </a:t>
            </a:r>
            <a:r>
              <a:rPr lang="en-GB" dirty="0" smtClean="0"/>
              <a:t>Material?</a:t>
            </a:r>
            <a:endParaRPr lang="en-GB" dirty="0"/>
          </a:p>
        </p:txBody>
      </p:sp>
      <p:sp>
        <p:nvSpPr>
          <p:cNvPr id="3" name="Content Placeholder 2"/>
          <p:cNvSpPr>
            <a:spLocks noGrp="1"/>
          </p:cNvSpPr>
          <p:nvPr>
            <p:ph sz="half" idx="1"/>
          </p:nvPr>
        </p:nvSpPr>
        <p:spPr/>
        <p:txBody>
          <a:bodyPr>
            <a:normAutofit lnSpcReduction="10000"/>
          </a:bodyPr>
          <a:lstStyle/>
          <a:p>
            <a:r>
              <a:rPr lang="en-GB" sz="2800" dirty="0" smtClean="0"/>
              <a:t>Culture is a set of meanings that a group shares.</a:t>
            </a:r>
          </a:p>
          <a:p>
            <a:r>
              <a:rPr lang="en-GB" sz="2800" dirty="0" smtClean="0"/>
              <a:t>Culture acts like an invisible force that shapes our behaviours collectively</a:t>
            </a:r>
          </a:p>
          <a:p>
            <a:r>
              <a:rPr lang="en-GB" sz="2800" dirty="0" smtClean="0"/>
              <a:t>Culture is made visible by our actions and the things we use </a:t>
            </a:r>
            <a:endParaRPr lang="en-GB" sz="2800"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7311178" y="2193925"/>
            <a:ext cx="2860782" cy="3978275"/>
          </a:xfrm>
          <a:prstGeom prst="rect">
            <a:avLst/>
          </a:prstGeom>
        </p:spPr>
      </p:pic>
    </p:spTree>
    <p:extLst>
      <p:ext uri="{BB962C8B-B14F-4D97-AF65-F5344CB8AC3E}">
        <p14:creationId xmlns:p14="http://schemas.microsoft.com/office/powerpoint/2010/main" val="93935991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Things, objects, tools – making things</a:t>
            </a:r>
            <a:endParaRPr lang="en-US" dirty="0"/>
          </a:p>
        </p:txBody>
      </p:sp>
      <p:sp>
        <p:nvSpPr>
          <p:cNvPr id="3" name="Content Placeholder 2"/>
          <p:cNvSpPr>
            <a:spLocks noGrp="1"/>
          </p:cNvSpPr>
          <p:nvPr>
            <p:ph sz="half" idx="1"/>
          </p:nvPr>
        </p:nvSpPr>
        <p:spPr/>
        <p:txBody>
          <a:bodyPr>
            <a:normAutofit fontScale="92500" lnSpcReduction="20000"/>
          </a:bodyPr>
          <a:lstStyle/>
          <a:p>
            <a:r>
              <a:rPr lang="en-US" sz="2800" dirty="0"/>
              <a:t>People make </a:t>
            </a:r>
            <a:r>
              <a:rPr lang="en-US" sz="2800" dirty="0" smtClean="0"/>
              <a:t>things – this ability defines us (to some extent)</a:t>
            </a:r>
          </a:p>
          <a:p>
            <a:r>
              <a:rPr lang="en-US" sz="2800" dirty="0" smtClean="0"/>
              <a:t>We work with the material world to form new items </a:t>
            </a:r>
            <a:r>
              <a:rPr lang="en-US" sz="2800" i="1" dirty="0" smtClean="0"/>
              <a:t>with it</a:t>
            </a:r>
            <a:endParaRPr lang="en-US" sz="2800" i="1" dirty="0"/>
          </a:p>
          <a:p>
            <a:r>
              <a:rPr lang="en-US" sz="2800" dirty="0" smtClean="0"/>
              <a:t>Through this process our lives are supported, </a:t>
            </a:r>
            <a:r>
              <a:rPr lang="en-US" sz="2800" dirty="0" err="1" smtClean="0"/>
              <a:t>organised</a:t>
            </a:r>
            <a:r>
              <a:rPr lang="en-US" sz="2800" dirty="0" smtClean="0"/>
              <a:t> and develop </a:t>
            </a:r>
          </a:p>
          <a:p>
            <a:r>
              <a:rPr lang="en-GB" sz="2800" dirty="0" smtClean="0"/>
              <a:t>We </a:t>
            </a:r>
            <a:r>
              <a:rPr lang="en-GB" sz="2800" dirty="0"/>
              <a:t>get to know ourselves in relationship with the things we use together </a:t>
            </a:r>
          </a:p>
          <a:p>
            <a:endParaRPr lang="en-US" sz="2800"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59874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The material world creates an order</a:t>
            </a:r>
            <a:endParaRPr lang="en-GB" dirty="0"/>
          </a:p>
        </p:txBody>
      </p:sp>
      <p:sp>
        <p:nvSpPr>
          <p:cNvPr id="3" name="Content Placeholder 2"/>
          <p:cNvSpPr>
            <a:spLocks noGrp="1"/>
          </p:cNvSpPr>
          <p:nvPr>
            <p:ph sz="half" idx="1"/>
          </p:nvPr>
        </p:nvSpPr>
        <p:spPr/>
        <p:txBody>
          <a:bodyPr>
            <a:normAutofit fontScale="92500" lnSpcReduction="10000"/>
          </a:bodyPr>
          <a:lstStyle/>
          <a:p>
            <a:r>
              <a:rPr lang="en-GB" dirty="0" smtClean="0"/>
              <a:t>‘Objects are important not because they are evident and physically constrain or enable, but often precisely because we do not ‘see’ them. The less we are aware of them, the more powerfully they can determine our expectations by setting the scene and ensuring normative behaviour [sic]…they determine what takes place to the extent that we are unconscious of their capacity to do so…what we are exists…as an exterior environment that habituates and prompts us’ (Miller, 2005:5)</a:t>
            </a:r>
            <a:endParaRPr lang="en-GB" dirty="0"/>
          </a:p>
        </p:txBody>
      </p:sp>
      <p:pic>
        <p:nvPicPr>
          <p:cNvPr id="6" name="Content Placeholder 5"/>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5998528" y="2205318"/>
            <a:ext cx="6114446" cy="2197378"/>
          </a:xfrm>
          <a:prstGeom prst="rect">
            <a:avLst/>
          </a:prstGeom>
        </p:spPr>
      </p:pic>
    </p:spTree>
    <p:extLst>
      <p:ext uri="{BB962C8B-B14F-4D97-AF65-F5344CB8AC3E}">
        <p14:creationId xmlns:p14="http://schemas.microsoft.com/office/powerpoint/2010/main" val="336336151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t>Material culture studies = the study of things</a:t>
            </a:r>
            <a:endParaRPr lang="en-GB" dirty="0"/>
          </a:p>
        </p:txBody>
      </p:sp>
      <p:sp>
        <p:nvSpPr>
          <p:cNvPr id="3" name="Content Placeholder 2"/>
          <p:cNvSpPr>
            <a:spLocks noGrp="1"/>
          </p:cNvSpPr>
          <p:nvPr>
            <p:ph sz="half" idx="1"/>
          </p:nvPr>
        </p:nvSpPr>
        <p:spPr/>
        <p:txBody>
          <a:bodyPr>
            <a:normAutofit fontScale="92500" lnSpcReduction="10000"/>
          </a:bodyPr>
          <a:lstStyle/>
          <a:p>
            <a:r>
              <a:rPr lang="en-GB" sz="2800" dirty="0" smtClean="0"/>
              <a:t>Things are designed for specific purposes</a:t>
            </a:r>
          </a:p>
          <a:p>
            <a:pPr lvl="1"/>
            <a:r>
              <a:rPr lang="en-GB" sz="2800" dirty="0" smtClean="0"/>
              <a:t>Example: scissors</a:t>
            </a:r>
          </a:p>
          <a:p>
            <a:r>
              <a:rPr lang="en-GB" sz="2800" dirty="0" smtClean="0"/>
              <a:t>But as the things people use are also embedded with meanings other than those concerning function…</a:t>
            </a:r>
          </a:p>
          <a:p>
            <a:r>
              <a:rPr lang="en-GB" sz="2800" dirty="0" smtClean="0"/>
              <a:t>Material </a:t>
            </a:r>
            <a:r>
              <a:rPr lang="en-GB" sz="2800" dirty="0"/>
              <a:t>C</a:t>
            </a:r>
            <a:r>
              <a:rPr lang="en-GB" sz="2800" dirty="0" smtClean="0"/>
              <a:t>ulture </a:t>
            </a:r>
            <a:r>
              <a:rPr lang="en-GB" sz="2800" dirty="0"/>
              <a:t>S</a:t>
            </a:r>
            <a:r>
              <a:rPr lang="en-GB" sz="2800" dirty="0" smtClean="0"/>
              <a:t>tudies attempts to find those embedded meanings</a:t>
            </a:r>
            <a:endParaRPr lang="en-GB" sz="2800" dirty="0"/>
          </a:p>
        </p:txBody>
      </p:sp>
      <p:pic>
        <p:nvPicPr>
          <p:cNvPr id="8" name="Content Placeholder 7"/>
          <p:cNvPicPr>
            <a:picLocks noGrp="1" noChangeAspect="1"/>
          </p:cNvPicPr>
          <p:nvPr>
            <p:ph sz="half" idx="2"/>
          </p:nvPr>
        </p:nvPicPr>
        <p:blipFill>
          <a:blip r:embed="rId2" cstate="email">
            <a:extLst>
              <a:ext uri="{28A0092B-C50C-407E-A947-70E740481C1C}">
                <a14:useLocalDpi xmlns:a14="http://schemas.microsoft.com/office/drawing/2010/main"/>
              </a:ext>
            </a:extLst>
          </a:blip>
          <a:stretch>
            <a:fillRect/>
          </a:stretch>
        </p:blipFill>
        <p:spPr>
          <a:xfrm>
            <a:off x="6364288" y="2408026"/>
            <a:ext cx="4754562" cy="3550072"/>
          </a:xfrm>
          <a:prstGeom prst="rect">
            <a:avLst/>
          </a:prstGeom>
        </p:spPr>
      </p:pic>
    </p:spTree>
    <p:extLst>
      <p:ext uri="{BB962C8B-B14F-4D97-AF65-F5344CB8AC3E}">
        <p14:creationId xmlns:p14="http://schemas.microsoft.com/office/powerpoint/2010/main" val="294812705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things are more than what they are ‘for’</a:t>
            </a:r>
            <a:endParaRPr lang="en-GB" dirty="0"/>
          </a:p>
        </p:txBody>
      </p:sp>
      <p:sp>
        <p:nvSpPr>
          <p:cNvPr id="3" name="Content Placeholder 2"/>
          <p:cNvSpPr>
            <a:spLocks noGrp="1"/>
          </p:cNvSpPr>
          <p:nvPr>
            <p:ph sz="half" idx="1"/>
          </p:nvPr>
        </p:nvSpPr>
        <p:spPr/>
        <p:txBody>
          <a:bodyPr>
            <a:noAutofit/>
          </a:bodyPr>
          <a:lstStyle/>
          <a:p>
            <a:r>
              <a:rPr lang="en-GB" sz="2800" dirty="0" smtClean="0"/>
              <a:t>Things link us to status, social groups (families, employment </a:t>
            </a:r>
            <a:r>
              <a:rPr lang="en-GB" sz="2800" dirty="0" err="1" smtClean="0"/>
              <a:t>etc</a:t>
            </a:r>
            <a:r>
              <a:rPr lang="en-GB" sz="2800" dirty="0" smtClean="0"/>
              <a:t>), belief systems and abilities</a:t>
            </a:r>
          </a:p>
          <a:p>
            <a:r>
              <a:rPr lang="en-GB" sz="2800" dirty="0" smtClean="0"/>
              <a:t>Furthermore, things have a social life of their own (Cf. </a:t>
            </a:r>
            <a:r>
              <a:rPr lang="en-GB" sz="2800" dirty="0" err="1" smtClean="0"/>
              <a:t>Appadurai</a:t>
            </a:r>
            <a:r>
              <a:rPr lang="en-GB" sz="2800" dirty="0" smtClean="0"/>
              <a:t>)</a:t>
            </a:r>
            <a:endParaRPr lang="en-GB" sz="2800" dirty="0"/>
          </a:p>
        </p:txBody>
      </p:sp>
      <p:sp>
        <p:nvSpPr>
          <p:cNvPr id="4" name="Content Placeholder 3"/>
          <p:cNvSpPr>
            <a:spLocks noGrp="1"/>
          </p:cNvSpPr>
          <p:nvPr>
            <p:ph sz="half" idx="2"/>
          </p:nvPr>
        </p:nvSpPr>
        <p:spPr/>
        <p:txBody>
          <a:bodyPr/>
          <a:lstStyle/>
          <a:p>
            <a:endParaRPr lang="en-GB"/>
          </a:p>
        </p:txBody>
      </p:sp>
      <p:pic>
        <p:nvPicPr>
          <p:cNvPr id="1026" name="Picture 2" descr="Image result for trinket"/>
          <p:cNvPicPr>
            <a:picLocks noChangeAspect="1" noChangeArrowheads="1"/>
          </p:cNvPicPr>
          <p:nvPr/>
        </p:nvPicPr>
        <p:blipFill>
          <a:blip r:embed="rId2">
            <a:extLst>
              <a:ext uri="{28A0092B-C50C-407E-A947-70E740481C1C}">
                <a14:useLocalDpi xmlns:a14="http://schemas.microsoft.com/office/drawing/2010/main"/>
              </a:ext>
            </a:extLst>
          </a:blip>
          <a:srcRect/>
          <a:stretch>
            <a:fillRect/>
          </a:stretch>
        </p:blipFill>
        <p:spPr bwMode="auto">
          <a:xfrm>
            <a:off x="6364224" y="2095792"/>
            <a:ext cx="4754880" cy="44522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9005845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Things exist in relationship</a:t>
            </a:r>
            <a:endParaRPr lang="en-US" dirty="0"/>
          </a:p>
        </p:txBody>
      </p:sp>
      <p:sp>
        <p:nvSpPr>
          <p:cNvPr id="3" name="Content Placeholder 2"/>
          <p:cNvSpPr>
            <a:spLocks noGrp="1"/>
          </p:cNvSpPr>
          <p:nvPr>
            <p:ph sz="half" idx="1"/>
          </p:nvPr>
        </p:nvSpPr>
        <p:spPr/>
        <p:txBody>
          <a:bodyPr>
            <a:normAutofit/>
          </a:bodyPr>
          <a:lstStyle/>
          <a:p>
            <a:r>
              <a:rPr lang="en-US" sz="2800" dirty="0" smtClean="0"/>
              <a:t>‘To understand what people are and what they might become one must understand what goes on between people and things’ (</a:t>
            </a:r>
            <a:r>
              <a:rPr lang="en-US" sz="2800" dirty="0" err="1" smtClean="0"/>
              <a:t>Csikszentmihalyi</a:t>
            </a:r>
            <a:r>
              <a:rPr lang="en-US" sz="2800" dirty="0" smtClean="0"/>
              <a:t> 1981: 1)</a:t>
            </a:r>
            <a:endParaRPr lang="en-US" sz="2800" dirty="0"/>
          </a:p>
        </p:txBody>
      </p:sp>
      <p:pic>
        <p:nvPicPr>
          <p:cNvPr id="5" name="Content Placeholder 4"/>
          <p:cNvPicPr>
            <a:picLocks noGrp="1" noChangeAspect="1"/>
          </p:cNvPicPr>
          <p:nvPr>
            <p:ph sz="half" idx="2"/>
          </p:nvPr>
        </p:nvPicPr>
        <p:blipFill>
          <a:blip r:embed="rId2" cstate="screen">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31559712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69848" y="484632"/>
            <a:ext cx="10435110" cy="1609344"/>
          </a:xfrm>
        </p:spPr>
        <p:txBody>
          <a:bodyPr>
            <a:normAutofit fontScale="90000"/>
          </a:bodyPr>
          <a:lstStyle/>
          <a:p>
            <a:r>
              <a:rPr lang="en-GB" dirty="0" smtClean="0"/>
              <a:t>relationships  are personal but also cultural</a:t>
            </a:r>
            <a:endParaRPr lang="en-GB" dirty="0"/>
          </a:p>
        </p:txBody>
      </p:sp>
      <p:sp>
        <p:nvSpPr>
          <p:cNvPr id="3" name="Content Placeholder 2"/>
          <p:cNvSpPr>
            <a:spLocks noGrp="1"/>
          </p:cNvSpPr>
          <p:nvPr>
            <p:ph sz="half" idx="1"/>
          </p:nvPr>
        </p:nvSpPr>
        <p:spPr/>
        <p:txBody>
          <a:bodyPr>
            <a:normAutofit/>
          </a:bodyPr>
          <a:lstStyle/>
          <a:p>
            <a:r>
              <a:rPr lang="en-GB" sz="2800" dirty="0" smtClean="0"/>
              <a:t>What one purchases expresses one’s personality</a:t>
            </a:r>
          </a:p>
          <a:p>
            <a:r>
              <a:rPr lang="en-GB" sz="2800" dirty="0"/>
              <a:t>C</a:t>
            </a:r>
            <a:r>
              <a:rPr lang="en-GB" sz="2800" dirty="0" smtClean="0"/>
              <a:t>hoices cannot be separated from a person</a:t>
            </a:r>
          </a:p>
          <a:p>
            <a:r>
              <a:rPr lang="en-GB" sz="2800" dirty="0" smtClean="0"/>
              <a:t>Objects therefore are never neutral</a:t>
            </a:r>
            <a:endParaRPr lang="en-GB" sz="2800"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2369521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t>What do you mean they aren’t neutral?</a:t>
            </a:r>
            <a:endParaRPr lang="en-GB" dirty="0"/>
          </a:p>
        </p:txBody>
      </p:sp>
      <p:pic>
        <p:nvPicPr>
          <p:cNvPr id="9" name="Content Placeholder 8"/>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a:xfrm>
            <a:off x="6912864" y="2194560"/>
            <a:ext cx="4754880" cy="3977640"/>
          </a:xfrm>
        </p:spPr>
      </p:pic>
      <p:pic>
        <p:nvPicPr>
          <p:cNvPr id="4" name="Content Placeholder 3"/>
          <p:cNvPicPr>
            <a:picLocks noGrp="1" noChangeAspect="1"/>
          </p:cNvPicPr>
          <p:nvPr>
            <p:ph sz="half" idx="1"/>
          </p:nvPr>
        </p:nvPicPr>
        <p:blipFill>
          <a:blip r:embed="rId3" cstate="email">
            <a:extLst>
              <a:ext uri="{28A0092B-C50C-407E-A947-70E740481C1C}">
                <a14:useLocalDpi xmlns:a14="http://schemas.microsoft.com/office/drawing/2010/main"/>
              </a:ext>
            </a:extLst>
          </a:blip>
          <a:stretch>
            <a:fillRect/>
          </a:stretch>
        </p:blipFill>
        <p:spPr>
          <a:xfrm>
            <a:off x="409574" y="2193925"/>
            <a:ext cx="3216307" cy="3978275"/>
          </a:xfrm>
          <a:prstGeom prst="rect">
            <a:avLst/>
          </a:prstGeom>
        </p:spPr>
      </p:pic>
      <p:pic>
        <p:nvPicPr>
          <p:cNvPr id="5" name="Picture 4"/>
          <p:cNvPicPr>
            <a:picLocks noChangeAspect="1"/>
          </p:cNvPicPr>
          <p:nvPr/>
        </p:nvPicPr>
        <p:blipFill>
          <a:blip r:embed="rId4" cstate="email">
            <a:extLst>
              <a:ext uri="{28A0092B-C50C-407E-A947-70E740481C1C}">
                <a14:useLocalDpi xmlns:a14="http://schemas.microsoft.com/office/drawing/2010/main"/>
              </a:ext>
            </a:extLst>
          </a:blip>
          <a:stretch>
            <a:fillRect/>
          </a:stretch>
        </p:blipFill>
        <p:spPr>
          <a:xfrm>
            <a:off x="3879276" y="2136308"/>
            <a:ext cx="2780192" cy="4115024"/>
          </a:xfrm>
          <a:prstGeom prst="rect">
            <a:avLst/>
          </a:prstGeom>
        </p:spPr>
      </p:pic>
    </p:spTree>
    <p:extLst>
      <p:ext uri="{BB962C8B-B14F-4D97-AF65-F5344CB8AC3E}">
        <p14:creationId xmlns:p14="http://schemas.microsoft.com/office/powerpoint/2010/main" val="34651043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do these things mean?</a:t>
            </a:r>
            <a:endParaRPr lang="en-US" dirty="0"/>
          </a:p>
        </p:txBody>
      </p:sp>
      <p:pic>
        <p:nvPicPr>
          <p:cNvPr id="7" name="Content Placeholder 6"/>
          <p:cNvPicPr>
            <a:picLocks noGrp="1" noChangeAspect="1"/>
          </p:cNvPicPr>
          <p:nvPr>
            <p:ph sz="half" idx="1"/>
          </p:nvPr>
        </p:nvPicPr>
        <p:blipFill>
          <a:blip r:embed="rId2" cstate="screen">
            <a:extLst>
              <a:ext uri="{28A0092B-C50C-407E-A947-70E740481C1C}">
                <a14:useLocalDpi xmlns:a14="http://schemas.microsoft.com/office/drawing/2010/main"/>
              </a:ext>
            </a:extLst>
          </a:blip>
          <a:srcRect/>
          <a:stretch>
            <a:fillRect/>
          </a:stretch>
        </p:blipFill>
        <p:spPr/>
      </p:pic>
      <p:pic>
        <p:nvPicPr>
          <p:cNvPr id="12" name="Content Placeholder 11"/>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85796290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Roland Barthes </a:t>
            </a:r>
            <a:r>
              <a:rPr lang="en-US" sz="1800" dirty="0" smtClean="0"/>
              <a:t>(inspired by </a:t>
            </a:r>
            <a:r>
              <a:rPr lang="en-US" sz="1800" dirty="0" err="1" smtClean="0"/>
              <a:t>saussure</a:t>
            </a:r>
            <a:r>
              <a:rPr lang="en-US" sz="1800" dirty="0" smtClean="0"/>
              <a:t>)</a:t>
            </a:r>
            <a:endParaRPr lang="en-US" sz="1800" dirty="0"/>
          </a:p>
        </p:txBody>
      </p:sp>
      <p:sp>
        <p:nvSpPr>
          <p:cNvPr id="3" name="Content Placeholder 2"/>
          <p:cNvSpPr>
            <a:spLocks noGrp="1"/>
          </p:cNvSpPr>
          <p:nvPr>
            <p:ph sz="half" idx="1"/>
          </p:nvPr>
        </p:nvSpPr>
        <p:spPr/>
        <p:txBody>
          <a:bodyPr>
            <a:normAutofit fontScale="92500" lnSpcReduction="20000"/>
          </a:bodyPr>
          <a:lstStyle/>
          <a:p>
            <a:r>
              <a:rPr lang="en-US" sz="2800" dirty="0" smtClean="0"/>
              <a:t>The produced items are more than functional – they are signs that ‘speak’</a:t>
            </a:r>
          </a:p>
          <a:p>
            <a:r>
              <a:rPr lang="en-US" sz="2800" dirty="0" smtClean="0"/>
              <a:t>This means that items form and reveal a code – that can be decoded</a:t>
            </a:r>
          </a:p>
          <a:p>
            <a:r>
              <a:rPr lang="en-US" sz="2800" dirty="0" smtClean="0"/>
              <a:t>Things signify something; having the thing advertises your connection to what is being signified (signposted)</a:t>
            </a:r>
          </a:p>
          <a:p>
            <a:endParaRPr lang="en-US" dirty="0"/>
          </a:p>
        </p:txBody>
      </p:sp>
      <p:sp>
        <p:nvSpPr>
          <p:cNvPr id="4" name="Content Placeholder 3"/>
          <p:cNvSpPr>
            <a:spLocks noGrp="1"/>
          </p:cNvSpPr>
          <p:nvPr>
            <p:ph sz="half" idx="2"/>
          </p:nvPr>
        </p:nvSpPr>
        <p:spPr/>
        <p:txBody>
          <a:bodyPr>
            <a:normAutofit fontScale="92500" lnSpcReduction="20000"/>
          </a:bodyPr>
          <a:lstStyle/>
          <a:p>
            <a:endParaRPr lang="en-US" dirty="0"/>
          </a:p>
          <a:p>
            <a:endParaRPr lang="en-US" dirty="0"/>
          </a:p>
        </p:txBody>
      </p:sp>
      <p:pic>
        <p:nvPicPr>
          <p:cNvPr id="10" name="Picture 9"/>
          <p:cNvPicPr>
            <a:picLocks noChangeAspect="1"/>
          </p:cNvPicPr>
          <p:nvPr/>
        </p:nvPicPr>
        <p:blipFill rotWithShape="1">
          <a:blip r:embed="rId2" cstate="email">
            <a:extLst>
              <a:ext uri="{28A0092B-C50C-407E-A947-70E740481C1C}">
                <a14:useLocalDpi xmlns:a14="http://schemas.microsoft.com/office/drawing/2010/main"/>
              </a:ext>
            </a:extLst>
          </a:blip>
          <a:srcRect/>
          <a:stretch/>
        </p:blipFill>
        <p:spPr>
          <a:xfrm>
            <a:off x="6478125" y="2059667"/>
            <a:ext cx="4572000" cy="5577377"/>
          </a:xfrm>
          <a:prstGeom prst="rect">
            <a:avLst/>
          </a:prstGeom>
        </p:spPr>
      </p:pic>
    </p:spTree>
    <p:extLst>
      <p:ext uri="{BB962C8B-B14F-4D97-AF65-F5344CB8AC3E}">
        <p14:creationId xmlns:p14="http://schemas.microsoft.com/office/powerpoint/2010/main" val="1857020281"/>
      </p:ext>
    </p:extLst>
  </p:cSld>
  <p:clrMapOvr>
    <a:masterClrMapping/>
  </p:clrMapOvr>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Signifier and signified</a:t>
            </a:r>
            <a:endParaRPr lang="en-US" dirty="0"/>
          </a:p>
        </p:txBody>
      </p:sp>
      <p:sp>
        <p:nvSpPr>
          <p:cNvPr id="5" name="Text Placeholder 4"/>
          <p:cNvSpPr>
            <a:spLocks noGrp="1"/>
          </p:cNvSpPr>
          <p:nvPr>
            <p:ph type="body" idx="1"/>
          </p:nvPr>
        </p:nvSpPr>
        <p:spPr/>
        <p:txBody>
          <a:bodyPr/>
          <a:lstStyle/>
          <a:p>
            <a:r>
              <a:rPr lang="en-US" dirty="0" smtClean="0"/>
              <a:t>Sign/</a:t>
            </a:r>
            <a:r>
              <a:rPr lang="en-US" dirty="0" err="1" smtClean="0"/>
              <a:t>ifier</a:t>
            </a:r>
            <a:r>
              <a:rPr lang="en-US" dirty="0" smtClean="0"/>
              <a:t> – an object whose meaning stands for something</a:t>
            </a:r>
            <a:endParaRPr lang="en-US" dirty="0"/>
          </a:p>
        </p:txBody>
      </p:sp>
      <p:sp>
        <p:nvSpPr>
          <p:cNvPr id="6" name="Text Placeholder 5"/>
          <p:cNvSpPr>
            <a:spLocks noGrp="1"/>
          </p:cNvSpPr>
          <p:nvPr>
            <p:ph type="body" sz="quarter" idx="3"/>
          </p:nvPr>
        </p:nvSpPr>
        <p:spPr/>
        <p:txBody>
          <a:bodyPr/>
          <a:lstStyle/>
          <a:p>
            <a:r>
              <a:rPr lang="en-US" dirty="0" smtClean="0"/>
              <a:t>Signified - what it stands for; the meaning</a:t>
            </a:r>
            <a:endParaRPr lang="en-US" dirty="0"/>
          </a:p>
        </p:txBody>
      </p:sp>
      <p:pic>
        <p:nvPicPr>
          <p:cNvPr id="19" name="Content Placeholder 18"/>
          <p:cNvPicPr>
            <a:picLocks noGrp="1" noChangeAspect="1"/>
          </p:cNvPicPr>
          <p:nvPr>
            <p:ph sz="quarter" idx="4"/>
          </p:nvPr>
        </p:nvPicPr>
        <p:blipFill>
          <a:blip r:embed="rId2" cstate="email">
            <a:extLst>
              <a:ext uri="{28A0092B-C50C-407E-A947-70E740481C1C}">
                <a14:useLocalDpi xmlns:a14="http://schemas.microsoft.com/office/drawing/2010/main"/>
              </a:ext>
            </a:extLst>
          </a:blip>
          <a:srcRect t="1564" b="1564"/>
          <a:stretch>
            <a:fillRect/>
          </a:stretch>
        </p:blipFill>
        <p:spPr/>
      </p:pic>
      <p:pic>
        <p:nvPicPr>
          <p:cNvPr id="23" name="Content Placeholder 22"/>
          <p:cNvPicPr>
            <a:picLocks noGrp="1" noChangeAspect="1"/>
          </p:cNvPicPr>
          <p:nvPr>
            <p:ph sz="half" idx="2"/>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158759479"/>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Signifier and signified</a:t>
            </a:r>
            <a:endParaRPr lang="en-US" dirty="0"/>
          </a:p>
        </p:txBody>
      </p:sp>
      <p:sp>
        <p:nvSpPr>
          <p:cNvPr id="5" name="Text Placeholder 4"/>
          <p:cNvSpPr>
            <a:spLocks noGrp="1"/>
          </p:cNvSpPr>
          <p:nvPr>
            <p:ph type="body" idx="1"/>
          </p:nvPr>
        </p:nvSpPr>
        <p:spPr/>
        <p:txBody>
          <a:bodyPr/>
          <a:lstStyle/>
          <a:p>
            <a:r>
              <a:rPr lang="en-US" dirty="0" smtClean="0"/>
              <a:t>Sign/</a:t>
            </a:r>
            <a:r>
              <a:rPr lang="en-US" dirty="0" err="1" smtClean="0"/>
              <a:t>ifier</a:t>
            </a:r>
            <a:r>
              <a:rPr lang="en-US" dirty="0" smtClean="0"/>
              <a:t> – an object whose meaning stands for something</a:t>
            </a:r>
            <a:endParaRPr lang="en-US" dirty="0"/>
          </a:p>
        </p:txBody>
      </p:sp>
      <p:sp>
        <p:nvSpPr>
          <p:cNvPr id="6" name="Text Placeholder 5"/>
          <p:cNvSpPr>
            <a:spLocks noGrp="1"/>
          </p:cNvSpPr>
          <p:nvPr>
            <p:ph type="body" sz="quarter" idx="3"/>
          </p:nvPr>
        </p:nvSpPr>
        <p:spPr/>
        <p:txBody>
          <a:bodyPr/>
          <a:lstStyle/>
          <a:p>
            <a:r>
              <a:rPr lang="en-US" dirty="0" smtClean="0"/>
              <a:t>Signified - what it stands for; the meaning</a:t>
            </a:r>
            <a:endParaRPr lang="en-US" dirty="0"/>
          </a:p>
        </p:txBody>
      </p:sp>
      <p:pic>
        <p:nvPicPr>
          <p:cNvPr id="12" name="Content Placeholder 11" descr="CG_Heart.gif"/>
          <p:cNvPicPr>
            <a:picLocks noGrp="1" noChangeAspect="1"/>
          </p:cNvPicPr>
          <p:nvPr>
            <p:ph sz="half" idx="2"/>
          </p:nvPr>
        </p:nvPicPr>
        <p:blipFill>
          <a:blip r:embed="rId2" cstate="email">
            <a:extLst>
              <a:ext uri="{28A0092B-C50C-407E-A947-70E740481C1C}">
                <a14:useLocalDpi xmlns:a14="http://schemas.microsoft.com/office/drawing/2010/main"/>
              </a:ext>
            </a:extLst>
          </a:blip>
          <a:srcRect t="3834" b="3834"/>
          <a:stretch>
            <a:fillRect/>
          </a:stretch>
        </p:blipFill>
        <p:spPr/>
      </p:pic>
      <p:pic>
        <p:nvPicPr>
          <p:cNvPr id="15" name="Content Placeholder 14"/>
          <p:cNvPicPr>
            <a:picLocks noGrp="1" noChangeAspect="1"/>
          </p:cNvPicPr>
          <p:nvPr>
            <p:ph sz="quarter" idx="4"/>
          </p:nvPr>
        </p:nvPicPr>
        <p:blipFill>
          <a:blip r:embed="rId3"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2924917645"/>
      </p:ext>
    </p:extLst>
  </p:cSld>
  <p:clrMapOvr>
    <a:masterClrMapping/>
  </p:clrMapOvr>
  <p:timing>
    <p:tnLst>
      <p:par>
        <p:cTn xmlns:p14="http://schemas.microsoft.com/office/powerpoint/2010/mai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608333" y="484632"/>
            <a:ext cx="10843261" cy="1609344"/>
          </a:xfrm>
        </p:spPr>
        <p:txBody>
          <a:bodyPr>
            <a:normAutofit fontScale="90000"/>
          </a:bodyPr>
          <a:lstStyle/>
          <a:p>
            <a:r>
              <a:rPr lang="en-US" dirty="0" smtClean="0"/>
              <a:t>Signified/signifier relationships vary meanings </a:t>
            </a:r>
            <a:endParaRPr lang="en-US" dirty="0"/>
          </a:p>
        </p:txBody>
      </p:sp>
      <p:sp>
        <p:nvSpPr>
          <p:cNvPr id="12" name="Content Placeholder 11"/>
          <p:cNvSpPr>
            <a:spLocks noGrp="1"/>
          </p:cNvSpPr>
          <p:nvPr>
            <p:ph sz="half" idx="1"/>
          </p:nvPr>
        </p:nvSpPr>
        <p:spPr/>
        <p:txBody>
          <a:bodyPr>
            <a:normAutofit/>
          </a:bodyPr>
          <a:lstStyle/>
          <a:p>
            <a:r>
              <a:rPr lang="en-US" sz="2800" dirty="0" smtClean="0"/>
              <a:t>For example, an apple can signify</a:t>
            </a:r>
          </a:p>
          <a:p>
            <a:pPr lvl="1"/>
            <a:r>
              <a:rPr lang="en-US" sz="2800" dirty="0" smtClean="0"/>
              <a:t>‘fruit’</a:t>
            </a:r>
          </a:p>
          <a:p>
            <a:pPr lvl="1"/>
            <a:r>
              <a:rPr lang="en-US" sz="2800" dirty="0" smtClean="0"/>
              <a:t>‘nature’</a:t>
            </a:r>
          </a:p>
          <a:p>
            <a:pPr lvl="1"/>
            <a:r>
              <a:rPr lang="en-US" sz="2800" dirty="0" smtClean="0"/>
              <a:t>‘healthy choice’</a:t>
            </a:r>
          </a:p>
          <a:p>
            <a:pPr lvl="1"/>
            <a:r>
              <a:rPr lang="en-US" sz="2800" dirty="0" smtClean="0"/>
              <a:t>‘temptation’</a:t>
            </a:r>
          </a:p>
          <a:p>
            <a:pPr lvl="1"/>
            <a:r>
              <a:rPr lang="en-US" sz="2800" dirty="0" smtClean="0"/>
              <a:t>‘sin’</a:t>
            </a:r>
          </a:p>
          <a:p>
            <a:pPr lvl="1"/>
            <a:r>
              <a:rPr lang="en-US" sz="2800" dirty="0" smtClean="0"/>
              <a:t>And more…</a:t>
            </a:r>
            <a:endParaRPr lang="en-US" sz="2800" dirty="0"/>
          </a:p>
        </p:txBody>
      </p:sp>
      <p:pic>
        <p:nvPicPr>
          <p:cNvPr id="18" name="Content Placeholder 17"/>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pic>
        <p:nvPicPr>
          <p:cNvPr id="19" name="Picture 18"/>
          <p:cNvPicPr>
            <a:picLocks noChangeAspect="1"/>
          </p:cNvPicPr>
          <p:nvPr/>
        </p:nvPicPr>
        <p:blipFill>
          <a:blip r:embed="rId3" cstate="email">
            <a:extLst>
              <a:ext uri="{BEBA8EAE-BF5A-486C-A8C5-ECC9F3942E4B}">
                <a14:imgProps xmlns:a14="http://schemas.microsoft.com/office/drawing/2010/main">
                  <a14:imgLayer r:embed="rId4">
                    <a14:imgEffect>
                      <a14:backgroundRemoval t="3024" b="89922" l="9955" r="89933"/>
                    </a14:imgEffect>
                  </a14:imgLayer>
                </a14:imgProps>
              </a:ext>
              <a:ext uri="{28A0092B-C50C-407E-A947-70E740481C1C}">
                <a14:useLocalDpi xmlns:a14="http://schemas.microsoft.com/office/drawing/2010/main"/>
              </a:ext>
            </a:extLst>
          </a:blip>
          <a:stretch>
            <a:fillRect/>
          </a:stretch>
        </p:blipFill>
        <p:spPr>
          <a:xfrm>
            <a:off x="4351227" y="4727632"/>
            <a:ext cx="1634623" cy="1632794"/>
          </a:xfrm>
          <a:prstGeom prst="rect">
            <a:avLst/>
          </a:prstGeom>
        </p:spPr>
      </p:pic>
    </p:spTree>
    <p:extLst>
      <p:ext uri="{BB962C8B-B14F-4D97-AF65-F5344CB8AC3E}">
        <p14:creationId xmlns:p14="http://schemas.microsoft.com/office/powerpoint/2010/main" val="4149193014"/>
      </p:ext>
    </p:extLst>
  </p:cSld>
  <p:clrMapOvr>
    <a:masterClrMapping/>
  </p:clrMapOvr>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All meanings emerge from their context</a:t>
            </a:r>
            <a:endParaRPr lang="en-US" dirty="0"/>
          </a:p>
        </p:txBody>
      </p:sp>
      <p:sp>
        <p:nvSpPr>
          <p:cNvPr id="3" name="Content Placeholder 2"/>
          <p:cNvSpPr>
            <a:spLocks noGrp="1"/>
          </p:cNvSpPr>
          <p:nvPr>
            <p:ph sz="half" idx="1"/>
          </p:nvPr>
        </p:nvSpPr>
        <p:spPr>
          <a:xfrm>
            <a:off x="1069848" y="2194559"/>
            <a:ext cx="4754880" cy="4123177"/>
          </a:xfrm>
        </p:spPr>
        <p:txBody>
          <a:bodyPr>
            <a:normAutofit fontScale="92500" lnSpcReduction="10000"/>
          </a:bodyPr>
          <a:lstStyle/>
          <a:p>
            <a:r>
              <a:rPr lang="en-US" sz="2800" dirty="0" smtClean="0"/>
              <a:t>No meanings are inherent or natural</a:t>
            </a:r>
          </a:p>
          <a:p>
            <a:r>
              <a:rPr lang="en-US" sz="2800" dirty="0" smtClean="0"/>
              <a:t>The meaning of an item can only be fully understood in context</a:t>
            </a:r>
          </a:p>
          <a:p>
            <a:r>
              <a:rPr lang="en-US" sz="2800" dirty="0" smtClean="0"/>
              <a:t>Meanings are part of a wider cultural system</a:t>
            </a:r>
          </a:p>
          <a:p>
            <a:r>
              <a:rPr lang="en-US" sz="2800" dirty="0" smtClean="0"/>
              <a:t>One must take care when inferring not to over translate or make assumptions</a:t>
            </a:r>
            <a:endParaRPr lang="en-US" sz="2800"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443978199"/>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Utility, value and significance</a:t>
            </a:r>
            <a:endParaRPr lang="en-US" dirty="0"/>
          </a:p>
        </p:txBody>
      </p:sp>
      <p:sp>
        <p:nvSpPr>
          <p:cNvPr id="3" name="Content Placeholder 2"/>
          <p:cNvSpPr>
            <a:spLocks noGrp="1"/>
          </p:cNvSpPr>
          <p:nvPr>
            <p:ph sz="half" idx="1"/>
          </p:nvPr>
        </p:nvSpPr>
        <p:spPr/>
        <p:txBody>
          <a:bodyPr>
            <a:noAutofit/>
          </a:bodyPr>
          <a:lstStyle/>
          <a:p>
            <a:r>
              <a:rPr lang="en-US" sz="2800" dirty="0" smtClean="0"/>
              <a:t>The utility of an object is not its sole value</a:t>
            </a:r>
          </a:p>
          <a:p>
            <a:r>
              <a:rPr lang="en-US" sz="2800" dirty="0" smtClean="0"/>
              <a:t>How, when and where it is used alter its meaning</a:t>
            </a:r>
          </a:p>
          <a:p>
            <a:r>
              <a:rPr lang="en-US" sz="2800" dirty="0" smtClean="0"/>
              <a:t>Example:</a:t>
            </a:r>
          </a:p>
          <a:p>
            <a:pPr lvl="1"/>
            <a:r>
              <a:rPr lang="en-US" sz="2400" dirty="0" smtClean="0"/>
              <a:t>Knife for cutting vegetable</a:t>
            </a:r>
          </a:p>
          <a:p>
            <a:pPr lvl="1"/>
            <a:r>
              <a:rPr lang="en-US" sz="2400" dirty="0" smtClean="0"/>
              <a:t>Knife for attaching a love note to a door</a:t>
            </a:r>
          </a:p>
          <a:p>
            <a:pPr lvl="1"/>
            <a:r>
              <a:rPr lang="en-US" sz="2400" dirty="0" smtClean="0"/>
              <a:t>Knife as grave goods</a:t>
            </a:r>
            <a:endParaRPr lang="en-US" sz="2400"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30068897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Workshop activity</a:t>
            </a:r>
            <a:endParaRPr lang="en-US" dirty="0"/>
          </a:p>
        </p:txBody>
      </p:sp>
      <p:sp>
        <p:nvSpPr>
          <p:cNvPr id="3" name="Content Placeholder 2"/>
          <p:cNvSpPr>
            <a:spLocks noGrp="1"/>
          </p:cNvSpPr>
          <p:nvPr>
            <p:ph sz="half" idx="1"/>
          </p:nvPr>
        </p:nvSpPr>
        <p:spPr/>
        <p:txBody>
          <a:bodyPr>
            <a:normAutofit lnSpcReduction="10000"/>
          </a:bodyPr>
          <a:lstStyle/>
          <a:p>
            <a:r>
              <a:rPr lang="en-US" sz="2800" dirty="0" smtClean="0"/>
              <a:t>Explore the meaning of the following fabrics. What do these fabrics signify to you?</a:t>
            </a:r>
          </a:p>
          <a:p>
            <a:pPr marL="0" indent="0">
              <a:buNone/>
            </a:pPr>
            <a:endParaRPr lang="en-US" sz="2800" dirty="0" smtClean="0"/>
          </a:p>
          <a:p>
            <a:pPr lvl="1"/>
            <a:r>
              <a:rPr lang="en-US" sz="2400" dirty="0" smtClean="0"/>
              <a:t>Cotton</a:t>
            </a:r>
          </a:p>
          <a:p>
            <a:pPr lvl="1"/>
            <a:r>
              <a:rPr lang="en-US" sz="2600" dirty="0" smtClean="0"/>
              <a:t>Silk</a:t>
            </a:r>
          </a:p>
          <a:p>
            <a:pPr lvl="1"/>
            <a:r>
              <a:rPr lang="en-US" sz="2600" dirty="0" smtClean="0"/>
              <a:t>Denim</a:t>
            </a:r>
          </a:p>
          <a:p>
            <a:pPr lvl="1"/>
            <a:r>
              <a:rPr lang="en-US" sz="2600" dirty="0" smtClean="0"/>
              <a:t>Nylon</a:t>
            </a:r>
          </a:p>
          <a:p>
            <a:pPr lvl="1"/>
            <a:r>
              <a:rPr lang="en-US" sz="2600" dirty="0" smtClean="0"/>
              <a:t>Bamboo </a:t>
            </a:r>
          </a:p>
          <a:p>
            <a:endParaRPr lang="en-US" dirty="0"/>
          </a:p>
        </p:txBody>
      </p:sp>
      <p:pic>
        <p:nvPicPr>
          <p:cNvPr id="7" name="Picture 6"/>
          <p:cNvPicPr>
            <a:picLocks noChangeAspect="1"/>
          </p:cNvPicPr>
          <p:nvPr/>
        </p:nvPicPr>
        <p:blipFill rotWithShape="1">
          <a:blip r:embed="rId2" cstate="email">
            <a:extLst>
              <a:ext uri="{28A0092B-C50C-407E-A947-70E740481C1C}">
                <a14:useLocalDpi xmlns:a14="http://schemas.microsoft.com/office/drawing/2010/main"/>
              </a:ext>
            </a:extLst>
          </a:blip>
          <a:srcRect b="3639"/>
          <a:stretch/>
        </p:blipFill>
        <p:spPr>
          <a:xfrm>
            <a:off x="7413560" y="1817452"/>
            <a:ext cx="3683000" cy="4895144"/>
          </a:xfrm>
          <a:prstGeom prst="rect">
            <a:avLst/>
          </a:prstGeom>
        </p:spPr>
      </p:pic>
    </p:spTree>
    <p:extLst>
      <p:ext uri="{BB962C8B-B14F-4D97-AF65-F5344CB8AC3E}">
        <p14:creationId xmlns:p14="http://schemas.microsoft.com/office/powerpoint/2010/main" val="362153676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 summary</a:t>
            </a:r>
            <a:endParaRPr lang="en-US" dirty="0"/>
          </a:p>
        </p:txBody>
      </p:sp>
      <p:sp>
        <p:nvSpPr>
          <p:cNvPr id="3" name="Content Placeholder 2"/>
          <p:cNvSpPr>
            <a:spLocks noGrp="1"/>
          </p:cNvSpPr>
          <p:nvPr>
            <p:ph sz="half" idx="1"/>
          </p:nvPr>
        </p:nvSpPr>
        <p:spPr/>
        <p:txBody>
          <a:bodyPr>
            <a:normAutofit lnSpcReduction="10000"/>
          </a:bodyPr>
          <a:lstStyle/>
          <a:p>
            <a:r>
              <a:rPr lang="en-US" sz="2800" dirty="0" smtClean="0"/>
              <a:t>Things embody meaning and values</a:t>
            </a:r>
          </a:p>
          <a:p>
            <a:r>
              <a:rPr lang="en-US" sz="2800" dirty="0" smtClean="0"/>
              <a:t>Things are entangled with human lives</a:t>
            </a:r>
          </a:p>
          <a:p>
            <a:r>
              <a:rPr lang="en-US" sz="2800" dirty="0" smtClean="0"/>
              <a:t>Studying the things people keep around them offers an insight into how they understand being human</a:t>
            </a:r>
            <a:endParaRPr lang="en-US" sz="2800" dirty="0"/>
          </a:p>
        </p:txBody>
      </p:sp>
      <p:pic>
        <p:nvPicPr>
          <p:cNvPr id="5" name="Content Placeholder 4"/>
          <p:cNvPicPr>
            <a:picLocks noGrp="1" noChangeAspect="1"/>
          </p:cNvPicPr>
          <p:nvPr>
            <p:ph sz="half" idx="2"/>
          </p:nvPr>
        </p:nvPicPr>
        <p:blipFill>
          <a:blip r:embed="rId2" cstate="email">
            <a:extLst>
              <a:ext uri="{28A0092B-C50C-407E-A947-70E740481C1C}">
                <a14:useLocalDpi xmlns:a14="http://schemas.microsoft.com/office/drawing/2010/main"/>
              </a:ext>
            </a:extLst>
          </a:blip>
          <a:srcRect/>
          <a:stretch>
            <a:fillRect/>
          </a:stretch>
        </p:blipFill>
        <p:spPr/>
      </p:pic>
    </p:spTree>
    <p:extLst>
      <p:ext uri="{BB962C8B-B14F-4D97-AF65-F5344CB8AC3E}">
        <p14:creationId xmlns:p14="http://schemas.microsoft.com/office/powerpoint/2010/main" val="179338302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 </a:t>
            </a:r>
            <a:endParaRPr lang="en-US" dirty="0"/>
          </a:p>
        </p:txBody>
      </p:sp>
      <p:sp>
        <p:nvSpPr>
          <p:cNvPr id="3" name="Content Placeholder 2"/>
          <p:cNvSpPr>
            <a:spLocks noGrp="1"/>
          </p:cNvSpPr>
          <p:nvPr>
            <p:ph idx="1"/>
          </p:nvPr>
        </p:nvSpPr>
        <p:spPr/>
        <p:txBody>
          <a:bodyPr/>
          <a:lstStyle/>
          <a:p>
            <a:r>
              <a:rPr lang="en-US" dirty="0" err="1" smtClean="0"/>
              <a:t>Appadurai</a:t>
            </a:r>
            <a:r>
              <a:rPr lang="en-US" dirty="0" smtClean="0"/>
              <a:t>, A. 1988 </a:t>
            </a:r>
            <a:r>
              <a:rPr lang="en-US" i="1" dirty="0" smtClean="0"/>
              <a:t>The Social Life of Things</a:t>
            </a:r>
            <a:r>
              <a:rPr lang="en-US" dirty="0" smtClean="0"/>
              <a:t> CUP: Cambridge</a:t>
            </a:r>
            <a:endParaRPr lang="en-US" i="1" dirty="0" smtClean="0"/>
          </a:p>
          <a:p>
            <a:r>
              <a:rPr lang="en-US" dirty="0" smtClean="0"/>
              <a:t>Barthes, R. 2009 </a:t>
            </a:r>
            <a:r>
              <a:rPr lang="en-US" i="1" dirty="0" smtClean="0"/>
              <a:t>Mythologies</a:t>
            </a:r>
            <a:r>
              <a:rPr lang="en-US" dirty="0" smtClean="0"/>
              <a:t> </a:t>
            </a:r>
            <a:r>
              <a:rPr lang="en-US" dirty="0"/>
              <a:t>V</a:t>
            </a:r>
            <a:r>
              <a:rPr lang="en-US" dirty="0" smtClean="0"/>
              <a:t>intage Classics, Vintage Books: London</a:t>
            </a:r>
            <a:endParaRPr lang="en-US" i="1" dirty="0" smtClean="0"/>
          </a:p>
          <a:p>
            <a:r>
              <a:rPr lang="en-US" dirty="0" err="1" smtClean="0"/>
              <a:t>Csikszentmihalyi</a:t>
            </a:r>
            <a:r>
              <a:rPr lang="en-US" dirty="0" smtClean="0"/>
              <a:t>, M. 1981 </a:t>
            </a:r>
            <a:r>
              <a:rPr lang="en-US" i="1" dirty="0" smtClean="0"/>
              <a:t>The Meaning of Things: domestic symbols of the self </a:t>
            </a:r>
            <a:r>
              <a:rPr lang="en-US" dirty="0" smtClean="0"/>
              <a:t>CUP: Cambridge</a:t>
            </a:r>
          </a:p>
          <a:p>
            <a:r>
              <a:rPr lang="en-US" dirty="0" smtClean="0"/>
              <a:t>Miller, D. 2005 </a:t>
            </a:r>
            <a:r>
              <a:rPr lang="en-US" i="1" dirty="0" smtClean="0"/>
              <a:t>Materiality</a:t>
            </a:r>
            <a:r>
              <a:rPr lang="en-US" dirty="0" smtClean="0"/>
              <a:t> Duke Press: Durham</a:t>
            </a:r>
            <a:endParaRPr lang="en-US" dirty="0"/>
          </a:p>
        </p:txBody>
      </p:sp>
    </p:spTree>
    <p:extLst>
      <p:ext uri="{BB962C8B-B14F-4D97-AF65-F5344CB8AC3E}">
        <p14:creationId xmlns:p14="http://schemas.microsoft.com/office/powerpoint/2010/main" val="318834654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Wood Type">
  <a:themeElements>
    <a:clrScheme name="Blue Warm">
      <a:dk1>
        <a:sysClr val="windowText" lastClr="000000"/>
      </a:dk1>
      <a:lt1>
        <a:sysClr val="window" lastClr="FFFFFF"/>
      </a:lt1>
      <a:dk2>
        <a:srgbClr val="242852"/>
      </a:dk2>
      <a:lt2>
        <a:srgbClr val="ACCBF9"/>
      </a:lt2>
      <a:accent1>
        <a:srgbClr val="4A66AC"/>
      </a:accent1>
      <a:accent2>
        <a:srgbClr val="629DD1"/>
      </a:accent2>
      <a:accent3>
        <a:srgbClr val="297FD5"/>
      </a:accent3>
      <a:accent4>
        <a:srgbClr val="7F8FA9"/>
      </a:accent4>
      <a:accent5>
        <a:srgbClr val="5AA2AE"/>
      </a:accent5>
      <a:accent6>
        <a:srgbClr val="9D90A0"/>
      </a:accent6>
      <a:hlink>
        <a:srgbClr val="9454C3"/>
      </a:hlink>
      <a:folHlink>
        <a:srgbClr val="3EBBF0"/>
      </a:folHlink>
    </a:clrScheme>
    <a:fontScheme name="Wood Type">
      <a:majorFont>
        <a:latin typeface="Rockwell Condensed"/>
        <a:ea typeface=""/>
        <a:cs typeface=""/>
        <a:font script="Grek" typeface="Cambria"/>
        <a:font script="Cyrl" typeface="Cambria"/>
        <a:font script="Jpan" typeface="HG明朝B"/>
        <a:font script="Hang" typeface="바탕"/>
        <a:font script="Hans" typeface="方正姚体"/>
        <a:font script="Hant" typeface="微軟正黑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Rockwell"/>
        <a:ea typeface=""/>
        <a:cs typeface=""/>
        <a:font script="Grek" typeface="Cambria"/>
        <a:font script="Cyrl" typeface="Cambria"/>
        <a:font script="Jpan" typeface="HG明朝B"/>
        <a:font script="Hang" typeface="바탕"/>
        <a:font script="Hans" typeface="方正姚体"/>
        <a:font script="Hant" typeface="標楷體"/>
        <a:font script="Arab" typeface="Times New Roman"/>
        <a:font script="Hebr" typeface="David"/>
        <a:font script="Thai" typeface="Jasmine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Wood Type">
      <a:fillStyleLst>
        <a:solidFill>
          <a:schemeClr val="phClr"/>
        </a:solidFill>
        <a:blipFill rotWithShape="1">
          <a:blip xmlns:r="http://schemas.openxmlformats.org/officeDocument/2006/relationships" r:embed="rId1">
            <a:duotone>
              <a:schemeClr val="phClr">
                <a:tint val="70000"/>
                <a:shade val="63000"/>
              </a:schemeClr>
              <a:schemeClr val="phClr">
                <a:tint val="10000"/>
                <a:satMod val="150000"/>
              </a:schemeClr>
            </a:duotone>
          </a:blip>
          <a:tile tx="0" ty="0" sx="60000" sy="59000" flip="none" algn="tl"/>
        </a:blipFill>
        <a:blipFill rotWithShape="1">
          <a:blip xmlns:r="http://schemas.openxmlformats.org/officeDocument/2006/relationships" r:embed="rId1">
            <a:duotone>
              <a:schemeClr val="phClr">
                <a:shade val="36000"/>
                <a:satMod val="120000"/>
              </a:schemeClr>
              <a:schemeClr val="phClr">
                <a:tint val="40000"/>
              </a:schemeClr>
            </a:duotone>
          </a:blip>
          <a:tile tx="0" ty="0" sx="60000" sy="59000" flip="none" algn="tl"/>
        </a:blipFill>
      </a:fillStyleLst>
      <a:lnStyleLst>
        <a:ln w="6350"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softEdge rad="12700"/>
          </a:effectLst>
        </a:effectStyle>
        <a:effectStyle>
          <a:effectLst>
            <a:outerShdw blurRad="50800" dist="19050" dir="5400000" algn="tl" rotWithShape="0">
              <a:srgbClr val="000000">
                <a:alpha val="60000"/>
              </a:srgbClr>
            </a:outerShdw>
            <a:softEdge rad="12700"/>
          </a:effectLst>
        </a:effectStyle>
      </a:effectStyleLst>
      <a:bgFillStyleLst>
        <a:solidFill>
          <a:schemeClr val="phClr"/>
        </a:solidFill>
        <a:solidFill>
          <a:schemeClr val="phClr">
            <a:shade val="97000"/>
            <a:satMod val="150000"/>
          </a:schemeClr>
        </a:solidFill>
        <a:blipFill rotWithShape="1">
          <a:blip xmlns:r="http://schemas.openxmlformats.org/officeDocument/2006/relationships" r:embed="rId1">
            <a:duotone>
              <a:schemeClr val="phClr">
                <a:tint val="75000"/>
                <a:shade val="58000"/>
                <a:satMod val="120000"/>
              </a:schemeClr>
              <a:schemeClr val="phClr">
                <a:tint val="50000"/>
                <a:shade val="96000"/>
              </a:schemeClr>
            </a:duotone>
          </a:blip>
          <a:tile tx="0" ty="0" sx="100000" sy="100000" flip="none" algn="tl"/>
        </a:blipFill>
      </a:bgFillStyleLst>
    </a:fmtScheme>
  </a:themeElements>
  <a:objectDefaults/>
  <a:extraClrSchemeLst/>
  <a:extLst>
    <a:ext uri="{05A4C25C-085E-4340-85A3-A5531E510DB2}">
      <thm15:themeFamily xmlns:thm15="http://schemas.microsoft.com/office/thememl/2012/main" xmlns="" name="Wood Type" id="{7ACABC62-BF99-48CF-A9DC-4DB89C7B13DC}" vid="{142A1326-48AB-42A9-8428-CB14AA30176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Wood Type</Template>
  <TotalTime>1279</TotalTime>
  <Words>689</Words>
  <Application>Microsoft Macintosh PowerPoint</Application>
  <PresentationFormat>Custom</PresentationFormat>
  <Paragraphs>76</Paragraphs>
  <Slides>19</Slides>
  <Notes>0</Notes>
  <HiddenSlides>0</HiddenSlides>
  <MMClips>0</MMClips>
  <ScaleCrop>false</ScaleCrop>
  <HeadingPairs>
    <vt:vector size="4" baseType="variant">
      <vt:variant>
        <vt:lpstr>Theme</vt:lpstr>
      </vt:variant>
      <vt:variant>
        <vt:i4>1</vt:i4>
      </vt:variant>
      <vt:variant>
        <vt:lpstr>Slide Titles</vt:lpstr>
      </vt:variant>
      <vt:variant>
        <vt:i4>19</vt:i4>
      </vt:variant>
    </vt:vector>
  </HeadingPairs>
  <TitlesOfParts>
    <vt:vector size="20" baseType="lpstr">
      <vt:lpstr>Wood Type</vt:lpstr>
      <vt:lpstr>meanings and things</vt:lpstr>
      <vt:lpstr>culture? Material?</vt:lpstr>
      <vt:lpstr>Things, objects, tools – making things</vt:lpstr>
      <vt:lpstr>The material world creates an order</vt:lpstr>
      <vt:lpstr>Material culture studies = the study of things</vt:lpstr>
      <vt:lpstr>things are more than what they are ‘for’</vt:lpstr>
      <vt:lpstr>Things exist in relationship</vt:lpstr>
      <vt:lpstr>relationships  are personal but also cultural</vt:lpstr>
      <vt:lpstr>What do you mean they aren’t neutral?</vt:lpstr>
      <vt:lpstr>What do these things mean?</vt:lpstr>
      <vt:lpstr>Roland Barthes (inspired by saussure)</vt:lpstr>
      <vt:lpstr>Signifier and signified</vt:lpstr>
      <vt:lpstr>Signifier and signified</vt:lpstr>
      <vt:lpstr>Signified/signifier relationships vary meanings </vt:lpstr>
      <vt:lpstr>All meanings emerge from their context</vt:lpstr>
      <vt:lpstr>Utility, value and significance</vt:lpstr>
      <vt:lpstr>Workshop activity</vt:lpstr>
      <vt:lpstr>IN summary</vt:lpstr>
      <vt:lpstr>References </vt:lpstr>
    </vt:vector>
  </TitlesOfParts>
  <Company>University of Wales Trinity Saint David</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meanings and things</dc:title>
  <dc:creator>Luci  Attala</dc:creator>
  <cp:lastModifiedBy>Luci Attala</cp:lastModifiedBy>
  <cp:revision>33</cp:revision>
  <cp:lastPrinted>2016-10-05T09:02:51Z</cp:lastPrinted>
  <dcterms:created xsi:type="dcterms:W3CDTF">2016-10-04T13:55:22Z</dcterms:created>
  <dcterms:modified xsi:type="dcterms:W3CDTF">2018-12-28T11:37:18Z</dcterms:modified>
</cp:coreProperties>
</file>