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1"/>
  </p:sldMasterIdLst>
  <p:notesMasterIdLst>
    <p:notesMasterId r:id="rId31"/>
  </p:notesMasterIdLst>
  <p:sldIdLst>
    <p:sldId id="256" r:id="rId2"/>
    <p:sldId id="259" r:id="rId3"/>
    <p:sldId id="260" r:id="rId4"/>
    <p:sldId id="261" r:id="rId5"/>
    <p:sldId id="262" r:id="rId6"/>
    <p:sldId id="273" r:id="rId7"/>
    <p:sldId id="263" r:id="rId8"/>
    <p:sldId id="264" r:id="rId9"/>
    <p:sldId id="265" r:id="rId10"/>
    <p:sldId id="266" r:id="rId11"/>
    <p:sldId id="270" r:id="rId12"/>
    <p:sldId id="271" r:id="rId13"/>
    <p:sldId id="274" r:id="rId14"/>
    <p:sldId id="267" r:id="rId15"/>
    <p:sldId id="268" r:id="rId16"/>
    <p:sldId id="278" r:id="rId17"/>
    <p:sldId id="275" r:id="rId18"/>
    <p:sldId id="277" r:id="rId19"/>
    <p:sldId id="279" r:id="rId20"/>
    <p:sldId id="308" r:id="rId21"/>
    <p:sldId id="311" r:id="rId22"/>
    <p:sldId id="309" r:id="rId23"/>
    <p:sldId id="312" r:id="rId24"/>
    <p:sldId id="310" r:id="rId25"/>
    <p:sldId id="301" r:id="rId26"/>
    <p:sldId id="302" r:id="rId27"/>
    <p:sldId id="303" r:id="rId28"/>
    <p:sldId id="304" r:id="rId29"/>
    <p:sldId id="30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35"/>
    <p:restoredTop sz="90268"/>
  </p:normalViewPr>
  <p:slideViewPr>
    <p:cSldViewPr snapToGrid="0" snapToObjects="1">
      <p:cViewPr varScale="1">
        <p:scale>
          <a:sx n="101" d="100"/>
          <a:sy n="101" d="100"/>
        </p:scale>
        <p:origin x="66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51D22F-533C-7E4F-9C18-D683ED3021EB}" type="datetimeFigureOut">
              <a:rPr lang="en-US" smtClean="0"/>
              <a:t>2/9/2022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024AED-AB4A-1645-860B-007870A940DE}" type="slidenum">
              <a:rPr lang="en-US" smtClean="0"/>
              <a:t>‹#›</a:t>
            </a:fld>
            <a:endParaRPr lang="en-US"/>
          </a:p>
        </p:txBody>
      </p:sp>
    </p:spTree>
    <p:extLst>
      <p:ext uri="{BB962C8B-B14F-4D97-AF65-F5344CB8AC3E}">
        <p14:creationId xmlns:p14="http://schemas.microsoft.com/office/powerpoint/2010/main" val="566240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yRaHwKUqD9I"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Ratified: </a:t>
            </a:r>
            <a:r>
              <a:rPr lang="en-US" sz="1200" kern="1200" dirty="0">
                <a:solidFill>
                  <a:schemeClr val="tx1"/>
                </a:solidFill>
                <a:latin typeface="+mn-lt"/>
                <a:ea typeface="+mn-ea"/>
                <a:cs typeface="+mn-cs"/>
              </a:rPr>
              <a:t>to confirm by expressing consent, approval, or formal sanction</a:t>
            </a:r>
            <a:endParaRPr lang="en-US" dirty="0"/>
          </a:p>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7</a:t>
            </a:fld>
            <a:endParaRPr lang="en-US"/>
          </a:p>
        </p:txBody>
      </p:sp>
    </p:spTree>
    <p:extLst>
      <p:ext uri="{BB962C8B-B14F-4D97-AF65-F5344CB8AC3E}">
        <p14:creationId xmlns:p14="http://schemas.microsoft.com/office/powerpoint/2010/main" val="13107160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adjective </a:t>
            </a:r>
            <a:r>
              <a:rPr lang="en-US" sz="1200" b="1" kern="1200" dirty="0">
                <a:solidFill>
                  <a:schemeClr val="tx1"/>
                </a:solidFill>
                <a:latin typeface="+mn-lt"/>
                <a:ea typeface="+mn-ea"/>
                <a:cs typeface="+mn-cs"/>
              </a:rPr>
              <a:t>anachronistic</a:t>
            </a:r>
            <a:r>
              <a:rPr lang="en-US" sz="1200" b="0" kern="1200" dirty="0">
                <a:solidFill>
                  <a:schemeClr val="tx1"/>
                </a:solidFill>
                <a:latin typeface="+mn-lt"/>
                <a:ea typeface="+mn-ea"/>
                <a:cs typeface="+mn-cs"/>
              </a:rPr>
              <a:t> comes from the Greek words </a:t>
            </a:r>
            <a:r>
              <a:rPr lang="en-US" sz="1200" b="0" kern="1200" dirty="0" err="1">
                <a:solidFill>
                  <a:schemeClr val="tx1"/>
                </a:solidFill>
                <a:latin typeface="+mn-lt"/>
                <a:ea typeface="+mn-ea"/>
                <a:cs typeface="+mn-cs"/>
              </a:rPr>
              <a:t>ana</a:t>
            </a:r>
            <a:r>
              <a:rPr lang="en-US" sz="1200" b="0" kern="1200" dirty="0">
                <a:solidFill>
                  <a:schemeClr val="tx1"/>
                </a:solidFill>
                <a:latin typeface="+mn-lt"/>
                <a:ea typeface="+mn-ea"/>
                <a:cs typeface="+mn-cs"/>
              </a:rPr>
              <a:t>, or "against", and </a:t>
            </a:r>
            <a:r>
              <a:rPr lang="en-US" sz="1200" b="0" kern="1200" dirty="0" err="1">
                <a:solidFill>
                  <a:schemeClr val="tx1"/>
                </a:solidFill>
                <a:latin typeface="+mn-lt"/>
                <a:ea typeface="+mn-ea"/>
                <a:cs typeface="+mn-cs"/>
              </a:rPr>
              <a:t>khronos</a:t>
            </a:r>
            <a:r>
              <a:rPr lang="en-US" sz="1200" b="0" kern="1200" dirty="0">
                <a:solidFill>
                  <a:schemeClr val="tx1"/>
                </a:solidFill>
                <a:latin typeface="+mn-lt"/>
                <a:ea typeface="+mn-ea"/>
                <a:cs typeface="+mn-cs"/>
              </a:rPr>
              <a:t>, or "time." It usually refers to something old-fashioned or antique, but it can also mean anything that blatantly clashes with the time in which it is seen.</a:t>
            </a:r>
            <a:endParaRPr lang="en-US" dirty="0"/>
          </a:p>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18</a:t>
            </a:fld>
            <a:endParaRPr lang="en-US"/>
          </a:p>
        </p:txBody>
      </p:sp>
    </p:spTree>
    <p:extLst>
      <p:ext uri="{BB962C8B-B14F-4D97-AF65-F5344CB8AC3E}">
        <p14:creationId xmlns:p14="http://schemas.microsoft.com/office/powerpoint/2010/main" val="1024399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Construction: different materials,</a:t>
            </a:r>
            <a:r>
              <a:rPr lang="en-US" baseline="0" dirty="0"/>
              <a:t> </a:t>
            </a:r>
            <a:r>
              <a:rPr lang="en-US" dirty="0"/>
              <a:t>display alternative housing</a:t>
            </a:r>
            <a:r>
              <a:rPr lang="en-US" baseline="0" dirty="0"/>
              <a:t> – canal boats, caravans, log cabins, long house, igloo, </a:t>
            </a:r>
          </a:p>
          <a:p>
            <a:endParaRPr lang="en-US" baseline="0" dirty="0"/>
          </a:p>
          <a:p>
            <a:r>
              <a:rPr lang="en-US" baseline="0" dirty="0"/>
              <a:t>Role play; kitchen utensils – wok, chopsticks, tagine, bento box, </a:t>
            </a:r>
          </a:p>
          <a:p>
            <a:endParaRPr lang="en-US" baseline="0" dirty="0"/>
          </a:p>
          <a:p>
            <a:r>
              <a:rPr lang="en-US" baseline="0" dirty="0"/>
              <a:t>Music; pop music in different languages, traditional nursery rhymes from around the world </a:t>
            </a:r>
          </a:p>
          <a:p>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Literacy; </a:t>
            </a:r>
            <a:r>
              <a:rPr lang="en-US" sz="1200" kern="1200" dirty="0">
                <a:solidFill>
                  <a:schemeClr val="tx1"/>
                </a:solidFill>
                <a:effectLst/>
                <a:latin typeface="+mn-lt"/>
                <a:ea typeface="+mn-ea"/>
                <a:cs typeface="+mn-cs"/>
              </a:rPr>
              <a:t>Communicate with people from different countries e.g. e-mail, postcard, letter, phone call, video conferencing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Numeracy; mandala patterns</a:t>
            </a:r>
            <a:r>
              <a:rPr lang="en-US" sz="1200" kern="1200" baseline="0" dirty="0">
                <a:solidFill>
                  <a:schemeClr val="tx1"/>
                </a:solidFill>
                <a:effectLst/>
                <a:latin typeface="+mn-lt"/>
                <a:ea typeface="+mn-ea"/>
                <a:cs typeface="+mn-cs"/>
              </a:rPr>
              <a:t> and shapes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a:solidFill>
                  <a:schemeClr val="tx1"/>
                </a:solidFill>
                <a:effectLst/>
                <a:latin typeface="+mn-lt"/>
                <a:ea typeface="+mn-ea"/>
                <a:cs typeface="+mn-cs"/>
              </a:rPr>
              <a:t>Art; </a:t>
            </a:r>
            <a:r>
              <a:rPr lang="en-US" sz="1200" kern="1200" dirty="0">
                <a:solidFill>
                  <a:schemeClr val="tx1"/>
                </a:solidFill>
                <a:effectLst/>
                <a:latin typeface="+mn-lt"/>
                <a:ea typeface="+mn-ea"/>
                <a:cs typeface="+mn-cs"/>
              </a:rPr>
              <a:t>Observe and discuss different fabrics/ mats. Weave patterns using varied materials</a:t>
            </a:r>
            <a:br>
              <a:rPr lang="en-US" sz="1200" kern="1200" dirty="0">
                <a:solidFill>
                  <a:schemeClr val="tx1"/>
                </a:solidFill>
                <a:effectLst/>
                <a:latin typeface="+mn-lt"/>
                <a:ea typeface="+mn-ea"/>
                <a:cs typeface="+mn-cs"/>
              </a:rPr>
            </a:b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19</a:t>
            </a:fld>
            <a:endParaRPr lang="en-US"/>
          </a:p>
        </p:txBody>
      </p:sp>
    </p:spTree>
    <p:extLst>
      <p:ext uri="{BB962C8B-B14F-4D97-AF65-F5344CB8AC3E}">
        <p14:creationId xmlns:p14="http://schemas.microsoft.com/office/powerpoint/2010/main" val="16254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hlinkClick r:id="rId3"/>
              </a:rPr>
              <a:t>https://www.youtube.com/watch?v=yRaHwKUqD9I</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26</a:t>
            </a:fld>
            <a:endParaRPr lang="en-US"/>
          </a:p>
        </p:txBody>
      </p:sp>
    </p:spTree>
    <p:extLst>
      <p:ext uri="{BB962C8B-B14F-4D97-AF65-F5344CB8AC3E}">
        <p14:creationId xmlns:p14="http://schemas.microsoft.com/office/powerpoint/2010/main" val="396068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04DCB1FB-8423-364D-BD61-D8EEF90189E9}" type="datetimeFigureOut">
              <a:rPr lang="en-US" smtClean="0"/>
              <a:t>2/9/2022</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47DBF63-034C-4A41-9903-AEB0C9B605CE}"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CB1FB-8423-364D-BD61-D8EEF90189E9}" type="datetimeFigureOut">
              <a:rPr lang="en-US" smtClean="0"/>
              <a:t>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04DCB1FB-8423-364D-BD61-D8EEF90189E9}" type="datetimeFigureOut">
              <a:rPr lang="en-US" smtClean="0"/>
              <a:t>2/9/2022</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47DBF63-034C-4A41-9903-AEB0C9B605CE}"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DCB1FB-8423-364D-BD61-D8EEF90189E9}" type="datetimeFigureOut">
              <a:rPr lang="en-US" smtClean="0"/>
              <a:t>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DCB1FB-8423-364D-BD61-D8EEF90189E9}" type="datetimeFigureOut">
              <a:rPr lang="en-US" smtClean="0"/>
              <a:t>2/9/2022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DCB1FB-8423-364D-BD61-D8EEF90189E9}" type="datetimeFigureOut">
              <a:rPr lang="en-US" smtClean="0"/>
              <a:t>2/9/2022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DCB1FB-8423-364D-BD61-D8EEF90189E9}" type="datetimeFigureOut">
              <a:rPr lang="en-US" smtClean="0"/>
              <a:t>2/9/2022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04DCB1FB-8423-364D-BD61-D8EEF90189E9}" type="datetimeFigureOut">
              <a:rPr lang="en-US" smtClean="0"/>
              <a:t>2/9/2022</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47DBF63-034C-4A41-9903-AEB0C9B605CE}"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04DCB1FB-8423-364D-BD61-D8EEF90189E9}" type="datetimeFigureOut">
              <a:rPr lang="en-US" smtClean="0"/>
              <a:t>2/9/2022</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r>
              <a:rPr lang="en-US"/>
              <a:t>
              </a:t>
            </a:r>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47DBF63-034C-4A41-9903-AEB0C9B605CE}"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CB1FB-8423-364D-BD61-D8EEF90189E9}" type="datetimeFigureOut">
              <a:rPr lang="en-US" smtClean="0"/>
              <a:t>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CB1FB-8423-364D-BD61-D8EEF90189E9}" type="datetimeFigureOut">
              <a:rPr lang="en-US" smtClean="0"/>
              <a:t>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04DCB1FB-8423-364D-BD61-D8EEF90189E9}" type="datetimeFigureOut">
              <a:rPr lang="en-US" smtClean="0"/>
              <a:t>2/9/2022</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47DBF63-034C-4A41-9903-AEB0C9B605CE}"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55152204"/>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ownloads.unicef.org.uk/wp-content/uploads/2010/05/UNCRC_united_nations_convention_on_the_rights_of_the_child.pdf?_ga=2.202779089.1764867493.1505378144-1028031246.1505378144" TargetMode="External"/><Relationship Id="rId2" Type="http://schemas.openxmlformats.org/officeDocument/2006/relationships/hyperlink" Target="https://naldic.org.uk/" TargetMode="External"/><Relationship Id="rId1" Type="http://schemas.openxmlformats.org/officeDocument/2006/relationships/slideLayout" Target="../slideLayouts/slideLayout2.xml"/><Relationship Id="rId5" Type="http://schemas.openxmlformats.org/officeDocument/2006/relationships/hyperlink" Target="http://www.ealaw.org.uk/" TargetMode="External"/><Relationship Id="rId4" Type="http://schemas.openxmlformats.org/officeDocument/2006/relationships/hyperlink" Target="https://downloads.unicef.org.uk/wp-content/uploads/2010/05/UNCRC_summary-1.pdf?_ga=2.103294528.1764867493.1505378144-1028031246.1505378144"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gov.wales/docs/dcells/publications/090915becomingateacheren.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Pupils%20aged%205%20and%20over%20with%20a%20first%20language%20other%20than%20English%20or%20Welsh,%20by%20local%20authority,%20region%20and%20year"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statswales.gov.wales/Catalogue/Education-and-Skills/Schools-and-Teachers/Schools-Census/Pupil-Level-Annual-School-Census/Ethnicity-National-Identity-and-Language/firstlanguageofpupilsaged5andover-by-language-year"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8.JPG"/></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vimeo.com/223705225"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yRaHwKUqD9I"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br>
              <a:rPr lang="en-US" dirty="0"/>
            </a:br>
            <a:r>
              <a:rPr lang="en-US" dirty="0" err="1"/>
              <a:t>eal</a:t>
            </a:r>
            <a:endParaRPr lang="en-US" dirty="0"/>
          </a:p>
        </p:txBody>
      </p:sp>
      <p:sp>
        <p:nvSpPr>
          <p:cNvPr id="3" name="Subtitle 2"/>
          <p:cNvSpPr>
            <a:spLocks noGrp="1"/>
          </p:cNvSpPr>
          <p:nvPr>
            <p:ph type="subTitle" idx="1"/>
          </p:nvPr>
        </p:nvSpPr>
        <p:spPr/>
        <p:txBody>
          <a:bodyPr/>
          <a:lstStyle/>
          <a:p>
            <a:r>
              <a:rPr lang="en-US" dirty="0"/>
              <a:t>JJC</a:t>
            </a:r>
          </a:p>
        </p:txBody>
      </p:sp>
    </p:spTree>
    <p:extLst>
      <p:ext uri="{BB962C8B-B14F-4D97-AF65-F5344CB8AC3E}">
        <p14:creationId xmlns:p14="http://schemas.microsoft.com/office/powerpoint/2010/main" val="18722724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206115"/>
            <a:ext cx="9601200" cy="1485900"/>
          </a:xfrm>
        </p:spPr>
        <p:txBody>
          <a:bodyPr/>
          <a:lstStyle/>
          <a:p>
            <a:r>
              <a:rPr lang="en-US" dirty="0"/>
              <a:t>Terminology </a:t>
            </a:r>
          </a:p>
        </p:txBody>
      </p:sp>
      <p:graphicFrame>
        <p:nvGraphicFramePr>
          <p:cNvPr id="4" name="Table 3"/>
          <p:cNvGraphicFramePr>
            <a:graphicFrameLocks noGrp="1"/>
          </p:cNvGraphicFramePr>
          <p:nvPr>
            <p:extLst>
              <p:ext uri="{D42A27DB-BD31-4B8C-83A1-F6EECF244321}">
                <p14:modId xmlns:p14="http://schemas.microsoft.com/office/powerpoint/2010/main" val="1364786736"/>
              </p:ext>
            </p:extLst>
          </p:nvPr>
        </p:nvGraphicFramePr>
        <p:xfrm>
          <a:off x="1371600" y="949065"/>
          <a:ext cx="10335718" cy="5852160"/>
        </p:xfrm>
        <a:graphic>
          <a:graphicData uri="http://schemas.openxmlformats.org/drawingml/2006/table">
            <a:tbl>
              <a:tblPr firstRow="1" bandRow="1">
                <a:tableStyleId>{C4B1156A-380E-4F78-BDF5-A606A8083BF9}</a:tableStyleId>
              </a:tblPr>
              <a:tblGrid>
                <a:gridCol w="1086787">
                  <a:extLst>
                    <a:ext uri="{9D8B030D-6E8A-4147-A177-3AD203B41FA5}">
                      <a16:colId xmlns:a16="http://schemas.microsoft.com/office/drawing/2014/main" val="20000"/>
                    </a:ext>
                  </a:extLst>
                </a:gridCol>
                <a:gridCol w="4332157">
                  <a:extLst>
                    <a:ext uri="{9D8B030D-6E8A-4147-A177-3AD203B41FA5}">
                      <a16:colId xmlns:a16="http://schemas.microsoft.com/office/drawing/2014/main" val="20001"/>
                    </a:ext>
                  </a:extLst>
                </a:gridCol>
                <a:gridCol w="1469036">
                  <a:extLst>
                    <a:ext uri="{9D8B030D-6E8A-4147-A177-3AD203B41FA5}">
                      <a16:colId xmlns:a16="http://schemas.microsoft.com/office/drawing/2014/main" val="20002"/>
                    </a:ext>
                  </a:extLst>
                </a:gridCol>
                <a:gridCol w="3447738">
                  <a:extLst>
                    <a:ext uri="{9D8B030D-6E8A-4147-A177-3AD203B41FA5}">
                      <a16:colId xmlns:a16="http://schemas.microsoft.com/office/drawing/2014/main" val="20003"/>
                    </a:ext>
                  </a:extLst>
                </a:gridCol>
              </a:tblGrid>
              <a:tr h="370840">
                <a:tc>
                  <a:txBody>
                    <a:bodyPr/>
                    <a:lstStyle/>
                    <a:p>
                      <a:r>
                        <a:rPr lang="en-US" sz="1400" b="1" dirty="0"/>
                        <a:t>EAL </a:t>
                      </a:r>
                    </a:p>
                    <a:p>
                      <a:endParaRPr lang="en-US" sz="1400" b="1" dirty="0"/>
                    </a:p>
                    <a:p>
                      <a:endParaRPr lang="en-US" sz="1400" b="1" dirty="0">
                        <a:solidFill>
                          <a:srgbClr val="00B050"/>
                        </a:solidFill>
                      </a:endParaRPr>
                    </a:p>
                    <a:p>
                      <a:r>
                        <a:rPr lang="en-US" sz="1400" b="1" dirty="0">
                          <a:solidFill>
                            <a:srgbClr val="00B050"/>
                          </a:solidFill>
                        </a:rPr>
                        <a:t>SIY </a:t>
                      </a:r>
                    </a:p>
                  </a:txBody>
                  <a:tcPr/>
                </a:tc>
                <a:tc>
                  <a: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400" b="0" dirty="0"/>
                        <a:t>English as an Additional Language. Used to refer to learners whose first language is NOT English or Welsh (</a:t>
                      </a:r>
                      <a:r>
                        <a:rPr lang="en-US" sz="1400" b="0" dirty="0" err="1"/>
                        <a:t>Estyn</a:t>
                      </a:r>
                      <a:r>
                        <a:rPr lang="en-US" sz="1400" b="0" dirty="0"/>
                        <a:t>, 2013) </a:t>
                      </a:r>
                    </a:p>
                    <a:p>
                      <a:pPr marL="0" marR="0" lvl="2" indent="0" algn="l" defTabSz="914400" rtl="0" eaLnBrk="1" fontAlgn="auto" latinLnBrk="0" hangingPunct="1">
                        <a:lnSpc>
                          <a:spcPct val="100000"/>
                        </a:lnSpc>
                        <a:spcBef>
                          <a:spcPts val="0"/>
                        </a:spcBef>
                        <a:spcAft>
                          <a:spcPts val="0"/>
                        </a:spcAft>
                        <a:buClrTx/>
                        <a:buSzTx/>
                        <a:buFontTx/>
                        <a:buNone/>
                        <a:tabLst/>
                        <a:defRPr/>
                      </a:pPr>
                      <a:r>
                        <a:rPr lang="en-US" sz="1400" b="0" dirty="0" err="1">
                          <a:solidFill>
                            <a:srgbClr val="00B050"/>
                          </a:solidFill>
                        </a:rPr>
                        <a:t>Saesneg</a:t>
                      </a:r>
                      <a:r>
                        <a:rPr lang="en-US" sz="1400" b="0" dirty="0">
                          <a:solidFill>
                            <a:srgbClr val="00B050"/>
                          </a:solidFill>
                        </a:rPr>
                        <a:t> </a:t>
                      </a:r>
                      <a:r>
                        <a:rPr lang="en-US" sz="1400" b="0" dirty="0" err="1">
                          <a:solidFill>
                            <a:srgbClr val="00B050"/>
                          </a:solidFill>
                        </a:rPr>
                        <a:t>fel</a:t>
                      </a:r>
                      <a:r>
                        <a:rPr lang="en-US" sz="1400" b="0" dirty="0">
                          <a:solidFill>
                            <a:srgbClr val="00B050"/>
                          </a:solidFill>
                        </a:rPr>
                        <a:t> </a:t>
                      </a:r>
                      <a:r>
                        <a:rPr lang="en-US" sz="1400" b="0" dirty="0" err="1">
                          <a:solidFill>
                            <a:srgbClr val="00B050"/>
                          </a:solidFill>
                        </a:rPr>
                        <a:t>Iaith</a:t>
                      </a:r>
                      <a:r>
                        <a:rPr lang="en-US" sz="1400" b="0" dirty="0">
                          <a:solidFill>
                            <a:srgbClr val="00B050"/>
                          </a:solidFill>
                        </a:rPr>
                        <a:t> </a:t>
                      </a:r>
                      <a:r>
                        <a:rPr lang="en-US" sz="1400" b="0" dirty="0" err="1">
                          <a:solidFill>
                            <a:srgbClr val="00B050"/>
                          </a:solidFill>
                        </a:rPr>
                        <a:t>Ychwanegol</a:t>
                      </a:r>
                      <a:r>
                        <a:rPr lang="en-US" sz="1400" b="0" dirty="0">
                          <a:solidFill>
                            <a:srgbClr val="00B050"/>
                          </a:solidFill>
                        </a:rPr>
                        <a:t>.</a:t>
                      </a:r>
                      <a:r>
                        <a:rPr lang="en-US" sz="1400" b="0" baseline="0" dirty="0">
                          <a:solidFill>
                            <a:srgbClr val="00B050"/>
                          </a:solidFill>
                        </a:rPr>
                        <a:t> </a:t>
                      </a:r>
                      <a:endParaRPr lang="en-US" sz="1400" b="0" dirty="0">
                        <a:solidFill>
                          <a:srgbClr val="00B050"/>
                        </a:solidFill>
                      </a:endParaRPr>
                    </a:p>
                  </a:txBody>
                  <a:tcPr/>
                </a:tc>
                <a:tc>
                  <a:txBody>
                    <a:bodyPr/>
                    <a:lstStyle/>
                    <a:p>
                      <a:r>
                        <a:rPr lang="en-US" sz="1400" b="1" dirty="0"/>
                        <a:t>PLASC</a:t>
                      </a:r>
                    </a:p>
                  </a:txBody>
                  <a:tcPr/>
                </a:tc>
                <a:tc>
                  <a:txBody>
                    <a:bodyPr/>
                    <a:lstStyle/>
                    <a:p>
                      <a:r>
                        <a:rPr lang="en-US" sz="1400" dirty="0">
                          <a:latin typeface="+mn-lt"/>
                        </a:rPr>
                        <a:t>Pupil</a:t>
                      </a:r>
                      <a:r>
                        <a:rPr lang="en-US" sz="1400" baseline="0" dirty="0">
                          <a:latin typeface="+mn-lt"/>
                        </a:rPr>
                        <a:t> Level Annual School Census. </a:t>
                      </a:r>
                      <a:r>
                        <a:rPr lang="en-US" sz="1400" b="0" i="0" kern="1200" baseline="0" dirty="0">
                          <a:solidFill>
                            <a:schemeClr val="dk1"/>
                          </a:solidFill>
                          <a:effectLst/>
                          <a:latin typeface="+mn-lt"/>
                          <a:ea typeface="+mn-ea"/>
                          <a:cs typeface="+mn-cs"/>
                        </a:rPr>
                        <a:t>A</a:t>
                      </a:r>
                      <a:r>
                        <a:rPr lang="en-US" sz="1400" b="0" i="0" kern="1200" dirty="0">
                          <a:solidFill>
                            <a:schemeClr val="dk1"/>
                          </a:solidFill>
                          <a:effectLst/>
                          <a:latin typeface="+mn-lt"/>
                          <a:ea typeface="+mn-ea"/>
                          <a:cs typeface="+mn-cs"/>
                        </a:rPr>
                        <a:t>n electronic collection of pupil and school level data provided by all maintained sector primary, middle, secondary, nursery and special schools in January each year.</a:t>
                      </a:r>
                      <a:endParaRPr lang="en-US" sz="1400" dirty="0">
                        <a:latin typeface="+mn-lt"/>
                      </a:endParaRPr>
                    </a:p>
                  </a:txBody>
                  <a:tcPr/>
                </a:tc>
                <a:extLst>
                  <a:ext uri="{0D108BD9-81ED-4DB2-BD59-A6C34878D82A}">
                    <a16:rowId xmlns:a16="http://schemas.microsoft.com/office/drawing/2014/main" val="10000"/>
                  </a:ext>
                </a:extLst>
              </a:tr>
              <a:tr h="370840">
                <a:tc>
                  <a:txBody>
                    <a:bodyPr/>
                    <a:lstStyle/>
                    <a:p>
                      <a:r>
                        <a:rPr lang="en-US" sz="1400" b="1" dirty="0"/>
                        <a:t>WAL</a:t>
                      </a:r>
                      <a:r>
                        <a:rPr lang="en-US" sz="1400" b="1" baseline="0" dirty="0"/>
                        <a:t> </a:t>
                      </a:r>
                    </a:p>
                    <a:p>
                      <a:endParaRPr lang="en-US" sz="1400" b="1" baseline="0" dirty="0"/>
                    </a:p>
                    <a:p>
                      <a:endParaRPr lang="en-US" sz="1400" b="1" baseline="0" dirty="0">
                        <a:solidFill>
                          <a:srgbClr val="00B050"/>
                        </a:solidFill>
                      </a:endParaRPr>
                    </a:p>
                    <a:p>
                      <a:r>
                        <a:rPr lang="en-US" sz="1400" b="1" baseline="0" dirty="0">
                          <a:solidFill>
                            <a:srgbClr val="00B050"/>
                          </a:solidFill>
                        </a:rPr>
                        <a:t>CIY</a:t>
                      </a:r>
                      <a:endParaRPr lang="en-US" sz="1400" b="1" dirty="0">
                        <a:solidFill>
                          <a:srgbClr val="00B050"/>
                        </a:solidFill>
                      </a:endParaRPr>
                    </a:p>
                  </a:txBody>
                  <a:tcPr/>
                </a:tc>
                <a:tc>
                  <a:txBody>
                    <a:bodyPr/>
                    <a:lstStyle/>
                    <a:p>
                      <a:r>
                        <a:rPr lang="en-US" sz="1400" dirty="0"/>
                        <a:t>Welsh</a:t>
                      </a:r>
                      <a:r>
                        <a:rPr lang="en-US" sz="1400" baseline="0" dirty="0"/>
                        <a:t> as an Additional Language. Used where the medium of education is Welsh and the learners first language is not English or Welsh. </a:t>
                      </a:r>
                    </a:p>
                    <a:p>
                      <a:r>
                        <a:rPr lang="en-US" sz="1400" baseline="0" dirty="0" err="1">
                          <a:solidFill>
                            <a:srgbClr val="00B050"/>
                          </a:solidFill>
                        </a:rPr>
                        <a:t>Cymraeg</a:t>
                      </a:r>
                      <a:r>
                        <a:rPr lang="en-US" sz="1400" baseline="0" dirty="0">
                          <a:solidFill>
                            <a:srgbClr val="00B050"/>
                          </a:solidFill>
                        </a:rPr>
                        <a:t> </a:t>
                      </a:r>
                      <a:r>
                        <a:rPr lang="en-US" sz="1400" baseline="0" dirty="0" err="1">
                          <a:solidFill>
                            <a:srgbClr val="00B050"/>
                          </a:solidFill>
                        </a:rPr>
                        <a:t>fel</a:t>
                      </a:r>
                      <a:r>
                        <a:rPr lang="en-US" sz="1400" baseline="0" dirty="0">
                          <a:solidFill>
                            <a:srgbClr val="00B050"/>
                          </a:solidFill>
                        </a:rPr>
                        <a:t> </a:t>
                      </a:r>
                      <a:r>
                        <a:rPr lang="en-US" sz="1400" baseline="0" dirty="0" err="1">
                          <a:solidFill>
                            <a:srgbClr val="00B050"/>
                          </a:solidFill>
                        </a:rPr>
                        <a:t>Iaith</a:t>
                      </a:r>
                      <a:r>
                        <a:rPr lang="en-US" sz="1400" baseline="0" dirty="0">
                          <a:solidFill>
                            <a:srgbClr val="00B050"/>
                          </a:solidFill>
                        </a:rPr>
                        <a:t> </a:t>
                      </a:r>
                      <a:r>
                        <a:rPr lang="en-US" sz="1400" baseline="0" dirty="0" err="1">
                          <a:solidFill>
                            <a:srgbClr val="00B050"/>
                          </a:solidFill>
                        </a:rPr>
                        <a:t>Ychwanegol</a:t>
                      </a:r>
                      <a:r>
                        <a:rPr lang="en-US" sz="1400" baseline="0" dirty="0">
                          <a:solidFill>
                            <a:srgbClr val="00B050"/>
                          </a:solidFill>
                        </a:rPr>
                        <a:t>.</a:t>
                      </a:r>
                      <a:endParaRPr lang="en-US" sz="1400" dirty="0">
                        <a:solidFill>
                          <a:srgbClr val="00B050"/>
                        </a:solidFill>
                      </a:endParaRPr>
                    </a:p>
                  </a:txBody>
                  <a:tcPr/>
                </a:tc>
                <a:tc>
                  <a:txBody>
                    <a:bodyPr/>
                    <a:lstStyle/>
                    <a:p>
                      <a:r>
                        <a:rPr lang="en-US" sz="1400" b="1" dirty="0">
                          <a:solidFill>
                            <a:schemeClr val="tx1"/>
                          </a:solidFill>
                        </a:rPr>
                        <a:t>BICS (Cummins, 1981)</a:t>
                      </a:r>
                    </a:p>
                  </a:txBody>
                  <a:tcPr/>
                </a:tc>
                <a:tc>
                  <a:txBody>
                    <a:bodyPr/>
                    <a:lstStyle/>
                    <a:p>
                      <a:r>
                        <a:rPr lang="en-US" sz="1400" dirty="0">
                          <a:solidFill>
                            <a:schemeClr val="tx1"/>
                          </a:solidFill>
                        </a:rPr>
                        <a:t>Basic</a:t>
                      </a:r>
                      <a:r>
                        <a:rPr lang="en-US" sz="1400" baseline="0" dirty="0">
                          <a:solidFill>
                            <a:schemeClr val="tx1"/>
                          </a:solidFill>
                        </a:rPr>
                        <a:t> Interpersonal Communication Skills </a:t>
                      </a:r>
                      <a:endParaRPr lang="en-US" sz="1400" dirty="0">
                        <a:solidFill>
                          <a:schemeClr val="tx1"/>
                        </a:solidFill>
                      </a:endParaRPr>
                    </a:p>
                  </a:txBody>
                  <a:tcPr/>
                </a:tc>
                <a:extLst>
                  <a:ext uri="{0D108BD9-81ED-4DB2-BD59-A6C34878D82A}">
                    <a16:rowId xmlns:a16="http://schemas.microsoft.com/office/drawing/2014/main" val="10001"/>
                  </a:ext>
                </a:extLst>
              </a:tr>
              <a:tr h="370840">
                <a:tc>
                  <a:txBody>
                    <a:bodyPr/>
                    <a:lstStyle/>
                    <a:p>
                      <a:r>
                        <a:rPr lang="en-US" sz="1400" b="1" dirty="0"/>
                        <a:t>ESL</a:t>
                      </a:r>
                    </a:p>
                  </a:txBody>
                  <a:tcPr/>
                </a:tc>
                <a:tc>
                  <a:txBody>
                    <a:bodyPr/>
                    <a:lstStyle/>
                    <a:p>
                      <a:r>
                        <a:rPr lang="en-US" sz="1400" dirty="0"/>
                        <a:t>English as a second language. </a:t>
                      </a:r>
                      <a:r>
                        <a:rPr lang="en-US" sz="1400" baseline="0" dirty="0"/>
                        <a:t> American (sometimes European) term for ‘EAL’</a:t>
                      </a:r>
                      <a:endParaRPr lang="en-US" sz="1400" dirty="0"/>
                    </a:p>
                  </a:txBody>
                  <a:tcPr/>
                </a:tc>
                <a:tc>
                  <a:txBody>
                    <a:bodyPr/>
                    <a:lstStyle/>
                    <a:p>
                      <a:r>
                        <a:rPr lang="en-US" sz="1400" b="1" dirty="0"/>
                        <a:t>CALP</a:t>
                      </a:r>
                      <a:r>
                        <a:rPr lang="en-US" sz="1400" b="1" baseline="0" dirty="0"/>
                        <a:t> </a:t>
                      </a:r>
                      <a:r>
                        <a:rPr lang="en-US" sz="1400" b="1" dirty="0">
                          <a:solidFill>
                            <a:schemeClr val="tx1"/>
                          </a:solidFill>
                        </a:rPr>
                        <a:t>(Cummins,</a:t>
                      </a:r>
                      <a:r>
                        <a:rPr lang="en-US" sz="1400" b="1" baseline="0" dirty="0">
                          <a:solidFill>
                            <a:schemeClr val="tx1"/>
                          </a:solidFill>
                        </a:rPr>
                        <a:t> </a:t>
                      </a:r>
                      <a:r>
                        <a:rPr lang="en-US" sz="1400" b="1" dirty="0">
                          <a:solidFill>
                            <a:schemeClr val="tx1"/>
                          </a:solidFill>
                        </a:rPr>
                        <a:t>1981)</a:t>
                      </a:r>
                    </a:p>
                    <a:p>
                      <a:endParaRPr lang="en-US" sz="1400" b="1" dirty="0"/>
                    </a:p>
                  </a:txBody>
                  <a:tcPr/>
                </a:tc>
                <a:tc>
                  <a:txBody>
                    <a:bodyPr/>
                    <a:lstStyle/>
                    <a:p>
                      <a:r>
                        <a:rPr lang="en-US" sz="1400" dirty="0"/>
                        <a:t>Cognitive Academic Language</a:t>
                      </a:r>
                      <a:r>
                        <a:rPr lang="en-US" sz="1400" baseline="0" dirty="0"/>
                        <a:t> Proficiency </a:t>
                      </a:r>
                      <a:endParaRPr lang="en-US" sz="1400" dirty="0"/>
                    </a:p>
                  </a:txBody>
                  <a:tcPr/>
                </a:tc>
                <a:extLst>
                  <a:ext uri="{0D108BD9-81ED-4DB2-BD59-A6C34878D82A}">
                    <a16:rowId xmlns:a16="http://schemas.microsoft.com/office/drawing/2014/main" val="10002"/>
                  </a:ext>
                </a:extLst>
              </a:tr>
              <a:tr h="370840">
                <a:tc>
                  <a:txBody>
                    <a:bodyPr/>
                    <a:lstStyle/>
                    <a:p>
                      <a:r>
                        <a:rPr lang="en-US" sz="1400" b="1" dirty="0"/>
                        <a:t>SLA </a:t>
                      </a:r>
                    </a:p>
                  </a:txBody>
                  <a:tcPr/>
                </a:tc>
                <a:tc>
                  <a:txBody>
                    <a:bodyPr/>
                    <a:lstStyle/>
                    <a:p>
                      <a:r>
                        <a:rPr lang="en-US" sz="1400" dirty="0"/>
                        <a:t>Second Language Acquisition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a:t>CUP</a:t>
                      </a:r>
                    </a:p>
                    <a:p>
                      <a:endParaRPr lang="en-US" sz="1400" b="1" dirty="0"/>
                    </a:p>
                  </a:txBody>
                  <a:tcPr/>
                </a:tc>
                <a:tc>
                  <a:txBody>
                    <a:bodyPr/>
                    <a:lstStyle/>
                    <a:p>
                      <a:r>
                        <a:rPr lang="en-US" sz="1400" dirty="0"/>
                        <a:t>Common Underlying Proficiency (Iceberg Analogy) </a:t>
                      </a:r>
                    </a:p>
                  </a:txBody>
                  <a:tcPr/>
                </a:tc>
                <a:extLst>
                  <a:ext uri="{0D108BD9-81ED-4DB2-BD59-A6C34878D82A}">
                    <a16:rowId xmlns:a16="http://schemas.microsoft.com/office/drawing/2014/main" val="10003"/>
                  </a:ext>
                </a:extLst>
              </a:tr>
              <a:tr h="370840">
                <a:tc>
                  <a:txBody>
                    <a:bodyPr/>
                    <a:lstStyle/>
                    <a:p>
                      <a:r>
                        <a:rPr lang="en-US" sz="1400" b="1" dirty="0"/>
                        <a:t>BME </a:t>
                      </a:r>
                    </a:p>
                  </a:txBody>
                  <a:tcPr/>
                </a:tc>
                <a:tc>
                  <a:txBody>
                    <a:bodyPr/>
                    <a:lstStyle/>
                    <a:p>
                      <a:r>
                        <a:rPr lang="en-US" sz="1400" dirty="0"/>
                        <a:t>Black or</a:t>
                      </a:r>
                      <a:r>
                        <a:rPr lang="en-US" sz="1400" baseline="0" dirty="0"/>
                        <a:t> ethnic minority (</a:t>
                      </a:r>
                      <a:r>
                        <a:rPr lang="en-US" sz="1400" i="1" baseline="0" dirty="0"/>
                        <a:t>much debate over whether this is a helpful abbreviation or whether it is offensive</a:t>
                      </a:r>
                      <a:r>
                        <a:rPr lang="en-US" sz="1400" baseline="0" dirty="0"/>
                        <a:t>) </a:t>
                      </a:r>
                      <a:endParaRPr lang="en-US" sz="1400" dirty="0"/>
                    </a:p>
                  </a:txBody>
                  <a:tcPr/>
                </a:tc>
                <a:tc>
                  <a:txBody>
                    <a:bodyPr/>
                    <a:lstStyle/>
                    <a:p>
                      <a:r>
                        <a:rPr lang="en-US" sz="1400" b="1" dirty="0"/>
                        <a:t>LAD</a:t>
                      </a:r>
                    </a:p>
                    <a:p>
                      <a:r>
                        <a:rPr lang="en-US" sz="1400" b="1" dirty="0"/>
                        <a:t>(Chomsky, 1960s)</a:t>
                      </a:r>
                    </a:p>
                  </a:txBody>
                  <a:tcPr/>
                </a:tc>
                <a:tc>
                  <a:txBody>
                    <a:bodyPr/>
                    <a:lstStyle/>
                    <a:p>
                      <a:r>
                        <a:rPr lang="en-US" sz="1400" dirty="0"/>
                        <a:t>Language Acquisition Device (innate ability to learn language) </a:t>
                      </a:r>
                    </a:p>
                  </a:txBody>
                  <a:tcPr/>
                </a:tc>
                <a:extLst>
                  <a:ext uri="{0D108BD9-81ED-4DB2-BD59-A6C34878D82A}">
                    <a16:rowId xmlns:a16="http://schemas.microsoft.com/office/drawing/2014/main" val="10004"/>
                  </a:ext>
                </a:extLst>
              </a:tr>
              <a:tr h="370840">
                <a:tc>
                  <a:txBody>
                    <a:bodyPr/>
                    <a:lstStyle/>
                    <a:p>
                      <a:r>
                        <a:rPr lang="en-US" sz="1400" b="1" dirty="0"/>
                        <a:t>L1 / L2 </a:t>
                      </a:r>
                    </a:p>
                  </a:txBody>
                  <a:tcPr/>
                </a:tc>
                <a:tc>
                  <a:txBody>
                    <a:bodyPr/>
                    <a:lstStyle/>
                    <a:p>
                      <a:r>
                        <a:rPr lang="en-US" sz="1400" dirty="0"/>
                        <a:t>First</a:t>
                      </a:r>
                      <a:r>
                        <a:rPr lang="en-US" sz="1400" baseline="0" dirty="0"/>
                        <a:t> language/ second language. A linguistics term. </a:t>
                      </a:r>
                      <a:endParaRPr lang="en-US" sz="1400" dirty="0"/>
                    </a:p>
                  </a:txBody>
                  <a:tcPr/>
                </a:tc>
                <a:tc>
                  <a:txBody>
                    <a:bodyPr/>
                    <a:lstStyle/>
                    <a:p>
                      <a:r>
                        <a:rPr lang="en-US" sz="1400" b="1" dirty="0"/>
                        <a:t>LASS</a:t>
                      </a:r>
                    </a:p>
                    <a:p>
                      <a:r>
                        <a:rPr lang="en-US" sz="1400" b="1" dirty="0"/>
                        <a:t>(Bruner, 1960s)</a:t>
                      </a:r>
                    </a:p>
                  </a:txBody>
                  <a:tcPr/>
                </a:tc>
                <a:tc>
                  <a:txBody>
                    <a:bodyPr/>
                    <a:lstStyle/>
                    <a:p>
                      <a:r>
                        <a:rPr lang="en-US" sz="1400" dirty="0"/>
                        <a:t>Language Acquisition Support System (language learning is </a:t>
                      </a:r>
                      <a:r>
                        <a:rPr lang="en-US" sz="1400" dirty="0" err="1"/>
                        <a:t>scaffolded</a:t>
                      </a:r>
                      <a:r>
                        <a:rPr lang="en-US" sz="1400" dirty="0"/>
                        <a:t>)</a:t>
                      </a:r>
                    </a:p>
                  </a:txBody>
                  <a:tcPr/>
                </a:tc>
                <a:extLst>
                  <a:ext uri="{0D108BD9-81ED-4DB2-BD59-A6C34878D82A}">
                    <a16:rowId xmlns:a16="http://schemas.microsoft.com/office/drawing/2014/main" val="10005"/>
                  </a:ext>
                </a:extLst>
              </a:tr>
              <a:tr h="370840">
                <a:tc>
                  <a:txBody>
                    <a:bodyPr/>
                    <a:lstStyle/>
                    <a:p>
                      <a:r>
                        <a:rPr lang="en-US" sz="1400" b="1" dirty="0"/>
                        <a:t>NALDIC</a:t>
                      </a:r>
                    </a:p>
                  </a:txBody>
                  <a:tcPr/>
                </a:tc>
                <a:tc>
                  <a:txBody>
                    <a:bodyPr/>
                    <a:lstStyle/>
                    <a:p>
                      <a:r>
                        <a:rPr lang="en-US" sz="1400" dirty="0"/>
                        <a:t>National Association for English as an</a:t>
                      </a:r>
                      <a:r>
                        <a:rPr lang="en-US" sz="1400" baseline="0" dirty="0"/>
                        <a:t> Additional Language: </a:t>
                      </a:r>
                      <a:r>
                        <a:rPr lang="en-US" sz="1400" baseline="0" dirty="0">
                          <a:hlinkClick r:id="rId2"/>
                        </a:rPr>
                        <a:t>NALDIC</a:t>
                      </a:r>
                      <a:endParaRPr lang="en-US" sz="1400" dirty="0"/>
                    </a:p>
                  </a:txBody>
                  <a:tcPr/>
                </a:tc>
                <a:tc>
                  <a: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400" b="1" dirty="0">
                          <a:solidFill>
                            <a:schemeClr val="tx1"/>
                          </a:solidFill>
                        </a:rPr>
                        <a:t>UNCRC</a:t>
                      </a:r>
                    </a:p>
                  </a:txBody>
                  <a:tcPr/>
                </a:tc>
                <a:tc>
                  <a: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400" b="0" dirty="0">
                          <a:solidFill>
                            <a:schemeClr val="tx1"/>
                          </a:solidFill>
                        </a:rPr>
                        <a:t>United Nation Conventions on the Rights of the child</a:t>
                      </a:r>
                    </a:p>
                    <a:p>
                      <a:pPr marL="0" marR="0" lvl="2" indent="0" algn="l" defTabSz="914400" rtl="0" eaLnBrk="1" fontAlgn="auto" latinLnBrk="0" hangingPunct="1">
                        <a:lnSpc>
                          <a:spcPct val="100000"/>
                        </a:lnSpc>
                        <a:spcBef>
                          <a:spcPts val="0"/>
                        </a:spcBef>
                        <a:spcAft>
                          <a:spcPts val="0"/>
                        </a:spcAft>
                        <a:buClrTx/>
                        <a:buSzTx/>
                        <a:buFontTx/>
                        <a:buNone/>
                        <a:tabLst/>
                        <a:defRPr/>
                      </a:pPr>
                      <a:r>
                        <a:rPr lang="en-US" sz="1400" b="0" dirty="0">
                          <a:solidFill>
                            <a:schemeClr val="tx1"/>
                          </a:solidFill>
                          <a:hlinkClick r:id="rId3"/>
                        </a:rPr>
                        <a:t>Full</a:t>
                      </a:r>
                      <a:r>
                        <a:rPr lang="en-US" sz="1400" b="0" baseline="0" dirty="0">
                          <a:solidFill>
                            <a:schemeClr val="tx1"/>
                          </a:solidFill>
                          <a:hlinkClick r:id="rId3"/>
                        </a:rPr>
                        <a:t> Convention </a:t>
                      </a:r>
                      <a:r>
                        <a:rPr lang="en-US" sz="1400" b="0" baseline="0" dirty="0">
                          <a:solidFill>
                            <a:schemeClr val="tx1"/>
                          </a:solidFill>
                        </a:rPr>
                        <a:t>        </a:t>
                      </a:r>
                      <a:r>
                        <a:rPr lang="en-US" sz="1400" b="0" baseline="0" dirty="0">
                          <a:solidFill>
                            <a:schemeClr val="tx1"/>
                          </a:solidFill>
                          <a:hlinkClick r:id="rId4"/>
                        </a:rPr>
                        <a:t>Unicef Summary </a:t>
                      </a:r>
                      <a:endParaRPr lang="en-US" sz="1400" b="0" dirty="0">
                        <a:solidFill>
                          <a:schemeClr val="tx1"/>
                        </a:solidFill>
                      </a:endParaRPr>
                    </a:p>
                  </a:txBody>
                  <a:tcPr/>
                </a:tc>
                <a:extLst>
                  <a:ext uri="{0D108BD9-81ED-4DB2-BD59-A6C34878D82A}">
                    <a16:rowId xmlns:a16="http://schemas.microsoft.com/office/drawing/2014/main" val="10006"/>
                  </a:ext>
                </a:extLst>
              </a:tr>
              <a:tr h="370840">
                <a:tc>
                  <a:txBody>
                    <a:bodyPr/>
                    <a:lstStyle/>
                    <a:p>
                      <a:r>
                        <a:rPr lang="en-US" sz="1400" dirty="0"/>
                        <a:t>EALAW</a:t>
                      </a:r>
                    </a:p>
                  </a:txBody>
                  <a:tcPr/>
                </a:tc>
                <a:tc>
                  <a:txBody>
                    <a:bodyPr/>
                    <a:lstStyle/>
                    <a:p>
                      <a:r>
                        <a:rPr lang="en-US" sz="1400" dirty="0"/>
                        <a:t>English as an Additional Language Association of Wales:</a:t>
                      </a:r>
                      <a:r>
                        <a:rPr lang="en-US" sz="1400" baseline="0" dirty="0"/>
                        <a:t> </a:t>
                      </a:r>
                      <a:r>
                        <a:rPr lang="en-US" sz="1400" baseline="0" dirty="0">
                          <a:hlinkClick r:id="rId5"/>
                        </a:rPr>
                        <a:t>EALAW</a:t>
                      </a:r>
                      <a:r>
                        <a:rPr lang="en-US" sz="1400" baseline="0" dirty="0"/>
                        <a:t> </a:t>
                      </a:r>
                      <a:endParaRPr lang="en-US" sz="1400" dirty="0"/>
                    </a:p>
                  </a:txBody>
                  <a:tcPr/>
                </a:tc>
                <a:tc>
                  <a:txBody>
                    <a:bodyPr/>
                    <a:lstStyle/>
                    <a:p>
                      <a:r>
                        <a:rPr lang="en-US" sz="1400" dirty="0"/>
                        <a:t>5SM</a:t>
                      </a:r>
                    </a:p>
                  </a:txBody>
                  <a:tcPr/>
                </a:tc>
                <a:tc>
                  <a:txBody>
                    <a:bodyPr/>
                    <a:lstStyle/>
                    <a:p>
                      <a:r>
                        <a:rPr lang="en-US" sz="1400" dirty="0"/>
                        <a:t>Five Stage Model Of English Language Acquisition (Wales) </a:t>
                      </a:r>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618272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6600" dirty="0"/>
              <a:t>What is EAL?</a:t>
            </a:r>
            <a:endParaRPr lang="en-US" dirty="0"/>
          </a:p>
        </p:txBody>
      </p:sp>
      <p:sp>
        <p:nvSpPr>
          <p:cNvPr id="3" name="Content Placeholder 2"/>
          <p:cNvSpPr>
            <a:spLocks noGrp="1"/>
          </p:cNvSpPr>
          <p:nvPr>
            <p:ph idx="1"/>
          </p:nvPr>
        </p:nvSpPr>
        <p:spPr/>
        <p:txBody>
          <a:bodyPr>
            <a:normAutofit/>
          </a:bodyPr>
          <a:lstStyle/>
          <a:p>
            <a:r>
              <a:rPr lang="en-US" sz="2800" dirty="0"/>
              <a:t>EAL is the term used to refer to learners whose first language is not English or Welsh and whose use of the English language </a:t>
            </a:r>
            <a:r>
              <a:rPr lang="en-US" sz="2800" b="1" dirty="0"/>
              <a:t>is in addition </a:t>
            </a:r>
            <a:r>
              <a:rPr lang="en-US" sz="2800" dirty="0"/>
              <a:t>to their first language </a:t>
            </a:r>
          </a:p>
          <a:p>
            <a:r>
              <a:rPr lang="en-US" sz="2800" dirty="0"/>
              <a:t>This encompasses learners who are fully bilingual and all those who are at different stages of learning English</a:t>
            </a:r>
          </a:p>
          <a:p>
            <a:r>
              <a:rPr lang="en-US" sz="2800" dirty="0"/>
              <a:t>EAL learners may be born in the UK, but into a family where the main language is not English (or Welsh).</a:t>
            </a:r>
          </a:p>
        </p:txBody>
      </p:sp>
    </p:spTree>
    <p:extLst>
      <p:ext uri="{BB962C8B-B14F-4D97-AF65-F5344CB8AC3E}">
        <p14:creationId xmlns:p14="http://schemas.microsoft.com/office/powerpoint/2010/main" val="913725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6629" y="206114"/>
            <a:ext cx="9601200" cy="1485900"/>
          </a:xfrm>
        </p:spPr>
        <p:txBody>
          <a:bodyPr/>
          <a:lstStyle/>
          <a:p>
            <a:r>
              <a:rPr lang="en-US" dirty="0"/>
              <a:t>Teaching Standards  </a:t>
            </a:r>
          </a:p>
        </p:txBody>
      </p:sp>
      <p:sp>
        <p:nvSpPr>
          <p:cNvPr id="3" name="Content Placeholder 2"/>
          <p:cNvSpPr>
            <a:spLocks noGrp="1"/>
          </p:cNvSpPr>
          <p:nvPr>
            <p:ph idx="1"/>
          </p:nvPr>
        </p:nvSpPr>
        <p:spPr>
          <a:xfrm>
            <a:off x="854439" y="1394085"/>
            <a:ext cx="11337561" cy="5463915"/>
          </a:xfrm>
        </p:spPr>
        <p:txBody>
          <a:bodyPr>
            <a:normAutofit/>
          </a:bodyPr>
          <a:lstStyle/>
          <a:p>
            <a:r>
              <a:rPr lang="en-US" dirty="0">
                <a:hlinkClick r:id="rId2"/>
              </a:rPr>
              <a:t>Qualified Teacher Status Standards 2009</a:t>
            </a:r>
            <a:r>
              <a:rPr lang="en-US" dirty="0"/>
              <a:t>; </a:t>
            </a:r>
          </a:p>
          <a:p>
            <a:pPr>
              <a:buFont typeface="Arial" charset="0"/>
              <a:buChar char="•"/>
            </a:pPr>
            <a:r>
              <a:rPr lang="en-US" sz="1800" dirty="0"/>
              <a:t>S1.1 </a:t>
            </a:r>
            <a:r>
              <a:rPr lang="en-US" sz="1800" b="1" dirty="0"/>
              <a:t>Understanding everyone’s learning needs, </a:t>
            </a:r>
            <a:r>
              <a:rPr lang="en-US" sz="1800" b="1" dirty="0" err="1"/>
              <a:t>maximising</a:t>
            </a:r>
            <a:r>
              <a:rPr lang="en-US" sz="1800" b="1" dirty="0"/>
              <a:t> potential and demonstrating commitment</a:t>
            </a:r>
          </a:p>
          <a:p>
            <a:pPr marL="0" lvl="3" indent="0">
              <a:buNone/>
            </a:pPr>
            <a:r>
              <a:rPr lang="en-US" dirty="0"/>
              <a:t>Trainees must show</a:t>
            </a:r>
            <a:r>
              <a:rPr lang="is-IS" dirty="0"/>
              <a:t>… </a:t>
            </a:r>
            <a:r>
              <a:rPr lang="en-US" i="1" dirty="0"/>
              <a:t>that they understand the diverse learning needs of learners and </a:t>
            </a:r>
            <a:r>
              <a:rPr lang="en-US" i="1" dirty="0" err="1"/>
              <a:t>endeavour</a:t>
            </a:r>
            <a:r>
              <a:rPr lang="en-US" i="1" dirty="0"/>
              <a:t> to provide the best possible education for them to </a:t>
            </a:r>
            <a:r>
              <a:rPr lang="en-US" i="1" dirty="0" err="1"/>
              <a:t>maximise</a:t>
            </a:r>
            <a:r>
              <a:rPr lang="en-US" i="1" dirty="0"/>
              <a:t> their potential, whatever their individual aspirations, personal circumstances or cultural, linguistic, religious and ethnic backgrounds. </a:t>
            </a:r>
          </a:p>
          <a:p>
            <a:pPr>
              <a:buFont typeface="Arial" charset="0"/>
              <a:buChar char="•"/>
            </a:pPr>
            <a:r>
              <a:rPr lang="en-US" sz="1800" b="1" dirty="0"/>
              <a:t>S1.2 Consideration for learners and mutual respect </a:t>
            </a:r>
            <a:endParaRPr lang="en-US" sz="1800" dirty="0"/>
          </a:p>
          <a:p>
            <a:pPr marL="0" lvl="3" indent="0">
              <a:buNone/>
            </a:pPr>
            <a:r>
              <a:rPr lang="en-US" i="1" dirty="0"/>
              <a:t>demonstrating the professionalism to ensure that relationships with learners are built on mutual trust and respect and to </a:t>
            </a:r>
            <a:r>
              <a:rPr lang="en-US" i="1" dirty="0" err="1"/>
              <a:t>recognise</a:t>
            </a:r>
            <a:r>
              <a:rPr lang="en-US" i="1" dirty="0"/>
              <a:t> that this will help </a:t>
            </a:r>
            <a:r>
              <a:rPr lang="en-US" i="1" dirty="0" err="1"/>
              <a:t>maximise</a:t>
            </a:r>
            <a:r>
              <a:rPr lang="en-US" i="1" dirty="0"/>
              <a:t> their learning potential. </a:t>
            </a:r>
            <a:endParaRPr lang="en-US" dirty="0"/>
          </a:p>
          <a:p>
            <a:pPr lvl="3">
              <a:buFont typeface="Arial" charset="0"/>
              <a:buChar char="•"/>
            </a:pPr>
            <a:r>
              <a:rPr lang="en-US" b="1" dirty="0"/>
              <a:t>S1.4 Communication with parents and </a:t>
            </a:r>
            <a:r>
              <a:rPr lang="en-US" b="1" dirty="0" err="1"/>
              <a:t>carers</a:t>
            </a:r>
            <a:r>
              <a:rPr lang="en-US" b="1" dirty="0"/>
              <a:t> </a:t>
            </a:r>
          </a:p>
          <a:p>
            <a:pPr marL="0" lvl="3" indent="0">
              <a:buNone/>
            </a:pPr>
            <a:r>
              <a:rPr lang="en-US" dirty="0" err="1"/>
              <a:t>recognising</a:t>
            </a:r>
            <a:r>
              <a:rPr lang="en-US" dirty="0"/>
              <a:t> the importance of communicating information and expectations clearly and sensitively to parents and guardians and of fostering positive relationships between home and school. </a:t>
            </a:r>
          </a:p>
          <a:p>
            <a:pPr>
              <a:buFont typeface="Arial" charset="0"/>
              <a:buChar char="•"/>
            </a:pPr>
            <a:r>
              <a:rPr lang="en-US" sz="1800" b="1" dirty="0"/>
              <a:t>S2.4 How development affects learning </a:t>
            </a:r>
          </a:p>
          <a:p>
            <a:pPr marL="0" indent="0">
              <a:buNone/>
            </a:pPr>
            <a:r>
              <a:rPr lang="en-US" sz="1800" i="1" dirty="0"/>
              <a:t>understand how learners’ physical, intellectual, linguistic, social, cultural and emotional development can affect their learning. </a:t>
            </a:r>
            <a:endParaRPr lang="en-US" sz="1800" dirty="0"/>
          </a:p>
          <a:p>
            <a:pPr>
              <a:buFont typeface="Arial" charset="0"/>
              <a:buChar char="•"/>
            </a:pPr>
            <a:endParaRPr lang="en-US" dirty="0"/>
          </a:p>
        </p:txBody>
      </p:sp>
    </p:spTree>
    <p:extLst>
      <p:ext uri="{BB962C8B-B14F-4D97-AF65-F5344CB8AC3E}">
        <p14:creationId xmlns:p14="http://schemas.microsoft.com/office/powerpoint/2010/main" val="2048702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59370" y="194871"/>
            <a:ext cx="10732958" cy="6490741"/>
          </a:xfrm>
        </p:spPr>
        <p:txBody>
          <a:bodyPr>
            <a:normAutofit/>
          </a:bodyPr>
          <a:lstStyle/>
          <a:p>
            <a:pPr>
              <a:buFont typeface="Arial" charset="0"/>
              <a:buChar char="•"/>
            </a:pPr>
            <a:r>
              <a:rPr lang="en-US" sz="1600" b="1" dirty="0"/>
              <a:t>S3.2.5 English or Welsh as an additional language </a:t>
            </a:r>
          </a:p>
          <a:p>
            <a:pPr marL="0" indent="0">
              <a:buNone/>
            </a:pPr>
            <a:r>
              <a:rPr lang="en-US" sz="1600" i="1" dirty="0"/>
              <a:t>with the help of an experienced teacher, they can identify the levels of attainment of those learning English or Welsh where this is the language in which they are being taught and is different from the language or form of language of their home. They begin to </a:t>
            </a:r>
            <a:r>
              <a:rPr lang="en-US" sz="1600" i="1" dirty="0" err="1"/>
              <a:t>analyse</a:t>
            </a:r>
            <a:r>
              <a:rPr lang="en-US" sz="1600" i="1" dirty="0"/>
              <a:t> the language demands and learning activities in order to provide cognitive challenge as well as language support. </a:t>
            </a:r>
            <a:endParaRPr lang="en-US" sz="1600" dirty="0"/>
          </a:p>
          <a:p>
            <a:pPr>
              <a:buFont typeface="Arial" charset="0"/>
              <a:buChar char="•"/>
            </a:pPr>
            <a:r>
              <a:rPr lang="en-US" sz="1600" b="1" dirty="0"/>
              <a:t>S3.3.1 High expectations </a:t>
            </a:r>
          </a:p>
          <a:p>
            <a:pPr marL="0" indent="0">
              <a:buNone/>
            </a:pPr>
            <a:r>
              <a:rPr lang="en-US" sz="1600" i="1" dirty="0"/>
              <a:t>trainees must demonstrate that they have high expectations of learners and build successful relationships, </a:t>
            </a:r>
            <a:r>
              <a:rPr lang="en-US" sz="1600" i="1" dirty="0" err="1"/>
              <a:t>centred</a:t>
            </a:r>
            <a:r>
              <a:rPr lang="en-US" sz="1600" i="1" dirty="0"/>
              <a:t> on teaching and learning. They establish a purposeful learning environment where diversity is valued and where learners feel secure and confident. </a:t>
            </a:r>
          </a:p>
          <a:p>
            <a:pPr>
              <a:buFont typeface="Arial" charset="0"/>
              <a:buChar char="•"/>
            </a:pPr>
            <a:r>
              <a:rPr lang="en-US" sz="1600" b="1" dirty="0"/>
              <a:t>S3.3.5 Supporting English or Welsh as an additional language </a:t>
            </a:r>
            <a:endParaRPr lang="en-US" sz="1600" dirty="0"/>
          </a:p>
          <a:p>
            <a:pPr marL="0" indent="0">
              <a:buNone/>
            </a:pPr>
            <a:r>
              <a:rPr lang="en-US" sz="1600" i="1" dirty="0"/>
              <a:t>support those learning English or Welsh where this is the language in which they are being taught and is different from the language or form of language of their home, with the help of an experienced teacher where appropriate. </a:t>
            </a:r>
            <a:endParaRPr lang="en-US" sz="1600" dirty="0"/>
          </a:p>
          <a:p>
            <a:pPr>
              <a:buFont typeface="Arial" charset="0"/>
              <a:buChar char="•"/>
            </a:pPr>
            <a:r>
              <a:rPr lang="en-US" sz="1600" b="1" dirty="0"/>
              <a:t>S3.3.13 Working with others </a:t>
            </a:r>
          </a:p>
          <a:p>
            <a:pPr marL="0" indent="0">
              <a:buNone/>
            </a:pPr>
            <a:r>
              <a:rPr lang="en-US" sz="1600" i="1" dirty="0"/>
              <a:t>work collaboratively with specialist teachers and other colleagues and, with the help of an experienced teacher as appropriate, manage the work of teaching assistants or other adults to enhance the learning of those they teach. </a:t>
            </a:r>
            <a:endParaRPr lang="en-US" sz="1600" dirty="0"/>
          </a:p>
          <a:p>
            <a:pPr>
              <a:buFont typeface="Arial" charset="0"/>
              <a:buChar char="•"/>
            </a:pPr>
            <a:r>
              <a:rPr lang="en-US" sz="1600" b="1" dirty="0"/>
              <a:t>S3.3.14 Equal opportunities </a:t>
            </a:r>
          </a:p>
          <a:p>
            <a:pPr marL="0" indent="0">
              <a:buNone/>
            </a:pPr>
            <a:r>
              <a:rPr lang="en-US" sz="1600" i="1" dirty="0" err="1"/>
              <a:t>recognise</a:t>
            </a:r>
            <a:r>
              <a:rPr lang="en-US" sz="1600" i="1" dirty="0"/>
              <a:t> and respond effectively to social inclusion and equal opportunities issues as they arise in the classroom, including by challenging stereotyped views, and by challenging bullying or harassment, following relevant policies and procedures. </a:t>
            </a:r>
            <a:endParaRPr lang="en-US" sz="1600" dirty="0"/>
          </a:p>
          <a:p>
            <a:pPr marL="0" indent="0">
              <a:buNone/>
            </a:pPr>
            <a:endParaRPr lang="en-US" sz="1600"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218716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13800" dirty="0"/>
              <a:t>The context in Wales </a:t>
            </a:r>
          </a:p>
        </p:txBody>
      </p:sp>
    </p:spTree>
    <p:extLst>
      <p:ext uri="{BB962C8B-B14F-4D97-AF65-F5344CB8AC3E}">
        <p14:creationId xmlns:p14="http://schemas.microsoft.com/office/powerpoint/2010/main" val="1442003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UNCRC </a:t>
            </a:r>
          </a:p>
        </p:txBody>
      </p:sp>
      <p:sp>
        <p:nvSpPr>
          <p:cNvPr id="3" name="Content Placeholder 2"/>
          <p:cNvSpPr>
            <a:spLocks noGrp="1"/>
          </p:cNvSpPr>
          <p:nvPr>
            <p:ph idx="1"/>
          </p:nvPr>
        </p:nvSpPr>
        <p:spPr>
          <a:xfrm>
            <a:off x="884419" y="2001186"/>
            <a:ext cx="10957811" cy="4579495"/>
          </a:xfrm>
        </p:spPr>
        <p:txBody>
          <a:bodyPr>
            <a:normAutofit/>
          </a:bodyPr>
          <a:lstStyle/>
          <a:p>
            <a:pPr marL="82296" indent="0">
              <a:buNone/>
            </a:pPr>
            <a:r>
              <a:rPr lang="en-US" dirty="0"/>
              <a:t>“In 1989, governments worldwide promised all children the same rights by adopting the UN Convention on the Rights of the Child, also known as the CRC or </a:t>
            </a:r>
            <a:r>
              <a:rPr lang="en-US" b="1" dirty="0"/>
              <a:t>UNCRC</a:t>
            </a:r>
            <a:r>
              <a:rPr lang="en-US" dirty="0"/>
              <a:t>.” (</a:t>
            </a:r>
            <a:r>
              <a:rPr lang="en-US" dirty="0" err="1"/>
              <a:t>www.unicef.org.uk</a:t>
            </a:r>
            <a:r>
              <a:rPr lang="en-US" dirty="0"/>
              <a:t>) </a:t>
            </a:r>
          </a:p>
          <a:p>
            <a:pPr marL="82296" indent="0">
              <a:buNone/>
            </a:pPr>
            <a:r>
              <a:rPr lang="en-US" dirty="0"/>
              <a:t>International agreement that sets out additional rights for children. The UK ratified the UNCRC in 1991 </a:t>
            </a:r>
          </a:p>
          <a:p>
            <a:pPr marL="0" indent="0">
              <a:buNone/>
            </a:pPr>
            <a:r>
              <a:rPr lang="en-US" b="1" dirty="0"/>
              <a:t>Article 28: Right to Education </a:t>
            </a:r>
            <a:r>
              <a:rPr lang="en-US" dirty="0"/>
              <a:t>“Every child has the right to an education”</a:t>
            </a:r>
          </a:p>
          <a:p>
            <a:pPr marL="0" indent="0">
              <a:buNone/>
            </a:pPr>
            <a:r>
              <a:rPr lang="en-US" b="1" dirty="0"/>
              <a:t>Article 29: Goals of Education </a:t>
            </a:r>
            <a:r>
              <a:rPr lang="en-US" dirty="0"/>
              <a:t>“Education should develop your personality and talents to the full. It should encourage you to respect your parents, your own and other cultures” </a:t>
            </a:r>
          </a:p>
          <a:p>
            <a:pPr marL="0" indent="0">
              <a:buNone/>
            </a:pPr>
            <a:r>
              <a:rPr lang="en-US" b="1" dirty="0"/>
              <a:t>Article 30: Children from minority or indigenous groups “</a:t>
            </a:r>
            <a:r>
              <a:rPr lang="en-US" dirty="0"/>
              <a:t>Right to learn and use the language and customs of your family”</a:t>
            </a:r>
          </a:p>
          <a:p>
            <a:endParaRPr lang="en-US" dirty="0"/>
          </a:p>
        </p:txBody>
      </p:sp>
      <p:pic>
        <p:nvPicPr>
          <p:cNvPr id="4" name="Picture 3" descr="UNICEF logo .jp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755974" y="516361"/>
            <a:ext cx="1280272" cy="1140410"/>
          </a:xfrm>
          <a:prstGeom prst="rect">
            <a:avLst/>
          </a:prstGeom>
        </p:spPr>
      </p:pic>
    </p:spTree>
    <p:extLst>
      <p:ext uri="{BB962C8B-B14F-4D97-AF65-F5344CB8AC3E}">
        <p14:creationId xmlns:p14="http://schemas.microsoft.com/office/powerpoint/2010/main" val="118199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Rights of Children and Young Persons Measure 2011 (Wales) </a:t>
            </a:r>
          </a:p>
        </p:txBody>
      </p:sp>
      <p:sp>
        <p:nvSpPr>
          <p:cNvPr id="3" name="Content Placeholder 2"/>
          <p:cNvSpPr>
            <a:spLocks noGrp="1"/>
          </p:cNvSpPr>
          <p:nvPr>
            <p:ph idx="1"/>
          </p:nvPr>
        </p:nvSpPr>
        <p:spPr/>
        <p:txBody>
          <a:bodyPr/>
          <a:lstStyle/>
          <a:p>
            <a:pPr marL="0" indent="0">
              <a:buNone/>
            </a:pPr>
            <a:r>
              <a:rPr lang="en-US" sz="2800" dirty="0"/>
              <a:t>“This is a groundbreaking measure and places Wales ahead of the UK in making the UNCRC part of its domestic law. Once again this shows our on going commitment to children and young people” </a:t>
            </a:r>
          </a:p>
          <a:p>
            <a:pPr marL="82296" indent="0" algn="r">
              <a:buNone/>
            </a:pPr>
            <a:r>
              <a:rPr lang="en-US" sz="2800" dirty="0"/>
              <a:t>			                           - </a:t>
            </a:r>
            <a:r>
              <a:rPr lang="en-US" sz="1800" dirty="0" err="1"/>
              <a:t>Huw</a:t>
            </a:r>
            <a:r>
              <a:rPr lang="en-US" sz="1800" dirty="0"/>
              <a:t> Lewis, Deputy Minister for Children 						   (17</a:t>
            </a:r>
            <a:r>
              <a:rPr lang="en-US" sz="1800" baseline="30000" dirty="0"/>
              <a:t>th</a:t>
            </a:r>
            <a:r>
              <a:rPr lang="en-US" sz="1800" dirty="0"/>
              <a:t> March, 2011)</a:t>
            </a:r>
          </a:p>
        </p:txBody>
      </p:sp>
    </p:spTree>
    <p:extLst>
      <p:ext uri="{BB962C8B-B14F-4D97-AF65-F5344CB8AC3E}">
        <p14:creationId xmlns:p14="http://schemas.microsoft.com/office/powerpoint/2010/main" val="896981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19933" y="322286"/>
            <a:ext cx="4287187" cy="3946161"/>
          </a:xfrm>
        </p:spPr>
        <p:txBody>
          <a:bodyPr>
            <a:normAutofit fontScale="90000"/>
          </a:bodyPr>
          <a:lstStyle/>
          <a:p>
            <a:pPr>
              <a:lnSpc>
                <a:spcPct val="100000"/>
              </a:lnSpc>
              <a:spcBef>
                <a:spcPts val="600"/>
              </a:spcBef>
              <a:spcAft>
                <a:spcPts val="600"/>
              </a:spcAft>
            </a:pPr>
            <a:r>
              <a:rPr lang="en-US" sz="1800" dirty="0"/>
              <a:t>The geographical distribution of different ethnic groupings in Wales is largely a result of historical, political, economic, familial and social factors influencing settlement patterns </a:t>
            </a:r>
            <a:r>
              <a:rPr lang="en-US" sz="1800" dirty="0" err="1"/>
              <a:t>e.g</a:t>
            </a:r>
            <a:r>
              <a:rPr lang="en-US" sz="1800" dirty="0"/>
              <a:t>: </a:t>
            </a:r>
            <a:br>
              <a:rPr lang="en-US" sz="1800" dirty="0"/>
            </a:br>
            <a:br>
              <a:rPr lang="en-US" sz="1800" dirty="0"/>
            </a:br>
            <a:r>
              <a:rPr lang="en-US" sz="1800" dirty="0"/>
              <a:t>- Somali and Yemeni merchant seamen settled around the docks of Cardiff and Newport</a:t>
            </a:r>
            <a:br>
              <a:rPr lang="en-US" sz="1800" dirty="0"/>
            </a:br>
            <a:br>
              <a:rPr lang="en-US" sz="1800" dirty="0"/>
            </a:br>
            <a:r>
              <a:rPr lang="en-US" sz="1800" dirty="0"/>
              <a:t>- Italians set up temperance bars, cafes and ice-cream </a:t>
            </a:r>
            <a:r>
              <a:rPr lang="en-US" sz="1800" dirty="0" err="1"/>
              <a:t>parlours</a:t>
            </a:r>
            <a:r>
              <a:rPr lang="en-US" sz="1800" dirty="0"/>
              <a:t> in the valleys of south Wales (Williams, Evans and O’Leary, 2003)</a:t>
            </a:r>
            <a:br>
              <a:rPr lang="en-US" sz="1800" dirty="0"/>
            </a:br>
            <a:br>
              <a:rPr lang="en-US" sz="1800" dirty="0"/>
            </a:br>
            <a:r>
              <a:rPr lang="en-US" sz="1800" dirty="0"/>
              <a:t>- Bangladeshis who came to the country during the 1960s and 70s have been joined later by other family members. </a:t>
            </a:r>
            <a:br>
              <a:rPr lang="en-US" sz="1800" dirty="0"/>
            </a:br>
            <a:br>
              <a:rPr lang="en-US" sz="1800" dirty="0"/>
            </a:br>
            <a:r>
              <a:rPr lang="en-US" sz="1800" dirty="0"/>
              <a:t>- Filipino medical staff have come to work in Welsh hospitals </a:t>
            </a:r>
            <a:br>
              <a:rPr lang="en-US" sz="1800" dirty="0"/>
            </a:br>
            <a:br>
              <a:rPr lang="en-US" sz="1800" dirty="0"/>
            </a:br>
            <a:r>
              <a:rPr lang="en-US" sz="1800" dirty="0"/>
              <a:t>- Asylum seekers and refugees fleeing persecution, environmental catastrophes and war in their countries of origin have also been dispersed more widely around Wales. </a:t>
            </a:r>
            <a:br>
              <a:rPr lang="en-US" sz="2000" dirty="0"/>
            </a:br>
            <a:r>
              <a:rPr lang="en-US" sz="2000" dirty="0"/>
              <a:t>		(</a:t>
            </a:r>
            <a:r>
              <a:rPr lang="en-US" sz="2000" dirty="0" err="1"/>
              <a:t>Brentall</a:t>
            </a:r>
            <a:r>
              <a:rPr lang="en-US" sz="2000" dirty="0"/>
              <a:t>, 2009) </a:t>
            </a:r>
            <a:br>
              <a:rPr lang="en-US" sz="2000" dirty="0"/>
            </a:br>
            <a:br>
              <a:rPr lang="en-US" dirty="0"/>
            </a:br>
            <a:br>
              <a:rPr lang="en-US" dirty="0"/>
            </a:br>
            <a:br>
              <a:rPr lang="en-US" dirty="0"/>
            </a:br>
            <a:endParaRPr lang="en-US"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4183" y="837454"/>
            <a:ext cx="6093536" cy="5916235"/>
          </a:xfrm>
          <a:prstGeom prst="rect">
            <a:avLst/>
          </a:prstGeom>
        </p:spPr>
      </p:pic>
      <p:sp>
        <p:nvSpPr>
          <p:cNvPr id="3" name="TextBox 2"/>
          <p:cNvSpPr txBox="1"/>
          <p:nvPr/>
        </p:nvSpPr>
        <p:spPr>
          <a:xfrm>
            <a:off x="1648918" y="149896"/>
            <a:ext cx="5943634" cy="646331"/>
          </a:xfrm>
          <a:prstGeom prst="rect">
            <a:avLst/>
          </a:prstGeom>
          <a:noFill/>
        </p:spPr>
        <p:txBody>
          <a:bodyPr wrap="square" rtlCol="0">
            <a:spAutoFit/>
          </a:bodyPr>
          <a:lstStyle/>
          <a:p>
            <a:r>
              <a:rPr lang="en-US" b="1" dirty="0">
                <a:hlinkClick r:id="rId3" action="ppaction://hlinkfile"/>
              </a:rPr>
              <a:t>Pupils aged 5 and over with a first language other than English or Welsh, by local authority, region and year</a:t>
            </a:r>
            <a:endParaRPr lang="en-US" dirty="0"/>
          </a:p>
        </p:txBody>
      </p:sp>
    </p:spTree>
    <p:extLst>
      <p:ext uri="{BB962C8B-B14F-4D97-AF65-F5344CB8AC3E}">
        <p14:creationId xmlns:p14="http://schemas.microsoft.com/office/powerpoint/2010/main" val="560268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81658" y="0"/>
            <a:ext cx="9856033" cy="831954"/>
          </a:xfrm>
        </p:spPr>
        <p:txBody>
          <a:bodyPr/>
          <a:lstStyle/>
          <a:p>
            <a:pPr marL="0" indent="0">
              <a:buNone/>
            </a:pPr>
            <a:r>
              <a:rPr lang="en-US" b="1" dirty="0">
                <a:hlinkClick r:id="rId2"/>
              </a:rPr>
              <a:t>First language of pupils aged 5 and over by language and year</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8263" y="415977"/>
            <a:ext cx="11071940" cy="4886095"/>
          </a:xfrm>
          <a:prstGeom prst="rect">
            <a:avLst/>
          </a:prstGeom>
        </p:spPr>
      </p:pic>
      <p:sp>
        <p:nvSpPr>
          <p:cNvPr id="5" name="TextBox 4"/>
          <p:cNvSpPr txBox="1"/>
          <p:nvPr/>
        </p:nvSpPr>
        <p:spPr>
          <a:xfrm>
            <a:off x="959369" y="5398810"/>
            <a:ext cx="10629727" cy="1200329"/>
          </a:xfrm>
          <a:prstGeom prst="rect">
            <a:avLst/>
          </a:prstGeom>
          <a:noFill/>
        </p:spPr>
        <p:txBody>
          <a:bodyPr wrap="square" rtlCol="0">
            <a:spAutoFit/>
          </a:bodyPr>
          <a:lstStyle/>
          <a:p>
            <a:r>
              <a:rPr lang="en-US" dirty="0"/>
              <a:t>- The twentieth century saw significant global movements of communities which have had important effects on teaching and learning in schools across the U.K. </a:t>
            </a:r>
          </a:p>
          <a:p>
            <a:r>
              <a:rPr lang="en-US" dirty="0"/>
              <a:t>- The latest pupil census shows that 32,350 learners throughout Wales are acquiring English as an Additional language (all sectors). (PLASC, 2017) Over 96 languages are spoken throughout Wales. </a:t>
            </a:r>
          </a:p>
        </p:txBody>
      </p:sp>
    </p:spTree>
    <p:extLst>
      <p:ext uri="{BB962C8B-B14F-4D97-AF65-F5344CB8AC3E}">
        <p14:creationId xmlns:p14="http://schemas.microsoft.com/office/powerpoint/2010/main" val="728158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MEAG and EMAS up to 2015 </a:t>
            </a:r>
          </a:p>
        </p:txBody>
      </p:sp>
      <p:sp>
        <p:nvSpPr>
          <p:cNvPr id="3" name="Content Placeholder 2"/>
          <p:cNvSpPr>
            <a:spLocks noGrp="1"/>
          </p:cNvSpPr>
          <p:nvPr>
            <p:ph idx="1"/>
          </p:nvPr>
        </p:nvSpPr>
        <p:spPr>
          <a:xfrm>
            <a:off x="1371600" y="1428749"/>
            <a:ext cx="3994879" cy="5061991"/>
          </a:xfrm>
        </p:spPr>
        <p:txBody>
          <a:bodyPr>
            <a:normAutofit fontScale="85000" lnSpcReduction="20000"/>
          </a:bodyPr>
          <a:lstStyle/>
          <a:p>
            <a:r>
              <a:rPr lang="en-US" dirty="0"/>
              <a:t>The Minority Ethnic Achievement Grant (MEAG) was an annual grant provided by the Welsh Government to local authority education services, and was used primarily to support EAL through Ethnic Minority Achievement Services (EMAS). </a:t>
            </a:r>
          </a:p>
          <a:p>
            <a:r>
              <a:rPr lang="en-US" dirty="0"/>
              <a:t>EMAS operated in every Welsh county, although some were shared with </a:t>
            </a:r>
            <a:r>
              <a:rPr lang="en-US" dirty="0" err="1"/>
              <a:t>neighbouring</a:t>
            </a:r>
            <a:r>
              <a:rPr lang="en-US" dirty="0"/>
              <a:t> local authorities. </a:t>
            </a:r>
          </a:p>
          <a:p>
            <a:r>
              <a:rPr lang="en-US" dirty="0"/>
              <a:t>These services varied in the support that they offer and its focus. All EMASs were working to develop the capacity of schools to meet the needs of pupils with EAL through the provision of training, mentoring and additional resources to school staff. </a:t>
            </a:r>
          </a:p>
          <a:p>
            <a:r>
              <a:rPr lang="en-US" dirty="0"/>
              <a:t>All also provided bilingual teaching assistants, although there was a variation in the way these were deployed. </a:t>
            </a:r>
          </a:p>
          <a:p>
            <a:endParaRPr lang="en-US" dirty="0"/>
          </a:p>
        </p:txBody>
      </p:sp>
      <p:pic>
        <p:nvPicPr>
          <p:cNvPr id="4" name="Picture 3" descr="counties map.gif"/>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6490932" y="1428749"/>
            <a:ext cx="4301986" cy="4547177"/>
          </a:xfrm>
          <a:prstGeom prst="rect">
            <a:avLst/>
          </a:prstGeom>
        </p:spPr>
      </p:pic>
    </p:spTree>
    <p:extLst>
      <p:ext uri="{BB962C8B-B14F-4D97-AF65-F5344CB8AC3E}">
        <p14:creationId xmlns:p14="http://schemas.microsoft.com/office/powerpoint/2010/main" val="7098143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Education Improvement Grant (EIG)</a:t>
            </a:r>
          </a:p>
        </p:txBody>
      </p:sp>
      <p:sp>
        <p:nvSpPr>
          <p:cNvPr id="3" name="Content Placeholder 2"/>
          <p:cNvSpPr>
            <a:spLocks noGrp="1"/>
          </p:cNvSpPr>
          <p:nvPr>
            <p:ph idx="1"/>
          </p:nvPr>
        </p:nvSpPr>
        <p:spPr>
          <a:xfrm>
            <a:off x="1371600" y="1558977"/>
            <a:ext cx="9601200" cy="4308423"/>
          </a:xfrm>
        </p:spPr>
        <p:txBody>
          <a:bodyPr>
            <a:normAutofit lnSpcReduction="10000"/>
          </a:bodyPr>
          <a:lstStyle/>
          <a:p>
            <a:r>
              <a:rPr lang="en-US" dirty="0"/>
              <a:t>MEAG has been discontinued as a dedicated grant scheme. </a:t>
            </a:r>
          </a:p>
          <a:p>
            <a:r>
              <a:rPr lang="en-US" dirty="0"/>
              <a:t>In April 2015, the Welsh Government introduced a different grant arrangement which saw the implementation of the Education Improvement Grant. </a:t>
            </a:r>
          </a:p>
          <a:p>
            <a:r>
              <a:rPr lang="en-US" dirty="0"/>
              <a:t>This grant scheme brings together 11 different education grant regimes previously operated by the Welsh Government, including the MEAG. </a:t>
            </a:r>
          </a:p>
          <a:p>
            <a:r>
              <a:rPr lang="en-US" dirty="0"/>
              <a:t>The grant supports the four strategic objectives in ‘Qualified for Life’ (WG, 2014) it’s overarching aims are to support activity focused on: </a:t>
            </a:r>
          </a:p>
          <a:p>
            <a:pPr>
              <a:buFontTx/>
              <a:buChar char="-"/>
            </a:pPr>
            <a:r>
              <a:rPr lang="en-US" i="1" dirty="0"/>
              <a:t>Improving the quality of teaching and learning </a:t>
            </a:r>
          </a:p>
          <a:p>
            <a:pPr>
              <a:buFontTx/>
              <a:buChar char="-"/>
            </a:pPr>
            <a:r>
              <a:rPr lang="en-US" i="1" dirty="0"/>
              <a:t>Addressing learners’ barriers to learning and improving inclusion</a:t>
            </a:r>
          </a:p>
          <a:p>
            <a:pPr>
              <a:buFontTx/>
              <a:buChar char="-"/>
            </a:pPr>
            <a:r>
              <a:rPr lang="en-US" i="1" dirty="0"/>
              <a:t>Improving the leadership of educational settings</a:t>
            </a:r>
          </a:p>
          <a:p>
            <a:pPr>
              <a:buFontTx/>
              <a:buChar char="-"/>
            </a:pPr>
            <a:r>
              <a:rPr lang="en-US" i="1" dirty="0"/>
              <a:t>Improving the provision of learners and the engagement of learners. </a:t>
            </a:r>
          </a:p>
          <a:p>
            <a:endParaRPr lang="en-US" dirty="0"/>
          </a:p>
        </p:txBody>
      </p:sp>
    </p:spTree>
    <p:extLst>
      <p:ext uri="{BB962C8B-B14F-4D97-AF65-F5344CB8AC3E}">
        <p14:creationId xmlns:p14="http://schemas.microsoft.com/office/powerpoint/2010/main" val="920446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6492" y="176134"/>
            <a:ext cx="9601200" cy="1485900"/>
          </a:xfrm>
        </p:spPr>
        <p:txBody>
          <a:bodyPr>
            <a:noAutofit/>
          </a:bodyPr>
          <a:lstStyle/>
          <a:p>
            <a:r>
              <a:rPr lang="en-US" sz="11500" dirty="0"/>
              <a:t>Meeting Social and Emotional Needs of EAL learners </a:t>
            </a:r>
          </a:p>
        </p:txBody>
      </p:sp>
    </p:spTree>
    <p:extLst>
      <p:ext uri="{BB962C8B-B14F-4D97-AF65-F5344CB8AC3E}">
        <p14:creationId xmlns:p14="http://schemas.microsoft.com/office/powerpoint/2010/main" val="20641677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31559" y="427220"/>
            <a:ext cx="10170827" cy="5793698"/>
          </a:xfrm>
        </p:spPr>
        <p:txBody>
          <a:bodyPr>
            <a:normAutofit fontScale="92500" lnSpcReduction="10000"/>
          </a:bodyPr>
          <a:lstStyle/>
          <a:p>
            <a:pPr>
              <a:buFont typeface="Arial" charset="0"/>
              <a:buChar char="•"/>
            </a:pPr>
            <a:r>
              <a:rPr lang="en-US" sz="2400" b="1" dirty="0"/>
              <a:t>EAL students are not a homogeneous group. </a:t>
            </a:r>
            <a:r>
              <a:rPr lang="en-US" sz="2400" dirty="0"/>
              <a:t>There is no one-size-fits-all or quick-fit approach to meeting needs. </a:t>
            </a:r>
          </a:p>
          <a:p>
            <a:pPr>
              <a:buFont typeface="Arial" charset="0"/>
              <a:buChar char="•"/>
            </a:pPr>
            <a:r>
              <a:rPr lang="en-US" sz="2400" dirty="0"/>
              <a:t>Learners who have EAL share many characteristics with L1 English/Welsh learners – they will have the similar basic learning needs, however the most significant distinction is that they are learning through a language they do not fully understand. </a:t>
            </a:r>
          </a:p>
          <a:p>
            <a:pPr>
              <a:buFont typeface="Arial" charset="0"/>
              <a:buChar char="•"/>
            </a:pPr>
            <a:r>
              <a:rPr lang="en-US" sz="2400" dirty="0"/>
              <a:t>They come from backgrounds and communities with different expectations of education and learning. </a:t>
            </a:r>
          </a:p>
          <a:p>
            <a:pPr>
              <a:buFont typeface="Arial" charset="0"/>
              <a:buChar char="•"/>
            </a:pPr>
            <a:r>
              <a:rPr lang="en-US" sz="2400" dirty="0"/>
              <a:t>They may have more than just linguistic needs</a:t>
            </a:r>
          </a:p>
          <a:p>
            <a:pPr>
              <a:buFont typeface="Arial" charset="0"/>
              <a:buChar char="•"/>
            </a:pPr>
            <a:r>
              <a:rPr lang="en-US" sz="2400" dirty="0"/>
              <a:t>They are going through the daunting process of learning to </a:t>
            </a:r>
            <a:r>
              <a:rPr lang="en-US" sz="2400" dirty="0" err="1"/>
              <a:t>socialise</a:t>
            </a:r>
            <a:r>
              <a:rPr lang="en-US" sz="2400" dirty="0"/>
              <a:t> with children in a language they have yet to learn </a:t>
            </a:r>
          </a:p>
          <a:p>
            <a:pPr>
              <a:buFont typeface="Arial" charset="0"/>
              <a:buChar char="•"/>
            </a:pPr>
            <a:r>
              <a:rPr lang="en-US" sz="2400" dirty="0"/>
              <a:t>Learning the social practices of the classroom and the school. These are likely to be far less consistent with their home background, compared to that of the majority of children. </a:t>
            </a:r>
          </a:p>
          <a:p>
            <a:pPr>
              <a:buFont typeface="Arial" charset="0"/>
              <a:buChar char="•"/>
            </a:pPr>
            <a:r>
              <a:rPr lang="en-US" sz="2400" dirty="0"/>
              <a:t>Some will observe cultural or religious customs that affect their lives in and out of school. </a:t>
            </a:r>
          </a:p>
          <a:p>
            <a:endParaRPr lang="en-US" sz="2400" dirty="0"/>
          </a:p>
          <a:p>
            <a:endParaRPr lang="en-US" dirty="0"/>
          </a:p>
        </p:txBody>
      </p:sp>
    </p:spTree>
    <p:extLst>
      <p:ext uri="{BB962C8B-B14F-4D97-AF65-F5344CB8AC3E}">
        <p14:creationId xmlns:p14="http://schemas.microsoft.com/office/powerpoint/2010/main" val="3646864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66668" y="389746"/>
            <a:ext cx="10590552" cy="6205926"/>
          </a:xfrm>
        </p:spPr>
        <p:txBody>
          <a:bodyPr numCol="1">
            <a:normAutofit/>
          </a:bodyPr>
          <a:lstStyle/>
          <a:p>
            <a:pPr>
              <a:buFont typeface="Arial" charset="0"/>
              <a:buChar char="•"/>
            </a:pPr>
            <a:r>
              <a:rPr lang="en-US" sz="2400" dirty="0"/>
              <a:t>They may have gaps in their formal education (disrupted schooling), or join at a later stage.</a:t>
            </a:r>
          </a:p>
          <a:p>
            <a:pPr>
              <a:buFont typeface="Arial" charset="0"/>
              <a:buChar char="•"/>
            </a:pPr>
            <a:r>
              <a:rPr lang="en-US" sz="2400" dirty="0"/>
              <a:t>Some recently arrived pupils may have undiagnosed medical conditions or Special Education Needs (SEN) </a:t>
            </a:r>
          </a:p>
          <a:p>
            <a:pPr>
              <a:buFont typeface="Arial" charset="0"/>
              <a:buChar char="•"/>
            </a:pPr>
            <a:r>
              <a:rPr lang="en-US" sz="2400" dirty="0"/>
              <a:t>Some, particularly asylum seekers and refugees, may have experienced physical, emotional or psychological trauma. </a:t>
            </a:r>
          </a:p>
          <a:p>
            <a:pPr>
              <a:buFont typeface="Arial" charset="0"/>
              <a:buChar char="•"/>
            </a:pPr>
            <a:r>
              <a:rPr lang="en-US" sz="2400" dirty="0"/>
              <a:t>Need to feel accepted and valued </a:t>
            </a:r>
          </a:p>
          <a:p>
            <a:pPr>
              <a:buFont typeface="Arial" charset="0"/>
              <a:buChar char="•"/>
            </a:pPr>
            <a:r>
              <a:rPr lang="en-US" sz="2400" dirty="0"/>
              <a:t>Need to feel safe</a:t>
            </a:r>
          </a:p>
          <a:p>
            <a:pPr>
              <a:buFont typeface="Arial" charset="0"/>
              <a:buChar char="•"/>
            </a:pPr>
            <a:r>
              <a:rPr lang="en-US" sz="2400" dirty="0"/>
              <a:t>Try and find ways in which the contribution of each child can enhance the life of the school.</a:t>
            </a:r>
          </a:p>
          <a:p>
            <a:pPr>
              <a:buFont typeface="Arial" charset="0"/>
              <a:buChar char="•"/>
            </a:pPr>
            <a:r>
              <a:rPr lang="en-US" sz="2400" dirty="0"/>
              <a:t>All school staff need to be alert to the possibility of social isolation and racial discrimination. </a:t>
            </a:r>
          </a:p>
          <a:p>
            <a:endParaRPr lang="en-US" sz="2400" dirty="0"/>
          </a:p>
          <a:p>
            <a:pPr marL="0" indent="0" algn="r">
              <a:buNone/>
            </a:pPr>
            <a:r>
              <a:rPr lang="en-US" sz="2400" dirty="0"/>
              <a:t>Adapted from NALDIC, 2011 and </a:t>
            </a:r>
            <a:r>
              <a:rPr lang="en-US" sz="2400" dirty="0" err="1"/>
              <a:t>Brentnall</a:t>
            </a:r>
            <a:r>
              <a:rPr lang="en-US" sz="2400" dirty="0"/>
              <a:t>, 2009</a:t>
            </a:r>
          </a:p>
        </p:txBody>
      </p:sp>
    </p:spTree>
    <p:extLst>
      <p:ext uri="{BB962C8B-B14F-4D97-AF65-F5344CB8AC3E}">
        <p14:creationId xmlns:p14="http://schemas.microsoft.com/office/powerpoint/2010/main" val="892660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8077" y="2558506"/>
            <a:ext cx="1392211" cy="1931131"/>
          </a:xfrm>
          <a:prstGeom prst="rect">
            <a:avLst/>
          </a:prstGeom>
        </p:spPr>
      </p:pic>
      <p:sp>
        <p:nvSpPr>
          <p:cNvPr id="6" name="Donut 5"/>
          <p:cNvSpPr/>
          <p:nvPr/>
        </p:nvSpPr>
        <p:spPr>
          <a:xfrm>
            <a:off x="3732552" y="824460"/>
            <a:ext cx="5472346" cy="5277919"/>
          </a:xfrm>
          <a:prstGeom prst="donut">
            <a:avLst>
              <a:gd name="adj" fmla="val 2272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7" name="TextBox 6"/>
          <p:cNvSpPr txBox="1"/>
          <p:nvPr/>
        </p:nvSpPr>
        <p:spPr>
          <a:xfrm rot="18604683">
            <a:off x="3972393" y="1798820"/>
            <a:ext cx="2278505" cy="584775"/>
          </a:xfrm>
          <a:prstGeom prst="rect">
            <a:avLst/>
          </a:prstGeom>
          <a:noFill/>
        </p:spPr>
        <p:txBody>
          <a:bodyPr wrap="square" rtlCol="0">
            <a:spAutoFit/>
          </a:bodyPr>
          <a:lstStyle/>
          <a:p>
            <a:r>
              <a:rPr lang="en-US" sz="3200" b="1" dirty="0">
                <a:solidFill>
                  <a:schemeClr val="bg1">
                    <a:lumMod val="95000"/>
                  </a:schemeClr>
                </a:solidFill>
              </a:rPr>
              <a:t>Family </a:t>
            </a:r>
          </a:p>
        </p:txBody>
      </p:sp>
      <p:sp>
        <p:nvSpPr>
          <p:cNvPr id="8" name="TextBox 7"/>
          <p:cNvSpPr txBox="1"/>
          <p:nvPr/>
        </p:nvSpPr>
        <p:spPr>
          <a:xfrm rot="1528484">
            <a:off x="6724499" y="1675710"/>
            <a:ext cx="2712282" cy="830997"/>
          </a:xfrm>
          <a:prstGeom prst="rect">
            <a:avLst/>
          </a:prstGeom>
          <a:noFill/>
        </p:spPr>
        <p:txBody>
          <a:bodyPr wrap="square" rtlCol="0">
            <a:spAutoFit/>
          </a:bodyPr>
          <a:lstStyle/>
          <a:p>
            <a:r>
              <a:rPr lang="en-US" sz="2400" b="1" dirty="0">
                <a:solidFill>
                  <a:schemeClr val="bg1">
                    <a:lumMod val="95000"/>
                  </a:schemeClr>
                </a:solidFill>
              </a:rPr>
              <a:t>School/ Educational Setting </a:t>
            </a:r>
          </a:p>
        </p:txBody>
      </p:sp>
      <p:sp>
        <p:nvSpPr>
          <p:cNvPr id="9" name="TextBox 8"/>
          <p:cNvSpPr txBox="1"/>
          <p:nvPr/>
        </p:nvSpPr>
        <p:spPr>
          <a:xfrm rot="2473978">
            <a:off x="4038262" y="4408169"/>
            <a:ext cx="1918741" cy="954107"/>
          </a:xfrm>
          <a:prstGeom prst="rect">
            <a:avLst/>
          </a:prstGeom>
          <a:noFill/>
        </p:spPr>
        <p:txBody>
          <a:bodyPr wrap="square" rtlCol="0">
            <a:spAutoFit/>
          </a:bodyPr>
          <a:lstStyle/>
          <a:p>
            <a:r>
              <a:rPr lang="en-US" sz="2800" dirty="0">
                <a:solidFill>
                  <a:schemeClr val="bg1">
                    <a:lumMod val="95000"/>
                  </a:schemeClr>
                </a:solidFill>
              </a:rPr>
              <a:t>Wider World </a:t>
            </a:r>
          </a:p>
        </p:txBody>
      </p:sp>
      <p:sp>
        <p:nvSpPr>
          <p:cNvPr id="10" name="TextBox 9"/>
          <p:cNvSpPr txBox="1"/>
          <p:nvPr/>
        </p:nvSpPr>
        <p:spPr>
          <a:xfrm rot="19738986">
            <a:off x="6981410" y="4654389"/>
            <a:ext cx="1757006" cy="461665"/>
          </a:xfrm>
          <a:prstGeom prst="rect">
            <a:avLst/>
          </a:prstGeom>
          <a:noFill/>
        </p:spPr>
        <p:txBody>
          <a:bodyPr wrap="square" rtlCol="0">
            <a:spAutoFit/>
          </a:bodyPr>
          <a:lstStyle/>
          <a:p>
            <a:r>
              <a:rPr lang="en-US" sz="2400" b="1" dirty="0">
                <a:solidFill>
                  <a:schemeClr val="bg1">
                    <a:lumMod val="95000"/>
                  </a:schemeClr>
                </a:solidFill>
              </a:rPr>
              <a:t>Community</a:t>
            </a:r>
            <a:r>
              <a:rPr lang="en-US" dirty="0"/>
              <a:t> </a:t>
            </a:r>
          </a:p>
        </p:txBody>
      </p:sp>
      <p:sp>
        <p:nvSpPr>
          <p:cNvPr id="11" name="Line Callout 1 (Border and Accent Bar) 10"/>
          <p:cNvSpPr/>
          <p:nvPr/>
        </p:nvSpPr>
        <p:spPr>
          <a:xfrm>
            <a:off x="9324820" y="221873"/>
            <a:ext cx="2623279" cy="2446376"/>
          </a:xfrm>
          <a:prstGeom prst="accentBorderCallout1">
            <a:avLst>
              <a:gd name="adj1" fmla="val 18750"/>
              <a:gd name="adj2" fmla="val -8333"/>
              <a:gd name="adj3" fmla="val 85013"/>
              <a:gd name="adj4" fmla="val -4576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Lack of motivation</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Low self-esteem</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Lack of bi-lingual resources</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Prior education </a:t>
            </a: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Previous experience of school and level literacy in their first language </a:t>
            </a:r>
            <a:endParaRPr lang="en-US" altLang="x-none" dirty="0">
              <a:solidFill>
                <a:schemeClr val="tx1"/>
              </a:solidFill>
              <a:latin typeface="Times New Roman" charset="0"/>
              <a:ea typeface="Times New Roman" charset="0"/>
              <a:cs typeface="Arial" charset="0"/>
            </a:endParaRPr>
          </a:p>
        </p:txBody>
      </p:sp>
      <p:sp>
        <p:nvSpPr>
          <p:cNvPr id="12" name="Line Callout 1 (Border and Accent Bar) 11"/>
          <p:cNvSpPr/>
          <p:nvPr/>
        </p:nvSpPr>
        <p:spPr>
          <a:xfrm>
            <a:off x="9434060" y="3894118"/>
            <a:ext cx="2623279" cy="2505194"/>
          </a:xfrm>
          <a:prstGeom prst="accentBorderCallout1">
            <a:avLst>
              <a:gd name="adj1" fmla="val 63302"/>
              <a:gd name="adj2" fmla="val -5476"/>
              <a:gd name="adj3" fmla="val 57703"/>
              <a:gd name="adj4" fmla="val -4804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Limited access to activities and facilities</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Culture or </a:t>
            </a:r>
            <a:r>
              <a:rPr lang="en-US" altLang="x-none" dirty="0">
                <a:solidFill>
                  <a:schemeClr val="tx1"/>
                </a:solidFill>
                <a:latin typeface="Times New Roman" charset="0"/>
                <a:ea typeface="Times New Roman" charset="0"/>
                <a:cs typeface="Arial" charset="0"/>
              </a:rPr>
              <a:t>‘</a:t>
            </a:r>
            <a:r>
              <a:rPr lang="en-US" altLang="x-none" dirty="0">
                <a:solidFill>
                  <a:schemeClr val="tx1"/>
                </a:solidFill>
                <a:latin typeface="Arial" charset="0"/>
                <a:ea typeface="Times New Roman" charset="0"/>
                <a:cs typeface="Arial" charset="0"/>
              </a:rPr>
              <a:t>identity</a:t>
            </a:r>
            <a:r>
              <a:rPr lang="en-US" altLang="x-none" dirty="0">
                <a:solidFill>
                  <a:schemeClr val="tx1"/>
                </a:solidFill>
                <a:latin typeface="Times New Roman" charset="0"/>
                <a:ea typeface="Times New Roman" charset="0"/>
                <a:cs typeface="Arial" charset="0"/>
              </a:rPr>
              <a:t>’</a:t>
            </a:r>
            <a:r>
              <a:rPr lang="en-US" altLang="x-none" dirty="0">
                <a:solidFill>
                  <a:schemeClr val="tx1"/>
                </a:solidFill>
                <a:latin typeface="Arial" charset="0"/>
                <a:ea typeface="Times New Roman" charset="0"/>
                <a:cs typeface="Arial" charset="0"/>
              </a:rPr>
              <a:t> crisis</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Poor housing</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Anxiety around authority figures </a:t>
            </a:r>
            <a:endParaRPr lang="en-US" altLang="x-none" dirty="0">
              <a:solidFill>
                <a:schemeClr val="tx1"/>
              </a:solidFill>
              <a:latin typeface="Times New Roman" charset="0"/>
              <a:ea typeface="Times New Roman" charset="0"/>
              <a:cs typeface="Arial" charset="0"/>
            </a:endParaRPr>
          </a:p>
        </p:txBody>
      </p:sp>
      <p:sp>
        <p:nvSpPr>
          <p:cNvPr id="14" name="Line Callout 1 (Border and Accent Bar) 13"/>
          <p:cNvSpPr/>
          <p:nvPr/>
        </p:nvSpPr>
        <p:spPr>
          <a:xfrm>
            <a:off x="1055850" y="3618391"/>
            <a:ext cx="2293496" cy="2848460"/>
          </a:xfrm>
          <a:prstGeom prst="accentBorderCallout1">
            <a:avLst>
              <a:gd name="adj1" fmla="val 52707"/>
              <a:gd name="adj2" fmla="val 108007"/>
              <a:gd name="adj3" fmla="val 45738"/>
              <a:gd name="adj4" fmla="val 14009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Lack of positive role models</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Racism </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Experience of traumatic events  </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negative attitudes towards migrant workers</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Media constructed image of countries </a:t>
            </a:r>
            <a:endParaRPr lang="en-US" altLang="x-none" dirty="0">
              <a:solidFill>
                <a:schemeClr val="tx1"/>
              </a:solidFill>
              <a:latin typeface="Times New Roman" charset="0"/>
              <a:ea typeface="Times New Roman" charset="0"/>
              <a:cs typeface="Arial" charset="0"/>
            </a:endParaRPr>
          </a:p>
        </p:txBody>
      </p:sp>
      <p:sp>
        <p:nvSpPr>
          <p:cNvPr id="15" name="Line Callout 1 (Border and Accent Bar) 14"/>
          <p:cNvSpPr/>
          <p:nvPr/>
        </p:nvSpPr>
        <p:spPr>
          <a:xfrm>
            <a:off x="1017784" y="280780"/>
            <a:ext cx="2293496" cy="2987076"/>
          </a:xfrm>
          <a:prstGeom prst="accentBorderCallout1">
            <a:avLst>
              <a:gd name="adj1" fmla="val 52707"/>
              <a:gd name="adj2" fmla="val 108007"/>
              <a:gd name="adj3" fmla="val 67797"/>
              <a:gd name="adj4" fmla="val 15120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buFont typeface="Symbol" charset="2"/>
              <a:buChar char=""/>
              <a:tabLst>
                <a:tab pos="457200" algn="l"/>
              </a:tabLst>
            </a:pPr>
            <a:r>
              <a:rPr lang="en-US" altLang="x-none" sz="1600" dirty="0">
                <a:solidFill>
                  <a:schemeClr val="tx1"/>
                </a:solidFill>
                <a:ea typeface="Times New Roman" charset="0"/>
                <a:cs typeface="Arial" charset="0"/>
              </a:rPr>
              <a:t>‘Loss’ of a family member</a:t>
            </a:r>
          </a:p>
          <a:p>
            <a:pPr lvl="0" eaLnBrk="0" fontAlgn="base" hangingPunct="0">
              <a:spcBef>
                <a:spcPct val="0"/>
              </a:spcBef>
              <a:spcAft>
                <a:spcPct val="0"/>
              </a:spcAft>
              <a:buFont typeface="Symbol" charset="2"/>
              <a:buChar char=""/>
              <a:tabLst>
                <a:tab pos="457200" algn="l"/>
              </a:tabLst>
            </a:pPr>
            <a:r>
              <a:rPr lang="en-US" altLang="x-none" sz="1600" dirty="0">
                <a:solidFill>
                  <a:schemeClr val="tx1"/>
                </a:solidFill>
                <a:ea typeface="Times New Roman" charset="0"/>
                <a:cs typeface="Arial" charset="0"/>
              </a:rPr>
              <a:t> Lack of extended family</a:t>
            </a:r>
          </a:p>
          <a:p>
            <a:pPr lvl="0" eaLnBrk="0" fontAlgn="base" hangingPunct="0">
              <a:spcBef>
                <a:spcPct val="0"/>
              </a:spcBef>
              <a:spcAft>
                <a:spcPct val="0"/>
              </a:spcAft>
              <a:buFont typeface="Symbol" charset="2"/>
              <a:buChar char=""/>
              <a:tabLst>
                <a:tab pos="457200" algn="l"/>
              </a:tabLst>
            </a:pPr>
            <a:r>
              <a:rPr lang="en-US" altLang="x-none" sz="1600" dirty="0">
                <a:solidFill>
                  <a:schemeClr val="tx1"/>
                </a:solidFill>
                <a:ea typeface="Times New Roman" charset="0"/>
                <a:cs typeface="Arial" charset="0"/>
              </a:rPr>
              <a:t> Cultural expectations of girls and boys</a:t>
            </a:r>
          </a:p>
          <a:p>
            <a:pPr lvl="0" eaLnBrk="0" fontAlgn="base" hangingPunct="0">
              <a:spcBef>
                <a:spcPct val="0"/>
              </a:spcBef>
              <a:spcAft>
                <a:spcPct val="0"/>
              </a:spcAft>
              <a:buFont typeface="Symbol" charset="2"/>
              <a:buChar char=""/>
              <a:tabLst>
                <a:tab pos="457200" algn="l"/>
              </a:tabLst>
            </a:pPr>
            <a:r>
              <a:rPr lang="en-US" altLang="x-none" sz="1600" dirty="0">
                <a:solidFill>
                  <a:schemeClr val="tx1"/>
                </a:solidFill>
                <a:ea typeface="Times New Roman" charset="0"/>
                <a:cs typeface="Arial" charset="0"/>
              </a:rPr>
              <a:t> Aspirations of different ethnic groups</a:t>
            </a:r>
          </a:p>
          <a:p>
            <a:pPr lvl="0" eaLnBrk="0" fontAlgn="base" hangingPunct="0">
              <a:spcBef>
                <a:spcPct val="0"/>
              </a:spcBef>
              <a:spcAft>
                <a:spcPct val="0"/>
              </a:spcAft>
              <a:buFont typeface="Symbol" charset="2"/>
              <a:buChar char=""/>
              <a:tabLst>
                <a:tab pos="457200" algn="l"/>
              </a:tabLst>
            </a:pPr>
            <a:r>
              <a:rPr lang="en-US" altLang="x-none" sz="1600" dirty="0">
                <a:solidFill>
                  <a:schemeClr val="tx1"/>
                </a:solidFill>
                <a:ea typeface="Times New Roman" charset="0"/>
                <a:cs typeface="Arial" charset="0"/>
              </a:rPr>
              <a:t> Mixed disciplinary approaches</a:t>
            </a:r>
          </a:p>
          <a:p>
            <a:pPr lvl="0" eaLnBrk="0" fontAlgn="base" hangingPunct="0">
              <a:spcBef>
                <a:spcPct val="0"/>
              </a:spcBef>
              <a:spcAft>
                <a:spcPct val="0"/>
              </a:spcAft>
              <a:buFont typeface="Symbol" charset="2"/>
              <a:buChar char=""/>
              <a:tabLst>
                <a:tab pos="457200" algn="l"/>
              </a:tabLst>
            </a:pPr>
            <a:r>
              <a:rPr lang="en-US" altLang="x-none" sz="1600" dirty="0">
                <a:solidFill>
                  <a:schemeClr val="tx1"/>
                </a:solidFill>
                <a:ea typeface="Times New Roman" charset="0"/>
                <a:cs typeface="Arial" charset="0"/>
              </a:rPr>
              <a:t>Support structures for learning at home </a:t>
            </a:r>
          </a:p>
        </p:txBody>
      </p:sp>
      <p:sp>
        <p:nvSpPr>
          <p:cNvPr id="16" name="TextBox 15"/>
          <p:cNvSpPr txBox="1"/>
          <p:nvPr/>
        </p:nvSpPr>
        <p:spPr>
          <a:xfrm>
            <a:off x="4154434" y="129824"/>
            <a:ext cx="4449920" cy="646331"/>
          </a:xfrm>
          <a:prstGeom prst="rect">
            <a:avLst/>
          </a:prstGeom>
          <a:noFill/>
        </p:spPr>
        <p:txBody>
          <a:bodyPr wrap="square" rtlCol="0">
            <a:spAutoFit/>
          </a:bodyPr>
          <a:lstStyle/>
          <a:p>
            <a:r>
              <a:rPr lang="en-US"/>
              <a:t>POSSIBLE BARRIERS TO LEARNING FOR EAL LEARNERS</a:t>
            </a:r>
          </a:p>
        </p:txBody>
      </p:sp>
    </p:spTree>
    <p:extLst>
      <p:ext uri="{BB962C8B-B14F-4D97-AF65-F5344CB8AC3E}">
        <p14:creationId xmlns:p14="http://schemas.microsoft.com/office/powerpoint/2010/main" val="4012563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6669" y="146154"/>
            <a:ext cx="9601200" cy="1485900"/>
          </a:xfrm>
        </p:spPr>
        <p:txBody>
          <a:bodyPr>
            <a:noAutofit/>
          </a:bodyPr>
          <a:lstStyle/>
          <a:p>
            <a:r>
              <a:rPr lang="en-US" sz="5400" dirty="0"/>
              <a:t>A welcoming environment </a:t>
            </a:r>
          </a:p>
        </p:txBody>
      </p:sp>
      <p:sp>
        <p:nvSpPr>
          <p:cNvPr id="3" name="Content Placeholder 2"/>
          <p:cNvSpPr>
            <a:spLocks noGrp="1"/>
          </p:cNvSpPr>
          <p:nvPr>
            <p:ph idx="1"/>
          </p:nvPr>
        </p:nvSpPr>
        <p:spPr>
          <a:xfrm>
            <a:off x="1266668" y="1243016"/>
            <a:ext cx="7773331" cy="5022873"/>
          </a:xfrm>
        </p:spPr>
        <p:txBody>
          <a:bodyPr>
            <a:normAutofit lnSpcReduction="10000"/>
          </a:bodyPr>
          <a:lstStyle/>
          <a:p>
            <a:pPr>
              <a:buFont typeface="Arial" charset="0"/>
              <a:buChar char="•"/>
            </a:pPr>
            <a:r>
              <a:rPr lang="en-US" sz="2800" dirty="0"/>
              <a:t>Make the school/classroom foyer welcoming and informative. </a:t>
            </a:r>
          </a:p>
          <a:p>
            <a:pPr marL="0" indent="0">
              <a:buNone/>
            </a:pPr>
            <a:r>
              <a:rPr lang="en-US" sz="2800" dirty="0"/>
              <a:t>-  Welcome Tree (can involve families) </a:t>
            </a:r>
          </a:p>
          <a:p>
            <a:pPr>
              <a:buFontTx/>
              <a:buChar char="-"/>
            </a:pPr>
            <a:r>
              <a:rPr lang="en-US" sz="2800" dirty="0"/>
              <a:t>Greetings in many languages </a:t>
            </a:r>
          </a:p>
          <a:p>
            <a:pPr>
              <a:buFont typeface="Arial" charset="0"/>
              <a:buChar char="•"/>
            </a:pPr>
            <a:r>
              <a:rPr lang="en-US" sz="2800" dirty="0"/>
              <a:t>Make the main entrance well sign posted so that visitors and parents don’t have difficulty in finding their way to reception</a:t>
            </a:r>
          </a:p>
          <a:p>
            <a:pPr>
              <a:buFont typeface="Arial" charset="0"/>
              <a:buChar char="•"/>
            </a:pPr>
            <a:r>
              <a:rPr lang="en-US" sz="2800" dirty="0"/>
              <a:t>Write school signs in a positive language (</a:t>
            </a:r>
            <a:r>
              <a:rPr lang="en-US" sz="2800" dirty="0" err="1"/>
              <a:t>e.g</a:t>
            </a:r>
            <a:r>
              <a:rPr lang="en-US" sz="2800" dirty="0"/>
              <a:t> ‘All visitors must report to the school office’ vs ‘welcome to </a:t>
            </a:r>
            <a:r>
              <a:rPr lang="en-US" sz="2800" dirty="0" err="1"/>
              <a:t>Ysgol</a:t>
            </a:r>
            <a:r>
              <a:rPr lang="en-US" sz="2800" dirty="0"/>
              <a:t> A, please report to the office’) </a:t>
            </a:r>
          </a:p>
        </p:txBody>
      </p:sp>
      <p:pic>
        <p:nvPicPr>
          <p:cNvPr id="4" name="Content Placeholder 3" descr="Hello-prev.jpg"/>
          <p:cNvPicPr>
            <a:picLocks noChangeAspect="1"/>
          </p:cNvPicPr>
          <p:nvPr/>
        </p:nvPicPr>
        <p:blipFill>
          <a:blip r:embed="rId2">
            <a:extLst>
              <a:ext uri="{28A0092B-C50C-407E-A947-70E740481C1C}">
                <a14:useLocalDpi xmlns:a14="http://schemas.microsoft.com/office/drawing/2010/main" val="0"/>
              </a:ext>
            </a:extLst>
          </a:blip>
          <a:srcRect t="4707" b="4707"/>
          <a:stretch>
            <a:fillRect/>
          </a:stretch>
        </p:blipFill>
        <p:spPr>
          <a:xfrm>
            <a:off x="9579645" y="1881848"/>
            <a:ext cx="2129666" cy="1302871"/>
          </a:xfrm>
          <a:prstGeom prst="rect">
            <a:avLst/>
          </a:prstGeom>
        </p:spPr>
      </p:pic>
      <p:sp>
        <p:nvSpPr>
          <p:cNvPr id="5" name="Rectangle 2"/>
          <p:cNvSpPr>
            <a:spLocks noChangeArrowheads="1"/>
          </p:cNvSpPr>
          <p:nvPr/>
        </p:nvSpPr>
        <p:spPr bwMode="auto">
          <a:xfrm flipV="1">
            <a:off x="6160075" y="-764499"/>
            <a:ext cx="3577314"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2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79645" y="146154"/>
            <a:ext cx="2129666" cy="152219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79645" y="3398217"/>
            <a:ext cx="2129666" cy="1598118"/>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306987" y="5175354"/>
            <a:ext cx="1121764" cy="1682646"/>
          </a:xfrm>
          <a:prstGeom prst="rect">
            <a:avLst/>
          </a:prstGeom>
        </p:spPr>
      </p:pic>
    </p:spTree>
    <p:extLst>
      <p:ext uri="{BB962C8B-B14F-4D97-AF65-F5344CB8AC3E}">
        <p14:creationId xmlns:p14="http://schemas.microsoft.com/office/powerpoint/2010/main" val="13122489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0"/>
            <a:ext cx="9601200" cy="6580682"/>
          </a:xfrm>
        </p:spPr>
        <p:txBody>
          <a:bodyPr/>
          <a:lstStyle/>
          <a:p>
            <a:r>
              <a:rPr lang="en-US" dirty="0"/>
              <a:t>Welcoming classroom </a:t>
            </a:r>
          </a:p>
        </p:txBody>
      </p:sp>
      <p:sp>
        <p:nvSpPr>
          <p:cNvPr id="3" name="Content Placeholder 2"/>
          <p:cNvSpPr>
            <a:spLocks noGrp="1"/>
          </p:cNvSpPr>
          <p:nvPr>
            <p:ph idx="1"/>
          </p:nvPr>
        </p:nvSpPr>
        <p:spPr>
          <a:xfrm>
            <a:off x="995813" y="786983"/>
            <a:ext cx="10951347" cy="5006715"/>
          </a:xfrm>
        </p:spPr>
        <p:txBody>
          <a:bodyPr>
            <a:normAutofit/>
          </a:bodyPr>
          <a:lstStyle/>
          <a:p>
            <a:pPr>
              <a:buFont typeface="Arial" charset="0"/>
              <a:buChar char="•"/>
            </a:pPr>
            <a:r>
              <a:rPr lang="en-US" dirty="0"/>
              <a:t>Ensure different cultures and languages are represented positively throughout the classroom. </a:t>
            </a:r>
          </a:p>
          <a:p>
            <a:pPr>
              <a:buFont typeface="Arial" charset="0"/>
              <a:buChar char="•"/>
            </a:pPr>
            <a:r>
              <a:rPr lang="en-US" dirty="0"/>
              <a:t>Consistently implement rules which develop respect and tolerance of others</a:t>
            </a:r>
          </a:p>
          <a:p>
            <a:pPr>
              <a:buFont typeface="Arial" charset="0"/>
              <a:buChar char="•"/>
            </a:pPr>
            <a:r>
              <a:rPr lang="en-US" dirty="0"/>
              <a:t>Critically view the books and posters on display within the school and classroom – what messages are these giving? how are other cultures and religions portrayed? </a:t>
            </a:r>
          </a:p>
          <a:p>
            <a:pPr marL="0" indent="0">
              <a:buNone/>
            </a:pPr>
            <a:r>
              <a:rPr lang="en-US" dirty="0"/>
              <a:t>“</a:t>
            </a:r>
            <a:r>
              <a:rPr lang="en-US" i="1" dirty="0"/>
              <a:t>Many children see cultural diversity all round them but find little confirmation of it in what they read.  Children from ethnic minorities in Britain need to see their culture accurately portrayed and their existence acknowledged  in the books they encounter</a:t>
            </a:r>
            <a:r>
              <a:rPr lang="en-US" dirty="0"/>
              <a:t>” p. 331</a:t>
            </a:r>
          </a:p>
          <a:p>
            <a:pPr>
              <a:buFont typeface="Arial" charset="0"/>
              <a:buChar char="•"/>
            </a:pPr>
            <a:r>
              <a:rPr lang="en-US" dirty="0"/>
              <a:t>Avoid using ‘tokenistic’ resources. Use books which portray characters as ‘from other lands’ (</a:t>
            </a:r>
            <a:r>
              <a:rPr lang="en-US" dirty="0" err="1"/>
              <a:t>e.g</a:t>
            </a:r>
            <a:r>
              <a:rPr lang="en-US" dirty="0"/>
              <a:t> </a:t>
            </a:r>
            <a:r>
              <a:rPr lang="en-US" dirty="0" err="1"/>
              <a:t>Handa’s</a:t>
            </a:r>
            <a:r>
              <a:rPr lang="en-US" dirty="0"/>
              <a:t> Surprise) with caution as learners can feel excluded if all they see is ‘people like them’ as being from different countries, as being ‘special’ or as being a ‘problem’.  </a:t>
            </a:r>
          </a:p>
          <a:p>
            <a:pPr>
              <a:buFont typeface="Arial" charset="0"/>
              <a:buChar char="•"/>
            </a:pPr>
            <a:r>
              <a:rPr lang="en-US" dirty="0"/>
              <a:t>“</a:t>
            </a:r>
            <a:r>
              <a:rPr lang="is-IS" dirty="0"/>
              <a:t>…</a:t>
            </a:r>
            <a:r>
              <a:rPr lang="en-US" i="1" dirty="0"/>
              <a:t>the replacement of teaching materials which present an anachronistically Anglo-centric view of the world ….” </a:t>
            </a:r>
            <a:r>
              <a:rPr lang="en-US" dirty="0"/>
              <a:t>The Swann Report, (1985, p.318)</a:t>
            </a:r>
          </a:p>
        </p:txBody>
      </p:sp>
      <p:pic>
        <p:nvPicPr>
          <p:cNvPr id="4" name="Picture 7"/>
          <p:cNvPicPr>
            <a:picLocks noChangeAspect="1" noChangeArrowheads="1"/>
          </p:cNvPicPr>
          <p:nvPr/>
        </p:nvPicPr>
        <p:blipFill>
          <a:blip r:embed="rId3" cstate="print"/>
          <a:srcRect/>
          <a:stretch>
            <a:fillRect/>
          </a:stretch>
        </p:blipFill>
        <p:spPr bwMode="auto">
          <a:xfrm>
            <a:off x="1701431" y="5230035"/>
            <a:ext cx="996800" cy="1461584"/>
          </a:xfrm>
          <a:prstGeom prst="rect">
            <a:avLst/>
          </a:prstGeom>
          <a:noFill/>
          <a:ln w="9525">
            <a:noFill/>
            <a:miter lim="800000"/>
            <a:headEnd/>
            <a:tailEnd/>
          </a:ln>
        </p:spPr>
      </p:pic>
      <p:pic>
        <p:nvPicPr>
          <p:cNvPr id="5" name="Picture 7"/>
          <p:cNvPicPr>
            <a:picLocks noChangeAspect="1" noChangeArrowheads="1"/>
          </p:cNvPicPr>
          <p:nvPr/>
        </p:nvPicPr>
        <p:blipFill>
          <a:blip r:embed="rId4" cstate="print"/>
          <a:srcRect l="-19722" r="-19722"/>
          <a:stretch>
            <a:fillRect/>
          </a:stretch>
        </p:blipFill>
        <p:spPr bwMode="auto">
          <a:xfrm>
            <a:off x="3103014" y="5295014"/>
            <a:ext cx="2080225" cy="1331626"/>
          </a:xfrm>
          <a:prstGeom prst="rect">
            <a:avLst/>
          </a:prstGeom>
          <a:noFill/>
          <a:ln w="9525">
            <a:noFill/>
            <a:miter lim="800000"/>
            <a:headEnd/>
            <a:tailEnd/>
          </a:ln>
        </p:spPr>
      </p:pic>
      <p:pic>
        <p:nvPicPr>
          <p:cNvPr id="6" name="Picture 5"/>
          <p:cNvPicPr>
            <a:picLocks noChangeAspect="1" noChangeArrowheads="1"/>
          </p:cNvPicPr>
          <p:nvPr/>
        </p:nvPicPr>
        <p:blipFill>
          <a:blip r:embed="rId5" cstate="print"/>
          <a:srcRect/>
          <a:stretch>
            <a:fillRect/>
          </a:stretch>
        </p:blipFill>
        <p:spPr bwMode="auto">
          <a:xfrm>
            <a:off x="5655525" y="5119022"/>
            <a:ext cx="1196178" cy="1683610"/>
          </a:xfrm>
          <a:prstGeom prst="rect">
            <a:avLst/>
          </a:prstGeom>
          <a:noFill/>
          <a:ln w="9525">
            <a:noFill/>
            <a:miter lim="800000"/>
            <a:headEnd/>
            <a:tailEnd/>
          </a:ln>
        </p:spPr>
      </p:pic>
      <p:pic>
        <p:nvPicPr>
          <p:cNvPr id="7" name="Picture 6"/>
          <p:cNvPicPr>
            <a:picLocks noChangeAspect="1" noChangeArrowheads="1"/>
          </p:cNvPicPr>
          <p:nvPr/>
        </p:nvPicPr>
        <p:blipFill>
          <a:blip r:embed="rId6" cstate="print"/>
          <a:srcRect/>
          <a:stretch>
            <a:fillRect/>
          </a:stretch>
        </p:blipFill>
        <p:spPr bwMode="auto">
          <a:xfrm>
            <a:off x="6851703" y="5109652"/>
            <a:ext cx="1447187" cy="1692979"/>
          </a:xfrm>
          <a:prstGeom prst="rect">
            <a:avLst/>
          </a:prstGeom>
          <a:noFill/>
          <a:ln w="9525">
            <a:noFill/>
            <a:miter lim="800000"/>
            <a:headEnd/>
            <a:tailEnd/>
          </a:ln>
        </p:spPr>
      </p:pic>
      <p:pic>
        <p:nvPicPr>
          <p:cNvPr id="8" name="Picture 6"/>
          <p:cNvPicPr>
            <a:picLocks noChangeAspect="1" noChangeArrowheads="1"/>
          </p:cNvPicPr>
          <p:nvPr/>
        </p:nvPicPr>
        <p:blipFill>
          <a:blip r:embed="rId7" cstate="print"/>
          <a:srcRect l="-30295" r="-30295"/>
          <a:stretch>
            <a:fillRect/>
          </a:stretch>
        </p:blipFill>
        <p:spPr bwMode="auto">
          <a:xfrm>
            <a:off x="8764609" y="5109652"/>
            <a:ext cx="2641790" cy="1691390"/>
          </a:xfrm>
          <a:prstGeom prst="rect">
            <a:avLst/>
          </a:prstGeom>
          <a:noFill/>
          <a:ln w="9525">
            <a:noFill/>
            <a:miter lim="800000"/>
            <a:headEnd/>
            <a:tailEnd/>
          </a:ln>
        </p:spPr>
      </p:pic>
    </p:spTree>
    <p:extLst>
      <p:ext uri="{BB962C8B-B14F-4D97-AF65-F5344CB8AC3E}">
        <p14:creationId xmlns:p14="http://schemas.microsoft.com/office/powerpoint/2010/main" val="54832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  </a:t>
            </a:r>
          </a:p>
        </p:txBody>
      </p:sp>
      <p:sp>
        <p:nvSpPr>
          <p:cNvPr id="3" name="Content Placeholder 2"/>
          <p:cNvSpPr>
            <a:spLocks noGrp="1"/>
          </p:cNvSpPr>
          <p:nvPr>
            <p:ph idx="1"/>
          </p:nvPr>
        </p:nvSpPr>
        <p:spPr>
          <a:xfrm>
            <a:off x="1371600" y="1558978"/>
            <a:ext cx="9601200" cy="1663908"/>
          </a:xfrm>
        </p:spPr>
        <p:txBody>
          <a:bodyPr>
            <a:normAutofit lnSpcReduction="10000"/>
          </a:bodyPr>
          <a:lstStyle/>
          <a:p>
            <a:r>
              <a:rPr lang="en-US" sz="2800" dirty="0"/>
              <a:t>Discuss with a partner how the following continuous provisions or areas within a Foundation Phase classroom could be enhanced with the aim of promoting identity and culture: </a:t>
            </a:r>
          </a:p>
          <a:p>
            <a:pPr marL="0" indent="0">
              <a:buNone/>
            </a:pPr>
            <a:endParaRPr lang="en-US" sz="2800" dirty="0"/>
          </a:p>
        </p:txBody>
      </p:sp>
      <p:sp>
        <p:nvSpPr>
          <p:cNvPr id="4" name="Oval 3"/>
          <p:cNvSpPr/>
          <p:nvPr/>
        </p:nvSpPr>
        <p:spPr>
          <a:xfrm>
            <a:off x="951875" y="3167923"/>
            <a:ext cx="3612630" cy="104931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Construction</a:t>
            </a:r>
          </a:p>
        </p:txBody>
      </p:sp>
      <p:sp>
        <p:nvSpPr>
          <p:cNvPr id="5" name="Oval 4"/>
          <p:cNvSpPr/>
          <p:nvPr/>
        </p:nvSpPr>
        <p:spPr>
          <a:xfrm>
            <a:off x="4716904" y="3647609"/>
            <a:ext cx="3612630" cy="104931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Role Play/ Home corner  </a:t>
            </a:r>
          </a:p>
        </p:txBody>
      </p:sp>
      <p:sp>
        <p:nvSpPr>
          <p:cNvPr id="6" name="Oval 5"/>
          <p:cNvSpPr/>
          <p:nvPr/>
        </p:nvSpPr>
        <p:spPr>
          <a:xfrm>
            <a:off x="4716904" y="4984227"/>
            <a:ext cx="3612630" cy="104931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Literacy </a:t>
            </a:r>
          </a:p>
        </p:txBody>
      </p:sp>
      <p:sp>
        <p:nvSpPr>
          <p:cNvPr id="7" name="Oval 6"/>
          <p:cNvSpPr/>
          <p:nvPr/>
        </p:nvSpPr>
        <p:spPr>
          <a:xfrm>
            <a:off x="951875" y="5748729"/>
            <a:ext cx="3612630" cy="104931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Music </a:t>
            </a:r>
          </a:p>
        </p:txBody>
      </p:sp>
      <p:sp>
        <p:nvSpPr>
          <p:cNvPr id="8" name="Oval 7"/>
          <p:cNvSpPr/>
          <p:nvPr/>
        </p:nvSpPr>
        <p:spPr>
          <a:xfrm>
            <a:off x="8329534" y="5703756"/>
            <a:ext cx="3612630" cy="104931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Creative/ Art </a:t>
            </a:r>
          </a:p>
        </p:txBody>
      </p:sp>
      <p:sp>
        <p:nvSpPr>
          <p:cNvPr id="9" name="Oval 8"/>
          <p:cNvSpPr/>
          <p:nvPr/>
        </p:nvSpPr>
        <p:spPr>
          <a:xfrm>
            <a:off x="8329534" y="2928080"/>
            <a:ext cx="3612630" cy="104931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Numeracy </a:t>
            </a:r>
          </a:p>
        </p:txBody>
      </p:sp>
    </p:spTree>
    <p:extLst>
      <p:ext uri="{BB962C8B-B14F-4D97-AF65-F5344CB8AC3E}">
        <p14:creationId xmlns:p14="http://schemas.microsoft.com/office/powerpoint/2010/main" val="13732861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03057"/>
            <a:ext cx="9601200" cy="1485900"/>
          </a:xfrm>
        </p:spPr>
        <p:txBody>
          <a:bodyPr/>
          <a:lstStyle/>
          <a:p>
            <a:r>
              <a:rPr lang="en-US" dirty="0"/>
              <a:t>Arrival and Induction </a:t>
            </a:r>
          </a:p>
        </p:txBody>
      </p:sp>
      <p:sp>
        <p:nvSpPr>
          <p:cNvPr id="3" name="Content Placeholder 2"/>
          <p:cNvSpPr>
            <a:spLocks noGrp="1"/>
          </p:cNvSpPr>
          <p:nvPr>
            <p:ph idx="1"/>
          </p:nvPr>
        </p:nvSpPr>
        <p:spPr>
          <a:xfrm>
            <a:off x="996846" y="1110343"/>
            <a:ext cx="10935324" cy="4751614"/>
          </a:xfrm>
        </p:spPr>
        <p:txBody>
          <a:bodyPr>
            <a:normAutofit/>
          </a:bodyPr>
          <a:lstStyle/>
          <a:p>
            <a:r>
              <a:rPr lang="en-US" sz="2400" dirty="0"/>
              <a:t>It is common for learners who arrive from different countries to arrive mid-term, they are sometimes referred to as ‘latecomers’. Successful admissions policies will enable them to settle quickly and begin learning. </a:t>
            </a:r>
          </a:p>
          <a:p>
            <a:r>
              <a:rPr lang="en-US" sz="2400" dirty="0"/>
              <a:t>Office staff are often the first point of contact for new arrivals. Inform them, work with them. </a:t>
            </a:r>
          </a:p>
          <a:p>
            <a:r>
              <a:rPr lang="en-US" sz="2400" dirty="0"/>
              <a:t>The first meeting with a family and child will establish the basis of the home-school relationship and will provide information which will enable the child to settle into the new school quickly. For some minority ethnic parents or </a:t>
            </a:r>
            <a:r>
              <a:rPr lang="en-US" sz="2400" dirty="0" err="1"/>
              <a:t>carers</a:t>
            </a:r>
            <a:r>
              <a:rPr lang="en-US" sz="2400" dirty="0"/>
              <a:t> this may be their first experience of a UK school. Employ a translator if necessary. </a:t>
            </a:r>
          </a:p>
          <a:p>
            <a:r>
              <a:rPr lang="en-US" sz="2400" dirty="0">
                <a:hlinkClick r:id="rId2"/>
              </a:rPr>
              <a:t>https://vimeo.com/223705225</a:t>
            </a:r>
            <a:endParaRPr lang="en-US" sz="2400" dirty="0"/>
          </a:p>
          <a:p>
            <a:endParaRPr lang="en-US" sz="2400" dirty="0"/>
          </a:p>
          <a:p>
            <a:pPr lvl="1">
              <a:buFontTx/>
              <a:buChar char="-"/>
            </a:pPr>
            <a:endParaRPr lang="en-US" dirty="0"/>
          </a:p>
          <a:p>
            <a:endParaRPr lang="en-US" dirty="0"/>
          </a:p>
          <a:p>
            <a:endParaRPr lang="en-US" dirty="0"/>
          </a:p>
          <a:p>
            <a:pPr>
              <a:buFont typeface="Arial" charset="0"/>
              <a:buChar char="•"/>
            </a:pPr>
            <a:endParaRPr lang="en-US" dirty="0"/>
          </a:p>
        </p:txBody>
      </p:sp>
    </p:spTree>
    <p:extLst>
      <p:ext uri="{BB962C8B-B14F-4D97-AF65-F5344CB8AC3E}">
        <p14:creationId xmlns:p14="http://schemas.microsoft.com/office/powerpoint/2010/main" val="4029738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First meeting with child and family </a:t>
            </a:r>
          </a:p>
        </p:txBody>
      </p:sp>
      <p:sp>
        <p:nvSpPr>
          <p:cNvPr id="4" name="TextBox 3"/>
          <p:cNvSpPr txBox="1"/>
          <p:nvPr/>
        </p:nvSpPr>
        <p:spPr>
          <a:xfrm>
            <a:off x="1109272" y="1428750"/>
            <a:ext cx="10822898" cy="7017306"/>
          </a:xfrm>
          <a:prstGeom prst="rect">
            <a:avLst/>
          </a:prstGeom>
          <a:noFill/>
        </p:spPr>
        <p:txBody>
          <a:bodyPr wrap="square" numCol="2" rtlCol="0">
            <a:spAutoFit/>
          </a:bodyPr>
          <a:lstStyle/>
          <a:p>
            <a:r>
              <a:rPr lang="en-US" sz="2800" dirty="0"/>
              <a:t>Use this opportunity to gather information such as; </a:t>
            </a:r>
          </a:p>
          <a:p>
            <a:endParaRPr lang="en-US" sz="2800" dirty="0"/>
          </a:p>
          <a:p>
            <a:pPr>
              <a:buFont typeface="Arial" charset="0"/>
              <a:buChar char="•"/>
            </a:pPr>
            <a:r>
              <a:rPr lang="en-US" sz="2000" dirty="0"/>
              <a:t> The child’s full name, correct spelling and pronunciation. Note if there is a name they prefer to be known by and where their personal and family names are positioned within the full name. </a:t>
            </a:r>
          </a:p>
          <a:p>
            <a:pPr>
              <a:buFont typeface="Arial" charset="0"/>
              <a:buChar char="•"/>
            </a:pPr>
            <a:r>
              <a:rPr lang="en-US" sz="2000" dirty="0"/>
              <a:t> Ethnicity </a:t>
            </a:r>
          </a:p>
          <a:p>
            <a:pPr>
              <a:buFont typeface="Arial" charset="0"/>
              <a:buChar char="•"/>
            </a:pPr>
            <a:r>
              <a:rPr lang="en-US" sz="2000" dirty="0"/>
              <a:t> Country of birth </a:t>
            </a:r>
          </a:p>
          <a:p>
            <a:pPr>
              <a:buFont typeface="Arial" charset="0"/>
              <a:buChar char="•"/>
            </a:pPr>
            <a:r>
              <a:rPr lang="en-US" sz="2000" dirty="0"/>
              <a:t> Date of arrival in UK, if not UK born </a:t>
            </a:r>
          </a:p>
          <a:p>
            <a:pPr>
              <a:buFont typeface="Arial" charset="0"/>
              <a:buChar char="•"/>
            </a:pPr>
            <a:r>
              <a:rPr lang="en-US" sz="2000" dirty="0"/>
              <a:t> Religion </a:t>
            </a:r>
          </a:p>
          <a:p>
            <a:pPr>
              <a:buFont typeface="Arial" charset="0"/>
              <a:buChar char="•"/>
            </a:pPr>
            <a:r>
              <a:rPr lang="en-US" sz="2000" dirty="0"/>
              <a:t> Siblings </a:t>
            </a:r>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r>
              <a:rPr lang="en-US" sz="2000" dirty="0"/>
              <a:t> Previous schooling, including pre-school. This should include: </a:t>
            </a:r>
          </a:p>
          <a:p>
            <a:r>
              <a:rPr lang="en-US" sz="2000" dirty="0"/>
              <a:t>-  any breaks in education </a:t>
            </a:r>
          </a:p>
          <a:p>
            <a:pPr marL="0" lvl="1" indent="0">
              <a:buNone/>
            </a:pPr>
            <a:r>
              <a:rPr lang="en-US" sz="2000" dirty="0"/>
              <a:t>-  prior language instruction </a:t>
            </a:r>
          </a:p>
          <a:p>
            <a:pPr marL="0" lvl="1" indent="0">
              <a:buNone/>
            </a:pPr>
            <a:r>
              <a:rPr lang="en-US" sz="2000" dirty="0"/>
              <a:t>-  subjects studied </a:t>
            </a:r>
          </a:p>
          <a:p>
            <a:pPr marL="0" lvl="1" indent="0">
              <a:buNone/>
            </a:pPr>
            <a:r>
              <a:rPr lang="en-US" sz="2000" dirty="0"/>
              <a:t>-  attitude to school and progress made, including assessment details (baseline, NC or other specific tests) </a:t>
            </a:r>
          </a:p>
          <a:p>
            <a:pPr lvl="1">
              <a:buFontTx/>
              <a:buChar char="-"/>
            </a:pPr>
            <a:r>
              <a:rPr lang="en-US" sz="2000" dirty="0"/>
              <a:t> particular abilities or learning needs </a:t>
            </a:r>
          </a:p>
          <a:p>
            <a:pPr>
              <a:buFont typeface="Arial" charset="0"/>
              <a:buChar char="•"/>
            </a:pPr>
            <a:r>
              <a:rPr lang="en-US" sz="2000" dirty="0"/>
              <a:t> Home language/s, proficiency in spoken and written, languages used in different contexts, such as with siblings and peers </a:t>
            </a:r>
          </a:p>
          <a:p>
            <a:pPr>
              <a:buFont typeface="Arial" charset="0"/>
              <a:buChar char="•"/>
            </a:pPr>
            <a:r>
              <a:rPr lang="en-US" sz="2000" dirty="0"/>
              <a:t> After-school or weekend learning </a:t>
            </a:r>
          </a:p>
          <a:p>
            <a:pPr>
              <a:buFont typeface="Arial" charset="0"/>
              <a:buChar char="•"/>
            </a:pPr>
            <a:r>
              <a:rPr lang="en-US" sz="2000" dirty="0"/>
              <a:t> Interests and hobbies </a:t>
            </a:r>
          </a:p>
          <a:p>
            <a:pPr>
              <a:buFont typeface="Arial" charset="0"/>
              <a:buChar char="•"/>
            </a:pPr>
            <a:r>
              <a:rPr lang="en-US" sz="2000" dirty="0"/>
              <a:t> Dietary restrictions and preferred diet </a:t>
            </a:r>
          </a:p>
          <a:p>
            <a:pPr>
              <a:buFont typeface="Arial" charset="0"/>
              <a:buChar char="•"/>
            </a:pPr>
            <a:r>
              <a:rPr lang="en-US" sz="2000" dirty="0"/>
              <a:t> Known medical conditions </a:t>
            </a:r>
          </a:p>
          <a:p>
            <a:pPr>
              <a:buFont typeface="Arial" charset="0"/>
              <a:buChar char="•"/>
            </a:pPr>
            <a:r>
              <a:rPr lang="en-US" sz="2000" dirty="0"/>
              <a:t> Other relevant information, for example, refugee status </a:t>
            </a:r>
          </a:p>
          <a:p>
            <a:endParaRPr lang="en-US" sz="1400" dirty="0"/>
          </a:p>
        </p:txBody>
      </p:sp>
    </p:spTree>
    <p:extLst>
      <p:ext uri="{BB962C8B-B14F-4D97-AF65-F5344CB8AC3E}">
        <p14:creationId xmlns:p14="http://schemas.microsoft.com/office/powerpoint/2010/main" val="1504177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728" y="0"/>
            <a:ext cx="9601200" cy="1485900"/>
          </a:xfrm>
        </p:spPr>
        <p:txBody>
          <a:bodyPr/>
          <a:lstStyle/>
          <a:p>
            <a:r>
              <a:rPr lang="en-US" dirty="0"/>
              <a:t>Involving Parents </a:t>
            </a:r>
          </a:p>
        </p:txBody>
      </p:sp>
      <p:sp>
        <p:nvSpPr>
          <p:cNvPr id="3" name="Content Placeholder 2"/>
          <p:cNvSpPr>
            <a:spLocks noGrp="1"/>
          </p:cNvSpPr>
          <p:nvPr>
            <p:ph idx="1"/>
          </p:nvPr>
        </p:nvSpPr>
        <p:spPr>
          <a:xfrm>
            <a:off x="1056806" y="742950"/>
            <a:ext cx="10785424" cy="3260361"/>
          </a:xfrm>
        </p:spPr>
        <p:txBody>
          <a:bodyPr/>
          <a:lstStyle/>
          <a:p>
            <a:r>
              <a:rPr lang="en-US" dirty="0"/>
              <a:t>Parents are still made to feel as if they know nothing and that their understanding of their child may be flawed or limited. </a:t>
            </a:r>
          </a:p>
          <a:p>
            <a:r>
              <a:rPr lang="en-US" dirty="0"/>
              <a:t>This applies particularly to parents whose first language is not English, who have different ways of nurturing and raising their children, whose experiences will vary greatly from that of mainstream British society. </a:t>
            </a:r>
          </a:p>
          <a:p>
            <a:r>
              <a:rPr lang="en-US" dirty="0"/>
              <a:t>Parents feel threatened by education and authority and as a result tend to take a step back and not get involved or have an opinion. </a:t>
            </a:r>
          </a:p>
          <a:p>
            <a:r>
              <a:rPr lang="en-US" dirty="0"/>
              <a:t>All parents want the best for their children and deserve to be kept informed about how their children are making progress. </a:t>
            </a:r>
          </a:p>
          <a:p>
            <a:endParaRPr lang="en-US" dirty="0"/>
          </a:p>
        </p:txBody>
      </p:sp>
      <p:sp>
        <p:nvSpPr>
          <p:cNvPr id="4" name="TextBox 3"/>
          <p:cNvSpPr txBox="1"/>
          <p:nvPr/>
        </p:nvSpPr>
        <p:spPr>
          <a:xfrm>
            <a:off x="1056806" y="4003311"/>
            <a:ext cx="10785424" cy="5139869"/>
          </a:xfrm>
          <a:prstGeom prst="rect">
            <a:avLst/>
          </a:prstGeom>
          <a:noFill/>
        </p:spPr>
        <p:txBody>
          <a:bodyPr wrap="square" numCol="2" rtlCol="0">
            <a:spAutoFit/>
          </a:bodyPr>
          <a:lstStyle/>
          <a:p>
            <a:r>
              <a:rPr lang="en-US" dirty="0"/>
              <a:t>Information needs to be given to parents before their child starts school. Consider an ‘induction’ pack which could include: </a:t>
            </a:r>
            <a:endParaRPr lang="en-US" sz="1600" dirty="0"/>
          </a:p>
          <a:p>
            <a:endParaRPr lang="en-US" sz="1600" dirty="0"/>
          </a:p>
          <a:p>
            <a:r>
              <a:rPr lang="en-US" sz="1600" dirty="0"/>
              <a:t>- Information about the UK school system </a:t>
            </a:r>
          </a:p>
          <a:p>
            <a:r>
              <a:rPr lang="en-US" sz="1600" dirty="0"/>
              <a:t>- A school prospectus and the school’s expectations of learners </a:t>
            </a:r>
          </a:p>
          <a:p>
            <a:pPr marL="285750" indent="-285750">
              <a:buFontTx/>
              <a:buChar char="-"/>
            </a:pPr>
            <a:r>
              <a:rPr lang="en-US" sz="1600" dirty="0"/>
              <a:t>A plan of the school and which class their child will be in</a:t>
            </a:r>
          </a:p>
          <a:p>
            <a:pPr marL="285750" indent="-285750">
              <a:buFontTx/>
              <a:buChar char="-"/>
            </a:pPr>
            <a:r>
              <a:rPr lang="en-US" sz="1600" dirty="0"/>
              <a:t>An outline of the school day with pictures they can use with their child  </a:t>
            </a:r>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r>
              <a:rPr lang="en-US" sz="1600" dirty="0"/>
              <a:t>- After school clubs </a:t>
            </a:r>
          </a:p>
          <a:p>
            <a:r>
              <a:rPr lang="en-US" sz="1600" dirty="0"/>
              <a:t>- Calendar of term dates </a:t>
            </a:r>
          </a:p>
          <a:p>
            <a:r>
              <a:rPr lang="en-US" sz="1600" dirty="0"/>
              <a:t>- Additional support provided by the school </a:t>
            </a:r>
          </a:p>
          <a:p>
            <a:r>
              <a:rPr lang="en-US" sz="1600" dirty="0"/>
              <a:t>- How to get information about their children’s work and progress, and who to contact if they have any concerns </a:t>
            </a:r>
          </a:p>
          <a:p>
            <a:pPr marL="285750" indent="-285750">
              <a:buFontTx/>
              <a:buChar char="-"/>
            </a:pPr>
            <a:r>
              <a:rPr lang="en-US" sz="1600" dirty="0"/>
              <a:t>Pictures or photographs of uniform or dress requirements and where to buy from </a:t>
            </a:r>
          </a:p>
          <a:p>
            <a:pPr marL="285750" indent="-285750">
              <a:buFontTx/>
              <a:buChar char="-"/>
            </a:pPr>
            <a:r>
              <a:rPr lang="en-US" sz="1600" dirty="0"/>
              <a:t>Lunch arrangements; Need a packed lunch or cost of school dinners and information about Free School Meals </a:t>
            </a:r>
          </a:p>
          <a:p>
            <a:endParaRPr lang="en-US" dirty="0"/>
          </a:p>
        </p:txBody>
      </p:sp>
    </p:spTree>
    <p:extLst>
      <p:ext uri="{BB962C8B-B14F-4D97-AF65-F5344CB8AC3E}">
        <p14:creationId xmlns:p14="http://schemas.microsoft.com/office/powerpoint/2010/main" val="17656251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Information for parents</a:t>
            </a:r>
          </a:p>
        </p:txBody>
      </p:sp>
      <p:sp>
        <p:nvSpPr>
          <p:cNvPr id="4" name="TextBox 3"/>
          <p:cNvSpPr txBox="1"/>
          <p:nvPr/>
        </p:nvSpPr>
        <p:spPr>
          <a:xfrm>
            <a:off x="1024149" y="1718131"/>
            <a:ext cx="10785424" cy="5170646"/>
          </a:xfrm>
          <a:prstGeom prst="rect">
            <a:avLst/>
          </a:prstGeom>
          <a:noFill/>
        </p:spPr>
        <p:txBody>
          <a:bodyPr wrap="square" numCol="2" rtlCol="0">
            <a:spAutoFit/>
          </a:bodyPr>
          <a:lstStyle/>
          <a:p>
            <a:r>
              <a:rPr lang="en-US" dirty="0"/>
              <a:t>Information needs to be given to parents before their child starts school. Consider an ‘induction’ pack which could include: </a:t>
            </a:r>
            <a:endParaRPr lang="en-US" sz="1600" dirty="0"/>
          </a:p>
          <a:p>
            <a:endParaRPr lang="en-US" sz="1600" dirty="0"/>
          </a:p>
          <a:p>
            <a:r>
              <a:rPr lang="en-US" sz="1600" dirty="0"/>
              <a:t>- </a:t>
            </a:r>
            <a:r>
              <a:rPr lang="en-US" sz="2000" dirty="0"/>
              <a:t>Information about the UK school system </a:t>
            </a:r>
          </a:p>
          <a:p>
            <a:r>
              <a:rPr lang="en-US" sz="2000" dirty="0"/>
              <a:t>- A school prospectus and the school’s expectations of learners </a:t>
            </a:r>
          </a:p>
          <a:p>
            <a:pPr marL="285750" indent="-285750">
              <a:buFontTx/>
              <a:buChar char="-"/>
            </a:pPr>
            <a:r>
              <a:rPr lang="en-US" sz="2000" dirty="0"/>
              <a:t>A plan of the school and which class their child will be in</a:t>
            </a:r>
          </a:p>
          <a:p>
            <a:pPr marL="285750" indent="-285750">
              <a:buFontTx/>
              <a:buChar char="-"/>
            </a:pPr>
            <a:r>
              <a:rPr lang="en-US" sz="2000" dirty="0"/>
              <a:t>An outline of the school day with pictures they can use with their child  </a:t>
            </a:r>
          </a:p>
          <a:p>
            <a:pPr marL="285750" indent="-285750">
              <a:buFontTx/>
              <a:buChar char="-"/>
            </a:pPr>
            <a:endParaRPr lang="en-US" sz="2000" dirty="0"/>
          </a:p>
          <a:p>
            <a:pPr marL="285750" indent="-285750">
              <a:buFontTx/>
              <a:buChar char="-"/>
            </a:pPr>
            <a:endParaRPr lang="en-US" sz="2000" dirty="0"/>
          </a:p>
          <a:p>
            <a:pPr marL="285750" indent="-285750">
              <a:buFontTx/>
              <a:buChar char="-"/>
            </a:pPr>
            <a:endParaRPr lang="en-US" sz="2000" dirty="0"/>
          </a:p>
          <a:p>
            <a:pPr marL="285750" indent="-285750">
              <a:buFontTx/>
              <a:buChar char="-"/>
            </a:pPr>
            <a:endParaRPr lang="en-US" sz="2000" dirty="0"/>
          </a:p>
          <a:p>
            <a:pPr marL="285750" indent="-285750">
              <a:buFontTx/>
              <a:buChar char="-"/>
            </a:pPr>
            <a:endParaRPr lang="en-US" sz="2000" dirty="0"/>
          </a:p>
          <a:p>
            <a:pPr marL="285750" indent="-285750">
              <a:buFontTx/>
              <a:buChar char="-"/>
            </a:pPr>
            <a:endParaRPr lang="en-US" sz="2000" dirty="0"/>
          </a:p>
          <a:p>
            <a:r>
              <a:rPr lang="en-US" sz="2000" dirty="0"/>
              <a:t>- After school clubs </a:t>
            </a:r>
          </a:p>
          <a:p>
            <a:r>
              <a:rPr lang="en-US" sz="2000" dirty="0"/>
              <a:t>- Calendar of term dates </a:t>
            </a:r>
          </a:p>
          <a:p>
            <a:r>
              <a:rPr lang="en-US" sz="2000" dirty="0"/>
              <a:t>- Additional support provided by the school </a:t>
            </a:r>
          </a:p>
          <a:p>
            <a:r>
              <a:rPr lang="en-US" sz="2000" dirty="0"/>
              <a:t>- How to get information about their children’s work and progress, and who to contact if they have any concerns </a:t>
            </a:r>
          </a:p>
          <a:p>
            <a:pPr marL="285750" indent="-285750">
              <a:buFontTx/>
              <a:buChar char="-"/>
            </a:pPr>
            <a:r>
              <a:rPr lang="en-US" sz="2000" dirty="0"/>
              <a:t>Pictures or photographs of uniform or dress requirements and where to buy from </a:t>
            </a:r>
          </a:p>
          <a:p>
            <a:pPr marL="285750" indent="-285750">
              <a:buFontTx/>
              <a:buChar char="-"/>
            </a:pPr>
            <a:r>
              <a:rPr lang="en-US" sz="2000" dirty="0"/>
              <a:t>Lunch arrangements; Need a packed lunch or cost of school dinners and information about Free School Meals </a:t>
            </a:r>
          </a:p>
          <a:p>
            <a:endParaRPr lang="en-US" dirty="0"/>
          </a:p>
        </p:txBody>
      </p:sp>
    </p:spTree>
    <p:extLst>
      <p:ext uri="{BB962C8B-B14F-4D97-AF65-F5344CB8AC3E}">
        <p14:creationId xmlns:p14="http://schemas.microsoft.com/office/powerpoint/2010/main" val="5952404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6925" y="146154"/>
            <a:ext cx="9601200" cy="978108"/>
          </a:xfrm>
        </p:spPr>
        <p:txBody>
          <a:bodyPr/>
          <a:lstStyle/>
          <a:p>
            <a:r>
              <a:rPr lang="en-US"/>
              <a:t>Arrival of the EAL learner </a:t>
            </a:r>
          </a:p>
        </p:txBody>
      </p:sp>
      <p:sp>
        <p:nvSpPr>
          <p:cNvPr id="3" name="Content Placeholder 2"/>
          <p:cNvSpPr>
            <a:spLocks noGrp="1"/>
          </p:cNvSpPr>
          <p:nvPr>
            <p:ph idx="1"/>
          </p:nvPr>
        </p:nvSpPr>
        <p:spPr>
          <a:xfrm>
            <a:off x="876924" y="921894"/>
            <a:ext cx="10995285" cy="5673777"/>
          </a:xfrm>
        </p:spPr>
        <p:txBody>
          <a:bodyPr>
            <a:normAutofit fontScale="92500" lnSpcReduction="20000"/>
          </a:bodyPr>
          <a:lstStyle/>
          <a:p>
            <a:pPr>
              <a:buFont typeface="Wingdings" charset="2"/>
              <a:buChar char="§"/>
            </a:pPr>
            <a:r>
              <a:rPr lang="en-US" sz="2400" b="1" dirty="0"/>
              <a:t>Make the learner familiar with the environment </a:t>
            </a:r>
            <a:endParaRPr lang="en-US" sz="2400" dirty="0"/>
          </a:p>
          <a:p>
            <a:pPr>
              <a:buFont typeface="Arial" charset="0"/>
              <a:buChar char="•"/>
            </a:pPr>
            <a:r>
              <a:rPr lang="en-US" dirty="0"/>
              <a:t>Show the learner around the school again for re-</a:t>
            </a:r>
            <a:r>
              <a:rPr lang="en-US" dirty="0" err="1"/>
              <a:t>familiarisation</a:t>
            </a:r>
            <a:r>
              <a:rPr lang="en-US" dirty="0"/>
              <a:t>. Make sure that the classroom, office, toilets and the water supply are shown. </a:t>
            </a:r>
          </a:p>
          <a:p>
            <a:pPr>
              <a:buFont typeface="Arial" charset="0"/>
              <a:buChar char="•"/>
            </a:pPr>
            <a:r>
              <a:rPr lang="en-US" dirty="0"/>
              <a:t>Make sure that the school routine is understood. Prepare a visual timetable.. </a:t>
            </a:r>
          </a:p>
          <a:p>
            <a:pPr>
              <a:buFont typeface="Arial" charset="0"/>
              <a:buChar char="•"/>
            </a:pPr>
            <a:r>
              <a:rPr lang="en-US" dirty="0"/>
              <a:t>Set a clear routine. The learner will be anxious about what will happen next if the routine changes. </a:t>
            </a:r>
          </a:p>
          <a:p>
            <a:pPr>
              <a:buFont typeface="Wingdings" charset="2"/>
              <a:buChar char="§"/>
            </a:pPr>
            <a:r>
              <a:rPr lang="en-US" sz="2400" b="1" dirty="0"/>
              <a:t>Provide basic survival English </a:t>
            </a:r>
            <a:endParaRPr lang="en-US" sz="2400" dirty="0"/>
          </a:p>
          <a:p>
            <a:pPr>
              <a:buFont typeface="Arial" charset="0"/>
              <a:buChar char="•"/>
            </a:pPr>
            <a:r>
              <a:rPr lang="en-US" dirty="0"/>
              <a:t>Give the pupil picture cards of basic needs. </a:t>
            </a:r>
          </a:p>
          <a:p>
            <a:pPr>
              <a:buFont typeface="Wingdings" charset="2"/>
              <a:buChar char="§"/>
            </a:pPr>
            <a:r>
              <a:rPr lang="en-US" sz="2400" b="1" dirty="0"/>
              <a:t>Buddy System </a:t>
            </a:r>
          </a:p>
          <a:p>
            <a:pPr>
              <a:buFont typeface="Arial" charset="0"/>
              <a:buChar char="•"/>
            </a:pPr>
            <a:r>
              <a:rPr lang="en-US" sz="1900" dirty="0"/>
              <a:t>May need to be </a:t>
            </a:r>
            <a:r>
              <a:rPr lang="en-US" sz="1900" dirty="0" err="1"/>
              <a:t>scaffolded</a:t>
            </a:r>
            <a:r>
              <a:rPr lang="en-US" sz="1900" dirty="0"/>
              <a:t> by adults for learners in the Early Years. A friendship group may be more useful than one chosen ‘buddy’. </a:t>
            </a:r>
          </a:p>
          <a:p>
            <a:pPr>
              <a:buFont typeface="Arial"/>
              <a:buChar char="•"/>
            </a:pPr>
            <a:r>
              <a:rPr lang="en-US" sz="1900" dirty="0"/>
              <a:t>Where possible with same language speaker </a:t>
            </a:r>
          </a:p>
          <a:p>
            <a:pPr>
              <a:buFont typeface="Arial"/>
              <a:buChar char="•"/>
            </a:pPr>
            <a:r>
              <a:rPr lang="en-US" sz="1900" dirty="0"/>
              <a:t>Friendly and out-going pupils</a:t>
            </a:r>
          </a:p>
          <a:p>
            <a:pPr>
              <a:buFont typeface="Arial"/>
              <a:buChar char="•"/>
            </a:pPr>
            <a:r>
              <a:rPr lang="en-US" sz="1900" dirty="0"/>
              <a:t>Good role model of English, guard against placing EAL learners in groups with pupils with Special Educational Needs </a:t>
            </a:r>
          </a:p>
          <a:p>
            <a:pPr>
              <a:buFont typeface="Arial"/>
              <a:buChar char="•"/>
            </a:pPr>
            <a:r>
              <a:rPr lang="en-US" sz="1900" dirty="0"/>
              <a:t>If there is a pupil with the same first language in another class make arrangements for them to meet at other times </a:t>
            </a:r>
          </a:p>
          <a:p>
            <a:pPr>
              <a:buFont typeface="Arial" charset="0"/>
              <a:buChar char="•"/>
            </a:pPr>
            <a:endParaRPr lang="en-US" dirty="0"/>
          </a:p>
        </p:txBody>
      </p:sp>
    </p:spTree>
    <p:extLst>
      <p:ext uri="{BB962C8B-B14F-4D97-AF65-F5344CB8AC3E}">
        <p14:creationId xmlns:p14="http://schemas.microsoft.com/office/powerpoint/2010/main" val="9334836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Cultural Knowledge and Ability</a:t>
            </a:r>
          </a:p>
        </p:txBody>
      </p:sp>
      <p:sp>
        <p:nvSpPr>
          <p:cNvPr id="3" name="Content Placeholder 2"/>
          <p:cNvSpPr>
            <a:spLocks noGrp="1"/>
          </p:cNvSpPr>
          <p:nvPr>
            <p:ph idx="1"/>
          </p:nvPr>
        </p:nvSpPr>
        <p:spPr>
          <a:xfrm>
            <a:off x="1371600" y="1428750"/>
            <a:ext cx="9601200" cy="3581400"/>
          </a:xfrm>
        </p:spPr>
        <p:txBody>
          <a:bodyPr>
            <a:noAutofit/>
          </a:bodyPr>
          <a:lstStyle/>
          <a:p>
            <a:r>
              <a:rPr lang="en-US" sz="2400" dirty="0"/>
              <a:t>It is important to distinguish between cultural knowledge and ability (or intelligence) </a:t>
            </a:r>
          </a:p>
          <a:p>
            <a:r>
              <a:rPr lang="en-US" sz="2400" dirty="0"/>
              <a:t>The development of IQ testing in the early 1900’s created a belief that there were innate intellectual differences between different ethnicities and racial groups. </a:t>
            </a:r>
          </a:p>
          <a:p>
            <a:r>
              <a:rPr lang="en-US" sz="2400" b="1" dirty="0"/>
              <a:t>“A Nation of Morons” S.J Gould, 1917 </a:t>
            </a:r>
          </a:p>
          <a:p>
            <a:pPr>
              <a:buFont typeface="Arial" charset="0"/>
              <a:buChar char="•"/>
            </a:pPr>
            <a:r>
              <a:rPr lang="en-US" sz="2400" dirty="0"/>
              <a:t>Data from early IQ testing showed that the average mental age of white Americans was 13 years. For Black Americans it was considerably lower at 10.4 years </a:t>
            </a:r>
          </a:p>
          <a:p>
            <a:pPr>
              <a:buFont typeface="Arial" charset="0"/>
              <a:buChar char="•"/>
            </a:pPr>
            <a:r>
              <a:rPr lang="en-US" sz="2400" dirty="0"/>
              <a:t>The average Russian had a mental age of 11.34; Italians 11.01; and  Polish, 10.74</a:t>
            </a:r>
          </a:p>
          <a:p>
            <a:pPr>
              <a:buFont typeface="Arial" charset="0"/>
              <a:buChar char="•"/>
            </a:pPr>
            <a:r>
              <a:rPr lang="en-US" sz="2400" dirty="0"/>
              <a:t>Why do you think this was? </a:t>
            </a:r>
          </a:p>
        </p:txBody>
      </p:sp>
    </p:spTree>
    <p:extLst>
      <p:ext uri="{BB962C8B-B14F-4D97-AF65-F5344CB8AC3E}">
        <p14:creationId xmlns:p14="http://schemas.microsoft.com/office/powerpoint/2010/main" val="11343077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Cultural Knowledge </a:t>
            </a:r>
          </a:p>
        </p:txBody>
      </p:sp>
      <p:sp>
        <p:nvSpPr>
          <p:cNvPr id="3" name="Content Placeholder 2"/>
          <p:cNvSpPr>
            <a:spLocks noGrp="1"/>
          </p:cNvSpPr>
          <p:nvPr>
            <p:ph idx="1"/>
          </p:nvPr>
        </p:nvSpPr>
        <p:spPr>
          <a:xfrm>
            <a:off x="1371600" y="1663908"/>
            <a:ext cx="9601200" cy="4916774"/>
          </a:xfrm>
        </p:spPr>
        <p:txBody>
          <a:bodyPr>
            <a:normAutofit/>
          </a:bodyPr>
          <a:lstStyle/>
          <a:p>
            <a:r>
              <a:rPr lang="en-US" sz="2800" dirty="0"/>
              <a:t>Testing was based on cultural knowledge of the time. </a:t>
            </a:r>
            <a:r>
              <a:rPr lang="en-US" sz="2800" dirty="0" err="1"/>
              <a:t>e.g</a:t>
            </a:r>
            <a:endParaRPr lang="en-US" sz="2800" dirty="0"/>
          </a:p>
          <a:p>
            <a:r>
              <a:rPr lang="en-US" sz="2800" dirty="0"/>
              <a:t>Crisco is a; a) Medicine, b) disinfectant, c) toothpaste, d) food product </a:t>
            </a:r>
          </a:p>
          <a:p>
            <a:r>
              <a:rPr lang="en-US" sz="2800" dirty="0"/>
              <a:t>Christy Mathewson is  famous; a) writer, b) artist, c) baseball player, d) comedian</a:t>
            </a:r>
          </a:p>
          <a:p>
            <a:r>
              <a:rPr lang="en-US" sz="2800" dirty="0">
                <a:hlinkClick r:id="rId3"/>
              </a:rPr>
              <a:t>Celebrity Mastermind clip </a:t>
            </a:r>
            <a:r>
              <a:rPr lang="en-US" sz="2800" dirty="0"/>
              <a:t>[20.30]</a:t>
            </a:r>
          </a:p>
          <a:p>
            <a:r>
              <a:rPr lang="en-US" sz="2800" dirty="0"/>
              <a:t>“EAL learners are likely to be at a disadvantage in relation to a national curriculum that is culturally framed and based on ‘normative’ age-appropriate progression in learning and ‘native speaker’ language development” </a:t>
            </a:r>
            <a:r>
              <a:rPr lang="en-US" sz="2800" dirty="0" err="1"/>
              <a:t>Brentall</a:t>
            </a:r>
            <a:r>
              <a:rPr lang="en-US" sz="2800" dirty="0"/>
              <a:t>, (2009)</a:t>
            </a:r>
          </a:p>
        </p:txBody>
      </p:sp>
    </p:spTree>
    <p:extLst>
      <p:ext uri="{BB962C8B-B14F-4D97-AF65-F5344CB8AC3E}">
        <p14:creationId xmlns:p14="http://schemas.microsoft.com/office/powerpoint/2010/main" val="9985887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6846" y="266075"/>
            <a:ext cx="9601200" cy="1485900"/>
          </a:xfrm>
        </p:spPr>
        <p:txBody>
          <a:bodyPr/>
          <a:lstStyle/>
          <a:p>
            <a:r>
              <a:rPr lang="en-US" dirty="0"/>
              <a:t>Successful teachers will</a:t>
            </a:r>
            <a:r>
              <a:rPr lang="is-IS" dirty="0"/>
              <a:t>…</a:t>
            </a:r>
            <a:endParaRPr lang="en-US" dirty="0"/>
          </a:p>
        </p:txBody>
      </p:sp>
      <p:sp>
        <p:nvSpPr>
          <p:cNvPr id="3" name="Content Placeholder 2"/>
          <p:cNvSpPr>
            <a:spLocks noGrp="1"/>
          </p:cNvSpPr>
          <p:nvPr>
            <p:ph idx="1"/>
          </p:nvPr>
        </p:nvSpPr>
        <p:spPr>
          <a:xfrm>
            <a:off x="1176727" y="1229194"/>
            <a:ext cx="10440649" cy="5216577"/>
          </a:xfrm>
        </p:spPr>
        <p:txBody>
          <a:bodyPr>
            <a:normAutofit fontScale="85000" lnSpcReduction="10000"/>
          </a:bodyPr>
          <a:lstStyle/>
          <a:p>
            <a:r>
              <a:rPr lang="en-US" sz="2600" dirty="0"/>
              <a:t>Provide a supportive learning environment based on the following features: </a:t>
            </a:r>
          </a:p>
          <a:p>
            <a:pPr>
              <a:buFont typeface="Arial" charset="0"/>
              <a:buChar char="•"/>
            </a:pPr>
            <a:r>
              <a:rPr lang="en-US" dirty="0"/>
              <a:t>Structured lessons that draw pupils in from the start of the lesson </a:t>
            </a:r>
          </a:p>
          <a:p>
            <a:pPr>
              <a:buFont typeface="Arial" charset="0"/>
              <a:buChar char="•"/>
            </a:pPr>
            <a:r>
              <a:rPr lang="en-US" dirty="0"/>
              <a:t>Active and engaging tasks which encourage all pupils to participate </a:t>
            </a:r>
          </a:p>
          <a:p>
            <a:pPr>
              <a:buFont typeface="Arial" charset="0"/>
              <a:buChar char="•"/>
            </a:pPr>
            <a:r>
              <a:rPr lang="en-US" dirty="0"/>
              <a:t>Teaching and learning strategies that are oral and interactive </a:t>
            </a:r>
          </a:p>
          <a:p>
            <a:pPr>
              <a:buFont typeface="Arial" charset="0"/>
              <a:buChar char="•"/>
            </a:pPr>
            <a:r>
              <a:rPr lang="en-US" dirty="0"/>
              <a:t>An emphasis on short-term planning, which includes planning for input and support from other adults in the classroom, to ensure the learning opportunities are </a:t>
            </a:r>
            <a:r>
              <a:rPr lang="en-US" dirty="0" err="1"/>
              <a:t>maximised</a:t>
            </a:r>
            <a:r>
              <a:rPr lang="en-US" dirty="0"/>
              <a:t> </a:t>
            </a:r>
          </a:p>
          <a:p>
            <a:pPr>
              <a:buFont typeface="Arial" charset="0"/>
              <a:buChar char="•"/>
            </a:pPr>
            <a:r>
              <a:rPr lang="en-US" dirty="0"/>
              <a:t>Subject-specific language skills and conventions of particular forms of writing, which are made explicit and demonstrated by the teacher </a:t>
            </a:r>
          </a:p>
          <a:p>
            <a:pPr>
              <a:buFont typeface="Arial" charset="0"/>
              <a:buChar char="•"/>
            </a:pPr>
            <a:r>
              <a:rPr lang="en-US" dirty="0"/>
              <a:t>Planned opportunities for oral rehearsal in pairs and in small groups </a:t>
            </a:r>
          </a:p>
          <a:p>
            <a:pPr>
              <a:buFont typeface="Arial" charset="0"/>
              <a:buChar char="•"/>
            </a:pPr>
            <a:r>
              <a:rPr lang="en-US" dirty="0"/>
              <a:t>A requirement that pupils apply learning, supported by group work, before moving to independent activity </a:t>
            </a:r>
          </a:p>
          <a:p>
            <a:pPr>
              <a:buFont typeface="Wingdings" charset="2"/>
              <a:buChar char="§"/>
            </a:pPr>
            <a:r>
              <a:rPr lang="en-US" sz="2600" b="1" dirty="0"/>
              <a:t>Access to the curriculum </a:t>
            </a:r>
            <a:r>
              <a:rPr lang="en-US" sz="2600" dirty="0"/>
              <a:t>can be provided by setting </a:t>
            </a:r>
            <a:r>
              <a:rPr lang="en-US" sz="2600" b="1" dirty="0"/>
              <a:t>suitable learning challenges</a:t>
            </a:r>
            <a:r>
              <a:rPr lang="en-US" sz="2600" dirty="0"/>
              <a:t>, which are based on prior knowledge and experience. These learning objectives must be: </a:t>
            </a:r>
          </a:p>
          <a:p>
            <a:pPr>
              <a:buFont typeface="Arial"/>
              <a:buChar char="•"/>
            </a:pPr>
            <a:r>
              <a:rPr lang="en-US" dirty="0"/>
              <a:t>Realistic</a:t>
            </a:r>
          </a:p>
          <a:p>
            <a:pPr>
              <a:buFont typeface="Arial"/>
              <a:buChar char="•"/>
            </a:pPr>
            <a:r>
              <a:rPr lang="en-US" dirty="0"/>
              <a:t>Achievable </a:t>
            </a:r>
          </a:p>
          <a:p>
            <a:pPr>
              <a:buFont typeface="Wingdings" charset="2"/>
              <a:buChar char="§"/>
            </a:pPr>
            <a:endParaRPr lang="en-US" dirty="0"/>
          </a:p>
          <a:p>
            <a:endParaRPr lang="en-US" dirty="0"/>
          </a:p>
        </p:txBody>
      </p:sp>
    </p:spTree>
    <p:extLst>
      <p:ext uri="{BB962C8B-B14F-4D97-AF65-F5344CB8AC3E}">
        <p14:creationId xmlns:p14="http://schemas.microsoft.com/office/powerpoint/2010/main" val="17961498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206115"/>
            <a:ext cx="9601200" cy="1485900"/>
          </a:xfrm>
        </p:spPr>
        <p:txBody>
          <a:bodyPr/>
          <a:lstStyle/>
          <a:p>
            <a:r>
              <a:rPr lang="en-US" dirty="0"/>
              <a:t>Successful teachers will</a:t>
            </a:r>
            <a:r>
              <a:rPr lang="is-IS" dirty="0"/>
              <a:t>… </a:t>
            </a:r>
            <a:endParaRPr lang="en-US" dirty="0"/>
          </a:p>
        </p:txBody>
      </p:sp>
      <p:sp>
        <p:nvSpPr>
          <p:cNvPr id="3" name="Content Placeholder 2"/>
          <p:cNvSpPr>
            <a:spLocks noGrp="1"/>
          </p:cNvSpPr>
          <p:nvPr>
            <p:ph idx="1"/>
          </p:nvPr>
        </p:nvSpPr>
        <p:spPr>
          <a:xfrm>
            <a:off x="1086785" y="1071796"/>
            <a:ext cx="10545581" cy="5493895"/>
          </a:xfrm>
        </p:spPr>
        <p:txBody>
          <a:bodyPr>
            <a:normAutofit/>
          </a:bodyPr>
          <a:lstStyle/>
          <a:p>
            <a:pPr>
              <a:buFont typeface="Arial"/>
              <a:buChar char="•"/>
            </a:pPr>
            <a:r>
              <a:rPr lang="en-US" dirty="0"/>
              <a:t>Make opportunities for the pupil to become practically involved in the classroom, with a partner at first </a:t>
            </a:r>
            <a:r>
              <a:rPr lang="en-US" dirty="0" err="1"/>
              <a:t>e.g</a:t>
            </a:r>
            <a:r>
              <a:rPr lang="en-US" dirty="0"/>
              <a:t> distributing equipment, collecting exercise books </a:t>
            </a:r>
          </a:p>
          <a:p>
            <a:pPr>
              <a:buFont typeface="Arial" charset="0"/>
              <a:buChar char="•"/>
            </a:pPr>
            <a:r>
              <a:rPr lang="en-US" dirty="0"/>
              <a:t>Relate to the pupil’s cultural background within the curriculum and enable the pupil to draw on his/her own experience </a:t>
            </a:r>
          </a:p>
          <a:p>
            <a:pPr>
              <a:buFont typeface="Arial" charset="0"/>
              <a:buChar char="•"/>
            </a:pPr>
            <a:r>
              <a:rPr lang="en-US" dirty="0"/>
              <a:t>Provide as much visual support as possible in a wide variety of formats </a:t>
            </a:r>
            <a:r>
              <a:rPr lang="en-US" dirty="0" err="1"/>
              <a:t>e.g</a:t>
            </a:r>
            <a:r>
              <a:rPr lang="en-US" dirty="0"/>
              <a:t>;  Illustrate key words with simple pictures; Pre-teach key words before a unit and/or lesson, using a bilingual peer, support assistant or parent; Create a glossary book for the pupil to record new words and key language. If the pupil is literate in first language, they should be recorded in both languages, with a definition in first language. </a:t>
            </a:r>
          </a:p>
          <a:p>
            <a:pPr>
              <a:buFont typeface="Arial"/>
              <a:buChar char="•"/>
            </a:pPr>
            <a:r>
              <a:rPr lang="en-US" dirty="0"/>
              <a:t>Offer and use dictionaries; A variety of types </a:t>
            </a:r>
            <a:r>
              <a:rPr lang="en-US" dirty="0" err="1"/>
              <a:t>e.g</a:t>
            </a:r>
            <a:r>
              <a:rPr lang="en-US" dirty="0"/>
              <a:t>; Picture, Illustrated topic glossaries, Bilingual dictionaries if the pupil is confident in written L1, Common words in English. Pupils should be made to feel confident about using a dictionary within the classroom (modelling) </a:t>
            </a:r>
          </a:p>
          <a:p>
            <a:pPr>
              <a:buFont typeface="Arial" charset="0"/>
              <a:buChar char="•"/>
            </a:pPr>
            <a:r>
              <a:rPr lang="en-US" dirty="0"/>
              <a:t>Opportunities for talk should be planned  </a:t>
            </a:r>
            <a:r>
              <a:rPr lang="en-US" dirty="0" err="1"/>
              <a:t>e.g</a:t>
            </a:r>
            <a:r>
              <a:rPr lang="en-US" dirty="0"/>
              <a:t>; A ‘silent’ period is often a stage of development in learning EAL and a pupil should not be forced to respond. It is normal for understanding to surpass verbal output in the early stages. Create activities for </a:t>
            </a:r>
            <a:r>
              <a:rPr lang="en-US" dirty="0" err="1"/>
              <a:t>scaffolded</a:t>
            </a:r>
            <a:r>
              <a:rPr lang="en-US" dirty="0"/>
              <a:t> talk. Use paired discussion, preferably in first language if possible, before commencing written work. </a:t>
            </a:r>
          </a:p>
          <a:p>
            <a:pPr>
              <a:buFont typeface="Arial"/>
              <a:buChar char="•"/>
            </a:pPr>
            <a:endParaRPr lang="en-US" dirty="0"/>
          </a:p>
          <a:p>
            <a:pPr>
              <a:buFont typeface="Arial"/>
              <a:buChar char="•"/>
            </a:pPr>
            <a:endParaRPr lang="en-US" dirty="0"/>
          </a:p>
          <a:p>
            <a:endParaRPr lang="en-US" dirty="0"/>
          </a:p>
          <a:p>
            <a:pPr>
              <a:buFont typeface="Arial" charset="0"/>
              <a:buChar char="•"/>
            </a:pPr>
            <a:endParaRPr lang="en-US" dirty="0"/>
          </a:p>
          <a:p>
            <a:endParaRPr lang="en-US" dirty="0"/>
          </a:p>
        </p:txBody>
      </p:sp>
    </p:spTree>
    <p:extLst>
      <p:ext uri="{BB962C8B-B14F-4D97-AF65-F5344CB8AC3E}">
        <p14:creationId xmlns:p14="http://schemas.microsoft.com/office/powerpoint/2010/main" val="6046158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Any Questions? </a:t>
            </a:r>
          </a:p>
        </p:txBody>
      </p:sp>
      <p:pic>
        <p:nvPicPr>
          <p:cNvPr id="4"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98034" y="1646835"/>
            <a:ext cx="6989840" cy="4592603"/>
          </a:xfrm>
        </p:spPr>
      </p:pic>
    </p:spTree>
    <p:extLst>
      <p:ext uri="{BB962C8B-B14F-4D97-AF65-F5344CB8AC3E}">
        <p14:creationId xmlns:p14="http://schemas.microsoft.com/office/powerpoint/2010/main" val="600860939"/>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majorFont>
      <a:minorFont>
        <a:latin typeface="Franklin Gothic Book" panose="020B0503020102020204"/>
        <a:ea typeface=""/>
        <a:cs typeface=""/>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1991</TotalTime>
  <Words>3790</Words>
  <Application>Microsoft Office PowerPoint</Application>
  <PresentationFormat>Widescreen</PresentationFormat>
  <Paragraphs>313</Paragraphs>
  <Slides>29</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Franklin Gothic Book</vt:lpstr>
      <vt:lpstr>Symbol</vt:lpstr>
      <vt:lpstr>Times New Roman</vt:lpstr>
      <vt:lpstr>Wingdings</vt:lpstr>
      <vt:lpstr>Crop</vt:lpstr>
      <vt:lpstr> eal</vt:lpstr>
      <vt:lpstr>Terminology </vt:lpstr>
      <vt:lpstr>What is EAL?</vt:lpstr>
      <vt:lpstr>Teaching Standards  </vt:lpstr>
      <vt:lpstr>PowerPoint Presentation</vt:lpstr>
      <vt:lpstr>The context in Wales </vt:lpstr>
      <vt:lpstr>UNCRC </vt:lpstr>
      <vt:lpstr>The Rights of Children and Young Persons Measure 2011 (Wales) </vt:lpstr>
      <vt:lpstr>The geographical distribution of different ethnic groupings in Wales is largely a result of historical, political, economic, familial and social factors influencing settlement patterns e.g:   - Somali and Yemeni merchant seamen settled around the docks of Cardiff and Newport  - Italians set up temperance bars, cafes and ice-cream parlours in the valleys of south Wales (Williams, Evans and O’Leary, 2003)  - Bangladeshis who came to the country during the 1960s and 70s have been joined later by other family members.   - Filipino medical staff have come to work in Welsh hospitals   - Asylum seekers and refugees fleeing persecution, environmental catastrophes and war in their countries of origin have also been dispersed more widely around Wales.    (Brentall, 2009)     </vt:lpstr>
      <vt:lpstr>PowerPoint Presentation</vt:lpstr>
      <vt:lpstr>MEAG and EMAS up to 2015 </vt:lpstr>
      <vt:lpstr>Education Improvement Grant (EIG)</vt:lpstr>
      <vt:lpstr>Meeting Social and Emotional Needs of EAL learners </vt:lpstr>
      <vt:lpstr>PowerPoint Presentation</vt:lpstr>
      <vt:lpstr>PowerPoint Presentation</vt:lpstr>
      <vt:lpstr>PowerPoint Presentation</vt:lpstr>
      <vt:lpstr>A welcoming environment </vt:lpstr>
      <vt:lpstr>Welcoming classroom </vt:lpstr>
      <vt:lpstr>Task  </vt:lpstr>
      <vt:lpstr>Arrival and Induction </vt:lpstr>
      <vt:lpstr>First meeting with child and family </vt:lpstr>
      <vt:lpstr>Involving Parents </vt:lpstr>
      <vt:lpstr>Information for parents</vt:lpstr>
      <vt:lpstr>Arrival of the EAL learner </vt:lpstr>
      <vt:lpstr>Cultural Knowledge and Ability</vt:lpstr>
      <vt:lpstr>Cultural Knowledge </vt:lpstr>
      <vt:lpstr>Successful teachers will…</vt:lpstr>
      <vt:lpstr>Successful teachers will… </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eal in the early years</dc:title>
  <dc:creator>Laura Jones</dc:creator>
  <cp:lastModifiedBy>Jessica Clapham</cp:lastModifiedBy>
  <cp:revision>75</cp:revision>
  <dcterms:created xsi:type="dcterms:W3CDTF">2017-09-13T16:16:06Z</dcterms:created>
  <dcterms:modified xsi:type="dcterms:W3CDTF">2022-02-09T11:18:19Z</dcterms:modified>
</cp:coreProperties>
</file>