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58" r:id="rId4"/>
  </p:sldMasterIdLst>
  <p:notesMasterIdLst>
    <p:notesMasterId r:id="rId26"/>
  </p:notesMasterIdLst>
  <p:sldIdLst>
    <p:sldId id="256" r:id="rId5"/>
    <p:sldId id="257" r:id="rId6"/>
    <p:sldId id="267" r:id="rId7"/>
    <p:sldId id="258" r:id="rId8"/>
    <p:sldId id="268" r:id="rId9"/>
    <p:sldId id="259" r:id="rId10"/>
    <p:sldId id="260" r:id="rId11"/>
    <p:sldId id="266" r:id="rId12"/>
    <p:sldId id="284" r:id="rId13"/>
    <p:sldId id="285" r:id="rId14"/>
    <p:sldId id="287" r:id="rId15"/>
    <p:sldId id="261" r:id="rId16"/>
    <p:sldId id="288" r:id="rId17"/>
    <p:sldId id="289" r:id="rId18"/>
    <p:sldId id="291" r:id="rId19"/>
    <p:sldId id="292" r:id="rId20"/>
    <p:sldId id="293" r:id="rId21"/>
    <p:sldId id="263" r:id="rId22"/>
    <p:sldId id="294" r:id="rId23"/>
    <p:sldId id="264" r:id="rId24"/>
    <p:sldId id="265"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8A6D8"/>
    <a:srgbClr val="5F87C9"/>
    <a:srgbClr val="E692D4"/>
    <a:srgbClr val="B313AB"/>
    <a:srgbClr val="2B488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26" autoAdjust="0"/>
    <p:restoredTop sz="80882"/>
  </p:normalViewPr>
  <p:slideViewPr>
    <p:cSldViewPr snapToGrid="0">
      <p:cViewPr varScale="1">
        <p:scale>
          <a:sx n="89" d="100"/>
          <a:sy n="89" d="100"/>
        </p:scale>
        <p:origin x="1170" y="90"/>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9319097-1044-4E90-8617-00AB39A8873A}" type="doc">
      <dgm:prSet loTypeId="urn:microsoft.com/office/officeart/2005/8/layout/radial6" loCatId="cycle" qsTypeId="urn:microsoft.com/office/officeart/2005/8/quickstyle/simple5" qsCatId="simple" csTypeId="urn:microsoft.com/office/officeart/2005/8/colors/accent1_2" csCatId="accent1" phldr="1"/>
      <dgm:spPr/>
      <dgm:t>
        <a:bodyPr/>
        <a:lstStyle/>
        <a:p>
          <a:endParaRPr lang="en-GB"/>
        </a:p>
      </dgm:t>
    </dgm:pt>
    <dgm:pt modelId="{1A3E4AFC-2E58-4353-94CF-6436D0715968}">
      <dgm:prSet phldrT="[Text]"/>
      <dgm:spPr/>
      <dgm:t>
        <a:bodyPr/>
        <a:lstStyle/>
        <a:p>
          <a:r>
            <a:rPr lang="en-GB" dirty="0">
              <a:latin typeface="Amasis MT Pro" panose="02040504050005020304" pitchFamily="18" charset="0"/>
            </a:rPr>
            <a:t>Non Functional </a:t>
          </a:r>
        </a:p>
      </dgm:t>
    </dgm:pt>
    <dgm:pt modelId="{56335788-73D1-4D80-8406-6C36496608EE}" type="parTrans" cxnId="{A3A280BA-FA81-43C1-8BE1-2EC0481A7BE7}">
      <dgm:prSet/>
      <dgm:spPr/>
      <dgm:t>
        <a:bodyPr/>
        <a:lstStyle/>
        <a:p>
          <a:endParaRPr lang="en-GB"/>
        </a:p>
      </dgm:t>
    </dgm:pt>
    <dgm:pt modelId="{464F12D9-94CF-4B22-9B96-682361B0EE01}" type="sibTrans" cxnId="{A3A280BA-FA81-43C1-8BE1-2EC0481A7BE7}">
      <dgm:prSet/>
      <dgm:spPr/>
      <dgm:t>
        <a:bodyPr/>
        <a:lstStyle/>
        <a:p>
          <a:endParaRPr lang="en-GB"/>
        </a:p>
      </dgm:t>
    </dgm:pt>
    <dgm:pt modelId="{A4F93CA5-6C3C-4883-8AA3-5E3CB9B404BF}">
      <dgm:prSet phldrT="[Text]"/>
      <dgm:spPr/>
      <dgm:t>
        <a:bodyPr/>
        <a:lstStyle/>
        <a:p>
          <a:r>
            <a:rPr lang="en-GB" dirty="0">
              <a:latin typeface="Amasis MT Pro" panose="02040504050005020304" pitchFamily="18" charset="0"/>
            </a:rPr>
            <a:t>Secure Authentication</a:t>
          </a:r>
        </a:p>
      </dgm:t>
    </dgm:pt>
    <dgm:pt modelId="{B120686F-CB72-47AD-8E1F-0564940D608D}" type="parTrans" cxnId="{CEAC3F14-A768-40A3-B4F3-147959E376D1}">
      <dgm:prSet/>
      <dgm:spPr/>
      <dgm:t>
        <a:bodyPr/>
        <a:lstStyle/>
        <a:p>
          <a:endParaRPr lang="en-GB"/>
        </a:p>
      </dgm:t>
    </dgm:pt>
    <dgm:pt modelId="{C6829446-2258-4805-A793-DEA91CAC57E4}" type="sibTrans" cxnId="{CEAC3F14-A768-40A3-B4F3-147959E376D1}">
      <dgm:prSet/>
      <dgm:spPr/>
      <dgm:t>
        <a:bodyPr/>
        <a:lstStyle/>
        <a:p>
          <a:endParaRPr lang="en-GB"/>
        </a:p>
      </dgm:t>
    </dgm:pt>
    <dgm:pt modelId="{F13EFAD1-94C1-4599-A26F-658305B11ACE}">
      <dgm:prSet phldrT="[Text]"/>
      <dgm:spPr/>
      <dgm:t>
        <a:bodyPr/>
        <a:lstStyle/>
        <a:p>
          <a:r>
            <a:rPr lang="en-GB" dirty="0">
              <a:latin typeface="Amasis MT Pro" panose="02040504050005020304" pitchFamily="18" charset="0"/>
            </a:rPr>
            <a:t>Mobile Responsiveness</a:t>
          </a:r>
        </a:p>
      </dgm:t>
    </dgm:pt>
    <dgm:pt modelId="{E2603652-24E5-421E-AF50-E7C6C8341B5F}" type="parTrans" cxnId="{A994B1B3-A98D-4A61-B16B-A17A90B6AA6B}">
      <dgm:prSet/>
      <dgm:spPr/>
      <dgm:t>
        <a:bodyPr/>
        <a:lstStyle/>
        <a:p>
          <a:endParaRPr lang="en-GB"/>
        </a:p>
      </dgm:t>
    </dgm:pt>
    <dgm:pt modelId="{3E01EFC8-8F62-4463-AD52-1704E9A9AE75}" type="sibTrans" cxnId="{A994B1B3-A98D-4A61-B16B-A17A90B6AA6B}">
      <dgm:prSet/>
      <dgm:spPr/>
      <dgm:t>
        <a:bodyPr/>
        <a:lstStyle/>
        <a:p>
          <a:endParaRPr lang="en-GB"/>
        </a:p>
      </dgm:t>
    </dgm:pt>
    <dgm:pt modelId="{0D3A9D92-F33C-4D60-BE8D-92228B873977}">
      <dgm:prSet phldrT="[Text]"/>
      <dgm:spPr/>
      <dgm:t>
        <a:bodyPr/>
        <a:lstStyle/>
        <a:p>
          <a:r>
            <a:rPr lang="en-GB" dirty="0">
              <a:latin typeface="Amasis MT Pro" panose="02040504050005020304" pitchFamily="18" charset="0"/>
            </a:rPr>
            <a:t>Accuracy</a:t>
          </a:r>
        </a:p>
      </dgm:t>
    </dgm:pt>
    <dgm:pt modelId="{B8A60A14-D372-4DF9-AF0A-13F7086D9BAE}" type="parTrans" cxnId="{975BB77F-E91D-468A-A608-DDC1ABFE206A}">
      <dgm:prSet/>
      <dgm:spPr/>
      <dgm:t>
        <a:bodyPr/>
        <a:lstStyle/>
        <a:p>
          <a:endParaRPr lang="en-GB"/>
        </a:p>
      </dgm:t>
    </dgm:pt>
    <dgm:pt modelId="{E461B8A5-485A-4608-AC7B-D5AF92DD21ED}" type="sibTrans" cxnId="{975BB77F-E91D-468A-A608-DDC1ABFE206A}">
      <dgm:prSet/>
      <dgm:spPr/>
      <dgm:t>
        <a:bodyPr/>
        <a:lstStyle/>
        <a:p>
          <a:endParaRPr lang="en-GB"/>
        </a:p>
      </dgm:t>
    </dgm:pt>
    <dgm:pt modelId="{DF2CDA82-CEED-1A48-8EDC-8D4A09E2FB9D}">
      <dgm:prSet/>
      <dgm:spPr/>
      <dgm:t>
        <a:bodyPr/>
        <a:lstStyle/>
        <a:p>
          <a:r>
            <a:rPr lang="en-GB" dirty="0"/>
            <a:t>Fast Api Response</a:t>
          </a:r>
        </a:p>
      </dgm:t>
    </dgm:pt>
    <dgm:pt modelId="{ECC7D562-7BA7-5C46-8CD0-E2B887AE2A37}" type="parTrans" cxnId="{337911AA-5EBC-FC43-BDCB-A2DDCEFF6428}">
      <dgm:prSet/>
      <dgm:spPr/>
      <dgm:t>
        <a:bodyPr/>
        <a:lstStyle/>
        <a:p>
          <a:endParaRPr lang="en-GB"/>
        </a:p>
      </dgm:t>
    </dgm:pt>
    <dgm:pt modelId="{51AB4CE3-1EF5-3148-8728-26A13F6356C5}" type="sibTrans" cxnId="{337911AA-5EBC-FC43-BDCB-A2DDCEFF6428}">
      <dgm:prSet/>
      <dgm:spPr/>
      <dgm:t>
        <a:bodyPr/>
        <a:lstStyle/>
        <a:p>
          <a:endParaRPr lang="en-GB"/>
        </a:p>
      </dgm:t>
    </dgm:pt>
    <dgm:pt modelId="{9AD5837C-81E5-6940-B81A-ED7D91F70A1F}">
      <dgm:prSet/>
      <dgm:spPr/>
      <dgm:t>
        <a:bodyPr/>
        <a:lstStyle/>
        <a:p>
          <a:r>
            <a:rPr lang="en-GB" dirty="0"/>
            <a:t>Modular Architecture</a:t>
          </a:r>
        </a:p>
      </dgm:t>
    </dgm:pt>
    <dgm:pt modelId="{1F22F290-3E18-DE4F-ACE7-2D2C5D1D2E0B}" type="parTrans" cxnId="{A74D8064-8E8C-9147-87E5-EB9038969272}">
      <dgm:prSet/>
      <dgm:spPr/>
      <dgm:t>
        <a:bodyPr/>
        <a:lstStyle/>
        <a:p>
          <a:endParaRPr lang="en-GB"/>
        </a:p>
      </dgm:t>
    </dgm:pt>
    <dgm:pt modelId="{E036F6F8-A4A1-A644-BB39-8F1E0D2F0419}" type="sibTrans" cxnId="{A74D8064-8E8C-9147-87E5-EB9038969272}">
      <dgm:prSet/>
      <dgm:spPr/>
      <dgm:t>
        <a:bodyPr/>
        <a:lstStyle/>
        <a:p>
          <a:endParaRPr lang="en-GB"/>
        </a:p>
      </dgm:t>
    </dgm:pt>
    <dgm:pt modelId="{FC46F0A0-52E9-8C46-BD31-C47D532C02DF}">
      <dgm:prSet/>
      <dgm:spPr/>
      <dgm:t>
        <a:bodyPr/>
        <a:lstStyle/>
        <a:p>
          <a:r>
            <a:rPr lang="en-GB" dirty="0"/>
            <a:t>Scalability</a:t>
          </a:r>
        </a:p>
      </dgm:t>
    </dgm:pt>
    <dgm:pt modelId="{ADF1551B-9978-3848-A6C6-6DEF70F16094}" type="parTrans" cxnId="{A07C80B7-419B-D54F-AAA1-EF67E00F82E7}">
      <dgm:prSet/>
      <dgm:spPr/>
      <dgm:t>
        <a:bodyPr/>
        <a:lstStyle/>
        <a:p>
          <a:endParaRPr lang="en-GB"/>
        </a:p>
      </dgm:t>
    </dgm:pt>
    <dgm:pt modelId="{2D5F97A9-1A61-F244-A995-3C38C2936121}" type="sibTrans" cxnId="{A07C80B7-419B-D54F-AAA1-EF67E00F82E7}">
      <dgm:prSet/>
      <dgm:spPr/>
      <dgm:t>
        <a:bodyPr/>
        <a:lstStyle/>
        <a:p>
          <a:endParaRPr lang="en-GB"/>
        </a:p>
      </dgm:t>
    </dgm:pt>
    <dgm:pt modelId="{35336C49-C7FE-1449-98E8-AA1411C4BA6D}">
      <dgm:prSet/>
      <dgm:spPr/>
      <dgm:t>
        <a:bodyPr/>
        <a:lstStyle/>
        <a:p>
          <a:endParaRPr lang="en-GB" dirty="0"/>
        </a:p>
      </dgm:t>
    </dgm:pt>
    <dgm:pt modelId="{E67818F6-6627-3B48-9523-F4007DE35CAD}" type="parTrans" cxnId="{A02A1470-AB81-5045-99CC-07AE0D4A89E8}">
      <dgm:prSet/>
      <dgm:spPr/>
      <dgm:t>
        <a:bodyPr/>
        <a:lstStyle/>
        <a:p>
          <a:endParaRPr lang="en-GB"/>
        </a:p>
      </dgm:t>
    </dgm:pt>
    <dgm:pt modelId="{9279D1A7-73A9-7B41-8D79-0972ED7548D1}" type="sibTrans" cxnId="{A02A1470-AB81-5045-99CC-07AE0D4A89E8}">
      <dgm:prSet/>
      <dgm:spPr/>
      <dgm:t>
        <a:bodyPr/>
        <a:lstStyle/>
        <a:p>
          <a:endParaRPr lang="en-GB"/>
        </a:p>
      </dgm:t>
    </dgm:pt>
    <dgm:pt modelId="{FEC0FD97-D692-403C-B178-582339CAF310}" type="pres">
      <dgm:prSet presAssocID="{79319097-1044-4E90-8617-00AB39A8873A}" presName="Name0" presStyleCnt="0">
        <dgm:presLayoutVars>
          <dgm:chMax val="1"/>
          <dgm:dir/>
          <dgm:animLvl val="ctr"/>
          <dgm:resizeHandles val="exact"/>
        </dgm:presLayoutVars>
      </dgm:prSet>
      <dgm:spPr/>
    </dgm:pt>
    <dgm:pt modelId="{5F09EEFD-9D2A-4ED6-A8E7-A6AEC2E0DF41}" type="pres">
      <dgm:prSet presAssocID="{1A3E4AFC-2E58-4353-94CF-6436D0715968}" presName="centerShape" presStyleLbl="node0" presStyleIdx="0" presStyleCnt="1"/>
      <dgm:spPr/>
    </dgm:pt>
    <dgm:pt modelId="{90E63F6A-B122-4740-BCA5-27073363EDB8}" type="pres">
      <dgm:prSet presAssocID="{0D3A9D92-F33C-4D60-BE8D-92228B873977}" presName="node" presStyleLbl="node1" presStyleIdx="0" presStyleCnt="6">
        <dgm:presLayoutVars>
          <dgm:bulletEnabled val="1"/>
        </dgm:presLayoutVars>
      </dgm:prSet>
      <dgm:spPr/>
    </dgm:pt>
    <dgm:pt modelId="{DB01885F-582B-498B-B5D3-34E870A321DA}" type="pres">
      <dgm:prSet presAssocID="{0D3A9D92-F33C-4D60-BE8D-92228B873977}" presName="dummy" presStyleCnt="0"/>
      <dgm:spPr/>
    </dgm:pt>
    <dgm:pt modelId="{5D7BA318-EA7C-4B63-8949-0C44CC9731AC}" type="pres">
      <dgm:prSet presAssocID="{E461B8A5-485A-4608-AC7B-D5AF92DD21ED}" presName="sibTrans" presStyleLbl="sibTrans2D1" presStyleIdx="0" presStyleCnt="6"/>
      <dgm:spPr/>
    </dgm:pt>
    <dgm:pt modelId="{6F6F8F88-58FF-454F-93A6-E008F541164A}" type="pres">
      <dgm:prSet presAssocID="{A4F93CA5-6C3C-4883-8AA3-5E3CB9B404BF}" presName="node" presStyleLbl="node1" presStyleIdx="1" presStyleCnt="6">
        <dgm:presLayoutVars>
          <dgm:bulletEnabled val="1"/>
        </dgm:presLayoutVars>
      </dgm:prSet>
      <dgm:spPr/>
    </dgm:pt>
    <dgm:pt modelId="{0CF297ED-8B8F-4688-8AD0-7F605C977043}" type="pres">
      <dgm:prSet presAssocID="{A4F93CA5-6C3C-4883-8AA3-5E3CB9B404BF}" presName="dummy" presStyleCnt="0"/>
      <dgm:spPr/>
    </dgm:pt>
    <dgm:pt modelId="{D2841B3C-1010-47DF-9044-37C0D291C674}" type="pres">
      <dgm:prSet presAssocID="{C6829446-2258-4805-A793-DEA91CAC57E4}" presName="sibTrans" presStyleLbl="sibTrans2D1" presStyleIdx="1" presStyleCnt="6"/>
      <dgm:spPr/>
    </dgm:pt>
    <dgm:pt modelId="{1CD655E2-A691-434D-9FC3-3B093DC9BCC5}" type="pres">
      <dgm:prSet presAssocID="{F13EFAD1-94C1-4599-A26F-658305B11ACE}" presName="node" presStyleLbl="node1" presStyleIdx="2" presStyleCnt="6">
        <dgm:presLayoutVars>
          <dgm:bulletEnabled val="1"/>
        </dgm:presLayoutVars>
      </dgm:prSet>
      <dgm:spPr/>
    </dgm:pt>
    <dgm:pt modelId="{54CE1770-367C-417A-9074-8B4025AE9454}" type="pres">
      <dgm:prSet presAssocID="{F13EFAD1-94C1-4599-A26F-658305B11ACE}" presName="dummy" presStyleCnt="0"/>
      <dgm:spPr/>
    </dgm:pt>
    <dgm:pt modelId="{CC2EE89F-0684-4CBB-AE9E-B610AA456497}" type="pres">
      <dgm:prSet presAssocID="{3E01EFC8-8F62-4463-AD52-1704E9A9AE75}" presName="sibTrans" presStyleLbl="sibTrans2D1" presStyleIdx="2" presStyleCnt="6"/>
      <dgm:spPr/>
    </dgm:pt>
    <dgm:pt modelId="{E65FC002-8FD1-3340-975C-DD4F19A1FE33}" type="pres">
      <dgm:prSet presAssocID="{DF2CDA82-CEED-1A48-8EDC-8D4A09E2FB9D}" presName="node" presStyleLbl="node1" presStyleIdx="3" presStyleCnt="6">
        <dgm:presLayoutVars>
          <dgm:bulletEnabled val="1"/>
        </dgm:presLayoutVars>
      </dgm:prSet>
      <dgm:spPr/>
    </dgm:pt>
    <dgm:pt modelId="{2853CFDA-922D-2C4E-BA84-4FADA385BA39}" type="pres">
      <dgm:prSet presAssocID="{DF2CDA82-CEED-1A48-8EDC-8D4A09E2FB9D}" presName="dummy" presStyleCnt="0"/>
      <dgm:spPr/>
    </dgm:pt>
    <dgm:pt modelId="{2CEC5BFF-FF09-1B4E-80F5-44932952AF2A}" type="pres">
      <dgm:prSet presAssocID="{51AB4CE3-1EF5-3148-8728-26A13F6356C5}" presName="sibTrans" presStyleLbl="sibTrans2D1" presStyleIdx="3" presStyleCnt="6"/>
      <dgm:spPr/>
    </dgm:pt>
    <dgm:pt modelId="{EF83BCC7-8347-2141-9825-5F130BA325B3}" type="pres">
      <dgm:prSet presAssocID="{9AD5837C-81E5-6940-B81A-ED7D91F70A1F}" presName="node" presStyleLbl="node1" presStyleIdx="4" presStyleCnt="6">
        <dgm:presLayoutVars>
          <dgm:bulletEnabled val="1"/>
        </dgm:presLayoutVars>
      </dgm:prSet>
      <dgm:spPr/>
    </dgm:pt>
    <dgm:pt modelId="{80329BF3-C4EF-114C-B012-F68BC149B07E}" type="pres">
      <dgm:prSet presAssocID="{9AD5837C-81E5-6940-B81A-ED7D91F70A1F}" presName="dummy" presStyleCnt="0"/>
      <dgm:spPr/>
    </dgm:pt>
    <dgm:pt modelId="{CC5A2C2F-B923-174B-875F-55482E3C776F}" type="pres">
      <dgm:prSet presAssocID="{E036F6F8-A4A1-A644-BB39-8F1E0D2F0419}" presName="sibTrans" presStyleLbl="sibTrans2D1" presStyleIdx="4" presStyleCnt="6"/>
      <dgm:spPr/>
    </dgm:pt>
    <dgm:pt modelId="{90742989-2139-B041-963E-89E646711CE4}" type="pres">
      <dgm:prSet presAssocID="{FC46F0A0-52E9-8C46-BD31-C47D532C02DF}" presName="node" presStyleLbl="node1" presStyleIdx="5" presStyleCnt="6">
        <dgm:presLayoutVars>
          <dgm:bulletEnabled val="1"/>
        </dgm:presLayoutVars>
      </dgm:prSet>
      <dgm:spPr/>
    </dgm:pt>
    <dgm:pt modelId="{E84FAEDA-B9AA-0644-A456-13E9489A9A51}" type="pres">
      <dgm:prSet presAssocID="{FC46F0A0-52E9-8C46-BD31-C47D532C02DF}" presName="dummy" presStyleCnt="0"/>
      <dgm:spPr/>
    </dgm:pt>
    <dgm:pt modelId="{700927C1-B2F5-784C-8730-63F9BFE9D3B7}" type="pres">
      <dgm:prSet presAssocID="{2D5F97A9-1A61-F244-A995-3C38C2936121}" presName="sibTrans" presStyleLbl="sibTrans2D1" presStyleIdx="5" presStyleCnt="6"/>
      <dgm:spPr/>
    </dgm:pt>
  </dgm:ptLst>
  <dgm:cxnLst>
    <dgm:cxn modelId="{39A5740F-789C-406F-B8B2-B3FF4B457ADF}" type="presOf" srcId="{A4F93CA5-6C3C-4883-8AA3-5E3CB9B404BF}" destId="{6F6F8F88-58FF-454F-93A6-E008F541164A}" srcOrd="0" destOrd="0" presId="urn:microsoft.com/office/officeart/2005/8/layout/radial6"/>
    <dgm:cxn modelId="{CEAC3F14-A768-40A3-B4F3-147959E376D1}" srcId="{1A3E4AFC-2E58-4353-94CF-6436D0715968}" destId="{A4F93CA5-6C3C-4883-8AA3-5E3CB9B404BF}" srcOrd="1" destOrd="0" parTransId="{B120686F-CB72-47AD-8E1F-0564940D608D}" sibTransId="{C6829446-2258-4805-A793-DEA91CAC57E4}"/>
    <dgm:cxn modelId="{48010629-C8D5-C044-B99C-887E34868FCE}" type="presOf" srcId="{9AD5837C-81E5-6940-B81A-ED7D91F70A1F}" destId="{EF83BCC7-8347-2141-9825-5F130BA325B3}" srcOrd="0" destOrd="0" presId="urn:microsoft.com/office/officeart/2005/8/layout/radial6"/>
    <dgm:cxn modelId="{D4496933-0E53-4042-9CBD-06C508708B80}" type="presOf" srcId="{F13EFAD1-94C1-4599-A26F-658305B11ACE}" destId="{1CD655E2-A691-434D-9FC3-3B093DC9BCC5}" srcOrd="0" destOrd="0" presId="urn:microsoft.com/office/officeart/2005/8/layout/radial6"/>
    <dgm:cxn modelId="{70E4E83F-FC5B-FB46-B44A-121DE161A7E3}" type="presOf" srcId="{FC46F0A0-52E9-8C46-BD31-C47D532C02DF}" destId="{90742989-2139-B041-963E-89E646711CE4}" srcOrd="0" destOrd="0" presId="urn:microsoft.com/office/officeart/2005/8/layout/radial6"/>
    <dgm:cxn modelId="{EA7B7F43-55F7-40AB-83D6-543A6EBED070}" type="presOf" srcId="{1A3E4AFC-2E58-4353-94CF-6436D0715968}" destId="{5F09EEFD-9D2A-4ED6-A8E7-A6AEC2E0DF41}" srcOrd="0" destOrd="0" presId="urn:microsoft.com/office/officeart/2005/8/layout/radial6"/>
    <dgm:cxn modelId="{A74D8064-8E8C-9147-87E5-EB9038969272}" srcId="{1A3E4AFC-2E58-4353-94CF-6436D0715968}" destId="{9AD5837C-81E5-6940-B81A-ED7D91F70A1F}" srcOrd="4" destOrd="0" parTransId="{1F22F290-3E18-DE4F-ACE7-2D2C5D1D2E0B}" sibTransId="{E036F6F8-A4A1-A644-BB39-8F1E0D2F0419}"/>
    <dgm:cxn modelId="{A02A1470-AB81-5045-99CC-07AE0D4A89E8}" srcId="{79319097-1044-4E90-8617-00AB39A8873A}" destId="{35336C49-C7FE-1449-98E8-AA1411C4BA6D}" srcOrd="1" destOrd="0" parTransId="{E67818F6-6627-3B48-9523-F4007DE35CAD}" sibTransId="{9279D1A7-73A9-7B41-8D79-0972ED7548D1}"/>
    <dgm:cxn modelId="{B15FB770-FCF8-C542-B0F2-114F0775F6A7}" type="presOf" srcId="{2D5F97A9-1A61-F244-A995-3C38C2936121}" destId="{700927C1-B2F5-784C-8730-63F9BFE9D3B7}" srcOrd="0" destOrd="0" presId="urn:microsoft.com/office/officeart/2005/8/layout/radial6"/>
    <dgm:cxn modelId="{421E7476-DCD7-4E9D-844E-5F807E4A80FD}" type="presOf" srcId="{0D3A9D92-F33C-4D60-BE8D-92228B873977}" destId="{90E63F6A-B122-4740-BCA5-27073363EDB8}" srcOrd="0" destOrd="0" presId="urn:microsoft.com/office/officeart/2005/8/layout/radial6"/>
    <dgm:cxn modelId="{9581AD59-5F7F-104B-AFEE-ED3885CBA8F6}" type="presOf" srcId="{51AB4CE3-1EF5-3148-8728-26A13F6356C5}" destId="{2CEC5BFF-FF09-1B4E-80F5-44932952AF2A}" srcOrd="0" destOrd="0" presId="urn:microsoft.com/office/officeart/2005/8/layout/radial6"/>
    <dgm:cxn modelId="{4ADD9B7D-31EF-4E47-B25C-42AB64D1D1E2}" type="presOf" srcId="{C6829446-2258-4805-A793-DEA91CAC57E4}" destId="{D2841B3C-1010-47DF-9044-37C0D291C674}" srcOrd="0" destOrd="0" presId="urn:microsoft.com/office/officeart/2005/8/layout/radial6"/>
    <dgm:cxn modelId="{975BB77F-E91D-468A-A608-DDC1ABFE206A}" srcId="{1A3E4AFC-2E58-4353-94CF-6436D0715968}" destId="{0D3A9D92-F33C-4D60-BE8D-92228B873977}" srcOrd="0" destOrd="0" parTransId="{B8A60A14-D372-4DF9-AF0A-13F7086D9BAE}" sibTransId="{E461B8A5-485A-4608-AC7B-D5AF92DD21ED}"/>
    <dgm:cxn modelId="{60551A92-E217-5546-B69A-A1F50725A8C2}" type="presOf" srcId="{DF2CDA82-CEED-1A48-8EDC-8D4A09E2FB9D}" destId="{E65FC002-8FD1-3340-975C-DD4F19A1FE33}" srcOrd="0" destOrd="0" presId="urn:microsoft.com/office/officeart/2005/8/layout/radial6"/>
    <dgm:cxn modelId="{C89B0F95-4FB2-45FC-9FCF-97E051ACEFE7}" type="presOf" srcId="{3E01EFC8-8F62-4463-AD52-1704E9A9AE75}" destId="{CC2EE89F-0684-4CBB-AE9E-B610AA456497}" srcOrd="0" destOrd="0" presId="urn:microsoft.com/office/officeart/2005/8/layout/radial6"/>
    <dgm:cxn modelId="{337911AA-5EBC-FC43-BDCB-A2DDCEFF6428}" srcId="{1A3E4AFC-2E58-4353-94CF-6436D0715968}" destId="{DF2CDA82-CEED-1A48-8EDC-8D4A09E2FB9D}" srcOrd="3" destOrd="0" parTransId="{ECC7D562-7BA7-5C46-8CD0-E2B887AE2A37}" sibTransId="{51AB4CE3-1EF5-3148-8728-26A13F6356C5}"/>
    <dgm:cxn modelId="{A994B1B3-A98D-4A61-B16B-A17A90B6AA6B}" srcId="{1A3E4AFC-2E58-4353-94CF-6436D0715968}" destId="{F13EFAD1-94C1-4599-A26F-658305B11ACE}" srcOrd="2" destOrd="0" parTransId="{E2603652-24E5-421E-AF50-E7C6C8341B5F}" sibTransId="{3E01EFC8-8F62-4463-AD52-1704E9A9AE75}"/>
    <dgm:cxn modelId="{A07C80B7-419B-D54F-AAA1-EF67E00F82E7}" srcId="{1A3E4AFC-2E58-4353-94CF-6436D0715968}" destId="{FC46F0A0-52E9-8C46-BD31-C47D532C02DF}" srcOrd="5" destOrd="0" parTransId="{ADF1551B-9978-3848-A6C6-6DEF70F16094}" sibTransId="{2D5F97A9-1A61-F244-A995-3C38C2936121}"/>
    <dgm:cxn modelId="{A3A280BA-FA81-43C1-8BE1-2EC0481A7BE7}" srcId="{79319097-1044-4E90-8617-00AB39A8873A}" destId="{1A3E4AFC-2E58-4353-94CF-6436D0715968}" srcOrd="0" destOrd="0" parTransId="{56335788-73D1-4D80-8406-6C36496608EE}" sibTransId="{464F12D9-94CF-4B22-9B96-682361B0EE01}"/>
    <dgm:cxn modelId="{B8667FCF-35CF-40BF-9406-6F1A13C63864}" type="presOf" srcId="{E461B8A5-485A-4608-AC7B-D5AF92DD21ED}" destId="{5D7BA318-EA7C-4B63-8949-0C44CC9731AC}" srcOrd="0" destOrd="0" presId="urn:microsoft.com/office/officeart/2005/8/layout/radial6"/>
    <dgm:cxn modelId="{9A1D85DF-6B2F-4011-982B-D2E6550B1E4C}" type="presOf" srcId="{79319097-1044-4E90-8617-00AB39A8873A}" destId="{FEC0FD97-D692-403C-B178-582339CAF310}" srcOrd="0" destOrd="0" presId="urn:microsoft.com/office/officeart/2005/8/layout/radial6"/>
    <dgm:cxn modelId="{37225EE8-AAA1-0245-8542-94111223ED71}" type="presOf" srcId="{E036F6F8-A4A1-A644-BB39-8F1E0D2F0419}" destId="{CC5A2C2F-B923-174B-875F-55482E3C776F}" srcOrd="0" destOrd="0" presId="urn:microsoft.com/office/officeart/2005/8/layout/radial6"/>
    <dgm:cxn modelId="{DFB0D67E-B330-4BD0-91A0-771A7D1D374B}" type="presParOf" srcId="{FEC0FD97-D692-403C-B178-582339CAF310}" destId="{5F09EEFD-9D2A-4ED6-A8E7-A6AEC2E0DF41}" srcOrd="0" destOrd="0" presId="urn:microsoft.com/office/officeart/2005/8/layout/radial6"/>
    <dgm:cxn modelId="{0472AA78-4979-4256-BA36-7E7CA279A711}" type="presParOf" srcId="{FEC0FD97-D692-403C-B178-582339CAF310}" destId="{90E63F6A-B122-4740-BCA5-27073363EDB8}" srcOrd="1" destOrd="0" presId="urn:microsoft.com/office/officeart/2005/8/layout/radial6"/>
    <dgm:cxn modelId="{5DB20B36-4623-4053-9C4F-0CA7BCBD84A9}" type="presParOf" srcId="{FEC0FD97-D692-403C-B178-582339CAF310}" destId="{DB01885F-582B-498B-B5D3-34E870A321DA}" srcOrd="2" destOrd="0" presId="urn:microsoft.com/office/officeart/2005/8/layout/radial6"/>
    <dgm:cxn modelId="{412CEB20-B072-4A86-9F86-15C5F29584C0}" type="presParOf" srcId="{FEC0FD97-D692-403C-B178-582339CAF310}" destId="{5D7BA318-EA7C-4B63-8949-0C44CC9731AC}" srcOrd="3" destOrd="0" presId="urn:microsoft.com/office/officeart/2005/8/layout/radial6"/>
    <dgm:cxn modelId="{29ACC861-82F8-49D8-853E-13F32CDA97A5}" type="presParOf" srcId="{FEC0FD97-D692-403C-B178-582339CAF310}" destId="{6F6F8F88-58FF-454F-93A6-E008F541164A}" srcOrd="4" destOrd="0" presId="urn:microsoft.com/office/officeart/2005/8/layout/radial6"/>
    <dgm:cxn modelId="{2F455BC0-F8C0-4575-92F9-32E395D0A2A1}" type="presParOf" srcId="{FEC0FD97-D692-403C-B178-582339CAF310}" destId="{0CF297ED-8B8F-4688-8AD0-7F605C977043}" srcOrd="5" destOrd="0" presId="urn:microsoft.com/office/officeart/2005/8/layout/radial6"/>
    <dgm:cxn modelId="{77A6F59F-F982-4318-AEEE-81048A57AB67}" type="presParOf" srcId="{FEC0FD97-D692-403C-B178-582339CAF310}" destId="{D2841B3C-1010-47DF-9044-37C0D291C674}" srcOrd="6" destOrd="0" presId="urn:microsoft.com/office/officeart/2005/8/layout/radial6"/>
    <dgm:cxn modelId="{B58B67C3-59A4-4FFC-9D56-E38EEB642F70}" type="presParOf" srcId="{FEC0FD97-D692-403C-B178-582339CAF310}" destId="{1CD655E2-A691-434D-9FC3-3B093DC9BCC5}" srcOrd="7" destOrd="0" presId="urn:microsoft.com/office/officeart/2005/8/layout/radial6"/>
    <dgm:cxn modelId="{5AD92E10-D579-443B-9CBF-0424148DEC60}" type="presParOf" srcId="{FEC0FD97-D692-403C-B178-582339CAF310}" destId="{54CE1770-367C-417A-9074-8B4025AE9454}" srcOrd="8" destOrd="0" presId="urn:microsoft.com/office/officeart/2005/8/layout/radial6"/>
    <dgm:cxn modelId="{94653313-3FF6-4076-9A3C-86D435B7619F}" type="presParOf" srcId="{FEC0FD97-D692-403C-B178-582339CAF310}" destId="{CC2EE89F-0684-4CBB-AE9E-B610AA456497}" srcOrd="9" destOrd="0" presId="urn:microsoft.com/office/officeart/2005/8/layout/radial6"/>
    <dgm:cxn modelId="{BA19B819-2711-0A46-A3E1-6CE7F27612E1}" type="presParOf" srcId="{FEC0FD97-D692-403C-B178-582339CAF310}" destId="{E65FC002-8FD1-3340-975C-DD4F19A1FE33}" srcOrd="10" destOrd="0" presId="urn:microsoft.com/office/officeart/2005/8/layout/radial6"/>
    <dgm:cxn modelId="{A5701F6B-FE0E-6E4A-9E5D-CC9E782681BB}" type="presParOf" srcId="{FEC0FD97-D692-403C-B178-582339CAF310}" destId="{2853CFDA-922D-2C4E-BA84-4FADA385BA39}" srcOrd="11" destOrd="0" presId="urn:microsoft.com/office/officeart/2005/8/layout/radial6"/>
    <dgm:cxn modelId="{4A477A6F-0834-FD44-81BF-AA3B5D74DAB7}" type="presParOf" srcId="{FEC0FD97-D692-403C-B178-582339CAF310}" destId="{2CEC5BFF-FF09-1B4E-80F5-44932952AF2A}" srcOrd="12" destOrd="0" presId="urn:microsoft.com/office/officeart/2005/8/layout/radial6"/>
    <dgm:cxn modelId="{34501930-F31C-4149-AF6F-E5B2F19FCA5B}" type="presParOf" srcId="{FEC0FD97-D692-403C-B178-582339CAF310}" destId="{EF83BCC7-8347-2141-9825-5F130BA325B3}" srcOrd="13" destOrd="0" presId="urn:microsoft.com/office/officeart/2005/8/layout/radial6"/>
    <dgm:cxn modelId="{F9D4B7C0-C849-2B49-A44C-E077BE9DD48B}" type="presParOf" srcId="{FEC0FD97-D692-403C-B178-582339CAF310}" destId="{80329BF3-C4EF-114C-B012-F68BC149B07E}" srcOrd="14" destOrd="0" presId="urn:microsoft.com/office/officeart/2005/8/layout/radial6"/>
    <dgm:cxn modelId="{C1B5641B-47C0-DE4E-847F-18DEEF3755FA}" type="presParOf" srcId="{FEC0FD97-D692-403C-B178-582339CAF310}" destId="{CC5A2C2F-B923-174B-875F-55482E3C776F}" srcOrd="15" destOrd="0" presId="urn:microsoft.com/office/officeart/2005/8/layout/radial6"/>
    <dgm:cxn modelId="{E8E23643-E348-F342-9E9C-2C003009E3AA}" type="presParOf" srcId="{FEC0FD97-D692-403C-B178-582339CAF310}" destId="{90742989-2139-B041-963E-89E646711CE4}" srcOrd="16" destOrd="0" presId="urn:microsoft.com/office/officeart/2005/8/layout/radial6"/>
    <dgm:cxn modelId="{0210961C-64FF-3E48-B3BF-47617F258724}" type="presParOf" srcId="{FEC0FD97-D692-403C-B178-582339CAF310}" destId="{E84FAEDA-B9AA-0644-A456-13E9489A9A51}" srcOrd="17" destOrd="0" presId="urn:microsoft.com/office/officeart/2005/8/layout/radial6"/>
    <dgm:cxn modelId="{B68E57B6-628C-6A46-984D-DA53B5E8B30E}" type="presParOf" srcId="{FEC0FD97-D692-403C-B178-582339CAF310}" destId="{700927C1-B2F5-784C-8730-63F9BFE9D3B7}" srcOrd="18" destOrd="0" presId="urn:microsoft.com/office/officeart/2005/8/layout/radial6"/>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0927C1-B2F5-784C-8730-63F9BFE9D3B7}">
      <dsp:nvSpPr>
        <dsp:cNvPr id="0" name=""/>
        <dsp:cNvSpPr/>
      </dsp:nvSpPr>
      <dsp:spPr>
        <a:xfrm>
          <a:off x="784537" y="428908"/>
          <a:ext cx="2953396" cy="2953396"/>
        </a:xfrm>
        <a:prstGeom prst="blockArc">
          <a:avLst>
            <a:gd name="adj1" fmla="val 12600000"/>
            <a:gd name="adj2" fmla="val 16200000"/>
            <a:gd name="adj3" fmla="val 4499"/>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CC5A2C2F-B923-174B-875F-55482E3C776F}">
      <dsp:nvSpPr>
        <dsp:cNvPr id="0" name=""/>
        <dsp:cNvSpPr/>
      </dsp:nvSpPr>
      <dsp:spPr>
        <a:xfrm>
          <a:off x="784537" y="428908"/>
          <a:ext cx="2953396" cy="2953396"/>
        </a:xfrm>
        <a:prstGeom prst="blockArc">
          <a:avLst>
            <a:gd name="adj1" fmla="val 9000000"/>
            <a:gd name="adj2" fmla="val 12600000"/>
            <a:gd name="adj3" fmla="val 4499"/>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2CEC5BFF-FF09-1B4E-80F5-44932952AF2A}">
      <dsp:nvSpPr>
        <dsp:cNvPr id="0" name=""/>
        <dsp:cNvSpPr/>
      </dsp:nvSpPr>
      <dsp:spPr>
        <a:xfrm>
          <a:off x="784537" y="428908"/>
          <a:ext cx="2953396" cy="2953396"/>
        </a:xfrm>
        <a:prstGeom prst="blockArc">
          <a:avLst>
            <a:gd name="adj1" fmla="val 5400000"/>
            <a:gd name="adj2" fmla="val 9000000"/>
            <a:gd name="adj3" fmla="val 4499"/>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CC2EE89F-0684-4CBB-AE9E-B610AA456497}">
      <dsp:nvSpPr>
        <dsp:cNvPr id="0" name=""/>
        <dsp:cNvSpPr/>
      </dsp:nvSpPr>
      <dsp:spPr>
        <a:xfrm>
          <a:off x="784537" y="428908"/>
          <a:ext cx="2953396" cy="2953396"/>
        </a:xfrm>
        <a:prstGeom prst="blockArc">
          <a:avLst>
            <a:gd name="adj1" fmla="val 1800000"/>
            <a:gd name="adj2" fmla="val 5400000"/>
            <a:gd name="adj3" fmla="val 4499"/>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D2841B3C-1010-47DF-9044-37C0D291C674}">
      <dsp:nvSpPr>
        <dsp:cNvPr id="0" name=""/>
        <dsp:cNvSpPr/>
      </dsp:nvSpPr>
      <dsp:spPr>
        <a:xfrm>
          <a:off x="784537" y="428908"/>
          <a:ext cx="2953396" cy="2953396"/>
        </a:xfrm>
        <a:prstGeom prst="blockArc">
          <a:avLst>
            <a:gd name="adj1" fmla="val 19800000"/>
            <a:gd name="adj2" fmla="val 1800000"/>
            <a:gd name="adj3" fmla="val 4499"/>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5D7BA318-EA7C-4B63-8949-0C44CC9731AC}">
      <dsp:nvSpPr>
        <dsp:cNvPr id="0" name=""/>
        <dsp:cNvSpPr/>
      </dsp:nvSpPr>
      <dsp:spPr>
        <a:xfrm>
          <a:off x="784537" y="428908"/>
          <a:ext cx="2953396" cy="2953396"/>
        </a:xfrm>
        <a:prstGeom prst="blockArc">
          <a:avLst>
            <a:gd name="adj1" fmla="val 16200000"/>
            <a:gd name="adj2" fmla="val 19800000"/>
            <a:gd name="adj3" fmla="val 4499"/>
          </a:avLst>
        </a:prstGeom>
        <a:gradFill rotWithShape="0">
          <a:gsLst>
            <a:gs pos="0">
              <a:schemeClr val="accent1">
                <a:tint val="60000"/>
                <a:hueOff val="0"/>
                <a:satOff val="0"/>
                <a:lumOff val="0"/>
                <a:alphaOff val="0"/>
                <a:tint val="96000"/>
                <a:lumMod val="104000"/>
              </a:schemeClr>
            </a:gs>
            <a:gs pos="100000">
              <a:schemeClr val="accent1">
                <a:tint val="6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sp>
    <dsp:sp modelId="{5F09EEFD-9D2A-4ED6-A8E7-A6AEC2E0DF41}">
      <dsp:nvSpPr>
        <dsp:cNvPr id="0" name=""/>
        <dsp:cNvSpPr/>
      </dsp:nvSpPr>
      <dsp:spPr>
        <a:xfrm>
          <a:off x="1602076" y="1246447"/>
          <a:ext cx="1318317" cy="1318317"/>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masis MT Pro" panose="02040504050005020304" pitchFamily="18" charset="0"/>
            </a:rPr>
            <a:t>Non Functional </a:t>
          </a:r>
        </a:p>
      </dsp:txBody>
      <dsp:txXfrm>
        <a:off x="1795139" y="1439510"/>
        <a:ext cx="932191" cy="932191"/>
      </dsp:txXfrm>
    </dsp:sp>
    <dsp:sp modelId="{90E63F6A-B122-4740-BCA5-27073363EDB8}">
      <dsp:nvSpPr>
        <dsp:cNvPr id="0" name=""/>
        <dsp:cNvSpPr/>
      </dsp:nvSpPr>
      <dsp:spPr>
        <a:xfrm>
          <a:off x="1799824" y="718"/>
          <a:ext cx="922822" cy="922822"/>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Amasis MT Pro" panose="02040504050005020304" pitchFamily="18" charset="0"/>
            </a:rPr>
            <a:t>Accuracy</a:t>
          </a:r>
        </a:p>
      </dsp:txBody>
      <dsp:txXfrm>
        <a:off x="1934968" y="135862"/>
        <a:ext cx="652534" cy="652534"/>
      </dsp:txXfrm>
    </dsp:sp>
    <dsp:sp modelId="{6F6F8F88-58FF-454F-93A6-E008F541164A}">
      <dsp:nvSpPr>
        <dsp:cNvPr id="0" name=""/>
        <dsp:cNvSpPr/>
      </dsp:nvSpPr>
      <dsp:spPr>
        <a:xfrm>
          <a:off x="3049911" y="722456"/>
          <a:ext cx="922822" cy="922822"/>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Amasis MT Pro" panose="02040504050005020304" pitchFamily="18" charset="0"/>
            </a:rPr>
            <a:t>Secure Authentication</a:t>
          </a:r>
        </a:p>
      </dsp:txBody>
      <dsp:txXfrm>
        <a:off x="3185055" y="857600"/>
        <a:ext cx="652534" cy="652534"/>
      </dsp:txXfrm>
    </dsp:sp>
    <dsp:sp modelId="{1CD655E2-A691-434D-9FC3-3B093DC9BCC5}">
      <dsp:nvSpPr>
        <dsp:cNvPr id="0" name=""/>
        <dsp:cNvSpPr/>
      </dsp:nvSpPr>
      <dsp:spPr>
        <a:xfrm>
          <a:off x="3049911" y="2165933"/>
          <a:ext cx="922822" cy="922822"/>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latin typeface="Amasis MT Pro" panose="02040504050005020304" pitchFamily="18" charset="0"/>
            </a:rPr>
            <a:t>Mobile Responsiveness</a:t>
          </a:r>
        </a:p>
      </dsp:txBody>
      <dsp:txXfrm>
        <a:off x="3185055" y="2301077"/>
        <a:ext cx="652534" cy="652534"/>
      </dsp:txXfrm>
    </dsp:sp>
    <dsp:sp modelId="{E65FC002-8FD1-3340-975C-DD4F19A1FE33}">
      <dsp:nvSpPr>
        <dsp:cNvPr id="0" name=""/>
        <dsp:cNvSpPr/>
      </dsp:nvSpPr>
      <dsp:spPr>
        <a:xfrm>
          <a:off x="1799824" y="2887671"/>
          <a:ext cx="922822" cy="922822"/>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Fast Api Response</a:t>
          </a:r>
        </a:p>
      </dsp:txBody>
      <dsp:txXfrm>
        <a:off x="1934968" y="3022815"/>
        <a:ext cx="652534" cy="652534"/>
      </dsp:txXfrm>
    </dsp:sp>
    <dsp:sp modelId="{EF83BCC7-8347-2141-9825-5F130BA325B3}">
      <dsp:nvSpPr>
        <dsp:cNvPr id="0" name=""/>
        <dsp:cNvSpPr/>
      </dsp:nvSpPr>
      <dsp:spPr>
        <a:xfrm>
          <a:off x="549736" y="2165933"/>
          <a:ext cx="922822" cy="922822"/>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Modular Architecture</a:t>
          </a:r>
        </a:p>
      </dsp:txBody>
      <dsp:txXfrm>
        <a:off x="684880" y="2301077"/>
        <a:ext cx="652534" cy="652534"/>
      </dsp:txXfrm>
    </dsp:sp>
    <dsp:sp modelId="{90742989-2139-B041-963E-89E646711CE4}">
      <dsp:nvSpPr>
        <dsp:cNvPr id="0" name=""/>
        <dsp:cNvSpPr/>
      </dsp:nvSpPr>
      <dsp:spPr>
        <a:xfrm>
          <a:off x="549736" y="722456"/>
          <a:ext cx="922822" cy="922822"/>
        </a:xfrm>
        <a:prstGeom prst="ellipse">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311150">
            <a:lnSpc>
              <a:spcPct val="90000"/>
            </a:lnSpc>
            <a:spcBef>
              <a:spcPct val="0"/>
            </a:spcBef>
            <a:spcAft>
              <a:spcPct val="35000"/>
            </a:spcAft>
            <a:buNone/>
          </a:pPr>
          <a:r>
            <a:rPr lang="en-GB" sz="700" kern="1200" dirty="0"/>
            <a:t>Scalability</a:t>
          </a:r>
        </a:p>
      </dsp:txBody>
      <dsp:txXfrm>
        <a:off x="684880" y="857600"/>
        <a:ext cx="652534" cy="652534"/>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2B02859-F688-4D44-B7C0-D016B5512490}" type="datetimeFigureOut">
              <a:rPr lang="en-PK" smtClean="0"/>
              <a:t>11/28/2025</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A65CD1-46CB-944D-8A56-DB57579EAB9F}" type="slidenum">
              <a:rPr lang="en-PK" smtClean="0"/>
              <a:t>‹#›</a:t>
            </a:fld>
            <a:endParaRPr lang="en-PK"/>
          </a:p>
        </p:txBody>
      </p:sp>
    </p:spTree>
    <p:extLst>
      <p:ext uri="{BB962C8B-B14F-4D97-AF65-F5344CB8AC3E}">
        <p14:creationId xmlns:p14="http://schemas.microsoft.com/office/powerpoint/2010/main" val="1934723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[morning/afternoon], everyone. Today I’ll be presenting </a:t>
            </a:r>
            <a:r>
              <a:rPr lang="en-GB" i="1" dirty="0" err="1"/>
              <a:t>CarbonSmart</a:t>
            </a:r>
            <a:r>
              <a:rPr lang="en-GB" i="1" dirty="0"/>
              <a:t>: an Intelligent Personal Carbon Footprint Tracking System</a:t>
            </a:r>
            <a:r>
              <a:rPr lang="en-GB" dirty="0"/>
              <a:t>. This project focuses on empowering individuals to understand and reduce their environmental impact using data-driven insights, machine learning, and gamification</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1</a:t>
            </a:fld>
            <a:endParaRPr lang="en-PK"/>
          </a:p>
        </p:txBody>
      </p:sp>
    </p:spTree>
    <p:extLst>
      <p:ext uri="{BB962C8B-B14F-4D97-AF65-F5344CB8AC3E}">
        <p14:creationId xmlns:p14="http://schemas.microsoft.com/office/powerpoint/2010/main" val="4046100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Good afternoon, everyone. Today I will be presenting my final-year project titled </a:t>
            </a:r>
            <a:r>
              <a:rPr lang="en-GB" sz="1200" b="0" i="1" u="none" strike="noStrike" kern="1200" dirty="0" err="1">
                <a:solidFill>
                  <a:schemeClr val="tx1"/>
                </a:solidFill>
                <a:effectLst/>
                <a:latin typeface="+mn-lt"/>
                <a:ea typeface="+mn-ea"/>
                <a:cs typeface="+mn-cs"/>
              </a:rPr>
              <a:t>CarbonSmart</a:t>
            </a:r>
            <a:r>
              <a:rPr lang="en-GB" sz="1200" b="0" i="1" u="none" strike="noStrike" kern="1200" dirty="0">
                <a:solidFill>
                  <a:schemeClr val="tx1"/>
                </a:solidFill>
                <a:effectLst/>
                <a:latin typeface="+mn-lt"/>
                <a:ea typeface="+mn-ea"/>
                <a:cs typeface="+mn-cs"/>
              </a:rPr>
              <a:t>: An Intelligent Personal Carbon Footprint Tracking and Reduction System.</a:t>
            </a:r>
            <a:br>
              <a:rPr lang="en-GB" dirty="0"/>
            </a:br>
            <a:r>
              <a:rPr lang="en-GB" sz="1200" b="0" i="0" u="none" strike="noStrike" kern="1200" dirty="0">
                <a:solidFill>
                  <a:schemeClr val="tx1"/>
                </a:solidFill>
                <a:effectLst/>
                <a:latin typeface="+mn-lt"/>
                <a:ea typeface="+mn-ea"/>
                <a:cs typeface="+mn-cs"/>
              </a:rPr>
              <a:t>Over the next 15–20 minutes, I will walk you through the motivation, system design, development process, evaluation, and results of this project</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2</a:t>
            </a:fld>
            <a:endParaRPr lang="en-PK"/>
          </a:p>
        </p:txBody>
      </p:sp>
    </p:spTree>
    <p:extLst>
      <p:ext uri="{BB962C8B-B14F-4D97-AF65-F5344CB8AC3E}">
        <p14:creationId xmlns:p14="http://schemas.microsoft.com/office/powerpoint/2010/main" val="1470197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Here is the structure of my presentation. I’ll start with the context and gaps in existing solutions, followed by the aim and objectives. Then I’ll go through the literature review, methodology, system design, implementation, and results, and finally conclude with future improvement</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3</a:t>
            </a:fld>
            <a:endParaRPr lang="en-PK"/>
          </a:p>
        </p:txBody>
      </p:sp>
    </p:spTree>
    <p:extLst>
      <p:ext uri="{BB962C8B-B14F-4D97-AF65-F5344CB8AC3E}">
        <p14:creationId xmlns:p14="http://schemas.microsoft.com/office/powerpoint/2010/main" val="3108221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CarbonSmart</a:t>
            </a:r>
            <a:r>
              <a:rPr lang="en-GB" sz="1200" b="0" i="0" u="none" strike="noStrike" kern="1200" dirty="0">
                <a:solidFill>
                  <a:schemeClr val="tx1"/>
                </a:solidFill>
                <a:effectLst/>
                <a:latin typeface="+mn-lt"/>
                <a:ea typeface="+mn-ea"/>
                <a:cs typeface="+mn-cs"/>
              </a:rPr>
              <a:t> is an intelligent personal carbon tracking system designed to give users clear visibility into how their daily lifestyle choices impact their carbon footprint.</a:t>
            </a:r>
            <a:br>
              <a:rPr lang="en-GB" dirty="0"/>
            </a:br>
            <a:r>
              <a:rPr lang="en-GB" sz="1200" b="0" i="0" u="none" strike="noStrike" kern="1200" dirty="0">
                <a:solidFill>
                  <a:schemeClr val="tx1"/>
                </a:solidFill>
                <a:effectLst/>
                <a:latin typeface="+mn-lt"/>
                <a:ea typeface="+mn-ea"/>
                <a:cs typeface="+mn-cs"/>
              </a:rPr>
              <a:t>With climate change accelerating, individual actions matter now more than ever.</a:t>
            </a:r>
            <a:br>
              <a:rPr lang="en-GB" dirty="0"/>
            </a:br>
            <a:r>
              <a:rPr lang="en-GB" sz="1200" b="0" i="0" u="none" strike="noStrike" kern="1200" dirty="0">
                <a:solidFill>
                  <a:schemeClr val="tx1"/>
                </a:solidFill>
                <a:effectLst/>
                <a:latin typeface="+mn-lt"/>
                <a:ea typeface="+mn-ea"/>
                <a:cs typeface="+mn-cs"/>
              </a:rPr>
              <a:t>However, people often lack tools that are accurate, personalised, and easy to use.</a:t>
            </a:r>
            <a:br>
              <a:rPr lang="en-GB" dirty="0"/>
            </a:br>
            <a:r>
              <a:rPr lang="en-GB" sz="1200" b="0" i="0" u="none" strike="noStrike" kern="1200" dirty="0" err="1">
                <a:solidFill>
                  <a:schemeClr val="tx1"/>
                </a:solidFill>
                <a:effectLst/>
                <a:latin typeface="+mn-lt"/>
                <a:ea typeface="+mn-ea"/>
                <a:cs typeface="+mn-cs"/>
              </a:rPr>
              <a:t>CarbonSmart</a:t>
            </a:r>
            <a:r>
              <a:rPr lang="en-GB" sz="1200" b="0" i="0" u="none" strike="noStrike" kern="1200" dirty="0">
                <a:solidFill>
                  <a:schemeClr val="tx1"/>
                </a:solidFill>
                <a:effectLst/>
                <a:latin typeface="+mn-lt"/>
                <a:ea typeface="+mn-ea"/>
                <a:cs typeface="+mn-cs"/>
              </a:rPr>
              <a:t> aims to solve this by providing continuous tracking, visual analytics, ML-based recommendations, and gamification to keep users engaged and motivated over time</a:t>
            </a:r>
          </a:p>
        </p:txBody>
      </p:sp>
      <p:sp>
        <p:nvSpPr>
          <p:cNvPr id="4" name="Slide Number Placeholder 3"/>
          <p:cNvSpPr>
            <a:spLocks noGrp="1"/>
          </p:cNvSpPr>
          <p:nvPr>
            <p:ph type="sldNum" sz="quarter" idx="5"/>
          </p:nvPr>
        </p:nvSpPr>
        <p:spPr/>
        <p:txBody>
          <a:bodyPr/>
          <a:lstStyle/>
          <a:p>
            <a:fld id="{72A65CD1-46CB-944D-8A56-DB57579EAB9F}" type="slidenum">
              <a:rPr lang="en-PK" smtClean="0"/>
              <a:t>4</a:t>
            </a:fld>
            <a:endParaRPr lang="en-PK"/>
          </a:p>
        </p:txBody>
      </p:sp>
    </p:spTree>
    <p:extLst>
      <p:ext uri="{BB962C8B-B14F-4D97-AF65-F5344CB8AC3E}">
        <p14:creationId xmlns:p14="http://schemas.microsoft.com/office/powerpoint/2010/main" val="30072695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dirty="0"/>
              <a:t>1.</a:t>
            </a:r>
            <a:r>
              <a:rPr lang="en-GB" dirty="0"/>
              <a:t>K</a:t>
            </a:r>
            <a:r>
              <a:rPr lang="en-PK" dirty="0"/>
              <a:t>ey issues</a:t>
            </a:r>
          </a:p>
          <a:p>
            <a:r>
              <a:rPr lang="en-GB" sz="1200" b="0" i="0" u="none" strike="noStrike" kern="1200" dirty="0">
                <a:solidFill>
                  <a:schemeClr val="tx1"/>
                </a:solidFill>
                <a:effectLst/>
                <a:latin typeface="+mn-lt"/>
                <a:ea typeface="+mn-ea"/>
                <a:cs typeface="+mn-cs"/>
              </a:rPr>
              <a:t>While exploring existing carbon footprint tools, I identified several gaps.</a:t>
            </a:r>
            <a:br>
              <a:rPr lang="en-GB" dirty="0"/>
            </a:br>
            <a:r>
              <a:rPr lang="en-GB" sz="1200" b="0" i="0" u="none" strike="noStrike" kern="1200" dirty="0">
                <a:solidFill>
                  <a:schemeClr val="tx1"/>
                </a:solidFill>
                <a:effectLst/>
                <a:latin typeface="+mn-lt"/>
                <a:ea typeface="+mn-ea"/>
                <a:cs typeface="+mn-cs"/>
              </a:rPr>
              <a:t>Most calculators rely on generic averages rather than personalised user data.</a:t>
            </a:r>
            <a:br>
              <a:rPr lang="en-GB" dirty="0"/>
            </a:br>
            <a:r>
              <a:rPr lang="en-GB" sz="1200" b="0" i="0" u="none" strike="noStrike" kern="1200" dirty="0">
                <a:solidFill>
                  <a:schemeClr val="tx1"/>
                </a:solidFill>
                <a:effectLst/>
                <a:latin typeface="+mn-lt"/>
                <a:ea typeface="+mn-ea"/>
                <a:cs typeface="+mn-cs"/>
              </a:rPr>
              <a:t>Many tools also use outdated or unclear emission datasets, making results inconsistent.</a:t>
            </a:r>
            <a:br>
              <a:rPr lang="en-GB" dirty="0"/>
            </a:br>
            <a:r>
              <a:rPr lang="en-GB" sz="1200" b="0" i="0" u="none" strike="noStrike" kern="1200" dirty="0">
                <a:solidFill>
                  <a:schemeClr val="tx1"/>
                </a:solidFill>
                <a:effectLst/>
                <a:latin typeface="+mn-lt"/>
                <a:ea typeface="+mn-ea"/>
                <a:cs typeface="+mn-cs"/>
              </a:rPr>
              <a:t>Most importantly, they lack long-term engagement features — people try them once and rarely return.</a:t>
            </a:r>
            <a:br>
              <a:rPr lang="en-GB" dirty="0"/>
            </a:br>
            <a:r>
              <a:rPr lang="en-GB" sz="1200" b="0" i="0" u="none" strike="noStrike" kern="1200" dirty="0">
                <a:solidFill>
                  <a:schemeClr val="tx1"/>
                </a:solidFill>
                <a:effectLst/>
                <a:latin typeface="+mn-lt"/>
                <a:ea typeface="+mn-ea"/>
                <a:cs typeface="+mn-cs"/>
              </a:rPr>
              <a:t>These limitations highlighted the need for an intelligent, accurate, and user-friendly solution like </a:t>
            </a:r>
            <a:r>
              <a:rPr lang="en-GB" sz="1200" b="0" i="0" u="none" strike="noStrike" kern="1200" dirty="0" err="1">
                <a:solidFill>
                  <a:schemeClr val="tx1"/>
                </a:solidFill>
                <a:effectLst/>
                <a:latin typeface="+mn-lt"/>
                <a:ea typeface="+mn-ea"/>
                <a:cs typeface="+mn-cs"/>
              </a:rPr>
              <a:t>CarbonSmart</a:t>
            </a:r>
            <a:r>
              <a:rPr lang="en-GB" sz="1200" b="0" i="0" u="none" strike="noStrike" kern="1200" dirty="0">
                <a:solidFill>
                  <a:schemeClr val="tx1"/>
                </a:solidFill>
                <a:effectLst/>
                <a:latin typeface="+mn-lt"/>
                <a:ea typeface="+mn-ea"/>
                <a:cs typeface="+mn-cs"/>
              </a:rPr>
              <a:t>.</a:t>
            </a:r>
          </a:p>
          <a:p>
            <a:r>
              <a:rPr lang="en-GB" dirty="0"/>
              <a:t>2.Target audience: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Our target audience includes organizations running sustainability initiatives, students and young professionals who are keen on low-carbon lifestyles, and environmentally conscious individuals who want to monitor and reduce their personal impact. The design ensures the system is user-friendly and accessible for diverse users.”</a:t>
            </a:r>
          </a:p>
          <a:p>
            <a:endParaRPr lang="en-GB" dirty="0"/>
          </a:p>
          <a:p>
            <a:r>
              <a:rPr lang="en-GB" dirty="0"/>
              <a:t>3.aims and objectives:</a:t>
            </a:r>
          </a:p>
          <a:p>
            <a:endParaRPr lang="en-GB" dirty="0"/>
          </a:p>
          <a:p>
            <a:r>
              <a:rPr lang="en-GB" dirty="0"/>
              <a:t>“</a:t>
            </a:r>
            <a:r>
              <a:rPr lang="en-GB" sz="1200" b="0" i="0" u="none" strike="noStrike" kern="1200" dirty="0">
                <a:solidFill>
                  <a:schemeClr val="tx1"/>
                </a:solidFill>
                <a:effectLst/>
                <a:latin typeface="+mn-lt"/>
                <a:ea typeface="+mn-ea"/>
                <a:cs typeface="+mn-cs"/>
              </a:rPr>
              <a:t>The aim of this project is to empower individuals to understand and reduce their carbon footprint. To achieve this, I had several objectives: analysing tools, designing a multi-input calculator, integrating machine learning, creating visual dashboards, and evaluating the final system.</a:t>
            </a:r>
            <a:r>
              <a:rPr lang="en-GB" dirty="0"/>
              <a:t>.</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5</a:t>
            </a:fld>
            <a:endParaRPr lang="en-PK"/>
          </a:p>
        </p:txBody>
      </p:sp>
    </p:spTree>
    <p:extLst>
      <p:ext uri="{BB962C8B-B14F-4D97-AF65-F5344CB8AC3E}">
        <p14:creationId xmlns:p14="http://schemas.microsoft.com/office/powerpoint/2010/main" val="8150011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literature highlights the importance of individual carbon tracking in addressing climate change. Research by the IPCC stresses that limiting warming to 1.5°C requires rapid transitions in lifestyle and systems. Studies also show personal actions can reduce footprints by up to 30 percent.</a:t>
            </a:r>
            <a:br>
              <a:rPr lang="en-GB" dirty="0"/>
            </a:br>
            <a:r>
              <a:rPr lang="en-GB" dirty="0"/>
              <a:t>Existing calculators are limited—static and one-time. However, research demonstrates that gamification and real-time feedback significantly improve user engagement. Moreover, machine learning has strong potential to improve accuracy and provide contextual recommendations.”</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6</a:t>
            </a:fld>
            <a:endParaRPr lang="en-PK"/>
          </a:p>
        </p:txBody>
      </p:sp>
    </p:spTree>
    <p:extLst>
      <p:ext uri="{BB962C8B-B14F-4D97-AF65-F5344CB8AC3E}">
        <p14:creationId xmlns:p14="http://schemas.microsoft.com/office/powerpoint/2010/main" val="27423549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 adopted an Agile methodology for this project, which allowed me to develop the system iteratively.</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process included research and requirements gathering, designing system architecture and UI, developing the backend and frontend, integrating machine learning, and finally testing the system for accuracy, usability, and performance.</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This iterative approach ensured continuous improvement throughout development.”</a:t>
            </a:r>
          </a:p>
        </p:txBody>
      </p:sp>
      <p:sp>
        <p:nvSpPr>
          <p:cNvPr id="4" name="Slide Number Placeholder 3"/>
          <p:cNvSpPr>
            <a:spLocks noGrp="1"/>
          </p:cNvSpPr>
          <p:nvPr>
            <p:ph type="sldNum" sz="quarter" idx="5"/>
          </p:nvPr>
        </p:nvSpPr>
        <p:spPr/>
        <p:txBody>
          <a:bodyPr/>
          <a:lstStyle/>
          <a:p>
            <a:fld id="{72A65CD1-46CB-944D-8A56-DB57579EAB9F}" type="slidenum">
              <a:rPr lang="en-PK" smtClean="0"/>
              <a:t>7</a:t>
            </a:fld>
            <a:endParaRPr lang="en-PK"/>
          </a:p>
        </p:txBody>
      </p:sp>
    </p:spTree>
    <p:extLst>
      <p:ext uri="{BB962C8B-B14F-4D97-AF65-F5344CB8AC3E}">
        <p14:creationId xmlns:p14="http://schemas.microsoft.com/office/powerpoint/2010/main" val="402104251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system has two main sets of requirements.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functional requirements include core features like user authentication, multi-input data logging, the carbon calculation engine using scientific emission factors, and advanced features such as ML-based recommendations, visual analytics dashboards, gamification elements, and reporting capabilities.”</a:t>
            </a:r>
          </a:p>
        </p:txBody>
      </p:sp>
      <p:sp>
        <p:nvSpPr>
          <p:cNvPr id="4" name="Slide Number Placeholder 3"/>
          <p:cNvSpPr>
            <a:spLocks noGrp="1"/>
          </p:cNvSpPr>
          <p:nvPr>
            <p:ph type="sldNum" sz="quarter" idx="5"/>
          </p:nvPr>
        </p:nvSpPr>
        <p:spPr/>
        <p:txBody>
          <a:bodyPr/>
          <a:lstStyle/>
          <a:p>
            <a:fld id="{72A65CD1-46CB-944D-8A56-DB57579EAB9F}" type="slidenum">
              <a:rPr lang="en-PK" smtClean="0"/>
              <a:t>8</a:t>
            </a:fld>
            <a:endParaRPr lang="en-PK"/>
          </a:p>
        </p:txBody>
      </p:sp>
    </p:spTree>
    <p:extLst>
      <p:ext uri="{BB962C8B-B14F-4D97-AF65-F5344CB8AC3E}">
        <p14:creationId xmlns:p14="http://schemas.microsoft.com/office/powerpoint/2010/main" val="16060429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C0A549-1BF9-41E0-6389-89280A128C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D8C50C-2D7C-CFCD-DF58-AFCBB9EFB2E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828C5C-2536-0812-E6C7-FF6BD80F80D7}"/>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For non-functional requirements, accuracy was a key priority — with a target of remaining within plus or minus ten percent of standard reference tools.</a:t>
            </a:r>
            <a:br>
              <a:rPr lang="en-GB" dirty="0"/>
            </a:br>
            <a:r>
              <a:rPr lang="en-GB" sz="1200" b="0" i="0" u="none" strike="noStrike" kern="1200" dirty="0">
                <a:solidFill>
                  <a:schemeClr val="tx1"/>
                </a:solidFill>
                <a:effectLst/>
                <a:latin typeface="+mn-lt"/>
                <a:ea typeface="+mn-ea"/>
                <a:cs typeface="+mn-cs"/>
              </a:rPr>
              <a:t>Security was ensured through JWT authentication and </a:t>
            </a:r>
            <a:r>
              <a:rPr lang="en-GB" sz="1200" b="0" i="0" u="none" strike="noStrike" kern="1200" dirty="0" err="1">
                <a:solidFill>
                  <a:schemeClr val="tx1"/>
                </a:solidFill>
                <a:effectLst/>
                <a:latin typeface="+mn-lt"/>
                <a:ea typeface="+mn-ea"/>
                <a:cs typeface="+mn-cs"/>
              </a:rPr>
              <a:t>bcrypt</a:t>
            </a:r>
            <a:r>
              <a:rPr lang="en-GB" sz="1200" b="0" i="0" u="none" strike="noStrike" kern="1200" dirty="0">
                <a:solidFill>
                  <a:schemeClr val="tx1"/>
                </a:solidFill>
                <a:effectLst/>
                <a:latin typeface="+mn-lt"/>
                <a:ea typeface="+mn-ea"/>
                <a:cs typeface="+mn-cs"/>
              </a:rPr>
              <a:t> hashing.</a:t>
            </a:r>
            <a:br>
              <a:rPr lang="en-GB" dirty="0"/>
            </a:br>
            <a:r>
              <a:rPr lang="en-GB" sz="1200" b="0" i="0" u="none" strike="noStrike" kern="1200" dirty="0">
                <a:solidFill>
                  <a:schemeClr val="tx1"/>
                </a:solidFill>
                <a:effectLst/>
                <a:latin typeface="+mn-lt"/>
                <a:ea typeface="+mn-ea"/>
                <a:cs typeface="+mn-cs"/>
              </a:rPr>
              <a:t>The system also needed to be responsive, scalable, fast — with API responses under two seconds — and easy to maintain through a modular architecture.”</a:t>
            </a:r>
            <a:endParaRPr lang="en-PK" dirty="0"/>
          </a:p>
        </p:txBody>
      </p:sp>
      <p:sp>
        <p:nvSpPr>
          <p:cNvPr id="4" name="Slide Number Placeholder 3">
            <a:extLst>
              <a:ext uri="{FF2B5EF4-FFF2-40B4-BE49-F238E27FC236}">
                <a16:creationId xmlns:a16="http://schemas.microsoft.com/office/drawing/2014/main" id="{F7748065-71C0-0214-2065-6BF961CC32A8}"/>
              </a:ext>
            </a:extLst>
          </p:cNvPr>
          <p:cNvSpPr>
            <a:spLocks noGrp="1"/>
          </p:cNvSpPr>
          <p:nvPr>
            <p:ph type="sldNum" sz="quarter" idx="5"/>
          </p:nvPr>
        </p:nvSpPr>
        <p:spPr/>
        <p:txBody>
          <a:bodyPr/>
          <a:lstStyle/>
          <a:p>
            <a:fld id="{72A65CD1-46CB-944D-8A56-DB57579EAB9F}" type="slidenum">
              <a:rPr lang="en-PK" smtClean="0"/>
              <a:t>9</a:t>
            </a:fld>
            <a:endParaRPr lang="en-PK"/>
          </a:p>
        </p:txBody>
      </p:sp>
    </p:spTree>
    <p:extLst>
      <p:ext uri="{BB962C8B-B14F-4D97-AF65-F5344CB8AC3E}">
        <p14:creationId xmlns:p14="http://schemas.microsoft.com/office/powerpoint/2010/main" val="2375094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AB4935B-D042-9968-784F-93B88D4EBB7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121311-3A18-0148-0C68-B9AC8B5E302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8BB3BD-E0C2-FC5C-2328-F23FB5A6BC39}"/>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“This slide shows the system architecture.</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project uses React for the frontend, Node.js with Express for the backend API, MongoDB for activity data storage, and PostgreSQL for structured emission factors.</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machine learning module was built using Python and scikit-learn.</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For deployment, I used </a:t>
            </a:r>
            <a:r>
              <a:rPr lang="en-GB" sz="1200" b="0" i="0" u="none" strike="noStrike" kern="1200" dirty="0" err="1">
                <a:solidFill>
                  <a:schemeClr val="tx1"/>
                </a:solidFill>
                <a:effectLst/>
                <a:latin typeface="+mn-lt"/>
                <a:ea typeface="+mn-ea"/>
                <a:cs typeface="+mn-cs"/>
              </a:rPr>
              <a:t>Vercel</a:t>
            </a:r>
            <a:r>
              <a:rPr lang="en-GB" sz="1200" b="0" i="0" u="none" strike="noStrike" kern="1200" dirty="0">
                <a:solidFill>
                  <a:schemeClr val="tx1"/>
                </a:solidFill>
                <a:effectLst/>
                <a:latin typeface="+mn-lt"/>
                <a:ea typeface="+mn-ea"/>
                <a:cs typeface="+mn-cs"/>
              </a:rPr>
              <a:t> for the frontend and GitHub for version control.”</a:t>
            </a:r>
          </a:p>
        </p:txBody>
      </p:sp>
      <p:sp>
        <p:nvSpPr>
          <p:cNvPr id="4" name="Slide Number Placeholder 3">
            <a:extLst>
              <a:ext uri="{FF2B5EF4-FFF2-40B4-BE49-F238E27FC236}">
                <a16:creationId xmlns:a16="http://schemas.microsoft.com/office/drawing/2014/main" id="{9F3AFC50-2CF1-73E7-30B2-0AB2775F715A}"/>
              </a:ext>
            </a:extLst>
          </p:cNvPr>
          <p:cNvSpPr>
            <a:spLocks noGrp="1"/>
          </p:cNvSpPr>
          <p:nvPr>
            <p:ph type="sldNum" sz="quarter" idx="5"/>
          </p:nvPr>
        </p:nvSpPr>
        <p:spPr/>
        <p:txBody>
          <a:bodyPr/>
          <a:lstStyle/>
          <a:p>
            <a:fld id="{72A65CD1-46CB-944D-8A56-DB57579EAB9F}" type="slidenum">
              <a:rPr lang="en-PK" smtClean="0"/>
              <a:t>10</a:t>
            </a:fld>
            <a:endParaRPr lang="en-PK"/>
          </a:p>
        </p:txBody>
      </p:sp>
    </p:spTree>
    <p:extLst>
      <p:ext uri="{BB962C8B-B14F-4D97-AF65-F5344CB8AC3E}">
        <p14:creationId xmlns:p14="http://schemas.microsoft.com/office/powerpoint/2010/main" val="35330141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E30A35-7F61-1056-84D1-47AA257D5C8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51AD9D-E569-C378-621D-9427EF6E9C1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DAF436-FA15-2E12-A168-5EC7237C8AA7}"/>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On the frontend, I used </a:t>
            </a:r>
            <a:r>
              <a:rPr lang="en-GB" sz="1200" b="0" i="0" u="none" strike="noStrike" kern="1200" dirty="0" err="1">
                <a:solidFill>
                  <a:schemeClr val="tx1"/>
                </a:solidFill>
                <a:effectLst/>
                <a:latin typeface="+mn-lt"/>
                <a:ea typeface="+mn-ea"/>
                <a:cs typeface="+mn-cs"/>
              </a:rPr>
              <a:t>React.js</a:t>
            </a:r>
            <a:r>
              <a:rPr lang="en-GB" sz="1200" b="0" i="0" u="none" strike="noStrike" kern="1200" dirty="0">
                <a:solidFill>
                  <a:schemeClr val="tx1"/>
                </a:solidFill>
                <a:effectLst/>
                <a:latin typeface="+mn-lt"/>
                <a:ea typeface="+mn-ea"/>
                <a:cs typeface="+mn-cs"/>
              </a:rPr>
              <a:t> with </a:t>
            </a:r>
            <a:r>
              <a:rPr lang="en-GB" sz="1200" b="0" i="0" u="none" strike="noStrike" kern="1200" dirty="0" err="1">
                <a:solidFill>
                  <a:schemeClr val="tx1"/>
                </a:solidFill>
                <a:effectLst/>
                <a:latin typeface="+mn-lt"/>
                <a:ea typeface="+mn-ea"/>
                <a:cs typeface="+mn-cs"/>
              </a:rPr>
              <a:t>Chart.js</a:t>
            </a:r>
            <a:r>
              <a:rPr lang="en-GB" sz="1200" b="0" i="0" u="none" strike="noStrike" kern="1200" dirty="0">
                <a:solidFill>
                  <a:schemeClr val="tx1"/>
                </a:solidFill>
                <a:effectLst/>
                <a:latin typeface="+mn-lt"/>
                <a:ea typeface="+mn-ea"/>
                <a:cs typeface="+mn-cs"/>
              </a:rPr>
              <a:t> and the Context API.</a:t>
            </a:r>
            <a:br>
              <a:rPr lang="en-GB" dirty="0"/>
            </a:br>
            <a:r>
              <a:rPr lang="en-GB" sz="1200" b="0" i="0" u="none" strike="noStrike" kern="1200" dirty="0">
                <a:solidFill>
                  <a:schemeClr val="tx1"/>
                </a:solidFill>
                <a:effectLst/>
                <a:latin typeface="+mn-lt"/>
                <a:ea typeface="+mn-ea"/>
                <a:cs typeface="+mn-cs"/>
              </a:rPr>
              <a:t>The key features include guided activity input forms, real-time interactive dashboards, achievement badges, and a fully responsive layout.</a:t>
            </a:r>
            <a:br>
              <a:rPr lang="en-GB" dirty="0"/>
            </a:br>
            <a:r>
              <a:rPr lang="en-GB" sz="1200" b="0" i="0" u="none" strike="noStrike" kern="1200" dirty="0">
                <a:solidFill>
                  <a:schemeClr val="tx1"/>
                </a:solidFill>
                <a:effectLst/>
                <a:latin typeface="+mn-lt"/>
                <a:ea typeface="+mn-ea"/>
                <a:cs typeface="+mn-cs"/>
              </a:rPr>
              <a:t>Everything is designed to be intuitive so users can easily track and understand their carbon activity.”</a:t>
            </a:r>
            <a:endParaRPr lang="en-GB" dirty="0"/>
          </a:p>
        </p:txBody>
      </p:sp>
      <p:sp>
        <p:nvSpPr>
          <p:cNvPr id="4" name="Slide Number Placeholder 3">
            <a:extLst>
              <a:ext uri="{FF2B5EF4-FFF2-40B4-BE49-F238E27FC236}">
                <a16:creationId xmlns:a16="http://schemas.microsoft.com/office/drawing/2014/main" id="{5A8B469E-23DE-C1B6-C38B-1937EB219685}"/>
              </a:ext>
            </a:extLst>
          </p:cNvPr>
          <p:cNvSpPr>
            <a:spLocks noGrp="1"/>
          </p:cNvSpPr>
          <p:nvPr>
            <p:ph type="sldNum" sz="quarter" idx="5"/>
          </p:nvPr>
        </p:nvSpPr>
        <p:spPr/>
        <p:txBody>
          <a:bodyPr/>
          <a:lstStyle/>
          <a:p>
            <a:fld id="{72A65CD1-46CB-944D-8A56-DB57579EAB9F}" type="slidenum">
              <a:rPr lang="en-PK" smtClean="0"/>
              <a:t>11</a:t>
            </a:fld>
            <a:endParaRPr lang="en-PK"/>
          </a:p>
        </p:txBody>
      </p:sp>
    </p:spTree>
    <p:extLst>
      <p:ext uri="{BB962C8B-B14F-4D97-AF65-F5344CB8AC3E}">
        <p14:creationId xmlns:p14="http://schemas.microsoft.com/office/powerpoint/2010/main" val="42917861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backend was developed using Node.js and Express.</a:t>
            </a:r>
            <a:br>
              <a:rPr lang="en-GB" dirty="0"/>
            </a:br>
            <a:r>
              <a:rPr lang="en-GB" sz="1200" b="0" i="0" u="none" strike="noStrike" kern="1200" dirty="0">
                <a:solidFill>
                  <a:schemeClr val="tx1"/>
                </a:solidFill>
                <a:effectLst/>
                <a:latin typeface="+mn-lt"/>
                <a:ea typeface="+mn-ea"/>
                <a:cs typeface="+mn-cs"/>
              </a:rPr>
              <a:t>It includes RESTful API endpoints, secure authentication with JWT and </a:t>
            </a:r>
            <a:r>
              <a:rPr lang="en-GB" sz="1200" b="0" i="0" u="none" strike="noStrike" kern="1200" dirty="0" err="1">
                <a:solidFill>
                  <a:schemeClr val="tx1"/>
                </a:solidFill>
                <a:effectLst/>
                <a:latin typeface="+mn-lt"/>
                <a:ea typeface="+mn-ea"/>
                <a:cs typeface="+mn-cs"/>
              </a:rPr>
              <a:t>bcrypt</a:t>
            </a:r>
            <a:r>
              <a:rPr lang="en-GB" sz="1200" b="0" i="0" u="none" strike="noStrike" kern="1200" dirty="0">
                <a:solidFill>
                  <a:schemeClr val="tx1"/>
                </a:solidFill>
                <a:effectLst/>
                <a:latin typeface="+mn-lt"/>
                <a:ea typeface="+mn-ea"/>
                <a:cs typeface="+mn-cs"/>
              </a:rPr>
              <a:t>, input validation using Joi, and a calculation engine that uses DEFRA and IPCC emission factors.</a:t>
            </a:r>
            <a:br>
              <a:rPr lang="en-GB" dirty="0"/>
            </a:br>
            <a:r>
              <a:rPr lang="en-GB" sz="1200" b="0" i="0" u="none" strike="noStrike" kern="1200" dirty="0">
                <a:solidFill>
                  <a:schemeClr val="tx1"/>
                </a:solidFill>
                <a:effectLst/>
                <a:latin typeface="+mn-lt"/>
                <a:ea typeface="+mn-ea"/>
                <a:cs typeface="+mn-cs"/>
              </a:rPr>
              <a:t>Rate-limiting and secure routing help ensure the system remains stable and protected.”</a:t>
            </a:r>
            <a:endParaRPr lang="en-GB" dirty="0"/>
          </a:p>
        </p:txBody>
      </p:sp>
      <p:sp>
        <p:nvSpPr>
          <p:cNvPr id="4" name="Slide Number Placeholder 3"/>
          <p:cNvSpPr>
            <a:spLocks noGrp="1"/>
          </p:cNvSpPr>
          <p:nvPr>
            <p:ph type="sldNum" sz="quarter" idx="5"/>
          </p:nvPr>
        </p:nvSpPr>
        <p:spPr/>
        <p:txBody>
          <a:bodyPr/>
          <a:lstStyle/>
          <a:p>
            <a:fld id="{72A65CD1-46CB-944D-8A56-DB57579EAB9F}" type="slidenum">
              <a:rPr lang="en-PK" smtClean="0"/>
              <a:t>12</a:t>
            </a:fld>
            <a:endParaRPr lang="en-PK"/>
          </a:p>
        </p:txBody>
      </p:sp>
    </p:spTree>
    <p:extLst>
      <p:ext uri="{BB962C8B-B14F-4D97-AF65-F5344CB8AC3E}">
        <p14:creationId xmlns:p14="http://schemas.microsoft.com/office/powerpoint/2010/main" val="24538965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799214-8908-AFE5-2CCA-59CE51CB5A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956E4D-6BF8-4953-1910-1698F97674B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390ADBC-456A-226E-77FF-726A0116FA49}"/>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emission calculation uses a simple but scientifically accurate formula:</a:t>
            </a:r>
            <a:br>
              <a:rPr lang="en-GB" dirty="0"/>
            </a:br>
            <a:r>
              <a:rPr lang="en-GB" sz="1200" b="0" i="0" u="none" strike="noStrike" kern="1200" dirty="0">
                <a:solidFill>
                  <a:schemeClr val="tx1"/>
                </a:solidFill>
                <a:effectLst/>
                <a:latin typeface="+mn-lt"/>
                <a:ea typeface="+mn-ea"/>
                <a:cs typeface="+mn-cs"/>
              </a:rPr>
              <a:t>Emissions equal the activity amount multiplied by the corresponding emission factor.</a:t>
            </a:r>
            <a:br>
              <a:rPr lang="en-GB" dirty="0"/>
            </a:br>
            <a:r>
              <a:rPr lang="en-GB" sz="1200" b="0" i="0" u="none" strike="noStrike" kern="1200" dirty="0">
                <a:solidFill>
                  <a:schemeClr val="tx1"/>
                </a:solidFill>
                <a:effectLst/>
                <a:latin typeface="+mn-lt"/>
                <a:ea typeface="+mn-ea"/>
                <a:cs typeface="+mn-cs"/>
              </a:rPr>
              <a:t>The system supports transport, energy, diet, and waste categories.</a:t>
            </a:r>
            <a:br>
              <a:rPr lang="en-GB" dirty="0"/>
            </a:br>
            <a:r>
              <a:rPr lang="en-GB" sz="1200" b="0" i="0" u="none" strike="noStrike" kern="1200" dirty="0">
                <a:solidFill>
                  <a:schemeClr val="tx1"/>
                </a:solidFill>
                <a:effectLst/>
                <a:latin typeface="+mn-lt"/>
                <a:ea typeface="+mn-ea"/>
                <a:cs typeface="+mn-cs"/>
              </a:rPr>
              <a:t>Emission factors are verified from DEFRA and IPCC datasets and stored in PostgreSQL.</a:t>
            </a:r>
            <a:br>
              <a:rPr lang="en-GB" dirty="0"/>
            </a:br>
            <a:r>
              <a:rPr lang="en-GB" sz="1200" b="0" i="0" u="none" strike="noStrike" kern="1200" dirty="0">
                <a:solidFill>
                  <a:schemeClr val="tx1"/>
                </a:solidFill>
                <a:effectLst/>
                <a:latin typeface="+mn-lt"/>
                <a:ea typeface="+mn-ea"/>
                <a:cs typeface="+mn-cs"/>
              </a:rPr>
              <a:t>The backend performs all calculations and updates the dashboard in real time.”</a:t>
            </a:r>
            <a:endParaRPr lang="en-GB" dirty="0"/>
          </a:p>
        </p:txBody>
      </p:sp>
      <p:sp>
        <p:nvSpPr>
          <p:cNvPr id="4" name="Slide Number Placeholder 3">
            <a:extLst>
              <a:ext uri="{FF2B5EF4-FFF2-40B4-BE49-F238E27FC236}">
                <a16:creationId xmlns:a16="http://schemas.microsoft.com/office/drawing/2014/main" id="{A659ADB4-B425-3B3F-66DA-7D90AD836449}"/>
              </a:ext>
            </a:extLst>
          </p:cNvPr>
          <p:cNvSpPr>
            <a:spLocks noGrp="1"/>
          </p:cNvSpPr>
          <p:nvPr>
            <p:ph type="sldNum" sz="quarter" idx="5"/>
          </p:nvPr>
        </p:nvSpPr>
        <p:spPr/>
        <p:txBody>
          <a:bodyPr/>
          <a:lstStyle/>
          <a:p>
            <a:fld id="{72A65CD1-46CB-944D-8A56-DB57579EAB9F}" type="slidenum">
              <a:rPr lang="en-PK" smtClean="0"/>
              <a:t>13</a:t>
            </a:fld>
            <a:endParaRPr lang="en-PK"/>
          </a:p>
        </p:txBody>
      </p:sp>
    </p:spTree>
    <p:extLst>
      <p:ext uri="{BB962C8B-B14F-4D97-AF65-F5344CB8AC3E}">
        <p14:creationId xmlns:p14="http://schemas.microsoft.com/office/powerpoint/2010/main" val="388083938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2BB37B-4C5B-326C-DDF8-8D4EF080490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78FAB6-A620-1239-E5BF-9526F19146A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E1896AF-F153-769A-F603-65A47A58A888}"/>
              </a:ext>
            </a:extLst>
          </p:cNvPr>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“The machine learning module uses a decision-tree classifier trained on over 1,000 synthetic behaviour records.</a:t>
            </a:r>
            <a:br>
              <a:rPr lang="en-GB" dirty="0"/>
            </a:br>
            <a:r>
              <a:rPr lang="en-GB" sz="1200" b="0" i="0" u="none" strike="noStrike" kern="1200" dirty="0">
                <a:solidFill>
                  <a:schemeClr val="tx1"/>
                </a:solidFill>
                <a:effectLst/>
                <a:latin typeface="+mn-lt"/>
                <a:ea typeface="+mn-ea"/>
                <a:cs typeface="+mn-cs"/>
              </a:rPr>
              <a:t>It identifies patterns in the user’s activity history and generates personalised recommendations.</a:t>
            </a:r>
            <a:br>
              <a:rPr lang="en-GB" dirty="0"/>
            </a:br>
            <a:r>
              <a:rPr lang="en-GB" sz="1200" b="0" i="0" u="none" strike="noStrike" kern="1200" dirty="0">
                <a:solidFill>
                  <a:schemeClr val="tx1"/>
                </a:solidFill>
                <a:effectLst/>
                <a:latin typeface="+mn-lt"/>
                <a:ea typeface="+mn-ea"/>
                <a:cs typeface="+mn-cs"/>
              </a:rPr>
              <a:t>A lightweight model was chosen to ensure fast inference and smooth integration into the Node.js backend, maintaining a responsive user experience.”</a:t>
            </a:r>
            <a:endParaRPr lang="en-GB" dirty="0"/>
          </a:p>
        </p:txBody>
      </p:sp>
      <p:sp>
        <p:nvSpPr>
          <p:cNvPr id="4" name="Slide Number Placeholder 3">
            <a:extLst>
              <a:ext uri="{FF2B5EF4-FFF2-40B4-BE49-F238E27FC236}">
                <a16:creationId xmlns:a16="http://schemas.microsoft.com/office/drawing/2014/main" id="{0B5D12EA-FD37-8E85-658D-97B6F5721AB3}"/>
              </a:ext>
            </a:extLst>
          </p:cNvPr>
          <p:cNvSpPr>
            <a:spLocks noGrp="1"/>
          </p:cNvSpPr>
          <p:nvPr>
            <p:ph type="sldNum" sz="quarter" idx="5"/>
          </p:nvPr>
        </p:nvSpPr>
        <p:spPr/>
        <p:txBody>
          <a:bodyPr/>
          <a:lstStyle/>
          <a:p>
            <a:fld id="{72A65CD1-46CB-944D-8A56-DB57579EAB9F}" type="slidenum">
              <a:rPr lang="en-PK" smtClean="0"/>
              <a:t>14</a:t>
            </a:fld>
            <a:endParaRPr lang="en-PK"/>
          </a:p>
        </p:txBody>
      </p:sp>
    </p:spTree>
    <p:extLst>
      <p:ext uri="{BB962C8B-B14F-4D97-AF65-F5344CB8AC3E}">
        <p14:creationId xmlns:p14="http://schemas.microsoft.com/office/powerpoint/2010/main" val="345651261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Here are screenshots of the working system.</a:t>
            </a:r>
            <a:br>
              <a:rPr lang="en-GB" dirty="0"/>
            </a:br>
            <a:r>
              <a:rPr lang="en-GB" sz="1200" b="0" i="0" u="none" strike="noStrike" kern="1200" dirty="0">
                <a:solidFill>
                  <a:schemeClr val="tx1"/>
                </a:solidFill>
                <a:effectLst/>
                <a:latin typeface="+mn-lt"/>
                <a:ea typeface="+mn-ea"/>
                <a:cs typeface="+mn-cs"/>
              </a:rPr>
              <a:t>The dashboards show clear visual summaries, category breakdowns, and emission trends.</a:t>
            </a:r>
            <a:br>
              <a:rPr lang="en-GB" dirty="0"/>
            </a:br>
            <a:r>
              <a:rPr lang="en-GB" sz="1200" b="0" i="0" u="none" strike="noStrike" kern="1200" dirty="0">
                <a:solidFill>
                  <a:schemeClr val="tx1"/>
                </a:solidFill>
                <a:effectLst/>
                <a:latin typeface="+mn-lt"/>
                <a:ea typeface="+mn-ea"/>
                <a:cs typeface="+mn-cs"/>
              </a:rPr>
              <a:t>The input screens are simple and guided to minimise user effort.</a:t>
            </a:r>
            <a:br>
              <a:rPr lang="en-GB" dirty="0"/>
            </a:br>
            <a:r>
              <a:rPr lang="en-GB" sz="1200" b="0" i="0" u="none" strike="noStrike" kern="1200" dirty="0">
                <a:solidFill>
                  <a:schemeClr val="tx1"/>
                </a:solidFill>
                <a:effectLst/>
                <a:latin typeface="+mn-lt"/>
                <a:ea typeface="+mn-ea"/>
                <a:cs typeface="+mn-cs"/>
              </a:rPr>
              <a:t>Achievements and insights make the experience more motivational.</a:t>
            </a:r>
            <a:br>
              <a:rPr lang="en-GB" dirty="0"/>
            </a:br>
            <a:r>
              <a:rPr lang="en-GB" sz="1200" b="0" i="0" u="none" strike="noStrike" kern="1200" dirty="0">
                <a:solidFill>
                  <a:schemeClr val="tx1"/>
                </a:solidFill>
                <a:effectLst/>
                <a:latin typeface="+mn-lt"/>
                <a:ea typeface="+mn-ea"/>
                <a:cs typeface="+mn-cs"/>
              </a:rPr>
              <a:t>Overall, the interface was designed to make sustainability easy, accessible, and engaging.”</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15</a:t>
            </a:fld>
            <a:endParaRPr lang="en-PK"/>
          </a:p>
        </p:txBody>
      </p:sp>
    </p:spTree>
    <p:extLst>
      <p:ext uri="{BB962C8B-B14F-4D97-AF65-F5344CB8AC3E}">
        <p14:creationId xmlns:p14="http://schemas.microsoft.com/office/powerpoint/2010/main" val="1848431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B8625F-C8DE-DDB5-BAA8-1A69B591D7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D0B599A-A419-5504-4188-3F3E7FA7864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9BFA306-6770-69B2-A9DA-091F053AA9F7}"/>
              </a:ext>
            </a:extLst>
          </p:cNvPr>
          <p:cNvSpPr>
            <a:spLocks noGrp="1"/>
          </p:cNvSpPr>
          <p:nvPr>
            <p:ph type="body" idx="1"/>
          </p:nvPr>
        </p:nvSpPr>
        <p:spPr/>
        <p:txBody>
          <a:bodyPr/>
          <a:lstStyle/>
          <a:p>
            <a:endParaRPr lang="en-PK" dirty="0"/>
          </a:p>
        </p:txBody>
      </p:sp>
      <p:sp>
        <p:nvSpPr>
          <p:cNvPr id="4" name="Slide Number Placeholder 3">
            <a:extLst>
              <a:ext uri="{FF2B5EF4-FFF2-40B4-BE49-F238E27FC236}">
                <a16:creationId xmlns:a16="http://schemas.microsoft.com/office/drawing/2014/main" id="{BEC6F67E-B388-9127-5FFD-8B6E06CBE82B}"/>
              </a:ext>
            </a:extLst>
          </p:cNvPr>
          <p:cNvSpPr>
            <a:spLocks noGrp="1"/>
          </p:cNvSpPr>
          <p:nvPr>
            <p:ph type="sldNum" sz="quarter" idx="5"/>
          </p:nvPr>
        </p:nvSpPr>
        <p:spPr/>
        <p:txBody>
          <a:bodyPr/>
          <a:lstStyle/>
          <a:p>
            <a:fld id="{72A65CD1-46CB-944D-8A56-DB57579EAB9F}" type="slidenum">
              <a:rPr lang="en-PK" smtClean="0"/>
              <a:t>16</a:t>
            </a:fld>
            <a:endParaRPr lang="en-PK"/>
          </a:p>
        </p:txBody>
      </p:sp>
    </p:spTree>
    <p:extLst>
      <p:ext uri="{BB962C8B-B14F-4D97-AF65-F5344CB8AC3E}">
        <p14:creationId xmlns:p14="http://schemas.microsoft.com/office/powerpoint/2010/main" val="319470333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9C8584-6AAE-8D0F-FC9D-83A554AA59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28552A9-074A-4AC5-7882-B35A401D21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627C9D1-804A-035F-BC2F-D94C3B25AF48}"/>
              </a:ext>
            </a:extLst>
          </p:cNvPr>
          <p:cNvSpPr>
            <a:spLocks noGrp="1"/>
          </p:cNvSpPr>
          <p:nvPr>
            <p:ph type="body" idx="1"/>
          </p:nvPr>
        </p:nvSpPr>
        <p:spPr/>
        <p:txBody>
          <a:bodyPr/>
          <a:lstStyle/>
          <a:p>
            <a:endParaRPr lang="en-PK" dirty="0"/>
          </a:p>
        </p:txBody>
      </p:sp>
      <p:sp>
        <p:nvSpPr>
          <p:cNvPr id="4" name="Slide Number Placeholder 3">
            <a:extLst>
              <a:ext uri="{FF2B5EF4-FFF2-40B4-BE49-F238E27FC236}">
                <a16:creationId xmlns:a16="http://schemas.microsoft.com/office/drawing/2014/main" id="{2F0BAC93-29F0-E475-4120-6DBB9BEA0862}"/>
              </a:ext>
            </a:extLst>
          </p:cNvPr>
          <p:cNvSpPr>
            <a:spLocks noGrp="1"/>
          </p:cNvSpPr>
          <p:nvPr>
            <p:ph type="sldNum" sz="quarter" idx="5"/>
          </p:nvPr>
        </p:nvSpPr>
        <p:spPr/>
        <p:txBody>
          <a:bodyPr/>
          <a:lstStyle/>
          <a:p>
            <a:fld id="{72A65CD1-46CB-944D-8A56-DB57579EAB9F}" type="slidenum">
              <a:rPr lang="en-PK" smtClean="0"/>
              <a:t>17</a:t>
            </a:fld>
            <a:endParaRPr lang="en-PK"/>
          </a:p>
        </p:txBody>
      </p:sp>
    </p:spTree>
    <p:extLst>
      <p:ext uri="{BB962C8B-B14F-4D97-AF65-F5344CB8AC3E}">
        <p14:creationId xmlns:p14="http://schemas.microsoft.com/office/powerpoint/2010/main" val="50992236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conclude, </a:t>
            </a:r>
            <a:r>
              <a:rPr lang="en-GB" sz="1200" b="0" i="0" u="none" strike="noStrike" kern="1200" dirty="0" err="1">
                <a:solidFill>
                  <a:schemeClr val="tx1"/>
                </a:solidFill>
                <a:effectLst/>
                <a:latin typeface="+mn-lt"/>
                <a:ea typeface="+mn-ea"/>
                <a:cs typeface="+mn-cs"/>
              </a:rPr>
              <a:t>CarbonSmart</a:t>
            </a:r>
            <a:r>
              <a:rPr lang="en-GB" sz="1200" b="0" i="0" u="none" strike="noStrike" kern="1200" dirty="0">
                <a:solidFill>
                  <a:schemeClr val="tx1"/>
                </a:solidFill>
                <a:effectLst/>
                <a:latin typeface="+mn-lt"/>
                <a:ea typeface="+mn-ea"/>
                <a:cs typeface="+mn-cs"/>
              </a:rPr>
              <a:t> provides a modern and engaging approach to personal carbon tracking.</a:t>
            </a:r>
            <a:br>
              <a:rPr lang="en-GB" dirty="0"/>
            </a:br>
            <a:r>
              <a:rPr lang="en-GB" sz="1200" b="0" i="0" u="none" strike="noStrike" kern="1200" dirty="0">
                <a:solidFill>
                  <a:schemeClr val="tx1"/>
                </a:solidFill>
                <a:effectLst/>
                <a:latin typeface="+mn-lt"/>
                <a:ea typeface="+mn-ea"/>
                <a:cs typeface="+mn-cs"/>
              </a:rPr>
              <a:t>By combining continuous monitoring, ML-driven personalised recommendations, and gamification, the system addresses key limitations found in existing carbon calculators.</a:t>
            </a:r>
            <a:br>
              <a:rPr lang="en-GB" dirty="0"/>
            </a:br>
            <a:r>
              <a:rPr lang="en-GB" sz="1200" b="0" i="0" u="none" strike="noStrike" kern="1200" dirty="0">
                <a:solidFill>
                  <a:schemeClr val="tx1"/>
                </a:solidFill>
                <a:effectLst/>
                <a:latin typeface="+mn-lt"/>
                <a:ea typeface="+mn-ea"/>
                <a:cs typeface="+mn-cs"/>
              </a:rPr>
              <a:t>The project demonstrates how digital tools can empower individuals to make meaningful and measurable climate impact.</a:t>
            </a:r>
            <a:br>
              <a:rPr lang="en-GB" dirty="0"/>
            </a:br>
            <a:r>
              <a:rPr lang="en-GB" sz="1200" b="0" i="0" u="none" strike="noStrike" kern="1200" dirty="0">
                <a:solidFill>
                  <a:schemeClr val="tx1"/>
                </a:solidFill>
                <a:effectLst/>
                <a:latin typeface="+mn-lt"/>
                <a:ea typeface="+mn-ea"/>
                <a:cs typeface="+mn-cs"/>
              </a:rPr>
              <a:t>In the long term, </a:t>
            </a:r>
            <a:r>
              <a:rPr lang="en-GB" sz="1200" b="0" i="0" u="none" strike="noStrike" kern="1200" dirty="0" err="1">
                <a:solidFill>
                  <a:schemeClr val="tx1"/>
                </a:solidFill>
                <a:effectLst/>
                <a:latin typeface="+mn-lt"/>
                <a:ea typeface="+mn-ea"/>
                <a:cs typeface="+mn-cs"/>
              </a:rPr>
              <a:t>CarbonSmart</a:t>
            </a:r>
            <a:r>
              <a:rPr lang="en-GB" sz="1200" b="0" i="0" u="none" strike="noStrike" kern="1200" dirty="0">
                <a:solidFill>
                  <a:schemeClr val="tx1"/>
                </a:solidFill>
                <a:effectLst/>
                <a:latin typeface="+mn-lt"/>
                <a:ea typeface="+mn-ea"/>
                <a:cs typeface="+mn-cs"/>
              </a:rPr>
              <a:t> can be expanded with mobile apps, IoT integration, community features, and advanced machine learning models.”</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18</a:t>
            </a:fld>
            <a:endParaRPr lang="en-PK"/>
          </a:p>
        </p:txBody>
      </p:sp>
    </p:spTree>
    <p:extLst>
      <p:ext uri="{BB962C8B-B14F-4D97-AF65-F5344CB8AC3E}">
        <p14:creationId xmlns:p14="http://schemas.microsoft.com/office/powerpoint/2010/main" val="220674078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will now be showing you a demo of my app.</a:t>
            </a:r>
          </a:p>
        </p:txBody>
      </p:sp>
      <p:sp>
        <p:nvSpPr>
          <p:cNvPr id="4" name="Slide Number Placeholder 3"/>
          <p:cNvSpPr>
            <a:spLocks noGrp="1"/>
          </p:cNvSpPr>
          <p:nvPr>
            <p:ph type="sldNum" sz="quarter" idx="5"/>
          </p:nvPr>
        </p:nvSpPr>
        <p:spPr/>
        <p:txBody>
          <a:bodyPr/>
          <a:lstStyle/>
          <a:p>
            <a:fld id="{72A65CD1-46CB-944D-8A56-DB57579EAB9F}" type="slidenum">
              <a:rPr lang="en-PK" smtClean="0"/>
              <a:t>19</a:t>
            </a:fld>
            <a:endParaRPr lang="en-PK"/>
          </a:p>
        </p:txBody>
      </p:sp>
    </p:spTree>
    <p:extLst>
      <p:ext uri="{BB962C8B-B14F-4D97-AF65-F5344CB8AC3E}">
        <p14:creationId xmlns:p14="http://schemas.microsoft.com/office/powerpoint/2010/main" val="95675028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Thank you for listening. I’m happy to take any questions.”</a:t>
            </a:r>
            <a:endParaRPr lang="en-PK" dirty="0"/>
          </a:p>
        </p:txBody>
      </p:sp>
      <p:sp>
        <p:nvSpPr>
          <p:cNvPr id="4" name="Slide Number Placeholder 3"/>
          <p:cNvSpPr>
            <a:spLocks noGrp="1"/>
          </p:cNvSpPr>
          <p:nvPr>
            <p:ph type="sldNum" sz="quarter" idx="5"/>
          </p:nvPr>
        </p:nvSpPr>
        <p:spPr/>
        <p:txBody>
          <a:bodyPr/>
          <a:lstStyle/>
          <a:p>
            <a:fld id="{72A65CD1-46CB-944D-8A56-DB57579EAB9F}" type="slidenum">
              <a:rPr lang="en-PK" smtClean="0"/>
              <a:t>21</a:t>
            </a:fld>
            <a:endParaRPr lang="en-PK"/>
          </a:p>
        </p:txBody>
      </p:sp>
    </p:spTree>
    <p:extLst>
      <p:ext uri="{BB962C8B-B14F-4D97-AF65-F5344CB8AC3E}">
        <p14:creationId xmlns:p14="http://schemas.microsoft.com/office/powerpoint/2010/main" val="20402454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C86364B-5C7D-4833-98E9-1DBFE6D636D5}"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PK"/>
          </a:p>
        </p:txBody>
      </p:sp>
      <p:sp>
        <p:nvSpPr>
          <p:cNvPr id="6" name="Slide Number Placeholder 5"/>
          <p:cNvSpPr>
            <a:spLocks noGrp="1"/>
          </p:cNvSpPr>
          <p:nvPr>
            <p:ph type="sldNum" sz="quarter" idx="12"/>
          </p:nvPr>
        </p:nvSpPr>
        <p:spPr>
          <a:xfrm>
            <a:off x="531812" y="4529540"/>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13527042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86364B-5C7D-4833-98E9-1DBFE6D636D5}"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PK"/>
          </a:p>
        </p:txBody>
      </p:sp>
      <p:sp>
        <p:nvSpPr>
          <p:cNvPr id="6" name="Slide Number Placeholder 5"/>
          <p:cNvSpPr>
            <a:spLocks noGrp="1"/>
          </p:cNvSpPr>
          <p:nvPr>
            <p:ph type="sldNum" sz="quarter" idx="12"/>
          </p:nvPr>
        </p:nvSpPr>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808695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86364B-5C7D-4833-98E9-1DBFE6D636D5}"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13268333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C86364B-5C7D-4833-98E9-1DBFE6D636D5}"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645483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C86364B-5C7D-4833-98E9-1DBFE6D636D5}" type="datetimeFigureOut">
              <a:rPr lang="en-GB" smtClean="0"/>
              <a:t>28/11/2025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9002621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C86364B-5C7D-4833-98E9-1DBFE6D636D5}" type="datetimeFigureOut">
              <a:rPr lang="en-GB" smtClean="0"/>
              <a:t>28/11/2025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PK"/>
          </a:p>
        </p:txBody>
      </p:sp>
      <p:sp>
        <p:nvSpPr>
          <p:cNvPr id="5" name="Slide Number Placeholder 4"/>
          <p:cNvSpPr>
            <a:spLocks noGrp="1"/>
          </p:cNvSpPr>
          <p:nvPr>
            <p:ph type="sldNum" sz="quarter" idx="12"/>
          </p:nvPr>
        </p:nvSpPr>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6873338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86364B-5C7D-4833-98E9-1DBFE6D636D5}" type="datetimeFigureOut">
              <a:rPr lang="en-GB" smtClean="0"/>
              <a:t>28/11/2025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2273834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C86364B-5C7D-4833-98E9-1DBFE6D636D5}"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21982245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C86364B-5C7D-4833-98E9-1DBFE6D636D5}"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245594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86364B-5C7D-4833-98E9-1DBFE6D636D5}"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28171582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C86364B-5C7D-4833-98E9-1DBFE6D636D5}"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95CF158-2EA5-444F-96E2-EC62E2B97AD7}"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236947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C86364B-5C7D-4833-98E9-1DBFE6D636D5}"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130002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C86364B-5C7D-4833-98E9-1DBFE6D636D5}"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95CF158-2EA5-444F-96E2-EC62E2B97AD7}"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0056397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C86364B-5C7D-4833-98E9-1DBFE6D636D5}" type="datetimeFigureOut">
              <a:rPr lang="en-GB" smtClean="0"/>
              <a:t>28/11/2025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5342667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86364B-5C7D-4833-98E9-1DBFE6D636D5}"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32483383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C86364B-5C7D-4833-98E9-1DBFE6D636D5}" type="datetimeFigureOut">
              <a:rPr lang="en-GB" smtClean="0"/>
              <a:t>28/11/2025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95CF158-2EA5-444F-96E2-EC62E2B97AD7}" type="slidenum">
              <a:rPr lang="en-GB" smtClean="0"/>
              <a:t>‹#›</a:t>
            </a:fld>
            <a:endParaRPr lang="en-GB"/>
          </a:p>
        </p:txBody>
      </p:sp>
    </p:spTree>
    <p:extLst>
      <p:ext uri="{BB962C8B-B14F-4D97-AF65-F5344CB8AC3E}">
        <p14:creationId xmlns:p14="http://schemas.microsoft.com/office/powerpoint/2010/main" val="2965022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PK"/>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PK"/>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PK"/>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PK"/>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PK"/>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PK"/>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PK"/>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PK"/>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PK"/>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PK"/>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PK"/>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PK"/>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PK"/>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PK"/>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PK"/>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PK"/>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PK"/>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PK"/>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PK"/>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PK"/>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PK"/>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PK"/>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PK"/>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PK"/>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1C86364B-5C7D-4833-98E9-1DBFE6D636D5}" type="datetimeFigureOut">
              <a:rPr lang="en-GB" smtClean="0"/>
              <a:t>28/11/2025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95CF158-2EA5-444F-96E2-EC62E2B97AD7}" type="slidenum">
              <a:rPr lang="en-GB" smtClean="0"/>
              <a:t>‹#›</a:t>
            </a:fld>
            <a:endParaRPr lang="en-GB"/>
          </a:p>
        </p:txBody>
      </p:sp>
    </p:spTree>
    <p:extLst>
      <p:ext uri="{BB962C8B-B14F-4D97-AF65-F5344CB8AC3E}">
        <p14:creationId xmlns:p14="http://schemas.microsoft.com/office/powerpoint/2010/main" val="2313907684"/>
      </p:ext>
    </p:extLst>
  </p:cSld>
  <p:clrMap bg1="lt1" tx1="dk1" bg2="lt2" tx2="dk2" accent1="accent1" accent2="accent2" accent3="accent3" accent4="accent4" accent5="accent5" accent6="accent6" hlink="hlink" folHlink="folHlink"/>
  <p:sldLayoutIdLst>
    <p:sldLayoutId id="2147484159" r:id="rId1"/>
    <p:sldLayoutId id="2147484160" r:id="rId2"/>
    <p:sldLayoutId id="2147484161" r:id="rId3"/>
    <p:sldLayoutId id="2147484162" r:id="rId4"/>
    <p:sldLayoutId id="2147484163" r:id="rId5"/>
    <p:sldLayoutId id="2147484164" r:id="rId6"/>
    <p:sldLayoutId id="2147484165" r:id="rId7"/>
    <p:sldLayoutId id="2147484166" r:id="rId8"/>
    <p:sldLayoutId id="2147484167" r:id="rId9"/>
    <p:sldLayoutId id="2147484168" r:id="rId10"/>
    <p:sldLayoutId id="2147484169" r:id="rId11"/>
    <p:sldLayoutId id="2147484170" r:id="rId12"/>
    <p:sldLayoutId id="2147484171" r:id="rId13"/>
    <p:sldLayoutId id="2147484172" r:id="rId14"/>
    <p:sldLayoutId id="2147484173" r:id="rId15"/>
    <p:sldLayoutId id="214748417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slide" Target="slide20.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sv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png"/><Relationship Id="rId7" Type="http://schemas.openxmlformats.org/officeDocument/2006/relationships/diagramLayout" Target="../diagrams/layout1.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Data" Target="../diagrams/data1.xml"/><Relationship Id="rId5" Type="http://schemas.openxmlformats.org/officeDocument/2006/relationships/image" Target="../media/image11.svg"/><Relationship Id="rId10" Type="http://schemas.microsoft.com/office/2007/relationships/diagramDrawing" Target="../diagrams/drawing1.xml"/><Relationship Id="rId4" Type="http://schemas.openxmlformats.org/officeDocument/2006/relationships/image" Target="../media/image10.png"/><Relationship Id="rId9" Type="http://schemas.openxmlformats.org/officeDocument/2006/relationships/diagramColors" Target="../diagrams/colors1.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duotone>
              <a:schemeClr val="accent5">
                <a:shade val="45000"/>
                <a:satMod val="135000"/>
              </a:schemeClr>
              <a:prstClr val="white"/>
            </a:duotone>
            <a:extLst>
              <a:ext uri="{BEBA8EAE-BF5A-486C-A8C5-ECC9F3942E4B}">
                <a14:imgProps xmlns:a14="http://schemas.microsoft.com/office/drawing/2010/main">
                  <a14:imgLayer r:embed="rId4">
                    <a14:imgEffect>
                      <a14:saturation sat="0"/>
                    </a14:imgEffect>
                  </a14:imgLayer>
                </a14:imgProps>
              </a:ext>
            </a:extLst>
          </a:blip>
          <a:srcRect/>
          <a:stretch>
            <a:fillRect t="-6000" b="-6000"/>
          </a:stretch>
        </a:blip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924334C-7B82-40E2-9AB1-C707AD5F6D03}"/>
              </a:ext>
            </a:extLst>
          </p:cNvPr>
          <p:cNvSpPr/>
          <p:nvPr/>
        </p:nvSpPr>
        <p:spPr>
          <a:xfrm>
            <a:off x="0" y="1737360"/>
            <a:ext cx="12192000" cy="162496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b="1" dirty="0" err="1">
                <a:solidFill>
                  <a:schemeClr val="accent5">
                    <a:lumMod val="50000"/>
                  </a:schemeClr>
                </a:solidFill>
              </a:rPr>
              <a:t>CarbonSmart</a:t>
            </a:r>
            <a:r>
              <a:rPr lang="en-GB" sz="3200" b="1" dirty="0">
                <a:solidFill>
                  <a:schemeClr val="accent5">
                    <a:lumMod val="50000"/>
                  </a:schemeClr>
                </a:solidFill>
              </a:rPr>
              <a:t>: Intelligent Personal Carbon Footprint Tracking System</a:t>
            </a:r>
          </a:p>
        </p:txBody>
      </p:sp>
      <p:sp>
        <p:nvSpPr>
          <p:cNvPr id="2" name="Title 1">
            <a:extLst>
              <a:ext uri="{FF2B5EF4-FFF2-40B4-BE49-F238E27FC236}">
                <a16:creationId xmlns:a16="http://schemas.microsoft.com/office/drawing/2014/main" id="{E8EE4DE4-B759-4E65-9EF1-5054484CE8A8}"/>
              </a:ext>
            </a:extLst>
          </p:cNvPr>
          <p:cNvSpPr>
            <a:spLocks noGrp="1"/>
          </p:cNvSpPr>
          <p:nvPr>
            <p:ph type="ctrTitle"/>
          </p:nvPr>
        </p:nvSpPr>
        <p:spPr>
          <a:xfrm>
            <a:off x="1524000" y="943356"/>
            <a:ext cx="9144000" cy="2052352"/>
          </a:xfrm>
        </p:spPr>
        <p:txBody>
          <a:bodyPr/>
          <a:lstStyle/>
          <a:p>
            <a:r>
              <a:rPr lang="en-GB" dirty="0">
                <a:solidFill>
                  <a:schemeClr val="bg1"/>
                </a:solidFill>
                <a:latin typeface="Amasis MT Pro Black" panose="02040A04050005020304" pitchFamily="18" charset="0"/>
              </a:rPr>
              <a:t>  </a:t>
            </a:r>
          </a:p>
        </p:txBody>
      </p:sp>
    </p:spTree>
    <p:extLst>
      <p:ext uri="{BB962C8B-B14F-4D97-AF65-F5344CB8AC3E}">
        <p14:creationId xmlns:p14="http://schemas.microsoft.com/office/powerpoint/2010/main" val="35530361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a:xfrm>
            <a:off x="1662880" y="494833"/>
            <a:ext cx="10515600" cy="1325563"/>
          </a:xfrm>
        </p:spPr>
        <p:txBody>
          <a:bodyPr>
            <a:normAutofit/>
          </a:bodyPr>
          <a:lstStyle/>
          <a:p>
            <a:r>
              <a:rPr lang="en-GB" b="1" dirty="0" err="1"/>
              <a:t>CarbonSmart</a:t>
            </a:r>
            <a:r>
              <a:rPr lang="en-GB" b="1" dirty="0"/>
              <a:t>: Intelligent Personal Carbon Footprint Tracking System</a:t>
            </a:r>
            <a:endParaRPr lang="en-GB" b="1" dirty="0">
              <a:latin typeface="Amasis MT Pro Medium" panose="020B0604020202020204" pitchFamily="18" charset="0"/>
            </a:endParaRPr>
          </a:p>
        </p:txBody>
      </p:sp>
      <p:sp>
        <p:nvSpPr>
          <p:cNvPr id="3" name="Content Placeholder 2">
            <a:extLst>
              <a:ext uri="{FF2B5EF4-FFF2-40B4-BE49-F238E27FC236}">
                <a16:creationId xmlns:a16="http://schemas.microsoft.com/office/drawing/2014/main" id="{58CEAFC5-C45B-4CA5-B8CA-B28C51504AEF}"/>
              </a:ext>
            </a:extLst>
          </p:cNvPr>
          <p:cNvSpPr>
            <a:spLocks noGrp="1"/>
          </p:cNvSpPr>
          <p:nvPr>
            <p:ph idx="1"/>
          </p:nvPr>
        </p:nvSpPr>
        <p:spPr>
          <a:xfrm>
            <a:off x="809625" y="2055814"/>
            <a:ext cx="10515600" cy="3764291"/>
          </a:xfrm>
        </p:spPr>
        <p:txBody>
          <a:bodyPr>
            <a:normAutofit/>
          </a:bodyPr>
          <a:lstStyle/>
          <a:p>
            <a:pPr lvl="1">
              <a:lnSpc>
                <a:spcPct val="150000"/>
              </a:lnSpc>
              <a:buFont typeface="Wingdings" panose="05000000000000000000" pitchFamily="2" charset="2"/>
              <a:buChar char="Ø"/>
            </a:pPr>
            <a:r>
              <a:rPr lang="en-GB" b="1" dirty="0">
                <a:latin typeface="Amasis MT Pro" panose="02040504050005020304" pitchFamily="18" charset="0"/>
              </a:rPr>
              <a:t> Sanam Asghar</a:t>
            </a:r>
            <a:r>
              <a:rPr lang="en-GB" b="1" dirty="0"/>
              <a:t> </a:t>
            </a:r>
          </a:p>
          <a:p>
            <a:pPr lvl="1">
              <a:lnSpc>
                <a:spcPct val="150000"/>
              </a:lnSpc>
              <a:buFont typeface="Wingdings" panose="05000000000000000000" pitchFamily="2" charset="2"/>
              <a:buChar char="Ø"/>
            </a:pPr>
            <a:r>
              <a:rPr lang="en-GB" b="1" dirty="0"/>
              <a:t> ID - 2220567</a:t>
            </a:r>
          </a:p>
          <a:p>
            <a:pPr lvl="1">
              <a:lnSpc>
                <a:spcPct val="150000"/>
              </a:lnSpc>
              <a:buFont typeface="Wingdings" panose="05000000000000000000" pitchFamily="2" charset="2"/>
              <a:buChar char="Ø"/>
            </a:pPr>
            <a:r>
              <a:rPr lang="en-GB" b="1" dirty="0"/>
              <a:t> Supervisor</a:t>
            </a:r>
            <a:r>
              <a:rPr lang="en-GB" b="1" dirty="0">
                <a:latin typeface="Amasis MT Pro" panose="02040504050005020304" pitchFamily="18" charset="0"/>
              </a:rPr>
              <a:t>	- Sana </a:t>
            </a:r>
            <a:r>
              <a:rPr lang="en-GB" b="1" dirty="0" err="1">
                <a:latin typeface="Amasis MT Pro" panose="02040504050005020304" pitchFamily="18" charset="0"/>
              </a:rPr>
              <a:t>Jokhio</a:t>
            </a:r>
            <a:endParaRPr lang="en-GB" b="1" dirty="0">
              <a:latin typeface="Amasis MT Pro" panose="02040504050005020304" pitchFamily="18" charset="0"/>
            </a:endParaRPr>
          </a:p>
        </p:txBody>
      </p:sp>
      <p:sp>
        <p:nvSpPr>
          <p:cNvPr id="8" name="Right Triangle 7">
            <a:extLst>
              <a:ext uri="{FF2B5EF4-FFF2-40B4-BE49-F238E27FC236}">
                <a16:creationId xmlns:a16="http://schemas.microsoft.com/office/drawing/2014/main" id="{5371230D-5BF7-496D-AFD9-64D0D23723A8}"/>
              </a:ext>
            </a:extLst>
          </p:cNvPr>
          <p:cNvSpPr/>
          <p:nvPr/>
        </p:nvSpPr>
        <p:spPr>
          <a:xfrm rot="16200000">
            <a:off x="5700712" y="366713"/>
            <a:ext cx="6858001" cy="6124575"/>
          </a:xfrm>
          <a:prstGeom prst="rtTriangle">
            <a:avLst/>
          </a:prstGeom>
          <a:gradFill flip="none" rotWithShape="1">
            <a:gsLst>
              <a:gs pos="72088">
                <a:schemeClr val="accent5">
                  <a:lumMod val="75000"/>
                </a:schemeClr>
              </a:gs>
              <a:gs pos="0">
                <a:schemeClr val="accent4">
                  <a:lumMod val="60000"/>
                  <a:lumOff val="40000"/>
                </a:schemeClr>
              </a:gs>
              <a:gs pos="46000">
                <a:schemeClr val="accent4">
                  <a:lumMod val="75000"/>
                </a:schemeClr>
              </a:gs>
              <a:gs pos="88282">
                <a:schemeClr val="accent4">
                  <a:lumMod val="40000"/>
                  <a:lumOff val="60000"/>
                </a:schemeClr>
              </a:gs>
              <a:gs pos="100000">
                <a:schemeClr val="accent6">
                  <a:lumMod val="40000"/>
                  <a:lumOff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154387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4F4760-D588-62EB-5082-A44A9474336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F026E9-70C5-AC5B-7A5D-750C0643CB0F}"/>
              </a:ext>
            </a:extLst>
          </p:cNvPr>
          <p:cNvSpPr>
            <a:spLocks noGrp="1"/>
          </p:cNvSpPr>
          <p:nvPr>
            <p:ph type="title"/>
          </p:nvPr>
        </p:nvSpPr>
        <p:spPr>
          <a:xfrm>
            <a:off x="1800445" y="624361"/>
            <a:ext cx="8911687" cy="1280890"/>
          </a:xfrm>
        </p:spPr>
        <p:txBody>
          <a:bodyPr/>
          <a:lstStyle/>
          <a:p>
            <a:r>
              <a:rPr lang="en-GB" dirty="0">
                <a:latin typeface="Amasis MT Pro Medium" panose="020B0604020202020204" pitchFamily="18" charset="0"/>
              </a:rPr>
              <a:t> Agenda</a:t>
            </a:r>
          </a:p>
        </p:txBody>
      </p:sp>
      <p:sp>
        <p:nvSpPr>
          <p:cNvPr id="3" name="Content Placeholder 2">
            <a:extLst>
              <a:ext uri="{FF2B5EF4-FFF2-40B4-BE49-F238E27FC236}">
                <a16:creationId xmlns:a16="http://schemas.microsoft.com/office/drawing/2014/main" id="{40CD0537-33D2-9A39-9171-C7DC5F953D16}"/>
              </a:ext>
            </a:extLst>
          </p:cNvPr>
          <p:cNvSpPr>
            <a:spLocks noGrp="1"/>
          </p:cNvSpPr>
          <p:nvPr>
            <p:ph idx="1"/>
          </p:nvPr>
        </p:nvSpPr>
        <p:spPr>
          <a:xfrm>
            <a:off x="838200" y="1825625"/>
            <a:ext cx="10515600" cy="3764291"/>
          </a:xfrm>
        </p:spPr>
        <p:txBody>
          <a:bodyPr>
            <a:noAutofit/>
          </a:bodyPr>
          <a:lstStyle/>
          <a:p>
            <a:pPr lvl="1">
              <a:lnSpc>
                <a:spcPct val="150000"/>
              </a:lnSpc>
              <a:buFont typeface="Wingdings" panose="05000000000000000000" pitchFamily="2" charset="2"/>
              <a:buChar char="Ø"/>
            </a:pPr>
            <a:r>
              <a:rPr lang="en-GB" dirty="0">
                <a:latin typeface="Amasis MT Pro" panose="02040504050005020304" pitchFamily="18" charset="0"/>
              </a:rPr>
              <a:t> </a:t>
            </a:r>
            <a:r>
              <a:rPr lang="en-GB" b="1" dirty="0">
                <a:latin typeface="Amasis MT Pro" panose="02040504050005020304" pitchFamily="18" charset="0"/>
              </a:rPr>
              <a:t>Introduction</a:t>
            </a:r>
          </a:p>
          <a:p>
            <a:pPr lvl="1">
              <a:lnSpc>
                <a:spcPct val="150000"/>
              </a:lnSpc>
              <a:buFont typeface="Wingdings" panose="05000000000000000000" pitchFamily="2" charset="2"/>
              <a:buChar char="Ø"/>
            </a:pPr>
            <a:r>
              <a:rPr lang="en-GB" b="1" dirty="0">
                <a:latin typeface="Amasis MT Pro" panose="02040504050005020304" pitchFamily="18" charset="77"/>
              </a:rPr>
              <a:t>Problem Background</a:t>
            </a:r>
          </a:p>
          <a:p>
            <a:pPr lvl="1">
              <a:lnSpc>
                <a:spcPct val="150000"/>
              </a:lnSpc>
              <a:buFont typeface="Wingdings" panose="05000000000000000000" pitchFamily="2" charset="2"/>
              <a:buChar char="Ø"/>
            </a:pPr>
            <a:r>
              <a:rPr lang="en-GB" b="1" dirty="0">
                <a:latin typeface="Amasis MT Pro" panose="02040504050005020304" pitchFamily="18" charset="77"/>
              </a:rPr>
              <a:t>Aim &amp; Objectives</a:t>
            </a:r>
          </a:p>
          <a:p>
            <a:pPr lvl="1">
              <a:lnSpc>
                <a:spcPct val="150000"/>
              </a:lnSpc>
              <a:buFont typeface="Wingdings" panose="05000000000000000000" pitchFamily="2" charset="2"/>
              <a:buChar char="Ø"/>
            </a:pPr>
            <a:r>
              <a:rPr lang="en-GB" b="1" dirty="0">
                <a:latin typeface="Amasis MT Pro" panose="02040504050005020304" pitchFamily="18" charset="77"/>
              </a:rPr>
              <a:t>Literature Review Summary</a:t>
            </a:r>
          </a:p>
          <a:p>
            <a:pPr lvl="1">
              <a:lnSpc>
                <a:spcPct val="150000"/>
              </a:lnSpc>
              <a:buFont typeface="Wingdings" panose="05000000000000000000" pitchFamily="2" charset="2"/>
              <a:buChar char="Ø"/>
            </a:pPr>
            <a:r>
              <a:rPr lang="en-GB" b="1" dirty="0">
                <a:latin typeface="Amasis MT Pro" panose="02040504050005020304" pitchFamily="18" charset="77"/>
              </a:rPr>
              <a:t>Methodology</a:t>
            </a:r>
          </a:p>
          <a:p>
            <a:pPr lvl="1">
              <a:lnSpc>
                <a:spcPct val="150000"/>
              </a:lnSpc>
              <a:buFont typeface="Wingdings" panose="05000000000000000000" pitchFamily="2" charset="2"/>
              <a:buChar char="Ø"/>
            </a:pPr>
            <a:r>
              <a:rPr lang="en-GB" b="1" dirty="0">
                <a:latin typeface="Amasis MT Pro" panose="02040504050005020304" pitchFamily="18" charset="77"/>
              </a:rPr>
              <a:t>System Design &amp; Architecture</a:t>
            </a:r>
          </a:p>
          <a:p>
            <a:pPr lvl="1">
              <a:lnSpc>
                <a:spcPct val="150000"/>
              </a:lnSpc>
              <a:buFont typeface="Wingdings" panose="05000000000000000000" pitchFamily="2" charset="2"/>
              <a:buChar char="Ø"/>
            </a:pPr>
            <a:r>
              <a:rPr lang="en-GB" b="1" dirty="0">
                <a:latin typeface="Amasis MT Pro" panose="02040504050005020304" pitchFamily="18" charset="77"/>
              </a:rPr>
              <a:t>Implementation</a:t>
            </a:r>
          </a:p>
          <a:p>
            <a:pPr lvl="1">
              <a:lnSpc>
                <a:spcPct val="150000"/>
              </a:lnSpc>
              <a:buFont typeface="Wingdings" panose="05000000000000000000" pitchFamily="2" charset="2"/>
              <a:buChar char="Ø"/>
            </a:pPr>
            <a:r>
              <a:rPr lang="en-GB" b="1" dirty="0">
                <a:latin typeface="Amasis MT Pro" panose="02040504050005020304" pitchFamily="18" charset="77"/>
              </a:rPr>
              <a:t>Results &amp; Evaluation</a:t>
            </a:r>
          </a:p>
          <a:p>
            <a:pPr lvl="1">
              <a:lnSpc>
                <a:spcPct val="150000"/>
              </a:lnSpc>
              <a:buFont typeface="Wingdings" panose="05000000000000000000" pitchFamily="2" charset="2"/>
              <a:buChar char="Ø"/>
            </a:pPr>
            <a:r>
              <a:rPr lang="en-GB" b="1" dirty="0">
                <a:latin typeface="Amasis MT Pro" panose="02040504050005020304" pitchFamily="18" charset="77"/>
              </a:rPr>
              <a:t>Conclusion</a:t>
            </a:r>
          </a:p>
        </p:txBody>
      </p:sp>
      <p:pic>
        <p:nvPicPr>
          <p:cNvPr id="5" name="Pink Bar" descr="Pink line.png">
            <a:extLst>
              <a:ext uri="{FF2B5EF4-FFF2-40B4-BE49-F238E27FC236}">
                <a16:creationId xmlns:a16="http://schemas.microsoft.com/office/drawing/2014/main" id="{9F159D32-4F61-D2BB-EB8F-A6BA8730CD43}"/>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1906970" y="1264806"/>
            <a:ext cx="1476000" cy="51047"/>
          </a:xfrm>
          <a:prstGeom prst="rect">
            <a:avLst/>
          </a:prstGeom>
        </p:spPr>
      </p:pic>
      <p:sp>
        <p:nvSpPr>
          <p:cNvPr id="4" name="Right Triangle 3">
            <a:extLst>
              <a:ext uri="{FF2B5EF4-FFF2-40B4-BE49-F238E27FC236}">
                <a16:creationId xmlns:a16="http://schemas.microsoft.com/office/drawing/2014/main" id="{CFBAD6E3-7E04-F9D6-5AB8-7AC7750BCFF5}"/>
              </a:ext>
            </a:extLst>
          </p:cNvPr>
          <p:cNvSpPr/>
          <p:nvPr/>
        </p:nvSpPr>
        <p:spPr>
          <a:xfrm rot="16200000">
            <a:off x="5700712" y="366713"/>
            <a:ext cx="6858001" cy="6124575"/>
          </a:xfrm>
          <a:prstGeom prst="rtTriangle">
            <a:avLst/>
          </a:prstGeom>
          <a:gradFill flip="none" rotWithShape="1">
            <a:gsLst>
              <a:gs pos="72088">
                <a:schemeClr val="accent5">
                  <a:lumMod val="75000"/>
                </a:schemeClr>
              </a:gs>
              <a:gs pos="0">
                <a:schemeClr val="accent4">
                  <a:lumMod val="60000"/>
                  <a:lumOff val="40000"/>
                </a:schemeClr>
              </a:gs>
              <a:gs pos="46000">
                <a:schemeClr val="accent4">
                  <a:lumMod val="75000"/>
                </a:schemeClr>
              </a:gs>
              <a:gs pos="88282">
                <a:schemeClr val="accent4">
                  <a:lumMod val="40000"/>
                  <a:lumOff val="60000"/>
                </a:schemeClr>
              </a:gs>
              <a:gs pos="100000">
                <a:schemeClr val="accent6">
                  <a:lumMod val="40000"/>
                  <a:lumOff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73569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a:xfrm>
            <a:off x="2592925" y="324072"/>
            <a:ext cx="8911687" cy="1280890"/>
          </a:xfrm>
        </p:spPr>
        <p:txBody>
          <a:bodyPr/>
          <a:lstStyle/>
          <a:p>
            <a:r>
              <a:rPr lang="en-GB" dirty="0">
                <a:latin typeface="Amasis MT Pro Medium" panose="020B0604020202020204" pitchFamily="18" charset="0"/>
              </a:rPr>
              <a:t> Introduction</a:t>
            </a:r>
          </a:p>
        </p:txBody>
      </p:sp>
      <p:pic>
        <p:nvPicPr>
          <p:cNvPr id="32" name="Pink Bar" descr="Pink line.png">
            <a:extLst>
              <a:ext uri="{FF2B5EF4-FFF2-40B4-BE49-F238E27FC236}">
                <a16:creationId xmlns:a16="http://schemas.microsoft.com/office/drawing/2014/main" id="{5012783F-C6C8-4914-B680-0F205B8D7533}"/>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592925" y="986059"/>
            <a:ext cx="1512000" cy="51047"/>
          </a:xfrm>
          <a:prstGeom prst="rect">
            <a:avLst/>
          </a:prstGeom>
        </p:spPr>
      </p:pic>
      <p:sp>
        <p:nvSpPr>
          <p:cNvPr id="3" name="TextBox 2">
            <a:extLst>
              <a:ext uri="{FF2B5EF4-FFF2-40B4-BE49-F238E27FC236}">
                <a16:creationId xmlns:a16="http://schemas.microsoft.com/office/drawing/2014/main" id="{E21D3A74-ACCC-4AC1-9278-3576E42F8092}"/>
              </a:ext>
            </a:extLst>
          </p:cNvPr>
          <p:cNvSpPr txBox="1"/>
          <p:nvPr/>
        </p:nvSpPr>
        <p:spPr>
          <a:xfrm>
            <a:off x="1390853" y="1133356"/>
            <a:ext cx="10599376" cy="5078313"/>
          </a:xfrm>
          <a:prstGeom prst="rect">
            <a:avLst/>
          </a:prstGeom>
          <a:noFill/>
        </p:spPr>
        <p:txBody>
          <a:bodyPr wrap="none" rtlCol="0">
            <a:spAutoFit/>
          </a:bodyPr>
          <a:lstStyle/>
          <a:p>
            <a:endParaRPr lang="en-GB" b="1" dirty="0"/>
          </a:p>
          <a:p>
            <a:pPr marL="285750" indent="-285750">
              <a:buFont typeface="Wingdings" pitchFamily="2" charset="2"/>
              <a:buChar char="Ø"/>
            </a:pPr>
            <a:r>
              <a:rPr lang="en-GB" b="1" dirty="0"/>
              <a:t>What is </a:t>
            </a:r>
            <a:r>
              <a:rPr lang="en-GB" b="1" dirty="0" err="1"/>
              <a:t>CarbonSmart</a:t>
            </a:r>
            <a:r>
              <a:rPr lang="en-GB" b="1" dirty="0"/>
              <a:t>?</a:t>
            </a:r>
          </a:p>
          <a:p>
            <a:pPr lvl="1"/>
            <a:r>
              <a:rPr lang="en-GB" dirty="0" err="1"/>
              <a:t>CarbonSmart</a:t>
            </a:r>
            <a:r>
              <a:rPr lang="en-GB" dirty="0"/>
              <a:t> is an intelligent personal carbon tracking system that helps individuals </a:t>
            </a:r>
          </a:p>
          <a:p>
            <a:pPr lvl="1"/>
            <a:r>
              <a:rPr lang="en-GB" dirty="0"/>
              <a:t>measure and understand their daily carbon emissions.</a:t>
            </a:r>
          </a:p>
          <a:p>
            <a:pPr lvl="1"/>
            <a:endParaRPr lang="en-GB" dirty="0"/>
          </a:p>
          <a:p>
            <a:pPr marL="285750" indent="-285750">
              <a:buFont typeface="Wingdings" pitchFamily="2" charset="2"/>
              <a:buChar char="Ø"/>
            </a:pPr>
            <a:r>
              <a:rPr lang="en-GB" b="1" dirty="0"/>
              <a:t>Why It Matters?</a:t>
            </a:r>
          </a:p>
          <a:p>
            <a:pPr lvl="1"/>
            <a:r>
              <a:rPr lang="en-GB" dirty="0"/>
              <a:t>Climate change is accelerating, and individual lifestyle choices contribute significantly </a:t>
            </a:r>
          </a:p>
          <a:p>
            <a:pPr lvl="1"/>
            <a:r>
              <a:rPr lang="en-GB" dirty="0"/>
              <a:t>to overall greenhouse gas emissions.</a:t>
            </a:r>
          </a:p>
          <a:p>
            <a:pPr lvl="1"/>
            <a:endParaRPr lang="en-GB" dirty="0"/>
          </a:p>
          <a:p>
            <a:pPr marL="285750" indent="-285750">
              <a:buFont typeface="Wingdings" pitchFamily="2" charset="2"/>
              <a:buChar char="Ø"/>
            </a:pPr>
            <a:r>
              <a:rPr lang="en-GB" b="1" dirty="0"/>
              <a:t>Purpose of the System</a:t>
            </a:r>
          </a:p>
          <a:p>
            <a:pPr lvl="1"/>
            <a:r>
              <a:rPr lang="en-GB" dirty="0"/>
              <a:t>To provide users with clear insights, personalised recommendations, and visual feedback </a:t>
            </a:r>
          </a:p>
          <a:p>
            <a:pPr lvl="1"/>
            <a:r>
              <a:rPr lang="en-GB" dirty="0"/>
              <a:t>that encourage sustainable behavioural change.</a:t>
            </a:r>
          </a:p>
          <a:p>
            <a:pPr lvl="1"/>
            <a:endParaRPr lang="en-GB" dirty="0"/>
          </a:p>
          <a:p>
            <a:pPr marL="285750" indent="-285750">
              <a:buFont typeface="Wingdings" pitchFamily="2" charset="2"/>
              <a:buChar char="Ø"/>
            </a:pPr>
            <a:r>
              <a:rPr lang="en-GB" b="1" dirty="0"/>
              <a:t>Key Features</a:t>
            </a:r>
          </a:p>
          <a:p>
            <a:pPr marL="742950" lvl="1" indent="-285750">
              <a:buFont typeface="Arial" panose="020B0604020202020204" pitchFamily="34" charset="0"/>
              <a:buChar char="•"/>
            </a:pPr>
            <a:r>
              <a:rPr lang="en-GB" dirty="0"/>
              <a:t>Continuous carbon tracking</a:t>
            </a:r>
          </a:p>
          <a:p>
            <a:pPr marL="742950" lvl="1" indent="-285750">
              <a:buFont typeface="Arial" panose="020B0604020202020204" pitchFamily="34" charset="0"/>
              <a:buChar char="•"/>
            </a:pPr>
            <a:r>
              <a:rPr lang="en-GB" dirty="0"/>
              <a:t>Visual analytics dashboard</a:t>
            </a:r>
          </a:p>
          <a:p>
            <a:pPr marL="742950" lvl="1" indent="-285750">
              <a:buFont typeface="Arial" panose="020B0604020202020204" pitchFamily="34" charset="0"/>
              <a:buChar char="•"/>
            </a:pPr>
            <a:r>
              <a:rPr lang="en-GB" dirty="0"/>
              <a:t>ML-driven personalised recommendations</a:t>
            </a:r>
          </a:p>
          <a:p>
            <a:pPr marL="742950" lvl="1" indent="-285750">
              <a:buFont typeface="Arial" panose="020B0604020202020204" pitchFamily="34" charset="0"/>
              <a:buChar char="•"/>
            </a:pPr>
            <a:r>
              <a:rPr lang="en-GB" dirty="0"/>
              <a:t>Gamification for long-term engagement</a:t>
            </a:r>
          </a:p>
        </p:txBody>
      </p:sp>
    </p:spTree>
    <p:extLst>
      <p:ext uri="{BB962C8B-B14F-4D97-AF65-F5344CB8AC3E}">
        <p14:creationId xmlns:p14="http://schemas.microsoft.com/office/powerpoint/2010/main" val="157410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79BD8D8-0D1C-9057-249E-EC5AFE3B4F6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EC431F7D-9B0C-1190-FD31-031F80062135}"/>
              </a:ext>
            </a:extLst>
          </p:cNvPr>
          <p:cNvSpPr txBox="1"/>
          <p:nvPr/>
        </p:nvSpPr>
        <p:spPr>
          <a:xfrm>
            <a:off x="2203138" y="746720"/>
            <a:ext cx="2370815" cy="369332"/>
          </a:xfrm>
          <a:prstGeom prst="rect">
            <a:avLst/>
          </a:prstGeom>
          <a:noFill/>
        </p:spPr>
        <p:txBody>
          <a:bodyPr wrap="square" rtlCol="0">
            <a:spAutoFit/>
          </a:bodyPr>
          <a:lstStyle/>
          <a:p>
            <a:r>
              <a:rPr lang="en-GB" dirty="0">
                <a:solidFill>
                  <a:schemeClr val="accent1">
                    <a:lumMod val="75000"/>
                  </a:schemeClr>
                </a:solidFill>
                <a:latin typeface="Amasis MT Pro" panose="02040504050005020304" pitchFamily="18" charset="0"/>
              </a:rPr>
              <a:t>Project brief</a:t>
            </a:r>
          </a:p>
        </p:txBody>
      </p:sp>
      <p:sp>
        <p:nvSpPr>
          <p:cNvPr id="8" name="TextBox 7">
            <a:extLst>
              <a:ext uri="{FF2B5EF4-FFF2-40B4-BE49-F238E27FC236}">
                <a16:creationId xmlns:a16="http://schemas.microsoft.com/office/drawing/2014/main" id="{7139604E-A35F-93F5-A184-793CA549BBE2}"/>
              </a:ext>
            </a:extLst>
          </p:cNvPr>
          <p:cNvSpPr txBox="1"/>
          <p:nvPr/>
        </p:nvSpPr>
        <p:spPr>
          <a:xfrm>
            <a:off x="912496" y="1388956"/>
            <a:ext cx="3371436" cy="369332"/>
          </a:xfrm>
          <a:prstGeom prst="rect">
            <a:avLst/>
          </a:prstGeom>
          <a:noFill/>
        </p:spPr>
        <p:txBody>
          <a:bodyPr wrap="none" rtlCol="0">
            <a:spAutoFit/>
          </a:bodyPr>
          <a:lstStyle/>
          <a:p>
            <a:pPr marL="285750" indent="-285750">
              <a:buFont typeface="Wingdings" pitchFamily="2" charset="2"/>
              <a:buChar char="Ø"/>
            </a:pPr>
            <a:r>
              <a:rPr lang="en-GB" b="1" dirty="0"/>
              <a:t>Key Issues in Existing Tools</a:t>
            </a:r>
          </a:p>
        </p:txBody>
      </p:sp>
      <p:sp>
        <p:nvSpPr>
          <p:cNvPr id="9" name="TextBox 8">
            <a:extLst>
              <a:ext uri="{FF2B5EF4-FFF2-40B4-BE49-F238E27FC236}">
                <a16:creationId xmlns:a16="http://schemas.microsoft.com/office/drawing/2014/main" id="{FEF1CC6C-9546-EA89-CCD7-0F3348E7ABC1}"/>
              </a:ext>
            </a:extLst>
          </p:cNvPr>
          <p:cNvSpPr txBox="1"/>
          <p:nvPr/>
        </p:nvSpPr>
        <p:spPr>
          <a:xfrm>
            <a:off x="1158992" y="2641097"/>
            <a:ext cx="3534942" cy="954107"/>
          </a:xfrm>
          <a:prstGeom prst="rect">
            <a:avLst/>
          </a:prstGeom>
          <a:noFill/>
        </p:spPr>
        <p:txBody>
          <a:bodyPr wrap="non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Use average-based estimations</a:t>
            </a:r>
          </a:p>
          <a:p>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Outdated or non-transparent emission </a:t>
            </a:r>
          </a:p>
          <a:p>
            <a:r>
              <a:rPr lang="en-GB" sz="1400" dirty="0">
                <a:latin typeface="Arial" panose="020B0604020202020204" pitchFamily="34" charset="0"/>
                <a:cs typeface="Arial" panose="020B0604020202020204" pitchFamily="34" charset="0"/>
              </a:rPr>
              <a:t>     datasets</a:t>
            </a:r>
          </a:p>
        </p:txBody>
      </p:sp>
      <p:sp>
        <p:nvSpPr>
          <p:cNvPr id="10" name="TextBox 9">
            <a:extLst>
              <a:ext uri="{FF2B5EF4-FFF2-40B4-BE49-F238E27FC236}">
                <a16:creationId xmlns:a16="http://schemas.microsoft.com/office/drawing/2014/main" id="{732E7D99-08E7-57A9-25F6-4E0424476681}"/>
              </a:ext>
            </a:extLst>
          </p:cNvPr>
          <p:cNvSpPr txBox="1"/>
          <p:nvPr/>
        </p:nvSpPr>
        <p:spPr>
          <a:xfrm>
            <a:off x="7032294" y="709956"/>
            <a:ext cx="1909497" cy="369332"/>
          </a:xfrm>
          <a:prstGeom prst="rect">
            <a:avLst/>
          </a:prstGeom>
          <a:noFill/>
        </p:spPr>
        <p:txBody>
          <a:bodyPr wrap="none" rtlCol="0">
            <a:spAutoFit/>
          </a:bodyPr>
          <a:lstStyle/>
          <a:p>
            <a:r>
              <a:rPr lang="en-GB" dirty="0">
                <a:solidFill>
                  <a:schemeClr val="accent1">
                    <a:lumMod val="75000"/>
                  </a:schemeClr>
                </a:solidFill>
                <a:latin typeface="Amasis MT Pro" panose="02040504050005020304" pitchFamily="18" charset="0"/>
              </a:rPr>
              <a:t>Aim &amp; Objectives</a:t>
            </a:r>
          </a:p>
        </p:txBody>
      </p:sp>
      <p:pic>
        <p:nvPicPr>
          <p:cNvPr id="14" name="Graphic 13" descr="Closed book outline">
            <a:extLst>
              <a:ext uri="{FF2B5EF4-FFF2-40B4-BE49-F238E27FC236}">
                <a16:creationId xmlns:a16="http://schemas.microsoft.com/office/drawing/2014/main" id="{920C6E92-9170-AAB5-7142-F369FD808CC4}"/>
              </a:ext>
            </a:extLst>
          </p:cNvPr>
          <p:cNvPicPr>
            <a:picLocks noChangeAspect="1"/>
          </p:cNvPicPr>
          <p:nvPr/>
        </p:nvPicPr>
        <p:blipFill>
          <a:blip r:embed="rId3">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682317" y="731984"/>
            <a:ext cx="429876" cy="429876"/>
          </a:xfrm>
          <a:prstGeom prst="rect">
            <a:avLst/>
          </a:prstGeom>
        </p:spPr>
      </p:pic>
      <p:sp>
        <p:nvSpPr>
          <p:cNvPr id="18" name="TextBox 17">
            <a:extLst>
              <a:ext uri="{FF2B5EF4-FFF2-40B4-BE49-F238E27FC236}">
                <a16:creationId xmlns:a16="http://schemas.microsoft.com/office/drawing/2014/main" id="{2931451D-D22A-1429-2195-5040225C577B}"/>
              </a:ext>
            </a:extLst>
          </p:cNvPr>
          <p:cNvSpPr txBox="1"/>
          <p:nvPr/>
        </p:nvSpPr>
        <p:spPr>
          <a:xfrm>
            <a:off x="1158992" y="2317932"/>
            <a:ext cx="3991734" cy="307777"/>
          </a:xfrm>
          <a:prstGeom prst="rect">
            <a:avLst/>
          </a:prstGeom>
          <a:noFill/>
        </p:spPr>
        <p:txBody>
          <a:bodyPr wrap="none" rtlCol="0">
            <a:sp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Limited personalisation for different lifestyles</a:t>
            </a:r>
          </a:p>
        </p:txBody>
      </p:sp>
      <p:sp>
        <p:nvSpPr>
          <p:cNvPr id="19" name="TextBox 18">
            <a:extLst>
              <a:ext uri="{FF2B5EF4-FFF2-40B4-BE49-F238E27FC236}">
                <a16:creationId xmlns:a16="http://schemas.microsoft.com/office/drawing/2014/main" id="{38F4521D-179F-587C-35D0-4B920E61ACCF}"/>
              </a:ext>
            </a:extLst>
          </p:cNvPr>
          <p:cNvSpPr txBox="1"/>
          <p:nvPr/>
        </p:nvSpPr>
        <p:spPr>
          <a:xfrm>
            <a:off x="1158992" y="1912414"/>
            <a:ext cx="4525598" cy="307777"/>
          </a:xfrm>
          <a:prstGeom prst="rect">
            <a:avLst/>
          </a:prstGeom>
          <a:noFill/>
        </p:spPr>
        <p:txBody>
          <a:bodyPr wrap="none" rtlCol="0">
            <a:spAutoFit/>
          </a:bodyPr>
          <a:lstStyle/>
          <a:p>
            <a:pPr marL="285750" indent="-285750">
              <a:buFont typeface="Arial" panose="020B0604020202020204" pitchFamily="34" charset="0"/>
              <a:buChar char="•"/>
            </a:pPr>
            <a:r>
              <a:rPr kumimoji="0" lang="en-PK" altLang="en-PK" sz="1400" b="0" i="0" u="none" strike="noStrike" cap="none" normalizeH="0" baseline="0" dirty="0">
                <a:ln>
                  <a:noFill/>
                </a:ln>
                <a:solidFill>
                  <a:schemeClr val="tx1"/>
                </a:solidFill>
                <a:effectLst/>
                <a:latin typeface="Arial" panose="020B0604020202020204" pitchFamily="34" charset="0"/>
              </a:rPr>
              <a:t>Current calculators = one-time, limited, unengaging</a:t>
            </a:r>
          </a:p>
        </p:txBody>
      </p:sp>
      <p:sp>
        <p:nvSpPr>
          <p:cNvPr id="20" name="TextBox 19">
            <a:extLst>
              <a:ext uri="{FF2B5EF4-FFF2-40B4-BE49-F238E27FC236}">
                <a16:creationId xmlns:a16="http://schemas.microsoft.com/office/drawing/2014/main" id="{B58D7F8C-224E-5DD2-54FB-931A775FAB87}"/>
              </a:ext>
            </a:extLst>
          </p:cNvPr>
          <p:cNvSpPr txBox="1"/>
          <p:nvPr/>
        </p:nvSpPr>
        <p:spPr>
          <a:xfrm>
            <a:off x="912496" y="3589125"/>
            <a:ext cx="2296783" cy="369332"/>
          </a:xfrm>
          <a:prstGeom prst="rect">
            <a:avLst/>
          </a:prstGeom>
          <a:noFill/>
        </p:spPr>
        <p:txBody>
          <a:bodyPr wrap="none" rtlCol="0">
            <a:spAutoFit/>
          </a:bodyPr>
          <a:lstStyle/>
          <a:p>
            <a:pPr marL="285750" indent="-285750">
              <a:buFont typeface="Wingdings" pitchFamily="2" charset="2"/>
              <a:buChar char="Ø"/>
            </a:pPr>
            <a:r>
              <a:rPr lang="en-GB" b="1" dirty="0">
                <a:latin typeface="Amasis MT Pro" panose="02040504050005020304" pitchFamily="18" charset="0"/>
              </a:rPr>
              <a:t>Target audience</a:t>
            </a:r>
          </a:p>
        </p:txBody>
      </p:sp>
      <p:cxnSp>
        <p:nvCxnSpPr>
          <p:cNvPr id="24" name="Straight Connector 23">
            <a:extLst>
              <a:ext uri="{FF2B5EF4-FFF2-40B4-BE49-F238E27FC236}">
                <a16:creationId xmlns:a16="http://schemas.microsoft.com/office/drawing/2014/main" id="{3301803D-5B40-BD76-AA59-C8CE5E92A183}"/>
              </a:ext>
            </a:extLst>
          </p:cNvPr>
          <p:cNvCxnSpPr>
            <a:cxnSpLocks/>
          </p:cNvCxnSpPr>
          <p:nvPr/>
        </p:nvCxnSpPr>
        <p:spPr>
          <a:xfrm>
            <a:off x="6273354" y="709956"/>
            <a:ext cx="0" cy="4754494"/>
          </a:xfrm>
          <a:prstGeom prst="line">
            <a:avLst/>
          </a:prstGeom>
          <a:ln>
            <a:solidFill>
              <a:schemeClr val="bg1">
                <a:lumMod val="65000"/>
              </a:schemeClr>
            </a:solidFill>
          </a:ln>
        </p:spPr>
        <p:style>
          <a:lnRef idx="3">
            <a:schemeClr val="dk1"/>
          </a:lnRef>
          <a:fillRef idx="0">
            <a:schemeClr val="dk1"/>
          </a:fillRef>
          <a:effectRef idx="2">
            <a:schemeClr val="dk1"/>
          </a:effectRef>
          <a:fontRef idx="minor">
            <a:schemeClr val="tx1"/>
          </a:fontRef>
        </p:style>
      </p:cxnSp>
      <p:pic>
        <p:nvPicPr>
          <p:cNvPr id="26" name="Graphic 25" descr="Clipboard Checked outline">
            <a:extLst>
              <a:ext uri="{FF2B5EF4-FFF2-40B4-BE49-F238E27FC236}">
                <a16:creationId xmlns:a16="http://schemas.microsoft.com/office/drawing/2014/main" id="{19B5442D-439A-EE9A-2E37-AD8360B8FB00}"/>
              </a:ext>
            </a:extLst>
          </p:cNvPr>
          <p:cNvPicPr>
            <a:picLocks noChangeAspect="1"/>
          </p:cNvPicPr>
          <p:nvPr/>
        </p:nvPicPr>
        <p:blipFill>
          <a:blip r:embed="rId5">
            <a:duotone>
              <a:schemeClr val="accent1">
                <a:shade val="45000"/>
                <a:satMod val="135000"/>
              </a:schemeClr>
              <a:prstClr val="white"/>
            </a:duotone>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6413805" y="558235"/>
            <a:ext cx="527544" cy="527545"/>
          </a:xfrm>
          <a:prstGeom prst="rect">
            <a:avLst/>
          </a:prstGeom>
        </p:spPr>
      </p:pic>
      <p:sp>
        <p:nvSpPr>
          <p:cNvPr id="27" name="TextBox 26">
            <a:extLst>
              <a:ext uri="{FF2B5EF4-FFF2-40B4-BE49-F238E27FC236}">
                <a16:creationId xmlns:a16="http://schemas.microsoft.com/office/drawing/2014/main" id="{2CE68B17-A0AD-0A00-9346-C7C40995B434}"/>
              </a:ext>
            </a:extLst>
          </p:cNvPr>
          <p:cNvSpPr txBox="1"/>
          <p:nvPr/>
        </p:nvSpPr>
        <p:spPr>
          <a:xfrm>
            <a:off x="6673599" y="1355076"/>
            <a:ext cx="4668328" cy="1169551"/>
          </a:xfrm>
          <a:prstGeom prst="rect">
            <a:avLst/>
          </a:prstGeom>
          <a:noFill/>
        </p:spPr>
        <p:txBody>
          <a:bodyPr wrap="square" rtlCol="0">
            <a:spAutoFit/>
          </a:bodyPr>
          <a:lstStyle/>
          <a:p>
            <a:r>
              <a:rPr lang="en-GB" sz="1400" b="0" i="0" dirty="0">
                <a:effectLst/>
                <a:latin typeface="Amasis MT Pro" panose="02040504050005020304" pitchFamily="18" charset="0"/>
              </a:rPr>
              <a:t>The overall </a:t>
            </a:r>
            <a:r>
              <a:rPr lang="en-GB" sz="1400" b="1" i="1" u="sng" dirty="0">
                <a:effectLst/>
                <a:latin typeface="Amasis MT Pro" panose="02040504050005020304" pitchFamily="18" charset="0"/>
              </a:rPr>
              <a:t>aim</a:t>
            </a:r>
            <a:r>
              <a:rPr lang="en-GB" sz="1400" dirty="0">
                <a:effectLst/>
                <a:latin typeface="Amasis MT Pro" panose="02040504050005020304" pitchFamily="18" charset="0"/>
              </a:rPr>
              <a:t> of this project </a:t>
            </a:r>
            <a:r>
              <a:rPr lang="en-GB" sz="1400" b="0" i="0" dirty="0">
                <a:effectLst/>
                <a:latin typeface="Amasis MT Pro" panose="02040504050005020304" pitchFamily="18" charset="0"/>
              </a:rPr>
              <a:t>is to </a:t>
            </a:r>
            <a:r>
              <a:rPr lang="en-GB" sz="1400" dirty="0"/>
              <a:t>design, develop, and evaluate an intelligent personal carbon footprint tracking system that enables individuals to monitor, understand, and reduce their impact through data-driven insights and personalized recommendations.</a:t>
            </a:r>
            <a:endParaRPr lang="en-GB" sz="1400" dirty="0">
              <a:latin typeface="Amasis MT Pro" panose="02040504050005020304" pitchFamily="18" charset="0"/>
            </a:endParaRPr>
          </a:p>
        </p:txBody>
      </p:sp>
      <p:sp>
        <p:nvSpPr>
          <p:cNvPr id="28" name="TextBox 27">
            <a:extLst>
              <a:ext uri="{FF2B5EF4-FFF2-40B4-BE49-F238E27FC236}">
                <a16:creationId xmlns:a16="http://schemas.microsoft.com/office/drawing/2014/main" id="{C034F61C-3939-6408-0537-40BCDDE2EAF4}"/>
              </a:ext>
            </a:extLst>
          </p:cNvPr>
          <p:cNvSpPr txBox="1"/>
          <p:nvPr/>
        </p:nvSpPr>
        <p:spPr>
          <a:xfrm>
            <a:off x="5684590" y="3244302"/>
            <a:ext cx="6498895" cy="1384995"/>
          </a:xfrm>
          <a:prstGeom prst="rect">
            <a:avLst/>
          </a:prstGeom>
          <a:noFill/>
        </p:spPr>
        <p:txBody>
          <a:bodyPr wrap="none" rtlCol="0">
            <a:spAutoFit/>
          </a:bodyPr>
          <a:lstStyle/>
          <a:p>
            <a:pPr marL="1200150" lvl="2" indent="-285750">
              <a:buFont typeface="Arial" panose="020B0604020202020204" pitchFamily="34" charset="0"/>
              <a:buChar char="•"/>
            </a:pPr>
            <a:r>
              <a:rPr lang="en-GB" sz="1400" dirty="0"/>
              <a:t>To </a:t>
            </a:r>
            <a:r>
              <a:rPr lang="en-GB" sz="1400" dirty="0" err="1"/>
              <a:t>analyze</a:t>
            </a:r>
            <a:r>
              <a:rPr lang="en-GB" sz="1400" dirty="0"/>
              <a:t> existing carbon footprint tools and identify gaps</a:t>
            </a:r>
          </a:p>
          <a:p>
            <a:pPr marL="1200150" lvl="2" indent="-285750">
              <a:buFont typeface="Arial" panose="020B0604020202020204" pitchFamily="34" charset="0"/>
              <a:buChar char="•"/>
            </a:pPr>
            <a:r>
              <a:rPr lang="en-GB" sz="1400" dirty="0"/>
              <a:t>To design and develop a multi-input tracking system</a:t>
            </a:r>
          </a:p>
          <a:p>
            <a:pPr marL="1200150" lvl="2" indent="-285750">
              <a:buFont typeface="Arial" panose="020B0604020202020204" pitchFamily="34" charset="0"/>
              <a:buChar char="•"/>
            </a:pPr>
            <a:r>
              <a:rPr lang="en-GB" sz="1400" dirty="0"/>
              <a:t>To implement machine learning for predictions </a:t>
            </a:r>
          </a:p>
          <a:p>
            <a:pPr lvl="2"/>
            <a:r>
              <a:rPr lang="en-GB" sz="1400" dirty="0"/>
              <a:t>        and recommendations</a:t>
            </a:r>
          </a:p>
          <a:p>
            <a:pPr marL="1200150" lvl="2" indent="-285750">
              <a:buFont typeface="Arial" panose="020B0604020202020204" pitchFamily="34" charset="0"/>
              <a:buChar char="•"/>
            </a:pPr>
            <a:r>
              <a:rPr lang="en-GB" sz="1400" dirty="0"/>
              <a:t>To evaluate system effectiveness through user testing</a:t>
            </a:r>
          </a:p>
          <a:p>
            <a:pPr marL="1200150" lvl="2"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Provide visual analytics and gamified engagement</a:t>
            </a:r>
          </a:p>
        </p:txBody>
      </p:sp>
      <p:sp>
        <p:nvSpPr>
          <p:cNvPr id="29" name="TextBox 28">
            <a:extLst>
              <a:ext uri="{FF2B5EF4-FFF2-40B4-BE49-F238E27FC236}">
                <a16:creationId xmlns:a16="http://schemas.microsoft.com/office/drawing/2014/main" id="{B07B008A-24F8-A312-9138-5FCB064D84C7}"/>
              </a:ext>
            </a:extLst>
          </p:cNvPr>
          <p:cNvSpPr txBox="1"/>
          <p:nvPr/>
        </p:nvSpPr>
        <p:spPr>
          <a:xfrm>
            <a:off x="6635068" y="2841152"/>
            <a:ext cx="1159292" cy="338554"/>
          </a:xfrm>
          <a:prstGeom prst="rect">
            <a:avLst/>
          </a:prstGeom>
          <a:noFill/>
        </p:spPr>
        <p:txBody>
          <a:bodyPr wrap="none" rtlCol="0">
            <a:spAutoFit/>
          </a:bodyPr>
          <a:lstStyle/>
          <a:p>
            <a:r>
              <a:rPr lang="en-GB" sz="1600" dirty="0">
                <a:latin typeface="Amasis MT Pro" panose="02040504050005020304" pitchFamily="18" charset="0"/>
              </a:rPr>
              <a:t>Objectives:</a:t>
            </a:r>
          </a:p>
        </p:txBody>
      </p:sp>
      <p:sp>
        <p:nvSpPr>
          <p:cNvPr id="31" name="TextBox 30">
            <a:extLst>
              <a:ext uri="{FF2B5EF4-FFF2-40B4-BE49-F238E27FC236}">
                <a16:creationId xmlns:a16="http://schemas.microsoft.com/office/drawing/2014/main" id="{94DDD117-6E87-23D0-DB15-0009E5E10678}"/>
              </a:ext>
            </a:extLst>
          </p:cNvPr>
          <p:cNvSpPr txBox="1"/>
          <p:nvPr/>
        </p:nvSpPr>
        <p:spPr>
          <a:xfrm>
            <a:off x="1158992" y="4821286"/>
            <a:ext cx="4086375" cy="523220"/>
          </a:xfrm>
          <a:prstGeom prst="rect">
            <a:avLst/>
          </a:prstGeom>
          <a:noFill/>
        </p:spPr>
        <p:txBody>
          <a:bodyPr wrap="none" rtlCol="0">
            <a:spAutoFit/>
          </a:bodyPr>
          <a:lstStyle/>
          <a:p>
            <a:pPr marL="285750" indent="-285750">
              <a:buFont typeface="Arial" panose="020B0604020202020204" pitchFamily="34" charset="0"/>
              <a:buChar char="•"/>
            </a:pPr>
            <a:r>
              <a:rPr lang="en-PK" altLang="en-PK" sz="1400" dirty="0">
                <a:latin typeface="Arial" panose="020B0604020202020204" pitchFamily="34" charset="0"/>
              </a:rPr>
              <a:t>Organizations running sustainability initiatives</a:t>
            </a:r>
          </a:p>
          <a:p>
            <a:pPr marL="285750" indent="-285750">
              <a:buFont typeface="Arial" panose="020B0604020202020204" pitchFamily="34" charset="0"/>
              <a:buChar char="•"/>
            </a:pPr>
            <a:endParaRPr lang="en-GB" sz="1400" dirty="0">
              <a:latin typeface="Amasis MT Pro" panose="02040504050005020304" pitchFamily="18" charset="0"/>
            </a:endParaRPr>
          </a:p>
        </p:txBody>
      </p:sp>
      <p:sp>
        <p:nvSpPr>
          <p:cNvPr id="33" name="TextBox 32">
            <a:extLst>
              <a:ext uri="{FF2B5EF4-FFF2-40B4-BE49-F238E27FC236}">
                <a16:creationId xmlns:a16="http://schemas.microsoft.com/office/drawing/2014/main" id="{F9D6A8E5-62B9-C5BB-F68E-76DBA88C56ED}"/>
              </a:ext>
            </a:extLst>
          </p:cNvPr>
          <p:cNvSpPr txBox="1"/>
          <p:nvPr/>
        </p:nvSpPr>
        <p:spPr>
          <a:xfrm>
            <a:off x="1158992" y="4400491"/>
            <a:ext cx="3169457" cy="523220"/>
          </a:xfrm>
          <a:prstGeom prst="rect">
            <a:avLst/>
          </a:prstGeom>
          <a:noFill/>
        </p:spPr>
        <p:txBody>
          <a:bodyPr wrap="none" rtlCol="0">
            <a:spAutoFit/>
          </a:bodyPr>
          <a:lstStyle/>
          <a:p>
            <a:pPr marL="285750" indent="-285750">
              <a:buFont typeface="Arial" panose="020B0604020202020204" pitchFamily="34" charset="0"/>
              <a:buChar char="•"/>
            </a:pPr>
            <a:r>
              <a:rPr lang="en-PK" altLang="en-PK" sz="1400" dirty="0">
                <a:latin typeface="Arial" panose="020B0604020202020204" pitchFamily="34" charset="0"/>
              </a:rPr>
              <a:t>Students and young professionals</a:t>
            </a:r>
          </a:p>
          <a:p>
            <a:pPr marL="285750" indent="-285750">
              <a:buFont typeface="Arial" panose="020B0604020202020204" pitchFamily="34" charset="0"/>
              <a:buChar char="•"/>
            </a:pPr>
            <a:endParaRPr lang="en-GB" sz="1400" dirty="0">
              <a:latin typeface="Amasis MT Pro" panose="02040504050005020304" pitchFamily="18" charset="0"/>
            </a:endParaRPr>
          </a:p>
        </p:txBody>
      </p:sp>
      <p:sp>
        <p:nvSpPr>
          <p:cNvPr id="34" name="TextBox 33">
            <a:extLst>
              <a:ext uri="{FF2B5EF4-FFF2-40B4-BE49-F238E27FC236}">
                <a16:creationId xmlns:a16="http://schemas.microsoft.com/office/drawing/2014/main" id="{642AE22E-1C0D-CF34-93F6-2FF1C8DE0AD7}"/>
              </a:ext>
            </a:extLst>
          </p:cNvPr>
          <p:cNvSpPr txBox="1"/>
          <p:nvPr/>
        </p:nvSpPr>
        <p:spPr>
          <a:xfrm>
            <a:off x="1158992" y="3994973"/>
            <a:ext cx="3480440" cy="523220"/>
          </a:xfrm>
          <a:prstGeom prst="rect">
            <a:avLst/>
          </a:prstGeom>
          <a:noFill/>
        </p:spPr>
        <p:txBody>
          <a:bodyPr wrap="none" rtlCol="0">
            <a:spAutoFit/>
          </a:bodyPr>
          <a:lstStyle/>
          <a:p>
            <a:pPr marL="285750" indent="-285750">
              <a:buFont typeface="Arial" panose="020B0604020202020204" pitchFamily="34" charset="0"/>
              <a:buChar char="•"/>
            </a:pPr>
            <a:r>
              <a:rPr lang="en-PK" altLang="en-PK" sz="1400" dirty="0">
                <a:latin typeface="Arial" panose="020B0604020202020204" pitchFamily="34" charset="0"/>
              </a:rPr>
              <a:t>Environmentally conscious individuals</a:t>
            </a:r>
          </a:p>
          <a:p>
            <a:pPr marL="285750" indent="-285750">
              <a:buFont typeface="Arial" panose="020B0604020202020204" pitchFamily="34" charset="0"/>
              <a:buChar char="•"/>
            </a:pPr>
            <a:endParaRPr kumimoji="0" lang="en-PK" altLang="en-PK"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958283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p:txBody>
          <a:bodyPr/>
          <a:lstStyle/>
          <a:p>
            <a:r>
              <a:rPr lang="en-GB" dirty="0">
                <a:latin typeface="Amasis MT Pro Medium" panose="020B0604020202020204" pitchFamily="18" charset="0"/>
              </a:rPr>
              <a:t> Literature review</a:t>
            </a:r>
          </a:p>
        </p:txBody>
      </p:sp>
      <p:graphicFrame>
        <p:nvGraphicFramePr>
          <p:cNvPr id="5" name="Table 5">
            <a:extLst>
              <a:ext uri="{FF2B5EF4-FFF2-40B4-BE49-F238E27FC236}">
                <a16:creationId xmlns:a16="http://schemas.microsoft.com/office/drawing/2014/main" id="{018F2327-E4FE-4E2F-A5D3-D162A35F0524}"/>
              </a:ext>
            </a:extLst>
          </p:cNvPr>
          <p:cNvGraphicFramePr>
            <a:graphicFrameLocks noGrp="1"/>
          </p:cNvGraphicFramePr>
          <p:nvPr>
            <p:ph idx="1"/>
            <p:extLst>
              <p:ext uri="{D42A27DB-BD31-4B8C-83A1-F6EECF244321}">
                <p14:modId xmlns:p14="http://schemas.microsoft.com/office/powerpoint/2010/main" val="3644964548"/>
              </p:ext>
            </p:extLst>
          </p:nvPr>
        </p:nvGraphicFramePr>
        <p:xfrm>
          <a:off x="1123303" y="2034682"/>
          <a:ext cx="9773297" cy="3832718"/>
        </p:xfrm>
        <a:graphic>
          <a:graphicData uri="http://schemas.openxmlformats.org/drawingml/2006/table">
            <a:tbl>
              <a:tblPr firstRow="1" bandRow="1">
                <a:tableStyleId>{BDBED569-4797-4DF1-A0F4-6AAB3CD982D8}</a:tableStyleId>
              </a:tblPr>
              <a:tblGrid>
                <a:gridCol w="3228170">
                  <a:extLst>
                    <a:ext uri="{9D8B030D-6E8A-4147-A177-3AD203B41FA5}">
                      <a16:colId xmlns:a16="http://schemas.microsoft.com/office/drawing/2014/main" val="2745894177"/>
                    </a:ext>
                  </a:extLst>
                </a:gridCol>
                <a:gridCol w="6545127">
                  <a:extLst>
                    <a:ext uri="{9D8B030D-6E8A-4147-A177-3AD203B41FA5}">
                      <a16:colId xmlns:a16="http://schemas.microsoft.com/office/drawing/2014/main" val="2834553066"/>
                    </a:ext>
                  </a:extLst>
                </a:gridCol>
              </a:tblGrid>
              <a:tr h="274175">
                <a:tc>
                  <a:txBody>
                    <a:bodyPr/>
                    <a:lstStyle/>
                    <a:p>
                      <a:r>
                        <a:rPr lang="en-GB" sz="1200" dirty="0"/>
                        <a:t>Theme</a:t>
                      </a:r>
                      <a:endParaRPr lang="en-GB" sz="1200" dirty="0">
                        <a:latin typeface="Amasis MT Pro" panose="02040504050005020304" pitchFamily="18" charset="0"/>
                      </a:endParaRPr>
                    </a:p>
                  </a:txBody>
                  <a:tcPr/>
                </a:tc>
                <a:tc>
                  <a:txBody>
                    <a:bodyPr/>
                    <a:lstStyle/>
                    <a:p>
                      <a:r>
                        <a:rPr lang="en-GB" sz="1200" dirty="0"/>
                        <a:t>Key Insights</a:t>
                      </a:r>
                      <a:endParaRPr lang="en-GB" sz="1200" dirty="0">
                        <a:latin typeface="Amasis MT Pro" panose="02040504050005020304" pitchFamily="18" charset="0"/>
                      </a:endParaRPr>
                    </a:p>
                  </a:txBody>
                  <a:tcPr/>
                </a:tc>
                <a:extLst>
                  <a:ext uri="{0D108BD9-81ED-4DB2-BD59-A6C34878D82A}">
                    <a16:rowId xmlns:a16="http://schemas.microsoft.com/office/drawing/2014/main" val="1584398627"/>
                  </a:ext>
                </a:extLst>
              </a:tr>
              <a:tr h="434198">
                <a:tc>
                  <a:txBody>
                    <a:bodyPr/>
                    <a:lstStyle/>
                    <a:p>
                      <a:r>
                        <a:rPr lang="en-GB" sz="1050" dirty="0"/>
                        <a:t>Climate Change &amp; Emissions</a:t>
                      </a:r>
                      <a:endParaRPr lang="en-GB" sz="1050" dirty="0">
                        <a:solidFill>
                          <a:schemeClr val="tx1"/>
                        </a:solidFill>
                        <a:latin typeface="Amasis MT Pro" panose="02040504050005020304" pitchFamily="18" charset="0"/>
                      </a:endParaRPr>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IPCC stresses urgent systemic change </a:t>
                      </a:r>
                    </a:p>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Households can cut 20–30% emissions through lifestyle shifts </a:t>
                      </a:r>
                      <a:r>
                        <a:rPr lang="en-GB" sz="1050" b="1" dirty="0">
                          <a:hlinkClick r:id="rId5" action="ppaction://hlinksldjump"/>
                        </a:rPr>
                        <a:t>[2]</a:t>
                      </a:r>
                      <a:endParaRPr lang="en-GB" sz="1050" b="1" dirty="0">
                        <a:latin typeface="Amasis MT Pro" panose="02040504050005020304" pitchFamily="18" charset="0"/>
                      </a:endParaRPr>
                    </a:p>
                  </a:txBody>
                  <a:tcPr/>
                </a:tc>
                <a:extLst>
                  <a:ext uri="{0D108BD9-81ED-4DB2-BD59-A6C34878D82A}">
                    <a16:rowId xmlns:a16="http://schemas.microsoft.com/office/drawing/2014/main" val="1316986192"/>
                  </a:ext>
                </a:extLst>
              </a:tr>
              <a:tr h="563880">
                <a:tc>
                  <a:txBody>
                    <a:bodyPr/>
                    <a:lstStyle/>
                    <a:p>
                      <a:r>
                        <a:rPr lang="en-GB" sz="1050" dirty="0"/>
                        <a:t>Existing Tools</a:t>
                      </a:r>
                      <a:endParaRPr lang="en-GB" sz="800" dirty="0">
                        <a:solidFill>
                          <a:schemeClr val="tx1"/>
                        </a:solidFill>
                      </a:endParaRPr>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Government/NGO calculators = one-time use </a:t>
                      </a:r>
                      <a:r>
                        <a:rPr lang="en-GB" sz="1050" b="1" dirty="0">
                          <a:hlinkClick r:id="rId5" action="ppaction://hlinksldjump"/>
                        </a:rPr>
                        <a:t>[3]</a:t>
                      </a:r>
                      <a:endParaRPr lang="en-GB" sz="1050" b="1" dirty="0"/>
                    </a:p>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Mobile apps lack rigor, continuous monitoring, and personalisation</a:t>
                      </a:r>
                      <a:endParaRPr lang="en-GB" sz="1050" b="0" i="0" kern="1200" dirty="0">
                        <a:solidFill>
                          <a:schemeClr val="dk1"/>
                        </a:solidFill>
                        <a:effectLst/>
                        <a:latin typeface="Amasis MT Pro" panose="02040504050005020304" pitchFamily="18" charset="0"/>
                        <a:ea typeface="+mn-ea"/>
                        <a:cs typeface="+mn-cs"/>
                      </a:endParaRPr>
                    </a:p>
                  </a:txBody>
                  <a:tcPr/>
                </a:tc>
                <a:extLst>
                  <a:ext uri="{0D108BD9-81ED-4DB2-BD59-A6C34878D82A}">
                    <a16:rowId xmlns:a16="http://schemas.microsoft.com/office/drawing/2014/main" val="4234306256"/>
                  </a:ext>
                </a:extLst>
              </a:tr>
              <a:tr h="441960">
                <a:tc>
                  <a:txBody>
                    <a:bodyPr/>
                    <a:lstStyle/>
                    <a:p>
                      <a:r>
                        <a:rPr lang="en-GB" sz="1050" dirty="0"/>
                        <a:t>Gamification</a:t>
                      </a:r>
                      <a:endParaRPr lang="en-GB" sz="1050" dirty="0">
                        <a:solidFill>
                          <a:schemeClr val="tx1"/>
                        </a:solidFill>
                      </a:endParaRPr>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Real-time feedback improves engagement</a:t>
                      </a:r>
                    </a:p>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Gamification boosts long-term motivation </a:t>
                      </a:r>
                      <a:r>
                        <a:rPr lang="en-GB" sz="1050" b="1" dirty="0">
                          <a:hlinkClick r:id="rId5" action="ppaction://hlinksldjump"/>
                        </a:rPr>
                        <a:t>[5]</a:t>
                      </a:r>
                      <a:endParaRPr lang="en-GB" sz="1050" b="1" i="0" kern="1200" dirty="0">
                        <a:solidFill>
                          <a:schemeClr val="dk1"/>
                        </a:solidFill>
                        <a:effectLst/>
                        <a:latin typeface="Amasis MT Pro" panose="02040504050005020304" pitchFamily="18" charset="0"/>
                        <a:ea typeface="+mn-ea"/>
                        <a:cs typeface="+mn-cs"/>
                      </a:endParaRPr>
                    </a:p>
                  </a:txBody>
                  <a:tcPr/>
                </a:tc>
                <a:extLst>
                  <a:ext uri="{0D108BD9-81ED-4DB2-BD59-A6C34878D82A}">
                    <a16:rowId xmlns:a16="http://schemas.microsoft.com/office/drawing/2014/main" val="462710411"/>
                  </a:ext>
                </a:extLst>
              </a:tr>
              <a:tr h="548640">
                <a:tc>
                  <a:txBody>
                    <a:bodyPr/>
                    <a:lstStyle/>
                    <a:p>
                      <a:r>
                        <a:rPr lang="en-GB" sz="1050" dirty="0"/>
                        <a:t>Machine Learning &amp; AI</a:t>
                      </a:r>
                      <a:endParaRPr lang="en-GB" sz="1050" dirty="0">
                        <a:solidFill>
                          <a:schemeClr val="tx1"/>
                        </a:solidFill>
                      </a:endParaRPr>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Enables predictive analytics &amp; personalised recommendations </a:t>
                      </a:r>
                      <a:r>
                        <a:rPr lang="en-GB" sz="1050" b="1" dirty="0">
                          <a:hlinkClick r:id="rId5" action="ppaction://hlinksldjump"/>
                        </a:rPr>
                        <a:t>[6]</a:t>
                      </a:r>
                      <a:endParaRPr lang="en-GB" sz="1050" b="1" dirty="0"/>
                    </a:p>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Improves accuracy using contextual data (location, season, habits)</a:t>
                      </a:r>
                      <a:endParaRPr lang="en-GB" sz="1050" b="0" i="0" kern="1200" dirty="0">
                        <a:solidFill>
                          <a:schemeClr val="dk1"/>
                        </a:solidFill>
                        <a:effectLst/>
                        <a:latin typeface="Amasis MT Pro" panose="02040504050005020304" pitchFamily="18" charset="0"/>
                        <a:ea typeface="+mn-ea"/>
                        <a:cs typeface="+mn-cs"/>
                      </a:endParaRPr>
                    </a:p>
                  </a:txBody>
                  <a:tcPr/>
                </a:tc>
                <a:extLst>
                  <a:ext uri="{0D108BD9-81ED-4DB2-BD59-A6C34878D82A}">
                    <a16:rowId xmlns:a16="http://schemas.microsoft.com/office/drawing/2014/main" val="1967012851"/>
                  </a:ext>
                </a:extLst>
              </a:tr>
              <a:tr h="467894">
                <a:tc>
                  <a:txBody>
                    <a:bodyPr/>
                    <a:lstStyle/>
                    <a:p>
                      <a:r>
                        <a:rPr lang="en-GB" sz="1050" dirty="0"/>
                        <a:t>IoT Integration</a:t>
                      </a:r>
                      <a:endParaRPr lang="en-GB" sz="1050" dirty="0">
                        <a:solidFill>
                          <a:schemeClr val="tx1"/>
                        </a:solidFill>
                      </a:endParaRPr>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Smart devices enable automated tracking</a:t>
                      </a:r>
                    </a:p>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Privacy and security remain major challenges</a:t>
                      </a:r>
                      <a:endParaRPr lang="en-GB" sz="1050" b="0" i="0" kern="1200" dirty="0">
                        <a:solidFill>
                          <a:schemeClr val="dk1"/>
                        </a:solidFill>
                        <a:effectLst/>
                        <a:latin typeface="Amasis MT Pro" panose="02040504050005020304" pitchFamily="18" charset="0"/>
                        <a:ea typeface="+mn-ea"/>
                        <a:cs typeface="+mn-cs"/>
                      </a:endParaRPr>
                    </a:p>
                  </a:txBody>
                  <a:tcPr/>
                </a:tc>
                <a:extLst>
                  <a:ext uri="{0D108BD9-81ED-4DB2-BD59-A6C34878D82A}">
                    <a16:rowId xmlns:a16="http://schemas.microsoft.com/office/drawing/2014/main" val="2603210514"/>
                  </a:ext>
                </a:extLst>
              </a:tr>
              <a:tr h="1101826">
                <a:tc>
                  <a:txBody>
                    <a:bodyPr/>
                    <a:lstStyle/>
                    <a:p>
                      <a:r>
                        <a:rPr lang="en-GB" sz="1050" dirty="0"/>
                        <a:t>Research Gap</a:t>
                      </a:r>
                      <a:endParaRPr lang="en-GB" sz="1050" dirty="0">
                        <a:solidFill>
                          <a:schemeClr val="tx1"/>
                        </a:solidFill>
                      </a:endParaRPr>
                    </a:p>
                  </a:txBody>
                  <a:tcPr/>
                </a:tc>
                <a:tc>
                  <a:txBody>
                    <a:bodyPr/>
                    <a:lstStyle/>
                    <a:p>
                      <a:pPr marL="171450" marR="0" lvl="0" indent="-171450" algn="l" defTabSz="914400" rtl="0" eaLnBrk="1" fontAlgn="auto" latinLnBrk="0" hangingPunct="1">
                        <a:lnSpc>
                          <a:spcPct val="100000"/>
                        </a:lnSpc>
                        <a:spcBef>
                          <a:spcPts val="0"/>
                        </a:spcBef>
                        <a:spcAft>
                          <a:spcPts val="0"/>
                        </a:spcAft>
                        <a:buClrTx/>
                        <a:buSzTx/>
                        <a:buFontTx/>
                        <a:buBlip>
                          <a:blip r:embed="rId3">
                            <a:extLst>
                              <a:ext uri="{96DAC541-7B7A-43D3-8B79-37D633B846F1}">
                                <asvg:svgBlip xmlns:asvg="http://schemas.microsoft.com/office/drawing/2016/SVG/main" r:embed="rId4"/>
                              </a:ext>
                            </a:extLst>
                          </a:blip>
                        </a:buBlip>
                        <a:tabLst/>
                        <a:defRPr/>
                      </a:pPr>
                      <a:r>
                        <a:rPr lang="en-GB" sz="1050" dirty="0"/>
                        <a:t>No system combines: </a:t>
                      </a:r>
                      <a:br>
                        <a:rPr lang="en-GB" sz="1050" dirty="0"/>
                      </a:br>
                      <a:r>
                        <a:rPr lang="en-GB" sz="1050" dirty="0"/>
                        <a:t>– Continuous tracking </a:t>
                      </a:r>
                      <a:br>
                        <a:rPr lang="en-GB" sz="1050" dirty="0"/>
                      </a:br>
                      <a:r>
                        <a:rPr lang="en-GB" sz="1050" dirty="0"/>
                        <a:t>– ML-driven recommendations  </a:t>
                      </a:r>
                      <a:br>
                        <a:rPr lang="en-GB" sz="1050" dirty="0"/>
                      </a:br>
                      <a:r>
                        <a:rPr lang="en-GB" sz="1050" dirty="0"/>
                        <a:t>– Gamification </a:t>
                      </a:r>
                      <a:br>
                        <a:rPr lang="en-GB" sz="1050" dirty="0"/>
                      </a:br>
                      <a:r>
                        <a:rPr lang="en-GB" sz="1050" dirty="0"/>
                        <a:t>– IoT integration</a:t>
                      </a:r>
                      <a:endParaRPr lang="en-GB" sz="1050" b="0" i="0" kern="1200" dirty="0">
                        <a:solidFill>
                          <a:schemeClr val="dk1"/>
                        </a:solidFill>
                        <a:effectLst/>
                        <a:latin typeface="Amasis MT Pro" panose="02040504050005020304" pitchFamily="18" charset="0"/>
                        <a:ea typeface="+mn-ea"/>
                        <a:cs typeface="+mn-cs"/>
                      </a:endParaRPr>
                    </a:p>
                  </a:txBody>
                  <a:tcPr/>
                </a:tc>
                <a:extLst>
                  <a:ext uri="{0D108BD9-81ED-4DB2-BD59-A6C34878D82A}">
                    <a16:rowId xmlns:a16="http://schemas.microsoft.com/office/drawing/2014/main" val="1126311994"/>
                  </a:ext>
                </a:extLst>
              </a:tr>
            </a:tbl>
          </a:graphicData>
        </a:graphic>
      </p:graphicFrame>
      <p:sp>
        <p:nvSpPr>
          <p:cNvPr id="6" name="TextBox 5">
            <a:extLst>
              <a:ext uri="{FF2B5EF4-FFF2-40B4-BE49-F238E27FC236}">
                <a16:creationId xmlns:a16="http://schemas.microsoft.com/office/drawing/2014/main" id="{D6E36B6F-FFFB-4C4B-9E89-D29818DD0020}"/>
              </a:ext>
            </a:extLst>
          </p:cNvPr>
          <p:cNvSpPr txBox="1"/>
          <p:nvPr/>
        </p:nvSpPr>
        <p:spPr>
          <a:xfrm>
            <a:off x="1059612" y="1532694"/>
            <a:ext cx="4823565" cy="369332"/>
          </a:xfrm>
          <a:prstGeom prst="rect">
            <a:avLst/>
          </a:prstGeom>
          <a:noFill/>
        </p:spPr>
        <p:txBody>
          <a:bodyPr wrap="none" rtlCol="0">
            <a:spAutoFit/>
          </a:bodyPr>
          <a:lstStyle/>
          <a:p>
            <a:pPr marL="285750" indent="-285750">
              <a:buFont typeface="Wingdings" panose="05000000000000000000" pitchFamily="2" charset="2"/>
              <a:buChar char="Ø"/>
            </a:pPr>
            <a:r>
              <a:rPr lang="en-GB" dirty="0">
                <a:solidFill>
                  <a:schemeClr val="accent1">
                    <a:lumMod val="75000"/>
                  </a:schemeClr>
                </a:solidFill>
                <a:latin typeface="Amasis MT Pro" panose="02040504050005020304" pitchFamily="18" charset="0"/>
              </a:rPr>
              <a:t>Analysis of Current Carbon Foot print Tools </a:t>
            </a:r>
          </a:p>
        </p:txBody>
      </p:sp>
      <p:pic>
        <p:nvPicPr>
          <p:cNvPr id="18" name="Pink Bar" descr="Pink line.png">
            <a:extLst>
              <a:ext uri="{FF2B5EF4-FFF2-40B4-BE49-F238E27FC236}">
                <a16:creationId xmlns:a16="http://schemas.microsoft.com/office/drawing/2014/main" id="{C2E0ED2E-C0A8-4995-A334-0837CC0A7655}"/>
              </a:ext>
            </a:extLst>
          </p:cNvPr>
          <p:cNvPicPr>
            <a:picLocks/>
          </p:cNvPicPr>
          <p:nvPr/>
        </p:nvPicPr>
        <p:blipFill>
          <a:blip r:embed="rId6">
            <a:extLst>
              <a:ext uri="{28A0092B-C50C-407E-A947-70E740481C1C}">
                <a14:useLocalDpi xmlns:a14="http://schemas.microsoft.com/office/drawing/2010/main" val="0"/>
              </a:ext>
            </a:extLst>
          </a:blip>
          <a:stretch>
            <a:fillRect/>
          </a:stretch>
        </p:blipFill>
        <p:spPr>
          <a:xfrm>
            <a:off x="2723200" y="1264555"/>
            <a:ext cx="2196000" cy="51047"/>
          </a:xfrm>
          <a:prstGeom prst="rect">
            <a:avLst/>
          </a:prstGeom>
        </p:spPr>
      </p:pic>
    </p:spTree>
    <p:extLst>
      <p:ext uri="{BB962C8B-B14F-4D97-AF65-F5344CB8AC3E}">
        <p14:creationId xmlns:p14="http://schemas.microsoft.com/office/powerpoint/2010/main" val="623454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p:txBody>
          <a:bodyPr/>
          <a:lstStyle/>
          <a:p>
            <a:r>
              <a:rPr lang="en-GB" dirty="0">
                <a:latin typeface="Amasis MT Pro Medium" panose="020B0604020202020204" pitchFamily="18" charset="0"/>
              </a:rPr>
              <a:t> Methodology</a:t>
            </a:r>
          </a:p>
        </p:txBody>
      </p:sp>
      <p:sp>
        <p:nvSpPr>
          <p:cNvPr id="5" name="TextBox 4">
            <a:extLst>
              <a:ext uri="{FF2B5EF4-FFF2-40B4-BE49-F238E27FC236}">
                <a16:creationId xmlns:a16="http://schemas.microsoft.com/office/drawing/2014/main" id="{FFCCCC93-0FEA-43DE-AA2E-574061206FBD}"/>
              </a:ext>
            </a:extLst>
          </p:cNvPr>
          <p:cNvSpPr txBox="1"/>
          <p:nvPr/>
        </p:nvSpPr>
        <p:spPr>
          <a:xfrm>
            <a:off x="757748" y="1690688"/>
            <a:ext cx="2968761"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Agile methodology</a:t>
            </a:r>
          </a:p>
        </p:txBody>
      </p:sp>
      <p:pic>
        <p:nvPicPr>
          <p:cNvPr id="12" name="Pink Bar" descr="Pink line.png">
            <a:extLst>
              <a:ext uri="{FF2B5EF4-FFF2-40B4-BE49-F238E27FC236}">
                <a16:creationId xmlns:a16="http://schemas.microsoft.com/office/drawing/2014/main" id="{401FD56C-2590-4E3B-8736-D21CBDEB2FB0}"/>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726340" y="1270133"/>
            <a:ext cx="1512000" cy="51047"/>
          </a:xfrm>
          <a:prstGeom prst="rect">
            <a:avLst/>
          </a:prstGeom>
        </p:spPr>
      </p:pic>
      <p:sp>
        <p:nvSpPr>
          <p:cNvPr id="6" name="TextBox 5">
            <a:extLst>
              <a:ext uri="{FF2B5EF4-FFF2-40B4-BE49-F238E27FC236}">
                <a16:creationId xmlns:a16="http://schemas.microsoft.com/office/drawing/2014/main" id="{26FC0AEB-E67E-9FFC-25F2-DB832A0605F9}"/>
              </a:ext>
            </a:extLst>
          </p:cNvPr>
          <p:cNvSpPr txBox="1"/>
          <p:nvPr/>
        </p:nvSpPr>
        <p:spPr>
          <a:xfrm>
            <a:off x="1219200" y="2198519"/>
            <a:ext cx="4526280" cy="4524315"/>
          </a:xfrm>
          <a:prstGeom prst="rect">
            <a:avLst/>
          </a:prstGeom>
          <a:noFill/>
        </p:spPr>
        <p:txBody>
          <a:bodyPr wrap="square" rtlCol="0">
            <a:spAutoFit/>
          </a:bodyPr>
          <a:lstStyle/>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Research &amp; Analysis</a:t>
            </a:r>
            <a:endParaRPr lang="en-PK" altLang="en-PK" dirty="0">
              <a:latin typeface="Arial" panose="020B0604020202020204" pitchFamily="34" charset="0"/>
            </a:endParaRPr>
          </a:p>
          <a:p>
            <a:pPr marL="742950" lvl="1" indent="-285750" eaLnBrk="0" fontAlgn="base" hangingPunct="0">
              <a:spcBef>
                <a:spcPct val="0"/>
              </a:spcBef>
              <a:spcAft>
                <a:spcPct val="0"/>
              </a:spcAft>
              <a:buFont typeface="Wingdings" pitchFamily="2" charset="2"/>
              <a:buChar char="§"/>
            </a:pPr>
            <a:r>
              <a:rPr lang="en-PK" altLang="en-PK" dirty="0">
                <a:latin typeface="Arial" panose="020B0604020202020204" pitchFamily="34" charset="0"/>
              </a:rPr>
              <a:t>Literature review &amp; gap identification</a:t>
            </a:r>
          </a:p>
          <a:p>
            <a:pPr marL="742950" lvl="1" indent="-285750" eaLnBrk="0" fontAlgn="base" hangingPunct="0">
              <a:spcBef>
                <a:spcPct val="0"/>
              </a:spcBef>
              <a:spcAft>
                <a:spcPct val="0"/>
              </a:spcAft>
              <a:buFont typeface="Wingdings" pitchFamily="2" charset="2"/>
              <a:buChar char="§"/>
            </a:pPr>
            <a:r>
              <a:rPr lang="en-PK" altLang="en-PK" dirty="0">
                <a:latin typeface="Arial" panose="020B0604020202020204" pitchFamily="34" charset="0"/>
              </a:rPr>
              <a:t>Requirement gathering</a:t>
            </a:r>
          </a:p>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System Design &amp; Architecture</a:t>
            </a:r>
            <a:endParaRPr lang="en-PK" altLang="en-PK" dirty="0">
              <a:latin typeface="Arial" panose="020B0604020202020204" pitchFamily="34" charset="0"/>
            </a:endParaRPr>
          </a:p>
          <a:p>
            <a:pPr marL="742950" lvl="1" indent="-285750" eaLnBrk="0" fontAlgn="base" hangingPunct="0">
              <a:spcBef>
                <a:spcPct val="0"/>
              </a:spcBef>
              <a:spcAft>
                <a:spcPct val="0"/>
              </a:spcAft>
              <a:buFont typeface="Wingdings" pitchFamily="2" charset="2"/>
              <a:buChar char="§"/>
            </a:pPr>
            <a:r>
              <a:rPr lang="en-PK" altLang="en-PK" dirty="0">
                <a:latin typeface="Arial" panose="020B0604020202020204" pitchFamily="34" charset="0"/>
              </a:rPr>
              <a:t>Database modelling, UI/UX design</a:t>
            </a:r>
          </a:p>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Development</a:t>
            </a:r>
            <a:endParaRPr lang="en-PK" altLang="en-PK" dirty="0">
              <a:latin typeface="Arial" panose="020B0604020202020204" pitchFamily="34" charset="0"/>
            </a:endParaRPr>
          </a:p>
          <a:p>
            <a:pPr marL="742950" lvl="1" indent="-285750" eaLnBrk="0" fontAlgn="base" hangingPunct="0">
              <a:spcBef>
                <a:spcPct val="0"/>
              </a:spcBef>
              <a:spcAft>
                <a:spcPct val="0"/>
              </a:spcAft>
              <a:buFont typeface="Wingdings" pitchFamily="2" charset="2"/>
              <a:buChar char="§"/>
            </a:pPr>
            <a:r>
              <a:rPr lang="en-PK" altLang="en-PK" dirty="0">
                <a:latin typeface="Arial" panose="020B0604020202020204" pitchFamily="34" charset="0"/>
              </a:rPr>
              <a:t>Backend (APIs, authentication, DB)</a:t>
            </a:r>
          </a:p>
          <a:p>
            <a:pPr marL="742950" lvl="1" indent="-285750" eaLnBrk="0" fontAlgn="base" hangingPunct="0">
              <a:spcBef>
                <a:spcPct val="0"/>
              </a:spcBef>
              <a:spcAft>
                <a:spcPct val="0"/>
              </a:spcAft>
              <a:buFont typeface="Wingdings" pitchFamily="2" charset="2"/>
              <a:buChar char="§"/>
            </a:pPr>
            <a:r>
              <a:rPr lang="en-PK" altLang="en-PK" dirty="0">
                <a:latin typeface="Arial" panose="020B0604020202020204" pitchFamily="34" charset="0"/>
              </a:rPr>
              <a:t>Frontend (UI, dashboards)</a:t>
            </a:r>
          </a:p>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Machine Learning Integration</a:t>
            </a:r>
            <a:endParaRPr lang="en-PK" altLang="en-PK" dirty="0">
              <a:latin typeface="Arial" panose="020B0604020202020204" pitchFamily="34" charset="0"/>
            </a:endParaRPr>
          </a:p>
          <a:p>
            <a:pPr marL="742950" lvl="1" indent="-285750" eaLnBrk="0" fontAlgn="base" hangingPunct="0">
              <a:spcBef>
                <a:spcPct val="0"/>
              </a:spcBef>
              <a:spcAft>
                <a:spcPct val="0"/>
              </a:spcAft>
              <a:buFont typeface="Wingdings" pitchFamily="2" charset="2"/>
              <a:buChar char="§"/>
            </a:pPr>
            <a:r>
              <a:rPr lang="en-PK" altLang="en-PK" dirty="0">
                <a:latin typeface="Arial" panose="020B0604020202020204" pitchFamily="34" charset="0"/>
              </a:rPr>
              <a:t>Preprocessing, training, recommendation engine</a:t>
            </a:r>
          </a:p>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Testing &amp; Evaluation</a:t>
            </a:r>
            <a:endParaRPr lang="en-PK" altLang="en-PK" dirty="0">
              <a:latin typeface="Arial" panose="020B0604020202020204" pitchFamily="34" charset="0"/>
            </a:endParaRPr>
          </a:p>
          <a:p>
            <a:pPr marL="742950" lvl="1" indent="-285750" eaLnBrk="0" fontAlgn="base" hangingPunct="0">
              <a:spcBef>
                <a:spcPct val="0"/>
              </a:spcBef>
              <a:spcAft>
                <a:spcPct val="0"/>
              </a:spcAft>
              <a:buFont typeface="Wingdings" pitchFamily="2" charset="2"/>
              <a:buChar char="§"/>
            </a:pPr>
            <a:r>
              <a:rPr lang="en-PK" altLang="en-PK" dirty="0">
                <a:latin typeface="Arial" panose="020B0604020202020204" pitchFamily="34" charset="0"/>
              </a:rPr>
              <a:t>User testing, performance refinement</a:t>
            </a:r>
          </a:p>
          <a:p>
            <a:pPr lvl="0" eaLnBrk="0" fontAlgn="base" hangingPunct="0">
              <a:spcBef>
                <a:spcPct val="0"/>
              </a:spcBef>
              <a:spcAft>
                <a:spcPct val="0"/>
              </a:spcAft>
            </a:pPr>
            <a:endParaRPr lang="en-PK" altLang="en-PK" dirty="0">
              <a:latin typeface="Arial" panose="020B0604020202020204" pitchFamily="34" charset="0"/>
            </a:endParaRPr>
          </a:p>
        </p:txBody>
      </p:sp>
      <p:pic>
        <p:nvPicPr>
          <p:cNvPr id="4" name="Picture 3" descr="A diagram of a process&#10;&#10;AI-generated content may be incorrect.">
            <a:extLst>
              <a:ext uri="{FF2B5EF4-FFF2-40B4-BE49-F238E27FC236}">
                <a16:creationId xmlns:a16="http://schemas.microsoft.com/office/drawing/2014/main" id="{A844E5C5-996A-00E0-C86E-C78121D8818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54827" y="414338"/>
            <a:ext cx="5283200" cy="5257800"/>
          </a:xfrm>
          <a:prstGeom prst="rect">
            <a:avLst/>
          </a:prstGeom>
        </p:spPr>
      </p:pic>
    </p:spTree>
    <p:extLst>
      <p:ext uri="{BB962C8B-B14F-4D97-AF65-F5344CB8AC3E}">
        <p14:creationId xmlns:p14="http://schemas.microsoft.com/office/powerpoint/2010/main" val="4074630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2"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2"/>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a:xfrm>
            <a:off x="1787560" y="512854"/>
            <a:ext cx="10515600" cy="1325563"/>
          </a:xfrm>
        </p:spPr>
        <p:txBody>
          <a:bodyPr/>
          <a:lstStyle/>
          <a:p>
            <a:r>
              <a:rPr lang="en-GB" dirty="0">
                <a:latin typeface="Amasis MT Pro Medium" panose="020B0604020202020204" pitchFamily="18" charset="0"/>
              </a:rPr>
              <a:t>Functional Requirements</a:t>
            </a:r>
          </a:p>
        </p:txBody>
      </p:sp>
      <p:pic>
        <p:nvPicPr>
          <p:cNvPr id="32" name="Pink Bar" descr="Pink line.png">
            <a:extLst>
              <a:ext uri="{FF2B5EF4-FFF2-40B4-BE49-F238E27FC236}">
                <a16:creationId xmlns:a16="http://schemas.microsoft.com/office/drawing/2014/main" id="{5012783F-C6C8-4914-B680-0F205B8D7533}"/>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037400" y="1175636"/>
            <a:ext cx="1512000" cy="51047"/>
          </a:xfrm>
          <a:prstGeom prst="rect">
            <a:avLst/>
          </a:prstGeom>
        </p:spPr>
      </p:pic>
      <p:sp>
        <p:nvSpPr>
          <p:cNvPr id="30" name="TextBox 29">
            <a:extLst>
              <a:ext uri="{FF2B5EF4-FFF2-40B4-BE49-F238E27FC236}">
                <a16:creationId xmlns:a16="http://schemas.microsoft.com/office/drawing/2014/main" id="{5CE0FABC-FA73-409F-9509-78FF281DFFBC}"/>
              </a:ext>
            </a:extLst>
          </p:cNvPr>
          <p:cNvSpPr txBox="1"/>
          <p:nvPr/>
        </p:nvSpPr>
        <p:spPr>
          <a:xfrm>
            <a:off x="1046249" y="3696985"/>
            <a:ext cx="6988141" cy="2246769"/>
          </a:xfrm>
          <a:prstGeom prst="rect">
            <a:avLst/>
          </a:prstGeom>
          <a:noFill/>
        </p:spPr>
        <p:txBody>
          <a:bodyPr wrap="square" rtlCol="0">
            <a:spAutoFit/>
          </a:bodyPr>
          <a:lstStyle/>
          <a:p>
            <a:r>
              <a:rPr lang="en-GB" sz="2000" b="1" u="sng" dirty="0"/>
              <a:t>Advanced Features</a:t>
            </a:r>
          </a:p>
          <a:p>
            <a:pPr lvl="0" eaLnBrk="0" fontAlgn="base" hangingPunct="0">
              <a:spcBef>
                <a:spcPct val="0"/>
              </a:spcBef>
              <a:spcAft>
                <a:spcPct val="0"/>
              </a:spcAft>
              <a:buFontTx/>
              <a:buChar char="•"/>
            </a:pPr>
            <a:r>
              <a:rPr kumimoji="0" lang="en-PK" altLang="en-PK" sz="2000" b="0" i="0" u="none" strike="noStrike" cap="none" normalizeH="0" baseline="0" dirty="0">
                <a:ln>
                  <a:noFill/>
                </a:ln>
                <a:solidFill>
                  <a:schemeClr val="tx1"/>
                </a:solidFill>
                <a:effectLst/>
                <a:latin typeface="Arial" panose="020B0604020202020204" pitchFamily="34" charset="0"/>
              </a:rPr>
              <a:t>Machine learning module (patterns, predictions, recommendations)</a:t>
            </a:r>
          </a:p>
          <a:p>
            <a:pPr lvl="0" eaLnBrk="0" fontAlgn="base" hangingPunct="0">
              <a:spcBef>
                <a:spcPct val="0"/>
              </a:spcBef>
              <a:spcAft>
                <a:spcPct val="0"/>
              </a:spcAft>
              <a:buFontTx/>
              <a:buChar char="•"/>
            </a:pPr>
            <a:r>
              <a:rPr kumimoji="0" lang="en-PK" altLang="en-PK" sz="2000" b="0" i="0" u="none" strike="noStrike" cap="none" normalizeH="0" baseline="0" dirty="0">
                <a:ln>
                  <a:noFill/>
                </a:ln>
                <a:solidFill>
                  <a:schemeClr val="tx1"/>
                </a:solidFill>
                <a:effectLst/>
                <a:latin typeface="Arial" panose="020B0604020202020204" pitchFamily="34" charset="0"/>
              </a:rPr>
              <a:t>Visualization dashboard (charts, graphs, progress tracking)</a:t>
            </a:r>
          </a:p>
          <a:p>
            <a:pPr lvl="0" eaLnBrk="0" fontAlgn="base" hangingPunct="0">
              <a:spcBef>
                <a:spcPct val="0"/>
              </a:spcBef>
              <a:spcAft>
                <a:spcPct val="0"/>
              </a:spcAft>
              <a:buFontTx/>
              <a:buChar char="•"/>
            </a:pPr>
            <a:r>
              <a:rPr kumimoji="0" lang="en-PK" altLang="en-PK" sz="2000" b="0" i="0" u="none" strike="noStrike" cap="none" normalizeH="0" baseline="0" dirty="0">
                <a:ln>
                  <a:noFill/>
                </a:ln>
                <a:solidFill>
                  <a:schemeClr val="tx1"/>
                </a:solidFill>
                <a:effectLst/>
                <a:latin typeface="Arial" panose="020B0604020202020204" pitchFamily="34" charset="0"/>
              </a:rPr>
              <a:t>Gamification (achievements, leaderboards, challenges)</a:t>
            </a:r>
          </a:p>
          <a:p>
            <a:pPr lvl="0" eaLnBrk="0" fontAlgn="base" hangingPunct="0">
              <a:spcBef>
                <a:spcPct val="0"/>
              </a:spcBef>
              <a:spcAft>
                <a:spcPct val="0"/>
              </a:spcAft>
              <a:buFontTx/>
              <a:buChar char="•"/>
            </a:pPr>
            <a:r>
              <a:rPr kumimoji="0" lang="en-PK" altLang="en-PK" sz="2000" b="0" i="0" u="none" strike="noStrike" cap="none" normalizeH="0" baseline="0" dirty="0">
                <a:ln>
                  <a:noFill/>
                </a:ln>
                <a:solidFill>
                  <a:schemeClr val="tx1"/>
                </a:solidFill>
                <a:effectLst/>
                <a:latin typeface="Arial" panose="020B0604020202020204" pitchFamily="34" charset="0"/>
              </a:rPr>
              <a:t>Reporting system (analytics and exportable reports)</a:t>
            </a:r>
          </a:p>
          <a:p>
            <a:pPr marL="285750" indent="-285750">
              <a:buBlip>
                <a:blip r:embed="rId4">
                  <a:extLst>
                    <a:ext uri="{96DAC541-7B7A-43D3-8B79-37D633B846F1}">
                      <asvg:svgBlip xmlns:asvg="http://schemas.microsoft.com/office/drawing/2016/SVG/main" r:embed="rId5"/>
                    </a:ext>
                  </a:extLst>
                </a:blip>
              </a:buBlip>
            </a:pPr>
            <a:endParaRPr lang="en-GB" sz="2000" dirty="0">
              <a:latin typeface="Amasis MT Pro" panose="02040504050005020304" pitchFamily="18" charset="0"/>
            </a:endParaRPr>
          </a:p>
        </p:txBody>
      </p:sp>
      <p:sp>
        <p:nvSpPr>
          <p:cNvPr id="33" name="TextBox 32">
            <a:extLst>
              <a:ext uri="{FF2B5EF4-FFF2-40B4-BE49-F238E27FC236}">
                <a16:creationId xmlns:a16="http://schemas.microsoft.com/office/drawing/2014/main" id="{885B49A0-06E9-4E35-A352-690ABD86C562}"/>
              </a:ext>
            </a:extLst>
          </p:cNvPr>
          <p:cNvSpPr txBox="1"/>
          <p:nvPr/>
        </p:nvSpPr>
        <p:spPr>
          <a:xfrm>
            <a:off x="1023988" y="1698567"/>
            <a:ext cx="6873412" cy="1938992"/>
          </a:xfrm>
          <a:prstGeom prst="rect">
            <a:avLst/>
          </a:prstGeom>
          <a:noFill/>
        </p:spPr>
        <p:txBody>
          <a:bodyPr wrap="square" rtlCol="0">
            <a:spAutoFit/>
          </a:bodyPr>
          <a:lstStyle/>
          <a:p>
            <a:r>
              <a:rPr lang="en-GB" sz="2000" b="1" u="sng" dirty="0"/>
              <a:t>Core System</a:t>
            </a:r>
            <a:endParaRPr lang="en-GB" sz="2000" u="sng" dirty="0"/>
          </a:p>
          <a:p>
            <a:pPr lvl="0" eaLnBrk="0" fontAlgn="base" hangingPunct="0">
              <a:spcBef>
                <a:spcPct val="0"/>
              </a:spcBef>
              <a:spcAft>
                <a:spcPct val="0"/>
              </a:spcAft>
              <a:buFontTx/>
              <a:buChar char="•"/>
            </a:pPr>
            <a:r>
              <a:rPr kumimoji="0" lang="en-PK" altLang="en-PK" sz="2000" b="0" i="0" u="none" strike="noStrike" cap="none" normalizeH="0" baseline="0" dirty="0">
                <a:ln>
                  <a:noFill/>
                </a:ln>
                <a:solidFill>
                  <a:schemeClr val="tx1"/>
                </a:solidFill>
                <a:effectLst/>
                <a:latin typeface="Arial" panose="020B0604020202020204" pitchFamily="34" charset="0"/>
              </a:rPr>
              <a:t>User management (registration, authentication, profiles)</a:t>
            </a:r>
          </a:p>
          <a:p>
            <a:pPr lvl="0" eaLnBrk="0" fontAlgn="base" hangingPunct="0">
              <a:spcBef>
                <a:spcPct val="0"/>
              </a:spcBef>
              <a:spcAft>
                <a:spcPct val="0"/>
              </a:spcAft>
              <a:buFontTx/>
              <a:buChar char="•"/>
            </a:pPr>
            <a:r>
              <a:rPr kumimoji="0" lang="en-PK" altLang="en-PK" sz="2000" b="0" i="0" u="none" strike="noStrike" cap="none" normalizeH="0" baseline="0" dirty="0">
                <a:ln>
                  <a:noFill/>
                </a:ln>
                <a:solidFill>
                  <a:schemeClr val="tx1"/>
                </a:solidFill>
                <a:effectLst/>
                <a:latin typeface="Arial" panose="020B0604020202020204" pitchFamily="34" charset="0"/>
              </a:rPr>
              <a:t>Multi-input data logging (manual, file uploads, API integration)</a:t>
            </a:r>
          </a:p>
          <a:p>
            <a:pPr lvl="0" eaLnBrk="0" fontAlgn="base" hangingPunct="0">
              <a:spcBef>
                <a:spcPct val="0"/>
              </a:spcBef>
              <a:spcAft>
                <a:spcPct val="0"/>
              </a:spcAft>
              <a:buFontTx/>
              <a:buChar char="•"/>
            </a:pPr>
            <a:r>
              <a:rPr kumimoji="0" lang="en-PK" altLang="en-PK" sz="2000" b="0" i="0" u="none" strike="noStrike" cap="none" normalizeH="0" baseline="0" dirty="0">
                <a:ln>
                  <a:noFill/>
                </a:ln>
                <a:solidFill>
                  <a:schemeClr val="tx1"/>
                </a:solidFill>
                <a:effectLst/>
                <a:latin typeface="Arial" panose="020B0604020202020204" pitchFamily="34" charset="0"/>
              </a:rPr>
              <a:t>Calculation engine (scientific emission factors)</a:t>
            </a:r>
          </a:p>
          <a:p>
            <a:pPr marL="285750" indent="-285750">
              <a:buBlip>
                <a:blip r:embed="rId4">
                  <a:extLst>
                    <a:ext uri="{96DAC541-7B7A-43D3-8B79-37D633B846F1}">
                      <asvg:svgBlip xmlns:asvg="http://schemas.microsoft.com/office/drawing/2016/SVG/main" r:embed="rId5"/>
                    </a:ext>
                  </a:extLst>
                </a:blip>
              </a:buBlip>
            </a:pPr>
            <a:endParaRPr lang="en-GB" sz="2000" dirty="0">
              <a:latin typeface="Amasis MT Pro" panose="02040504050005020304" pitchFamily="18" charset="0"/>
            </a:endParaRPr>
          </a:p>
        </p:txBody>
      </p:sp>
      <p:pic>
        <p:nvPicPr>
          <p:cNvPr id="5" name="Picture 4" descr="A diagram of a system&#10;&#10;AI-generated content may be incorrect.">
            <a:extLst>
              <a:ext uri="{FF2B5EF4-FFF2-40B4-BE49-F238E27FC236}">
                <a16:creationId xmlns:a16="http://schemas.microsoft.com/office/drawing/2014/main" id="{91CAE925-C7BB-1473-F93B-08D97D818A0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642602" y="971549"/>
            <a:ext cx="3063054" cy="5149603"/>
          </a:xfrm>
          <a:prstGeom prst="rect">
            <a:avLst/>
          </a:prstGeom>
        </p:spPr>
      </p:pic>
    </p:spTree>
    <p:extLst>
      <p:ext uri="{BB962C8B-B14F-4D97-AF65-F5344CB8AC3E}">
        <p14:creationId xmlns:p14="http://schemas.microsoft.com/office/powerpoint/2010/main" val="3430015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p:bldP spid="3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EE86C2-394D-343F-8D98-965D55BF2C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C13611-282B-2E95-938B-7EC9C37A329B}"/>
              </a:ext>
            </a:extLst>
          </p:cNvPr>
          <p:cNvSpPr>
            <a:spLocks noGrp="1"/>
          </p:cNvSpPr>
          <p:nvPr>
            <p:ph type="title"/>
          </p:nvPr>
        </p:nvSpPr>
        <p:spPr>
          <a:xfrm>
            <a:off x="1787560" y="512854"/>
            <a:ext cx="10515600" cy="1325563"/>
          </a:xfrm>
        </p:spPr>
        <p:txBody>
          <a:bodyPr/>
          <a:lstStyle/>
          <a:p>
            <a:r>
              <a:rPr lang="en-GB" dirty="0">
                <a:latin typeface="Amasis MT Pro Medium" panose="020B0604020202020204" pitchFamily="18" charset="0"/>
              </a:rPr>
              <a:t>Non Functional Requirements</a:t>
            </a:r>
          </a:p>
        </p:txBody>
      </p:sp>
      <p:pic>
        <p:nvPicPr>
          <p:cNvPr id="32" name="Pink Bar" descr="Pink line.png">
            <a:extLst>
              <a:ext uri="{FF2B5EF4-FFF2-40B4-BE49-F238E27FC236}">
                <a16:creationId xmlns:a16="http://schemas.microsoft.com/office/drawing/2014/main" id="{88F59F4A-47EF-8AA3-7A6B-8C2F145C91A3}"/>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037400" y="1175636"/>
            <a:ext cx="1512000" cy="51047"/>
          </a:xfrm>
          <a:prstGeom prst="rect">
            <a:avLst/>
          </a:prstGeom>
        </p:spPr>
      </p:pic>
      <p:sp>
        <p:nvSpPr>
          <p:cNvPr id="33" name="TextBox 32">
            <a:extLst>
              <a:ext uri="{FF2B5EF4-FFF2-40B4-BE49-F238E27FC236}">
                <a16:creationId xmlns:a16="http://schemas.microsoft.com/office/drawing/2014/main" id="{84064C4B-AD61-4EE9-2FF1-ECAB18722AD2}"/>
              </a:ext>
            </a:extLst>
          </p:cNvPr>
          <p:cNvSpPr txBox="1"/>
          <p:nvPr/>
        </p:nvSpPr>
        <p:spPr>
          <a:xfrm>
            <a:off x="1023988" y="1698567"/>
            <a:ext cx="6873412" cy="2554545"/>
          </a:xfrm>
          <a:prstGeom prst="rect">
            <a:avLst/>
          </a:prstGeom>
          <a:noFill/>
        </p:spPr>
        <p:txBody>
          <a:bodyPr wrap="square" rtlCol="0">
            <a:spAutoFit/>
          </a:bodyPr>
          <a:lstStyle/>
          <a:p>
            <a:pPr lvl="0" eaLnBrk="0" fontAlgn="base" hangingPunct="0">
              <a:spcBef>
                <a:spcPct val="0"/>
              </a:spcBef>
              <a:spcAft>
                <a:spcPct val="0"/>
              </a:spcAft>
              <a:buFontTx/>
              <a:buChar char="•"/>
            </a:pPr>
            <a:r>
              <a:rPr kumimoji="0" lang="en-PK" altLang="en-PK" sz="2000" i="0" u="none" strike="noStrike" cap="none" normalizeH="0" baseline="0" dirty="0">
                <a:ln>
                  <a:noFill/>
                </a:ln>
                <a:effectLst/>
                <a:latin typeface="Arial" panose="020B0604020202020204" pitchFamily="34" charset="0"/>
                <a:cs typeface="Arial" panose="020B0604020202020204" pitchFamily="34" charset="0"/>
              </a:rPr>
              <a:t>Accuracy within +10%</a:t>
            </a:r>
          </a:p>
          <a:p>
            <a:pPr lvl="0" eaLnBrk="0" fontAlgn="base" hangingPunct="0">
              <a:spcBef>
                <a:spcPct val="0"/>
              </a:spcBef>
              <a:spcAft>
                <a:spcPct val="0"/>
              </a:spcAft>
              <a:buFontTx/>
              <a:buChar char="•"/>
            </a:pPr>
            <a:r>
              <a:rPr lang="en-GB" sz="2000" dirty="0">
                <a:latin typeface="Arial" panose="020B0604020202020204" pitchFamily="34" charset="0"/>
                <a:cs typeface="Arial" panose="020B0604020202020204" pitchFamily="34" charset="0"/>
              </a:rPr>
              <a:t>Secure authentication (JWT, </a:t>
            </a:r>
            <a:r>
              <a:rPr lang="en-GB" sz="2000" dirty="0" err="1">
                <a:latin typeface="Arial" panose="020B0604020202020204" pitchFamily="34" charset="0"/>
                <a:cs typeface="Arial" panose="020B0604020202020204" pitchFamily="34" charset="0"/>
              </a:rPr>
              <a:t>bcrypt</a:t>
            </a:r>
            <a:r>
              <a:rPr lang="en-GB" sz="2000" dirty="0">
                <a:latin typeface="Arial" panose="020B0604020202020204" pitchFamily="34" charset="0"/>
                <a:cs typeface="Arial" panose="020B0604020202020204" pitchFamily="34" charset="0"/>
              </a:rPr>
              <a:t>)</a:t>
            </a:r>
          </a:p>
          <a:p>
            <a:pPr lvl="0" eaLnBrk="0" fontAlgn="base" hangingPunct="0">
              <a:spcBef>
                <a:spcPct val="0"/>
              </a:spcBef>
              <a:spcAft>
                <a:spcPct val="0"/>
              </a:spcAft>
              <a:buFontTx/>
              <a:buChar char="•"/>
            </a:pPr>
            <a:r>
              <a:rPr lang="en-GB" sz="2000" dirty="0">
                <a:latin typeface="Arial" panose="020B0604020202020204" pitchFamily="34" charset="0"/>
                <a:cs typeface="Arial" panose="020B0604020202020204" pitchFamily="34" charset="0"/>
              </a:rPr>
              <a:t>Mobile-responsive UI</a:t>
            </a:r>
          </a:p>
          <a:p>
            <a:pPr lvl="0" eaLnBrk="0" fontAlgn="base" hangingPunct="0">
              <a:spcBef>
                <a:spcPct val="0"/>
              </a:spcBef>
              <a:spcAft>
                <a:spcPct val="0"/>
              </a:spcAft>
              <a:buFontTx/>
              <a:buChar char="•"/>
            </a:pPr>
            <a:r>
              <a:rPr lang="en-GB" sz="2000" dirty="0">
                <a:latin typeface="Arial" panose="020B0604020202020204" pitchFamily="34" charset="0"/>
                <a:cs typeface="Arial" panose="020B0604020202020204" pitchFamily="34" charset="0"/>
              </a:rPr>
              <a:t>API response &lt;2 seconds</a:t>
            </a:r>
          </a:p>
          <a:p>
            <a:pPr lvl="0" eaLnBrk="0" fontAlgn="base" hangingPunct="0">
              <a:spcBef>
                <a:spcPct val="0"/>
              </a:spcBef>
              <a:spcAft>
                <a:spcPct val="0"/>
              </a:spcAft>
              <a:buFontTx/>
              <a:buChar char="•"/>
            </a:pPr>
            <a:r>
              <a:rPr lang="en-GB" sz="2000" dirty="0">
                <a:latin typeface="Arial" panose="020B0604020202020204" pitchFamily="34" charset="0"/>
                <a:cs typeface="Arial" panose="020B0604020202020204" pitchFamily="34" charset="0"/>
              </a:rPr>
              <a:t>Modular, scalable architecture</a:t>
            </a:r>
            <a:endParaRPr kumimoji="0" lang="en-PK" altLang="en-PK" sz="2000" i="0" u="none" strike="noStrike" cap="none" normalizeH="0" baseline="0" dirty="0">
              <a:ln>
                <a:noFill/>
              </a:ln>
              <a:effectLst/>
              <a:latin typeface="Arial" panose="020B0604020202020204" pitchFamily="34" charset="0"/>
              <a:cs typeface="Arial" panose="020B0604020202020204" pitchFamily="34" charset="0"/>
            </a:endParaRPr>
          </a:p>
          <a:p>
            <a:pPr lvl="0" eaLnBrk="0" fontAlgn="base" hangingPunct="0">
              <a:spcBef>
                <a:spcPct val="0"/>
              </a:spcBef>
              <a:spcAft>
                <a:spcPct val="0"/>
              </a:spcAft>
              <a:buFontTx/>
              <a:buChar char="•"/>
            </a:pPr>
            <a:endParaRPr kumimoji="0" lang="en-PK" altLang="en-PK" sz="2000" b="0" i="0" u="none" strike="noStrike" cap="none" normalizeH="0" baseline="0" dirty="0">
              <a:ln>
                <a:noFill/>
              </a:ln>
              <a:solidFill>
                <a:schemeClr val="tx1"/>
              </a:solidFill>
              <a:effectLst/>
              <a:latin typeface="Arial" panose="020B0604020202020204" pitchFamily="34" charset="0"/>
            </a:endParaRPr>
          </a:p>
          <a:p>
            <a:pPr lvl="0" eaLnBrk="0" fontAlgn="base" hangingPunct="0">
              <a:spcBef>
                <a:spcPct val="0"/>
              </a:spcBef>
              <a:spcAft>
                <a:spcPct val="0"/>
              </a:spcAft>
              <a:buFontTx/>
              <a:buChar char="•"/>
            </a:pPr>
            <a:endParaRPr kumimoji="0" lang="en-PK" altLang="en-PK" sz="2000" b="0" i="0" u="none" strike="noStrike" cap="none" normalizeH="0" baseline="0" dirty="0">
              <a:ln>
                <a:noFill/>
              </a:ln>
              <a:solidFill>
                <a:schemeClr val="tx1"/>
              </a:solidFill>
              <a:effectLst/>
              <a:latin typeface="Arial" panose="020B0604020202020204" pitchFamily="34" charset="0"/>
            </a:endParaRPr>
          </a:p>
          <a:p>
            <a:pPr marL="285750" indent="-285750">
              <a:buBlip>
                <a:blip r:embed="rId4">
                  <a:extLst>
                    <a:ext uri="{96DAC541-7B7A-43D3-8B79-37D633B846F1}">
                      <asvg:svgBlip xmlns:asvg="http://schemas.microsoft.com/office/drawing/2016/SVG/main" r:embed="rId5"/>
                    </a:ext>
                  </a:extLst>
                </a:blip>
              </a:buBlip>
            </a:pPr>
            <a:endParaRPr lang="en-GB" sz="2000" dirty="0">
              <a:latin typeface="Amasis MT Pro" panose="02040504050005020304" pitchFamily="18" charset="0"/>
            </a:endParaRPr>
          </a:p>
        </p:txBody>
      </p:sp>
      <p:graphicFrame>
        <p:nvGraphicFramePr>
          <p:cNvPr id="3" name="Diagram 2">
            <a:extLst>
              <a:ext uri="{FF2B5EF4-FFF2-40B4-BE49-F238E27FC236}">
                <a16:creationId xmlns:a16="http://schemas.microsoft.com/office/drawing/2014/main" id="{6EB37EEF-0007-173B-A9B0-0163AF5D4C34}"/>
              </a:ext>
            </a:extLst>
          </p:cNvPr>
          <p:cNvGraphicFramePr/>
          <p:nvPr>
            <p:extLst>
              <p:ext uri="{D42A27DB-BD31-4B8C-83A1-F6EECF244321}">
                <p14:modId xmlns:p14="http://schemas.microsoft.com/office/powerpoint/2010/main" val="936598692"/>
              </p:ext>
            </p:extLst>
          </p:nvPr>
        </p:nvGraphicFramePr>
        <p:xfrm>
          <a:off x="7330439" y="1348219"/>
          <a:ext cx="4522471" cy="381121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599593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3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xit" presetSubtype="0" fill="hold" grpId="1" nodeType="clickEffect">
                                  <p:stCondLst>
                                    <p:cond delay="0"/>
                                  </p:stCondLst>
                                  <p:childTnLst>
                                    <p:set>
                                      <p:cBhvr>
                                        <p:cTn id="14" dur="1" fill="hold">
                                          <p:stCondLst>
                                            <p:cond delay="0"/>
                                          </p:stCondLst>
                                        </p:cTn>
                                        <p:tgtEl>
                                          <p:spTgt spid="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 grpId="0"/>
      <p:bldGraphic spid="3" grpId="0">
        <p:bldAsOne/>
      </p:bldGraphic>
      <p:bldGraphic spid="3" grpId="1">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B5D272-678B-B4B5-A1B7-5D58BB67D11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3DCB22-1AF3-BD7A-7A18-149479AC14AB}"/>
              </a:ext>
            </a:extLst>
          </p:cNvPr>
          <p:cNvSpPr>
            <a:spLocks noGrp="1"/>
          </p:cNvSpPr>
          <p:nvPr>
            <p:ph type="title"/>
          </p:nvPr>
        </p:nvSpPr>
        <p:spPr/>
        <p:txBody>
          <a:bodyPr/>
          <a:lstStyle/>
          <a:p>
            <a:r>
              <a:rPr lang="en-GB" dirty="0">
                <a:latin typeface="Amasis MT Pro Medium" panose="020B0604020202020204" pitchFamily="18" charset="0"/>
              </a:rPr>
              <a:t> System Architecture</a:t>
            </a:r>
          </a:p>
        </p:txBody>
      </p:sp>
      <p:sp>
        <p:nvSpPr>
          <p:cNvPr id="8" name="TextBox 7">
            <a:extLst>
              <a:ext uri="{FF2B5EF4-FFF2-40B4-BE49-F238E27FC236}">
                <a16:creationId xmlns:a16="http://schemas.microsoft.com/office/drawing/2014/main" id="{60BA436D-532A-8801-5D1F-5AFAEF3B711F}"/>
              </a:ext>
            </a:extLst>
          </p:cNvPr>
          <p:cNvSpPr txBox="1"/>
          <p:nvPr/>
        </p:nvSpPr>
        <p:spPr>
          <a:xfrm>
            <a:off x="1724025" y="1905000"/>
            <a:ext cx="3808158" cy="461665"/>
          </a:xfrm>
          <a:prstGeom prst="rect">
            <a:avLst/>
          </a:prstGeom>
          <a:noFill/>
        </p:spPr>
        <p:txBody>
          <a:bodyPr wrap="non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Technology stack / Tools</a:t>
            </a:r>
          </a:p>
        </p:txBody>
      </p:sp>
      <p:sp>
        <p:nvSpPr>
          <p:cNvPr id="9" name="TextBox 8">
            <a:extLst>
              <a:ext uri="{FF2B5EF4-FFF2-40B4-BE49-F238E27FC236}">
                <a16:creationId xmlns:a16="http://schemas.microsoft.com/office/drawing/2014/main" id="{39A0CEBB-2D91-27E3-7C66-28F0193C9339}"/>
              </a:ext>
            </a:extLst>
          </p:cNvPr>
          <p:cNvSpPr txBox="1"/>
          <p:nvPr/>
        </p:nvSpPr>
        <p:spPr>
          <a:xfrm>
            <a:off x="2050900" y="2602070"/>
            <a:ext cx="5906489" cy="1754326"/>
          </a:xfrm>
          <a:prstGeom prst="rect">
            <a:avLst/>
          </a:prstGeom>
          <a:noFill/>
        </p:spPr>
        <p:txBody>
          <a:bodyPr wrap="none" rtlCol="0">
            <a:spAutoFit/>
          </a:bodyPr>
          <a:lstStyle/>
          <a:p>
            <a:pPr marL="285750" lvl="0" indent="-285750" eaLnBrk="0" fontAlgn="base" hangingPunct="0">
              <a:spcBef>
                <a:spcPct val="0"/>
              </a:spcBef>
              <a:spcAft>
                <a:spcPct val="0"/>
              </a:spcAft>
              <a:buFont typeface="Wingdings" pitchFamily="2" charset="2"/>
              <a:buChar char="v"/>
            </a:pPr>
            <a:r>
              <a:rPr kumimoji="0" lang="en-PK" altLang="en-PK" b="1" i="0" u="none" strike="noStrike" cap="none" normalizeH="0" baseline="0" dirty="0">
                <a:ln>
                  <a:noFill/>
                </a:ln>
                <a:solidFill>
                  <a:schemeClr val="tx1"/>
                </a:solidFill>
                <a:effectLst/>
                <a:latin typeface="Arial" panose="020B0604020202020204" pitchFamily="34" charset="0"/>
              </a:rPr>
              <a:t>Frontend</a:t>
            </a:r>
            <a:r>
              <a:rPr kumimoji="0" lang="en-PK" altLang="en-PK" b="0" i="0" u="none" strike="noStrike" cap="none" normalizeH="0" baseline="0" dirty="0">
                <a:ln>
                  <a:noFill/>
                </a:ln>
                <a:solidFill>
                  <a:schemeClr val="tx1"/>
                </a:solidFill>
                <a:effectLst/>
                <a:latin typeface="Arial" panose="020B0604020202020204" pitchFamily="34" charset="0"/>
              </a:rPr>
              <a:t>: React Native / Flutter </a:t>
            </a:r>
          </a:p>
          <a:p>
            <a:pPr marL="285750" lvl="0" indent="-285750" eaLnBrk="0" fontAlgn="base" hangingPunct="0">
              <a:spcBef>
                <a:spcPct val="0"/>
              </a:spcBef>
              <a:spcAft>
                <a:spcPct val="0"/>
              </a:spcAft>
              <a:buFont typeface="Wingdings" pitchFamily="2" charset="2"/>
              <a:buChar char="v"/>
            </a:pPr>
            <a:r>
              <a:rPr kumimoji="0" lang="en-PK" altLang="en-PK" b="1" i="0" u="none" strike="noStrike" cap="none" normalizeH="0" baseline="0" dirty="0">
                <a:ln>
                  <a:noFill/>
                </a:ln>
                <a:solidFill>
                  <a:schemeClr val="tx1"/>
                </a:solidFill>
                <a:effectLst/>
                <a:latin typeface="Arial" panose="020B0604020202020204" pitchFamily="34" charset="0"/>
              </a:rPr>
              <a:t>Backend</a:t>
            </a:r>
            <a:r>
              <a:rPr kumimoji="0" lang="en-PK" altLang="en-PK" b="0" i="0" u="none" strike="noStrike" cap="none" normalizeH="0" baseline="0" dirty="0">
                <a:ln>
                  <a:noFill/>
                </a:ln>
                <a:solidFill>
                  <a:schemeClr val="tx1"/>
                </a:solidFill>
                <a:effectLst/>
                <a:latin typeface="Arial" panose="020B0604020202020204" pitchFamily="34" charset="0"/>
              </a:rPr>
              <a:t>: Node.js (APIs), Express</a:t>
            </a:r>
          </a:p>
          <a:p>
            <a:pPr marL="285750" lvl="0" indent="-285750" eaLnBrk="0" fontAlgn="base" hangingPunct="0">
              <a:spcBef>
                <a:spcPct val="0"/>
              </a:spcBef>
              <a:spcAft>
                <a:spcPct val="0"/>
              </a:spcAft>
              <a:buFont typeface="Wingdings" pitchFamily="2" charset="2"/>
              <a:buChar char="v"/>
            </a:pPr>
            <a:r>
              <a:rPr kumimoji="0" lang="en-PK" altLang="en-PK" b="1" i="0" u="none" strike="noStrike" cap="none" normalizeH="0" baseline="0" dirty="0">
                <a:ln>
                  <a:noFill/>
                </a:ln>
                <a:solidFill>
                  <a:schemeClr val="tx1"/>
                </a:solidFill>
                <a:effectLst/>
                <a:latin typeface="Arial" panose="020B0604020202020204" pitchFamily="34" charset="0"/>
              </a:rPr>
              <a:t>Database</a:t>
            </a:r>
            <a:r>
              <a:rPr kumimoji="0" lang="en-PK" altLang="en-PK" b="0" i="0" u="none" strike="noStrike" cap="none" normalizeH="0" baseline="0" dirty="0">
                <a:ln>
                  <a:noFill/>
                </a:ln>
                <a:solidFill>
                  <a:schemeClr val="tx1"/>
                </a:solidFill>
                <a:effectLst/>
                <a:latin typeface="Arial" panose="020B0604020202020204" pitchFamily="34" charset="0"/>
              </a:rPr>
              <a:t>: MongoDB (NoSQL, scalable)</a:t>
            </a:r>
          </a:p>
          <a:p>
            <a:pPr marL="285750" lvl="0" indent="-285750" eaLnBrk="0" fontAlgn="base" hangingPunct="0">
              <a:spcBef>
                <a:spcPct val="0"/>
              </a:spcBef>
              <a:spcAft>
                <a:spcPct val="0"/>
              </a:spcAft>
              <a:buFont typeface="Wingdings" pitchFamily="2" charset="2"/>
              <a:buChar char="v"/>
            </a:pPr>
            <a:r>
              <a:rPr kumimoji="0" lang="en-PK" altLang="en-PK" b="1" i="0" u="none" strike="noStrike" cap="none" normalizeH="0" baseline="0" dirty="0">
                <a:ln>
                  <a:noFill/>
                </a:ln>
                <a:solidFill>
                  <a:schemeClr val="tx1"/>
                </a:solidFill>
                <a:effectLst/>
                <a:latin typeface="Arial" panose="020B0604020202020204" pitchFamily="34" charset="0"/>
              </a:rPr>
              <a:t>Machine Learning</a:t>
            </a:r>
            <a:r>
              <a:rPr kumimoji="0" lang="en-PK" altLang="en-PK" b="0" i="0" u="none" strike="noStrike" cap="none" normalizeH="0" baseline="0" dirty="0">
                <a:ln>
                  <a:noFill/>
                </a:ln>
                <a:solidFill>
                  <a:schemeClr val="tx1"/>
                </a:solidFill>
                <a:effectLst/>
                <a:latin typeface="Arial" panose="020B0604020202020204" pitchFamily="34" charset="0"/>
              </a:rPr>
              <a:t>: Python (scikit-learn, TensorFlow)</a:t>
            </a:r>
          </a:p>
          <a:p>
            <a:pPr marL="285750" lvl="0" indent="-285750" eaLnBrk="0" fontAlgn="base" hangingPunct="0">
              <a:spcBef>
                <a:spcPct val="0"/>
              </a:spcBef>
              <a:spcAft>
                <a:spcPct val="0"/>
              </a:spcAft>
              <a:buFont typeface="Wingdings" pitchFamily="2" charset="2"/>
              <a:buChar char="v"/>
            </a:pPr>
            <a:r>
              <a:rPr kumimoji="0" lang="en-PK" altLang="en-PK" b="1" i="0" u="none" strike="noStrike" cap="none" normalizeH="0" baseline="0" dirty="0">
                <a:ln>
                  <a:noFill/>
                </a:ln>
                <a:solidFill>
                  <a:schemeClr val="tx1"/>
                </a:solidFill>
                <a:effectLst/>
                <a:latin typeface="Arial" panose="020B0604020202020204" pitchFamily="34" charset="0"/>
              </a:rPr>
              <a:t>Hosting/Deployment</a:t>
            </a:r>
            <a:r>
              <a:rPr kumimoji="0" lang="en-PK" altLang="en-PK" b="0" i="0" u="none" strike="noStrike" cap="none" normalizeH="0" baseline="0" dirty="0">
                <a:ln>
                  <a:noFill/>
                </a:ln>
                <a:solidFill>
                  <a:schemeClr val="tx1"/>
                </a:solidFill>
                <a:effectLst/>
                <a:latin typeface="Arial" panose="020B0604020202020204" pitchFamily="34" charset="0"/>
              </a:rPr>
              <a:t>: Vercel</a:t>
            </a:r>
          </a:p>
          <a:p>
            <a:pPr marL="285750" lvl="0" indent="-285750" eaLnBrk="0" fontAlgn="base" hangingPunct="0">
              <a:spcBef>
                <a:spcPct val="0"/>
              </a:spcBef>
              <a:spcAft>
                <a:spcPct val="0"/>
              </a:spcAft>
              <a:buFont typeface="Wingdings" pitchFamily="2" charset="2"/>
              <a:buChar char="v"/>
            </a:pPr>
            <a:r>
              <a:rPr kumimoji="0" lang="en-PK" altLang="en-PK" b="1" i="0" u="none" strike="noStrike" cap="none" normalizeH="0" baseline="0" dirty="0">
                <a:ln>
                  <a:noFill/>
                </a:ln>
                <a:solidFill>
                  <a:schemeClr val="tx1"/>
                </a:solidFill>
                <a:effectLst/>
                <a:latin typeface="Arial" panose="020B0604020202020204" pitchFamily="34" charset="0"/>
              </a:rPr>
              <a:t>Version Control</a:t>
            </a:r>
            <a:r>
              <a:rPr kumimoji="0" lang="en-PK" altLang="en-PK" b="0" i="0" u="none" strike="noStrike" cap="none" normalizeH="0" baseline="0" dirty="0">
                <a:ln>
                  <a:noFill/>
                </a:ln>
                <a:solidFill>
                  <a:schemeClr val="tx1"/>
                </a:solidFill>
                <a:effectLst/>
                <a:latin typeface="Arial" panose="020B0604020202020204" pitchFamily="34" charset="0"/>
              </a:rPr>
              <a:t>: Git/GitHub</a:t>
            </a:r>
          </a:p>
        </p:txBody>
      </p:sp>
      <p:pic>
        <p:nvPicPr>
          <p:cNvPr id="12" name="Pink Bar" descr="Pink line.png">
            <a:extLst>
              <a:ext uri="{FF2B5EF4-FFF2-40B4-BE49-F238E27FC236}">
                <a16:creationId xmlns:a16="http://schemas.microsoft.com/office/drawing/2014/main" id="{1E13AC06-2A63-4AC1-69EB-435922B987B0}"/>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726340" y="1270133"/>
            <a:ext cx="1512000" cy="51047"/>
          </a:xfrm>
          <a:prstGeom prst="rect">
            <a:avLst/>
          </a:prstGeom>
        </p:spPr>
      </p:pic>
      <p:pic>
        <p:nvPicPr>
          <p:cNvPr id="4" name="Picture 3" descr="A diagram of a computer&#10;&#10;AI-generated content may be incorrect.">
            <a:extLst>
              <a:ext uri="{FF2B5EF4-FFF2-40B4-BE49-F238E27FC236}">
                <a16:creationId xmlns:a16="http://schemas.microsoft.com/office/drawing/2014/main" id="{B84128D9-C97C-AF08-1B92-173AC26C8B8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19390" y="1180575"/>
            <a:ext cx="3595795" cy="5128288"/>
          </a:xfrm>
          <a:prstGeom prst="rect">
            <a:avLst/>
          </a:prstGeom>
        </p:spPr>
      </p:pic>
    </p:spTree>
    <p:extLst>
      <p:ext uri="{BB962C8B-B14F-4D97-AF65-F5344CB8AC3E}">
        <p14:creationId xmlns:p14="http://schemas.microsoft.com/office/powerpoint/2010/main" val="3761804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AB5A888-B29F-99C7-0FFF-AD5041D4072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E0B30D-25C6-62D6-4EAD-67AF0CAB2644}"/>
              </a:ext>
            </a:extLst>
          </p:cNvPr>
          <p:cNvSpPr>
            <a:spLocks noGrp="1"/>
          </p:cNvSpPr>
          <p:nvPr>
            <p:ph type="title"/>
          </p:nvPr>
        </p:nvSpPr>
        <p:spPr/>
        <p:txBody>
          <a:bodyPr/>
          <a:lstStyle/>
          <a:p>
            <a:r>
              <a:rPr lang="en-GB" dirty="0">
                <a:latin typeface="Amasis MT Pro Medium" panose="020B0604020202020204" pitchFamily="18" charset="0"/>
              </a:rPr>
              <a:t>Implementation</a:t>
            </a:r>
          </a:p>
        </p:txBody>
      </p:sp>
      <p:sp>
        <p:nvSpPr>
          <p:cNvPr id="7" name="TextBox 6">
            <a:extLst>
              <a:ext uri="{FF2B5EF4-FFF2-40B4-BE49-F238E27FC236}">
                <a16:creationId xmlns:a16="http://schemas.microsoft.com/office/drawing/2014/main" id="{971E5799-16DD-17BE-4608-D1295A0B7BC1}"/>
              </a:ext>
            </a:extLst>
          </p:cNvPr>
          <p:cNvSpPr txBox="1"/>
          <p:nvPr/>
        </p:nvSpPr>
        <p:spPr>
          <a:xfrm>
            <a:off x="1059611" y="1729718"/>
            <a:ext cx="5826963"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Frontend Implementation</a:t>
            </a:r>
          </a:p>
        </p:txBody>
      </p:sp>
      <p:pic>
        <p:nvPicPr>
          <p:cNvPr id="13" name="Pink Bar" descr="Pink line.png">
            <a:extLst>
              <a:ext uri="{FF2B5EF4-FFF2-40B4-BE49-F238E27FC236}">
                <a16:creationId xmlns:a16="http://schemas.microsoft.com/office/drawing/2014/main" id="{168A4512-7F05-FB47-37FD-9DB6624BA589}"/>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749351" y="1276424"/>
            <a:ext cx="2196000" cy="51047"/>
          </a:xfrm>
          <a:prstGeom prst="rect">
            <a:avLst/>
          </a:prstGeom>
        </p:spPr>
      </p:pic>
      <p:sp>
        <p:nvSpPr>
          <p:cNvPr id="5" name="TextBox 4">
            <a:extLst>
              <a:ext uri="{FF2B5EF4-FFF2-40B4-BE49-F238E27FC236}">
                <a16:creationId xmlns:a16="http://schemas.microsoft.com/office/drawing/2014/main" id="{D9ADAB63-FD32-5F96-61D9-FD80628E2072}"/>
              </a:ext>
            </a:extLst>
          </p:cNvPr>
          <p:cNvSpPr txBox="1"/>
          <p:nvPr/>
        </p:nvSpPr>
        <p:spPr>
          <a:xfrm>
            <a:off x="1478280" y="2358294"/>
            <a:ext cx="6705600" cy="2308324"/>
          </a:xfrm>
          <a:prstGeom prst="rect">
            <a:avLst/>
          </a:prstGeom>
          <a:noFill/>
        </p:spPr>
        <p:txBody>
          <a:bodyPr wrap="square" rtlCol="0">
            <a:spAutoFit/>
          </a:bodyPr>
          <a:lstStyle/>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Technologies</a:t>
            </a:r>
            <a:r>
              <a:rPr lang="en-PK" altLang="en-PK" dirty="0">
                <a:latin typeface="Arial" panose="020B0604020202020204" pitchFamily="34" charset="0"/>
              </a:rPr>
              <a:t>: </a:t>
            </a:r>
            <a:r>
              <a:rPr lang="en-GB" dirty="0" err="1"/>
              <a:t>React.js</a:t>
            </a:r>
            <a:r>
              <a:rPr lang="en-GB" dirty="0"/>
              <a:t>, </a:t>
            </a:r>
            <a:r>
              <a:rPr lang="en-GB" dirty="0" err="1"/>
              <a:t>Chart.js</a:t>
            </a:r>
            <a:r>
              <a:rPr lang="en-GB" dirty="0"/>
              <a:t>, Context API</a:t>
            </a:r>
            <a:endParaRPr lang="en-GB" dirty="0">
              <a:latin typeface="Arial" panose="020B0604020202020204" pitchFamily="34" charset="0"/>
              <a:cs typeface="Arial" panose="020B0604020202020204" pitchFamily="34" charset="0"/>
            </a:endParaRPr>
          </a:p>
          <a:p>
            <a:pPr lvl="0" eaLnBrk="0" fontAlgn="base" hangingPunct="0">
              <a:spcBef>
                <a:spcPct val="0"/>
              </a:spcBef>
              <a:spcAft>
                <a:spcPct val="0"/>
              </a:spcAft>
            </a:pPr>
            <a:endParaRPr lang="en-PK" altLang="en-PK" dirty="0">
              <a:latin typeface="Arial" panose="020B0604020202020204" pitchFamily="34" charset="0"/>
              <a:cs typeface="Arial" panose="020B0604020202020204" pitchFamily="34" charset="0"/>
            </a:endParaRPr>
          </a:p>
          <a:p>
            <a:pPr marL="285750" lvl="0" indent="-285750" eaLnBrk="0" fontAlgn="base" hangingPunct="0">
              <a:spcBef>
                <a:spcPct val="0"/>
              </a:spcBef>
              <a:spcAft>
                <a:spcPct val="0"/>
              </a:spcAft>
              <a:buFont typeface="Wingdings" pitchFamily="2" charset="2"/>
              <a:buChar char="Ø"/>
            </a:pPr>
            <a:r>
              <a:rPr lang="en-GB" b="1" dirty="0">
                <a:latin typeface="Arial" panose="020B0604020202020204" pitchFamily="34" charset="0"/>
                <a:cs typeface="Arial" panose="020B0604020202020204" pitchFamily="34" charset="0"/>
              </a:rPr>
              <a:t>Key Features</a:t>
            </a:r>
            <a:r>
              <a:rPr lang="en-GB" dirty="0"/>
              <a:t>:</a:t>
            </a:r>
            <a:endParaRPr lang="en-PK" altLang="en-PK" dirty="0">
              <a:latin typeface="Arial" panose="020B0604020202020204" pitchFamily="34" charset="0"/>
            </a:endParaRPr>
          </a:p>
          <a:p>
            <a:pPr lvl="1" eaLnBrk="0" fontAlgn="base" hangingPunct="0">
              <a:spcBef>
                <a:spcPct val="0"/>
              </a:spcBef>
              <a:spcAft>
                <a:spcPct val="0"/>
              </a:spcAft>
              <a:buFontTx/>
              <a:buAutoNum type="arabicPeriod"/>
            </a:pPr>
            <a:r>
              <a:rPr lang="en-GB" dirty="0"/>
              <a:t>Activity input forms (guided, error-handled)</a:t>
            </a:r>
          </a:p>
          <a:p>
            <a:pPr lvl="1" eaLnBrk="0" fontAlgn="base" hangingPunct="0">
              <a:spcBef>
                <a:spcPct val="0"/>
              </a:spcBef>
              <a:spcAft>
                <a:spcPct val="0"/>
              </a:spcAft>
              <a:buFontTx/>
              <a:buAutoNum type="arabicPeriod"/>
            </a:pPr>
            <a:r>
              <a:rPr lang="en-GB" dirty="0"/>
              <a:t>Real-time dashboard (pie charts, line graphs, progress bars)</a:t>
            </a:r>
          </a:p>
          <a:p>
            <a:pPr lvl="1" eaLnBrk="0" fontAlgn="base" hangingPunct="0">
              <a:spcBef>
                <a:spcPct val="0"/>
              </a:spcBef>
              <a:spcAft>
                <a:spcPct val="0"/>
              </a:spcAft>
              <a:buFontTx/>
              <a:buAutoNum type="arabicPeriod"/>
            </a:pPr>
            <a:r>
              <a:rPr lang="en-GB" dirty="0"/>
              <a:t>Achievement badges &amp; streak indicators</a:t>
            </a:r>
          </a:p>
          <a:p>
            <a:pPr lvl="1" eaLnBrk="0" fontAlgn="base" hangingPunct="0">
              <a:spcBef>
                <a:spcPct val="0"/>
              </a:spcBef>
              <a:spcAft>
                <a:spcPct val="0"/>
              </a:spcAft>
              <a:buFontTx/>
              <a:buAutoNum type="arabicPeriod"/>
            </a:pPr>
            <a:r>
              <a:rPr lang="en-GB" dirty="0"/>
              <a:t>Responsive design (mobile + desktop)</a:t>
            </a:r>
          </a:p>
        </p:txBody>
      </p:sp>
    </p:spTree>
    <p:extLst>
      <p:ext uri="{BB962C8B-B14F-4D97-AF65-F5344CB8AC3E}">
        <p14:creationId xmlns:p14="http://schemas.microsoft.com/office/powerpoint/2010/main" val="3269640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p:txBody>
          <a:bodyPr/>
          <a:lstStyle/>
          <a:p>
            <a:r>
              <a:rPr lang="en-GB" dirty="0">
                <a:latin typeface="Amasis MT Pro Medium" panose="020B0604020202020204" pitchFamily="18" charset="0"/>
              </a:rPr>
              <a:t>Implementation</a:t>
            </a:r>
          </a:p>
        </p:txBody>
      </p:sp>
      <p:sp>
        <p:nvSpPr>
          <p:cNvPr id="7" name="TextBox 6">
            <a:extLst>
              <a:ext uri="{FF2B5EF4-FFF2-40B4-BE49-F238E27FC236}">
                <a16:creationId xmlns:a16="http://schemas.microsoft.com/office/drawing/2014/main" id="{B97242D8-1D85-4B34-B31F-43F2A084BFFA}"/>
              </a:ext>
            </a:extLst>
          </p:cNvPr>
          <p:cNvSpPr txBox="1"/>
          <p:nvPr/>
        </p:nvSpPr>
        <p:spPr>
          <a:xfrm>
            <a:off x="1059611" y="1729718"/>
            <a:ext cx="5826963"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Backend Implementation</a:t>
            </a:r>
          </a:p>
        </p:txBody>
      </p:sp>
      <p:pic>
        <p:nvPicPr>
          <p:cNvPr id="13" name="Pink Bar" descr="Pink line.png">
            <a:extLst>
              <a:ext uri="{FF2B5EF4-FFF2-40B4-BE49-F238E27FC236}">
                <a16:creationId xmlns:a16="http://schemas.microsoft.com/office/drawing/2014/main" id="{5C41F093-339C-4626-AD99-C65E0BF9D542}"/>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749351" y="1276424"/>
            <a:ext cx="2196000" cy="51047"/>
          </a:xfrm>
          <a:prstGeom prst="rect">
            <a:avLst/>
          </a:prstGeom>
        </p:spPr>
      </p:pic>
      <p:sp>
        <p:nvSpPr>
          <p:cNvPr id="5" name="TextBox 4">
            <a:extLst>
              <a:ext uri="{FF2B5EF4-FFF2-40B4-BE49-F238E27FC236}">
                <a16:creationId xmlns:a16="http://schemas.microsoft.com/office/drawing/2014/main" id="{BB473AB0-CD4D-AB4B-2499-E3B77130481D}"/>
              </a:ext>
            </a:extLst>
          </p:cNvPr>
          <p:cNvSpPr txBox="1"/>
          <p:nvPr/>
        </p:nvSpPr>
        <p:spPr>
          <a:xfrm>
            <a:off x="1478280" y="2358294"/>
            <a:ext cx="6705600" cy="3139321"/>
          </a:xfrm>
          <a:prstGeom prst="rect">
            <a:avLst/>
          </a:prstGeom>
          <a:noFill/>
        </p:spPr>
        <p:txBody>
          <a:bodyPr wrap="square" rtlCol="0">
            <a:spAutoFit/>
          </a:bodyPr>
          <a:lstStyle/>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Technologies</a:t>
            </a:r>
            <a:r>
              <a:rPr lang="en-PK" altLang="en-PK" dirty="0">
                <a:latin typeface="Arial" panose="020B0604020202020204" pitchFamily="34" charset="0"/>
              </a:rPr>
              <a:t>: </a:t>
            </a:r>
            <a:r>
              <a:rPr lang="en-GB" dirty="0">
                <a:latin typeface="Arial" panose="020B0604020202020204" pitchFamily="34" charset="0"/>
                <a:cs typeface="Arial" panose="020B0604020202020204" pitchFamily="34" charset="0"/>
              </a:rPr>
              <a:t>Node.js, </a:t>
            </a:r>
            <a:r>
              <a:rPr lang="en-GB" dirty="0" err="1">
                <a:latin typeface="Arial" panose="020B0604020202020204" pitchFamily="34" charset="0"/>
                <a:cs typeface="Arial" panose="020B0604020202020204" pitchFamily="34" charset="0"/>
              </a:rPr>
              <a:t>Express.js</a:t>
            </a:r>
            <a:endParaRPr lang="en-GB" dirty="0">
              <a:latin typeface="Arial" panose="020B0604020202020204" pitchFamily="34" charset="0"/>
              <a:cs typeface="Arial" panose="020B0604020202020204" pitchFamily="34" charset="0"/>
            </a:endParaRPr>
          </a:p>
          <a:p>
            <a:pPr lvl="0" eaLnBrk="0" fontAlgn="base" hangingPunct="0">
              <a:spcBef>
                <a:spcPct val="0"/>
              </a:spcBef>
              <a:spcAft>
                <a:spcPct val="0"/>
              </a:spcAft>
            </a:pPr>
            <a:endParaRPr lang="en-PK" altLang="en-PK" dirty="0">
              <a:latin typeface="Arial" panose="020B0604020202020204" pitchFamily="34" charset="0"/>
              <a:cs typeface="Arial" panose="020B0604020202020204" pitchFamily="34" charset="0"/>
            </a:endParaRPr>
          </a:p>
          <a:p>
            <a:pPr marL="285750" lvl="0" indent="-285750" eaLnBrk="0" fontAlgn="base" hangingPunct="0">
              <a:spcBef>
                <a:spcPct val="0"/>
              </a:spcBef>
              <a:spcAft>
                <a:spcPct val="0"/>
              </a:spcAft>
              <a:buFont typeface="Wingdings" pitchFamily="2" charset="2"/>
              <a:buChar char="Ø"/>
            </a:pPr>
            <a:r>
              <a:rPr lang="en-GB" b="1" dirty="0">
                <a:latin typeface="Arial" panose="020B0604020202020204" pitchFamily="34" charset="0"/>
                <a:cs typeface="Arial" panose="020B0604020202020204" pitchFamily="34" charset="0"/>
              </a:rPr>
              <a:t>Key Features</a:t>
            </a:r>
            <a:r>
              <a:rPr lang="en-GB" dirty="0"/>
              <a:t>:</a:t>
            </a:r>
            <a:endParaRPr lang="en-PK" altLang="en-PK" dirty="0">
              <a:latin typeface="Arial" panose="020B0604020202020204" pitchFamily="34" charset="0"/>
            </a:endParaRPr>
          </a:p>
          <a:p>
            <a:pPr lvl="1" eaLnBrk="0" fontAlgn="base" hangingPunct="0">
              <a:spcBef>
                <a:spcPct val="0"/>
              </a:spcBef>
              <a:spcAft>
                <a:spcPct val="0"/>
              </a:spcAft>
              <a:buFontTx/>
              <a:buAutoNum type="arabicPeriod"/>
            </a:pPr>
            <a:r>
              <a:rPr lang="en-GB" dirty="0"/>
              <a:t>RESTful API structure</a:t>
            </a:r>
          </a:p>
          <a:p>
            <a:pPr lvl="1" eaLnBrk="0" fontAlgn="base" hangingPunct="0">
              <a:spcBef>
                <a:spcPct val="0"/>
              </a:spcBef>
              <a:spcAft>
                <a:spcPct val="0"/>
              </a:spcAft>
              <a:buFontTx/>
              <a:buAutoNum type="arabicPeriod"/>
            </a:pPr>
            <a:r>
              <a:rPr lang="en-GB" dirty="0"/>
              <a:t>JWT authentication &amp; </a:t>
            </a:r>
            <a:r>
              <a:rPr lang="en-GB" dirty="0" err="1"/>
              <a:t>bcrypt</a:t>
            </a:r>
            <a:r>
              <a:rPr lang="en-GB" dirty="0"/>
              <a:t> password security</a:t>
            </a:r>
          </a:p>
          <a:p>
            <a:pPr lvl="1" eaLnBrk="0" fontAlgn="base" hangingPunct="0">
              <a:spcBef>
                <a:spcPct val="0"/>
              </a:spcBef>
              <a:spcAft>
                <a:spcPct val="0"/>
              </a:spcAft>
              <a:buFontTx/>
              <a:buAutoNum type="arabicPeriod"/>
            </a:pPr>
            <a:r>
              <a:rPr lang="en-GB" dirty="0"/>
              <a:t>Emission calculation engine (DEFRA/IPCC factors)</a:t>
            </a:r>
          </a:p>
          <a:p>
            <a:pPr lvl="1" eaLnBrk="0" fontAlgn="base" hangingPunct="0">
              <a:spcBef>
                <a:spcPct val="0"/>
              </a:spcBef>
              <a:spcAft>
                <a:spcPct val="0"/>
              </a:spcAft>
              <a:buFontTx/>
              <a:buAutoNum type="arabicPeriod"/>
            </a:pPr>
            <a:r>
              <a:rPr lang="en-GB" dirty="0"/>
              <a:t>Input validation using Joi schemas</a:t>
            </a:r>
          </a:p>
          <a:p>
            <a:pPr lvl="1" eaLnBrk="0" fontAlgn="base" hangingPunct="0">
              <a:spcBef>
                <a:spcPct val="0"/>
              </a:spcBef>
              <a:spcAft>
                <a:spcPct val="0"/>
              </a:spcAft>
              <a:buFontTx/>
              <a:buAutoNum type="arabicPeriod"/>
            </a:pPr>
            <a:r>
              <a:rPr lang="en-GB" dirty="0"/>
              <a:t>Rate-limiting &amp; secure routing</a:t>
            </a:r>
          </a:p>
          <a:p>
            <a:pPr marL="285750" indent="-285750" eaLnBrk="0" fontAlgn="base" hangingPunct="0">
              <a:spcBef>
                <a:spcPct val="0"/>
              </a:spcBef>
              <a:spcAft>
                <a:spcPct val="0"/>
              </a:spcAft>
              <a:buFont typeface="Wingdings" pitchFamily="2" charset="2"/>
              <a:buChar char="Ø"/>
            </a:pPr>
            <a:endParaRPr lang="en-PK" altLang="en-PK" dirty="0">
              <a:latin typeface="Arial" panose="020B0604020202020204" pitchFamily="34" charset="0"/>
            </a:endParaRPr>
          </a:p>
          <a:p>
            <a:pPr marL="285750" lvl="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Api Examples:</a:t>
            </a:r>
          </a:p>
          <a:p>
            <a:pPr marL="742950" lvl="1" indent="-285750" eaLnBrk="0" fontAlgn="base" hangingPunct="0">
              <a:spcBef>
                <a:spcPct val="0"/>
              </a:spcBef>
              <a:spcAft>
                <a:spcPct val="0"/>
              </a:spcAft>
              <a:buFont typeface="Arial" panose="020B0604020202020204" pitchFamily="34" charset="0"/>
              <a:buChar char="•"/>
            </a:pPr>
            <a:endParaRPr lang="en-PK" altLang="en-PK" b="1" dirty="0">
              <a:latin typeface="Arial" panose="020B0604020202020204" pitchFamily="34" charset="0"/>
            </a:endParaRPr>
          </a:p>
        </p:txBody>
      </p:sp>
      <p:sp>
        <p:nvSpPr>
          <p:cNvPr id="9" name="Rectangle 5">
            <a:extLst>
              <a:ext uri="{FF2B5EF4-FFF2-40B4-BE49-F238E27FC236}">
                <a16:creationId xmlns:a16="http://schemas.microsoft.com/office/drawing/2014/main" id="{2CA5D2AE-C1A8-ED76-BE25-8176A2D894CD}"/>
              </a:ext>
            </a:extLst>
          </p:cNvPr>
          <p:cNvSpPr>
            <a:spLocks noChangeArrowheads="1"/>
          </p:cNvSpPr>
          <p:nvPr/>
        </p:nvSpPr>
        <p:spPr bwMode="auto">
          <a:xfrm>
            <a:off x="1985962" y="5295060"/>
            <a:ext cx="3688830" cy="6155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PK" altLang="en-PK" sz="1600" b="0" i="0" u="none" strike="noStrike" cap="none" normalizeH="0" baseline="0" dirty="0">
                <a:ln>
                  <a:noFill/>
                </a:ln>
                <a:solidFill>
                  <a:srgbClr val="000000"/>
                </a:solidFill>
                <a:effectLst/>
                <a:latin typeface="Arial Unicode MS" panose="020B0604020202020204" pitchFamily="34" charset="-128"/>
              </a:rPr>
              <a:t>/auth/login</a:t>
            </a:r>
            <a:r>
              <a:rPr kumimoji="0" lang="en-PK" altLang="en-PK" sz="1600" b="0" i="0" u="none" strike="noStrike" cap="none" normalizeH="0" baseline="0" dirty="0">
                <a:ln>
                  <a:noFill/>
                </a:ln>
                <a:solidFill>
                  <a:srgbClr val="000000"/>
                </a:solidFill>
                <a:effectLst/>
                <a:ea typeface="-webkit-standard"/>
              </a:rPr>
              <a:t> </a:t>
            </a:r>
            <a:r>
              <a:rPr kumimoji="0" lang="en-PK" altLang="en-PK" sz="1600" b="0" i="0" u="none" strike="noStrike" cap="none" normalizeH="0" baseline="0" dirty="0">
                <a:ln>
                  <a:noFill/>
                </a:ln>
                <a:solidFill>
                  <a:srgbClr val="000000"/>
                </a:solidFill>
                <a:effectLst/>
                <a:latin typeface="Arial" panose="020B0604020202020204" pitchFamily="34" charset="0"/>
                <a:ea typeface="-webkit-standard"/>
              </a:rPr>
              <a:t>— secure authentication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PK" altLang="en-PK" sz="1800" b="0" i="0" u="none" strike="noStrike" cap="none" normalizeH="0" baseline="0" dirty="0">
              <a:ln>
                <a:noFill/>
              </a:ln>
              <a:solidFill>
                <a:schemeClr val="tx1"/>
              </a:solidFill>
              <a:effectLst/>
              <a:latin typeface="Arial" panose="020B0604020202020204" pitchFamily="34" charset="0"/>
            </a:endParaRPr>
          </a:p>
        </p:txBody>
      </p:sp>
      <p:sp>
        <p:nvSpPr>
          <p:cNvPr id="10" name="Rectangle 6">
            <a:extLst>
              <a:ext uri="{FF2B5EF4-FFF2-40B4-BE49-F238E27FC236}">
                <a16:creationId xmlns:a16="http://schemas.microsoft.com/office/drawing/2014/main" id="{C35D00B5-B1B9-F7B1-0CA6-093FF0A47F82}"/>
              </a:ext>
            </a:extLst>
          </p:cNvPr>
          <p:cNvSpPr>
            <a:spLocks noChangeArrowheads="1"/>
          </p:cNvSpPr>
          <p:nvPr/>
        </p:nvSpPr>
        <p:spPr bwMode="auto">
          <a:xfrm>
            <a:off x="1985962" y="5658522"/>
            <a:ext cx="4573688"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PK" altLang="en-PK" sz="1600" b="0" i="0" u="none" strike="noStrike" cap="none" normalizeH="0" baseline="0" dirty="0">
                <a:ln>
                  <a:noFill/>
                </a:ln>
                <a:solidFill>
                  <a:srgbClr val="000000"/>
                </a:solidFill>
                <a:effectLst/>
                <a:latin typeface="Arial Unicode MS" panose="020B0604020202020204" pitchFamily="34" charset="-128"/>
              </a:rPr>
              <a:t>/activity/add</a:t>
            </a:r>
            <a:r>
              <a:rPr kumimoji="0" lang="en-PK" altLang="en-PK" sz="1600" b="0" i="0" u="none" strike="noStrike" cap="none" normalizeH="0" baseline="0" dirty="0">
                <a:ln>
                  <a:noFill/>
                </a:ln>
                <a:solidFill>
                  <a:srgbClr val="000000"/>
                </a:solidFill>
                <a:effectLst/>
                <a:ea typeface="-webkit-standard"/>
              </a:rPr>
              <a:t> </a:t>
            </a:r>
            <a:r>
              <a:rPr kumimoji="0" lang="en-PK" altLang="en-PK" sz="1600" b="0" i="0" u="none" strike="noStrike" cap="none" normalizeH="0" baseline="0" dirty="0">
                <a:ln>
                  <a:noFill/>
                </a:ln>
                <a:solidFill>
                  <a:srgbClr val="000000"/>
                </a:solidFill>
                <a:effectLst/>
                <a:latin typeface="Arial" panose="020B0604020202020204" pitchFamily="34" charset="0"/>
                <a:ea typeface="-webkit-standard"/>
              </a:rPr>
              <a:t>— validate + compute emissions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PK" altLang="en-PK" sz="1600" b="0" i="0" u="none" strike="noStrike" cap="none" normalizeH="0" baseline="0" dirty="0">
              <a:ln>
                <a:noFill/>
              </a:ln>
              <a:solidFill>
                <a:schemeClr val="tx1"/>
              </a:solidFill>
              <a:effectLst/>
              <a:latin typeface="Arial" panose="020B0604020202020204" pitchFamily="34" charset="0"/>
            </a:endParaRPr>
          </a:p>
        </p:txBody>
      </p:sp>
      <p:sp>
        <p:nvSpPr>
          <p:cNvPr id="11" name="Rectangle 7">
            <a:extLst>
              <a:ext uri="{FF2B5EF4-FFF2-40B4-BE49-F238E27FC236}">
                <a16:creationId xmlns:a16="http://schemas.microsoft.com/office/drawing/2014/main" id="{0BF108B4-0ED2-7590-86B7-69F0BE1FF051}"/>
              </a:ext>
            </a:extLst>
          </p:cNvPr>
          <p:cNvSpPr>
            <a:spLocks noChangeArrowheads="1"/>
          </p:cNvSpPr>
          <p:nvPr/>
        </p:nvSpPr>
        <p:spPr bwMode="auto">
          <a:xfrm>
            <a:off x="1985962" y="6071520"/>
            <a:ext cx="4613764"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PK" altLang="en-PK" sz="1600" b="0" i="0" u="none" strike="noStrike" cap="none" normalizeH="0" baseline="0" dirty="0">
                <a:ln>
                  <a:noFill/>
                </a:ln>
                <a:solidFill>
                  <a:srgbClr val="000000"/>
                </a:solidFill>
                <a:effectLst/>
                <a:latin typeface="Arial Unicode MS" panose="020B0604020202020204" pitchFamily="34" charset="-128"/>
              </a:rPr>
              <a:t>/dashboard/summary</a:t>
            </a:r>
            <a:r>
              <a:rPr kumimoji="0" lang="en-PK" altLang="en-PK" sz="1600" b="0" i="0" u="none" strike="noStrike" cap="none" normalizeH="0" baseline="0" dirty="0">
                <a:ln>
                  <a:noFill/>
                </a:ln>
                <a:solidFill>
                  <a:srgbClr val="000000"/>
                </a:solidFill>
                <a:effectLst/>
                <a:ea typeface="-webkit-standard"/>
              </a:rPr>
              <a:t> </a:t>
            </a:r>
            <a:r>
              <a:rPr kumimoji="0" lang="en-PK" altLang="en-PK" sz="1600" b="0" i="0" u="none" strike="noStrike" cap="none" normalizeH="0" baseline="0" dirty="0">
                <a:ln>
                  <a:noFill/>
                </a:ln>
                <a:solidFill>
                  <a:srgbClr val="000000"/>
                </a:solidFill>
                <a:effectLst/>
                <a:latin typeface="Arial" panose="020B0604020202020204" pitchFamily="34" charset="0"/>
                <a:ea typeface="-webkit-standard"/>
              </a:rPr>
              <a:t>— aggregated analytics</a:t>
            </a:r>
            <a:endParaRPr kumimoji="0" lang="en-PK" altLang="en-PK"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6204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1C6D18-9714-185C-A6A8-2996F481D8F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3D6A9B-A346-3D90-BBB2-8D79D407B805}"/>
              </a:ext>
            </a:extLst>
          </p:cNvPr>
          <p:cNvSpPr>
            <a:spLocks noGrp="1"/>
          </p:cNvSpPr>
          <p:nvPr>
            <p:ph type="title"/>
          </p:nvPr>
        </p:nvSpPr>
        <p:spPr/>
        <p:txBody>
          <a:bodyPr/>
          <a:lstStyle/>
          <a:p>
            <a:r>
              <a:rPr lang="en-GB" dirty="0">
                <a:latin typeface="Amasis MT Pro Medium" panose="020B0604020202020204" pitchFamily="18" charset="0"/>
              </a:rPr>
              <a:t>Implementation</a:t>
            </a:r>
          </a:p>
        </p:txBody>
      </p:sp>
      <p:sp>
        <p:nvSpPr>
          <p:cNvPr id="7" name="TextBox 6">
            <a:extLst>
              <a:ext uri="{FF2B5EF4-FFF2-40B4-BE49-F238E27FC236}">
                <a16:creationId xmlns:a16="http://schemas.microsoft.com/office/drawing/2014/main" id="{1462510D-1310-DB87-FE9A-D34EAF5AEF3D}"/>
              </a:ext>
            </a:extLst>
          </p:cNvPr>
          <p:cNvSpPr txBox="1"/>
          <p:nvPr/>
        </p:nvSpPr>
        <p:spPr>
          <a:xfrm>
            <a:off x="1059611" y="1729718"/>
            <a:ext cx="6784227"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Carbon Emission Calculation Implementation</a:t>
            </a:r>
          </a:p>
        </p:txBody>
      </p:sp>
      <p:pic>
        <p:nvPicPr>
          <p:cNvPr id="13" name="Pink Bar" descr="Pink line.png">
            <a:extLst>
              <a:ext uri="{FF2B5EF4-FFF2-40B4-BE49-F238E27FC236}">
                <a16:creationId xmlns:a16="http://schemas.microsoft.com/office/drawing/2014/main" id="{533407B7-3781-C6EF-00E3-10BB93F8FA46}"/>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749351" y="1276424"/>
            <a:ext cx="2196000" cy="51047"/>
          </a:xfrm>
          <a:prstGeom prst="rect">
            <a:avLst/>
          </a:prstGeom>
        </p:spPr>
      </p:pic>
      <p:sp>
        <p:nvSpPr>
          <p:cNvPr id="5" name="TextBox 4">
            <a:extLst>
              <a:ext uri="{FF2B5EF4-FFF2-40B4-BE49-F238E27FC236}">
                <a16:creationId xmlns:a16="http://schemas.microsoft.com/office/drawing/2014/main" id="{A97776A7-66EE-076D-AEA2-C60C72DE50DC}"/>
              </a:ext>
            </a:extLst>
          </p:cNvPr>
          <p:cNvSpPr txBox="1"/>
          <p:nvPr/>
        </p:nvSpPr>
        <p:spPr>
          <a:xfrm>
            <a:off x="1478280" y="2442255"/>
            <a:ext cx="8537258" cy="2308324"/>
          </a:xfrm>
          <a:prstGeom prst="rect">
            <a:avLst/>
          </a:prstGeom>
          <a:noFill/>
        </p:spPr>
        <p:txBody>
          <a:bodyPr wrap="square" rtlCol="0">
            <a:spAutoFit/>
          </a:bodyPr>
          <a:lstStyle/>
          <a:p>
            <a:pPr marL="285750" indent="-285750" eaLnBrk="0" fontAlgn="base" hangingPunct="0">
              <a:spcBef>
                <a:spcPct val="0"/>
              </a:spcBef>
              <a:spcAft>
                <a:spcPct val="0"/>
              </a:spcAft>
              <a:buFont typeface="Wingdings" pitchFamily="2" charset="2"/>
              <a:buChar char="Ø"/>
            </a:pPr>
            <a:r>
              <a:rPr lang="en-PK" altLang="en-PK" b="1" dirty="0">
                <a:latin typeface="Arial" panose="020B0604020202020204" pitchFamily="34" charset="0"/>
              </a:rPr>
              <a:t>Formula </a:t>
            </a:r>
            <a:r>
              <a:rPr lang="en-PK" altLang="en-PK" dirty="0">
                <a:latin typeface="Arial" panose="020B0604020202020204" pitchFamily="34" charset="0"/>
              </a:rPr>
              <a:t>: </a:t>
            </a:r>
            <a:r>
              <a:rPr lang="en-PK" altLang="en-PK" dirty="0">
                <a:solidFill>
                  <a:srgbClr val="000000"/>
                </a:solidFill>
                <a:latin typeface="Arial" panose="020B0604020202020204" pitchFamily="34" charset="0"/>
                <a:ea typeface="-webkit-standard"/>
              </a:rPr>
              <a:t>Emissions (kgCO₂e) = Activity Amount × Emission Factor</a:t>
            </a:r>
            <a:endParaRPr lang="en-PK" altLang="en-PK" dirty="0">
              <a:latin typeface="Arial" panose="020B0604020202020204" pitchFamily="34" charset="0"/>
            </a:endParaRPr>
          </a:p>
          <a:p>
            <a:pPr lvl="0" eaLnBrk="0" fontAlgn="base" hangingPunct="0">
              <a:spcBef>
                <a:spcPct val="0"/>
              </a:spcBef>
              <a:spcAft>
                <a:spcPct val="0"/>
              </a:spcAft>
            </a:pPr>
            <a:endParaRPr lang="en-PK" altLang="en-PK" dirty="0">
              <a:latin typeface="Arial" panose="020B0604020202020204" pitchFamily="34" charset="0"/>
              <a:cs typeface="Arial" panose="020B0604020202020204" pitchFamily="34" charset="0"/>
            </a:endParaRPr>
          </a:p>
          <a:p>
            <a:pPr marL="285750" lvl="0" indent="-285750" eaLnBrk="0" fontAlgn="base" hangingPunct="0">
              <a:spcBef>
                <a:spcPct val="0"/>
              </a:spcBef>
              <a:spcAft>
                <a:spcPct val="0"/>
              </a:spcAft>
              <a:buFont typeface="Wingdings" pitchFamily="2" charset="2"/>
              <a:buChar char="Ø"/>
            </a:pPr>
            <a:r>
              <a:rPr lang="en-GB" b="1" dirty="0"/>
              <a:t>Categories Implemented:</a:t>
            </a:r>
            <a:endParaRPr lang="en-PK" altLang="en-PK" b="1" dirty="0">
              <a:latin typeface="Arial" panose="020B0604020202020204" pitchFamily="34" charset="0"/>
            </a:endParaRPr>
          </a:p>
          <a:p>
            <a:pPr lvl="1" eaLnBrk="0" fontAlgn="base" hangingPunct="0">
              <a:spcBef>
                <a:spcPct val="0"/>
              </a:spcBef>
              <a:spcAft>
                <a:spcPct val="0"/>
              </a:spcAft>
              <a:buFontTx/>
              <a:buAutoNum type="arabicPeriod"/>
            </a:pPr>
            <a:r>
              <a:rPr lang="en-PK" altLang="en-PK" dirty="0">
                <a:solidFill>
                  <a:srgbClr val="000000"/>
                </a:solidFill>
                <a:latin typeface="Arial" panose="020B0604020202020204" pitchFamily="34" charset="0"/>
                <a:ea typeface="-webkit-standard"/>
              </a:rPr>
              <a:t>Transport (km × vehicle factor)</a:t>
            </a:r>
            <a:endParaRPr lang="en-GB" dirty="0"/>
          </a:p>
          <a:p>
            <a:pPr lvl="1" eaLnBrk="0" fontAlgn="base" hangingPunct="0">
              <a:spcBef>
                <a:spcPct val="0"/>
              </a:spcBef>
              <a:spcAft>
                <a:spcPct val="0"/>
              </a:spcAft>
              <a:buFontTx/>
              <a:buAutoNum type="arabicPeriod"/>
            </a:pPr>
            <a:r>
              <a:rPr lang="en-PK" altLang="en-PK" dirty="0">
                <a:solidFill>
                  <a:srgbClr val="000000"/>
                </a:solidFill>
                <a:latin typeface="Arial" panose="020B0604020202020204" pitchFamily="34" charset="0"/>
                <a:ea typeface="-webkit-standard"/>
              </a:rPr>
              <a:t>Energy (kWh × regional grid factor)</a:t>
            </a:r>
            <a:endParaRPr lang="en-GB" dirty="0"/>
          </a:p>
          <a:p>
            <a:pPr lvl="1" eaLnBrk="0" fontAlgn="base" hangingPunct="0">
              <a:spcBef>
                <a:spcPct val="0"/>
              </a:spcBef>
              <a:spcAft>
                <a:spcPct val="0"/>
              </a:spcAft>
              <a:buFontTx/>
              <a:buAutoNum type="arabicPeriod"/>
            </a:pPr>
            <a:r>
              <a:rPr lang="en-PK" altLang="en-PK" dirty="0">
                <a:solidFill>
                  <a:srgbClr val="000000"/>
                </a:solidFill>
                <a:latin typeface="Arial" panose="020B0604020202020204" pitchFamily="34" charset="0"/>
                <a:ea typeface="-webkit-standard"/>
              </a:rPr>
              <a:t>Diet (grams × lifecycle factor)</a:t>
            </a:r>
            <a:endParaRPr lang="en-GB" dirty="0"/>
          </a:p>
          <a:p>
            <a:pPr lvl="1" eaLnBrk="0" fontAlgn="base" hangingPunct="0">
              <a:spcBef>
                <a:spcPct val="0"/>
              </a:spcBef>
              <a:spcAft>
                <a:spcPct val="0"/>
              </a:spcAft>
              <a:buFontTx/>
              <a:buAutoNum type="arabicPeriod"/>
            </a:pPr>
            <a:r>
              <a:rPr lang="en-PK" altLang="en-PK" dirty="0">
                <a:solidFill>
                  <a:srgbClr val="000000"/>
                </a:solidFill>
                <a:latin typeface="Arial" panose="020B0604020202020204" pitchFamily="34" charset="0"/>
                <a:ea typeface="-webkit-standard"/>
              </a:rPr>
              <a:t>Waste (kg × disposal factor)</a:t>
            </a:r>
            <a:endParaRPr lang="en-PK" altLang="en-PK" dirty="0">
              <a:latin typeface="Arial" panose="020B0604020202020204" pitchFamily="34" charset="0"/>
            </a:endParaRPr>
          </a:p>
          <a:p>
            <a:pPr eaLnBrk="0" fontAlgn="base" hangingPunct="0">
              <a:spcBef>
                <a:spcPct val="0"/>
              </a:spcBef>
              <a:spcAft>
                <a:spcPct val="0"/>
              </a:spcAft>
            </a:pPr>
            <a:endParaRPr lang="en-PK" altLang="en-PK" dirty="0">
              <a:latin typeface="Arial" panose="020B0604020202020204" pitchFamily="34" charset="0"/>
            </a:endParaRPr>
          </a:p>
        </p:txBody>
      </p:sp>
      <p:sp>
        <p:nvSpPr>
          <p:cNvPr id="16" name="Rectangle 8">
            <a:extLst>
              <a:ext uri="{FF2B5EF4-FFF2-40B4-BE49-F238E27FC236}">
                <a16:creationId xmlns:a16="http://schemas.microsoft.com/office/drawing/2014/main" id="{04DE7209-77A6-AF40-995A-6E5C88F11728}"/>
              </a:ext>
            </a:extLst>
          </p:cNvPr>
          <p:cNvSpPr>
            <a:spLocks noChangeArrowheads="1"/>
          </p:cNvSpPr>
          <p:nvPr/>
        </p:nvSpPr>
        <p:spPr bwMode="auto">
          <a:xfrm>
            <a:off x="1478280" y="4888059"/>
            <a:ext cx="5885009"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Ø"/>
              <a:tabLst/>
            </a:pPr>
            <a:r>
              <a:rPr kumimoji="0" lang="en-PK" altLang="en-PK" sz="1800" b="1" i="0" u="none" strike="noStrike" cap="none" normalizeH="0" baseline="0" dirty="0">
                <a:ln>
                  <a:noFill/>
                </a:ln>
                <a:solidFill>
                  <a:srgbClr val="000000"/>
                </a:solidFill>
                <a:effectLst/>
                <a:latin typeface="Arial" panose="020B0604020202020204" pitchFamily="34" charset="0"/>
              </a:rPr>
              <a:t>Data Source:</a:t>
            </a:r>
            <a:r>
              <a:rPr kumimoji="0" lang="en-PK" altLang="en-PK" sz="1800" b="0" i="0" u="none" strike="noStrike" cap="none" normalizeH="0" baseline="0" dirty="0">
                <a:ln>
                  <a:noFill/>
                </a:ln>
                <a:solidFill>
                  <a:srgbClr val="000000"/>
                </a:solidFill>
                <a:effectLst/>
                <a:latin typeface="Arial" panose="020B0604020202020204" pitchFamily="34" charset="0"/>
                <a:ea typeface="-webkit-standard"/>
              </a:rPr>
              <a:t> Verified from </a:t>
            </a:r>
            <a:r>
              <a:rPr kumimoji="0" lang="en-PK" altLang="en-PK" sz="1800" b="1" i="0" u="none" strike="noStrike" cap="none" normalizeH="0" baseline="0" dirty="0">
                <a:ln>
                  <a:noFill/>
                </a:ln>
                <a:solidFill>
                  <a:srgbClr val="000000"/>
                </a:solidFill>
                <a:effectLst/>
                <a:latin typeface="Arial" panose="020B0604020202020204" pitchFamily="34" charset="0"/>
              </a:rPr>
              <a:t>DEFRA</a:t>
            </a:r>
            <a:r>
              <a:rPr kumimoji="0" lang="en-PK" altLang="en-PK" sz="1800" b="0" i="0" u="none" strike="noStrike" cap="none" normalizeH="0" baseline="0" dirty="0">
                <a:ln>
                  <a:noFill/>
                </a:ln>
                <a:solidFill>
                  <a:srgbClr val="000000"/>
                </a:solidFill>
                <a:effectLst/>
                <a:latin typeface="Arial" panose="020B0604020202020204" pitchFamily="34" charset="0"/>
                <a:ea typeface="-webkit-standard"/>
              </a:rPr>
              <a:t> &amp; </a:t>
            </a:r>
            <a:r>
              <a:rPr kumimoji="0" lang="en-PK" altLang="en-PK" sz="1800" b="1" i="0" u="none" strike="noStrike" cap="none" normalizeH="0" baseline="0" dirty="0">
                <a:ln>
                  <a:noFill/>
                </a:ln>
                <a:solidFill>
                  <a:srgbClr val="000000"/>
                </a:solidFill>
                <a:effectLst/>
                <a:latin typeface="Arial" panose="020B0604020202020204" pitchFamily="34" charset="0"/>
              </a:rPr>
              <a:t>IPCC</a:t>
            </a:r>
            <a:r>
              <a:rPr kumimoji="0" lang="en-PK" altLang="en-PK" sz="1800" b="0" i="0" u="none" strike="noStrike" cap="none" normalizeH="0" baseline="0" dirty="0">
                <a:ln>
                  <a:noFill/>
                </a:ln>
                <a:solidFill>
                  <a:srgbClr val="000000"/>
                </a:solidFill>
                <a:effectLst/>
                <a:latin typeface="Arial" panose="020B0604020202020204" pitchFamily="34" charset="0"/>
                <a:ea typeface="-webkit-standard"/>
              </a:rPr>
              <a:t> datasets</a:t>
            </a:r>
          </a:p>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Ø"/>
              <a:tabLst/>
            </a:pPr>
            <a:endParaRPr kumimoji="0" lang="en-PK" altLang="en-PK" sz="1800" b="0" i="0" u="none" strike="noStrike" cap="none" normalizeH="0" baseline="0" dirty="0">
              <a:ln>
                <a:noFill/>
              </a:ln>
              <a:solidFill>
                <a:schemeClr val="tx1"/>
              </a:solidFill>
              <a:effectLst/>
              <a:latin typeface="Arial" panose="020B0604020202020204" pitchFamily="34" charset="0"/>
            </a:endParaRPr>
          </a:p>
        </p:txBody>
      </p:sp>
      <p:sp>
        <p:nvSpPr>
          <p:cNvPr id="17" name="Rectangle 9">
            <a:extLst>
              <a:ext uri="{FF2B5EF4-FFF2-40B4-BE49-F238E27FC236}">
                <a16:creationId xmlns:a16="http://schemas.microsoft.com/office/drawing/2014/main" id="{8F0BE2B5-59ED-F8BD-5CCF-03BA597105C9}"/>
              </a:ext>
            </a:extLst>
          </p:cNvPr>
          <p:cNvSpPr>
            <a:spLocks noChangeArrowheads="1"/>
          </p:cNvSpPr>
          <p:nvPr/>
        </p:nvSpPr>
        <p:spPr bwMode="auto">
          <a:xfrm>
            <a:off x="1478280" y="5258411"/>
            <a:ext cx="5436104"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indent="-285750" defTabSz="914400">
              <a:buFont typeface="Wingdings" pitchFamily="2" charset="2"/>
              <a:buChar char="Ø"/>
            </a:pPr>
            <a:r>
              <a:rPr kumimoji="0" lang="en-PK" altLang="en-PK" b="1" i="0" u="none" strike="noStrike" cap="none" normalizeH="0" baseline="0" dirty="0">
                <a:ln>
                  <a:noFill/>
                </a:ln>
                <a:solidFill>
                  <a:srgbClr val="000000"/>
                </a:solidFill>
                <a:effectLst/>
                <a:latin typeface="Arial" panose="020B0604020202020204" pitchFamily="34" charset="0"/>
              </a:rPr>
              <a:t>Storage:</a:t>
            </a:r>
            <a:r>
              <a:rPr kumimoji="0" lang="en-PK" altLang="en-PK" b="0" i="0" u="none" strike="noStrike" cap="none" normalizeH="0" baseline="0" dirty="0">
                <a:ln>
                  <a:noFill/>
                </a:ln>
                <a:solidFill>
                  <a:srgbClr val="000000"/>
                </a:solidFill>
                <a:effectLst/>
                <a:latin typeface="Arial" panose="020B0604020202020204" pitchFamily="34" charset="0"/>
                <a:ea typeface="-webkit-standard"/>
              </a:rPr>
              <a:t> Emission factors stored in PostgreSQL</a:t>
            </a:r>
          </a:p>
          <a:p>
            <a:pPr marL="285750" indent="-285750" defTabSz="914400">
              <a:buFont typeface="Wingdings" pitchFamily="2" charset="2"/>
              <a:buChar char="Ø"/>
            </a:pPr>
            <a:endParaRPr kumimoji="0" lang="en-PK" altLang="en-PK" b="0" i="0" u="none" strike="noStrike" cap="none" normalizeH="0" baseline="0" dirty="0">
              <a:ln>
                <a:noFill/>
              </a:ln>
              <a:solidFill>
                <a:schemeClr val="tx1"/>
              </a:solidFill>
              <a:effectLst/>
              <a:latin typeface="Arial" panose="020B0604020202020204" pitchFamily="34" charset="0"/>
            </a:endParaRPr>
          </a:p>
        </p:txBody>
      </p:sp>
      <p:sp>
        <p:nvSpPr>
          <p:cNvPr id="18" name="Rectangle 10">
            <a:extLst>
              <a:ext uri="{FF2B5EF4-FFF2-40B4-BE49-F238E27FC236}">
                <a16:creationId xmlns:a16="http://schemas.microsoft.com/office/drawing/2014/main" id="{F92C448B-F2D9-CD38-22E0-66B874752F06}"/>
              </a:ext>
            </a:extLst>
          </p:cNvPr>
          <p:cNvSpPr>
            <a:spLocks noChangeArrowheads="1"/>
          </p:cNvSpPr>
          <p:nvPr/>
        </p:nvSpPr>
        <p:spPr bwMode="auto">
          <a:xfrm>
            <a:off x="1520432" y="5720076"/>
            <a:ext cx="465383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Ø"/>
              <a:tabLst/>
            </a:pPr>
            <a:r>
              <a:rPr kumimoji="0" lang="en-PK" altLang="en-PK" sz="1800" b="1" i="0" u="none" strike="noStrike" cap="none" normalizeH="0" baseline="0">
                <a:ln>
                  <a:noFill/>
                </a:ln>
                <a:solidFill>
                  <a:srgbClr val="000000"/>
                </a:solidFill>
                <a:effectLst/>
                <a:latin typeface="Arial" panose="020B0604020202020204" pitchFamily="34" charset="0"/>
              </a:rPr>
              <a:t>Output:</a:t>
            </a:r>
            <a:r>
              <a:rPr kumimoji="0" lang="en-PK" altLang="en-PK" sz="1800" b="0" i="0" u="none" strike="noStrike" cap="none" normalizeH="0" baseline="0">
                <a:ln>
                  <a:noFill/>
                </a:ln>
                <a:solidFill>
                  <a:srgbClr val="000000"/>
                </a:solidFill>
                <a:effectLst/>
                <a:latin typeface="Arial" panose="020B0604020202020204" pitchFamily="34" charset="0"/>
              </a:rPr>
              <a:t> Real-time updates to dashboard</a:t>
            </a:r>
            <a:endParaRPr kumimoji="0" lang="en-PK" altLang="en-PK"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533367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339731-1466-2DDD-5382-D73284B3E7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3CD02A7-08D3-1BCD-6E60-7BFF49133164}"/>
              </a:ext>
            </a:extLst>
          </p:cNvPr>
          <p:cNvSpPr>
            <a:spLocks noGrp="1"/>
          </p:cNvSpPr>
          <p:nvPr>
            <p:ph type="title"/>
          </p:nvPr>
        </p:nvSpPr>
        <p:spPr/>
        <p:txBody>
          <a:bodyPr/>
          <a:lstStyle/>
          <a:p>
            <a:r>
              <a:rPr lang="en-GB" dirty="0">
                <a:latin typeface="Amasis MT Pro Medium" panose="020B0604020202020204" pitchFamily="18" charset="0"/>
              </a:rPr>
              <a:t>Implementation</a:t>
            </a:r>
          </a:p>
        </p:txBody>
      </p:sp>
      <p:sp>
        <p:nvSpPr>
          <p:cNvPr id="7" name="TextBox 6">
            <a:extLst>
              <a:ext uri="{FF2B5EF4-FFF2-40B4-BE49-F238E27FC236}">
                <a16:creationId xmlns:a16="http://schemas.microsoft.com/office/drawing/2014/main" id="{6A5E76F6-37A9-6A8A-1898-2553B344AC25}"/>
              </a:ext>
            </a:extLst>
          </p:cNvPr>
          <p:cNvSpPr txBox="1"/>
          <p:nvPr/>
        </p:nvSpPr>
        <p:spPr>
          <a:xfrm>
            <a:off x="1059611" y="1729718"/>
            <a:ext cx="5826963" cy="461665"/>
          </a:xfrm>
          <a:prstGeom prst="rect">
            <a:avLst/>
          </a:prstGeom>
          <a:noFill/>
        </p:spPr>
        <p:txBody>
          <a:bodyPr wrap="square" rtlCol="0">
            <a:spAutoFit/>
          </a:bodyPr>
          <a:lstStyle/>
          <a:p>
            <a:pPr marL="285750" indent="-285750">
              <a:buFont typeface="Wingdings" panose="05000000000000000000" pitchFamily="2" charset="2"/>
              <a:buChar char="Ø"/>
            </a:pPr>
            <a:r>
              <a:rPr lang="en-GB" sz="2400" dirty="0">
                <a:solidFill>
                  <a:schemeClr val="accent1">
                    <a:lumMod val="75000"/>
                  </a:schemeClr>
                </a:solidFill>
                <a:latin typeface="Amasis MT Pro" panose="02040504050005020304" pitchFamily="18" charset="0"/>
              </a:rPr>
              <a:t>Machine Learning Implementation</a:t>
            </a:r>
          </a:p>
        </p:txBody>
      </p:sp>
      <p:pic>
        <p:nvPicPr>
          <p:cNvPr id="13" name="Pink Bar" descr="Pink line.png">
            <a:extLst>
              <a:ext uri="{FF2B5EF4-FFF2-40B4-BE49-F238E27FC236}">
                <a16:creationId xmlns:a16="http://schemas.microsoft.com/office/drawing/2014/main" id="{3F4441CB-1D85-390B-C62D-D3D2FA1A2398}"/>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749351" y="1276424"/>
            <a:ext cx="2196000" cy="51047"/>
          </a:xfrm>
          <a:prstGeom prst="rect">
            <a:avLst/>
          </a:prstGeom>
        </p:spPr>
      </p:pic>
      <p:sp>
        <p:nvSpPr>
          <p:cNvPr id="5" name="TextBox 4">
            <a:extLst>
              <a:ext uri="{FF2B5EF4-FFF2-40B4-BE49-F238E27FC236}">
                <a16:creationId xmlns:a16="http://schemas.microsoft.com/office/drawing/2014/main" id="{CD33100C-595C-C065-30FC-55378ABD37A8}"/>
              </a:ext>
            </a:extLst>
          </p:cNvPr>
          <p:cNvSpPr txBox="1"/>
          <p:nvPr/>
        </p:nvSpPr>
        <p:spPr>
          <a:xfrm>
            <a:off x="1478280" y="2358294"/>
            <a:ext cx="6705600" cy="2862322"/>
          </a:xfrm>
          <a:prstGeom prst="rect">
            <a:avLst/>
          </a:prstGeom>
          <a:noFill/>
        </p:spPr>
        <p:txBody>
          <a:bodyPr wrap="square" rtlCol="0">
            <a:spAutoFit/>
          </a:bodyPr>
          <a:lstStyle/>
          <a:p>
            <a:pPr lvl="0" eaLnBrk="0" fontAlgn="base" hangingPunct="0">
              <a:spcBef>
                <a:spcPct val="0"/>
              </a:spcBef>
              <a:spcAft>
                <a:spcPct val="0"/>
              </a:spcAft>
            </a:pPr>
            <a:endParaRPr lang="en-PK" altLang="en-PK" dirty="0">
              <a:latin typeface="Arial" panose="020B0604020202020204" pitchFamily="34" charset="0"/>
              <a:cs typeface="Arial" panose="020B0604020202020204" pitchFamily="34" charset="0"/>
            </a:endParaRPr>
          </a:p>
          <a:p>
            <a:pPr marL="285750" lvl="0" indent="-285750" eaLnBrk="0" fontAlgn="base" hangingPunct="0">
              <a:spcBef>
                <a:spcPct val="0"/>
              </a:spcBef>
              <a:spcAft>
                <a:spcPct val="0"/>
              </a:spcAft>
              <a:buFont typeface="Wingdings" pitchFamily="2" charset="2"/>
              <a:buChar char="Ø"/>
            </a:pPr>
            <a:r>
              <a:rPr lang="en-GB" b="1" dirty="0"/>
              <a:t>Training Data:</a:t>
            </a:r>
          </a:p>
          <a:p>
            <a:pPr lvl="1" eaLnBrk="0" fontAlgn="base" hangingPunct="0">
              <a:spcBef>
                <a:spcPct val="0"/>
              </a:spcBef>
              <a:spcAft>
                <a:spcPct val="0"/>
              </a:spcAft>
              <a:buFontTx/>
              <a:buAutoNum type="arabicPeriod"/>
            </a:pPr>
            <a:r>
              <a:rPr lang="en-GB" dirty="0"/>
              <a:t>1,000+ synthetic behaviour records</a:t>
            </a:r>
          </a:p>
          <a:p>
            <a:pPr lvl="1" eaLnBrk="0" fontAlgn="base" hangingPunct="0">
              <a:spcBef>
                <a:spcPct val="0"/>
              </a:spcBef>
              <a:spcAft>
                <a:spcPct val="0"/>
              </a:spcAft>
              <a:buFontTx/>
              <a:buAutoNum type="arabicPeriod"/>
            </a:pPr>
            <a:r>
              <a:rPr lang="en-GB" dirty="0"/>
              <a:t>Categorised emission patterns</a:t>
            </a:r>
          </a:p>
          <a:p>
            <a:pPr lvl="1" eaLnBrk="0" fontAlgn="base" hangingPunct="0">
              <a:spcBef>
                <a:spcPct val="0"/>
              </a:spcBef>
              <a:spcAft>
                <a:spcPct val="0"/>
              </a:spcAft>
              <a:buFontTx/>
              <a:buAutoNum type="arabicPeriod"/>
            </a:pPr>
            <a:r>
              <a:rPr lang="en-GB" dirty="0"/>
              <a:t>Personalised recommendation labels</a:t>
            </a:r>
          </a:p>
          <a:p>
            <a:pPr lvl="1" eaLnBrk="0" fontAlgn="base" hangingPunct="0">
              <a:spcBef>
                <a:spcPct val="0"/>
              </a:spcBef>
              <a:spcAft>
                <a:spcPct val="0"/>
              </a:spcAft>
            </a:pPr>
            <a:endParaRPr lang="en-PK" b="1" dirty="0">
              <a:latin typeface="Arial" panose="020B0604020202020204" pitchFamily="34" charset="0"/>
            </a:endParaRPr>
          </a:p>
          <a:p>
            <a:pPr marL="285750" indent="-285750" eaLnBrk="0" fontAlgn="base" hangingPunct="0">
              <a:spcBef>
                <a:spcPct val="0"/>
              </a:spcBef>
              <a:spcAft>
                <a:spcPct val="0"/>
              </a:spcAft>
              <a:buFont typeface="Wingdings" pitchFamily="2" charset="2"/>
              <a:buChar char="Ø"/>
            </a:pPr>
            <a:r>
              <a:rPr lang="en-GB" b="1" dirty="0"/>
              <a:t>Why Lightweight ML?</a:t>
            </a:r>
          </a:p>
          <a:p>
            <a:pPr marL="742950" lvl="1" indent="-285750" eaLnBrk="0" fontAlgn="base" hangingPunct="0">
              <a:spcBef>
                <a:spcPct val="0"/>
              </a:spcBef>
              <a:spcAft>
                <a:spcPct val="0"/>
              </a:spcAft>
              <a:buFont typeface="Arial" panose="020B0604020202020204" pitchFamily="34" charset="0"/>
              <a:buChar char="•"/>
            </a:pPr>
            <a:r>
              <a:rPr lang="en-GB" dirty="0"/>
              <a:t>Fast inference</a:t>
            </a:r>
            <a:endParaRPr lang="en-GB" b="1" dirty="0">
              <a:latin typeface="Arial" panose="020B0604020202020204" pitchFamily="34" charset="0"/>
            </a:endParaRPr>
          </a:p>
          <a:p>
            <a:pPr marL="742950" lvl="1" indent="-285750" eaLnBrk="0" fontAlgn="base" hangingPunct="0">
              <a:spcBef>
                <a:spcPct val="0"/>
              </a:spcBef>
              <a:spcAft>
                <a:spcPct val="0"/>
              </a:spcAft>
              <a:buFont typeface="Arial" panose="020B0604020202020204" pitchFamily="34" charset="0"/>
              <a:buChar char="•"/>
            </a:pPr>
            <a:r>
              <a:rPr lang="en-GB" dirty="0"/>
              <a:t>Efficient integration into Node.js backend</a:t>
            </a:r>
          </a:p>
          <a:p>
            <a:pPr marL="742950" lvl="1" indent="-285750" eaLnBrk="0" fontAlgn="base" hangingPunct="0">
              <a:spcBef>
                <a:spcPct val="0"/>
              </a:spcBef>
              <a:spcAft>
                <a:spcPct val="0"/>
              </a:spcAft>
              <a:buFont typeface="Arial" panose="020B0604020202020204" pitchFamily="34" charset="0"/>
              <a:buChar char="•"/>
            </a:pPr>
            <a:r>
              <a:rPr lang="en-GB" dirty="0"/>
              <a:t>Maintains high responsiveness</a:t>
            </a:r>
          </a:p>
        </p:txBody>
      </p:sp>
      <p:sp>
        <p:nvSpPr>
          <p:cNvPr id="3" name="Rectangle 1">
            <a:extLst>
              <a:ext uri="{FF2B5EF4-FFF2-40B4-BE49-F238E27FC236}">
                <a16:creationId xmlns:a16="http://schemas.microsoft.com/office/drawing/2014/main" id="{1CF07C5F-EBC9-BD30-D7CC-15983CB95E52}"/>
              </a:ext>
            </a:extLst>
          </p:cNvPr>
          <p:cNvSpPr>
            <a:spLocks noChangeArrowheads="1"/>
          </p:cNvSpPr>
          <p:nvPr/>
        </p:nvSpPr>
        <p:spPr bwMode="auto">
          <a:xfrm>
            <a:off x="1478280" y="2222490"/>
            <a:ext cx="429053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285750" marR="0" lvl="0" indent="-285750" algn="l" defTabSz="914400" rtl="0" eaLnBrk="0" fontAlgn="base" latinLnBrk="0" hangingPunct="0">
              <a:lnSpc>
                <a:spcPct val="100000"/>
              </a:lnSpc>
              <a:spcBef>
                <a:spcPct val="0"/>
              </a:spcBef>
              <a:spcAft>
                <a:spcPct val="0"/>
              </a:spcAft>
              <a:buClrTx/>
              <a:buSzTx/>
              <a:buFont typeface="Wingdings" pitchFamily="2" charset="2"/>
              <a:buChar char="Ø"/>
              <a:tabLst/>
            </a:pPr>
            <a:r>
              <a:rPr kumimoji="0" lang="en-PK" altLang="en-PK" sz="1800" b="1" i="0" u="none" strike="noStrike" cap="none" normalizeH="0" baseline="0" dirty="0">
                <a:ln>
                  <a:noFill/>
                </a:ln>
                <a:solidFill>
                  <a:srgbClr val="000000"/>
                </a:solidFill>
                <a:effectLst/>
                <a:latin typeface="Arial" panose="020B0604020202020204" pitchFamily="34" charset="0"/>
              </a:rPr>
              <a:t>Model Type:</a:t>
            </a:r>
            <a:r>
              <a:rPr kumimoji="0" lang="en-PK" altLang="en-PK" sz="1800" b="0" i="0" u="none" strike="noStrike" cap="none" normalizeH="0" baseline="0" dirty="0">
                <a:ln>
                  <a:noFill/>
                </a:ln>
                <a:solidFill>
                  <a:srgbClr val="000000"/>
                </a:solidFill>
                <a:effectLst/>
                <a:latin typeface="Arial" panose="020B0604020202020204" pitchFamily="34" charset="0"/>
                <a:ea typeface="-webkit-standard"/>
              </a:rPr>
              <a:t> Decision Tree Classifier</a:t>
            </a:r>
            <a:endParaRPr kumimoji="0" lang="en-PK" altLang="en-PK"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5470687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974F30BD-E332-D951-D5B8-D0477812F76B}"/>
            </a:ext>
          </a:extLst>
        </p:cNvPr>
        <p:cNvGrpSpPr/>
        <p:nvPr/>
      </p:nvGrpSpPr>
      <p:grpSpPr>
        <a:xfrm>
          <a:off x="0" y="0"/>
          <a:ext cx="0" cy="0"/>
          <a:chOff x="0" y="0"/>
          <a:chExt cx="0" cy="0"/>
        </a:xfrm>
      </p:grpSpPr>
      <p:grpSp>
        <p:nvGrpSpPr>
          <p:cNvPr id="201" name="Group 200">
            <a:extLst>
              <a:ext uri="{FF2B5EF4-FFF2-40B4-BE49-F238E27FC236}">
                <a16:creationId xmlns:a16="http://schemas.microsoft.com/office/drawing/2014/main" id="{8D44E099-FC66-4167-A593-8F6FBB5EE0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202" name="Freeform 11">
              <a:extLst>
                <a:ext uri="{FF2B5EF4-FFF2-40B4-BE49-F238E27FC236}">
                  <a16:creationId xmlns:a16="http://schemas.microsoft.com/office/drawing/2014/main" id="{47171E04-FEC4-4208-A619-A786E42348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PK"/>
            </a:p>
          </p:txBody>
        </p:sp>
        <p:sp>
          <p:nvSpPr>
            <p:cNvPr id="203" name="Freeform 12">
              <a:extLst>
                <a:ext uri="{FF2B5EF4-FFF2-40B4-BE49-F238E27FC236}">
                  <a16:creationId xmlns:a16="http://schemas.microsoft.com/office/drawing/2014/main" id="{F3DE8019-884E-41C9-A54C-AC668CA526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PK"/>
            </a:p>
          </p:txBody>
        </p:sp>
        <p:sp>
          <p:nvSpPr>
            <p:cNvPr id="204" name="Freeform 13">
              <a:extLst>
                <a:ext uri="{FF2B5EF4-FFF2-40B4-BE49-F238E27FC236}">
                  <a16:creationId xmlns:a16="http://schemas.microsoft.com/office/drawing/2014/main" id="{462C1647-5880-4037-8FCE-16E1F646C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PK"/>
            </a:p>
          </p:txBody>
        </p:sp>
        <p:sp>
          <p:nvSpPr>
            <p:cNvPr id="205" name="Freeform 14">
              <a:extLst>
                <a:ext uri="{FF2B5EF4-FFF2-40B4-BE49-F238E27FC236}">
                  <a16:creationId xmlns:a16="http://schemas.microsoft.com/office/drawing/2014/main" id="{C91082BE-FDAA-4A80-88B6-C5F5AD0C2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PK"/>
            </a:p>
          </p:txBody>
        </p:sp>
        <p:sp>
          <p:nvSpPr>
            <p:cNvPr id="206" name="Freeform 15">
              <a:extLst>
                <a:ext uri="{FF2B5EF4-FFF2-40B4-BE49-F238E27FC236}">
                  <a16:creationId xmlns:a16="http://schemas.microsoft.com/office/drawing/2014/main" id="{059FE918-3CB9-43E6-8025-22A9C21C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PK"/>
            </a:p>
          </p:txBody>
        </p:sp>
        <p:sp>
          <p:nvSpPr>
            <p:cNvPr id="207" name="Freeform 16">
              <a:extLst>
                <a:ext uri="{FF2B5EF4-FFF2-40B4-BE49-F238E27FC236}">
                  <a16:creationId xmlns:a16="http://schemas.microsoft.com/office/drawing/2014/main" id="{E30464D7-34FF-42C8-8686-C3A865E90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PK"/>
            </a:p>
          </p:txBody>
        </p:sp>
        <p:sp>
          <p:nvSpPr>
            <p:cNvPr id="208" name="Freeform 17">
              <a:extLst>
                <a:ext uri="{FF2B5EF4-FFF2-40B4-BE49-F238E27FC236}">
                  <a16:creationId xmlns:a16="http://schemas.microsoft.com/office/drawing/2014/main" id="{07281894-7888-434B-BC17-FB67B4879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PK"/>
            </a:p>
          </p:txBody>
        </p:sp>
        <p:sp>
          <p:nvSpPr>
            <p:cNvPr id="209" name="Freeform 18">
              <a:extLst>
                <a:ext uri="{FF2B5EF4-FFF2-40B4-BE49-F238E27FC236}">
                  <a16:creationId xmlns:a16="http://schemas.microsoft.com/office/drawing/2014/main" id="{7CDF6636-2EE5-4477-B1E7-136C9B4F3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PK"/>
            </a:p>
          </p:txBody>
        </p:sp>
        <p:sp>
          <p:nvSpPr>
            <p:cNvPr id="210" name="Freeform 19">
              <a:extLst>
                <a:ext uri="{FF2B5EF4-FFF2-40B4-BE49-F238E27FC236}">
                  <a16:creationId xmlns:a16="http://schemas.microsoft.com/office/drawing/2014/main" id="{6A01C238-0F7D-4DF5-A879-329020008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PK"/>
            </a:p>
          </p:txBody>
        </p:sp>
        <p:sp>
          <p:nvSpPr>
            <p:cNvPr id="211" name="Freeform 20">
              <a:extLst>
                <a:ext uri="{FF2B5EF4-FFF2-40B4-BE49-F238E27FC236}">
                  <a16:creationId xmlns:a16="http://schemas.microsoft.com/office/drawing/2014/main" id="{AA10B8D3-BE6D-40AB-BA54-12C4758E5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PK"/>
            </a:p>
          </p:txBody>
        </p:sp>
        <p:sp>
          <p:nvSpPr>
            <p:cNvPr id="212" name="Freeform 21">
              <a:extLst>
                <a:ext uri="{FF2B5EF4-FFF2-40B4-BE49-F238E27FC236}">
                  <a16:creationId xmlns:a16="http://schemas.microsoft.com/office/drawing/2014/main" id="{4CD8C1DF-88C2-4F11-AA23-36D5B5BD3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PK"/>
            </a:p>
          </p:txBody>
        </p:sp>
        <p:sp>
          <p:nvSpPr>
            <p:cNvPr id="213" name="Freeform 22">
              <a:extLst>
                <a:ext uri="{FF2B5EF4-FFF2-40B4-BE49-F238E27FC236}">
                  <a16:creationId xmlns:a16="http://schemas.microsoft.com/office/drawing/2014/main" id="{9AF01696-99FF-4093-938A-38D0C7223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PK"/>
            </a:p>
          </p:txBody>
        </p:sp>
      </p:grpSp>
      <p:grpSp>
        <p:nvGrpSpPr>
          <p:cNvPr id="215" name="Group 214">
            <a:extLst>
              <a:ext uri="{FF2B5EF4-FFF2-40B4-BE49-F238E27FC236}">
                <a16:creationId xmlns:a16="http://schemas.microsoft.com/office/drawing/2014/main" id="{629FAB3C-6A93-4306-8525-B9FC787B15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16" name="Freeform 27">
              <a:extLst>
                <a:ext uri="{FF2B5EF4-FFF2-40B4-BE49-F238E27FC236}">
                  <a16:creationId xmlns:a16="http://schemas.microsoft.com/office/drawing/2014/main" id="{8838005D-B3A9-4E56-9BFB-3DD99E4BBB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PK"/>
            </a:p>
          </p:txBody>
        </p:sp>
        <p:sp>
          <p:nvSpPr>
            <p:cNvPr id="217" name="Freeform 28">
              <a:extLst>
                <a:ext uri="{FF2B5EF4-FFF2-40B4-BE49-F238E27FC236}">
                  <a16:creationId xmlns:a16="http://schemas.microsoft.com/office/drawing/2014/main" id="{6450237E-A2DE-4BA3-AF9F-06399E5CF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PK"/>
            </a:p>
          </p:txBody>
        </p:sp>
        <p:sp>
          <p:nvSpPr>
            <p:cNvPr id="218" name="Freeform 29">
              <a:extLst>
                <a:ext uri="{FF2B5EF4-FFF2-40B4-BE49-F238E27FC236}">
                  <a16:creationId xmlns:a16="http://schemas.microsoft.com/office/drawing/2014/main" id="{A643E849-3FBA-4248-B0DF-9D6737E23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PK"/>
            </a:p>
          </p:txBody>
        </p:sp>
        <p:sp>
          <p:nvSpPr>
            <p:cNvPr id="219" name="Freeform 30">
              <a:extLst>
                <a:ext uri="{FF2B5EF4-FFF2-40B4-BE49-F238E27FC236}">
                  <a16:creationId xmlns:a16="http://schemas.microsoft.com/office/drawing/2014/main" id="{231C0782-59AA-4C4F-8B86-85102F701A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PK"/>
            </a:p>
          </p:txBody>
        </p:sp>
        <p:sp>
          <p:nvSpPr>
            <p:cNvPr id="220" name="Freeform 31">
              <a:extLst>
                <a:ext uri="{FF2B5EF4-FFF2-40B4-BE49-F238E27FC236}">
                  <a16:creationId xmlns:a16="http://schemas.microsoft.com/office/drawing/2014/main" id="{E19975F5-4F93-41BF-9A6D-1E6CFDFF1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PK"/>
            </a:p>
          </p:txBody>
        </p:sp>
        <p:sp>
          <p:nvSpPr>
            <p:cNvPr id="221" name="Freeform 32">
              <a:extLst>
                <a:ext uri="{FF2B5EF4-FFF2-40B4-BE49-F238E27FC236}">
                  <a16:creationId xmlns:a16="http://schemas.microsoft.com/office/drawing/2014/main" id="{AE6458FC-D3D9-469F-A8FB-0431BD156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PK"/>
            </a:p>
          </p:txBody>
        </p:sp>
        <p:sp>
          <p:nvSpPr>
            <p:cNvPr id="222" name="Freeform 33">
              <a:extLst>
                <a:ext uri="{FF2B5EF4-FFF2-40B4-BE49-F238E27FC236}">
                  <a16:creationId xmlns:a16="http://schemas.microsoft.com/office/drawing/2014/main" id="{90B9693F-2248-4DB8-A528-52C13C636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PK"/>
            </a:p>
          </p:txBody>
        </p:sp>
        <p:sp>
          <p:nvSpPr>
            <p:cNvPr id="223" name="Freeform 34">
              <a:extLst>
                <a:ext uri="{FF2B5EF4-FFF2-40B4-BE49-F238E27FC236}">
                  <a16:creationId xmlns:a16="http://schemas.microsoft.com/office/drawing/2014/main" id="{11CC5E15-09A8-41A0-930D-434F7D8D6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PK"/>
            </a:p>
          </p:txBody>
        </p:sp>
        <p:sp>
          <p:nvSpPr>
            <p:cNvPr id="224" name="Freeform 35">
              <a:extLst>
                <a:ext uri="{FF2B5EF4-FFF2-40B4-BE49-F238E27FC236}">
                  <a16:creationId xmlns:a16="http://schemas.microsoft.com/office/drawing/2014/main" id="{B5566C56-67EC-43D7-A3D2-3CCBEDAFC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PK"/>
            </a:p>
          </p:txBody>
        </p:sp>
        <p:sp>
          <p:nvSpPr>
            <p:cNvPr id="225" name="Freeform 36">
              <a:extLst>
                <a:ext uri="{FF2B5EF4-FFF2-40B4-BE49-F238E27FC236}">
                  <a16:creationId xmlns:a16="http://schemas.microsoft.com/office/drawing/2014/main" id="{CF74AC36-5E17-4D3B-A93B-1645741EB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PK"/>
            </a:p>
          </p:txBody>
        </p:sp>
        <p:sp>
          <p:nvSpPr>
            <p:cNvPr id="226" name="Freeform 37">
              <a:extLst>
                <a:ext uri="{FF2B5EF4-FFF2-40B4-BE49-F238E27FC236}">
                  <a16:creationId xmlns:a16="http://schemas.microsoft.com/office/drawing/2014/main" id="{39818481-D2FB-4507-B11D-8C6342ACF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PK"/>
            </a:p>
          </p:txBody>
        </p:sp>
        <p:sp>
          <p:nvSpPr>
            <p:cNvPr id="227" name="Freeform 38">
              <a:extLst>
                <a:ext uri="{FF2B5EF4-FFF2-40B4-BE49-F238E27FC236}">
                  <a16:creationId xmlns:a16="http://schemas.microsoft.com/office/drawing/2014/main" id="{E996F5F0-3979-44D1-9AE3-1251DA5D2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PK"/>
            </a:p>
          </p:txBody>
        </p:sp>
      </p:grpSp>
      <p:sp>
        <p:nvSpPr>
          <p:cNvPr id="229" name="Rectangle 228">
            <a:extLst>
              <a:ext uri="{FF2B5EF4-FFF2-40B4-BE49-F238E27FC236}">
                <a16:creationId xmlns:a16="http://schemas.microsoft.com/office/drawing/2014/main" id="{05C469C2-FE8F-491E-9139-7E7F8BB38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31" name="Freeform 6">
            <a:extLst>
              <a:ext uri="{FF2B5EF4-FFF2-40B4-BE49-F238E27FC236}">
                <a16:creationId xmlns:a16="http://schemas.microsoft.com/office/drawing/2014/main" id="{6538C979-F14E-4C6B-BE04-38CC5D7C1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PK"/>
          </a:p>
        </p:txBody>
      </p:sp>
      <p:sp useBgFill="1">
        <p:nvSpPr>
          <p:cNvPr id="233" name="Rectangle 232">
            <a:extLst>
              <a:ext uri="{FF2B5EF4-FFF2-40B4-BE49-F238E27FC236}">
                <a16:creationId xmlns:a16="http://schemas.microsoft.com/office/drawing/2014/main" id="{D29BD510-E7CC-431C-9DC5-D07910F6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 name="Rectangle 234">
            <a:extLst>
              <a:ext uri="{FF2B5EF4-FFF2-40B4-BE49-F238E27FC236}">
                <a16:creationId xmlns:a16="http://schemas.microsoft.com/office/drawing/2014/main" id="{18E0437A-FA20-4E33-95A8-BBC1FD5C7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 name="Title 1">
            <a:extLst>
              <a:ext uri="{FF2B5EF4-FFF2-40B4-BE49-F238E27FC236}">
                <a16:creationId xmlns:a16="http://schemas.microsoft.com/office/drawing/2014/main" id="{7136240F-F4A9-27F9-B2FD-3F678BFC6546}"/>
              </a:ext>
            </a:extLst>
          </p:cNvPr>
          <p:cNvSpPr>
            <a:spLocks noGrp="1"/>
          </p:cNvSpPr>
          <p:nvPr>
            <p:ph type="title"/>
          </p:nvPr>
        </p:nvSpPr>
        <p:spPr>
          <a:xfrm>
            <a:off x="540279" y="967417"/>
            <a:ext cx="5280460" cy="3943250"/>
          </a:xfrm>
        </p:spPr>
        <p:txBody>
          <a:bodyPr vert="horz" lIns="91440" tIns="45720" rIns="91440" bIns="45720" rtlCol="0" anchor="b">
            <a:normAutofit/>
          </a:bodyPr>
          <a:lstStyle/>
          <a:p>
            <a:r>
              <a:rPr lang="en-US" sz="4000">
                <a:solidFill>
                  <a:srgbClr val="FEFFFF"/>
                </a:solidFill>
              </a:rPr>
              <a:t>Website UI</a:t>
            </a:r>
          </a:p>
        </p:txBody>
      </p:sp>
      <p:pic>
        <p:nvPicPr>
          <p:cNvPr id="12" name="Picture 11" descr="A computer with a login screen&#10;&#10;AI-generated content may be incorrect.">
            <a:extLst>
              <a:ext uri="{FF2B5EF4-FFF2-40B4-BE49-F238E27FC236}">
                <a16:creationId xmlns:a16="http://schemas.microsoft.com/office/drawing/2014/main" id="{2A39BF5D-E451-F991-DB14-099CF0FEE980}"/>
              </a:ext>
            </a:extLst>
          </p:cNvPr>
          <p:cNvPicPr>
            <a:picLocks noChangeAspect="1"/>
          </p:cNvPicPr>
          <p:nvPr/>
        </p:nvPicPr>
        <p:blipFill>
          <a:blip r:embed="rId3">
            <a:extLst>
              <a:ext uri="{28A0092B-C50C-407E-A947-70E740481C1C}">
                <a14:useLocalDpi xmlns:a14="http://schemas.microsoft.com/office/drawing/2010/main" val="0"/>
              </a:ext>
            </a:extLst>
          </a:blip>
          <a:srcRect r="7418"/>
          <a:stretch>
            <a:fillRect/>
          </a:stretch>
        </p:blipFill>
        <p:spPr>
          <a:xfrm>
            <a:off x="6396265" y="-12651"/>
            <a:ext cx="6080758" cy="3431766"/>
          </a:xfrm>
          <a:prstGeom prst="rect">
            <a:avLst/>
          </a:prstGeom>
        </p:spPr>
      </p:pic>
      <p:pic>
        <p:nvPicPr>
          <p:cNvPr id="40" name="Picture 39" descr="A computer with a login screen&#10;&#10;AI-generated content may be incorrect.">
            <a:extLst>
              <a:ext uri="{FF2B5EF4-FFF2-40B4-BE49-F238E27FC236}">
                <a16:creationId xmlns:a16="http://schemas.microsoft.com/office/drawing/2014/main" id="{3CBFB191-EFF8-B6BF-D53B-CB31F42457E2}"/>
              </a:ext>
            </a:extLst>
          </p:cNvPr>
          <p:cNvPicPr>
            <a:picLocks noChangeAspect="1"/>
          </p:cNvPicPr>
          <p:nvPr/>
        </p:nvPicPr>
        <p:blipFill>
          <a:blip r:embed="rId4">
            <a:extLst>
              <a:ext uri="{28A0092B-C50C-407E-A947-70E740481C1C}">
                <a14:useLocalDpi xmlns:a14="http://schemas.microsoft.com/office/drawing/2010/main" val="0"/>
              </a:ext>
            </a:extLst>
          </a:blip>
          <a:srcRect l="3030" r="4389"/>
          <a:stretch>
            <a:fillRect/>
          </a:stretch>
        </p:blipFill>
        <p:spPr>
          <a:xfrm>
            <a:off x="6111242" y="3426232"/>
            <a:ext cx="6080758" cy="3431768"/>
          </a:xfrm>
          <a:prstGeom prst="rect">
            <a:avLst/>
          </a:prstGeom>
        </p:spPr>
      </p:pic>
      <p:sp>
        <p:nvSpPr>
          <p:cNvPr id="237" name="Freeform 27">
            <a:extLst>
              <a:ext uri="{FF2B5EF4-FFF2-40B4-BE49-F238E27FC236}">
                <a16:creationId xmlns:a16="http://schemas.microsoft.com/office/drawing/2014/main" id="{C08A186A-A32B-412D-8105-6DDEC68B6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cxnSp>
        <p:nvCxnSpPr>
          <p:cNvPr id="239" name="Straight Connector 238">
            <a:extLst>
              <a:ext uri="{FF2B5EF4-FFF2-40B4-BE49-F238E27FC236}">
                <a16:creationId xmlns:a16="http://schemas.microsoft.com/office/drawing/2014/main" id="{93B06D1C-75DF-4E0C-B26C-78A4F8B399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1241" y="3426233"/>
            <a:ext cx="6080759" cy="0"/>
          </a:xfrm>
          <a:prstGeom prst="line">
            <a:avLst/>
          </a:prstGeom>
          <a:ln w="50800" cap="flat">
            <a:solidFill>
              <a:schemeClr val="bg2">
                <a:lumMod val="10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19301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639F505B-B3CF-EC1A-D7FA-85E7614D243B}"/>
            </a:ext>
          </a:extLst>
        </p:cNvPr>
        <p:cNvGrpSpPr/>
        <p:nvPr/>
      </p:nvGrpSpPr>
      <p:grpSpPr>
        <a:xfrm>
          <a:off x="0" y="0"/>
          <a:ext cx="0" cy="0"/>
          <a:chOff x="0" y="0"/>
          <a:chExt cx="0" cy="0"/>
        </a:xfrm>
      </p:grpSpPr>
      <p:grpSp>
        <p:nvGrpSpPr>
          <p:cNvPr id="79" name="Group 78">
            <a:extLst>
              <a:ext uri="{FF2B5EF4-FFF2-40B4-BE49-F238E27FC236}">
                <a16:creationId xmlns:a16="http://schemas.microsoft.com/office/drawing/2014/main" id="{F2F34C44-2C8D-6E25-24E3-A045B176C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80" name="Freeform 11">
              <a:extLst>
                <a:ext uri="{FF2B5EF4-FFF2-40B4-BE49-F238E27FC236}">
                  <a16:creationId xmlns:a16="http://schemas.microsoft.com/office/drawing/2014/main" id="{1141AB8A-FEC4-B35E-C5EF-5A531F98E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PK"/>
            </a:p>
          </p:txBody>
        </p:sp>
        <p:sp>
          <p:nvSpPr>
            <p:cNvPr id="81" name="Freeform 12">
              <a:extLst>
                <a:ext uri="{FF2B5EF4-FFF2-40B4-BE49-F238E27FC236}">
                  <a16:creationId xmlns:a16="http://schemas.microsoft.com/office/drawing/2014/main" id="{F03E6321-1E51-6E6C-1F87-45D4A7B6E2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PK"/>
            </a:p>
          </p:txBody>
        </p:sp>
        <p:sp>
          <p:nvSpPr>
            <p:cNvPr id="82" name="Freeform 13">
              <a:extLst>
                <a:ext uri="{FF2B5EF4-FFF2-40B4-BE49-F238E27FC236}">
                  <a16:creationId xmlns:a16="http://schemas.microsoft.com/office/drawing/2014/main" id="{A5642E6D-F5AD-BE17-0FCE-176474477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PK"/>
            </a:p>
          </p:txBody>
        </p:sp>
        <p:sp>
          <p:nvSpPr>
            <p:cNvPr id="83" name="Freeform 14">
              <a:extLst>
                <a:ext uri="{FF2B5EF4-FFF2-40B4-BE49-F238E27FC236}">
                  <a16:creationId xmlns:a16="http://schemas.microsoft.com/office/drawing/2014/main" id="{D3AF080E-F3D7-9786-FC8B-07478EA56E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PK"/>
            </a:p>
          </p:txBody>
        </p:sp>
        <p:sp>
          <p:nvSpPr>
            <p:cNvPr id="84" name="Freeform 15">
              <a:extLst>
                <a:ext uri="{FF2B5EF4-FFF2-40B4-BE49-F238E27FC236}">
                  <a16:creationId xmlns:a16="http://schemas.microsoft.com/office/drawing/2014/main" id="{83607AB6-BAAE-DB49-69FE-771E072E39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PK"/>
            </a:p>
          </p:txBody>
        </p:sp>
        <p:sp>
          <p:nvSpPr>
            <p:cNvPr id="85" name="Freeform 16">
              <a:extLst>
                <a:ext uri="{FF2B5EF4-FFF2-40B4-BE49-F238E27FC236}">
                  <a16:creationId xmlns:a16="http://schemas.microsoft.com/office/drawing/2014/main" id="{7BFFEBCC-4DB6-76F6-FA54-DE2ADC3DCE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PK"/>
            </a:p>
          </p:txBody>
        </p:sp>
        <p:sp>
          <p:nvSpPr>
            <p:cNvPr id="86" name="Freeform 17">
              <a:extLst>
                <a:ext uri="{FF2B5EF4-FFF2-40B4-BE49-F238E27FC236}">
                  <a16:creationId xmlns:a16="http://schemas.microsoft.com/office/drawing/2014/main" id="{B683E28B-4663-6F1A-AF37-7E2ED4E7D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PK"/>
            </a:p>
          </p:txBody>
        </p:sp>
        <p:sp>
          <p:nvSpPr>
            <p:cNvPr id="87" name="Freeform 18">
              <a:extLst>
                <a:ext uri="{FF2B5EF4-FFF2-40B4-BE49-F238E27FC236}">
                  <a16:creationId xmlns:a16="http://schemas.microsoft.com/office/drawing/2014/main" id="{3475BD41-C421-438E-CCEA-5A9D3367E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PK"/>
            </a:p>
          </p:txBody>
        </p:sp>
        <p:sp>
          <p:nvSpPr>
            <p:cNvPr id="88" name="Freeform 19">
              <a:extLst>
                <a:ext uri="{FF2B5EF4-FFF2-40B4-BE49-F238E27FC236}">
                  <a16:creationId xmlns:a16="http://schemas.microsoft.com/office/drawing/2014/main" id="{BC30836D-B765-A0FE-738D-40C563BC90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PK"/>
            </a:p>
          </p:txBody>
        </p:sp>
        <p:sp>
          <p:nvSpPr>
            <p:cNvPr id="89" name="Freeform 20">
              <a:extLst>
                <a:ext uri="{FF2B5EF4-FFF2-40B4-BE49-F238E27FC236}">
                  <a16:creationId xmlns:a16="http://schemas.microsoft.com/office/drawing/2014/main" id="{FB0F2219-0B17-C3CF-2DDD-1BD4EFA5A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PK"/>
            </a:p>
          </p:txBody>
        </p:sp>
        <p:sp>
          <p:nvSpPr>
            <p:cNvPr id="90" name="Freeform 21">
              <a:extLst>
                <a:ext uri="{FF2B5EF4-FFF2-40B4-BE49-F238E27FC236}">
                  <a16:creationId xmlns:a16="http://schemas.microsoft.com/office/drawing/2014/main" id="{227C82CF-72DC-EBD6-517D-CFD8BE0FAC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PK"/>
            </a:p>
          </p:txBody>
        </p:sp>
        <p:sp>
          <p:nvSpPr>
            <p:cNvPr id="91" name="Freeform 22">
              <a:extLst>
                <a:ext uri="{FF2B5EF4-FFF2-40B4-BE49-F238E27FC236}">
                  <a16:creationId xmlns:a16="http://schemas.microsoft.com/office/drawing/2014/main" id="{9874EFC4-CB57-4DFC-5470-25FE8E410B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PK"/>
            </a:p>
          </p:txBody>
        </p:sp>
      </p:grpSp>
      <p:grpSp>
        <p:nvGrpSpPr>
          <p:cNvPr id="92" name="Group 91">
            <a:extLst>
              <a:ext uri="{FF2B5EF4-FFF2-40B4-BE49-F238E27FC236}">
                <a16:creationId xmlns:a16="http://schemas.microsoft.com/office/drawing/2014/main" id="{E9B29B82-0929-6276-C33E-910BE84DBF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93" name="Freeform 92">
              <a:extLst>
                <a:ext uri="{FF2B5EF4-FFF2-40B4-BE49-F238E27FC236}">
                  <a16:creationId xmlns:a16="http://schemas.microsoft.com/office/drawing/2014/main" id="{4DE1E67B-9C9F-753A-57A8-C572D6FD3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PK"/>
            </a:p>
          </p:txBody>
        </p:sp>
        <p:sp>
          <p:nvSpPr>
            <p:cNvPr id="94" name="Freeform 93">
              <a:extLst>
                <a:ext uri="{FF2B5EF4-FFF2-40B4-BE49-F238E27FC236}">
                  <a16:creationId xmlns:a16="http://schemas.microsoft.com/office/drawing/2014/main" id="{60D68FF2-C401-60E1-3145-53F42B25BE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PK"/>
            </a:p>
          </p:txBody>
        </p:sp>
        <p:sp>
          <p:nvSpPr>
            <p:cNvPr id="95" name="Freeform 94">
              <a:extLst>
                <a:ext uri="{FF2B5EF4-FFF2-40B4-BE49-F238E27FC236}">
                  <a16:creationId xmlns:a16="http://schemas.microsoft.com/office/drawing/2014/main" id="{D526F1AA-C946-E7CD-AD72-76D1FA387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PK"/>
            </a:p>
          </p:txBody>
        </p:sp>
        <p:sp>
          <p:nvSpPr>
            <p:cNvPr id="96" name="Freeform 95">
              <a:extLst>
                <a:ext uri="{FF2B5EF4-FFF2-40B4-BE49-F238E27FC236}">
                  <a16:creationId xmlns:a16="http://schemas.microsoft.com/office/drawing/2014/main" id="{701DC5B1-686C-8F16-E31C-ECD9FAA6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PK"/>
            </a:p>
          </p:txBody>
        </p:sp>
        <p:sp>
          <p:nvSpPr>
            <p:cNvPr id="97" name="Freeform 96">
              <a:extLst>
                <a:ext uri="{FF2B5EF4-FFF2-40B4-BE49-F238E27FC236}">
                  <a16:creationId xmlns:a16="http://schemas.microsoft.com/office/drawing/2014/main" id="{1EF25F2C-FC19-6586-F2FD-679F2D7A2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PK"/>
            </a:p>
          </p:txBody>
        </p:sp>
        <p:sp>
          <p:nvSpPr>
            <p:cNvPr id="98" name="Freeform 97">
              <a:extLst>
                <a:ext uri="{FF2B5EF4-FFF2-40B4-BE49-F238E27FC236}">
                  <a16:creationId xmlns:a16="http://schemas.microsoft.com/office/drawing/2014/main" id="{219D6F30-EC55-143B-1731-9084071C87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PK"/>
            </a:p>
          </p:txBody>
        </p:sp>
        <p:sp>
          <p:nvSpPr>
            <p:cNvPr id="99" name="Freeform 98">
              <a:extLst>
                <a:ext uri="{FF2B5EF4-FFF2-40B4-BE49-F238E27FC236}">
                  <a16:creationId xmlns:a16="http://schemas.microsoft.com/office/drawing/2014/main" id="{F705B9B3-AF90-F015-7F04-804B9AF70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PK"/>
            </a:p>
          </p:txBody>
        </p:sp>
        <p:sp>
          <p:nvSpPr>
            <p:cNvPr id="100" name="Freeform 99">
              <a:extLst>
                <a:ext uri="{FF2B5EF4-FFF2-40B4-BE49-F238E27FC236}">
                  <a16:creationId xmlns:a16="http://schemas.microsoft.com/office/drawing/2014/main" id="{EEBB92F8-BE6D-EFF7-3F3C-C472C97A20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PK"/>
            </a:p>
          </p:txBody>
        </p:sp>
        <p:sp>
          <p:nvSpPr>
            <p:cNvPr id="101" name="Freeform 100">
              <a:extLst>
                <a:ext uri="{FF2B5EF4-FFF2-40B4-BE49-F238E27FC236}">
                  <a16:creationId xmlns:a16="http://schemas.microsoft.com/office/drawing/2014/main" id="{8CAADFDC-DBC6-C426-0430-0C1B8CA6F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PK"/>
            </a:p>
          </p:txBody>
        </p:sp>
        <p:sp>
          <p:nvSpPr>
            <p:cNvPr id="102" name="Freeform 101">
              <a:extLst>
                <a:ext uri="{FF2B5EF4-FFF2-40B4-BE49-F238E27FC236}">
                  <a16:creationId xmlns:a16="http://schemas.microsoft.com/office/drawing/2014/main" id="{BE993C15-B509-2012-C7E3-023EB7AF5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PK"/>
            </a:p>
          </p:txBody>
        </p:sp>
        <p:sp>
          <p:nvSpPr>
            <p:cNvPr id="103" name="Freeform 102">
              <a:extLst>
                <a:ext uri="{FF2B5EF4-FFF2-40B4-BE49-F238E27FC236}">
                  <a16:creationId xmlns:a16="http://schemas.microsoft.com/office/drawing/2014/main" id="{3E44BB33-78D7-3B8D-662B-AAF15FD3D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PK"/>
            </a:p>
          </p:txBody>
        </p:sp>
        <p:sp>
          <p:nvSpPr>
            <p:cNvPr id="104" name="Freeform 103">
              <a:extLst>
                <a:ext uri="{FF2B5EF4-FFF2-40B4-BE49-F238E27FC236}">
                  <a16:creationId xmlns:a16="http://schemas.microsoft.com/office/drawing/2014/main" id="{F5B4B133-48E1-1A4A-4893-677B1ADFBB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PK"/>
            </a:p>
          </p:txBody>
        </p:sp>
      </p:grpSp>
      <p:sp>
        <p:nvSpPr>
          <p:cNvPr id="105" name="Rectangle 104">
            <a:extLst>
              <a:ext uri="{FF2B5EF4-FFF2-40B4-BE49-F238E27FC236}">
                <a16:creationId xmlns:a16="http://schemas.microsoft.com/office/drawing/2014/main" id="{933CBDAA-A41E-B45A-672D-18C07B67D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106" name="Freeform 6">
            <a:extLst>
              <a:ext uri="{FF2B5EF4-FFF2-40B4-BE49-F238E27FC236}">
                <a16:creationId xmlns:a16="http://schemas.microsoft.com/office/drawing/2014/main" id="{BC8EC3D3-B912-0A41-F11F-C7D345DE54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PK"/>
          </a:p>
        </p:txBody>
      </p:sp>
      <p:sp useBgFill="1">
        <p:nvSpPr>
          <p:cNvPr id="107" name="Rectangle 106">
            <a:extLst>
              <a:ext uri="{FF2B5EF4-FFF2-40B4-BE49-F238E27FC236}">
                <a16:creationId xmlns:a16="http://schemas.microsoft.com/office/drawing/2014/main" id="{3FEFF61B-7F56-6E39-3A59-48EC9F665F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107">
            <a:extLst>
              <a:ext uri="{FF2B5EF4-FFF2-40B4-BE49-F238E27FC236}">
                <a16:creationId xmlns:a16="http://schemas.microsoft.com/office/drawing/2014/main" id="{F00BCE28-8FDB-EA09-5945-807482C52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 name="Title 1">
            <a:extLst>
              <a:ext uri="{FF2B5EF4-FFF2-40B4-BE49-F238E27FC236}">
                <a16:creationId xmlns:a16="http://schemas.microsoft.com/office/drawing/2014/main" id="{20E14375-9F64-D906-45B0-C41C97295841}"/>
              </a:ext>
            </a:extLst>
          </p:cNvPr>
          <p:cNvSpPr>
            <a:spLocks noGrp="1"/>
          </p:cNvSpPr>
          <p:nvPr>
            <p:ph type="title"/>
          </p:nvPr>
        </p:nvSpPr>
        <p:spPr>
          <a:xfrm>
            <a:off x="540279" y="967417"/>
            <a:ext cx="5280460" cy="3943250"/>
          </a:xfrm>
        </p:spPr>
        <p:txBody>
          <a:bodyPr vert="horz" lIns="91440" tIns="45720" rIns="91440" bIns="45720" rtlCol="0" anchor="b">
            <a:normAutofit/>
          </a:bodyPr>
          <a:lstStyle/>
          <a:p>
            <a:r>
              <a:rPr lang="en-US" sz="4000">
                <a:solidFill>
                  <a:srgbClr val="FEFFFF"/>
                </a:solidFill>
              </a:rPr>
              <a:t>Website UI</a:t>
            </a:r>
          </a:p>
        </p:txBody>
      </p:sp>
      <p:pic>
        <p:nvPicPr>
          <p:cNvPr id="6" name="Picture 5" descr="A computer with a screen on&#10;&#10;AI-generated content may be incorrect.">
            <a:extLst>
              <a:ext uri="{FF2B5EF4-FFF2-40B4-BE49-F238E27FC236}">
                <a16:creationId xmlns:a16="http://schemas.microsoft.com/office/drawing/2014/main" id="{4FFDC25E-44C2-AC27-AA36-AD74E06BC1DA}"/>
              </a:ext>
            </a:extLst>
          </p:cNvPr>
          <p:cNvPicPr>
            <a:picLocks noChangeAspect="1"/>
          </p:cNvPicPr>
          <p:nvPr/>
        </p:nvPicPr>
        <p:blipFill>
          <a:blip r:embed="rId3">
            <a:extLst>
              <a:ext uri="{28A0092B-C50C-407E-A947-70E740481C1C}">
                <a14:useLocalDpi xmlns:a14="http://schemas.microsoft.com/office/drawing/2010/main" val="0"/>
              </a:ext>
            </a:extLst>
          </a:blip>
          <a:srcRect l="142" r="7277"/>
          <a:stretch>
            <a:fillRect/>
          </a:stretch>
        </p:blipFill>
        <p:spPr>
          <a:xfrm>
            <a:off x="6111241" y="-5534"/>
            <a:ext cx="6080758" cy="3431766"/>
          </a:xfrm>
          <a:prstGeom prst="rect">
            <a:avLst/>
          </a:prstGeom>
        </p:spPr>
      </p:pic>
      <p:pic>
        <p:nvPicPr>
          <p:cNvPr id="8" name="Picture 7" descr="A computer with a graph on the screen&#10;&#10;AI-generated content may be incorrect.">
            <a:extLst>
              <a:ext uri="{FF2B5EF4-FFF2-40B4-BE49-F238E27FC236}">
                <a16:creationId xmlns:a16="http://schemas.microsoft.com/office/drawing/2014/main" id="{92928B58-B94F-BFC2-948C-385CD21D301D}"/>
              </a:ext>
            </a:extLst>
          </p:cNvPr>
          <p:cNvPicPr>
            <a:picLocks noChangeAspect="1"/>
          </p:cNvPicPr>
          <p:nvPr/>
        </p:nvPicPr>
        <p:blipFill>
          <a:blip r:embed="rId4">
            <a:extLst>
              <a:ext uri="{28A0092B-C50C-407E-A947-70E740481C1C}">
                <a14:useLocalDpi xmlns:a14="http://schemas.microsoft.com/office/drawing/2010/main" val="0"/>
              </a:ext>
            </a:extLst>
          </a:blip>
          <a:srcRect l="1661" r="5758"/>
          <a:stretch>
            <a:fillRect/>
          </a:stretch>
        </p:blipFill>
        <p:spPr>
          <a:xfrm>
            <a:off x="6111242" y="3426232"/>
            <a:ext cx="6080758" cy="3431768"/>
          </a:xfrm>
          <a:prstGeom prst="rect">
            <a:avLst/>
          </a:prstGeom>
        </p:spPr>
      </p:pic>
      <p:sp>
        <p:nvSpPr>
          <p:cNvPr id="109" name="Freeform 27">
            <a:extLst>
              <a:ext uri="{FF2B5EF4-FFF2-40B4-BE49-F238E27FC236}">
                <a16:creationId xmlns:a16="http://schemas.microsoft.com/office/drawing/2014/main" id="{89822D48-583B-A3CE-8EFE-A33E702BD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cxnSp>
        <p:nvCxnSpPr>
          <p:cNvPr id="110" name="Straight Connector 109">
            <a:extLst>
              <a:ext uri="{FF2B5EF4-FFF2-40B4-BE49-F238E27FC236}">
                <a16:creationId xmlns:a16="http://schemas.microsoft.com/office/drawing/2014/main" id="{FEA971C7-1911-657B-862C-A632DA577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1241" y="3426233"/>
            <a:ext cx="6080759" cy="0"/>
          </a:xfrm>
          <a:prstGeom prst="line">
            <a:avLst/>
          </a:prstGeom>
          <a:ln w="50800" cap="flat">
            <a:solidFill>
              <a:schemeClr val="bg2">
                <a:lumMod val="10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115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A49A1EE2-B878-917C-FDD7-5B20364D0343}"/>
            </a:ext>
          </a:extLst>
        </p:cNvPr>
        <p:cNvGrpSpPr/>
        <p:nvPr/>
      </p:nvGrpSpPr>
      <p:grpSpPr>
        <a:xfrm>
          <a:off x="0" y="0"/>
          <a:ext cx="0" cy="0"/>
          <a:chOff x="0" y="0"/>
          <a:chExt cx="0" cy="0"/>
        </a:xfrm>
      </p:grpSpPr>
      <p:grpSp>
        <p:nvGrpSpPr>
          <p:cNvPr id="115" name="Group 114">
            <a:extLst>
              <a:ext uri="{FF2B5EF4-FFF2-40B4-BE49-F238E27FC236}">
                <a16:creationId xmlns:a16="http://schemas.microsoft.com/office/drawing/2014/main" id="{8D44E099-FC66-4167-A593-8F6FBB5EE0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6" name="Freeform 11">
              <a:extLst>
                <a:ext uri="{FF2B5EF4-FFF2-40B4-BE49-F238E27FC236}">
                  <a16:creationId xmlns:a16="http://schemas.microsoft.com/office/drawing/2014/main" id="{47171E04-FEC4-4208-A619-A786E42348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PK"/>
            </a:p>
          </p:txBody>
        </p:sp>
        <p:sp>
          <p:nvSpPr>
            <p:cNvPr id="117" name="Freeform 12">
              <a:extLst>
                <a:ext uri="{FF2B5EF4-FFF2-40B4-BE49-F238E27FC236}">
                  <a16:creationId xmlns:a16="http://schemas.microsoft.com/office/drawing/2014/main" id="{F3DE8019-884E-41C9-A54C-AC668CA526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PK"/>
            </a:p>
          </p:txBody>
        </p:sp>
        <p:sp>
          <p:nvSpPr>
            <p:cNvPr id="118" name="Freeform 13">
              <a:extLst>
                <a:ext uri="{FF2B5EF4-FFF2-40B4-BE49-F238E27FC236}">
                  <a16:creationId xmlns:a16="http://schemas.microsoft.com/office/drawing/2014/main" id="{462C1647-5880-4037-8FCE-16E1F646C0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PK"/>
            </a:p>
          </p:txBody>
        </p:sp>
        <p:sp>
          <p:nvSpPr>
            <p:cNvPr id="119" name="Freeform 14">
              <a:extLst>
                <a:ext uri="{FF2B5EF4-FFF2-40B4-BE49-F238E27FC236}">
                  <a16:creationId xmlns:a16="http://schemas.microsoft.com/office/drawing/2014/main" id="{C91082BE-FDAA-4A80-88B6-C5F5AD0C29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PK"/>
            </a:p>
          </p:txBody>
        </p:sp>
        <p:sp>
          <p:nvSpPr>
            <p:cNvPr id="120" name="Freeform 15">
              <a:extLst>
                <a:ext uri="{FF2B5EF4-FFF2-40B4-BE49-F238E27FC236}">
                  <a16:creationId xmlns:a16="http://schemas.microsoft.com/office/drawing/2014/main" id="{059FE918-3CB9-43E6-8025-22A9C21C48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PK"/>
            </a:p>
          </p:txBody>
        </p:sp>
        <p:sp>
          <p:nvSpPr>
            <p:cNvPr id="121" name="Freeform 16">
              <a:extLst>
                <a:ext uri="{FF2B5EF4-FFF2-40B4-BE49-F238E27FC236}">
                  <a16:creationId xmlns:a16="http://schemas.microsoft.com/office/drawing/2014/main" id="{E30464D7-34FF-42C8-8686-C3A865E90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PK"/>
            </a:p>
          </p:txBody>
        </p:sp>
        <p:sp>
          <p:nvSpPr>
            <p:cNvPr id="122" name="Freeform 17">
              <a:extLst>
                <a:ext uri="{FF2B5EF4-FFF2-40B4-BE49-F238E27FC236}">
                  <a16:creationId xmlns:a16="http://schemas.microsoft.com/office/drawing/2014/main" id="{07281894-7888-434B-BC17-FB67B4879C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PK"/>
            </a:p>
          </p:txBody>
        </p:sp>
        <p:sp>
          <p:nvSpPr>
            <p:cNvPr id="123" name="Freeform 18">
              <a:extLst>
                <a:ext uri="{FF2B5EF4-FFF2-40B4-BE49-F238E27FC236}">
                  <a16:creationId xmlns:a16="http://schemas.microsoft.com/office/drawing/2014/main" id="{7CDF6636-2EE5-4477-B1E7-136C9B4F3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PK"/>
            </a:p>
          </p:txBody>
        </p:sp>
        <p:sp>
          <p:nvSpPr>
            <p:cNvPr id="124" name="Freeform 19">
              <a:extLst>
                <a:ext uri="{FF2B5EF4-FFF2-40B4-BE49-F238E27FC236}">
                  <a16:creationId xmlns:a16="http://schemas.microsoft.com/office/drawing/2014/main" id="{6A01C238-0F7D-4DF5-A879-329020008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PK"/>
            </a:p>
          </p:txBody>
        </p:sp>
        <p:sp>
          <p:nvSpPr>
            <p:cNvPr id="125" name="Freeform 20">
              <a:extLst>
                <a:ext uri="{FF2B5EF4-FFF2-40B4-BE49-F238E27FC236}">
                  <a16:creationId xmlns:a16="http://schemas.microsoft.com/office/drawing/2014/main" id="{AA10B8D3-BE6D-40AB-BA54-12C4758E5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PK"/>
            </a:p>
          </p:txBody>
        </p:sp>
        <p:sp>
          <p:nvSpPr>
            <p:cNvPr id="126" name="Freeform 21">
              <a:extLst>
                <a:ext uri="{FF2B5EF4-FFF2-40B4-BE49-F238E27FC236}">
                  <a16:creationId xmlns:a16="http://schemas.microsoft.com/office/drawing/2014/main" id="{4CD8C1DF-88C2-4F11-AA23-36D5B5BD3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PK"/>
            </a:p>
          </p:txBody>
        </p:sp>
        <p:sp>
          <p:nvSpPr>
            <p:cNvPr id="127" name="Freeform 22">
              <a:extLst>
                <a:ext uri="{FF2B5EF4-FFF2-40B4-BE49-F238E27FC236}">
                  <a16:creationId xmlns:a16="http://schemas.microsoft.com/office/drawing/2014/main" id="{9AF01696-99FF-4093-938A-38D0C7223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PK"/>
            </a:p>
          </p:txBody>
        </p:sp>
      </p:grpSp>
      <p:grpSp>
        <p:nvGrpSpPr>
          <p:cNvPr id="129" name="Group 128">
            <a:extLst>
              <a:ext uri="{FF2B5EF4-FFF2-40B4-BE49-F238E27FC236}">
                <a16:creationId xmlns:a16="http://schemas.microsoft.com/office/drawing/2014/main" id="{629FAB3C-6A93-4306-8525-B9FC787B15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30" name="Freeform 27">
              <a:extLst>
                <a:ext uri="{FF2B5EF4-FFF2-40B4-BE49-F238E27FC236}">
                  <a16:creationId xmlns:a16="http://schemas.microsoft.com/office/drawing/2014/main" id="{8838005D-B3A9-4E56-9BFB-3DD99E4BBB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PK"/>
            </a:p>
          </p:txBody>
        </p:sp>
        <p:sp>
          <p:nvSpPr>
            <p:cNvPr id="131" name="Freeform 28">
              <a:extLst>
                <a:ext uri="{FF2B5EF4-FFF2-40B4-BE49-F238E27FC236}">
                  <a16:creationId xmlns:a16="http://schemas.microsoft.com/office/drawing/2014/main" id="{6450237E-A2DE-4BA3-AF9F-06399E5CF1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PK"/>
            </a:p>
          </p:txBody>
        </p:sp>
        <p:sp>
          <p:nvSpPr>
            <p:cNvPr id="132" name="Freeform 29">
              <a:extLst>
                <a:ext uri="{FF2B5EF4-FFF2-40B4-BE49-F238E27FC236}">
                  <a16:creationId xmlns:a16="http://schemas.microsoft.com/office/drawing/2014/main" id="{A643E849-3FBA-4248-B0DF-9D6737E232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PK"/>
            </a:p>
          </p:txBody>
        </p:sp>
        <p:sp>
          <p:nvSpPr>
            <p:cNvPr id="133" name="Freeform 30">
              <a:extLst>
                <a:ext uri="{FF2B5EF4-FFF2-40B4-BE49-F238E27FC236}">
                  <a16:creationId xmlns:a16="http://schemas.microsoft.com/office/drawing/2014/main" id="{231C0782-59AA-4C4F-8B86-85102F701A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PK"/>
            </a:p>
          </p:txBody>
        </p:sp>
        <p:sp>
          <p:nvSpPr>
            <p:cNvPr id="134" name="Freeform 31">
              <a:extLst>
                <a:ext uri="{FF2B5EF4-FFF2-40B4-BE49-F238E27FC236}">
                  <a16:creationId xmlns:a16="http://schemas.microsoft.com/office/drawing/2014/main" id="{E19975F5-4F93-41BF-9A6D-1E6CFDFF1D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PK"/>
            </a:p>
          </p:txBody>
        </p:sp>
        <p:sp>
          <p:nvSpPr>
            <p:cNvPr id="135" name="Freeform 32">
              <a:extLst>
                <a:ext uri="{FF2B5EF4-FFF2-40B4-BE49-F238E27FC236}">
                  <a16:creationId xmlns:a16="http://schemas.microsoft.com/office/drawing/2014/main" id="{AE6458FC-D3D9-469F-A8FB-0431BD156B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PK"/>
            </a:p>
          </p:txBody>
        </p:sp>
        <p:sp>
          <p:nvSpPr>
            <p:cNvPr id="136" name="Freeform 33">
              <a:extLst>
                <a:ext uri="{FF2B5EF4-FFF2-40B4-BE49-F238E27FC236}">
                  <a16:creationId xmlns:a16="http://schemas.microsoft.com/office/drawing/2014/main" id="{90B9693F-2248-4DB8-A528-52C13C636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PK"/>
            </a:p>
          </p:txBody>
        </p:sp>
        <p:sp>
          <p:nvSpPr>
            <p:cNvPr id="137" name="Freeform 34">
              <a:extLst>
                <a:ext uri="{FF2B5EF4-FFF2-40B4-BE49-F238E27FC236}">
                  <a16:creationId xmlns:a16="http://schemas.microsoft.com/office/drawing/2014/main" id="{11CC5E15-09A8-41A0-930D-434F7D8D6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PK"/>
            </a:p>
          </p:txBody>
        </p:sp>
        <p:sp>
          <p:nvSpPr>
            <p:cNvPr id="138" name="Freeform 35">
              <a:extLst>
                <a:ext uri="{FF2B5EF4-FFF2-40B4-BE49-F238E27FC236}">
                  <a16:creationId xmlns:a16="http://schemas.microsoft.com/office/drawing/2014/main" id="{B5566C56-67EC-43D7-A3D2-3CCBEDAFC6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PK"/>
            </a:p>
          </p:txBody>
        </p:sp>
        <p:sp>
          <p:nvSpPr>
            <p:cNvPr id="139" name="Freeform 36">
              <a:extLst>
                <a:ext uri="{FF2B5EF4-FFF2-40B4-BE49-F238E27FC236}">
                  <a16:creationId xmlns:a16="http://schemas.microsoft.com/office/drawing/2014/main" id="{CF74AC36-5E17-4D3B-A93B-1645741EB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PK"/>
            </a:p>
          </p:txBody>
        </p:sp>
        <p:sp>
          <p:nvSpPr>
            <p:cNvPr id="140" name="Freeform 37">
              <a:extLst>
                <a:ext uri="{FF2B5EF4-FFF2-40B4-BE49-F238E27FC236}">
                  <a16:creationId xmlns:a16="http://schemas.microsoft.com/office/drawing/2014/main" id="{39818481-D2FB-4507-B11D-8C6342ACF4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PK"/>
            </a:p>
          </p:txBody>
        </p:sp>
        <p:sp>
          <p:nvSpPr>
            <p:cNvPr id="141" name="Freeform 38">
              <a:extLst>
                <a:ext uri="{FF2B5EF4-FFF2-40B4-BE49-F238E27FC236}">
                  <a16:creationId xmlns:a16="http://schemas.microsoft.com/office/drawing/2014/main" id="{E996F5F0-3979-44D1-9AE3-1251DA5D2F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PK"/>
            </a:p>
          </p:txBody>
        </p:sp>
      </p:grpSp>
      <p:sp>
        <p:nvSpPr>
          <p:cNvPr id="143" name="Rectangle 142">
            <a:extLst>
              <a:ext uri="{FF2B5EF4-FFF2-40B4-BE49-F238E27FC236}">
                <a16:creationId xmlns:a16="http://schemas.microsoft.com/office/drawing/2014/main" id="{05C469C2-FE8F-491E-9139-7E7F8BB38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145" name="Freeform 6">
            <a:extLst>
              <a:ext uri="{FF2B5EF4-FFF2-40B4-BE49-F238E27FC236}">
                <a16:creationId xmlns:a16="http://schemas.microsoft.com/office/drawing/2014/main" id="{6538C979-F14E-4C6B-BE04-38CC5D7C13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PK"/>
          </a:p>
        </p:txBody>
      </p:sp>
      <p:sp useBgFill="1">
        <p:nvSpPr>
          <p:cNvPr id="147" name="Rectangle 146">
            <a:extLst>
              <a:ext uri="{FF2B5EF4-FFF2-40B4-BE49-F238E27FC236}">
                <a16:creationId xmlns:a16="http://schemas.microsoft.com/office/drawing/2014/main" id="{D29BD510-E7CC-431C-9DC5-D07910F6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Rectangle 148">
            <a:extLst>
              <a:ext uri="{FF2B5EF4-FFF2-40B4-BE49-F238E27FC236}">
                <a16:creationId xmlns:a16="http://schemas.microsoft.com/office/drawing/2014/main" id="{18E0437A-FA20-4E33-95A8-BBC1FD5C7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2" y="0"/>
            <a:ext cx="6111243" cy="6858000"/>
          </a:xfrm>
          <a:prstGeom prst="rect">
            <a:avLst/>
          </a:prstGeom>
          <a:solidFill>
            <a:schemeClr val="bg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PK"/>
          </a:p>
        </p:txBody>
      </p:sp>
      <p:sp>
        <p:nvSpPr>
          <p:cNvPr id="2" name="Title 1">
            <a:extLst>
              <a:ext uri="{FF2B5EF4-FFF2-40B4-BE49-F238E27FC236}">
                <a16:creationId xmlns:a16="http://schemas.microsoft.com/office/drawing/2014/main" id="{07BE18C0-7C5F-72FD-BD60-90D35D621F7C}"/>
              </a:ext>
            </a:extLst>
          </p:cNvPr>
          <p:cNvSpPr>
            <a:spLocks noGrp="1"/>
          </p:cNvSpPr>
          <p:nvPr>
            <p:ph type="title"/>
          </p:nvPr>
        </p:nvSpPr>
        <p:spPr>
          <a:xfrm>
            <a:off x="540279" y="967417"/>
            <a:ext cx="5280460" cy="3943250"/>
          </a:xfrm>
        </p:spPr>
        <p:txBody>
          <a:bodyPr vert="horz" lIns="91440" tIns="45720" rIns="91440" bIns="45720" rtlCol="0" anchor="b">
            <a:normAutofit/>
          </a:bodyPr>
          <a:lstStyle/>
          <a:p>
            <a:r>
              <a:rPr lang="en-US" sz="4000">
                <a:solidFill>
                  <a:srgbClr val="FEFFFF"/>
                </a:solidFill>
              </a:rPr>
              <a:t>Website UI</a:t>
            </a:r>
          </a:p>
        </p:txBody>
      </p:sp>
      <p:pic>
        <p:nvPicPr>
          <p:cNvPr id="4" name="Picture 3" descr="A computer with a message on the screen&#10;&#10;AI-generated content may be incorrect.">
            <a:extLst>
              <a:ext uri="{FF2B5EF4-FFF2-40B4-BE49-F238E27FC236}">
                <a16:creationId xmlns:a16="http://schemas.microsoft.com/office/drawing/2014/main" id="{1D701D18-E697-9D8C-7B67-0DCFBF31153A}"/>
              </a:ext>
            </a:extLst>
          </p:cNvPr>
          <p:cNvPicPr>
            <a:picLocks noChangeAspect="1"/>
          </p:cNvPicPr>
          <p:nvPr/>
        </p:nvPicPr>
        <p:blipFill>
          <a:blip r:embed="rId3">
            <a:extLst>
              <a:ext uri="{28A0092B-C50C-407E-A947-70E740481C1C}">
                <a14:useLocalDpi xmlns:a14="http://schemas.microsoft.com/office/drawing/2010/main" val="0"/>
              </a:ext>
            </a:extLst>
          </a:blip>
          <a:srcRect l="309" r="7109"/>
          <a:stretch>
            <a:fillRect/>
          </a:stretch>
        </p:blipFill>
        <p:spPr>
          <a:xfrm>
            <a:off x="6111241" y="-5534"/>
            <a:ext cx="6080758" cy="3431766"/>
          </a:xfrm>
          <a:prstGeom prst="rect">
            <a:avLst/>
          </a:prstGeom>
        </p:spPr>
      </p:pic>
      <p:pic>
        <p:nvPicPr>
          <p:cNvPr id="7" name="Picture 6" descr="A computer with graphs on the screen&#10;&#10;AI-generated content may be incorrect.">
            <a:extLst>
              <a:ext uri="{FF2B5EF4-FFF2-40B4-BE49-F238E27FC236}">
                <a16:creationId xmlns:a16="http://schemas.microsoft.com/office/drawing/2014/main" id="{5AB8EAE0-BFC6-35DB-68C9-D0DAB933D0F1}"/>
              </a:ext>
            </a:extLst>
          </p:cNvPr>
          <p:cNvPicPr>
            <a:picLocks noChangeAspect="1"/>
          </p:cNvPicPr>
          <p:nvPr/>
        </p:nvPicPr>
        <p:blipFill>
          <a:blip r:embed="rId4">
            <a:extLst>
              <a:ext uri="{28A0092B-C50C-407E-A947-70E740481C1C}">
                <a14:useLocalDpi xmlns:a14="http://schemas.microsoft.com/office/drawing/2010/main" val="0"/>
              </a:ext>
            </a:extLst>
          </a:blip>
          <a:srcRect l="3180" r="4238"/>
          <a:stretch>
            <a:fillRect/>
          </a:stretch>
        </p:blipFill>
        <p:spPr>
          <a:xfrm>
            <a:off x="6111242" y="3426232"/>
            <a:ext cx="6080758" cy="3431768"/>
          </a:xfrm>
          <a:prstGeom prst="rect">
            <a:avLst/>
          </a:prstGeom>
        </p:spPr>
      </p:pic>
      <p:sp>
        <p:nvSpPr>
          <p:cNvPr id="151" name="Freeform 27">
            <a:extLst>
              <a:ext uri="{FF2B5EF4-FFF2-40B4-BE49-F238E27FC236}">
                <a16:creationId xmlns:a16="http://schemas.microsoft.com/office/drawing/2014/main" id="{C08A186A-A32B-412D-8105-6DDEC68B6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6881206" cy="857047"/>
          </a:xfrm>
          <a:custGeom>
            <a:avLst/>
            <a:gdLst>
              <a:gd name="connsiteX0" fmla="*/ 0 w 6881206"/>
              <a:gd name="connsiteY0" fmla="*/ 0 h 857047"/>
              <a:gd name="connsiteX1" fmla="*/ 653445 w 6881206"/>
              <a:gd name="connsiteY1" fmla="*/ 0 h 857047"/>
              <a:gd name="connsiteX2" fmla="*/ 1156123 w 6881206"/>
              <a:gd name="connsiteY2" fmla="*/ 0 h 857047"/>
              <a:gd name="connsiteX3" fmla="*/ 1380221 w 6881206"/>
              <a:gd name="connsiteY3" fmla="*/ 0 h 857047"/>
              <a:gd name="connsiteX4" fmla="*/ 1444324 w 6881206"/>
              <a:gd name="connsiteY4" fmla="*/ 0 h 857047"/>
              <a:gd name="connsiteX5" fmla="*/ 1522072 w 6881206"/>
              <a:gd name="connsiteY5" fmla="*/ 0 h 857047"/>
              <a:gd name="connsiteX6" fmla="*/ 1596570 w 6881206"/>
              <a:gd name="connsiteY6" fmla="*/ 0 h 857047"/>
              <a:gd name="connsiteX7" fmla="*/ 1893047 w 6881206"/>
              <a:gd name="connsiteY7" fmla="*/ 0 h 857047"/>
              <a:gd name="connsiteX8" fmla="*/ 1978260 w 6881206"/>
              <a:gd name="connsiteY8" fmla="*/ 0 h 857047"/>
              <a:gd name="connsiteX9" fmla="*/ 2032793 w 6881206"/>
              <a:gd name="connsiteY9" fmla="*/ 0 h 857047"/>
              <a:gd name="connsiteX10" fmla="*/ 2095032 w 6881206"/>
              <a:gd name="connsiteY10" fmla="*/ 0 h 857047"/>
              <a:gd name="connsiteX11" fmla="*/ 2574748 w 6881206"/>
              <a:gd name="connsiteY11" fmla="*/ 0 h 857047"/>
              <a:gd name="connsiteX12" fmla="*/ 2712413 w 6881206"/>
              <a:gd name="connsiteY12" fmla="*/ 0 h 857047"/>
              <a:gd name="connsiteX13" fmla="*/ 2724164 w 6881206"/>
              <a:gd name="connsiteY13" fmla="*/ 0 h 857047"/>
              <a:gd name="connsiteX14" fmla="*/ 2806423 w 6881206"/>
              <a:gd name="connsiteY14" fmla="*/ 0 h 857047"/>
              <a:gd name="connsiteX15" fmla="*/ 2975563 w 6881206"/>
              <a:gd name="connsiteY15" fmla="*/ 0 h 857047"/>
              <a:gd name="connsiteX16" fmla="*/ 3029696 w 6881206"/>
              <a:gd name="connsiteY16" fmla="*/ 0 h 857047"/>
              <a:gd name="connsiteX17" fmla="*/ 3216247 w 6881206"/>
              <a:gd name="connsiteY17" fmla="*/ 0 h 857047"/>
              <a:gd name="connsiteX18" fmla="*/ 3464491 w 6881206"/>
              <a:gd name="connsiteY18" fmla="*/ 0 h 857047"/>
              <a:gd name="connsiteX19" fmla="*/ 3476820 w 6881206"/>
              <a:gd name="connsiteY19" fmla="*/ 0 h 857047"/>
              <a:gd name="connsiteX20" fmla="*/ 3508932 w 6881206"/>
              <a:gd name="connsiteY20" fmla="*/ 0 h 857047"/>
              <a:gd name="connsiteX21" fmla="*/ 3518154 w 6881206"/>
              <a:gd name="connsiteY21" fmla="*/ 0 h 857047"/>
              <a:gd name="connsiteX22" fmla="*/ 3563124 w 6881206"/>
              <a:gd name="connsiteY22" fmla="*/ 0 h 857047"/>
              <a:gd name="connsiteX23" fmla="*/ 3568615 w 6881206"/>
              <a:gd name="connsiteY23" fmla="*/ 0 h 857047"/>
              <a:gd name="connsiteX24" fmla="*/ 3582711 w 6881206"/>
              <a:gd name="connsiteY24" fmla="*/ 0 h 857047"/>
              <a:gd name="connsiteX25" fmla="*/ 3607047 w 6881206"/>
              <a:gd name="connsiteY25" fmla="*/ 0 h 857047"/>
              <a:gd name="connsiteX26" fmla="*/ 3711363 w 6881206"/>
              <a:gd name="connsiteY26" fmla="*/ 0 h 857047"/>
              <a:gd name="connsiteX27" fmla="*/ 3757936 w 6881206"/>
              <a:gd name="connsiteY27" fmla="*/ 0 h 857047"/>
              <a:gd name="connsiteX28" fmla="*/ 3914505 w 6881206"/>
              <a:gd name="connsiteY28" fmla="*/ 0 h 857047"/>
              <a:gd name="connsiteX29" fmla="*/ 4099165 w 6881206"/>
              <a:gd name="connsiteY29" fmla="*/ 0 h 857047"/>
              <a:gd name="connsiteX30" fmla="*/ 4176573 w 6881206"/>
              <a:gd name="connsiteY30" fmla="*/ 0 h 857047"/>
              <a:gd name="connsiteX31" fmla="*/ 4211043 w 6881206"/>
              <a:gd name="connsiteY31" fmla="*/ 0 h 857047"/>
              <a:gd name="connsiteX32" fmla="*/ 4249415 w 6881206"/>
              <a:gd name="connsiteY32" fmla="*/ 0 h 857047"/>
              <a:gd name="connsiteX33" fmla="*/ 4292911 w 6881206"/>
              <a:gd name="connsiteY33" fmla="*/ 0 h 857047"/>
              <a:gd name="connsiteX34" fmla="*/ 4715176 w 6881206"/>
              <a:gd name="connsiteY34" fmla="*/ 0 h 857047"/>
              <a:gd name="connsiteX35" fmla="*/ 4749035 w 6881206"/>
              <a:gd name="connsiteY35" fmla="*/ 0 h 857047"/>
              <a:gd name="connsiteX36" fmla="*/ 5107279 w 6881206"/>
              <a:gd name="connsiteY36" fmla="*/ 0 h 857047"/>
              <a:gd name="connsiteX37" fmla="*/ 5446306 w 6881206"/>
              <a:gd name="connsiteY37" fmla="*/ 0 h 857047"/>
              <a:gd name="connsiteX38" fmla="*/ 5654500 w 6881206"/>
              <a:gd name="connsiteY38" fmla="*/ 0 h 857047"/>
              <a:gd name="connsiteX39" fmla="*/ 5879355 w 6881206"/>
              <a:gd name="connsiteY39" fmla="*/ 0 h 857047"/>
              <a:gd name="connsiteX40" fmla="*/ 6374171 w 6881206"/>
              <a:gd name="connsiteY40" fmla="*/ 0 h 857047"/>
              <a:gd name="connsiteX41" fmla="*/ 6382691 w 6881206"/>
              <a:gd name="connsiteY41" fmla="*/ 0 h 857047"/>
              <a:gd name="connsiteX42" fmla="*/ 6406881 w 6881206"/>
              <a:gd name="connsiteY42" fmla="*/ 10516 h 857047"/>
              <a:gd name="connsiteX43" fmla="*/ 6411719 w 6881206"/>
              <a:gd name="connsiteY43" fmla="*/ 15774 h 857047"/>
              <a:gd name="connsiteX44" fmla="*/ 6412418 w 6881206"/>
              <a:gd name="connsiteY44" fmla="*/ 16534 h 857047"/>
              <a:gd name="connsiteX45" fmla="*/ 6413765 w 6881206"/>
              <a:gd name="connsiteY45" fmla="*/ 17998 h 857047"/>
              <a:gd name="connsiteX46" fmla="*/ 6418286 w 6881206"/>
              <a:gd name="connsiteY46" fmla="*/ 21854 h 857047"/>
              <a:gd name="connsiteX47" fmla="*/ 6867337 w 6881206"/>
              <a:gd name="connsiteY47" fmla="*/ 404863 h 857047"/>
              <a:gd name="connsiteX48" fmla="*/ 6867337 w 6881206"/>
              <a:gd name="connsiteY48" fmla="*/ 452185 h 857047"/>
              <a:gd name="connsiteX49" fmla="*/ 6491457 w 6881206"/>
              <a:gd name="connsiteY49" fmla="*/ 772784 h 857047"/>
              <a:gd name="connsiteX50" fmla="*/ 6413765 w 6881206"/>
              <a:gd name="connsiteY50" fmla="*/ 839050 h 857047"/>
              <a:gd name="connsiteX51" fmla="*/ 6411719 w 6881206"/>
              <a:gd name="connsiteY51" fmla="*/ 841273 h 857047"/>
              <a:gd name="connsiteX52" fmla="*/ 6406881 w 6881206"/>
              <a:gd name="connsiteY52" fmla="*/ 846531 h 857047"/>
              <a:gd name="connsiteX53" fmla="*/ 6382691 w 6881206"/>
              <a:gd name="connsiteY53" fmla="*/ 857047 h 857047"/>
              <a:gd name="connsiteX54" fmla="*/ 6374171 w 6881206"/>
              <a:gd name="connsiteY54" fmla="*/ 857047 h 857047"/>
              <a:gd name="connsiteX55" fmla="*/ 6368680 w 6881206"/>
              <a:gd name="connsiteY55" fmla="*/ 857047 h 857047"/>
              <a:gd name="connsiteX56" fmla="*/ 6348221 w 6881206"/>
              <a:gd name="connsiteY56" fmla="*/ 857047 h 857047"/>
              <a:gd name="connsiteX57" fmla="*/ 6330248 w 6881206"/>
              <a:gd name="connsiteY57" fmla="*/ 857047 h 857047"/>
              <a:gd name="connsiteX58" fmla="*/ 6266353 w 6881206"/>
              <a:gd name="connsiteY58" fmla="*/ 857047 h 857047"/>
              <a:gd name="connsiteX59" fmla="*/ 6225932 w 6881206"/>
              <a:gd name="connsiteY59" fmla="*/ 857047 h 857047"/>
              <a:gd name="connsiteX60" fmla="*/ 6106926 w 6881206"/>
              <a:gd name="connsiteY60" fmla="*/ 857047 h 857047"/>
              <a:gd name="connsiteX61" fmla="*/ 6022790 w 6881206"/>
              <a:gd name="connsiteY61" fmla="*/ 857047 h 857047"/>
              <a:gd name="connsiteX62" fmla="*/ 5844088 w 6881206"/>
              <a:gd name="connsiteY62" fmla="*/ 857047 h 857047"/>
              <a:gd name="connsiteX63" fmla="*/ 5687880 w 6881206"/>
              <a:gd name="connsiteY63" fmla="*/ 857047 h 857047"/>
              <a:gd name="connsiteX64" fmla="*/ 5451985 w 6881206"/>
              <a:gd name="connsiteY64" fmla="*/ 857047 h 857047"/>
              <a:gd name="connsiteX65" fmla="*/ 5188261 w 6881206"/>
              <a:gd name="connsiteY65" fmla="*/ 857047 h 857047"/>
              <a:gd name="connsiteX66" fmla="*/ 4904764 w 6881206"/>
              <a:gd name="connsiteY66" fmla="*/ 857047 h 857047"/>
              <a:gd name="connsiteX67" fmla="*/ 4490989 w 6881206"/>
              <a:gd name="connsiteY67" fmla="*/ 857047 h 857047"/>
              <a:gd name="connsiteX68" fmla="*/ 4176573 w 6881206"/>
              <a:gd name="connsiteY68" fmla="*/ 857047 h 857047"/>
              <a:gd name="connsiteX69" fmla="*/ 4099165 w 6881206"/>
              <a:gd name="connsiteY69" fmla="*/ 857047 h 857047"/>
              <a:gd name="connsiteX70" fmla="*/ 4089943 w 6881206"/>
              <a:gd name="connsiteY70" fmla="*/ 857047 h 857047"/>
              <a:gd name="connsiteX71" fmla="*/ 4057940 w 6881206"/>
              <a:gd name="connsiteY71" fmla="*/ 857047 h 857047"/>
              <a:gd name="connsiteX72" fmla="*/ 4025386 w 6881206"/>
              <a:gd name="connsiteY72" fmla="*/ 857047 h 857047"/>
              <a:gd name="connsiteX73" fmla="*/ 3850160 w 6881206"/>
              <a:gd name="connsiteY73" fmla="*/ 857047 h 857047"/>
              <a:gd name="connsiteX74" fmla="*/ 3563124 w 6881206"/>
              <a:gd name="connsiteY74" fmla="*/ 857047 h 857047"/>
              <a:gd name="connsiteX75" fmla="*/ 3550795 w 6881206"/>
              <a:gd name="connsiteY75" fmla="*/ 857047 h 857047"/>
              <a:gd name="connsiteX76" fmla="*/ 3508932 w 6881206"/>
              <a:gd name="connsiteY76" fmla="*/ 857047 h 857047"/>
              <a:gd name="connsiteX77" fmla="*/ 3483683 w 6881206"/>
              <a:gd name="connsiteY77" fmla="*/ 857047 h 857047"/>
              <a:gd name="connsiteX78" fmla="*/ 3464491 w 6881206"/>
              <a:gd name="connsiteY78" fmla="*/ 857047 h 857047"/>
              <a:gd name="connsiteX79" fmla="*/ 3452740 w 6881206"/>
              <a:gd name="connsiteY79" fmla="*/ 857047 h 857047"/>
              <a:gd name="connsiteX80" fmla="*/ 3423719 w 6881206"/>
              <a:gd name="connsiteY80" fmla="*/ 857047 h 857047"/>
              <a:gd name="connsiteX81" fmla="*/ 3370481 w 6881206"/>
              <a:gd name="connsiteY81" fmla="*/ 857047 h 857047"/>
              <a:gd name="connsiteX82" fmla="*/ 3306946 w 6881206"/>
              <a:gd name="connsiteY82" fmla="*/ 857047 h 857047"/>
              <a:gd name="connsiteX83" fmla="*/ 3147208 w 6881206"/>
              <a:gd name="connsiteY83" fmla="*/ 857047 h 857047"/>
              <a:gd name="connsiteX84" fmla="*/ 3114429 w 6881206"/>
              <a:gd name="connsiteY84" fmla="*/ 857047 h 857047"/>
              <a:gd name="connsiteX85" fmla="*/ 2960658 w 6881206"/>
              <a:gd name="connsiteY85" fmla="*/ 857047 h 857047"/>
              <a:gd name="connsiteX86" fmla="*/ 2827230 w 6881206"/>
              <a:gd name="connsiteY86" fmla="*/ 857047 h 857047"/>
              <a:gd name="connsiteX87" fmla="*/ 2712413 w 6881206"/>
              <a:gd name="connsiteY87" fmla="*/ 857047 h 857047"/>
              <a:gd name="connsiteX88" fmla="*/ 2680242 w 6881206"/>
              <a:gd name="connsiteY88" fmla="*/ 857047 h 857047"/>
              <a:gd name="connsiteX89" fmla="*/ 2603835 w 6881206"/>
              <a:gd name="connsiteY89" fmla="*/ 857047 h 857047"/>
              <a:gd name="connsiteX90" fmla="*/ 2455042 w 6881206"/>
              <a:gd name="connsiteY90" fmla="*/ 857047 h 857047"/>
              <a:gd name="connsiteX91" fmla="*/ 2426415 w 6881206"/>
              <a:gd name="connsiteY91" fmla="*/ 857047 h 857047"/>
              <a:gd name="connsiteX92" fmla="*/ 2209736 w 6881206"/>
              <a:gd name="connsiteY92" fmla="*/ 857047 h 857047"/>
              <a:gd name="connsiteX93" fmla="*/ 1893047 w 6881206"/>
              <a:gd name="connsiteY93" fmla="*/ 857047 h 857047"/>
              <a:gd name="connsiteX94" fmla="*/ 1885034 w 6881206"/>
              <a:gd name="connsiteY94" fmla="*/ 857047 h 857047"/>
              <a:gd name="connsiteX95" fmla="*/ 1843786 w 6881206"/>
              <a:gd name="connsiteY95" fmla="*/ 857047 h 857047"/>
              <a:gd name="connsiteX96" fmla="*/ 1828944 w 6881206"/>
              <a:gd name="connsiteY96" fmla="*/ 857047 h 857047"/>
              <a:gd name="connsiteX97" fmla="*/ 1380221 w 6881206"/>
              <a:gd name="connsiteY97" fmla="*/ 857047 h 857047"/>
              <a:gd name="connsiteX98" fmla="*/ 1333065 w 6881206"/>
              <a:gd name="connsiteY98" fmla="*/ 857047 h 857047"/>
              <a:gd name="connsiteX99" fmla="*/ 653445 w 6881206"/>
              <a:gd name="connsiteY99" fmla="*/ 857047 h 857047"/>
              <a:gd name="connsiteX100" fmla="*/ 0 w 6881206"/>
              <a:gd name="connsiteY100" fmla="*/ 857047 h 857047"/>
              <a:gd name="connsiteX101" fmla="*/ 0 w 6881206"/>
              <a:gd name="connsiteY101" fmla="*/ 0 h 857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6881206" h="857047">
                <a:moveTo>
                  <a:pt x="0" y="0"/>
                </a:moveTo>
                <a:cubicBezTo>
                  <a:pt x="0" y="0"/>
                  <a:pt x="0" y="0"/>
                  <a:pt x="653445" y="0"/>
                </a:cubicBezTo>
                <a:cubicBezTo>
                  <a:pt x="653445" y="0"/>
                  <a:pt x="653445" y="0"/>
                  <a:pt x="1156123" y="0"/>
                </a:cubicBezTo>
                <a:lnTo>
                  <a:pt x="1380221" y="0"/>
                </a:lnTo>
                <a:cubicBezTo>
                  <a:pt x="1380221" y="0"/>
                  <a:pt x="1380221" y="0"/>
                  <a:pt x="1444324" y="0"/>
                </a:cubicBezTo>
                <a:lnTo>
                  <a:pt x="1522072" y="0"/>
                </a:lnTo>
                <a:lnTo>
                  <a:pt x="1596570" y="0"/>
                </a:lnTo>
                <a:cubicBezTo>
                  <a:pt x="1668686" y="0"/>
                  <a:pt x="1764840" y="0"/>
                  <a:pt x="1893047" y="0"/>
                </a:cubicBezTo>
                <a:cubicBezTo>
                  <a:pt x="1893047" y="0"/>
                  <a:pt x="1893047" y="0"/>
                  <a:pt x="1978260" y="0"/>
                </a:cubicBezTo>
                <a:lnTo>
                  <a:pt x="2032793" y="0"/>
                </a:lnTo>
                <a:lnTo>
                  <a:pt x="2095032" y="0"/>
                </a:lnTo>
                <a:cubicBezTo>
                  <a:pt x="2196025" y="0"/>
                  <a:pt x="2347515" y="0"/>
                  <a:pt x="2574748" y="0"/>
                </a:cubicBezTo>
                <a:lnTo>
                  <a:pt x="2712413" y="0"/>
                </a:lnTo>
                <a:lnTo>
                  <a:pt x="2724164" y="0"/>
                </a:lnTo>
                <a:lnTo>
                  <a:pt x="2806423" y="0"/>
                </a:lnTo>
                <a:lnTo>
                  <a:pt x="2975563" y="0"/>
                </a:lnTo>
                <a:lnTo>
                  <a:pt x="3029696" y="0"/>
                </a:lnTo>
                <a:lnTo>
                  <a:pt x="3216247" y="0"/>
                </a:lnTo>
                <a:lnTo>
                  <a:pt x="3464491" y="0"/>
                </a:lnTo>
                <a:lnTo>
                  <a:pt x="3476820" y="0"/>
                </a:lnTo>
                <a:lnTo>
                  <a:pt x="3508932" y="0"/>
                </a:lnTo>
                <a:cubicBezTo>
                  <a:pt x="3508932" y="0"/>
                  <a:pt x="3508932" y="0"/>
                  <a:pt x="3518154" y="0"/>
                </a:cubicBezTo>
                <a:lnTo>
                  <a:pt x="3563124" y="0"/>
                </a:lnTo>
                <a:lnTo>
                  <a:pt x="3568615" y="0"/>
                </a:lnTo>
                <a:lnTo>
                  <a:pt x="3582711" y="0"/>
                </a:lnTo>
                <a:lnTo>
                  <a:pt x="3607047" y="0"/>
                </a:lnTo>
                <a:lnTo>
                  <a:pt x="3711363" y="0"/>
                </a:lnTo>
                <a:lnTo>
                  <a:pt x="3757936" y="0"/>
                </a:lnTo>
                <a:lnTo>
                  <a:pt x="3914505" y="0"/>
                </a:lnTo>
                <a:lnTo>
                  <a:pt x="4099165" y="0"/>
                </a:lnTo>
                <a:cubicBezTo>
                  <a:pt x="4099165" y="0"/>
                  <a:pt x="4099165" y="0"/>
                  <a:pt x="4176573" y="0"/>
                </a:cubicBezTo>
                <a:cubicBezTo>
                  <a:pt x="4176573" y="0"/>
                  <a:pt x="4176573" y="0"/>
                  <a:pt x="4211043" y="0"/>
                </a:cubicBezTo>
                <a:lnTo>
                  <a:pt x="4249415" y="0"/>
                </a:lnTo>
                <a:lnTo>
                  <a:pt x="4292911" y="0"/>
                </a:lnTo>
                <a:cubicBezTo>
                  <a:pt x="4370470" y="0"/>
                  <a:pt x="4499735" y="0"/>
                  <a:pt x="4715176" y="0"/>
                </a:cubicBezTo>
                <a:lnTo>
                  <a:pt x="4749035" y="0"/>
                </a:lnTo>
                <a:lnTo>
                  <a:pt x="5107279" y="0"/>
                </a:lnTo>
                <a:lnTo>
                  <a:pt x="5446306" y="0"/>
                </a:lnTo>
                <a:lnTo>
                  <a:pt x="5654500" y="0"/>
                </a:lnTo>
                <a:lnTo>
                  <a:pt x="5879355" y="0"/>
                </a:lnTo>
                <a:lnTo>
                  <a:pt x="6374171" y="0"/>
                </a:lnTo>
                <a:lnTo>
                  <a:pt x="6382691" y="0"/>
                </a:lnTo>
                <a:cubicBezTo>
                  <a:pt x="6392367" y="0"/>
                  <a:pt x="6402043" y="5258"/>
                  <a:pt x="6406881" y="10516"/>
                </a:cubicBezTo>
                <a:cubicBezTo>
                  <a:pt x="6406881" y="10516"/>
                  <a:pt x="6411719" y="10516"/>
                  <a:pt x="6411719" y="15774"/>
                </a:cubicBezTo>
                <a:cubicBezTo>
                  <a:pt x="6411719" y="15774"/>
                  <a:pt x="6411719" y="15774"/>
                  <a:pt x="6412418" y="16534"/>
                </a:cubicBezTo>
                <a:lnTo>
                  <a:pt x="6413765" y="17998"/>
                </a:lnTo>
                <a:lnTo>
                  <a:pt x="6418286" y="21854"/>
                </a:lnTo>
                <a:cubicBezTo>
                  <a:pt x="6439669" y="40092"/>
                  <a:pt x="6525203" y="113046"/>
                  <a:pt x="6867337" y="404863"/>
                </a:cubicBezTo>
                <a:cubicBezTo>
                  <a:pt x="6885830" y="415379"/>
                  <a:pt x="6885830" y="436411"/>
                  <a:pt x="6867337" y="452185"/>
                </a:cubicBezTo>
                <a:cubicBezTo>
                  <a:pt x="6867337" y="452185"/>
                  <a:pt x="6867337" y="452185"/>
                  <a:pt x="6491457" y="772784"/>
                </a:cubicBezTo>
                <a:lnTo>
                  <a:pt x="6413765" y="839050"/>
                </a:lnTo>
                <a:lnTo>
                  <a:pt x="6411719" y="841273"/>
                </a:lnTo>
                <a:cubicBezTo>
                  <a:pt x="6411719" y="841273"/>
                  <a:pt x="6406881" y="841273"/>
                  <a:pt x="6406881" y="846531"/>
                </a:cubicBezTo>
                <a:cubicBezTo>
                  <a:pt x="6402043" y="851789"/>
                  <a:pt x="6392367" y="857047"/>
                  <a:pt x="6382691" y="857047"/>
                </a:cubicBezTo>
                <a:lnTo>
                  <a:pt x="6374171" y="857047"/>
                </a:lnTo>
                <a:lnTo>
                  <a:pt x="6368680" y="857047"/>
                </a:lnTo>
                <a:lnTo>
                  <a:pt x="6348221" y="857047"/>
                </a:lnTo>
                <a:lnTo>
                  <a:pt x="6330248" y="857047"/>
                </a:lnTo>
                <a:lnTo>
                  <a:pt x="6266353" y="857047"/>
                </a:lnTo>
                <a:lnTo>
                  <a:pt x="6225932" y="857047"/>
                </a:lnTo>
                <a:lnTo>
                  <a:pt x="6106926" y="857047"/>
                </a:lnTo>
                <a:lnTo>
                  <a:pt x="6022790" y="857047"/>
                </a:lnTo>
                <a:lnTo>
                  <a:pt x="5844088" y="857047"/>
                </a:lnTo>
                <a:lnTo>
                  <a:pt x="5687880" y="857047"/>
                </a:lnTo>
                <a:lnTo>
                  <a:pt x="5451985" y="857047"/>
                </a:lnTo>
                <a:lnTo>
                  <a:pt x="5188261" y="857047"/>
                </a:lnTo>
                <a:lnTo>
                  <a:pt x="4904764" y="857047"/>
                </a:lnTo>
                <a:lnTo>
                  <a:pt x="4490989" y="857047"/>
                </a:lnTo>
                <a:lnTo>
                  <a:pt x="4176573" y="857047"/>
                </a:lnTo>
                <a:cubicBezTo>
                  <a:pt x="4176573" y="857047"/>
                  <a:pt x="4176573" y="857047"/>
                  <a:pt x="4099165" y="857047"/>
                </a:cubicBezTo>
                <a:cubicBezTo>
                  <a:pt x="4099165" y="857047"/>
                  <a:pt x="4099165" y="857047"/>
                  <a:pt x="4089943" y="857047"/>
                </a:cubicBezTo>
                <a:lnTo>
                  <a:pt x="4057940" y="857047"/>
                </a:lnTo>
                <a:lnTo>
                  <a:pt x="4025386" y="857047"/>
                </a:lnTo>
                <a:cubicBezTo>
                  <a:pt x="3988496" y="857047"/>
                  <a:pt x="3933162" y="857047"/>
                  <a:pt x="3850160" y="857047"/>
                </a:cubicBezTo>
                <a:lnTo>
                  <a:pt x="3563124" y="857047"/>
                </a:lnTo>
                <a:lnTo>
                  <a:pt x="3550795" y="857047"/>
                </a:lnTo>
                <a:lnTo>
                  <a:pt x="3508932" y="857047"/>
                </a:lnTo>
                <a:cubicBezTo>
                  <a:pt x="3508932" y="857047"/>
                  <a:pt x="3508932" y="857047"/>
                  <a:pt x="3483683" y="857047"/>
                </a:cubicBezTo>
                <a:lnTo>
                  <a:pt x="3464491" y="857047"/>
                </a:lnTo>
                <a:lnTo>
                  <a:pt x="3452740" y="857047"/>
                </a:lnTo>
                <a:lnTo>
                  <a:pt x="3423719" y="857047"/>
                </a:lnTo>
                <a:lnTo>
                  <a:pt x="3370481" y="857047"/>
                </a:lnTo>
                <a:lnTo>
                  <a:pt x="3306946" y="857047"/>
                </a:lnTo>
                <a:lnTo>
                  <a:pt x="3147208" y="857047"/>
                </a:lnTo>
                <a:lnTo>
                  <a:pt x="3114429" y="857047"/>
                </a:lnTo>
                <a:lnTo>
                  <a:pt x="2960658" y="857047"/>
                </a:lnTo>
                <a:lnTo>
                  <a:pt x="2827230" y="857047"/>
                </a:lnTo>
                <a:lnTo>
                  <a:pt x="2712413" y="857047"/>
                </a:lnTo>
                <a:lnTo>
                  <a:pt x="2680242" y="857047"/>
                </a:lnTo>
                <a:lnTo>
                  <a:pt x="2603835" y="857047"/>
                </a:lnTo>
                <a:lnTo>
                  <a:pt x="2455042" y="857047"/>
                </a:lnTo>
                <a:lnTo>
                  <a:pt x="2426415" y="857047"/>
                </a:lnTo>
                <a:lnTo>
                  <a:pt x="2209736" y="857047"/>
                </a:lnTo>
                <a:lnTo>
                  <a:pt x="1893047" y="857047"/>
                </a:lnTo>
                <a:cubicBezTo>
                  <a:pt x="1893047" y="857047"/>
                  <a:pt x="1893047" y="857047"/>
                  <a:pt x="1885034" y="857047"/>
                </a:cubicBezTo>
                <a:lnTo>
                  <a:pt x="1843786" y="857047"/>
                </a:lnTo>
                <a:lnTo>
                  <a:pt x="1828944" y="857047"/>
                </a:lnTo>
                <a:cubicBezTo>
                  <a:pt x="1764840" y="857047"/>
                  <a:pt x="1636634" y="857047"/>
                  <a:pt x="1380221" y="857047"/>
                </a:cubicBezTo>
                <a:lnTo>
                  <a:pt x="1333065" y="857047"/>
                </a:lnTo>
                <a:cubicBezTo>
                  <a:pt x="1136016" y="857047"/>
                  <a:pt x="910816" y="857047"/>
                  <a:pt x="653445" y="857047"/>
                </a:cubicBezTo>
                <a:cubicBezTo>
                  <a:pt x="653445" y="857047"/>
                  <a:pt x="653445" y="857047"/>
                  <a:pt x="0" y="857047"/>
                </a:cubicBezTo>
                <a:cubicBezTo>
                  <a:pt x="0" y="857047"/>
                  <a:pt x="0" y="857047"/>
                  <a:pt x="0" y="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a:p>
        </p:txBody>
      </p:sp>
      <p:cxnSp>
        <p:nvCxnSpPr>
          <p:cNvPr id="153" name="Straight Connector 152">
            <a:extLst>
              <a:ext uri="{FF2B5EF4-FFF2-40B4-BE49-F238E27FC236}">
                <a16:creationId xmlns:a16="http://schemas.microsoft.com/office/drawing/2014/main" id="{93B06D1C-75DF-4E0C-B26C-78A4F8B399F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1241" y="3426233"/>
            <a:ext cx="6080759" cy="0"/>
          </a:xfrm>
          <a:prstGeom prst="line">
            <a:avLst/>
          </a:prstGeom>
          <a:ln w="50800" cap="flat">
            <a:solidFill>
              <a:schemeClr val="bg2">
                <a:lumMod val="10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58436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a:xfrm>
            <a:off x="1804181" y="792374"/>
            <a:ext cx="8911687" cy="1280890"/>
          </a:xfrm>
        </p:spPr>
        <p:txBody>
          <a:bodyPr/>
          <a:lstStyle/>
          <a:p>
            <a:r>
              <a:rPr lang="en-GB" dirty="0">
                <a:latin typeface="Amasis MT Pro Medium" panose="020B0604020202020204" pitchFamily="18" charset="0"/>
              </a:rPr>
              <a:t> Conclusion</a:t>
            </a:r>
          </a:p>
        </p:txBody>
      </p:sp>
      <p:sp>
        <p:nvSpPr>
          <p:cNvPr id="3" name="TextBox 2">
            <a:extLst>
              <a:ext uri="{FF2B5EF4-FFF2-40B4-BE49-F238E27FC236}">
                <a16:creationId xmlns:a16="http://schemas.microsoft.com/office/drawing/2014/main" id="{5AC40A75-C3A0-4888-B1EA-5522D5A06593}"/>
              </a:ext>
            </a:extLst>
          </p:cNvPr>
          <p:cNvSpPr txBox="1"/>
          <p:nvPr/>
        </p:nvSpPr>
        <p:spPr>
          <a:xfrm>
            <a:off x="982692" y="2096976"/>
            <a:ext cx="2355132" cy="369332"/>
          </a:xfrm>
          <a:prstGeom prst="rect">
            <a:avLst/>
          </a:prstGeom>
          <a:noFill/>
        </p:spPr>
        <p:txBody>
          <a:bodyPr wrap="none" rtlCol="0">
            <a:spAutoFit/>
          </a:bodyPr>
          <a:lstStyle/>
          <a:p>
            <a:pPr marL="285750" indent="-285750">
              <a:buFont typeface="Wingdings" panose="05000000000000000000" pitchFamily="2" charset="2"/>
              <a:buChar char="Ø"/>
            </a:pPr>
            <a:r>
              <a:rPr lang="en-GB" dirty="0">
                <a:solidFill>
                  <a:schemeClr val="accent1">
                    <a:lumMod val="75000"/>
                  </a:schemeClr>
                </a:solidFill>
                <a:latin typeface="Amasis MT Pro" panose="02040504050005020304" pitchFamily="18" charset="0"/>
              </a:rPr>
              <a:t>Key areas covered:</a:t>
            </a:r>
          </a:p>
        </p:txBody>
      </p:sp>
      <p:sp>
        <p:nvSpPr>
          <p:cNvPr id="5" name="TextBox 4">
            <a:extLst>
              <a:ext uri="{FF2B5EF4-FFF2-40B4-BE49-F238E27FC236}">
                <a16:creationId xmlns:a16="http://schemas.microsoft.com/office/drawing/2014/main" id="{4EA14BF5-EF03-47E3-80EC-D710BA0B6D5F}"/>
              </a:ext>
            </a:extLst>
          </p:cNvPr>
          <p:cNvSpPr txBox="1"/>
          <p:nvPr/>
        </p:nvSpPr>
        <p:spPr>
          <a:xfrm>
            <a:off x="1280016" y="2644168"/>
            <a:ext cx="7885492" cy="1569660"/>
          </a:xfrm>
          <a:prstGeom prst="rect">
            <a:avLst/>
          </a:prstGeom>
          <a:noFill/>
        </p:spPr>
        <p:txBody>
          <a:bodyPr wrap="none" rtlCol="0">
            <a:spAutoFit/>
          </a:bodyPr>
          <a:lstStyle/>
          <a:p>
            <a:pPr lvl="0" eaLnBrk="0" fontAlgn="base" hangingPunct="0">
              <a:spcBef>
                <a:spcPct val="0"/>
              </a:spcBef>
              <a:spcAft>
                <a:spcPct val="0"/>
              </a:spcAft>
              <a:buFontTx/>
              <a:buChar char="•"/>
            </a:pPr>
            <a:r>
              <a:rPr kumimoji="0" lang="en-PK" altLang="en-PK" sz="1600" b="0" i="0" u="none" strike="noStrike" cap="none" normalizeH="0" baseline="0" dirty="0">
                <a:ln>
                  <a:noFill/>
                </a:ln>
                <a:solidFill>
                  <a:schemeClr val="tx1"/>
                </a:solidFill>
                <a:effectLst/>
                <a:latin typeface="Arial" panose="020B0604020202020204" pitchFamily="34" charset="0"/>
              </a:rPr>
              <a:t>CarbonSmart provides a </a:t>
            </a:r>
            <a:r>
              <a:rPr kumimoji="0" lang="en-PK" altLang="en-PK" sz="1600" b="1" i="0" u="none" strike="noStrike" cap="none" normalizeH="0" baseline="0" dirty="0">
                <a:ln>
                  <a:noFill/>
                </a:ln>
                <a:solidFill>
                  <a:schemeClr val="tx1"/>
                </a:solidFill>
                <a:effectLst/>
                <a:latin typeface="Arial" panose="020B0604020202020204" pitchFamily="34" charset="0"/>
              </a:rPr>
              <a:t>novel approach</a:t>
            </a:r>
            <a:r>
              <a:rPr kumimoji="0" lang="en-PK" altLang="en-PK" sz="1600" b="0" i="0" u="none" strike="noStrike" cap="none" normalizeH="0" baseline="0" dirty="0">
                <a:ln>
                  <a:noFill/>
                </a:ln>
                <a:solidFill>
                  <a:schemeClr val="tx1"/>
                </a:solidFill>
                <a:effectLst/>
                <a:latin typeface="Arial" panose="020B0604020202020204" pitchFamily="34" charset="0"/>
              </a:rPr>
              <a:t> to personal carbon tracking.</a:t>
            </a:r>
          </a:p>
          <a:p>
            <a:pPr lvl="0" eaLnBrk="0" fontAlgn="base" hangingPunct="0">
              <a:spcBef>
                <a:spcPct val="0"/>
              </a:spcBef>
              <a:spcAft>
                <a:spcPct val="0"/>
              </a:spcAft>
              <a:buFontTx/>
              <a:buChar char="•"/>
            </a:pPr>
            <a:r>
              <a:rPr kumimoji="0" lang="en-PK" altLang="en-PK" sz="1600" b="0" i="0" u="none" strike="noStrike" cap="none" normalizeH="0" baseline="0" dirty="0">
                <a:ln>
                  <a:noFill/>
                </a:ln>
                <a:solidFill>
                  <a:schemeClr val="tx1"/>
                </a:solidFill>
                <a:effectLst/>
                <a:latin typeface="Arial" panose="020B0604020202020204" pitchFamily="34" charset="0"/>
              </a:rPr>
              <a:t>Continuous monitoring + ML-driven personalised recommendations = higher impact.</a:t>
            </a:r>
          </a:p>
          <a:p>
            <a:pPr lvl="0" eaLnBrk="0" fontAlgn="base" hangingPunct="0">
              <a:spcBef>
                <a:spcPct val="0"/>
              </a:spcBef>
              <a:spcAft>
                <a:spcPct val="0"/>
              </a:spcAft>
              <a:buFontTx/>
              <a:buChar char="•"/>
            </a:pPr>
            <a:r>
              <a:rPr kumimoji="0" lang="en-PK" altLang="en-PK" sz="1600" b="0" i="0" u="none" strike="noStrike" cap="none" normalizeH="0" baseline="0" dirty="0">
                <a:ln>
                  <a:noFill/>
                </a:ln>
                <a:solidFill>
                  <a:schemeClr val="tx1"/>
                </a:solidFill>
                <a:effectLst/>
                <a:latin typeface="Arial" panose="020B0604020202020204" pitchFamily="34" charset="0"/>
              </a:rPr>
              <a:t>Gamification ensures </a:t>
            </a:r>
            <a:r>
              <a:rPr kumimoji="0" lang="en-PK" altLang="en-PK" sz="1600" b="1" i="0" u="none" strike="noStrike" cap="none" normalizeH="0" baseline="0" dirty="0">
                <a:ln>
                  <a:noFill/>
                </a:ln>
                <a:solidFill>
                  <a:schemeClr val="tx1"/>
                </a:solidFill>
                <a:effectLst/>
                <a:latin typeface="Arial" panose="020B0604020202020204" pitchFamily="34" charset="0"/>
              </a:rPr>
              <a:t>long-term engagement</a:t>
            </a:r>
            <a:r>
              <a:rPr kumimoji="0" lang="en-PK" altLang="en-PK" sz="1600" b="0" i="0" u="none" strike="noStrike" cap="none" normalizeH="0" baseline="0" dirty="0">
                <a:ln>
                  <a:noFill/>
                </a:ln>
                <a:solidFill>
                  <a:schemeClr val="tx1"/>
                </a:solidFill>
                <a:effectLst/>
                <a:latin typeface="Arial" panose="020B0604020202020204" pitchFamily="34" charset="0"/>
              </a:rPr>
              <a:t>.</a:t>
            </a:r>
          </a:p>
          <a:p>
            <a:pPr lvl="0" eaLnBrk="0" fontAlgn="base" hangingPunct="0">
              <a:spcBef>
                <a:spcPct val="0"/>
              </a:spcBef>
              <a:spcAft>
                <a:spcPct val="0"/>
              </a:spcAft>
              <a:buFontTx/>
              <a:buChar char="•"/>
            </a:pPr>
            <a:r>
              <a:rPr kumimoji="0" lang="en-PK" altLang="en-PK" sz="1600" b="0" i="0" u="none" strike="noStrike" cap="none" normalizeH="0" baseline="0" dirty="0">
                <a:ln>
                  <a:noFill/>
                </a:ln>
                <a:solidFill>
                  <a:schemeClr val="tx1"/>
                </a:solidFill>
                <a:effectLst/>
                <a:latin typeface="Arial" panose="020B0604020202020204" pitchFamily="34" charset="0"/>
              </a:rPr>
              <a:t>Addresses gaps in current footprint calculators (static, lack real-time insights).</a:t>
            </a:r>
          </a:p>
          <a:p>
            <a:pPr lvl="0" eaLnBrk="0" fontAlgn="base" hangingPunct="0">
              <a:spcBef>
                <a:spcPct val="0"/>
              </a:spcBef>
              <a:spcAft>
                <a:spcPct val="0"/>
              </a:spcAft>
              <a:buFontTx/>
              <a:buChar char="•"/>
            </a:pPr>
            <a:r>
              <a:rPr kumimoji="0" lang="en-PK" altLang="en-PK" sz="1600" b="0" i="0" u="none" strike="noStrike" cap="none" normalizeH="0" baseline="0" dirty="0">
                <a:ln>
                  <a:noFill/>
                </a:ln>
                <a:solidFill>
                  <a:schemeClr val="tx1"/>
                </a:solidFill>
                <a:effectLst/>
                <a:latin typeface="Arial" panose="020B0604020202020204" pitchFamily="34" charset="0"/>
              </a:rPr>
              <a:t>Expected outcome: a </a:t>
            </a:r>
            <a:r>
              <a:rPr kumimoji="0" lang="en-PK" altLang="en-PK" sz="1600" b="1" i="0" u="none" strike="noStrike" cap="none" normalizeH="0" baseline="0" dirty="0">
                <a:ln>
                  <a:noFill/>
                </a:ln>
                <a:solidFill>
                  <a:schemeClr val="tx1"/>
                </a:solidFill>
                <a:effectLst/>
                <a:latin typeface="Arial" panose="020B0604020202020204" pitchFamily="34" charset="0"/>
              </a:rPr>
              <a:t>scalable, user-friendly system</a:t>
            </a:r>
            <a:r>
              <a:rPr kumimoji="0" lang="en-PK" altLang="en-PK" sz="1600" b="0" i="0" u="none" strike="noStrike" cap="none" normalizeH="0" baseline="0" dirty="0">
                <a:ln>
                  <a:noFill/>
                </a:ln>
                <a:solidFill>
                  <a:schemeClr val="tx1"/>
                </a:solidFill>
                <a:effectLst/>
                <a:latin typeface="Arial" panose="020B0604020202020204" pitchFamily="34" charset="0"/>
              </a:rPr>
              <a:t> that empowers individuals to</a:t>
            </a:r>
          </a:p>
          <a:p>
            <a:pPr lvl="0" eaLnBrk="0" fontAlgn="base" hangingPunct="0">
              <a:spcBef>
                <a:spcPct val="0"/>
              </a:spcBef>
              <a:spcAft>
                <a:spcPct val="0"/>
              </a:spcAft>
            </a:pPr>
            <a:r>
              <a:rPr kumimoji="0" lang="en-PK" altLang="en-PK" sz="1600" b="0" i="0" u="none" strike="noStrike" cap="none" normalizeH="0" baseline="0" dirty="0">
                <a:ln>
                  <a:noFill/>
                </a:ln>
                <a:solidFill>
                  <a:schemeClr val="tx1"/>
                </a:solidFill>
                <a:effectLst/>
                <a:latin typeface="Arial" panose="020B0604020202020204" pitchFamily="34" charset="0"/>
              </a:rPr>
              <a:t> reduce emissions effectively.</a:t>
            </a:r>
          </a:p>
        </p:txBody>
      </p:sp>
      <p:pic>
        <p:nvPicPr>
          <p:cNvPr id="10" name="Pink Bar" descr="Pink line.png">
            <a:extLst>
              <a:ext uri="{FF2B5EF4-FFF2-40B4-BE49-F238E27FC236}">
                <a16:creationId xmlns:a16="http://schemas.microsoft.com/office/drawing/2014/main" id="{1A02C9DD-F0EF-4EA0-BB58-C383C7263E3F}"/>
              </a:ext>
            </a:extLst>
          </p:cNvPr>
          <p:cNvPicPr>
            <a:picLocks/>
          </p:cNvPicPr>
          <p:nvPr/>
        </p:nvPicPr>
        <p:blipFill>
          <a:blip r:embed="rId3">
            <a:extLst>
              <a:ext uri="{28A0092B-C50C-407E-A947-70E740481C1C}">
                <a14:useLocalDpi xmlns:a14="http://schemas.microsoft.com/office/drawing/2010/main" val="0"/>
              </a:ext>
            </a:extLst>
          </a:blip>
          <a:stretch>
            <a:fillRect/>
          </a:stretch>
        </p:blipFill>
        <p:spPr>
          <a:xfrm>
            <a:off x="2022160" y="1432819"/>
            <a:ext cx="1512000" cy="51047"/>
          </a:xfrm>
          <a:prstGeom prst="rect">
            <a:avLst/>
          </a:prstGeom>
        </p:spPr>
      </p:pic>
      <p:sp>
        <p:nvSpPr>
          <p:cNvPr id="6" name="TextBox 5">
            <a:extLst>
              <a:ext uri="{FF2B5EF4-FFF2-40B4-BE49-F238E27FC236}">
                <a16:creationId xmlns:a16="http://schemas.microsoft.com/office/drawing/2014/main" id="{60144548-901F-9BAE-7B79-9693574CFE29}"/>
              </a:ext>
            </a:extLst>
          </p:cNvPr>
          <p:cNvSpPr txBox="1"/>
          <p:nvPr/>
        </p:nvSpPr>
        <p:spPr>
          <a:xfrm>
            <a:off x="1280016" y="4617720"/>
            <a:ext cx="7406784" cy="853189"/>
          </a:xfrm>
          <a:prstGeom prst="rect">
            <a:avLst/>
          </a:prstGeom>
          <a:noFill/>
        </p:spPr>
        <p:txBody>
          <a:bodyPr wrap="square" rtlCol="0">
            <a:spAutoFit/>
          </a:bodyPr>
          <a:lstStyle/>
          <a:p>
            <a:r>
              <a:rPr lang="en-GB" sz="2400" b="1" dirty="0">
                <a:latin typeface="ACADEMY ENGRAVED LET PLAIN:1.0" panose="02000000000000000000" pitchFamily="2" charset="0"/>
                <a:cs typeface="Fairwater Script" panose="020F0502020204030204" pitchFamily="34" charset="0"/>
              </a:rPr>
              <a:t>“</a:t>
            </a:r>
            <a:r>
              <a:rPr lang="en-GB" sz="2400" b="1" dirty="0" err="1">
                <a:latin typeface="ACADEMY ENGRAVED LET PLAIN:1.0" panose="02000000000000000000" pitchFamily="2" charset="0"/>
                <a:cs typeface="Fairwater Script" panose="020F0502020204030204" pitchFamily="34" charset="0"/>
              </a:rPr>
              <a:t>CarbonSmart</a:t>
            </a:r>
            <a:r>
              <a:rPr lang="en-GB" sz="2400" b="1" dirty="0">
                <a:latin typeface="ACADEMY ENGRAVED LET PLAIN:1.0" panose="02000000000000000000" pitchFamily="2" charset="0"/>
                <a:cs typeface="Fairwater Script" panose="020F0502020204030204" pitchFamily="34" charset="0"/>
              </a:rPr>
              <a:t> transforms individual action into measurable climate impact.”</a:t>
            </a:r>
            <a:endParaRPr lang="en-PK" sz="2400" b="1" dirty="0">
              <a:latin typeface="ACADEMY ENGRAVED LET PLAIN:1.0" panose="02000000000000000000" pitchFamily="2" charset="0"/>
              <a:cs typeface="Fairwater Script" panose="020F0502020204030204" pitchFamily="34" charset="0"/>
            </a:endParaRPr>
          </a:p>
        </p:txBody>
      </p:sp>
      <p:sp>
        <p:nvSpPr>
          <p:cNvPr id="7" name="Right Triangle 6">
            <a:extLst>
              <a:ext uri="{FF2B5EF4-FFF2-40B4-BE49-F238E27FC236}">
                <a16:creationId xmlns:a16="http://schemas.microsoft.com/office/drawing/2014/main" id="{323276ED-D71E-2720-D2F9-DB849087E0A3}"/>
              </a:ext>
            </a:extLst>
          </p:cNvPr>
          <p:cNvSpPr/>
          <p:nvPr/>
        </p:nvSpPr>
        <p:spPr>
          <a:xfrm rot="16200000">
            <a:off x="6276586" y="942586"/>
            <a:ext cx="6755908" cy="5074920"/>
          </a:xfrm>
          <a:prstGeom prst="rtTriangle">
            <a:avLst/>
          </a:prstGeom>
          <a:gradFill flip="none" rotWithShape="1">
            <a:gsLst>
              <a:gs pos="72088">
                <a:schemeClr val="accent5">
                  <a:lumMod val="75000"/>
                </a:schemeClr>
              </a:gs>
              <a:gs pos="0">
                <a:schemeClr val="accent4">
                  <a:lumMod val="60000"/>
                  <a:lumOff val="40000"/>
                </a:schemeClr>
              </a:gs>
              <a:gs pos="46000">
                <a:schemeClr val="accent4">
                  <a:lumMod val="75000"/>
                </a:schemeClr>
              </a:gs>
              <a:gs pos="88282">
                <a:schemeClr val="accent4">
                  <a:lumMod val="40000"/>
                  <a:lumOff val="60000"/>
                </a:schemeClr>
              </a:gs>
              <a:gs pos="100000">
                <a:schemeClr val="accent6">
                  <a:lumMod val="40000"/>
                  <a:lumOff val="6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499738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D41F54-05F0-25AE-416E-B49B706CDB59}"/>
              </a:ext>
            </a:extLst>
          </p:cNvPr>
          <p:cNvSpPr>
            <a:spLocks noGrp="1"/>
          </p:cNvSpPr>
          <p:nvPr>
            <p:ph type="ctrTitle"/>
          </p:nvPr>
        </p:nvSpPr>
        <p:spPr/>
        <p:txBody>
          <a:bodyPr/>
          <a:lstStyle/>
          <a:p>
            <a:r>
              <a:rPr lang="en-GB" dirty="0"/>
              <a:t>Demo</a:t>
            </a:r>
          </a:p>
        </p:txBody>
      </p:sp>
      <p:sp>
        <p:nvSpPr>
          <p:cNvPr id="3" name="Subtitle 2">
            <a:extLst>
              <a:ext uri="{FF2B5EF4-FFF2-40B4-BE49-F238E27FC236}">
                <a16:creationId xmlns:a16="http://schemas.microsoft.com/office/drawing/2014/main" id="{2F32EB49-C796-FD6F-EFC7-44EB41CB3E9E}"/>
              </a:ext>
            </a:extLst>
          </p:cNvPr>
          <p:cNvSpPr>
            <a:spLocks noGrp="1"/>
          </p:cNvSpPr>
          <p:nvPr>
            <p:ph type="subTitle" idx="1"/>
          </p:nvPr>
        </p:nvSpPr>
        <p:spPr/>
        <p:txBody>
          <a:bodyPr/>
          <a:lstStyle/>
          <a:p>
            <a:r>
              <a:rPr lang="en-GB" dirty="0"/>
              <a:t>https://carbon-smart-five.vercel.app/dashboard</a:t>
            </a:r>
          </a:p>
        </p:txBody>
      </p:sp>
    </p:spTree>
    <p:extLst>
      <p:ext uri="{BB962C8B-B14F-4D97-AF65-F5344CB8AC3E}">
        <p14:creationId xmlns:p14="http://schemas.microsoft.com/office/powerpoint/2010/main" val="47641017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4D2DF-D5F9-4024-A3C1-8A6C5281E3C8}"/>
              </a:ext>
            </a:extLst>
          </p:cNvPr>
          <p:cNvSpPr>
            <a:spLocks noGrp="1"/>
          </p:cNvSpPr>
          <p:nvPr>
            <p:ph type="title"/>
          </p:nvPr>
        </p:nvSpPr>
        <p:spPr>
          <a:xfrm>
            <a:off x="1640156" y="649323"/>
            <a:ext cx="8911687" cy="1280890"/>
          </a:xfrm>
        </p:spPr>
        <p:txBody>
          <a:bodyPr/>
          <a:lstStyle/>
          <a:p>
            <a:r>
              <a:rPr lang="en-GB" dirty="0">
                <a:latin typeface="Amasis MT Pro Medium" panose="020B0604020202020204" pitchFamily="18" charset="0"/>
              </a:rPr>
              <a:t> References</a:t>
            </a:r>
          </a:p>
        </p:txBody>
      </p:sp>
      <p:sp>
        <p:nvSpPr>
          <p:cNvPr id="3" name="TextBox 2">
            <a:extLst>
              <a:ext uri="{FF2B5EF4-FFF2-40B4-BE49-F238E27FC236}">
                <a16:creationId xmlns:a16="http://schemas.microsoft.com/office/drawing/2014/main" id="{A3657FFA-619C-444C-9027-418F8EA2EB73}"/>
              </a:ext>
            </a:extLst>
          </p:cNvPr>
          <p:cNvSpPr txBox="1"/>
          <p:nvPr/>
        </p:nvSpPr>
        <p:spPr>
          <a:xfrm>
            <a:off x="976223" y="1877069"/>
            <a:ext cx="10688129" cy="4524315"/>
          </a:xfrm>
          <a:prstGeom prst="rect">
            <a:avLst/>
          </a:prstGeom>
          <a:noFill/>
        </p:spPr>
        <p:txBody>
          <a:bodyPr wrap="square" rtlCol="0">
            <a:spAutoFit/>
          </a:bodyPr>
          <a:lstStyle/>
          <a:p>
            <a:pPr lvl="0"/>
            <a:r>
              <a:rPr lang="en-GB" b="0" i="0" dirty="0">
                <a:solidFill>
                  <a:srgbClr val="53565A"/>
                </a:solidFill>
                <a:effectLst/>
                <a:latin typeface="Roboto" panose="020B0604020202020204" pitchFamily="2" charset="0"/>
              </a:rPr>
              <a:t>[1] </a:t>
            </a:r>
            <a:r>
              <a:rPr lang="en-GB" dirty="0"/>
              <a:t>IPCC. (2018). Global Warming of 1.5°C. An IPCC Special Report on the impacts of global warming. Cambridge University Press.</a:t>
            </a:r>
            <a:endParaRPr lang="en-PK" dirty="0"/>
          </a:p>
          <a:p>
            <a:pPr lvl="0"/>
            <a:r>
              <a:rPr lang="en-GB" b="0" i="0" dirty="0">
                <a:solidFill>
                  <a:srgbClr val="53565A"/>
                </a:solidFill>
                <a:effectLst/>
                <a:latin typeface="Roboto" panose="020B0604020202020204" pitchFamily="2" charset="0"/>
              </a:rPr>
              <a:t>[2] </a:t>
            </a:r>
            <a:r>
              <a:rPr lang="en-GB" dirty="0"/>
              <a:t>Wynes, S., &amp; Nicholas, K. A. (2017). The climate mitigation gap: education and government recommendations miss the most effective individual actions. </a:t>
            </a:r>
          </a:p>
          <a:p>
            <a:pPr lvl="0"/>
            <a:r>
              <a:rPr lang="en-GB" b="0" i="0" dirty="0">
                <a:solidFill>
                  <a:srgbClr val="53565A"/>
                </a:solidFill>
                <a:effectLst/>
                <a:latin typeface="Roboto" panose="020B0604020202020204" pitchFamily="2" charset="0"/>
              </a:rPr>
              <a:t>[3] </a:t>
            </a:r>
            <a:r>
              <a:rPr lang="en-GB" dirty="0"/>
              <a:t>Padgett, J. P., Steinemann, A. C., Clarke, J. H., &amp; Vandenbergh, M. P. (2008). A comparison of carbon calculators. Environmental Impact Assessment Review, 28(2-3), 106-115.</a:t>
            </a:r>
            <a:endParaRPr lang="en-PK" dirty="0"/>
          </a:p>
          <a:p>
            <a:pPr lvl="0"/>
            <a:r>
              <a:rPr lang="en-GB" b="0" i="0" dirty="0">
                <a:solidFill>
                  <a:srgbClr val="53565A"/>
                </a:solidFill>
                <a:effectLst/>
                <a:latin typeface="Roboto" panose="020B0604020202020204" pitchFamily="2" charset="0"/>
              </a:rPr>
              <a:t>[4] </a:t>
            </a:r>
            <a:r>
              <a:rPr lang="en-GB" dirty="0"/>
              <a:t>Mulrow, J., </a:t>
            </a:r>
            <a:r>
              <a:rPr lang="en-GB" dirty="0" err="1"/>
              <a:t>Derrible</a:t>
            </a:r>
            <a:r>
              <a:rPr lang="en-GB" dirty="0"/>
              <a:t>, S., Ashton, W., &amp; Chopra, S. (2019). Industrial symbiosis at the facility scale. Journal of Industrial Ecology, 23(3), 559-571.</a:t>
            </a:r>
            <a:endParaRPr lang="en-PK" dirty="0"/>
          </a:p>
          <a:p>
            <a:pPr lvl="0"/>
            <a:r>
              <a:rPr lang="en-GB" b="0" i="0" dirty="0">
                <a:solidFill>
                  <a:srgbClr val="53565A"/>
                </a:solidFill>
                <a:effectLst/>
                <a:latin typeface="Roboto" panose="020B0604020202020204" pitchFamily="2" charset="0"/>
              </a:rPr>
              <a:t>[5] </a:t>
            </a:r>
            <a:r>
              <a:rPr lang="en-GB" dirty="0"/>
              <a:t>Jones, M. K., Wynn, M., Frew, A., &amp; Walkington, Z. (2021). Digital sustainability and gamification in carbon footprint applications. Computers &amp; Education, 162, 104-118.</a:t>
            </a:r>
            <a:endParaRPr lang="en-PK" dirty="0"/>
          </a:p>
          <a:p>
            <a:r>
              <a:rPr lang="en-GB" b="0" i="0" dirty="0">
                <a:solidFill>
                  <a:srgbClr val="53565A"/>
                </a:solidFill>
                <a:effectLst/>
                <a:latin typeface="Roboto" panose="020B0604020202020204" pitchFamily="2" charset="0"/>
              </a:rPr>
              <a:t>[6]</a:t>
            </a:r>
            <a:r>
              <a:rPr lang="en-GB" dirty="0"/>
              <a:t> Rolnick, D., Donti, P. L., </a:t>
            </a:r>
            <a:r>
              <a:rPr lang="en-GB" dirty="0" err="1"/>
              <a:t>Kaack</a:t>
            </a:r>
            <a:r>
              <a:rPr lang="en-GB" dirty="0"/>
              <a:t>, L. H., Kochanski, K., Lacoste, A., Sankaran, K., ... &amp; Bengio, Y. (2022). Tackling climate change with machine learning. ACM Computing Surveys, 55(2), 1-96.</a:t>
            </a:r>
            <a:endParaRPr lang="en-GB" b="0" i="0" dirty="0">
              <a:solidFill>
                <a:srgbClr val="53565A"/>
              </a:solidFill>
              <a:effectLst/>
              <a:latin typeface="Roboto" panose="020B0604020202020204" pitchFamily="2" charset="0"/>
            </a:endParaRPr>
          </a:p>
          <a:p>
            <a:pPr lvl="0"/>
            <a:r>
              <a:rPr lang="en-GB" b="0" i="0" dirty="0">
                <a:solidFill>
                  <a:srgbClr val="53565A"/>
                </a:solidFill>
                <a:effectLst/>
                <a:latin typeface="Roboto" panose="020B0604020202020204" pitchFamily="2" charset="0"/>
              </a:rPr>
              <a:t>[7] </a:t>
            </a:r>
            <a:r>
              <a:rPr lang="en-GB" dirty="0"/>
              <a:t>Ahmad, T., Zhang, D., Huang, C., Zhang, H., Dai, N., Song, Y., &amp; Chen, H. (2021). Artificial intelligence in sustainable energy industry: Status quo, challenges and opportunities. Journal of Cleaner Production, 289, 125834.</a:t>
            </a:r>
            <a:endParaRPr lang="en-PK" dirty="0"/>
          </a:p>
          <a:p>
            <a:pPr lvl="0"/>
            <a:r>
              <a:rPr lang="en-GB" b="0" i="0" dirty="0">
                <a:solidFill>
                  <a:srgbClr val="53565A"/>
                </a:solidFill>
                <a:effectLst/>
                <a:latin typeface="Roboto" panose="020B0604020202020204" pitchFamily="2" charset="0"/>
              </a:rPr>
              <a:t>[</a:t>
            </a:r>
            <a:endParaRPr lang="en-GB" dirty="0"/>
          </a:p>
        </p:txBody>
      </p:sp>
      <p:pic>
        <p:nvPicPr>
          <p:cNvPr id="5" name="Pink Bar" descr="Pink line.png">
            <a:extLst>
              <a:ext uri="{FF2B5EF4-FFF2-40B4-BE49-F238E27FC236}">
                <a16:creationId xmlns:a16="http://schemas.microsoft.com/office/drawing/2014/main" id="{02057B0E-5AB5-4154-A270-20CC2D9413A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9276" y="1289768"/>
            <a:ext cx="1822129" cy="51184"/>
          </a:xfrm>
          <a:prstGeom prst="rect">
            <a:avLst/>
          </a:prstGeom>
        </p:spPr>
      </p:pic>
    </p:spTree>
    <p:extLst>
      <p:ext uri="{BB962C8B-B14F-4D97-AF65-F5344CB8AC3E}">
        <p14:creationId xmlns:p14="http://schemas.microsoft.com/office/powerpoint/2010/main" val="40679587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D1C5626-2203-4C97-8794-C5186E1F62EA}"/>
              </a:ext>
            </a:extLst>
          </p:cNvPr>
          <p:cNvSpPr>
            <a:spLocks noGrp="1"/>
          </p:cNvSpPr>
          <p:nvPr>
            <p:ph type="title"/>
          </p:nvPr>
        </p:nvSpPr>
        <p:spPr>
          <a:xfrm>
            <a:off x="838200" y="2813050"/>
            <a:ext cx="10515600" cy="1325563"/>
          </a:xfrm>
        </p:spPr>
        <p:txBody>
          <a:bodyPr>
            <a:normAutofit fontScale="90000"/>
          </a:bodyPr>
          <a:lstStyle/>
          <a:p>
            <a:pPr algn="ctr"/>
            <a:r>
              <a:rPr lang="en-GB" sz="13300" b="1" dirty="0">
                <a:solidFill>
                  <a:schemeClr val="bg1"/>
                </a:solidFill>
                <a:latin typeface="Amasis MT Pro" panose="02040504050005020304" pitchFamily="18" charset="0"/>
              </a:rPr>
              <a:t>Q &amp; A</a:t>
            </a:r>
            <a:br>
              <a:rPr lang="en-GB" sz="9600" b="1" dirty="0">
                <a:solidFill>
                  <a:schemeClr val="bg1"/>
                </a:solidFill>
                <a:latin typeface="Amasis MT Pro" panose="02040504050005020304" pitchFamily="18" charset="0"/>
              </a:rPr>
            </a:br>
            <a:endParaRPr lang="en-GB" dirty="0"/>
          </a:p>
        </p:txBody>
      </p:sp>
      <p:sp>
        <p:nvSpPr>
          <p:cNvPr id="7" name="TextBox 6">
            <a:extLst>
              <a:ext uri="{FF2B5EF4-FFF2-40B4-BE49-F238E27FC236}">
                <a16:creationId xmlns:a16="http://schemas.microsoft.com/office/drawing/2014/main" id="{0BC77354-6724-C787-19C7-26CFC4A21329}"/>
              </a:ext>
            </a:extLst>
          </p:cNvPr>
          <p:cNvSpPr txBox="1"/>
          <p:nvPr/>
        </p:nvSpPr>
        <p:spPr>
          <a:xfrm>
            <a:off x="4301490" y="1889720"/>
            <a:ext cx="6103620" cy="1846659"/>
          </a:xfrm>
          <a:prstGeom prst="rect">
            <a:avLst/>
          </a:prstGeom>
          <a:noFill/>
        </p:spPr>
        <p:txBody>
          <a:bodyPr wrap="square">
            <a:spAutoFit/>
          </a:bodyPr>
          <a:lstStyle/>
          <a:p>
            <a:r>
              <a:rPr lang="en-GB" sz="9600" b="1" dirty="0">
                <a:solidFill>
                  <a:schemeClr val="accent4">
                    <a:lumMod val="75000"/>
                  </a:schemeClr>
                </a:solidFill>
                <a:latin typeface="Amasis MT Pro" panose="02040504050005020304" pitchFamily="18" charset="0"/>
              </a:rPr>
              <a:t>Q &amp; A</a:t>
            </a:r>
            <a:br>
              <a:rPr lang="en-GB" sz="1800" b="1" dirty="0">
                <a:solidFill>
                  <a:schemeClr val="accent4">
                    <a:lumMod val="75000"/>
                  </a:schemeClr>
                </a:solidFill>
                <a:latin typeface="Amasis MT Pro" panose="02040504050005020304" pitchFamily="18" charset="0"/>
              </a:rPr>
            </a:br>
            <a:endParaRPr lang="en-PK" dirty="0">
              <a:solidFill>
                <a:schemeClr val="accent4">
                  <a:lumMod val="75000"/>
                </a:schemeClr>
              </a:solidFill>
            </a:endParaRPr>
          </a:p>
        </p:txBody>
      </p:sp>
    </p:spTree>
    <p:extLst>
      <p:ext uri="{BB962C8B-B14F-4D97-AF65-F5344CB8AC3E}">
        <p14:creationId xmlns:p14="http://schemas.microsoft.com/office/powerpoint/2010/main" val="425188852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3" ma:contentTypeDescription="Create a new document." ma:contentTypeScope="" ma:versionID="362a60d67b1db54bc5f63e4bbae36916">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2587d73bb201b841359668a4069bb244"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344D2899-D813-4CD6-9C39-079673EE25E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ED8E710-AE0B-40EF-8F42-BD5D1B9D3CE5}">
  <ds:schemaRefs>
    <ds:schemaRef ds:uri="http://schemas.microsoft.com/sharepoint/v3/contenttype/forms"/>
  </ds:schemaRefs>
</ds:datastoreItem>
</file>

<file path=customXml/itemProps3.xml><?xml version="1.0" encoding="utf-8"?>
<ds:datastoreItem xmlns:ds="http://schemas.openxmlformats.org/officeDocument/2006/customXml" ds:itemID="{5591829A-7B45-401A-BF44-98669D1F3C84}">
  <ds:schemaRefs>
    <ds:schemaRef ds:uri="http://purl.org/dc/dcmitype/"/>
    <ds:schemaRef ds:uri="04c7059f-bde8-4ce9-bb0f-e52888740953"/>
    <ds:schemaRef ds:uri="d8e79d84-78fb-44a9-92e9-d04bdd8f0359"/>
    <ds:schemaRef ds:uri="http://schemas.microsoft.com/office/2006/metadata/properties"/>
    <ds:schemaRef ds:uri="http://purl.org/dc/terms/"/>
    <ds:schemaRef ds:uri="http://www.w3.org/XML/1998/namespace"/>
    <ds:schemaRef ds:uri="http://purl.org/dc/elements/1.1/"/>
    <ds:schemaRef ds:uri="http://schemas.microsoft.com/office/2006/documentManagement/types"/>
    <ds:schemaRef ds:uri="http://schemas.openxmlformats.org/package/2006/metadata/core-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Wisp</Template>
  <TotalTime>404</TotalTime>
  <Words>2429</Words>
  <Application>Microsoft Office PowerPoint</Application>
  <PresentationFormat>Widescreen</PresentationFormat>
  <Paragraphs>242</Paragraphs>
  <Slides>21</Slides>
  <Notes>20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21</vt:i4>
      </vt:variant>
    </vt:vector>
  </HeadingPairs>
  <TitlesOfParts>
    <vt:vector size="34" baseType="lpstr">
      <vt:lpstr>ACADEMY ENGRAVED LET PLAIN:1.0</vt:lpstr>
      <vt:lpstr>Amasis MT Pro</vt:lpstr>
      <vt:lpstr>Amasis MT Pro Black</vt:lpstr>
      <vt:lpstr>Amasis MT Pro Medium</vt:lpstr>
      <vt:lpstr>Aptos</vt:lpstr>
      <vt:lpstr>Arial</vt:lpstr>
      <vt:lpstr>Arial Unicode MS</vt:lpstr>
      <vt:lpstr>Century Gothic</vt:lpstr>
      <vt:lpstr>Roboto</vt:lpstr>
      <vt:lpstr>-webkit-standard</vt:lpstr>
      <vt:lpstr>Wingdings</vt:lpstr>
      <vt:lpstr>Wingdings 3</vt:lpstr>
      <vt:lpstr>Wisp</vt:lpstr>
      <vt:lpstr>  </vt:lpstr>
      <vt:lpstr>CarbonSmart: Intelligent Personal Carbon Footprint Tracking System</vt:lpstr>
      <vt:lpstr> Agenda</vt:lpstr>
      <vt:lpstr> Introduction</vt:lpstr>
      <vt:lpstr>PowerPoint Presentation</vt:lpstr>
      <vt:lpstr> Literature review</vt:lpstr>
      <vt:lpstr> Methodology</vt:lpstr>
      <vt:lpstr>Functional Requirements</vt:lpstr>
      <vt:lpstr>Non Functional Requirements</vt:lpstr>
      <vt:lpstr> System Architecture</vt:lpstr>
      <vt:lpstr>Implementation</vt:lpstr>
      <vt:lpstr>Implementation</vt:lpstr>
      <vt:lpstr>Implementation</vt:lpstr>
      <vt:lpstr>Implementation</vt:lpstr>
      <vt:lpstr>Website UI</vt:lpstr>
      <vt:lpstr>Website UI</vt:lpstr>
      <vt:lpstr>Website UI</vt:lpstr>
      <vt:lpstr> Conclusion</vt:lpstr>
      <vt:lpstr>Demo</vt:lpstr>
      <vt:lpstr> References</vt:lpstr>
      <vt:lpstr>Q &amp; 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ISOC App</dc:title>
  <dc:creator>Sandra Stefania Anghel (1815743)</dc:creator>
  <cp:lastModifiedBy>Sanam Asghar (2220567)</cp:lastModifiedBy>
  <cp:revision>39</cp:revision>
  <dcterms:created xsi:type="dcterms:W3CDTF">2021-10-27T15:39:01Z</dcterms:created>
  <dcterms:modified xsi:type="dcterms:W3CDTF">2025-11-28T00:23:32Z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