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2.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3" r:id="rId1"/>
    <p:sldMasterId id="2147483905" r:id="rId2"/>
  </p:sldMasterIdLst>
  <p:notesMasterIdLst>
    <p:notesMasterId r:id="rId33"/>
  </p:notesMasterIdLst>
  <p:handoutMasterIdLst>
    <p:handoutMasterId r:id="rId34"/>
  </p:handoutMasterIdLst>
  <p:sldIdLst>
    <p:sldId id="274" r:id="rId3"/>
    <p:sldId id="358" r:id="rId4"/>
    <p:sldId id="359" r:id="rId5"/>
    <p:sldId id="360" r:id="rId6"/>
    <p:sldId id="363" r:id="rId7"/>
    <p:sldId id="364" r:id="rId8"/>
    <p:sldId id="361" r:id="rId9"/>
    <p:sldId id="362" r:id="rId10"/>
    <p:sldId id="365" r:id="rId11"/>
    <p:sldId id="366" r:id="rId12"/>
    <p:sldId id="367" r:id="rId13"/>
    <p:sldId id="370" r:id="rId14"/>
    <p:sldId id="368" r:id="rId15"/>
    <p:sldId id="369" r:id="rId16"/>
    <p:sldId id="371" r:id="rId17"/>
    <p:sldId id="372" r:id="rId18"/>
    <p:sldId id="375" r:id="rId19"/>
    <p:sldId id="373" r:id="rId20"/>
    <p:sldId id="376" r:id="rId21"/>
    <p:sldId id="377" r:id="rId22"/>
    <p:sldId id="388" r:id="rId23"/>
    <p:sldId id="378" r:id="rId24"/>
    <p:sldId id="379" r:id="rId25"/>
    <p:sldId id="382" r:id="rId26"/>
    <p:sldId id="383" r:id="rId27"/>
    <p:sldId id="384" r:id="rId28"/>
    <p:sldId id="385" r:id="rId29"/>
    <p:sldId id="386" r:id="rId30"/>
    <p:sldId id="387" r:id="rId31"/>
    <p:sldId id="381" r:id="rId32"/>
  </p:sldIdLst>
  <p:sldSz cx="12192000" cy="6858000"/>
  <p:notesSz cx="6797675" cy="9926638"/>
  <p:defaultTextStyle>
    <a:defPPr>
      <a:defRPr lang="en-GB"/>
    </a:defPPr>
    <a:lvl1pPr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1pPr>
    <a:lvl2pPr marL="4572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2pPr>
    <a:lvl3pPr marL="9144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3pPr>
    <a:lvl4pPr marL="13716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4pPr>
    <a:lvl5pPr marL="1828800" algn="l" rtl="0" fontAlgn="base">
      <a:spcBef>
        <a:spcPct val="0"/>
      </a:spcBef>
      <a:spcAft>
        <a:spcPct val="0"/>
      </a:spcAft>
      <a:defRPr sz="4000" b="1" kern="1200">
        <a:solidFill>
          <a:schemeClr val="bg1"/>
        </a:solidFill>
        <a:latin typeface="Verdana" pitchFamily="34" charset="0"/>
        <a:ea typeface="ＭＳ Ｐゴシック" pitchFamily="34" charset="-128"/>
        <a:cs typeface="+mn-cs"/>
      </a:defRPr>
    </a:lvl5pPr>
    <a:lvl6pPr marL="2286000" algn="l" defTabSz="914400" rtl="0" eaLnBrk="1" latinLnBrk="0" hangingPunct="1">
      <a:defRPr sz="4000" b="1" kern="1200">
        <a:solidFill>
          <a:schemeClr val="bg1"/>
        </a:solidFill>
        <a:latin typeface="Verdana" pitchFamily="34" charset="0"/>
        <a:ea typeface="ＭＳ Ｐゴシック" pitchFamily="34" charset="-128"/>
        <a:cs typeface="+mn-cs"/>
      </a:defRPr>
    </a:lvl6pPr>
    <a:lvl7pPr marL="2743200" algn="l" defTabSz="914400" rtl="0" eaLnBrk="1" latinLnBrk="0" hangingPunct="1">
      <a:defRPr sz="4000" b="1" kern="1200">
        <a:solidFill>
          <a:schemeClr val="bg1"/>
        </a:solidFill>
        <a:latin typeface="Verdana" pitchFamily="34" charset="0"/>
        <a:ea typeface="ＭＳ Ｐゴシック" pitchFamily="34" charset="-128"/>
        <a:cs typeface="+mn-cs"/>
      </a:defRPr>
    </a:lvl7pPr>
    <a:lvl8pPr marL="3200400" algn="l" defTabSz="914400" rtl="0" eaLnBrk="1" latinLnBrk="0" hangingPunct="1">
      <a:defRPr sz="4000" b="1" kern="1200">
        <a:solidFill>
          <a:schemeClr val="bg1"/>
        </a:solidFill>
        <a:latin typeface="Verdana" pitchFamily="34" charset="0"/>
        <a:ea typeface="ＭＳ Ｐゴシック" pitchFamily="34" charset="-128"/>
        <a:cs typeface="+mn-cs"/>
      </a:defRPr>
    </a:lvl8pPr>
    <a:lvl9pPr marL="3657600" algn="l" defTabSz="914400" rtl="0" eaLnBrk="1" latinLnBrk="0" hangingPunct="1">
      <a:defRPr sz="4000" b="1" kern="1200">
        <a:solidFill>
          <a:schemeClr val="bg1"/>
        </a:solidFill>
        <a:latin typeface="Verdana" pitchFamily="34" charset="0"/>
        <a:ea typeface="ＭＳ Ｐゴシック" pitchFamily="34" charset="-128"/>
        <a:cs typeface="+mn-cs"/>
      </a:defRPr>
    </a:lvl9pPr>
  </p:defaultTextStyle>
  <p:modifyVerifier cryptProviderType="rsaAES" cryptAlgorithmClass="hash" cryptAlgorithmType="typeAny" cryptAlgorithmSid="14" spinCount="100000" saltData="fQaksKdE0aJEQJSvRZgzrQ==" hashData="NzPCdHIMncIrxV78MWUC8iCZZ3knelje18H2PQeIEyc145eAiF+LLNGX4SfMaDndOu50h6OGRLFDsEfDLmmGXA=="/>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3CC"/>
    <a:srgbClr val="FF0000"/>
    <a:srgbClr val="FFFFFF"/>
    <a:srgbClr val="00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09" autoAdjust="0"/>
    <p:restoredTop sz="60036" autoAdjust="0"/>
  </p:normalViewPr>
  <p:slideViewPr>
    <p:cSldViewPr>
      <p:cViewPr varScale="1">
        <p:scale>
          <a:sx n="34" d="100"/>
          <a:sy n="34" d="100"/>
        </p:scale>
        <p:origin x="1756" y="4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77" d="100"/>
          <a:sy n="77" d="100"/>
        </p:scale>
        <p:origin x="2178" y="96"/>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diagrams/_rels/data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ata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ppt/diagrams/_rels/data19.xml.rels><?xml version="1.0" encoding="UTF-8" standalone="yes"?>
<Relationships xmlns="http://schemas.openxmlformats.org/package/2006/relationships"><Relationship Id="rId1" Type="http://schemas.openxmlformats.org/officeDocument/2006/relationships/image" Target="../media/image2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rawing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image" Target="../media/image14.png"/></Relationships>
</file>

<file path=ppt/diagrams/_rels/drawing19.xml.rels><?xml version="1.0" encoding="UTF-8" standalone="yes"?>
<Relationships xmlns="http://schemas.openxmlformats.org/package/2006/relationships"><Relationship Id="rId1"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4CAF26-B569-4A1E-AE08-17FCA4D1B81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8044C28-00A0-4940-BE27-1964CAF08F2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S1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S2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S3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S4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S4a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S5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Breach of the Peace</a:t>
          </a:r>
        </a:p>
        <a:p>
          <a:r>
            <a:rPr lang="en-US" sz="2400" dirty="0">
              <a:solidFill>
                <a:schemeClr val="tx1"/>
              </a:solidFill>
            </a:rPr>
            <a:t>Common Law Offence</a:t>
          </a:r>
        </a:p>
        <a:p>
          <a:r>
            <a:rPr lang="en-US" sz="2400" dirty="0">
              <a:solidFill>
                <a:schemeClr val="tx1"/>
              </a:solidFill>
            </a:rPr>
            <a:t>Breach Queen’s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6D0A0A3F-5EA2-4BA2-B696-0E4E7573B9BC}" type="pres">
      <dgm:prSet presAssocID="{344CAF26-B569-4A1E-AE08-17FCA4D1B813}" presName="diagram" presStyleCnt="0">
        <dgm:presLayoutVars>
          <dgm:dir/>
          <dgm:resizeHandles val="exact"/>
        </dgm:presLayoutVars>
      </dgm:prSet>
      <dgm:spPr/>
    </dgm:pt>
    <dgm:pt modelId="{5DC8EFA5-B800-4A42-819E-4C5230E94944}" type="pres">
      <dgm:prSet presAssocID="{F8044C28-00A0-4940-BE27-1964CAF08F29}" presName="node" presStyleLbl="node1" presStyleIdx="0" presStyleCnt="7">
        <dgm:presLayoutVars>
          <dgm:bulletEnabled val="1"/>
        </dgm:presLayoutVars>
      </dgm:prSet>
      <dgm:spPr/>
    </dgm:pt>
    <dgm:pt modelId="{A9B76D47-8EB7-471B-B857-3A6F00CA0F6B}" type="pres">
      <dgm:prSet presAssocID="{23EDFD12-5B15-4D25-8847-63DC5FF364C1}" presName="sibTrans" presStyleCnt="0"/>
      <dgm:spPr/>
    </dgm:pt>
    <dgm:pt modelId="{BB92F0F1-CBB2-40CA-BDE3-122190D0BAA3}" type="pres">
      <dgm:prSet presAssocID="{5829ACFB-DDA1-4BB2-B80C-EC456944AB4C}" presName="node" presStyleLbl="node1" presStyleIdx="1" presStyleCnt="7" custLinFactNeighborY="-5162">
        <dgm:presLayoutVars>
          <dgm:bulletEnabled val="1"/>
        </dgm:presLayoutVars>
      </dgm:prSet>
      <dgm:spPr/>
    </dgm:pt>
    <dgm:pt modelId="{E7E0BF3F-F72D-4E0C-A9E6-1D5505FDA1B8}" type="pres">
      <dgm:prSet presAssocID="{119A26B7-8F2C-4858-91FA-53C49E7CF3C9}" presName="sibTrans" presStyleCnt="0"/>
      <dgm:spPr/>
    </dgm:pt>
    <dgm:pt modelId="{388D54C2-D458-4EAB-A4AD-B0A1B721DBEF}" type="pres">
      <dgm:prSet presAssocID="{E35530B3-886E-4162-8065-C645AB8B9D44}" presName="node" presStyleLbl="node1" presStyleIdx="2" presStyleCnt="7">
        <dgm:presLayoutVars>
          <dgm:bulletEnabled val="1"/>
        </dgm:presLayoutVars>
      </dgm:prSet>
      <dgm:spPr/>
    </dgm:pt>
    <dgm:pt modelId="{0B4FA29F-8BB8-4030-8EC5-8F59C95DF33B}" type="pres">
      <dgm:prSet presAssocID="{B64F7FBF-E369-423D-A815-E7E35B50C5FF}" presName="sibTrans" presStyleCnt="0"/>
      <dgm:spPr/>
    </dgm:pt>
    <dgm:pt modelId="{D11D6251-8698-4F27-9D4B-02E9540D516D}" type="pres">
      <dgm:prSet presAssocID="{EE3BD19D-8BDD-4274-ADEA-D4144FBA3849}" presName="node" presStyleLbl="node1" presStyleIdx="3" presStyleCnt="7">
        <dgm:presLayoutVars>
          <dgm:bulletEnabled val="1"/>
        </dgm:presLayoutVars>
      </dgm:prSet>
      <dgm:spPr/>
    </dgm:pt>
    <dgm:pt modelId="{013A0AB3-DFC9-413F-AB6E-2CE83469031E}" type="pres">
      <dgm:prSet presAssocID="{3ED10673-94ED-4638-83F3-555EE41DF360}" presName="sibTrans" presStyleCnt="0"/>
      <dgm:spPr/>
    </dgm:pt>
    <dgm:pt modelId="{DFB8DCB5-C745-46C9-8500-7B5077CDA422}" type="pres">
      <dgm:prSet presAssocID="{EA9F7D07-532E-4D88-9F2C-0358FABBA622}" presName="node" presStyleLbl="node1" presStyleIdx="4" presStyleCnt="7">
        <dgm:presLayoutVars>
          <dgm:bulletEnabled val="1"/>
        </dgm:presLayoutVars>
      </dgm:prSet>
      <dgm:spPr/>
    </dgm:pt>
    <dgm:pt modelId="{F2D7C6CA-504C-49C4-B1FD-F5FC243374BD}" type="pres">
      <dgm:prSet presAssocID="{D9CAE1A7-4F0C-4DA8-881E-2EEBF065A42F}" presName="sibTrans" presStyleCnt="0"/>
      <dgm:spPr/>
    </dgm:pt>
    <dgm:pt modelId="{2BEC92CD-7662-43CB-9DA1-F8C3FAE65ACC}" type="pres">
      <dgm:prSet presAssocID="{B3E02B61-DDE1-40B2-9BA9-AD90605D956B}" presName="node" presStyleLbl="node1" presStyleIdx="5" presStyleCnt="7">
        <dgm:presLayoutVars>
          <dgm:bulletEnabled val="1"/>
        </dgm:presLayoutVars>
      </dgm:prSet>
      <dgm:spPr/>
    </dgm:pt>
    <dgm:pt modelId="{3254831B-14F0-479F-A976-76A1CA8457D8}" type="pres">
      <dgm:prSet presAssocID="{FB2054DD-D6B4-480B-B555-7DDA14035F30}" presName="sibTrans" presStyleCnt="0"/>
      <dgm:spPr/>
    </dgm:pt>
    <dgm:pt modelId="{A8B8721A-A771-446C-B2A0-590B04281AE5}" type="pres">
      <dgm:prSet presAssocID="{0CAE3EED-F8F4-4E4A-BAF6-4D87AE26C0AB}" presName="node" presStyleLbl="node1" presStyleIdx="6" presStyleCnt="7" custScaleX="181363">
        <dgm:presLayoutVars>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546A601B-811E-413F-8989-5DC57F4A2D22}" type="presOf" srcId="{B3E02B61-DDE1-40B2-9BA9-AD90605D956B}" destId="{2BEC92CD-7662-43CB-9DA1-F8C3FAE65ACC}" srcOrd="0" destOrd="0" presId="urn:microsoft.com/office/officeart/2005/8/layout/default"/>
    <dgm:cxn modelId="{4D08AC28-8BC5-4108-8B0A-985F0132EE1B}" type="presOf" srcId="{EA9F7D07-532E-4D88-9F2C-0358FABBA622}" destId="{DFB8DCB5-C745-46C9-8500-7B5077CDA422}" srcOrd="0" destOrd="0" presId="urn:microsoft.com/office/officeart/2005/8/layout/default"/>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0DF443C-A211-455B-81BF-4C296A2DD31A}" type="presOf" srcId="{5829ACFB-DDA1-4BB2-B80C-EC456944AB4C}" destId="{BB92F0F1-CBB2-40CA-BDE3-122190D0BAA3}" srcOrd="0" destOrd="0" presId="urn:microsoft.com/office/officeart/2005/8/layout/default"/>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DF411957-F4AF-414E-970B-70EA3D0FBDC3}" type="presOf" srcId="{EE3BD19D-8BDD-4274-ADEA-D4144FBA3849}" destId="{D11D6251-8698-4F27-9D4B-02E9540D516D}" srcOrd="0" destOrd="0" presId="urn:microsoft.com/office/officeart/2005/8/layout/default"/>
    <dgm:cxn modelId="{B1C4A49D-B834-4657-B3D8-1F92602FE490}" type="presOf" srcId="{0CAE3EED-F8F4-4E4A-BAF6-4D87AE26C0AB}" destId="{A8B8721A-A771-446C-B2A0-590B04281AE5}" srcOrd="0" destOrd="0" presId="urn:microsoft.com/office/officeart/2005/8/layout/default"/>
    <dgm:cxn modelId="{6F473C9F-A930-4218-907A-D4A3A2A9275E}" srcId="{344CAF26-B569-4A1E-AE08-17FCA4D1B813}" destId="{B3E02B61-DDE1-40B2-9BA9-AD90605D956B}" srcOrd="5" destOrd="0" parTransId="{A20052CC-A2C2-4EA6-B546-B25D5044EEBC}" sibTransId="{FB2054DD-D6B4-480B-B555-7DDA14035F30}"/>
    <dgm:cxn modelId="{E4E2DAB1-3FB9-4B32-924A-A543030DF064}" type="presOf" srcId="{E35530B3-886E-4162-8065-C645AB8B9D44}" destId="{388D54C2-D458-4EAB-A4AD-B0A1B721DBEF}" srcOrd="0" destOrd="0" presId="urn:microsoft.com/office/officeart/2005/8/layout/default"/>
    <dgm:cxn modelId="{6A85E5C3-1144-4EAC-B2B3-3E423E255C47}" type="presOf" srcId="{F8044C28-00A0-4940-BE27-1964CAF08F29}" destId="{5DC8EFA5-B800-4A42-819E-4C5230E94944}" srcOrd="0" destOrd="0" presId="urn:microsoft.com/office/officeart/2005/8/layout/default"/>
    <dgm:cxn modelId="{96DA47CD-DB27-4F93-AA12-9D0B8A3EB69B}" type="presOf" srcId="{344CAF26-B569-4A1E-AE08-17FCA4D1B813}" destId="{6D0A0A3F-5EA2-4BA2-B696-0E4E7573B9BC}" srcOrd="0" destOrd="0" presId="urn:microsoft.com/office/officeart/2005/8/layout/default"/>
    <dgm:cxn modelId="{ABF48AEF-90B5-49E2-81EC-936AD95C0D39}" srcId="{344CAF26-B569-4A1E-AE08-17FCA4D1B813}" destId="{F8044C28-00A0-4940-BE27-1964CAF08F29}" srcOrd="0" destOrd="0" parTransId="{18B3618B-A24D-4344-A219-045739F379BE}" sibTransId="{23EDFD12-5B15-4D25-8847-63DC5FF364C1}"/>
    <dgm:cxn modelId="{7565EE05-F1AC-4263-8E1F-65390C280FCE}" type="presParOf" srcId="{6D0A0A3F-5EA2-4BA2-B696-0E4E7573B9BC}" destId="{5DC8EFA5-B800-4A42-819E-4C5230E94944}" srcOrd="0" destOrd="0" presId="urn:microsoft.com/office/officeart/2005/8/layout/default"/>
    <dgm:cxn modelId="{133A3FC4-4F52-4A22-973E-11DB6A37F443}" type="presParOf" srcId="{6D0A0A3F-5EA2-4BA2-B696-0E4E7573B9BC}" destId="{A9B76D47-8EB7-471B-B857-3A6F00CA0F6B}" srcOrd="1" destOrd="0" presId="urn:microsoft.com/office/officeart/2005/8/layout/default"/>
    <dgm:cxn modelId="{7B9C2DC8-7163-4D52-876C-2B3D99ED7D73}" type="presParOf" srcId="{6D0A0A3F-5EA2-4BA2-B696-0E4E7573B9BC}" destId="{BB92F0F1-CBB2-40CA-BDE3-122190D0BAA3}" srcOrd="2" destOrd="0" presId="urn:microsoft.com/office/officeart/2005/8/layout/default"/>
    <dgm:cxn modelId="{FCC1A403-17B1-4CC3-97BC-D1439C624F38}" type="presParOf" srcId="{6D0A0A3F-5EA2-4BA2-B696-0E4E7573B9BC}" destId="{E7E0BF3F-F72D-4E0C-A9E6-1D5505FDA1B8}" srcOrd="3" destOrd="0" presId="urn:microsoft.com/office/officeart/2005/8/layout/default"/>
    <dgm:cxn modelId="{C5EEB018-98A8-4254-A178-C051CA6335B5}" type="presParOf" srcId="{6D0A0A3F-5EA2-4BA2-B696-0E4E7573B9BC}" destId="{388D54C2-D458-4EAB-A4AD-B0A1B721DBEF}" srcOrd="4" destOrd="0" presId="urn:microsoft.com/office/officeart/2005/8/layout/default"/>
    <dgm:cxn modelId="{4B595344-AA2F-406A-B143-2C7EB02EF9E0}" type="presParOf" srcId="{6D0A0A3F-5EA2-4BA2-B696-0E4E7573B9BC}" destId="{0B4FA29F-8BB8-4030-8EC5-8F59C95DF33B}" srcOrd="5" destOrd="0" presId="urn:microsoft.com/office/officeart/2005/8/layout/default"/>
    <dgm:cxn modelId="{1EF44BDF-1099-4A4F-B294-9D129E3C7223}" type="presParOf" srcId="{6D0A0A3F-5EA2-4BA2-B696-0E4E7573B9BC}" destId="{D11D6251-8698-4F27-9D4B-02E9540D516D}" srcOrd="6" destOrd="0" presId="urn:microsoft.com/office/officeart/2005/8/layout/default"/>
    <dgm:cxn modelId="{AE0FF6EE-1851-4FCF-A47D-137C302E9173}" type="presParOf" srcId="{6D0A0A3F-5EA2-4BA2-B696-0E4E7573B9BC}" destId="{013A0AB3-DFC9-413F-AB6E-2CE83469031E}" srcOrd="7" destOrd="0" presId="urn:microsoft.com/office/officeart/2005/8/layout/default"/>
    <dgm:cxn modelId="{7E7334FC-9D51-46D7-A5A1-1A3B9828DF56}" type="presParOf" srcId="{6D0A0A3F-5EA2-4BA2-B696-0E4E7573B9BC}" destId="{DFB8DCB5-C745-46C9-8500-7B5077CDA422}" srcOrd="8" destOrd="0" presId="urn:microsoft.com/office/officeart/2005/8/layout/default"/>
    <dgm:cxn modelId="{DC7D300F-C00B-4096-AFE9-6D0637CB91CF}" type="presParOf" srcId="{6D0A0A3F-5EA2-4BA2-B696-0E4E7573B9BC}" destId="{F2D7C6CA-504C-49C4-B1FD-F5FC243374BD}" srcOrd="9" destOrd="0" presId="urn:microsoft.com/office/officeart/2005/8/layout/default"/>
    <dgm:cxn modelId="{997A9C63-EBC0-4296-B2EF-0BB42B9FF96B}" type="presParOf" srcId="{6D0A0A3F-5EA2-4BA2-B696-0E4E7573B9BC}" destId="{2BEC92CD-7662-43CB-9DA1-F8C3FAE65ACC}" srcOrd="10" destOrd="0" presId="urn:microsoft.com/office/officeart/2005/8/layout/default"/>
    <dgm:cxn modelId="{0A18AF25-3FE5-4323-ADE0-A519D9069F01}" type="presParOf" srcId="{6D0A0A3F-5EA2-4BA2-B696-0E4E7573B9BC}" destId="{3254831B-14F0-479F-A976-76A1CA8457D8}" srcOrd="11" destOrd="0" presId="urn:microsoft.com/office/officeart/2005/8/layout/default"/>
    <dgm:cxn modelId="{C7C87C74-BDA7-417B-ADF0-1FF96A277E53}" type="presParOf" srcId="{6D0A0A3F-5EA2-4BA2-B696-0E4E7573B9BC}" destId="{A8B8721A-A771-446C-B2A0-590B04281AE5}"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F9CADC-46FA-4B83-9313-70C1E0229F80}" type="doc">
      <dgm:prSet loTypeId="urn:microsoft.com/office/officeart/2005/8/layout/process2" loCatId="process" qsTypeId="urn:microsoft.com/office/officeart/2005/8/quickstyle/simple1" qsCatId="simple" csTypeId="urn:microsoft.com/office/officeart/2005/8/colors/accent1_2" csCatId="accent1" phldr="1"/>
      <dgm:spPr/>
    </dgm:pt>
    <dgm:pt modelId="{42E62802-3D77-4BAE-9C32-68FC03DC0F2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breach of the peace is committed whenever harm is done, or is likely to be done to a person, or</a:t>
          </a:r>
        </a:p>
      </dgm:t>
    </dgm:pt>
    <dgm:pt modelId="{06B6E1DF-37DF-41E3-962C-058FC94AECCB}" type="parTrans" cxnId="{FBB13263-42B6-4F28-B959-8AC7D07CA0FC}">
      <dgm:prSet/>
      <dgm:spPr/>
      <dgm:t>
        <a:bodyPr/>
        <a:lstStyle/>
        <a:p>
          <a:endParaRPr lang="en-US"/>
        </a:p>
      </dgm:t>
    </dgm:pt>
    <dgm:pt modelId="{2FE9B976-37D9-4B05-B4B9-D1A815689CCA}" type="sibTrans" cxnId="{FBB13263-42B6-4F28-B959-8AC7D07CA0FC}">
      <dgm:prSet/>
      <dgm:spPr>
        <a:solidFill>
          <a:schemeClr val="accent2">
            <a:lumMod val="75000"/>
          </a:schemeClr>
        </a:solidFill>
        <a:ln>
          <a:solidFill>
            <a:schemeClr val="tx1"/>
          </a:solidFill>
        </a:ln>
      </dgm:spPr>
      <dgm:t>
        <a:bodyPr/>
        <a:lstStyle/>
        <a:p>
          <a:endParaRPr lang="en-US"/>
        </a:p>
      </dgm:t>
    </dgm:pt>
    <dgm:pt modelId="{02C48FCE-6A51-4DE9-97F8-4BA7E28F421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 his presence to his property, or</a:t>
          </a:r>
        </a:p>
      </dgm:t>
    </dgm:pt>
    <dgm:pt modelId="{C4AA47F8-C719-459D-8637-1F7464F599A0}" type="parTrans" cxnId="{22C70356-34B3-41DC-8BD8-01A689F7D404}">
      <dgm:prSet/>
      <dgm:spPr/>
      <dgm:t>
        <a:bodyPr/>
        <a:lstStyle/>
        <a:p>
          <a:endParaRPr lang="en-US"/>
        </a:p>
      </dgm:t>
    </dgm:pt>
    <dgm:pt modelId="{6DC7616E-4870-46DB-B62F-F0FCBE47560C}" type="sibTrans" cxnId="{22C70356-34B3-41DC-8BD8-01A689F7D404}">
      <dgm:prSet/>
      <dgm:spPr>
        <a:solidFill>
          <a:schemeClr val="accent2">
            <a:lumMod val="75000"/>
          </a:schemeClr>
        </a:solidFill>
        <a:ln>
          <a:solidFill>
            <a:schemeClr val="tx1"/>
          </a:solidFill>
        </a:ln>
      </dgm:spPr>
      <dgm:t>
        <a:bodyPr/>
        <a:lstStyle/>
        <a:p>
          <a:endParaRPr lang="en-US"/>
        </a:p>
      </dgm:t>
    </dgm:pt>
    <dgm:pt modelId="{B8853CAE-89B1-4969-8845-AEADAF9AA45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whenever a person is in fear of being harmed through an assault, affray, riot or other disturbance’</a:t>
          </a:r>
        </a:p>
      </dgm:t>
    </dgm:pt>
    <dgm:pt modelId="{2DECDF8A-31D6-4630-8193-19FD49233945}" type="parTrans" cxnId="{684D9D66-F26F-4BBA-BF02-E3F255A08A40}">
      <dgm:prSet/>
      <dgm:spPr/>
      <dgm:t>
        <a:bodyPr/>
        <a:lstStyle/>
        <a:p>
          <a:endParaRPr lang="en-US"/>
        </a:p>
      </dgm:t>
    </dgm:pt>
    <dgm:pt modelId="{ABED2FCB-36E3-440D-87F6-2FB2EDD4E81A}" type="sibTrans" cxnId="{684D9D66-F26F-4BBA-BF02-E3F255A08A40}">
      <dgm:prSet/>
      <dgm:spPr/>
      <dgm:t>
        <a:bodyPr/>
        <a:lstStyle/>
        <a:p>
          <a:endParaRPr lang="en-US"/>
        </a:p>
      </dgm:t>
    </dgm:pt>
    <dgm:pt modelId="{586C08BA-9F9A-40CC-809D-E53F62155AEF}" type="pres">
      <dgm:prSet presAssocID="{22F9CADC-46FA-4B83-9313-70C1E0229F80}" presName="linearFlow" presStyleCnt="0">
        <dgm:presLayoutVars>
          <dgm:resizeHandles val="exact"/>
        </dgm:presLayoutVars>
      </dgm:prSet>
      <dgm:spPr/>
    </dgm:pt>
    <dgm:pt modelId="{130D3117-2021-41D4-8241-3B15BC97360E}" type="pres">
      <dgm:prSet presAssocID="{42E62802-3D77-4BAE-9C32-68FC03DC0F26}" presName="node" presStyleLbl="node1" presStyleIdx="0" presStyleCnt="3" custScaleX="155789">
        <dgm:presLayoutVars>
          <dgm:bulletEnabled val="1"/>
        </dgm:presLayoutVars>
      </dgm:prSet>
      <dgm:spPr/>
    </dgm:pt>
    <dgm:pt modelId="{E35A7F07-536F-473A-A6CB-BD693651093F}" type="pres">
      <dgm:prSet presAssocID="{2FE9B976-37D9-4B05-B4B9-D1A815689CCA}" presName="sibTrans" presStyleLbl="sibTrans2D1" presStyleIdx="0" presStyleCnt="2" custLinFactNeighborY="0"/>
      <dgm:spPr/>
    </dgm:pt>
    <dgm:pt modelId="{45B86C38-5A81-4DBD-AD0E-B17F2508C612}" type="pres">
      <dgm:prSet presAssocID="{2FE9B976-37D9-4B05-B4B9-D1A815689CCA}" presName="connectorText" presStyleLbl="sibTrans2D1" presStyleIdx="0" presStyleCnt="2"/>
      <dgm:spPr/>
    </dgm:pt>
    <dgm:pt modelId="{415150E1-49AD-4D41-8405-7E1F0450F3C3}" type="pres">
      <dgm:prSet presAssocID="{02C48FCE-6A51-4DE9-97F8-4BA7E28F4213}" presName="node" presStyleLbl="node1" presStyleIdx="1" presStyleCnt="3" custScaleX="148372" custScaleY="52193">
        <dgm:presLayoutVars>
          <dgm:bulletEnabled val="1"/>
        </dgm:presLayoutVars>
      </dgm:prSet>
      <dgm:spPr/>
    </dgm:pt>
    <dgm:pt modelId="{0DEBC999-3BB1-4D90-B9BD-9137D8B2FEDA}" type="pres">
      <dgm:prSet presAssocID="{6DC7616E-4870-46DB-B62F-F0FCBE47560C}" presName="sibTrans" presStyleLbl="sibTrans2D1" presStyleIdx="1" presStyleCnt="2"/>
      <dgm:spPr/>
    </dgm:pt>
    <dgm:pt modelId="{345813C6-1AB9-401B-BBC1-B1E9B6D6105B}" type="pres">
      <dgm:prSet presAssocID="{6DC7616E-4870-46DB-B62F-F0FCBE47560C}" presName="connectorText" presStyleLbl="sibTrans2D1" presStyleIdx="1" presStyleCnt="2"/>
      <dgm:spPr/>
    </dgm:pt>
    <dgm:pt modelId="{27426753-38D0-4FC0-BC6C-7B6D44BD75D0}" type="pres">
      <dgm:prSet presAssocID="{B8853CAE-89B1-4969-8845-AEADAF9AA455}" presName="node" presStyleLbl="node1" presStyleIdx="2" presStyleCnt="3" custScaleX="152999" custScaleY="84756">
        <dgm:presLayoutVars>
          <dgm:bulletEnabled val="1"/>
        </dgm:presLayoutVars>
      </dgm:prSet>
      <dgm:spPr/>
    </dgm:pt>
  </dgm:ptLst>
  <dgm:cxnLst>
    <dgm:cxn modelId="{FAE5EE05-4DA4-432E-8361-5C3FD709014F}" type="presOf" srcId="{2FE9B976-37D9-4B05-B4B9-D1A815689CCA}" destId="{E35A7F07-536F-473A-A6CB-BD693651093F}" srcOrd="0" destOrd="0" presId="urn:microsoft.com/office/officeart/2005/8/layout/process2"/>
    <dgm:cxn modelId="{79B97108-EB0A-4932-AF91-0CF3F20766B0}" type="presOf" srcId="{02C48FCE-6A51-4DE9-97F8-4BA7E28F4213}" destId="{415150E1-49AD-4D41-8405-7E1F0450F3C3}" srcOrd="0" destOrd="0" presId="urn:microsoft.com/office/officeart/2005/8/layout/process2"/>
    <dgm:cxn modelId="{FBB13263-42B6-4F28-B959-8AC7D07CA0FC}" srcId="{22F9CADC-46FA-4B83-9313-70C1E0229F80}" destId="{42E62802-3D77-4BAE-9C32-68FC03DC0F26}" srcOrd="0" destOrd="0" parTransId="{06B6E1DF-37DF-41E3-962C-058FC94AECCB}" sibTransId="{2FE9B976-37D9-4B05-B4B9-D1A815689CCA}"/>
    <dgm:cxn modelId="{684D9D66-F26F-4BBA-BF02-E3F255A08A40}" srcId="{22F9CADC-46FA-4B83-9313-70C1E0229F80}" destId="{B8853CAE-89B1-4969-8845-AEADAF9AA455}" srcOrd="2" destOrd="0" parTransId="{2DECDF8A-31D6-4630-8193-19FD49233945}" sibTransId="{ABED2FCB-36E3-440D-87F6-2FB2EDD4E81A}"/>
    <dgm:cxn modelId="{22C70356-34B3-41DC-8BD8-01A689F7D404}" srcId="{22F9CADC-46FA-4B83-9313-70C1E0229F80}" destId="{02C48FCE-6A51-4DE9-97F8-4BA7E28F4213}" srcOrd="1" destOrd="0" parTransId="{C4AA47F8-C719-459D-8637-1F7464F599A0}" sibTransId="{6DC7616E-4870-46DB-B62F-F0FCBE47560C}"/>
    <dgm:cxn modelId="{6A827157-5770-45E8-A1C8-36B72FB837AE}" type="presOf" srcId="{22F9CADC-46FA-4B83-9313-70C1E0229F80}" destId="{586C08BA-9F9A-40CC-809D-E53F62155AEF}" srcOrd="0" destOrd="0" presId="urn:microsoft.com/office/officeart/2005/8/layout/process2"/>
    <dgm:cxn modelId="{AFA73CA8-6B8A-4F67-BE4D-3D1B670FE577}" type="presOf" srcId="{6DC7616E-4870-46DB-B62F-F0FCBE47560C}" destId="{0DEBC999-3BB1-4D90-B9BD-9137D8B2FEDA}" srcOrd="0" destOrd="0" presId="urn:microsoft.com/office/officeart/2005/8/layout/process2"/>
    <dgm:cxn modelId="{1D3A90B2-4445-4806-9FAA-D97E2863CA42}" type="presOf" srcId="{B8853CAE-89B1-4969-8845-AEADAF9AA455}" destId="{27426753-38D0-4FC0-BC6C-7B6D44BD75D0}" srcOrd="0" destOrd="0" presId="urn:microsoft.com/office/officeart/2005/8/layout/process2"/>
    <dgm:cxn modelId="{57592CDC-5CA8-4CBA-AC89-4C22190C2F69}" type="presOf" srcId="{6DC7616E-4870-46DB-B62F-F0FCBE47560C}" destId="{345813C6-1AB9-401B-BBC1-B1E9B6D6105B}" srcOrd="1" destOrd="0" presId="urn:microsoft.com/office/officeart/2005/8/layout/process2"/>
    <dgm:cxn modelId="{53512FF4-68B8-4F29-9826-30458D8CCB18}" type="presOf" srcId="{42E62802-3D77-4BAE-9C32-68FC03DC0F26}" destId="{130D3117-2021-41D4-8241-3B15BC97360E}" srcOrd="0" destOrd="0" presId="urn:microsoft.com/office/officeart/2005/8/layout/process2"/>
    <dgm:cxn modelId="{366939FD-1903-40B6-9946-D4740B5087A6}" type="presOf" srcId="{2FE9B976-37D9-4B05-B4B9-D1A815689CCA}" destId="{45B86C38-5A81-4DBD-AD0E-B17F2508C612}" srcOrd="1" destOrd="0" presId="urn:microsoft.com/office/officeart/2005/8/layout/process2"/>
    <dgm:cxn modelId="{CF44E41B-62F5-48A6-AE27-B4D7440687FC}" type="presParOf" srcId="{586C08BA-9F9A-40CC-809D-E53F62155AEF}" destId="{130D3117-2021-41D4-8241-3B15BC97360E}" srcOrd="0" destOrd="0" presId="urn:microsoft.com/office/officeart/2005/8/layout/process2"/>
    <dgm:cxn modelId="{F188A96A-3FB6-4605-8E6B-282834C7D4A7}" type="presParOf" srcId="{586C08BA-9F9A-40CC-809D-E53F62155AEF}" destId="{E35A7F07-536F-473A-A6CB-BD693651093F}" srcOrd="1" destOrd="0" presId="urn:microsoft.com/office/officeart/2005/8/layout/process2"/>
    <dgm:cxn modelId="{770940B9-BAD4-47EB-83EC-2C4AE505ABA9}" type="presParOf" srcId="{E35A7F07-536F-473A-A6CB-BD693651093F}" destId="{45B86C38-5A81-4DBD-AD0E-B17F2508C612}" srcOrd="0" destOrd="0" presId="urn:microsoft.com/office/officeart/2005/8/layout/process2"/>
    <dgm:cxn modelId="{80137157-AD50-49D4-B294-FFB91308C121}" type="presParOf" srcId="{586C08BA-9F9A-40CC-809D-E53F62155AEF}" destId="{415150E1-49AD-4D41-8405-7E1F0450F3C3}" srcOrd="2" destOrd="0" presId="urn:microsoft.com/office/officeart/2005/8/layout/process2"/>
    <dgm:cxn modelId="{1B322341-0659-4B7B-A629-BD4436A40954}" type="presParOf" srcId="{586C08BA-9F9A-40CC-809D-E53F62155AEF}" destId="{0DEBC999-3BB1-4D90-B9BD-9137D8B2FEDA}" srcOrd="3" destOrd="0" presId="urn:microsoft.com/office/officeart/2005/8/layout/process2"/>
    <dgm:cxn modelId="{DF236A37-BE0C-4EB7-9BA7-BDEC1CA6D513}" type="presParOf" srcId="{0DEBC999-3BB1-4D90-B9BD-9137D8B2FEDA}" destId="{345813C6-1AB9-401B-BBC1-B1E9B6D6105B}" srcOrd="0" destOrd="0" presId="urn:microsoft.com/office/officeart/2005/8/layout/process2"/>
    <dgm:cxn modelId="{5BA0C0ED-ABD7-418F-8BB2-514D5ECD6770}" type="presParOf" srcId="{586C08BA-9F9A-40CC-809D-E53F62155AEF}" destId="{27426753-38D0-4FC0-BC6C-7B6D44BD75D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CB50D1-65F1-44BF-A5D1-15DFF2286881}"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D8A1DB62-DCE4-47EB-A566-9C3958E7F76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 constable or any other person may arrest without warrant any person when:</a:t>
          </a:r>
        </a:p>
      </dgm:t>
    </dgm:pt>
    <dgm:pt modelId="{133263B2-9A78-4AB7-86D2-7934EADE0C44}" type="parTrans" cxnId="{25E712DC-0D8C-4236-8937-F1A67237297A}">
      <dgm:prSet/>
      <dgm:spPr/>
      <dgm:t>
        <a:bodyPr/>
        <a:lstStyle/>
        <a:p>
          <a:endParaRPr lang="en-US"/>
        </a:p>
      </dgm:t>
    </dgm:pt>
    <dgm:pt modelId="{C73C37AF-E1A6-4BF9-BA65-62F067BBE967}" type="sibTrans" cxnId="{25E712DC-0D8C-4236-8937-F1A67237297A}">
      <dgm:prSet/>
      <dgm:spPr/>
      <dgm:t>
        <a:bodyPr/>
        <a:lstStyle/>
        <a:p>
          <a:endParaRPr lang="en-US"/>
        </a:p>
      </dgm:t>
    </dgm:pt>
    <dgm:pt modelId="{64FBD2BC-B886-433F-806B-E748F94C3E6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BOP</a:t>
          </a:r>
          <a:r>
            <a:rPr lang="en-US" sz="2400" b="1" i="1" u="sng" dirty="0">
              <a:solidFill>
                <a:schemeClr val="tx1"/>
              </a:solidFill>
            </a:rPr>
            <a:t> is </a:t>
          </a:r>
          <a:r>
            <a:rPr lang="en-US" sz="2400" dirty="0">
              <a:solidFill>
                <a:schemeClr val="tx1"/>
              </a:solidFill>
            </a:rPr>
            <a:t>committed in their presence or, </a:t>
          </a:r>
        </a:p>
      </dgm:t>
    </dgm:pt>
    <dgm:pt modelId="{D1074131-8A0B-41D3-829D-C6D67D1F4A9B}" type="parTrans" cxnId="{58C14497-5A52-42F8-A768-52DFBAA68F09}">
      <dgm:prSet/>
      <dgm:spPr/>
      <dgm:t>
        <a:bodyPr/>
        <a:lstStyle/>
        <a:p>
          <a:endParaRPr lang="en-US"/>
        </a:p>
      </dgm:t>
    </dgm:pt>
    <dgm:pt modelId="{B9FA53A9-5ED7-4B54-919B-4A00BEF0666E}" type="sibTrans" cxnId="{58C14497-5A52-42F8-A768-52DFBAA68F09}">
      <dgm:prSet/>
      <dgm:spPr/>
      <dgm:t>
        <a:bodyPr/>
        <a:lstStyle/>
        <a:p>
          <a:endParaRPr lang="en-US"/>
        </a:p>
      </dgm:t>
    </dgm:pt>
    <dgm:pt modelId="{31422382-122C-455D-9460-C860932B20D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b. Person making arrest believes BOP </a:t>
          </a:r>
          <a:r>
            <a:rPr lang="en-US" sz="2400" b="1" i="1" u="sng" dirty="0">
              <a:solidFill>
                <a:schemeClr val="tx1"/>
              </a:solidFill>
              <a:latin typeface="+mn-lt"/>
            </a:rPr>
            <a:t>will be </a:t>
          </a:r>
          <a:r>
            <a:rPr lang="en-US" sz="2400" dirty="0">
              <a:solidFill>
                <a:schemeClr val="tx1"/>
              </a:solidFill>
            </a:rPr>
            <a:t>committed in immediate future</a:t>
          </a:r>
        </a:p>
      </dgm:t>
    </dgm:pt>
    <dgm:pt modelId="{B48412DE-B38D-432C-9BD2-BB494EF99731}" type="parTrans" cxnId="{4B91547F-9932-4611-A4E8-A7A7881CEBA6}">
      <dgm:prSet/>
      <dgm:spPr/>
      <dgm:t>
        <a:bodyPr/>
        <a:lstStyle/>
        <a:p>
          <a:endParaRPr lang="en-US"/>
        </a:p>
      </dgm:t>
    </dgm:pt>
    <dgm:pt modelId="{535D750E-F866-45B6-8D99-A10B15F2838F}" type="sibTrans" cxnId="{4B91547F-9932-4611-A4E8-A7A7881CEBA6}">
      <dgm:prSet/>
      <dgm:spPr/>
      <dgm:t>
        <a:bodyPr/>
        <a:lstStyle/>
        <a:p>
          <a:endParaRPr lang="en-US"/>
        </a:p>
      </dgm:t>
    </dgm:pt>
    <dgm:pt modelId="{B144A237-DF51-4D00-BD1A-8F4CA4C6377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 BOP </a:t>
          </a:r>
          <a:r>
            <a:rPr lang="en-US" sz="2400" b="1" i="1" u="sng" dirty="0">
              <a:solidFill>
                <a:schemeClr val="tx1"/>
              </a:solidFill>
            </a:rPr>
            <a:t>has</a:t>
          </a:r>
          <a:r>
            <a:rPr lang="en-US" sz="2400" dirty="0">
              <a:solidFill>
                <a:schemeClr val="tx1"/>
              </a:solidFill>
            </a:rPr>
            <a:t> been committed &amp; it is reasonably believed that a renewal of it is threatened</a:t>
          </a:r>
        </a:p>
      </dgm:t>
    </dgm:pt>
    <dgm:pt modelId="{7AC0FF79-629D-4EC0-9FF8-2122D7D2EF3C}" type="parTrans" cxnId="{D5BE5245-E20F-40C4-8EA2-81A0428D2AAD}">
      <dgm:prSet/>
      <dgm:spPr/>
      <dgm:t>
        <a:bodyPr/>
        <a:lstStyle/>
        <a:p>
          <a:endParaRPr lang="en-US"/>
        </a:p>
      </dgm:t>
    </dgm:pt>
    <dgm:pt modelId="{83FA7486-AEE2-4475-80C2-08D2FC339BC5}" type="sibTrans" cxnId="{D5BE5245-E20F-40C4-8EA2-81A0428D2AAD}">
      <dgm:prSet/>
      <dgm:spPr/>
      <dgm:t>
        <a:bodyPr/>
        <a:lstStyle/>
        <a:p>
          <a:endParaRPr lang="en-US"/>
        </a:p>
      </dgm:t>
    </dgm:pt>
    <dgm:pt modelId="{40DA8C29-134B-4C45-A5D6-94BBFC958D68}" type="pres">
      <dgm:prSet presAssocID="{3DCB50D1-65F1-44BF-A5D1-15DFF2286881}" presName="composite" presStyleCnt="0">
        <dgm:presLayoutVars>
          <dgm:chMax val="1"/>
          <dgm:dir/>
          <dgm:resizeHandles val="exact"/>
        </dgm:presLayoutVars>
      </dgm:prSet>
      <dgm:spPr/>
    </dgm:pt>
    <dgm:pt modelId="{A90D300C-395C-464F-AB18-8716B72445B2}" type="pres">
      <dgm:prSet presAssocID="{D8A1DB62-DCE4-47EB-A566-9C3958E7F761}" presName="roof" presStyleLbl="dkBgShp" presStyleIdx="0" presStyleCnt="2"/>
      <dgm:spPr/>
    </dgm:pt>
    <dgm:pt modelId="{EDB2B0FF-B28B-4F08-A47C-B0CA7BF5F278}" type="pres">
      <dgm:prSet presAssocID="{D8A1DB62-DCE4-47EB-A566-9C3958E7F761}" presName="pillars" presStyleCnt="0"/>
      <dgm:spPr/>
    </dgm:pt>
    <dgm:pt modelId="{385B5158-1C93-434D-BA96-9317939CE769}" type="pres">
      <dgm:prSet presAssocID="{D8A1DB62-DCE4-47EB-A566-9C3958E7F761}" presName="pillar1" presStyleLbl="node1" presStyleIdx="0" presStyleCnt="3">
        <dgm:presLayoutVars>
          <dgm:bulletEnabled val="1"/>
        </dgm:presLayoutVars>
      </dgm:prSet>
      <dgm:spPr/>
    </dgm:pt>
    <dgm:pt modelId="{9409036A-81BC-4E16-B2B0-5739589AD40E}" type="pres">
      <dgm:prSet presAssocID="{31422382-122C-455D-9460-C860932B20DA}" presName="pillarX" presStyleLbl="node1" presStyleIdx="1" presStyleCnt="3">
        <dgm:presLayoutVars>
          <dgm:bulletEnabled val="1"/>
        </dgm:presLayoutVars>
      </dgm:prSet>
      <dgm:spPr/>
    </dgm:pt>
    <dgm:pt modelId="{2C3B7AFB-CACA-4037-91E7-F1F75F4E2F55}" type="pres">
      <dgm:prSet presAssocID="{B144A237-DF51-4D00-BD1A-8F4CA4C63776}" presName="pillarX" presStyleLbl="node1" presStyleIdx="2" presStyleCnt="3">
        <dgm:presLayoutVars>
          <dgm:bulletEnabled val="1"/>
        </dgm:presLayoutVars>
      </dgm:prSet>
      <dgm:spPr/>
    </dgm:pt>
    <dgm:pt modelId="{C1C1459D-8E12-4F25-862C-3E47B1C99A14}" type="pres">
      <dgm:prSet presAssocID="{D8A1DB62-DCE4-47EB-A566-9C3958E7F761}" presName="base" presStyleLbl="dkBgShp" presStyleIdx="1" presStyleCnt="2"/>
      <dgm:spPr>
        <a:solidFill>
          <a:schemeClr val="accent2">
            <a:lumMod val="60000"/>
            <a:lumOff val="40000"/>
          </a:schemeClr>
        </a:solidFill>
        <a:ln>
          <a:solidFill>
            <a:schemeClr val="tx1"/>
          </a:solidFill>
        </a:ln>
      </dgm:spPr>
    </dgm:pt>
  </dgm:ptLst>
  <dgm:cxnLst>
    <dgm:cxn modelId="{F7C76418-5D9D-4A93-9894-5A24CEA07B46}" type="presOf" srcId="{3DCB50D1-65F1-44BF-A5D1-15DFF2286881}" destId="{40DA8C29-134B-4C45-A5D6-94BBFC958D68}" srcOrd="0" destOrd="0" presId="urn:microsoft.com/office/officeart/2005/8/layout/hList3"/>
    <dgm:cxn modelId="{43191E28-5904-43A3-B0B5-EC4783DC6728}" type="presOf" srcId="{D8A1DB62-DCE4-47EB-A566-9C3958E7F761}" destId="{A90D300C-395C-464F-AB18-8716B72445B2}" srcOrd="0" destOrd="0" presId="urn:microsoft.com/office/officeart/2005/8/layout/hList3"/>
    <dgm:cxn modelId="{3CB45861-F097-456C-925E-6955658A6B8C}" type="presOf" srcId="{31422382-122C-455D-9460-C860932B20DA}" destId="{9409036A-81BC-4E16-B2B0-5739589AD40E}" srcOrd="0" destOrd="0" presId="urn:microsoft.com/office/officeart/2005/8/layout/hList3"/>
    <dgm:cxn modelId="{D5BE5245-E20F-40C4-8EA2-81A0428D2AAD}" srcId="{D8A1DB62-DCE4-47EB-A566-9C3958E7F761}" destId="{B144A237-DF51-4D00-BD1A-8F4CA4C63776}" srcOrd="2" destOrd="0" parTransId="{7AC0FF79-629D-4EC0-9FF8-2122D7D2EF3C}" sibTransId="{83FA7486-AEE2-4475-80C2-08D2FC339BC5}"/>
    <dgm:cxn modelId="{A1F90F69-1BC3-4F76-B932-9998F02E9924}" type="presOf" srcId="{64FBD2BC-B886-433F-806B-E748F94C3E6A}" destId="{385B5158-1C93-434D-BA96-9317939CE769}" srcOrd="0" destOrd="0" presId="urn:microsoft.com/office/officeart/2005/8/layout/hList3"/>
    <dgm:cxn modelId="{4B91547F-9932-4611-A4E8-A7A7881CEBA6}" srcId="{D8A1DB62-DCE4-47EB-A566-9C3958E7F761}" destId="{31422382-122C-455D-9460-C860932B20DA}" srcOrd="1" destOrd="0" parTransId="{B48412DE-B38D-432C-9BD2-BB494EF99731}" sibTransId="{535D750E-F866-45B6-8D99-A10B15F2838F}"/>
    <dgm:cxn modelId="{58C14497-5A52-42F8-A768-52DFBAA68F09}" srcId="{D8A1DB62-DCE4-47EB-A566-9C3958E7F761}" destId="{64FBD2BC-B886-433F-806B-E748F94C3E6A}" srcOrd="0" destOrd="0" parTransId="{D1074131-8A0B-41D3-829D-C6D67D1F4A9B}" sibTransId="{B9FA53A9-5ED7-4B54-919B-4A00BEF0666E}"/>
    <dgm:cxn modelId="{25E712DC-0D8C-4236-8937-F1A67237297A}" srcId="{3DCB50D1-65F1-44BF-A5D1-15DFF2286881}" destId="{D8A1DB62-DCE4-47EB-A566-9C3958E7F761}" srcOrd="0" destOrd="0" parTransId="{133263B2-9A78-4AB7-86D2-7934EADE0C44}" sibTransId="{C73C37AF-E1A6-4BF9-BA65-62F067BBE967}"/>
    <dgm:cxn modelId="{CE8031E6-409B-483C-B9F8-F13B427BFF45}" type="presOf" srcId="{B144A237-DF51-4D00-BD1A-8F4CA4C63776}" destId="{2C3B7AFB-CACA-4037-91E7-F1F75F4E2F55}" srcOrd="0" destOrd="0" presId="urn:microsoft.com/office/officeart/2005/8/layout/hList3"/>
    <dgm:cxn modelId="{6E3F17FF-5768-4E29-AFC7-D328D52CF690}" type="presParOf" srcId="{40DA8C29-134B-4C45-A5D6-94BBFC958D68}" destId="{A90D300C-395C-464F-AB18-8716B72445B2}" srcOrd="0" destOrd="0" presId="urn:microsoft.com/office/officeart/2005/8/layout/hList3"/>
    <dgm:cxn modelId="{011A5EB9-ED17-40A1-91A6-9D13C1E9B586}" type="presParOf" srcId="{40DA8C29-134B-4C45-A5D6-94BBFC958D68}" destId="{EDB2B0FF-B28B-4F08-A47C-B0CA7BF5F278}" srcOrd="1" destOrd="0" presId="urn:microsoft.com/office/officeart/2005/8/layout/hList3"/>
    <dgm:cxn modelId="{1C803B8F-7555-4C2D-8DAF-5893B77CCAF2}" type="presParOf" srcId="{EDB2B0FF-B28B-4F08-A47C-B0CA7BF5F278}" destId="{385B5158-1C93-434D-BA96-9317939CE769}" srcOrd="0" destOrd="0" presId="urn:microsoft.com/office/officeart/2005/8/layout/hList3"/>
    <dgm:cxn modelId="{9A1D5642-5586-499C-B32E-3EB9494657C8}" type="presParOf" srcId="{EDB2B0FF-B28B-4F08-A47C-B0CA7BF5F278}" destId="{9409036A-81BC-4E16-B2B0-5739589AD40E}" srcOrd="1" destOrd="0" presId="urn:microsoft.com/office/officeart/2005/8/layout/hList3"/>
    <dgm:cxn modelId="{3F61874C-D529-4CD4-96C1-10C0E2312257}" type="presParOf" srcId="{EDB2B0FF-B28B-4F08-A47C-B0CA7BF5F278}" destId="{2C3B7AFB-CACA-4037-91E7-F1F75F4E2F55}" srcOrd="2" destOrd="0" presId="urn:microsoft.com/office/officeart/2005/8/layout/hList3"/>
    <dgm:cxn modelId="{ACE1968E-21CD-42D4-97E5-3800758257E6}" type="presParOf" srcId="{40DA8C29-134B-4C45-A5D6-94BBFC958D68}" destId="{C1C1459D-8E12-4F25-862C-3E47B1C99A14}"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5F8720-B38B-4519-AA54-E25035BD7FF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3381520-8A2B-408C-B071-F40660172AAE}">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police officer may </a:t>
          </a:r>
          <a:r>
            <a:rPr lang="en-US" sz="2400" b="1" i="1" u="sng" dirty="0">
              <a:solidFill>
                <a:schemeClr val="tx1"/>
              </a:solidFill>
            </a:rPr>
            <a:t>enter &amp; remain </a:t>
          </a:r>
          <a:r>
            <a:rPr lang="en-US" sz="2400" dirty="0">
              <a:solidFill>
                <a:schemeClr val="tx1"/>
              </a:solidFill>
            </a:rPr>
            <a:t>on any premises, public or private, to deal with or prevent a BOP</a:t>
          </a:r>
        </a:p>
      </dgm:t>
    </dgm:pt>
    <dgm:pt modelId="{9DCE5D13-3A6A-48F2-90C9-4E577A5E2676}" type="parTrans" cxnId="{C73463CC-CD51-4EE7-B3D0-CBCCE7A15A0E}">
      <dgm:prSet/>
      <dgm:spPr/>
      <dgm:t>
        <a:bodyPr/>
        <a:lstStyle/>
        <a:p>
          <a:endParaRPr lang="en-US"/>
        </a:p>
      </dgm:t>
    </dgm:pt>
    <dgm:pt modelId="{B5BB5114-8873-4ECF-A0E9-B9EC7DFD4F8C}" type="sibTrans" cxnId="{C73463CC-CD51-4EE7-B3D0-CBCCE7A15A0E}">
      <dgm:prSet/>
      <dgm:spPr/>
      <dgm:t>
        <a:bodyPr/>
        <a:lstStyle/>
        <a:p>
          <a:endParaRPr lang="en-US"/>
        </a:p>
      </dgm:t>
    </dgm:pt>
    <dgm:pt modelId="{E23558FA-8AE7-4FE2-A4E8-AE2D94619FD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right of entry is </a:t>
          </a:r>
          <a:r>
            <a:rPr lang="en-US" sz="2400" b="1" i="1" u="sng" dirty="0">
              <a:solidFill>
                <a:schemeClr val="tx1"/>
              </a:solidFill>
            </a:rPr>
            <a:t>not</a:t>
          </a:r>
          <a:r>
            <a:rPr lang="en-US" sz="2400" dirty="0">
              <a:solidFill>
                <a:schemeClr val="tx1"/>
              </a:solidFill>
            </a:rPr>
            <a:t> </a:t>
          </a:r>
          <a:r>
            <a:rPr lang="en-US" sz="2400" b="1" i="1" u="sng" dirty="0">
              <a:solidFill>
                <a:schemeClr val="tx1"/>
              </a:solidFill>
            </a:rPr>
            <a:t>absolute</a:t>
          </a:r>
          <a:r>
            <a:rPr lang="en-US" sz="2400" dirty="0">
              <a:solidFill>
                <a:schemeClr val="tx1"/>
              </a:solidFill>
            </a:rPr>
            <a:t> but it must be weighed against the degree of disturbance which is threatened</a:t>
          </a:r>
        </a:p>
      </dgm:t>
    </dgm:pt>
    <dgm:pt modelId="{A37E9D8E-12C0-403A-A8E6-13B643E416A5}" type="parTrans" cxnId="{CC3D7674-697F-4291-812F-234C31077C2D}">
      <dgm:prSet/>
      <dgm:spPr/>
      <dgm:t>
        <a:bodyPr/>
        <a:lstStyle/>
        <a:p>
          <a:endParaRPr lang="en-US"/>
        </a:p>
      </dgm:t>
    </dgm:pt>
    <dgm:pt modelId="{13BBFE28-A03D-4AED-95E4-38F2BA3E01AF}" type="sibTrans" cxnId="{CC3D7674-697F-4291-812F-234C31077C2D}">
      <dgm:prSet/>
      <dgm:spPr/>
      <dgm:t>
        <a:bodyPr/>
        <a:lstStyle/>
        <a:p>
          <a:endParaRPr lang="en-US"/>
        </a:p>
      </dgm:t>
    </dgm:pt>
    <dgm:pt modelId="{84BF2386-A40E-41BD-8FC1-764FD7A4DB4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An officer </a:t>
          </a:r>
          <a:r>
            <a:rPr lang="en-US" sz="2400" b="1" i="1" u="sng" dirty="0">
              <a:solidFill>
                <a:schemeClr val="tx1"/>
              </a:solidFill>
            </a:rPr>
            <a:t>must not remain </a:t>
          </a:r>
          <a:r>
            <a:rPr lang="en-US" sz="2400" dirty="0">
              <a:solidFill>
                <a:schemeClr val="tx1"/>
              </a:solidFill>
            </a:rPr>
            <a:t>on private premises once the breach has finished (assuming it is not likely to re-occur)</a:t>
          </a:r>
        </a:p>
      </dgm:t>
    </dgm:pt>
    <dgm:pt modelId="{2FB81350-9CFB-4889-AF64-A28DD3892BE6}" type="parTrans" cxnId="{ECB0E59B-095C-45C6-8220-94D25737554E}">
      <dgm:prSet/>
      <dgm:spPr/>
      <dgm:t>
        <a:bodyPr/>
        <a:lstStyle/>
        <a:p>
          <a:endParaRPr lang="en-US"/>
        </a:p>
      </dgm:t>
    </dgm:pt>
    <dgm:pt modelId="{BB457478-333E-4AD4-87AA-6A0901414AF6}" type="sibTrans" cxnId="{ECB0E59B-095C-45C6-8220-94D25737554E}">
      <dgm:prSet/>
      <dgm:spPr/>
      <dgm:t>
        <a:bodyPr/>
        <a:lstStyle/>
        <a:p>
          <a:endParaRPr lang="en-US"/>
        </a:p>
      </dgm:t>
    </dgm:pt>
    <dgm:pt modelId="{1D6666BB-E940-478C-A485-5A3698FB76AB}" type="pres">
      <dgm:prSet presAssocID="{D55F8720-B38B-4519-AA54-E25035BD7FF1}" presName="diagram" presStyleCnt="0">
        <dgm:presLayoutVars>
          <dgm:dir/>
          <dgm:resizeHandles val="exact"/>
        </dgm:presLayoutVars>
      </dgm:prSet>
      <dgm:spPr/>
    </dgm:pt>
    <dgm:pt modelId="{164F5F32-52AE-42B0-A819-D6AA1D0FA7C2}" type="pres">
      <dgm:prSet presAssocID="{73381520-8A2B-408C-B071-F40660172AAE}" presName="node" presStyleLbl="node1" presStyleIdx="0" presStyleCnt="3">
        <dgm:presLayoutVars>
          <dgm:bulletEnabled val="1"/>
        </dgm:presLayoutVars>
      </dgm:prSet>
      <dgm:spPr/>
    </dgm:pt>
    <dgm:pt modelId="{4A4968FB-59FE-4A32-A33E-F4BDA6DBB7AA}" type="pres">
      <dgm:prSet presAssocID="{B5BB5114-8873-4ECF-A0E9-B9EC7DFD4F8C}" presName="sibTrans" presStyleCnt="0"/>
      <dgm:spPr/>
    </dgm:pt>
    <dgm:pt modelId="{F6CCC12C-6FC3-49E4-9B0B-E3887C2CBCFF}" type="pres">
      <dgm:prSet presAssocID="{E23558FA-8AE7-4FE2-A4E8-AE2D94619FDC}" presName="node" presStyleLbl="node1" presStyleIdx="1" presStyleCnt="3">
        <dgm:presLayoutVars>
          <dgm:bulletEnabled val="1"/>
        </dgm:presLayoutVars>
      </dgm:prSet>
      <dgm:spPr/>
    </dgm:pt>
    <dgm:pt modelId="{D37BEB94-90D0-492D-B27B-5BAB3CDE8CF6}" type="pres">
      <dgm:prSet presAssocID="{13BBFE28-A03D-4AED-95E4-38F2BA3E01AF}" presName="sibTrans" presStyleCnt="0"/>
      <dgm:spPr/>
    </dgm:pt>
    <dgm:pt modelId="{4CED0D24-93A7-4649-8E63-1CDCCE5BBF89}" type="pres">
      <dgm:prSet presAssocID="{84BF2386-A40E-41BD-8FC1-764FD7A4DB44}" presName="node" presStyleLbl="node1" presStyleIdx="2" presStyleCnt="3" custScaleX="147569">
        <dgm:presLayoutVars>
          <dgm:bulletEnabled val="1"/>
        </dgm:presLayoutVars>
      </dgm:prSet>
      <dgm:spPr/>
    </dgm:pt>
  </dgm:ptLst>
  <dgm:cxnLst>
    <dgm:cxn modelId="{48D6340D-3469-4E54-9D66-B0B27A0F3015}" type="presOf" srcId="{D55F8720-B38B-4519-AA54-E25035BD7FF1}" destId="{1D6666BB-E940-478C-A485-5A3698FB76AB}" srcOrd="0" destOrd="0" presId="urn:microsoft.com/office/officeart/2005/8/layout/default"/>
    <dgm:cxn modelId="{B27A051A-790B-4CFB-A111-F2074D7B5C72}" type="presOf" srcId="{E23558FA-8AE7-4FE2-A4E8-AE2D94619FDC}" destId="{F6CCC12C-6FC3-49E4-9B0B-E3887C2CBCFF}" srcOrd="0" destOrd="0" presId="urn:microsoft.com/office/officeart/2005/8/layout/default"/>
    <dgm:cxn modelId="{C9EDF330-CBCF-48F4-A077-0941EDDDA916}" type="presOf" srcId="{73381520-8A2B-408C-B071-F40660172AAE}" destId="{164F5F32-52AE-42B0-A819-D6AA1D0FA7C2}" srcOrd="0" destOrd="0" presId="urn:microsoft.com/office/officeart/2005/8/layout/default"/>
    <dgm:cxn modelId="{CC3D7674-697F-4291-812F-234C31077C2D}" srcId="{D55F8720-B38B-4519-AA54-E25035BD7FF1}" destId="{E23558FA-8AE7-4FE2-A4E8-AE2D94619FDC}" srcOrd="1" destOrd="0" parTransId="{A37E9D8E-12C0-403A-A8E6-13B643E416A5}" sibTransId="{13BBFE28-A03D-4AED-95E4-38F2BA3E01AF}"/>
    <dgm:cxn modelId="{ECB0E59B-095C-45C6-8220-94D25737554E}" srcId="{D55F8720-B38B-4519-AA54-E25035BD7FF1}" destId="{84BF2386-A40E-41BD-8FC1-764FD7A4DB44}" srcOrd="2" destOrd="0" parTransId="{2FB81350-9CFB-4889-AF64-A28DD3892BE6}" sibTransId="{BB457478-333E-4AD4-87AA-6A0901414AF6}"/>
    <dgm:cxn modelId="{C73463CC-CD51-4EE7-B3D0-CBCCE7A15A0E}" srcId="{D55F8720-B38B-4519-AA54-E25035BD7FF1}" destId="{73381520-8A2B-408C-B071-F40660172AAE}" srcOrd="0" destOrd="0" parTransId="{9DCE5D13-3A6A-48F2-90C9-4E577A5E2676}" sibTransId="{B5BB5114-8873-4ECF-A0E9-B9EC7DFD4F8C}"/>
    <dgm:cxn modelId="{E0E526D9-0CC3-484F-A4D4-229529C8CDEB}" type="presOf" srcId="{84BF2386-A40E-41BD-8FC1-764FD7A4DB44}" destId="{4CED0D24-93A7-4649-8E63-1CDCCE5BBF89}" srcOrd="0" destOrd="0" presId="urn:microsoft.com/office/officeart/2005/8/layout/default"/>
    <dgm:cxn modelId="{01314FCF-3E92-481F-B1D4-AE4CD6D73C47}" type="presParOf" srcId="{1D6666BB-E940-478C-A485-5A3698FB76AB}" destId="{164F5F32-52AE-42B0-A819-D6AA1D0FA7C2}" srcOrd="0" destOrd="0" presId="urn:microsoft.com/office/officeart/2005/8/layout/default"/>
    <dgm:cxn modelId="{840A8902-18AD-4B9D-A424-07E4A93827EA}" type="presParOf" srcId="{1D6666BB-E940-478C-A485-5A3698FB76AB}" destId="{4A4968FB-59FE-4A32-A33E-F4BDA6DBB7AA}" srcOrd="1" destOrd="0" presId="urn:microsoft.com/office/officeart/2005/8/layout/default"/>
    <dgm:cxn modelId="{5EF7DC9A-5BBF-4385-A643-99DC93263924}" type="presParOf" srcId="{1D6666BB-E940-478C-A485-5A3698FB76AB}" destId="{F6CCC12C-6FC3-49E4-9B0B-E3887C2CBCFF}" srcOrd="2" destOrd="0" presId="urn:microsoft.com/office/officeart/2005/8/layout/default"/>
    <dgm:cxn modelId="{DF2ECC55-BCFF-490E-8C3A-A75AB55E4C3A}" type="presParOf" srcId="{1D6666BB-E940-478C-A485-5A3698FB76AB}" destId="{D37BEB94-90D0-492D-B27B-5BAB3CDE8CF6}" srcOrd="3" destOrd="0" presId="urn:microsoft.com/office/officeart/2005/8/layout/default"/>
    <dgm:cxn modelId="{A564D953-5EAA-4911-9079-D95DEC6E86CF}" type="presParOf" srcId="{1D6666BB-E940-478C-A485-5A3698FB76AB}" destId="{4CED0D24-93A7-4649-8E63-1CDCCE5BBF89}"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736C8F-7297-4814-900A-9320FCB98CEA}"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3BF711-0C34-4309-BF6C-13469DB0760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Uses </a:t>
          </a:r>
          <a:r>
            <a:rPr lang="en-US" sz="2400" b="1" i="1" u="sng" dirty="0">
              <a:solidFill>
                <a:schemeClr val="tx1"/>
              </a:solidFill>
            </a:rPr>
            <a:t>threatening</a:t>
          </a:r>
          <a:r>
            <a:rPr lang="en-US" sz="2400" dirty="0">
              <a:solidFill>
                <a:schemeClr val="tx1"/>
              </a:solidFill>
            </a:rPr>
            <a:t> or </a:t>
          </a:r>
          <a:r>
            <a:rPr lang="en-US" sz="2400" b="1" i="1" u="sng" dirty="0">
              <a:solidFill>
                <a:schemeClr val="tx1"/>
              </a:solidFill>
            </a:rPr>
            <a:t>abusive</a:t>
          </a:r>
          <a:r>
            <a:rPr lang="en-US" sz="2400" dirty="0">
              <a:solidFill>
                <a:schemeClr val="tx1"/>
              </a:solidFill>
            </a:rPr>
            <a:t> words or </a:t>
          </a:r>
          <a:r>
            <a:rPr lang="en-US" sz="2400" dirty="0" err="1">
              <a:solidFill>
                <a:schemeClr val="tx1"/>
              </a:solidFill>
            </a:rPr>
            <a:t>behaviour</a:t>
          </a:r>
          <a:endParaRPr lang="en-US" sz="2400" dirty="0">
            <a:solidFill>
              <a:schemeClr val="tx1"/>
            </a:solidFill>
          </a:endParaRPr>
        </a:p>
      </dgm:t>
    </dgm:pt>
    <dgm:pt modelId="{0A37AC49-AFA3-400E-947F-926B5DE6CA22}" type="parTrans" cxnId="{8358C71B-6527-49EB-A1AE-D0474DDD8B3A}">
      <dgm:prSet/>
      <dgm:spPr/>
      <dgm:t>
        <a:bodyPr/>
        <a:lstStyle/>
        <a:p>
          <a:endParaRPr lang="en-US"/>
        </a:p>
      </dgm:t>
    </dgm:pt>
    <dgm:pt modelId="{2EBE7BB0-473B-4CFF-9F08-3717B2045E00}" type="sibTrans" cxnId="{8358C71B-6527-49EB-A1AE-D0474DDD8B3A}">
      <dgm:prSet/>
      <dgm:spPr/>
      <dgm:t>
        <a:bodyPr/>
        <a:lstStyle/>
        <a:p>
          <a:endParaRPr lang="en-US"/>
        </a:p>
      </dgm:t>
    </dgm:pt>
    <dgm:pt modelId="{281358FB-9C81-4DDA-A754-B912B90A5DF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or </a:t>
          </a:r>
          <a:r>
            <a:rPr lang="en-US" sz="2400" b="1" i="1" u="sng" dirty="0">
              <a:solidFill>
                <a:schemeClr val="tx1"/>
              </a:solidFill>
            </a:rPr>
            <a:t>disorderly</a:t>
          </a:r>
          <a:r>
            <a:rPr lang="en-US" sz="2400" dirty="0">
              <a:solidFill>
                <a:schemeClr val="tx1"/>
              </a:solidFill>
            </a:rPr>
            <a:t> behavior within the hearing or sight of a person </a:t>
          </a:r>
          <a:r>
            <a:rPr lang="en-US" sz="2400" b="1" i="1" u="sng" dirty="0">
              <a:solidFill>
                <a:schemeClr val="tx1"/>
              </a:solidFill>
            </a:rPr>
            <a:t>OR</a:t>
          </a:r>
        </a:p>
      </dgm:t>
    </dgm:pt>
    <dgm:pt modelId="{A020D7DA-C76E-4EC7-A20F-000CC9F4386F}" type="parTrans" cxnId="{0C30B775-CFCF-4910-8481-5FCC59E5FAAF}">
      <dgm:prSet/>
      <dgm:spPr/>
      <dgm:t>
        <a:bodyPr/>
        <a:lstStyle/>
        <a:p>
          <a:endParaRPr lang="en-US"/>
        </a:p>
      </dgm:t>
    </dgm:pt>
    <dgm:pt modelId="{966C0A77-4F52-4610-BA34-A45A1FF50108}" type="sibTrans" cxnId="{0C30B775-CFCF-4910-8481-5FCC59E5FAAF}">
      <dgm:prSet/>
      <dgm:spPr/>
      <dgm:t>
        <a:bodyPr/>
        <a:lstStyle/>
        <a:p>
          <a:endParaRPr lang="en-US"/>
        </a:p>
      </dgm:t>
    </dgm:pt>
    <dgm:pt modelId="{E17BC548-312C-4377-ACBC-47A4F3939AB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likely to be caused </a:t>
          </a:r>
          <a:r>
            <a:rPr lang="en-US" sz="2400" b="1" i="1" u="sng" dirty="0">
              <a:solidFill>
                <a:schemeClr val="tx1"/>
              </a:solidFill>
            </a:rPr>
            <a:t>harassment, alarm or distress</a:t>
          </a:r>
        </a:p>
      </dgm:t>
    </dgm:pt>
    <dgm:pt modelId="{03317CE2-342E-4FBC-8349-7F7E1FC9609C}" type="parTrans" cxnId="{A6229C69-825A-4020-88D8-37A47B370AF1}">
      <dgm:prSet/>
      <dgm:spPr/>
      <dgm:t>
        <a:bodyPr/>
        <a:lstStyle/>
        <a:p>
          <a:endParaRPr lang="en-US"/>
        </a:p>
      </dgm:t>
    </dgm:pt>
    <dgm:pt modelId="{9740D91F-ED88-4170-B364-4FF488FB4CF5}" type="sibTrans" cxnId="{A6229C69-825A-4020-88D8-37A47B370AF1}">
      <dgm:prSet/>
      <dgm:spPr/>
      <dgm:t>
        <a:bodyPr/>
        <a:lstStyle/>
        <a:p>
          <a:endParaRPr lang="en-US"/>
        </a:p>
      </dgm:t>
    </dgm:pt>
    <dgm:pt modelId="{050DF6C1-622B-42C6-BF15-D9262FF4E1EF}" type="pres">
      <dgm:prSet presAssocID="{31736C8F-7297-4814-900A-9320FCB98CEA}" presName="linear" presStyleCnt="0">
        <dgm:presLayoutVars>
          <dgm:dir/>
          <dgm:resizeHandles val="exact"/>
        </dgm:presLayoutVars>
      </dgm:prSet>
      <dgm:spPr/>
    </dgm:pt>
    <dgm:pt modelId="{E2DD0C7E-B133-42DA-8ABC-61B2A7134806}" type="pres">
      <dgm:prSet presAssocID="{DC3BF711-0C34-4309-BF6C-13469DB07607}" presName="comp" presStyleCnt="0"/>
      <dgm:spPr/>
    </dgm:pt>
    <dgm:pt modelId="{CC39EFF9-4F46-41F8-9BCA-22FAE9B812D5}" type="pres">
      <dgm:prSet presAssocID="{DC3BF711-0C34-4309-BF6C-13469DB07607}" presName="box" presStyleLbl="node1" presStyleIdx="0" presStyleCnt="3"/>
      <dgm:spPr/>
    </dgm:pt>
    <dgm:pt modelId="{6FD6B8A6-038A-4344-BA97-D230E151E7EA}" type="pres">
      <dgm:prSet presAssocID="{DC3BF711-0C34-4309-BF6C-13469DB07607}" presName="img"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0D821609-AAE6-46D9-9010-320627EBF1BF}" type="pres">
      <dgm:prSet presAssocID="{DC3BF711-0C34-4309-BF6C-13469DB07607}" presName="text" presStyleLbl="node1" presStyleIdx="0" presStyleCnt="3">
        <dgm:presLayoutVars>
          <dgm:bulletEnabled val="1"/>
        </dgm:presLayoutVars>
      </dgm:prSet>
      <dgm:spPr/>
    </dgm:pt>
    <dgm:pt modelId="{79EA1BC0-E31E-445F-9E20-9C568188A1D2}" type="pres">
      <dgm:prSet presAssocID="{2EBE7BB0-473B-4CFF-9F08-3717B2045E00}" presName="spacer" presStyleCnt="0"/>
      <dgm:spPr/>
    </dgm:pt>
    <dgm:pt modelId="{82D1174D-6E35-4A63-B9E5-B1DC98A1D75A}" type="pres">
      <dgm:prSet presAssocID="{281358FB-9C81-4DDA-A754-B912B90A5DFB}" presName="comp" presStyleCnt="0"/>
      <dgm:spPr/>
    </dgm:pt>
    <dgm:pt modelId="{9C91843A-3384-4766-9611-9827525497B6}" type="pres">
      <dgm:prSet presAssocID="{281358FB-9C81-4DDA-A754-B912B90A5DFB}" presName="box" presStyleLbl="node1" presStyleIdx="1" presStyleCnt="3"/>
      <dgm:spPr/>
    </dgm:pt>
    <dgm:pt modelId="{280634EF-6C76-4D88-A565-DDEFC0135C1A}" type="pres">
      <dgm:prSet presAssocID="{281358FB-9C81-4DDA-A754-B912B90A5DFB}" presName="img"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722EE9F4-143D-4A54-AB3B-F6C2FEF7D0F9}" type="pres">
      <dgm:prSet presAssocID="{281358FB-9C81-4DDA-A754-B912B90A5DFB}" presName="text" presStyleLbl="node1" presStyleIdx="1" presStyleCnt="3">
        <dgm:presLayoutVars>
          <dgm:bulletEnabled val="1"/>
        </dgm:presLayoutVars>
      </dgm:prSet>
      <dgm:spPr/>
    </dgm:pt>
    <dgm:pt modelId="{160BE7A3-E8E6-40C6-96D3-49359FEA5BEF}" type="pres">
      <dgm:prSet presAssocID="{966C0A77-4F52-4610-BA34-A45A1FF50108}" presName="spacer" presStyleCnt="0"/>
      <dgm:spPr/>
    </dgm:pt>
    <dgm:pt modelId="{F5D6D79D-F776-4E1E-AEAC-8451C0008C9D}" type="pres">
      <dgm:prSet presAssocID="{E17BC548-312C-4377-ACBC-47A4F3939AB7}" presName="comp" presStyleCnt="0"/>
      <dgm:spPr/>
    </dgm:pt>
    <dgm:pt modelId="{5CBF222C-8B62-47AA-BB9D-E964F845089A}" type="pres">
      <dgm:prSet presAssocID="{E17BC548-312C-4377-ACBC-47A4F3939AB7}" presName="box" presStyleLbl="node1" presStyleIdx="2" presStyleCnt="3"/>
      <dgm:spPr/>
    </dgm:pt>
    <dgm:pt modelId="{8571B878-8AAD-4791-8EF1-A36170BA93D4}" type="pres">
      <dgm:prSet presAssocID="{E17BC548-312C-4377-ACBC-47A4F3939AB7}" presName="img" presStyleLbl="fgImgPlace1" presStyleIdx="2" presStyleCnt="3"/>
      <dgm:spPr>
        <a:blipFill rotWithShape="1">
          <a:blip xmlns:r="http://schemas.openxmlformats.org/officeDocument/2006/relationships" r:embed="rId3"/>
          <a:stretch>
            <a:fillRect/>
          </a:stretch>
        </a:blipFill>
        <a:ln>
          <a:solidFill>
            <a:schemeClr val="tx1"/>
          </a:solidFill>
        </a:ln>
      </dgm:spPr>
    </dgm:pt>
    <dgm:pt modelId="{A3DDA50E-87E2-4558-9952-89CF1DC5D3E2}" type="pres">
      <dgm:prSet presAssocID="{E17BC548-312C-4377-ACBC-47A4F3939AB7}" presName="text" presStyleLbl="node1" presStyleIdx="2" presStyleCnt="3">
        <dgm:presLayoutVars>
          <dgm:bulletEnabled val="1"/>
        </dgm:presLayoutVars>
      </dgm:prSet>
      <dgm:spPr/>
    </dgm:pt>
  </dgm:ptLst>
  <dgm:cxnLst>
    <dgm:cxn modelId="{B36B1B15-879D-4AD8-A711-2F8D2DF346F5}" type="presOf" srcId="{281358FB-9C81-4DDA-A754-B912B90A5DFB}" destId="{9C91843A-3384-4766-9611-9827525497B6}" srcOrd="0" destOrd="0" presId="urn:microsoft.com/office/officeart/2005/8/layout/vList4"/>
    <dgm:cxn modelId="{19934D16-29A0-4B5B-B3BE-A7D4D24EE8B0}" type="presOf" srcId="{DC3BF711-0C34-4309-BF6C-13469DB07607}" destId="{0D821609-AAE6-46D9-9010-320627EBF1BF}" srcOrd="1" destOrd="0" presId="urn:microsoft.com/office/officeart/2005/8/layout/vList4"/>
    <dgm:cxn modelId="{8358C71B-6527-49EB-A1AE-D0474DDD8B3A}" srcId="{31736C8F-7297-4814-900A-9320FCB98CEA}" destId="{DC3BF711-0C34-4309-BF6C-13469DB07607}" srcOrd="0" destOrd="0" parTransId="{0A37AC49-AFA3-400E-947F-926B5DE6CA22}" sibTransId="{2EBE7BB0-473B-4CFF-9F08-3717B2045E00}"/>
    <dgm:cxn modelId="{1303942C-1B2C-43A6-B3A0-5B2C7496AA05}" type="presOf" srcId="{281358FB-9C81-4DDA-A754-B912B90A5DFB}" destId="{722EE9F4-143D-4A54-AB3B-F6C2FEF7D0F9}" srcOrd="1" destOrd="0" presId="urn:microsoft.com/office/officeart/2005/8/layout/vList4"/>
    <dgm:cxn modelId="{224CAC65-7B7C-4B85-9370-ED48BA13ACB2}" type="presOf" srcId="{31736C8F-7297-4814-900A-9320FCB98CEA}" destId="{050DF6C1-622B-42C6-BF15-D9262FF4E1EF}" srcOrd="0" destOrd="0" presId="urn:microsoft.com/office/officeart/2005/8/layout/vList4"/>
    <dgm:cxn modelId="{A6229C69-825A-4020-88D8-37A47B370AF1}" srcId="{31736C8F-7297-4814-900A-9320FCB98CEA}" destId="{E17BC548-312C-4377-ACBC-47A4F3939AB7}" srcOrd="2" destOrd="0" parTransId="{03317CE2-342E-4FBC-8349-7F7E1FC9609C}" sibTransId="{9740D91F-ED88-4170-B364-4FF488FB4CF5}"/>
    <dgm:cxn modelId="{0C30B775-CFCF-4910-8481-5FCC59E5FAAF}" srcId="{31736C8F-7297-4814-900A-9320FCB98CEA}" destId="{281358FB-9C81-4DDA-A754-B912B90A5DFB}" srcOrd="1" destOrd="0" parTransId="{A020D7DA-C76E-4EC7-A20F-000CC9F4386F}" sibTransId="{966C0A77-4F52-4610-BA34-A45A1FF50108}"/>
    <dgm:cxn modelId="{BF6F0C77-FBF0-4F10-A40A-27A57EC0FCFA}" type="presOf" srcId="{E17BC548-312C-4377-ACBC-47A4F3939AB7}" destId="{5CBF222C-8B62-47AA-BB9D-E964F845089A}" srcOrd="0" destOrd="0" presId="urn:microsoft.com/office/officeart/2005/8/layout/vList4"/>
    <dgm:cxn modelId="{5A90E7C2-F239-438A-BBC8-AF304A8EA161}" type="presOf" srcId="{DC3BF711-0C34-4309-BF6C-13469DB07607}" destId="{CC39EFF9-4F46-41F8-9BCA-22FAE9B812D5}" srcOrd="0" destOrd="0" presId="urn:microsoft.com/office/officeart/2005/8/layout/vList4"/>
    <dgm:cxn modelId="{3A5AA9E1-6229-44E0-BD87-03A1034C864A}" type="presOf" srcId="{E17BC548-312C-4377-ACBC-47A4F3939AB7}" destId="{A3DDA50E-87E2-4558-9952-89CF1DC5D3E2}" srcOrd="1" destOrd="0" presId="urn:microsoft.com/office/officeart/2005/8/layout/vList4"/>
    <dgm:cxn modelId="{91016C47-9ACB-406B-BF9A-CC5461D63ABE}" type="presParOf" srcId="{050DF6C1-622B-42C6-BF15-D9262FF4E1EF}" destId="{E2DD0C7E-B133-42DA-8ABC-61B2A7134806}" srcOrd="0" destOrd="0" presId="urn:microsoft.com/office/officeart/2005/8/layout/vList4"/>
    <dgm:cxn modelId="{C2A7E4E8-EC76-48E2-8D17-D407F5594838}" type="presParOf" srcId="{E2DD0C7E-B133-42DA-8ABC-61B2A7134806}" destId="{CC39EFF9-4F46-41F8-9BCA-22FAE9B812D5}" srcOrd="0" destOrd="0" presId="urn:microsoft.com/office/officeart/2005/8/layout/vList4"/>
    <dgm:cxn modelId="{39D91376-9D88-4E80-8950-2D7827FD312A}" type="presParOf" srcId="{E2DD0C7E-B133-42DA-8ABC-61B2A7134806}" destId="{6FD6B8A6-038A-4344-BA97-D230E151E7EA}" srcOrd="1" destOrd="0" presId="urn:microsoft.com/office/officeart/2005/8/layout/vList4"/>
    <dgm:cxn modelId="{125667FA-32BE-4B95-AD77-BA4B33FFCFFA}" type="presParOf" srcId="{E2DD0C7E-B133-42DA-8ABC-61B2A7134806}" destId="{0D821609-AAE6-46D9-9010-320627EBF1BF}" srcOrd="2" destOrd="0" presId="urn:microsoft.com/office/officeart/2005/8/layout/vList4"/>
    <dgm:cxn modelId="{1500C661-A4D8-4B0E-A74F-D6AB1977135C}" type="presParOf" srcId="{050DF6C1-622B-42C6-BF15-D9262FF4E1EF}" destId="{79EA1BC0-E31E-445F-9E20-9C568188A1D2}" srcOrd="1" destOrd="0" presId="urn:microsoft.com/office/officeart/2005/8/layout/vList4"/>
    <dgm:cxn modelId="{97ECA535-D73D-4CDF-83BF-C90495CFC7FD}" type="presParOf" srcId="{050DF6C1-622B-42C6-BF15-D9262FF4E1EF}" destId="{82D1174D-6E35-4A63-B9E5-B1DC98A1D75A}" srcOrd="2" destOrd="0" presId="urn:microsoft.com/office/officeart/2005/8/layout/vList4"/>
    <dgm:cxn modelId="{57EFC641-2386-446F-AD22-0237C1407C88}" type="presParOf" srcId="{82D1174D-6E35-4A63-B9E5-B1DC98A1D75A}" destId="{9C91843A-3384-4766-9611-9827525497B6}" srcOrd="0" destOrd="0" presId="urn:microsoft.com/office/officeart/2005/8/layout/vList4"/>
    <dgm:cxn modelId="{92A28F94-ED75-495A-8BE2-324698D41616}" type="presParOf" srcId="{82D1174D-6E35-4A63-B9E5-B1DC98A1D75A}" destId="{280634EF-6C76-4D88-A565-DDEFC0135C1A}" srcOrd="1" destOrd="0" presId="urn:microsoft.com/office/officeart/2005/8/layout/vList4"/>
    <dgm:cxn modelId="{5528F48F-6147-453B-8ED4-E5514D4057EC}" type="presParOf" srcId="{82D1174D-6E35-4A63-B9E5-B1DC98A1D75A}" destId="{722EE9F4-143D-4A54-AB3B-F6C2FEF7D0F9}" srcOrd="2" destOrd="0" presId="urn:microsoft.com/office/officeart/2005/8/layout/vList4"/>
    <dgm:cxn modelId="{B3BDB5BD-842C-4574-BBCA-017604E313BB}" type="presParOf" srcId="{050DF6C1-622B-42C6-BF15-D9262FF4E1EF}" destId="{160BE7A3-E8E6-40C6-96D3-49359FEA5BEF}" srcOrd="3" destOrd="0" presId="urn:microsoft.com/office/officeart/2005/8/layout/vList4"/>
    <dgm:cxn modelId="{175435B8-8B1B-479B-8433-812BE1CA0ABB}" type="presParOf" srcId="{050DF6C1-622B-42C6-BF15-D9262FF4E1EF}" destId="{F5D6D79D-F776-4E1E-AEAC-8451C0008C9D}" srcOrd="4" destOrd="0" presId="urn:microsoft.com/office/officeart/2005/8/layout/vList4"/>
    <dgm:cxn modelId="{8CCBB945-0AA0-4453-9C87-DC7090CFF1A3}" type="presParOf" srcId="{F5D6D79D-F776-4E1E-AEAC-8451C0008C9D}" destId="{5CBF222C-8B62-47AA-BB9D-E964F845089A}" srcOrd="0" destOrd="0" presId="urn:microsoft.com/office/officeart/2005/8/layout/vList4"/>
    <dgm:cxn modelId="{DC08BA68-3CEA-4957-BF1D-752E4D6B5B9A}" type="presParOf" srcId="{F5D6D79D-F776-4E1E-AEAC-8451C0008C9D}" destId="{8571B878-8AAD-4791-8EF1-A36170BA93D4}" srcOrd="1" destOrd="0" presId="urn:microsoft.com/office/officeart/2005/8/layout/vList4"/>
    <dgm:cxn modelId="{D2913AA4-EAE0-41D0-A399-CD273E970DC5}" type="presParOf" srcId="{F5D6D79D-F776-4E1E-AEAC-8451C0008C9D}" destId="{A3DDA50E-87E2-4558-9952-89CF1DC5D3E2}"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1C9843-D481-454B-9BDE-7E772DBBF898}" type="doc">
      <dgm:prSet loTypeId="urn:microsoft.com/office/officeart/2005/8/layout/process2" loCatId="process" qsTypeId="urn:microsoft.com/office/officeart/2005/8/quickstyle/simple1" qsCatId="simple" csTypeId="urn:microsoft.com/office/officeart/2005/8/colors/accent1_2" csCatId="accent1" phldr="1"/>
      <dgm:spPr/>
    </dgm:pt>
    <dgm:pt modelId="{DD0EC6DA-0533-4947-9E00-BE3D0CCD0D3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This can be committed in </a:t>
          </a:r>
          <a:r>
            <a:rPr lang="en-US" sz="2400" b="1" i="1" u="sng" dirty="0">
              <a:solidFill>
                <a:schemeClr val="tx1"/>
              </a:solidFill>
            </a:rPr>
            <a:t>public or private </a:t>
          </a:r>
        </a:p>
      </dgm:t>
    </dgm:pt>
    <dgm:pt modelId="{3119264F-0CAB-447C-847B-DF417AFFDBBB}" type="parTrans" cxnId="{8EC41E73-2D0E-4257-A9E7-241E67E52D81}">
      <dgm:prSet/>
      <dgm:spPr/>
      <dgm:t>
        <a:bodyPr/>
        <a:lstStyle/>
        <a:p>
          <a:endParaRPr lang="en-US"/>
        </a:p>
      </dgm:t>
    </dgm:pt>
    <dgm:pt modelId="{91349773-8441-4E8B-8017-1B3D89048D3E}" type="sibTrans" cxnId="{8EC41E73-2D0E-4257-A9E7-241E67E52D81}">
      <dgm:prSet/>
      <dgm:spPr>
        <a:solidFill>
          <a:schemeClr val="accent2">
            <a:lumMod val="75000"/>
          </a:schemeClr>
        </a:solidFill>
        <a:ln>
          <a:solidFill>
            <a:schemeClr val="tx1"/>
          </a:solidFill>
        </a:ln>
      </dgm:spPr>
      <dgm:t>
        <a:bodyPr/>
        <a:lstStyle/>
        <a:p>
          <a:endParaRPr lang="en-US"/>
        </a:p>
      </dgm:t>
    </dgm:pt>
    <dgm:pt modelId="{FB3DA8D0-549E-4DB1-9B7D-BD02C396BAF6}">
      <dgm:prSet phldrT="[Text]" custT="1"/>
      <dgm:spPr>
        <a:solidFill>
          <a:schemeClr val="accent2">
            <a:lumMod val="40000"/>
            <a:lumOff val="60000"/>
          </a:schemeClr>
        </a:solidFill>
        <a:ln>
          <a:solidFill>
            <a:schemeClr val="tx1"/>
          </a:solidFill>
        </a:ln>
      </dgm:spPr>
      <dgm:t>
        <a:bodyPr/>
        <a:lstStyle/>
        <a:p>
          <a:r>
            <a:rPr lang="en-US" sz="2400" b="1" i="1" u="sng" dirty="0">
              <a:solidFill>
                <a:schemeClr val="tx1"/>
              </a:solidFill>
            </a:rPr>
            <a:t>except</a:t>
          </a:r>
        </a:p>
      </dgm:t>
    </dgm:pt>
    <dgm:pt modelId="{7FA7DC6D-1E29-41D9-9274-E2D5C6079343}" type="parTrans" cxnId="{F2CA6F37-9CEE-4A09-B475-BA2B835922B0}">
      <dgm:prSet/>
      <dgm:spPr/>
      <dgm:t>
        <a:bodyPr/>
        <a:lstStyle/>
        <a:p>
          <a:endParaRPr lang="en-US"/>
        </a:p>
      </dgm:t>
    </dgm:pt>
    <dgm:pt modelId="{7E43DEFF-482B-4864-8536-7CE0DCE91C28}" type="sibTrans" cxnId="{F2CA6F37-9CEE-4A09-B475-BA2B835922B0}">
      <dgm:prSet/>
      <dgm:spPr>
        <a:solidFill>
          <a:schemeClr val="accent2">
            <a:lumMod val="75000"/>
          </a:schemeClr>
        </a:solidFill>
        <a:ln>
          <a:solidFill>
            <a:schemeClr val="tx1"/>
          </a:solidFill>
        </a:ln>
      </dgm:spPr>
      <dgm:t>
        <a:bodyPr/>
        <a:lstStyle/>
        <a:p>
          <a:endParaRPr lang="en-US"/>
        </a:p>
      </dgm:t>
    </dgm:pt>
    <dgm:pt modelId="{DCA2B678-2A71-4C92-B7E2-0EB9291A253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 the words or behavior are used, or the writing, sign or other visible representation is displayed by a person inside a </a:t>
          </a:r>
          <a:r>
            <a:rPr lang="en-US" sz="2400" b="1" i="1" u="sng" dirty="0">
              <a:solidFill>
                <a:schemeClr val="tx1"/>
              </a:solidFill>
            </a:rPr>
            <a:t>dwelling</a:t>
          </a:r>
          <a:r>
            <a:rPr lang="en-US" sz="2400" dirty="0">
              <a:solidFill>
                <a:schemeClr val="tx1"/>
              </a:solidFill>
            </a:rPr>
            <a:t> &amp; the other person is also inside that or another dwelling</a:t>
          </a:r>
        </a:p>
      </dgm:t>
    </dgm:pt>
    <dgm:pt modelId="{239DBC56-EB42-403C-BC00-F3C499E2F908}" type="parTrans" cxnId="{000C9DF1-7EED-4BCF-997D-FFCDCD6592E4}">
      <dgm:prSet/>
      <dgm:spPr/>
      <dgm:t>
        <a:bodyPr/>
        <a:lstStyle/>
        <a:p>
          <a:endParaRPr lang="en-US"/>
        </a:p>
      </dgm:t>
    </dgm:pt>
    <dgm:pt modelId="{A5F2FCBC-908B-4922-8E51-326AB3E91251}" type="sibTrans" cxnId="{000C9DF1-7EED-4BCF-997D-FFCDCD6592E4}">
      <dgm:prSet/>
      <dgm:spPr/>
      <dgm:t>
        <a:bodyPr/>
        <a:lstStyle/>
        <a:p>
          <a:endParaRPr lang="en-US"/>
        </a:p>
      </dgm:t>
    </dgm:pt>
    <dgm:pt modelId="{0507D147-E6E5-4069-A150-CF873060240B}" type="pres">
      <dgm:prSet presAssocID="{0F1C9843-D481-454B-9BDE-7E772DBBF898}" presName="linearFlow" presStyleCnt="0">
        <dgm:presLayoutVars>
          <dgm:resizeHandles val="exact"/>
        </dgm:presLayoutVars>
      </dgm:prSet>
      <dgm:spPr/>
    </dgm:pt>
    <dgm:pt modelId="{CAB70AF2-4924-4B00-B686-0F54BA7554E7}" type="pres">
      <dgm:prSet presAssocID="{DD0EC6DA-0533-4947-9E00-BE3D0CCD0D32}" presName="node" presStyleLbl="node1" presStyleIdx="0" presStyleCnt="3" custScaleX="177431">
        <dgm:presLayoutVars>
          <dgm:bulletEnabled val="1"/>
        </dgm:presLayoutVars>
      </dgm:prSet>
      <dgm:spPr/>
    </dgm:pt>
    <dgm:pt modelId="{0873B9B6-01F2-4A66-B020-039BADADE160}" type="pres">
      <dgm:prSet presAssocID="{91349773-8441-4E8B-8017-1B3D89048D3E}" presName="sibTrans" presStyleLbl="sibTrans2D1" presStyleIdx="0" presStyleCnt="2"/>
      <dgm:spPr/>
    </dgm:pt>
    <dgm:pt modelId="{0C6B7985-046A-46B5-8A33-C467D10AB6E1}" type="pres">
      <dgm:prSet presAssocID="{91349773-8441-4E8B-8017-1B3D89048D3E}" presName="connectorText" presStyleLbl="sibTrans2D1" presStyleIdx="0" presStyleCnt="2"/>
      <dgm:spPr/>
    </dgm:pt>
    <dgm:pt modelId="{2DAC1C90-079D-40CC-9B7F-9734BF277A79}" type="pres">
      <dgm:prSet presAssocID="{FB3DA8D0-549E-4DB1-9B7D-BD02C396BAF6}" presName="node" presStyleLbl="node1" presStyleIdx="1" presStyleCnt="3">
        <dgm:presLayoutVars>
          <dgm:bulletEnabled val="1"/>
        </dgm:presLayoutVars>
      </dgm:prSet>
      <dgm:spPr/>
    </dgm:pt>
    <dgm:pt modelId="{736F47FC-AD55-49B6-92FF-50C882355C50}" type="pres">
      <dgm:prSet presAssocID="{7E43DEFF-482B-4864-8536-7CE0DCE91C28}" presName="sibTrans" presStyleLbl="sibTrans2D1" presStyleIdx="1" presStyleCnt="2"/>
      <dgm:spPr/>
    </dgm:pt>
    <dgm:pt modelId="{C3C4B272-7633-4AFD-ADEA-25132D4EDD76}" type="pres">
      <dgm:prSet presAssocID="{7E43DEFF-482B-4864-8536-7CE0DCE91C28}" presName="connectorText" presStyleLbl="sibTrans2D1" presStyleIdx="1" presStyleCnt="2"/>
      <dgm:spPr/>
    </dgm:pt>
    <dgm:pt modelId="{9E1B0E00-76B8-42DF-9A42-9DB08DA76C0A}" type="pres">
      <dgm:prSet presAssocID="{DCA2B678-2A71-4C92-B7E2-0EB9291A2531}" presName="node" presStyleLbl="node1" presStyleIdx="2" presStyleCnt="3" custScaleX="219454" custScaleY="160591">
        <dgm:presLayoutVars>
          <dgm:bulletEnabled val="1"/>
        </dgm:presLayoutVars>
      </dgm:prSet>
      <dgm:spPr/>
    </dgm:pt>
  </dgm:ptLst>
  <dgm:cxnLst>
    <dgm:cxn modelId="{E0F42902-0387-4E41-A04D-2F2AC9F1E44C}" type="presOf" srcId="{91349773-8441-4E8B-8017-1B3D89048D3E}" destId="{0C6B7985-046A-46B5-8A33-C467D10AB6E1}" srcOrd="1" destOrd="0" presId="urn:microsoft.com/office/officeart/2005/8/layout/process2"/>
    <dgm:cxn modelId="{9A5C4104-35A8-4F56-9A2B-115B644ADEFF}" type="presOf" srcId="{DCA2B678-2A71-4C92-B7E2-0EB9291A2531}" destId="{9E1B0E00-76B8-42DF-9A42-9DB08DA76C0A}" srcOrd="0" destOrd="0" presId="urn:microsoft.com/office/officeart/2005/8/layout/process2"/>
    <dgm:cxn modelId="{03E6EC20-51DA-4C14-92DF-A6A811435DDB}" type="presOf" srcId="{91349773-8441-4E8B-8017-1B3D89048D3E}" destId="{0873B9B6-01F2-4A66-B020-039BADADE160}" srcOrd="0" destOrd="0" presId="urn:microsoft.com/office/officeart/2005/8/layout/process2"/>
    <dgm:cxn modelId="{F2CA6F37-9CEE-4A09-B475-BA2B835922B0}" srcId="{0F1C9843-D481-454B-9BDE-7E772DBBF898}" destId="{FB3DA8D0-549E-4DB1-9B7D-BD02C396BAF6}" srcOrd="1" destOrd="0" parTransId="{7FA7DC6D-1E29-41D9-9274-E2D5C6079343}" sibTransId="{7E43DEFF-482B-4864-8536-7CE0DCE91C28}"/>
    <dgm:cxn modelId="{7FCF4349-A5C4-4C5B-AF05-A73820DADD8A}" type="presOf" srcId="{7E43DEFF-482B-4864-8536-7CE0DCE91C28}" destId="{C3C4B272-7633-4AFD-ADEA-25132D4EDD76}" srcOrd="1" destOrd="0" presId="urn:microsoft.com/office/officeart/2005/8/layout/process2"/>
    <dgm:cxn modelId="{F13C8F50-D609-4FC9-99A7-9868893B6768}" type="presOf" srcId="{0F1C9843-D481-454B-9BDE-7E772DBBF898}" destId="{0507D147-E6E5-4069-A150-CF873060240B}" srcOrd="0" destOrd="0" presId="urn:microsoft.com/office/officeart/2005/8/layout/process2"/>
    <dgm:cxn modelId="{8EC41E73-2D0E-4257-A9E7-241E67E52D81}" srcId="{0F1C9843-D481-454B-9BDE-7E772DBBF898}" destId="{DD0EC6DA-0533-4947-9E00-BE3D0CCD0D32}" srcOrd="0" destOrd="0" parTransId="{3119264F-0CAB-447C-847B-DF417AFFDBBB}" sibTransId="{91349773-8441-4E8B-8017-1B3D89048D3E}"/>
    <dgm:cxn modelId="{E7C15778-D1EA-473F-9205-AD0B505255CC}" type="presOf" srcId="{7E43DEFF-482B-4864-8536-7CE0DCE91C28}" destId="{736F47FC-AD55-49B6-92FF-50C882355C50}" srcOrd="0" destOrd="0" presId="urn:microsoft.com/office/officeart/2005/8/layout/process2"/>
    <dgm:cxn modelId="{C9BC459B-74B8-46FC-9CC0-E8D56A58B06A}" type="presOf" srcId="{FB3DA8D0-549E-4DB1-9B7D-BD02C396BAF6}" destId="{2DAC1C90-079D-40CC-9B7F-9734BF277A79}" srcOrd="0" destOrd="0" presId="urn:microsoft.com/office/officeart/2005/8/layout/process2"/>
    <dgm:cxn modelId="{E99841E9-783E-4714-9C51-781CC60E560D}" type="presOf" srcId="{DD0EC6DA-0533-4947-9E00-BE3D0CCD0D32}" destId="{CAB70AF2-4924-4B00-B686-0F54BA7554E7}" srcOrd="0" destOrd="0" presId="urn:microsoft.com/office/officeart/2005/8/layout/process2"/>
    <dgm:cxn modelId="{000C9DF1-7EED-4BCF-997D-FFCDCD6592E4}" srcId="{0F1C9843-D481-454B-9BDE-7E772DBBF898}" destId="{DCA2B678-2A71-4C92-B7E2-0EB9291A2531}" srcOrd="2" destOrd="0" parTransId="{239DBC56-EB42-403C-BC00-F3C499E2F908}" sibTransId="{A5F2FCBC-908B-4922-8E51-326AB3E91251}"/>
    <dgm:cxn modelId="{CB106754-C514-4389-88F3-F3A74F330BCE}" type="presParOf" srcId="{0507D147-E6E5-4069-A150-CF873060240B}" destId="{CAB70AF2-4924-4B00-B686-0F54BA7554E7}" srcOrd="0" destOrd="0" presId="urn:microsoft.com/office/officeart/2005/8/layout/process2"/>
    <dgm:cxn modelId="{4D91A17F-9B42-4D3B-9FA4-C4198DC1D25C}" type="presParOf" srcId="{0507D147-E6E5-4069-A150-CF873060240B}" destId="{0873B9B6-01F2-4A66-B020-039BADADE160}" srcOrd="1" destOrd="0" presId="urn:microsoft.com/office/officeart/2005/8/layout/process2"/>
    <dgm:cxn modelId="{F8AE142D-0F96-4CB7-923A-B3D11514BFBD}" type="presParOf" srcId="{0873B9B6-01F2-4A66-B020-039BADADE160}" destId="{0C6B7985-046A-46B5-8A33-C467D10AB6E1}" srcOrd="0" destOrd="0" presId="urn:microsoft.com/office/officeart/2005/8/layout/process2"/>
    <dgm:cxn modelId="{58E8C483-28C4-46F6-84D6-202EB40A4355}" type="presParOf" srcId="{0507D147-E6E5-4069-A150-CF873060240B}" destId="{2DAC1C90-079D-40CC-9B7F-9734BF277A79}" srcOrd="2" destOrd="0" presId="urn:microsoft.com/office/officeart/2005/8/layout/process2"/>
    <dgm:cxn modelId="{83A48462-11A1-43A6-8085-8B9F7F8773AE}" type="presParOf" srcId="{0507D147-E6E5-4069-A150-CF873060240B}" destId="{736F47FC-AD55-49B6-92FF-50C882355C50}" srcOrd="3" destOrd="0" presId="urn:microsoft.com/office/officeart/2005/8/layout/process2"/>
    <dgm:cxn modelId="{EBBC78CF-D759-4050-B079-9A581F276A0D}" type="presParOf" srcId="{736F47FC-AD55-49B6-92FF-50C882355C50}" destId="{C3C4B272-7633-4AFD-ADEA-25132D4EDD76}" srcOrd="0" destOrd="0" presId="urn:microsoft.com/office/officeart/2005/8/layout/process2"/>
    <dgm:cxn modelId="{D5B9E604-1298-40BF-8430-AF63E7BA7B16}" type="presParOf" srcId="{0507D147-E6E5-4069-A150-CF873060240B}" destId="{9E1B0E00-76B8-42DF-9A42-9DB08DA76C0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A110DAF-302A-4555-8BA7-1E44ADF8028C}" type="doc">
      <dgm:prSet loTypeId="urn:microsoft.com/office/officeart/2005/8/layout/pList2" loCatId="list" qsTypeId="urn:microsoft.com/office/officeart/2005/8/quickstyle/simple1" qsCatId="simple" csTypeId="urn:microsoft.com/office/officeart/2005/8/colors/accent1_2" csCatId="accent1" phldr="1"/>
      <dgm:spPr/>
    </dgm:pt>
    <dgm:pt modelId="{96A44615-6F85-4781-8AB9-7EA453EC4291}">
      <dgm:prSet phldrT="[Text]" custT="1"/>
      <dgm:spPr>
        <a:solidFill>
          <a:schemeClr val="accent2">
            <a:lumMod val="20000"/>
            <a:lumOff val="80000"/>
          </a:schemeClr>
        </a:solidFill>
        <a:ln>
          <a:solidFill>
            <a:schemeClr val="tx1"/>
          </a:solidFill>
        </a:ln>
      </dgm:spPr>
      <dgm:t>
        <a:bodyPr/>
        <a:lstStyle/>
        <a:p>
          <a:r>
            <a:rPr lang="en-US" sz="2400" b="0" dirty="0">
              <a:solidFill>
                <a:schemeClr val="tx1"/>
              </a:solidFill>
            </a:rPr>
            <a:t>Could not be heard</a:t>
          </a:r>
        </a:p>
      </dgm:t>
    </dgm:pt>
    <dgm:pt modelId="{4BBD0E4B-11B2-4138-83F9-9D5CCA2C611C}" type="parTrans" cxnId="{CB829712-1891-4C39-9736-38F2D915056A}">
      <dgm:prSet/>
      <dgm:spPr/>
      <dgm:t>
        <a:bodyPr/>
        <a:lstStyle/>
        <a:p>
          <a:endParaRPr lang="en-US"/>
        </a:p>
      </dgm:t>
    </dgm:pt>
    <dgm:pt modelId="{DE64FEA4-5BDF-4D5E-85CE-8950A49AFA6F}" type="sibTrans" cxnId="{CB829712-1891-4C39-9736-38F2D915056A}">
      <dgm:prSet/>
      <dgm:spPr/>
      <dgm:t>
        <a:bodyPr/>
        <a:lstStyle/>
        <a:p>
          <a:endParaRPr lang="en-US"/>
        </a:p>
      </dgm:t>
    </dgm:pt>
    <dgm:pt modelId="{C9AEB9F3-550B-430E-AD74-BEBD3F76152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Inside a dwelling</a:t>
          </a:r>
        </a:p>
      </dgm:t>
    </dgm:pt>
    <dgm:pt modelId="{2EBE4EE0-F6CC-400A-BBAC-0B2A02D0878F}" type="parTrans" cxnId="{CB517F63-D154-4C0A-BC83-F311FC3A8358}">
      <dgm:prSet/>
      <dgm:spPr/>
      <dgm:t>
        <a:bodyPr/>
        <a:lstStyle/>
        <a:p>
          <a:endParaRPr lang="en-US"/>
        </a:p>
      </dgm:t>
    </dgm:pt>
    <dgm:pt modelId="{F1D4F560-529F-4851-A592-9BC4422AE60B}" type="sibTrans" cxnId="{CB517F63-D154-4C0A-BC83-F311FC3A8358}">
      <dgm:prSet/>
      <dgm:spPr/>
      <dgm:t>
        <a:bodyPr/>
        <a:lstStyle/>
        <a:p>
          <a:endParaRPr lang="en-US"/>
        </a:p>
      </dgm:t>
    </dgm:pt>
    <dgm:pt modelId="{A89BDAC5-EFBE-40C3-A0FE-A96D5C89476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Reasonable conduct</a:t>
          </a:r>
        </a:p>
      </dgm:t>
    </dgm:pt>
    <dgm:pt modelId="{99DDE693-DA2B-4C86-8881-14BCAAFEE17C}" type="parTrans" cxnId="{CD0CE251-FC2B-46DF-94CF-AD4D1A511C4D}">
      <dgm:prSet/>
      <dgm:spPr/>
      <dgm:t>
        <a:bodyPr/>
        <a:lstStyle/>
        <a:p>
          <a:endParaRPr lang="en-US"/>
        </a:p>
      </dgm:t>
    </dgm:pt>
    <dgm:pt modelId="{D86A5264-3455-4D00-BCF6-0F203798FF00}" type="sibTrans" cxnId="{CD0CE251-FC2B-46DF-94CF-AD4D1A511C4D}">
      <dgm:prSet/>
      <dgm:spPr/>
      <dgm:t>
        <a:bodyPr/>
        <a:lstStyle/>
        <a:p>
          <a:endParaRPr lang="en-US"/>
        </a:p>
      </dgm:t>
    </dgm:pt>
    <dgm:pt modelId="{49CBC354-7EA9-4511-BB25-667C002DE7D9}" type="pres">
      <dgm:prSet presAssocID="{BA110DAF-302A-4555-8BA7-1E44ADF8028C}" presName="Name0" presStyleCnt="0">
        <dgm:presLayoutVars>
          <dgm:dir/>
          <dgm:resizeHandles val="exact"/>
        </dgm:presLayoutVars>
      </dgm:prSet>
      <dgm:spPr/>
    </dgm:pt>
    <dgm:pt modelId="{5FA2FEE6-12CE-401C-A5F2-D75B3AA27C80}" type="pres">
      <dgm:prSet presAssocID="{BA110DAF-302A-4555-8BA7-1E44ADF8028C}"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0D6FEFC4-07AE-467C-BDF9-3CE1C25E6EE4}" type="pres">
      <dgm:prSet presAssocID="{BA110DAF-302A-4555-8BA7-1E44ADF8028C}" presName="linComp" presStyleCnt="0"/>
      <dgm:spPr/>
    </dgm:pt>
    <dgm:pt modelId="{007EC933-F35A-4A10-B62B-03AECCFEA401}" type="pres">
      <dgm:prSet presAssocID="{96A44615-6F85-4781-8AB9-7EA453EC4291}" presName="compNode" presStyleCnt="0"/>
      <dgm:spPr/>
    </dgm:pt>
    <dgm:pt modelId="{A880112E-7403-4DB2-A4E8-9A195EE5A481}" type="pres">
      <dgm:prSet presAssocID="{96A44615-6F85-4781-8AB9-7EA453EC4291}" presName="node" presStyleLbl="node1" presStyleIdx="0" presStyleCnt="3">
        <dgm:presLayoutVars>
          <dgm:bulletEnabled val="1"/>
        </dgm:presLayoutVars>
      </dgm:prSet>
      <dgm:spPr/>
    </dgm:pt>
    <dgm:pt modelId="{D393BFAA-1B5A-4F22-A0AF-3DBDAC5C38A1}" type="pres">
      <dgm:prSet presAssocID="{96A44615-6F85-4781-8AB9-7EA453EC4291}" presName="invisiNode" presStyleLbl="node1" presStyleIdx="0" presStyleCnt="3"/>
      <dgm:spPr/>
    </dgm:pt>
    <dgm:pt modelId="{9BCCB250-47D7-4B8A-B8AD-BA6E48A50983}" type="pres">
      <dgm:prSet presAssocID="{96A44615-6F85-4781-8AB9-7EA453EC4291}"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71BFD3E6-8E79-44DD-94B2-188C0EE788B5}" type="pres">
      <dgm:prSet presAssocID="{DE64FEA4-5BDF-4D5E-85CE-8950A49AFA6F}" presName="sibTrans" presStyleLbl="sibTrans2D1" presStyleIdx="0" presStyleCnt="0"/>
      <dgm:spPr/>
    </dgm:pt>
    <dgm:pt modelId="{8DF71FDF-D88B-437D-BE9F-922046BC32BD}" type="pres">
      <dgm:prSet presAssocID="{C9AEB9F3-550B-430E-AD74-BEBD3F761523}" presName="compNode" presStyleCnt="0"/>
      <dgm:spPr/>
    </dgm:pt>
    <dgm:pt modelId="{06A25E57-25E6-42ED-A765-3BE8FD32F119}" type="pres">
      <dgm:prSet presAssocID="{C9AEB9F3-550B-430E-AD74-BEBD3F761523}" presName="node" presStyleLbl="node1" presStyleIdx="1" presStyleCnt="3">
        <dgm:presLayoutVars>
          <dgm:bulletEnabled val="1"/>
        </dgm:presLayoutVars>
      </dgm:prSet>
      <dgm:spPr/>
    </dgm:pt>
    <dgm:pt modelId="{E532B0EA-9059-4E67-8556-08626D641D8D}" type="pres">
      <dgm:prSet presAssocID="{C9AEB9F3-550B-430E-AD74-BEBD3F761523}" presName="invisiNode" presStyleLbl="node1" presStyleIdx="1" presStyleCnt="3"/>
      <dgm:spPr/>
    </dgm:pt>
    <dgm:pt modelId="{C014DA4F-06A5-4F7A-841C-F4DC9BAF852B}" type="pres">
      <dgm:prSet presAssocID="{C9AEB9F3-550B-430E-AD74-BEBD3F761523}"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EC011D08-0335-4B41-BC59-34AC30930DB1}" type="pres">
      <dgm:prSet presAssocID="{F1D4F560-529F-4851-A592-9BC4422AE60B}" presName="sibTrans" presStyleLbl="sibTrans2D1" presStyleIdx="0" presStyleCnt="0"/>
      <dgm:spPr/>
    </dgm:pt>
    <dgm:pt modelId="{E76AAF9D-B9C9-42C6-B1F8-4A4698E9AF40}" type="pres">
      <dgm:prSet presAssocID="{A89BDAC5-EFBE-40C3-A0FE-A96D5C894761}" presName="compNode" presStyleCnt="0"/>
      <dgm:spPr/>
    </dgm:pt>
    <dgm:pt modelId="{16C23238-6A7F-4FCF-B05F-3EBA59E95845}" type="pres">
      <dgm:prSet presAssocID="{A89BDAC5-EFBE-40C3-A0FE-A96D5C894761}" presName="node" presStyleLbl="node1" presStyleIdx="2" presStyleCnt="3">
        <dgm:presLayoutVars>
          <dgm:bulletEnabled val="1"/>
        </dgm:presLayoutVars>
      </dgm:prSet>
      <dgm:spPr/>
    </dgm:pt>
    <dgm:pt modelId="{2E3DC02A-5BF7-4D47-A13A-E5C3FDC7A941}" type="pres">
      <dgm:prSet presAssocID="{A89BDAC5-EFBE-40C3-A0FE-A96D5C894761}" presName="invisiNode" presStyleLbl="node1" presStyleIdx="2" presStyleCnt="3"/>
      <dgm:spPr/>
    </dgm:pt>
    <dgm:pt modelId="{E7519199-2D0A-4D1A-9057-AC2BFAA1EF64}" type="pres">
      <dgm:prSet presAssocID="{A89BDAC5-EFBE-40C3-A0FE-A96D5C894761}"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2A13E307-0848-4605-8D9E-71A7ECFD6541}" type="presOf" srcId="{DE64FEA4-5BDF-4D5E-85CE-8950A49AFA6F}" destId="{71BFD3E6-8E79-44DD-94B2-188C0EE788B5}" srcOrd="0" destOrd="0" presId="urn:microsoft.com/office/officeart/2005/8/layout/pList2"/>
    <dgm:cxn modelId="{CB829712-1891-4C39-9736-38F2D915056A}" srcId="{BA110DAF-302A-4555-8BA7-1E44ADF8028C}" destId="{96A44615-6F85-4781-8AB9-7EA453EC4291}" srcOrd="0" destOrd="0" parTransId="{4BBD0E4B-11B2-4138-83F9-9D5CCA2C611C}" sibTransId="{DE64FEA4-5BDF-4D5E-85CE-8950A49AFA6F}"/>
    <dgm:cxn modelId="{CB517F63-D154-4C0A-BC83-F311FC3A8358}" srcId="{BA110DAF-302A-4555-8BA7-1E44ADF8028C}" destId="{C9AEB9F3-550B-430E-AD74-BEBD3F761523}" srcOrd="1" destOrd="0" parTransId="{2EBE4EE0-F6CC-400A-BBAC-0B2A02D0878F}" sibTransId="{F1D4F560-529F-4851-A592-9BC4422AE60B}"/>
    <dgm:cxn modelId="{CD0CE251-FC2B-46DF-94CF-AD4D1A511C4D}" srcId="{BA110DAF-302A-4555-8BA7-1E44ADF8028C}" destId="{A89BDAC5-EFBE-40C3-A0FE-A96D5C894761}" srcOrd="2" destOrd="0" parTransId="{99DDE693-DA2B-4C86-8881-14BCAAFEE17C}" sibTransId="{D86A5264-3455-4D00-BCF6-0F203798FF00}"/>
    <dgm:cxn modelId="{16B9A384-98AA-4A6D-B853-FD570F493A90}" type="presOf" srcId="{F1D4F560-529F-4851-A592-9BC4422AE60B}" destId="{EC011D08-0335-4B41-BC59-34AC30930DB1}" srcOrd="0" destOrd="0" presId="urn:microsoft.com/office/officeart/2005/8/layout/pList2"/>
    <dgm:cxn modelId="{B4CC0190-0003-49B1-8149-7EB3EDFC7582}" type="presOf" srcId="{BA110DAF-302A-4555-8BA7-1E44ADF8028C}" destId="{49CBC354-7EA9-4511-BB25-667C002DE7D9}" srcOrd="0" destOrd="0" presId="urn:microsoft.com/office/officeart/2005/8/layout/pList2"/>
    <dgm:cxn modelId="{A63A9794-EFBC-4CF7-B1E6-52E2768EB096}" type="presOf" srcId="{96A44615-6F85-4781-8AB9-7EA453EC4291}" destId="{A880112E-7403-4DB2-A4E8-9A195EE5A481}" srcOrd="0" destOrd="0" presId="urn:microsoft.com/office/officeart/2005/8/layout/pList2"/>
    <dgm:cxn modelId="{544A6AE2-071E-4A29-9D91-9BC8081BCDBB}" type="presOf" srcId="{C9AEB9F3-550B-430E-AD74-BEBD3F761523}" destId="{06A25E57-25E6-42ED-A765-3BE8FD32F119}" srcOrd="0" destOrd="0" presId="urn:microsoft.com/office/officeart/2005/8/layout/pList2"/>
    <dgm:cxn modelId="{435134F7-81FA-4D03-B0AA-83D0356DF4F2}" type="presOf" srcId="{A89BDAC5-EFBE-40C3-A0FE-A96D5C894761}" destId="{16C23238-6A7F-4FCF-B05F-3EBA59E95845}" srcOrd="0" destOrd="0" presId="urn:microsoft.com/office/officeart/2005/8/layout/pList2"/>
    <dgm:cxn modelId="{8641CA84-FB17-4295-9694-6FFCD64AD019}" type="presParOf" srcId="{49CBC354-7EA9-4511-BB25-667C002DE7D9}" destId="{5FA2FEE6-12CE-401C-A5F2-D75B3AA27C80}" srcOrd="0" destOrd="0" presId="urn:microsoft.com/office/officeart/2005/8/layout/pList2"/>
    <dgm:cxn modelId="{A911D7B6-3D43-422B-85F0-F54073E911C4}" type="presParOf" srcId="{49CBC354-7EA9-4511-BB25-667C002DE7D9}" destId="{0D6FEFC4-07AE-467C-BDF9-3CE1C25E6EE4}" srcOrd="1" destOrd="0" presId="urn:microsoft.com/office/officeart/2005/8/layout/pList2"/>
    <dgm:cxn modelId="{AB22F445-313C-4092-ADBD-155053A462F7}" type="presParOf" srcId="{0D6FEFC4-07AE-467C-BDF9-3CE1C25E6EE4}" destId="{007EC933-F35A-4A10-B62B-03AECCFEA401}" srcOrd="0" destOrd="0" presId="urn:microsoft.com/office/officeart/2005/8/layout/pList2"/>
    <dgm:cxn modelId="{18A7A833-C654-4387-85B6-6A382FE37C10}" type="presParOf" srcId="{007EC933-F35A-4A10-B62B-03AECCFEA401}" destId="{A880112E-7403-4DB2-A4E8-9A195EE5A481}" srcOrd="0" destOrd="0" presId="urn:microsoft.com/office/officeart/2005/8/layout/pList2"/>
    <dgm:cxn modelId="{F032C666-D474-4EF8-B4D3-1DC9622B69B5}" type="presParOf" srcId="{007EC933-F35A-4A10-B62B-03AECCFEA401}" destId="{D393BFAA-1B5A-4F22-A0AF-3DBDAC5C38A1}" srcOrd="1" destOrd="0" presId="urn:microsoft.com/office/officeart/2005/8/layout/pList2"/>
    <dgm:cxn modelId="{F7E32B17-CD25-473B-B84F-B3B044F146E8}" type="presParOf" srcId="{007EC933-F35A-4A10-B62B-03AECCFEA401}" destId="{9BCCB250-47D7-4B8A-B8AD-BA6E48A50983}" srcOrd="2" destOrd="0" presId="urn:microsoft.com/office/officeart/2005/8/layout/pList2"/>
    <dgm:cxn modelId="{68E98CAB-99F0-47C4-AE39-8908831279E7}" type="presParOf" srcId="{0D6FEFC4-07AE-467C-BDF9-3CE1C25E6EE4}" destId="{71BFD3E6-8E79-44DD-94B2-188C0EE788B5}" srcOrd="1" destOrd="0" presId="urn:microsoft.com/office/officeart/2005/8/layout/pList2"/>
    <dgm:cxn modelId="{013FC26C-1CD8-4894-8098-E9C21028B085}" type="presParOf" srcId="{0D6FEFC4-07AE-467C-BDF9-3CE1C25E6EE4}" destId="{8DF71FDF-D88B-437D-BE9F-922046BC32BD}" srcOrd="2" destOrd="0" presId="urn:microsoft.com/office/officeart/2005/8/layout/pList2"/>
    <dgm:cxn modelId="{59DD2271-7900-4C48-9BEB-DC5DF89BCEA9}" type="presParOf" srcId="{8DF71FDF-D88B-437D-BE9F-922046BC32BD}" destId="{06A25E57-25E6-42ED-A765-3BE8FD32F119}" srcOrd="0" destOrd="0" presId="urn:microsoft.com/office/officeart/2005/8/layout/pList2"/>
    <dgm:cxn modelId="{08495E5B-0A01-4D38-9768-36D1B6A58B85}" type="presParOf" srcId="{8DF71FDF-D88B-437D-BE9F-922046BC32BD}" destId="{E532B0EA-9059-4E67-8556-08626D641D8D}" srcOrd="1" destOrd="0" presId="urn:microsoft.com/office/officeart/2005/8/layout/pList2"/>
    <dgm:cxn modelId="{AE14E55B-B469-4C09-9158-F9BE256D1545}" type="presParOf" srcId="{8DF71FDF-D88B-437D-BE9F-922046BC32BD}" destId="{C014DA4F-06A5-4F7A-841C-F4DC9BAF852B}" srcOrd="2" destOrd="0" presId="urn:microsoft.com/office/officeart/2005/8/layout/pList2"/>
    <dgm:cxn modelId="{BB6B9783-D532-4FEC-91B6-E6596C83B17D}" type="presParOf" srcId="{0D6FEFC4-07AE-467C-BDF9-3CE1C25E6EE4}" destId="{EC011D08-0335-4B41-BC59-34AC30930DB1}" srcOrd="3" destOrd="0" presId="urn:microsoft.com/office/officeart/2005/8/layout/pList2"/>
    <dgm:cxn modelId="{C85EA169-7C24-4B00-B413-ECDC962461B9}" type="presParOf" srcId="{0D6FEFC4-07AE-467C-BDF9-3CE1C25E6EE4}" destId="{E76AAF9D-B9C9-42C6-B1F8-4A4698E9AF40}" srcOrd="4" destOrd="0" presId="urn:microsoft.com/office/officeart/2005/8/layout/pList2"/>
    <dgm:cxn modelId="{639FD71D-EE0E-4808-807C-9A8C4ADA3F73}" type="presParOf" srcId="{E76AAF9D-B9C9-42C6-B1F8-4A4698E9AF40}" destId="{16C23238-6A7F-4FCF-B05F-3EBA59E95845}" srcOrd="0" destOrd="0" presId="urn:microsoft.com/office/officeart/2005/8/layout/pList2"/>
    <dgm:cxn modelId="{1CA840ED-65FF-4D83-B619-FF3C0A6C03D1}" type="presParOf" srcId="{E76AAF9D-B9C9-42C6-B1F8-4A4698E9AF40}" destId="{2E3DC02A-5BF7-4D47-A13A-E5C3FDC7A941}" srcOrd="1" destOrd="0" presId="urn:microsoft.com/office/officeart/2005/8/layout/pList2"/>
    <dgm:cxn modelId="{F2DA9661-D1AA-4415-9242-7FEEF90EA940}" type="presParOf" srcId="{E76AAF9D-B9C9-42C6-B1F8-4A4698E9AF40}" destId="{E7519199-2D0A-4D1A-9057-AC2BFAA1EF6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81FE883-C590-478E-ADDD-6600A2BD8C9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DF72C92-4492-4968-ABC6-59AFC562E7B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person is guilty of an offence, if with</a:t>
          </a:r>
          <a:r>
            <a:rPr lang="en-US" sz="2400" b="1" i="1" u="sng" dirty="0">
              <a:solidFill>
                <a:schemeClr val="tx1"/>
              </a:solidFill>
            </a:rPr>
            <a:t> intent </a:t>
          </a:r>
          <a:r>
            <a:rPr lang="en-US" sz="2400" dirty="0">
              <a:solidFill>
                <a:schemeClr val="tx1"/>
              </a:solidFill>
            </a:rPr>
            <a:t>to cause a person harassment, alarm or distress, he:</a:t>
          </a:r>
        </a:p>
      </dgm:t>
    </dgm:pt>
    <dgm:pt modelId="{A5702C43-E6C9-4E8D-9520-AF87C0E34CF8}" type="parTrans" cxnId="{405BC4A3-D24C-4324-99B5-79A65DD9AD18}">
      <dgm:prSet/>
      <dgm:spPr/>
      <dgm:t>
        <a:bodyPr/>
        <a:lstStyle/>
        <a:p>
          <a:endParaRPr lang="en-US"/>
        </a:p>
      </dgm:t>
    </dgm:pt>
    <dgm:pt modelId="{B9E739AF-F024-45FF-9FFE-ADEA06A1423B}" type="sibTrans" cxnId="{405BC4A3-D24C-4324-99B5-79A65DD9AD18}">
      <dgm:prSet/>
      <dgm:spPr/>
      <dgm:t>
        <a:bodyPr/>
        <a:lstStyle/>
        <a:p>
          <a:endParaRPr lang="en-US"/>
        </a:p>
      </dgm:t>
    </dgm:pt>
    <dgm:pt modelId="{68750995-0CE7-41E8-B056-6EFC8A7BD59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uses threatening, abusive or </a:t>
          </a:r>
          <a:r>
            <a:rPr lang="en-US" sz="2400" b="1" i="1" u="sng" dirty="0">
              <a:solidFill>
                <a:schemeClr val="tx1"/>
              </a:solidFill>
            </a:rPr>
            <a:t>insulting</a:t>
          </a:r>
          <a:r>
            <a:rPr lang="en-US" sz="2400" dirty="0">
              <a:solidFill>
                <a:schemeClr val="tx1"/>
              </a:solidFill>
            </a:rPr>
            <a:t> words or </a:t>
          </a:r>
          <a:r>
            <a:rPr lang="en-US" sz="2400" dirty="0" err="1">
              <a:solidFill>
                <a:schemeClr val="tx1"/>
              </a:solidFill>
            </a:rPr>
            <a:t>behaviour</a:t>
          </a:r>
          <a:r>
            <a:rPr lang="en-US" sz="2400" dirty="0">
              <a:solidFill>
                <a:schemeClr val="tx1"/>
              </a:solidFill>
            </a:rPr>
            <a:t> or disorderly </a:t>
          </a:r>
          <a:r>
            <a:rPr lang="en-US" sz="2400" dirty="0" err="1">
              <a:solidFill>
                <a:schemeClr val="tx1"/>
              </a:solidFill>
            </a:rPr>
            <a:t>behaviour</a:t>
          </a:r>
          <a:r>
            <a:rPr lang="en-US" sz="2400" dirty="0">
              <a:solidFill>
                <a:schemeClr val="tx1"/>
              </a:solidFill>
            </a:rPr>
            <a:t> OR </a:t>
          </a:r>
        </a:p>
      </dgm:t>
    </dgm:pt>
    <dgm:pt modelId="{D9ACED39-7486-47FC-A21F-12B5B3E35655}" type="parTrans" cxnId="{8499A66C-6F05-4291-A4A1-44E0C0008FAC}">
      <dgm:prSet/>
      <dgm:spPr/>
      <dgm:t>
        <a:bodyPr/>
        <a:lstStyle/>
        <a:p>
          <a:endParaRPr lang="en-US"/>
        </a:p>
      </dgm:t>
    </dgm:pt>
    <dgm:pt modelId="{D4783053-C568-4FF7-9787-3EC17203B430}" type="sibTrans" cxnId="{8499A66C-6F05-4291-A4A1-44E0C0008FAC}">
      <dgm:prSet/>
      <dgm:spPr/>
      <dgm:t>
        <a:bodyPr/>
        <a:lstStyle/>
        <a:p>
          <a:endParaRPr lang="en-US"/>
        </a:p>
      </dgm:t>
    </dgm:pt>
    <dgm:pt modelId="{6786136A-C512-4CA1-8231-F4322B0C9DF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displays any writing, sign or other visible representation which is threatening, abusive or insulting</a:t>
          </a:r>
        </a:p>
      </dgm:t>
    </dgm:pt>
    <dgm:pt modelId="{CF2AC28A-C492-469A-BDD0-4BDA8B60BDCB}" type="parTrans" cxnId="{32B73FC9-ADF5-4DD1-BD13-CF52E257BDCC}">
      <dgm:prSet/>
      <dgm:spPr/>
      <dgm:t>
        <a:bodyPr/>
        <a:lstStyle/>
        <a:p>
          <a:endParaRPr lang="en-US"/>
        </a:p>
      </dgm:t>
    </dgm:pt>
    <dgm:pt modelId="{4674932D-9046-46A1-84DC-DA91708789AE}" type="sibTrans" cxnId="{32B73FC9-ADF5-4DD1-BD13-CF52E257BDCC}">
      <dgm:prSet/>
      <dgm:spPr/>
      <dgm:t>
        <a:bodyPr/>
        <a:lstStyle/>
        <a:p>
          <a:endParaRPr lang="en-US"/>
        </a:p>
      </dgm:t>
    </dgm:pt>
    <dgm:pt modelId="{AD85E445-1C6C-48BA-A9A6-85AE846E032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thereby </a:t>
          </a:r>
          <a:r>
            <a:rPr lang="en-US" sz="2400" b="1" i="1" u="sng" dirty="0">
              <a:solidFill>
                <a:schemeClr val="tx1"/>
              </a:solidFill>
            </a:rPr>
            <a:t>causing</a:t>
          </a:r>
          <a:r>
            <a:rPr lang="en-US" sz="2400" dirty="0">
              <a:solidFill>
                <a:schemeClr val="tx1"/>
              </a:solidFill>
            </a:rPr>
            <a:t> that or another person harassment, alarm or distress</a:t>
          </a:r>
        </a:p>
      </dgm:t>
    </dgm:pt>
    <dgm:pt modelId="{A697825B-69DE-4585-8638-7E5EEF794E8A}" type="parTrans" cxnId="{DB6A08DA-6026-4D3A-AF59-E77D8CFDA89C}">
      <dgm:prSet/>
      <dgm:spPr/>
      <dgm:t>
        <a:bodyPr/>
        <a:lstStyle/>
        <a:p>
          <a:endParaRPr lang="en-US"/>
        </a:p>
      </dgm:t>
    </dgm:pt>
    <dgm:pt modelId="{79065D40-6647-4E46-91DC-36F5E96ED9EA}" type="sibTrans" cxnId="{DB6A08DA-6026-4D3A-AF59-E77D8CFDA89C}">
      <dgm:prSet/>
      <dgm:spPr/>
      <dgm:t>
        <a:bodyPr/>
        <a:lstStyle/>
        <a:p>
          <a:endParaRPr lang="en-US"/>
        </a:p>
      </dgm:t>
    </dgm:pt>
    <dgm:pt modelId="{C1BF00E0-F895-48D8-90EA-449E56D58FDD}" type="pres">
      <dgm:prSet presAssocID="{681FE883-C590-478E-ADDD-6600A2BD8C91}" presName="diagram" presStyleCnt="0">
        <dgm:presLayoutVars>
          <dgm:dir/>
          <dgm:resizeHandles val="exact"/>
        </dgm:presLayoutVars>
      </dgm:prSet>
      <dgm:spPr/>
    </dgm:pt>
    <dgm:pt modelId="{5E0D73D1-860D-4C2C-B01D-5149350ADC2F}" type="pres">
      <dgm:prSet presAssocID="{6DF72C92-4492-4968-ABC6-59AFC562E7B2}" presName="node" presStyleLbl="node1" presStyleIdx="0" presStyleCnt="4">
        <dgm:presLayoutVars>
          <dgm:bulletEnabled val="1"/>
        </dgm:presLayoutVars>
      </dgm:prSet>
      <dgm:spPr/>
    </dgm:pt>
    <dgm:pt modelId="{7AC693F1-DA98-412A-B920-62E61E81EC83}" type="pres">
      <dgm:prSet presAssocID="{B9E739AF-F024-45FF-9FFE-ADEA06A1423B}" presName="sibTrans" presStyleCnt="0"/>
      <dgm:spPr/>
    </dgm:pt>
    <dgm:pt modelId="{A7DE3A91-C7B6-4116-86E0-4F72937F173B}" type="pres">
      <dgm:prSet presAssocID="{68750995-0CE7-41E8-B056-6EFC8A7BD591}" presName="node" presStyleLbl="node1" presStyleIdx="1" presStyleCnt="4">
        <dgm:presLayoutVars>
          <dgm:bulletEnabled val="1"/>
        </dgm:presLayoutVars>
      </dgm:prSet>
      <dgm:spPr/>
    </dgm:pt>
    <dgm:pt modelId="{EAF36C12-8122-438A-913D-C473F75371E5}" type="pres">
      <dgm:prSet presAssocID="{D4783053-C568-4FF7-9787-3EC17203B430}" presName="sibTrans" presStyleCnt="0"/>
      <dgm:spPr/>
    </dgm:pt>
    <dgm:pt modelId="{979BFAEE-D725-40E3-9F7F-C507004337F8}" type="pres">
      <dgm:prSet presAssocID="{6786136A-C512-4CA1-8231-F4322B0C9DFF}" presName="node" presStyleLbl="node1" presStyleIdx="2" presStyleCnt="4">
        <dgm:presLayoutVars>
          <dgm:bulletEnabled val="1"/>
        </dgm:presLayoutVars>
      </dgm:prSet>
      <dgm:spPr/>
    </dgm:pt>
    <dgm:pt modelId="{28735CE0-6AB9-4352-B4F4-65BC7CEA14C3}" type="pres">
      <dgm:prSet presAssocID="{4674932D-9046-46A1-84DC-DA91708789AE}" presName="sibTrans" presStyleCnt="0"/>
      <dgm:spPr/>
    </dgm:pt>
    <dgm:pt modelId="{CCFFBD8C-DB0A-4EF5-A11D-F241C6BBF07B}" type="pres">
      <dgm:prSet presAssocID="{AD85E445-1C6C-48BA-A9A6-85AE846E0322}" presName="node" presStyleLbl="node1" presStyleIdx="3" presStyleCnt="4">
        <dgm:presLayoutVars>
          <dgm:bulletEnabled val="1"/>
        </dgm:presLayoutVars>
      </dgm:prSet>
      <dgm:spPr/>
    </dgm:pt>
  </dgm:ptLst>
  <dgm:cxnLst>
    <dgm:cxn modelId="{B5F46F18-5300-49FB-91E0-4440FB6BD545}" type="presOf" srcId="{AD85E445-1C6C-48BA-A9A6-85AE846E0322}" destId="{CCFFBD8C-DB0A-4EF5-A11D-F241C6BBF07B}" srcOrd="0" destOrd="0" presId="urn:microsoft.com/office/officeart/2005/8/layout/default"/>
    <dgm:cxn modelId="{576AD42E-FF9A-42D9-8558-C583451C3BF8}" type="presOf" srcId="{681FE883-C590-478E-ADDD-6600A2BD8C91}" destId="{C1BF00E0-F895-48D8-90EA-449E56D58FDD}" srcOrd="0" destOrd="0" presId="urn:microsoft.com/office/officeart/2005/8/layout/default"/>
    <dgm:cxn modelId="{1F65CA34-23AE-4E10-818D-C44D76D98C36}" type="presOf" srcId="{68750995-0CE7-41E8-B056-6EFC8A7BD591}" destId="{A7DE3A91-C7B6-4116-86E0-4F72937F173B}" srcOrd="0" destOrd="0" presId="urn:microsoft.com/office/officeart/2005/8/layout/default"/>
    <dgm:cxn modelId="{8499A66C-6F05-4291-A4A1-44E0C0008FAC}" srcId="{681FE883-C590-478E-ADDD-6600A2BD8C91}" destId="{68750995-0CE7-41E8-B056-6EFC8A7BD591}" srcOrd="1" destOrd="0" parTransId="{D9ACED39-7486-47FC-A21F-12B5B3E35655}" sibTransId="{D4783053-C568-4FF7-9787-3EC17203B430}"/>
    <dgm:cxn modelId="{405BC4A3-D24C-4324-99B5-79A65DD9AD18}" srcId="{681FE883-C590-478E-ADDD-6600A2BD8C91}" destId="{6DF72C92-4492-4968-ABC6-59AFC562E7B2}" srcOrd="0" destOrd="0" parTransId="{A5702C43-E6C9-4E8D-9520-AF87C0E34CF8}" sibTransId="{B9E739AF-F024-45FF-9FFE-ADEA06A1423B}"/>
    <dgm:cxn modelId="{32B73FC9-ADF5-4DD1-BD13-CF52E257BDCC}" srcId="{681FE883-C590-478E-ADDD-6600A2BD8C91}" destId="{6786136A-C512-4CA1-8231-F4322B0C9DFF}" srcOrd="2" destOrd="0" parTransId="{CF2AC28A-C492-469A-BDD0-4BDA8B60BDCB}" sibTransId="{4674932D-9046-46A1-84DC-DA91708789AE}"/>
    <dgm:cxn modelId="{DB6A08DA-6026-4D3A-AF59-E77D8CFDA89C}" srcId="{681FE883-C590-478E-ADDD-6600A2BD8C91}" destId="{AD85E445-1C6C-48BA-A9A6-85AE846E0322}" srcOrd="3" destOrd="0" parTransId="{A697825B-69DE-4585-8638-7E5EEF794E8A}" sibTransId="{79065D40-6647-4E46-91DC-36F5E96ED9EA}"/>
    <dgm:cxn modelId="{9FFBD9F8-B8AF-41E6-86A1-35752FE7CD1F}" type="presOf" srcId="{6786136A-C512-4CA1-8231-F4322B0C9DFF}" destId="{979BFAEE-D725-40E3-9F7F-C507004337F8}" srcOrd="0" destOrd="0" presId="urn:microsoft.com/office/officeart/2005/8/layout/default"/>
    <dgm:cxn modelId="{AE9D4FFE-21AD-4877-80C1-16F3798D8DAA}" type="presOf" srcId="{6DF72C92-4492-4968-ABC6-59AFC562E7B2}" destId="{5E0D73D1-860D-4C2C-B01D-5149350ADC2F}" srcOrd="0" destOrd="0" presId="urn:microsoft.com/office/officeart/2005/8/layout/default"/>
    <dgm:cxn modelId="{AFC82D68-6AAE-4143-AA5C-F581B3750636}" type="presParOf" srcId="{C1BF00E0-F895-48D8-90EA-449E56D58FDD}" destId="{5E0D73D1-860D-4C2C-B01D-5149350ADC2F}" srcOrd="0" destOrd="0" presId="urn:microsoft.com/office/officeart/2005/8/layout/default"/>
    <dgm:cxn modelId="{F57A3E66-EA9A-4DB1-AB17-5D66264BF2B0}" type="presParOf" srcId="{C1BF00E0-F895-48D8-90EA-449E56D58FDD}" destId="{7AC693F1-DA98-412A-B920-62E61E81EC83}" srcOrd="1" destOrd="0" presId="urn:microsoft.com/office/officeart/2005/8/layout/default"/>
    <dgm:cxn modelId="{FE372B59-06E9-43D6-9638-559CB6B53957}" type="presParOf" srcId="{C1BF00E0-F895-48D8-90EA-449E56D58FDD}" destId="{A7DE3A91-C7B6-4116-86E0-4F72937F173B}" srcOrd="2" destOrd="0" presId="urn:microsoft.com/office/officeart/2005/8/layout/default"/>
    <dgm:cxn modelId="{E16C984B-5556-4983-BE6C-B6BCFBA02F43}" type="presParOf" srcId="{C1BF00E0-F895-48D8-90EA-449E56D58FDD}" destId="{EAF36C12-8122-438A-913D-C473F75371E5}" srcOrd="3" destOrd="0" presId="urn:microsoft.com/office/officeart/2005/8/layout/default"/>
    <dgm:cxn modelId="{974DD34A-EAED-485D-B61D-24FAEF7328A6}" type="presParOf" srcId="{C1BF00E0-F895-48D8-90EA-449E56D58FDD}" destId="{979BFAEE-D725-40E3-9F7F-C507004337F8}" srcOrd="4" destOrd="0" presId="urn:microsoft.com/office/officeart/2005/8/layout/default"/>
    <dgm:cxn modelId="{C08F600B-43FB-4E91-9A60-1DFE615EA7A7}" type="presParOf" srcId="{C1BF00E0-F895-48D8-90EA-449E56D58FDD}" destId="{28735CE0-6AB9-4352-B4F4-65BC7CEA14C3}" srcOrd="5" destOrd="0" presId="urn:microsoft.com/office/officeart/2005/8/layout/default"/>
    <dgm:cxn modelId="{35806BB5-4DA9-4464-AA89-F7863E11E9CE}" type="presParOf" srcId="{C1BF00E0-F895-48D8-90EA-449E56D58FDD}" destId="{CCFFBD8C-DB0A-4EF5-A11D-F241C6BBF07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0A5364E-BE37-4968-A43A-3B5CCF3E6383}" type="doc">
      <dgm:prSet loTypeId="urn:microsoft.com/office/officeart/2005/8/layout/process2" loCatId="process" qsTypeId="urn:microsoft.com/office/officeart/2005/8/quickstyle/simple1" qsCatId="simple" csTypeId="urn:microsoft.com/office/officeart/2005/8/colors/accent1_2" csCatId="accent1" phldr="1"/>
      <dgm:spPr/>
    </dgm:pt>
    <dgm:pt modelId="{C925D1F7-48AA-46B2-9B02-0A185D5CC69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offence can be committed in </a:t>
          </a:r>
          <a:r>
            <a:rPr lang="en-US" sz="2400" b="1" i="1" u="sng" dirty="0">
              <a:solidFill>
                <a:schemeClr val="tx1"/>
              </a:solidFill>
            </a:rPr>
            <a:t>public or private</a:t>
          </a:r>
        </a:p>
      </dgm:t>
    </dgm:pt>
    <dgm:pt modelId="{8A35AF54-0A73-4416-8504-507EE0A8F44B}" type="parTrans" cxnId="{6A6A3EE3-02BA-4BEB-AE49-D575B01F9B67}">
      <dgm:prSet/>
      <dgm:spPr/>
      <dgm:t>
        <a:bodyPr/>
        <a:lstStyle/>
        <a:p>
          <a:endParaRPr lang="en-US"/>
        </a:p>
      </dgm:t>
    </dgm:pt>
    <dgm:pt modelId="{C8F1E5F4-2070-4525-92BA-2988B081B6F5}" type="sibTrans" cxnId="{6A6A3EE3-02BA-4BEB-AE49-D575B01F9B67}">
      <dgm:prSet/>
      <dgm:spPr>
        <a:solidFill>
          <a:schemeClr val="accent2">
            <a:lumMod val="75000"/>
          </a:schemeClr>
        </a:solidFill>
        <a:ln>
          <a:solidFill>
            <a:schemeClr val="tx1"/>
          </a:solidFill>
        </a:ln>
      </dgm:spPr>
      <dgm:t>
        <a:bodyPr/>
        <a:lstStyle/>
        <a:p>
          <a:endParaRPr lang="en-US"/>
        </a:p>
      </dgm:t>
    </dgm:pt>
    <dgm:pt modelId="{53ACBEA8-28CE-45EA-BBB0-06C6F85F021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except</a:t>
          </a:r>
        </a:p>
      </dgm:t>
    </dgm:pt>
    <dgm:pt modelId="{23BF0E97-98F2-4C0D-9CDB-2076CB5FEF6F}" type="parTrans" cxnId="{2191D58B-D7A3-4431-AF4D-0453DFE56B8D}">
      <dgm:prSet/>
      <dgm:spPr/>
      <dgm:t>
        <a:bodyPr/>
        <a:lstStyle/>
        <a:p>
          <a:endParaRPr lang="en-US"/>
        </a:p>
      </dgm:t>
    </dgm:pt>
    <dgm:pt modelId="{670FA792-D521-4318-8379-336E1678CBD2}" type="sibTrans" cxnId="{2191D58B-D7A3-4431-AF4D-0453DFE56B8D}">
      <dgm:prSet/>
      <dgm:spPr>
        <a:solidFill>
          <a:schemeClr val="accent2">
            <a:lumMod val="75000"/>
          </a:schemeClr>
        </a:solidFill>
        <a:ln>
          <a:solidFill>
            <a:schemeClr val="tx1"/>
          </a:solidFill>
        </a:ln>
      </dgm:spPr>
      <dgm:t>
        <a:bodyPr/>
        <a:lstStyle/>
        <a:p>
          <a:endParaRPr lang="en-US"/>
        </a:p>
      </dgm:t>
    </dgm:pt>
    <dgm:pt modelId="{649E5FB2-BA57-4FB7-A1F5-B8DCD65A07D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Where the words or behavior are used, or the writing, sign or other visible representation is displayed by a person inside a </a:t>
          </a:r>
          <a:r>
            <a:rPr lang="en-US" sz="2400" b="1" i="1" u="sng" dirty="0">
              <a:solidFill>
                <a:schemeClr val="tx1"/>
              </a:solidFill>
            </a:rPr>
            <a:t>dwelling</a:t>
          </a:r>
          <a:r>
            <a:rPr lang="en-US" sz="2400" dirty="0">
              <a:solidFill>
                <a:schemeClr val="tx1"/>
              </a:solidFill>
            </a:rPr>
            <a:t> &amp; the other person is also inside that or another dwelling</a:t>
          </a:r>
        </a:p>
      </dgm:t>
    </dgm:pt>
    <dgm:pt modelId="{FEC9F332-1881-4C70-A253-ED43419D60D5}" type="parTrans" cxnId="{1E690948-0290-492C-A70E-F619FE59DF88}">
      <dgm:prSet/>
      <dgm:spPr/>
      <dgm:t>
        <a:bodyPr/>
        <a:lstStyle/>
        <a:p>
          <a:endParaRPr lang="en-US"/>
        </a:p>
      </dgm:t>
    </dgm:pt>
    <dgm:pt modelId="{C7B07643-8F51-4E64-8FE4-7A004389327D}" type="sibTrans" cxnId="{1E690948-0290-492C-A70E-F619FE59DF88}">
      <dgm:prSet/>
      <dgm:spPr/>
      <dgm:t>
        <a:bodyPr/>
        <a:lstStyle/>
        <a:p>
          <a:endParaRPr lang="en-US"/>
        </a:p>
      </dgm:t>
    </dgm:pt>
    <dgm:pt modelId="{18534B5F-B2C9-4830-B7F4-F70D52FDA582}" type="pres">
      <dgm:prSet presAssocID="{00A5364E-BE37-4968-A43A-3B5CCF3E6383}" presName="linearFlow" presStyleCnt="0">
        <dgm:presLayoutVars>
          <dgm:resizeHandles val="exact"/>
        </dgm:presLayoutVars>
      </dgm:prSet>
      <dgm:spPr/>
    </dgm:pt>
    <dgm:pt modelId="{F105BE39-8855-4522-9200-584E37D1FC05}" type="pres">
      <dgm:prSet presAssocID="{C925D1F7-48AA-46B2-9B02-0A185D5CC694}" presName="node" presStyleLbl="node1" presStyleIdx="0" presStyleCnt="3" custScaleX="110041" custScaleY="35331">
        <dgm:presLayoutVars>
          <dgm:bulletEnabled val="1"/>
        </dgm:presLayoutVars>
      </dgm:prSet>
      <dgm:spPr/>
    </dgm:pt>
    <dgm:pt modelId="{CC149899-F998-49FB-BB1D-1C31CFF3C471}" type="pres">
      <dgm:prSet presAssocID="{C8F1E5F4-2070-4525-92BA-2988B081B6F5}" presName="sibTrans" presStyleLbl="sibTrans2D1" presStyleIdx="0" presStyleCnt="2"/>
      <dgm:spPr/>
    </dgm:pt>
    <dgm:pt modelId="{151E0550-D78C-457B-9642-14520F2FA150}" type="pres">
      <dgm:prSet presAssocID="{C8F1E5F4-2070-4525-92BA-2988B081B6F5}" presName="connectorText" presStyleLbl="sibTrans2D1" presStyleIdx="0" presStyleCnt="2"/>
      <dgm:spPr/>
    </dgm:pt>
    <dgm:pt modelId="{58AECF71-B20D-4E5B-AF38-14EC41812EA3}" type="pres">
      <dgm:prSet presAssocID="{53ACBEA8-28CE-45EA-BBB0-06C6F85F021E}" presName="node" presStyleLbl="node1" presStyleIdx="1" presStyleCnt="3" custScaleX="46552" custScaleY="42470">
        <dgm:presLayoutVars>
          <dgm:bulletEnabled val="1"/>
        </dgm:presLayoutVars>
      </dgm:prSet>
      <dgm:spPr/>
    </dgm:pt>
    <dgm:pt modelId="{4C42CD7F-5A76-41C7-8591-CDF638053036}" type="pres">
      <dgm:prSet presAssocID="{670FA792-D521-4318-8379-336E1678CBD2}" presName="sibTrans" presStyleLbl="sibTrans2D1" presStyleIdx="1" presStyleCnt="2"/>
      <dgm:spPr/>
    </dgm:pt>
    <dgm:pt modelId="{F6B1D3B5-F9C3-41FC-AA8D-75289330C801}" type="pres">
      <dgm:prSet presAssocID="{670FA792-D521-4318-8379-336E1678CBD2}" presName="connectorText" presStyleLbl="sibTrans2D1" presStyleIdx="1" presStyleCnt="2"/>
      <dgm:spPr/>
    </dgm:pt>
    <dgm:pt modelId="{A0022056-EC61-4371-ADA5-43C7C98DB3D6}" type="pres">
      <dgm:prSet presAssocID="{649E5FB2-BA57-4FB7-A1F5-B8DCD65A07D6}" presName="node" presStyleLbl="node1" presStyleIdx="2" presStyleCnt="3" custScaleX="115516">
        <dgm:presLayoutVars>
          <dgm:bulletEnabled val="1"/>
        </dgm:presLayoutVars>
      </dgm:prSet>
      <dgm:spPr/>
    </dgm:pt>
  </dgm:ptLst>
  <dgm:cxnLst>
    <dgm:cxn modelId="{D2D74506-69B3-4338-BE1C-D4E5891E8079}" type="presOf" srcId="{670FA792-D521-4318-8379-336E1678CBD2}" destId="{F6B1D3B5-F9C3-41FC-AA8D-75289330C801}" srcOrd="1" destOrd="0" presId="urn:microsoft.com/office/officeart/2005/8/layout/process2"/>
    <dgm:cxn modelId="{7E4F7E23-2A7F-418C-AB24-1C168427D335}" type="presOf" srcId="{C8F1E5F4-2070-4525-92BA-2988B081B6F5}" destId="{CC149899-F998-49FB-BB1D-1C31CFF3C471}" srcOrd="0" destOrd="0" presId="urn:microsoft.com/office/officeart/2005/8/layout/process2"/>
    <dgm:cxn modelId="{7BF90D37-DAE7-4D19-AD4C-0D52F21A75EC}" type="presOf" srcId="{00A5364E-BE37-4968-A43A-3B5CCF3E6383}" destId="{18534B5F-B2C9-4830-B7F4-F70D52FDA582}" srcOrd="0" destOrd="0" presId="urn:microsoft.com/office/officeart/2005/8/layout/process2"/>
    <dgm:cxn modelId="{19B9193B-651A-4C2B-B629-F3EC6F495CDF}" type="presOf" srcId="{649E5FB2-BA57-4FB7-A1F5-B8DCD65A07D6}" destId="{A0022056-EC61-4371-ADA5-43C7C98DB3D6}" srcOrd="0" destOrd="0" presId="urn:microsoft.com/office/officeart/2005/8/layout/process2"/>
    <dgm:cxn modelId="{1E690948-0290-492C-A70E-F619FE59DF88}" srcId="{00A5364E-BE37-4968-A43A-3B5CCF3E6383}" destId="{649E5FB2-BA57-4FB7-A1F5-B8DCD65A07D6}" srcOrd="2" destOrd="0" parTransId="{FEC9F332-1881-4C70-A253-ED43419D60D5}" sibTransId="{C7B07643-8F51-4E64-8FE4-7A004389327D}"/>
    <dgm:cxn modelId="{2191D58B-D7A3-4431-AF4D-0453DFE56B8D}" srcId="{00A5364E-BE37-4968-A43A-3B5CCF3E6383}" destId="{53ACBEA8-28CE-45EA-BBB0-06C6F85F021E}" srcOrd="1" destOrd="0" parTransId="{23BF0E97-98F2-4C0D-9CDB-2076CB5FEF6F}" sibTransId="{670FA792-D521-4318-8379-336E1678CBD2}"/>
    <dgm:cxn modelId="{284B5F90-7BF6-449A-A67B-09BAD705EADF}" type="presOf" srcId="{670FA792-D521-4318-8379-336E1678CBD2}" destId="{4C42CD7F-5A76-41C7-8591-CDF638053036}" srcOrd="0" destOrd="0" presId="urn:microsoft.com/office/officeart/2005/8/layout/process2"/>
    <dgm:cxn modelId="{C2107195-991C-4219-98EB-8716F525541D}" type="presOf" srcId="{53ACBEA8-28CE-45EA-BBB0-06C6F85F021E}" destId="{58AECF71-B20D-4E5B-AF38-14EC41812EA3}" srcOrd="0" destOrd="0" presId="urn:microsoft.com/office/officeart/2005/8/layout/process2"/>
    <dgm:cxn modelId="{3AFF98B8-281E-4C55-8AC1-AAE778D0B06B}" type="presOf" srcId="{C8F1E5F4-2070-4525-92BA-2988B081B6F5}" destId="{151E0550-D78C-457B-9642-14520F2FA150}" srcOrd="1" destOrd="0" presId="urn:microsoft.com/office/officeart/2005/8/layout/process2"/>
    <dgm:cxn modelId="{D55282DD-46A4-4DCB-A5B5-E681C417B9AE}" type="presOf" srcId="{C925D1F7-48AA-46B2-9B02-0A185D5CC694}" destId="{F105BE39-8855-4522-9200-584E37D1FC05}" srcOrd="0" destOrd="0" presId="urn:microsoft.com/office/officeart/2005/8/layout/process2"/>
    <dgm:cxn modelId="{6A6A3EE3-02BA-4BEB-AE49-D575B01F9B67}" srcId="{00A5364E-BE37-4968-A43A-3B5CCF3E6383}" destId="{C925D1F7-48AA-46B2-9B02-0A185D5CC694}" srcOrd="0" destOrd="0" parTransId="{8A35AF54-0A73-4416-8504-507EE0A8F44B}" sibTransId="{C8F1E5F4-2070-4525-92BA-2988B081B6F5}"/>
    <dgm:cxn modelId="{1BE02C6D-C8C3-44AD-A715-609D76936DA0}" type="presParOf" srcId="{18534B5F-B2C9-4830-B7F4-F70D52FDA582}" destId="{F105BE39-8855-4522-9200-584E37D1FC05}" srcOrd="0" destOrd="0" presId="urn:microsoft.com/office/officeart/2005/8/layout/process2"/>
    <dgm:cxn modelId="{2D9F477D-C176-40E6-BC5D-C2C46F7DC727}" type="presParOf" srcId="{18534B5F-B2C9-4830-B7F4-F70D52FDA582}" destId="{CC149899-F998-49FB-BB1D-1C31CFF3C471}" srcOrd="1" destOrd="0" presId="urn:microsoft.com/office/officeart/2005/8/layout/process2"/>
    <dgm:cxn modelId="{61231930-692F-49C8-B673-FF5BB7259E78}" type="presParOf" srcId="{CC149899-F998-49FB-BB1D-1C31CFF3C471}" destId="{151E0550-D78C-457B-9642-14520F2FA150}" srcOrd="0" destOrd="0" presId="urn:microsoft.com/office/officeart/2005/8/layout/process2"/>
    <dgm:cxn modelId="{CF4494AC-148F-4788-8289-8F9DF5855068}" type="presParOf" srcId="{18534B5F-B2C9-4830-B7F4-F70D52FDA582}" destId="{58AECF71-B20D-4E5B-AF38-14EC41812EA3}" srcOrd="2" destOrd="0" presId="urn:microsoft.com/office/officeart/2005/8/layout/process2"/>
    <dgm:cxn modelId="{0BAD8F7C-B296-4A45-9A19-26279B076B2F}" type="presParOf" srcId="{18534B5F-B2C9-4830-B7F4-F70D52FDA582}" destId="{4C42CD7F-5A76-41C7-8591-CDF638053036}" srcOrd="3" destOrd="0" presId="urn:microsoft.com/office/officeart/2005/8/layout/process2"/>
    <dgm:cxn modelId="{530ED9C5-6DE1-4706-898E-89BF6F231477}" type="presParOf" srcId="{4C42CD7F-5A76-41C7-8591-CDF638053036}" destId="{F6B1D3B5-F9C3-41FC-AA8D-75289330C801}" srcOrd="0" destOrd="0" presId="urn:microsoft.com/office/officeart/2005/8/layout/process2"/>
    <dgm:cxn modelId="{8A778363-E1A3-42E6-8BCB-1D0508FE8723}" type="presParOf" srcId="{18534B5F-B2C9-4830-B7F4-F70D52FDA582}" destId="{A0022056-EC61-4371-ADA5-43C7C98DB3D6}"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99C4CE9-674B-42AF-A39C-DDBB195D7FFA}" type="doc">
      <dgm:prSet loTypeId="urn:microsoft.com/office/officeart/2005/8/layout/pList2" loCatId="list" qsTypeId="urn:microsoft.com/office/officeart/2005/8/quickstyle/simple1" qsCatId="simple" csTypeId="urn:microsoft.com/office/officeart/2005/8/colors/accent1_2" csCatId="accent1" phldr="1"/>
      <dgm:spPr/>
    </dgm:pt>
    <dgm:pt modelId="{31068E62-7F49-4852-AAC6-F527C34EBB44}">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Inside a dwelling</a:t>
          </a:r>
        </a:p>
      </dgm:t>
    </dgm:pt>
    <dgm:pt modelId="{3992D637-3836-4938-96ED-35D1BDB600DB}" type="parTrans" cxnId="{15632178-5271-40D0-8A6F-179A873ADE60}">
      <dgm:prSet/>
      <dgm:spPr/>
      <dgm:t>
        <a:bodyPr/>
        <a:lstStyle/>
        <a:p>
          <a:endParaRPr lang="en-US"/>
        </a:p>
      </dgm:t>
    </dgm:pt>
    <dgm:pt modelId="{199143EC-7EC8-40D6-86AC-E4518F1D8C2A}" type="sibTrans" cxnId="{15632178-5271-40D0-8A6F-179A873ADE60}">
      <dgm:prSet/>
      <dgm:spPr/>
      <dgm:t>
        <a:bodyPr/>
        <a:lstStyle/>
        <a:p>
          <a:endParaRPr lang="en-US"/>
        </a:p>
      </dgm:t>
    </dgm:pt>
    <dgm:pt modelId="{E3E8A42B-88DD-4858-813C-790251AC158D}">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Reasonable conduct</a:t>
          </a:r>
        </a:p>
      </dgm:t>
    </dgm:pt>
    <dgm:pt modelId="{009E21C7-4D0A-4AAE-B909-8A5A590ED5AD}" type="parTrans" cxnId="{6809E7A8-F280-4D57-8F2A-CF6BD0AE2EC4}">
      <dgm:prSet/>
      <dgm:spPr/>
      <dgm:t>
        <a:bodyPr/>
        <a:lstStyle/>
        <a:p>
          <a:endParaRPr lang="en-US"/>
        </a:p>
      </dgm:t>
    </dgm:pt>
    <dgm:pt modelId="{E79D5F5C-F0CD-46D8-9989-A2033CAA0F74}" type="sibTrans" cxnId="{6809E7A8-F280-4D57-8F2A-CF6BD0AE2EC4}">
      <dgm:prSet/>
      <dgm:spPr/>
      <dgm:t>
        <a:bodyPr/>
        <a:lstStyle/>
        <a:p>
          <a:endParaRPr lang="en-US"/>
        </a:p>
      </dgm:t>
    </dgm:pt>
    <dgm:pt modelId="{F1AAE260-E5EA-41C3-8F68-4C7146A7B2DF}" type="pres">
      <dgm:prSet presAssocID="{199C4CE9-674B-42AF-A39C-DDBB195D7FFA}" presName="Name0" presStyleCnt="0">
        <dgm:presLayoutVars>
          <dgm:dir/>
          <dgm:resizeHandles val="exact"/>
        </dgm:presLayoutVars>
      </dgm:prSet>
      <dgm:spPr/>
    </dgm:pt>
    <dgm:pt modelId="{237CE8A9-907D-4976-B9C3-89B1A5C320EF}" type="pres">
      <dgm:prSet presAssocID="{199C4CE9-674B-42AF-A39C-DDBB195D7FFA}" presName="bkgdShp" presStyleLbl="alignAccFollowNode1" presStyleIdx="0" presStyleCnt="1" custLinFactNeighborY="-3325"/>
      <dgm:spPr>
        <a:solidFill>
          <a:schemeClr val="accent2">
            <a:lumMod val="60000"/>
            <a:lumOff val="40000"/>
            <a:alpha val="90000"/>
          </a:schemeClr>
        </a:solidFill>
        <a:ln>
          <a:solidFill>
            <a:schemeClr val="tx1">
              <a:alpha val="90000"/>
            </a:schemeClr>
          </a:solidFill>
        </a:ln>
      </dgm:spPr>
    </dgm:pt>
    <dgm:pt modelId="{5A17AE87-CE07-4903-9AE0-618C2C759B0D}" type="pres">
      <dgm:prSet presAssocID="{199C4CE9-674B-42AF-A39C-DDBB195D7FFA}" presName="linComp" presStyleCnt="0"/>
      <dgm:spPr/>
    </dgm:pt>
    <dgm:pt modelId="{C906F025-41EA-4551-BEA3-896E4E6BDEC2}" type="pres">
      <dgm:prSet presAssocID="{31068E62-7F49-4852-AAC6-F527C34EBB44}" presName="compNode" presStyleCnt="0"/>
      <dgm:spPr/>
    </dgm:pt>
    <dgm:pt modelId="{C4C77B16-E42D-459E-B3F9-E1E373858AE5}" type="pres">
      <dgm:prSet presAssocID="{31068E62-7F49-4852-AAC6-F527C34EBB44}" presName="node" presStyleLbl="node1" presStyleIdx="0" presStyleCnt="2">
        <dgm:presLayoutVars>
          <dgm:bulletEnabled val="1"/>
        </dgm:presLayoutVars>
      </dgm:prSet>
      <dgm:spPr/>
    </dgm:pt>
    <dgm:pt modelId="{C9B4DD85-ABF4-4A39-B08B-440A7FEF248B}" type="pres">
      <dgm:prSet presAssocID="{31068E62-7F49-4852-AAC6-F527C34EBB44}" presName="invisiNode" presStyleLbl="node1" presStyleIdx="0" presStyleCnt="2"/>
      <dgm:spPr/>
    </dgm:pt>
    <dgm:pt modelId="{F69AF745-A784-40DC-9940-97BB9FEA30EA}" type="pres">
      <dgm:prSet presAssocID="{31068E62-7F49-4852-AAC6-F527C34EBB44}"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8CE46294-6557-4A75-817E-5572290B82EA}" type="pres">
      <dgm:prSet presAssocID="{199143EC-7EC8-40D6-86AC-E4518F1D8C2A}" presName="sibTrans" presStyleLbl="sibTrans2D1" presStyleIdx="0" presStyleCnt="0"/>
      <dgm:spPr/>
    </dgm:pt>
    <dgm:pt modelId="{38BD2330-50CC-4BB9-9858-E977A1CF2848}" type="pres">
      <dgm:prSet presAssocID="{E3E8A42B-88DD-4858-813C-790251AC158D}" presName="compNode" presStyleCnt="0"/>
      <dgm:spPr/>
    </dgm:pt>
    <dgm:pt modelId="{DA3EE26E-FB25-46F3-8854-C8EB131E0ADA}" type="pres">
      <dgm:prSet presAssocID="{E3E8A42B-88DD-4858-813C-790251AC158D}" presName="node" presStyleLbl="node1" presStyleIdx="1" presStyleCnt="2">
        <dgm:presLayoutVars>
          <dgm:bulletEnabled val="1"/>
        </dgm:presLayoutVars>
      </dgm:prSet>
      <dgm:spPr/>
    </dgm:pt>
    <dgm:pt modelId="{9E1C34EC-FAC6-4A78-A31E-D7DBE0AA2BA6}" type="pres">
      <dgm:prSet presAssocID="{E3E8A42B-88DD-4858-813C-790251AC158D}" presName="invisiNode" presStyleLbl="node1" presStyleIdx="1" presStyleCnt="2"/>
      <dgm:spPr/>
    </dgm:pt>
    <dgm:pt modelId="{756BDB3E-A4D3-4A82-882A-7240A4A12034}" type="pres">
      <dgm:prSet presAssocID="{E3E8A42B-88DD-4858-813C-790251AC158D}"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61BAEA11-4F51-4729-AC11-647D6F21DA48}" type="presOf" srcId="{E3E8A42B-88DD-4858-813C-790251AC158D}" destId="{DA3EE26E-FB25-46F3-8854-C8EB131E0ADA}" srcOrd="0" destOrd="0" presId="urn:microsoft.com/office/officeart/2005/8/layout/pList2"/>
    <dgm:cxn modelId="{15632178-5271-40D0-8A6F-179A873ADE60}" srcId="{199C4CE9-674B-42AF-A39C-DDBB195D7FFA}" destId="{31068E62-7F49-4852-AAC6-F527C34EBB44}" srcOrd="0" destOrd="0" parTransId="{3992D637-3836-4938-96ED-35D1BDB600DB}" sibTransId="{199143EC-7EC8-40D6-86AC-E4518F1D8C2A}"/>
    <dgm:cxn modelId="{6809E7A8-F280-4D57-8F2A-CF6BD0AE2EC4}" srcId="{199C4CE9-674B-42AF-A39C-DDBB195D7FFA}" destId="{E3E8A42B-88DD-4858-813C-790251AC158D}" srcOrd="1" destOrd="0" parTransId="{009E21C7-4D0A-4AAE-B909-8A5A590ED5AD}" sibTransId="{E79D5F5C-F0CD-46D8-9989-A2033CAA0F74}"/>
    <dgm:cxn modelId="{2AFAADB5-8F14-4D5C-8DF9-127685C22315}" type="presOf" srcId="{31068E62-7F49-4852-AAC6-F527C34EBB44}" destId="{C4C77B16-E42D-459E-B3F9-E1E373858AE5}" srcOrd="0" destOrd="0" presId="urn:microsoft.com/office/officeart/2005/8/layout/pList2"/>
    <dgm:cxn modelId="{7261F7D0-F039-4FA7-BD7D-D5C801942456}" type="presOf" srcId="{199143EC-7EC8-40D6-86AC-E4518F1D8C2A}" destId="{8CE46294-6557-4A75-817E-5572290B82EA}" srcOrd="0" destOrd="0" presId="urn:microsoft.com/office/officeart/2005/8/layout/pList2"/>
    <dgm:cxn modelId="{D5E2C5FE-349A-4F2F-9059-0414F9D97A7F}" type="presOf" srcId="{199C4CE9-674B-42AF-A39C-DDBB195D7FFA}" destId="{F1AAE260-E5EA-41C3-8F68-4C7146A7B2DF}" srcOrd="0" destOrd="0" presId="urn:microsoft.com/office/officeart/2005/8/layout/pList2"/>
    <dgm:cxn modelId="{3426D46D-5EED-44FF-8E72-2115C96F5ACD}" type="presParOf" srcId="{F1AAE260-E5EA-41C3-8F68-4C7146A7B2DF}" destId="{237CE8A9-907D-4976-B9C3-89B1A5C320EF}" srcOrd="0" destOrd="0" presId="urn:microsoft.com/office/officeart/2005/8/layout/pList2"/>
    <dgm:cxn modelId="{8DC462F8-F828-4D5D-BE9A-54970256265B}" type="presParOf" srcId="{F1AAE260-E5EA-41C3-8F68-4C7146A7B2DF}" destId="{5A17AE87-CE07-4903-9AE0-618C2C759B0D}" srcOrd="1" destOrd="0" presId="urn:microsoft.com/office/officeart/2005/8/layout/pList2"/>
    <dgm:cxn modelId="{26D44FBF-51DB-44F6-9C8A-6817E1BC3E33}" type="presParOf" srcId="{5A17AE87-CE07-4903-9AE0-618C2C759B0D}" destId="{C906F025-41EA-4551-BEA3-896E4E6BDEC2}" srcOrd="0" destOrd="0" presId="urn:microsoft.com/office/officeart/2005/8/layout/pList2"/>
    <dgm:cxn modelId="{B1C8C490-3824-44BA-9F3E-AAB5B8056731}" type="presParOf" srcId="{C906F025-41EA-4551-BEA3-896E4E6BDEC2}" destId="{C4C77B16-E42D-459E-B3F9-E1E373858AE5}" srcOrd="0" destOrd="0" presId="urn:microsoft.com/office/officeart/2005/8/layout/pList2"/>
    <dgm:cxn modelId="{3F4FE3D4-93E2-4FE4-9B6A-38387FDFAD26}" type="presParOf" srcId="{C906F025-41EA-4551-BEA3-896E4E6BDEC2}" destId="{C9B4DD85-ABF4-4A39-B08B-440A7FEF248B}" srcOrd="1" destOrd="0" presId="urn:microsoft.com/office/officeart/2005/8/layout/pList2"/>
    <dgm:cxn modelId="{1E9110DA-56EC-415A-BEF1-D5082969BD89}" type="presParOf" srcId="{C906F025-41EA-4551-BEA3-896E4E6BDEC2}" destId="{F69AF745-A784-40DC-9940-97BB9FEA30EA}" srcOrd="2" destOrd="0" presId="urn:microsoft.com/office/officeart/2005/8/layout/pList2"/>
    <dgm:cxn modelId="{1B464080-3AFB-4D79-8F5D-6595E501B6F3}" type="presParOf" srcId="{5A17AE87-CE07-4903-9AE0-618C2C759B0D}" destId="{8CE46294-6557-4A75-817E-5572290B82EA}" srcOrd="1" destOrd="0" presId="urn:microsoft.com/office/officeart/2005/8/layout/pList2"/>
    <dgm:cxn modelId="{2287D265-42C6-4B8B-B0C5-F64040014669}" type="presParOf" srcId="{5A17AE87-CE07-4903-9AE0-618C2C759B0D}" destId="{38BD2330-50CC-4BB9-9858-E977A1CF2848}" srcOrd="2" destOrd="0" presId="urn:microsoft.com/office/officeart/2005/8/layout/pList2"/>
    <dgm:cxn modelId="{6B1334B1-C807-41A5-8287-B714DF6441D8}" type="presParOf" srcId="{38BD2330-50CC-4BB9-9858-E977A1CF2848}" destId="{DA3EE26E-FB25-46F3-8854-C8EB131E0ADA}" srcOrd="0" destOrd="0" presId="urn:microsoft.com/office/officeart/2005/8/layout/pList2"/>
    <dgm:cxn modelId="{7FF6D20C-F2E5-42BF-BCC6-F2972CCC8B5B}" type="presParOf" srcId="{38BD2330-50CC-4BB9-9858-E977A1CF2848}" destId="{9E1C34EC-FAC6-4A78-A31E-D7DBE0AA2BA6}" srcOrd="1" destOrd="0" presId="urn:microsoft.com/office/officeart/2005/8/layout/pList2"/>
    <dgm:cxn modelId="{68657C76-E037-437B-BFBE-617F6203BBB4}" type="presParOf" srcId="{38BD2330-50CC-4BB9-9858-E977A1CF2848}" destId="{756BDB3E-A4D3-4A82-882A-7240A4A12034}" srcOrd="2" destOrd="0" presId="urn:microsoft.com/office/officeart/2005/8/layout/p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3B0422-CFAC-4001-A67D-01E2015A8899}"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18C0D800-744A-4BF0-BB5D-B077D76DD244}">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S5 POA 1986</a:t>
          </a:r>
        </a:p>
      </dgm:t>
    </dgm:pt>
    <dgm:pt modelId="{036A418A-B4C2-4E98-8C14-1F97023B80DE}" type="parTrans" cxnId="{EC2EBBD5-AED2-4D05-AB46-721A83C125D9}">
      <dgm:prSet/>
      <dgm:spPr/>
      <dgm:t>
        <a:bodyPr/>
        <a:lstStyle/>
        <a:p>
          <a:endParaRPr lang="en-US"/>
        </a:p>
      </dgm:t>
    </dgm:pt>
    <dgm:pt modelId="{B237D76C-384E-41DC-A895-E6D8CF40DB68}" type="sibTrans" cxnId="{EC2EBBD5-AED2-4D05-AB46-721A83C125D9}">
      <dgm:prSet/>
      <dgm:spPr/>
      <dgm:t>
        <a:bodyPr/>
        <a:lstStyle/>
        <a:p>
          <a:endParaRPr lang="en-US"/>
        </a:p>
      </dgm:t>
    </dgm:pt>
    <dgm:pt modelId="{196FD2AA-C3B5-4B87-AEE8-B1607826575D}">
      <dgm:prSet phldrT="[Text]" custT="1"/>
      <dgm:spPr>
        <a:solidFill>
          <a:schemeClr val="accent2">
            <a:lumMod val="40000"/>
            <a:lumOff val="60000"/>
          </a:schemeClr>
        </a:solidFill>
      </dgm:spPr>
      <dgm:t>
        <a:bodyPr/>
        <a:lstStyle/>
        <a:p>
          <a:r>
            <a:rPr lang="en-US" sz="2200" dirty="0">
              <a:solidFill>
                <a:schemeClr val="tx1"/>
              </a:solidFill>
            </a:rPr>
            <a:t>Public place (or private but not between 2 dwellings)</a:t>
          </a:r>
        </a:p>
        <a:p>
          <a:r>
            <a:rPr lang="en-US" sz="2200" dirty="0">
              <a:solidFill>
                <a:schemeClr val="tx1"/>
              </a:solidFill>
            </a:rPr>
            <a:t>Display/use threatening or abusive words</a:t>
          </a:r>
        </a:p>
        <a:p>
          <a:r>
            <a:rPr lang="en-US" sz="2200" dirty="0" err="1">
              <a:solidFill>
                <a:schemeClr val="tx1"/>
              </a:solidFill>
            </a:rPr>
            <a:t>Behaviour</a:t>
          </a:r>
          <a:r>
            <a:rPr lang="en-US" sz="2200" dirty="0">
              <a:solidFill>
                <a:schemeClr val="tx1"/>
              </a:solidFill>
            </a:rPr>
            <a:t>: disorderly behavior</a:t>
          </a:r>
        </a:p>
        <a:p>
          <a:r>
            <a:rPr lang="en-US" sz="2200" dirty="0">
              <a:solidFill>
                <a:schemeClr val="tx1"/>
              </a:solidFill>
            </a:rPr>
            <a:t>Within sight/hearing of person </a:t>
          </a:r>
          <a:r>
            <a:rPr lang="en-US" sz="2200" b="1" i="1" u="sng" dirty="0">
              <a:solidFill>
                <a:schemeClr val="tx1"/>
              </a:solidFill>
            </a:rPr>
            <a:t>likely</a:t>
          </a:r>
          <a:r>
            <a:rPr lang="en-US" sz="2200" dirty="0">
              <a:solidFill>
                <a:schemeClr val="tx1"/>
              </a:solidFill>
            </a:rPr>
            <a:t> to be caused H.A.D</a:t>
          </a:r>
        </a:p>
      </dgm:t>
    </dgm:pt>
    <dgm:pt modelId="{3B855E8C-EE03-4037-9B7D-C6DB73B152EE}" type="parTrans" cxnId="{3DC5E7D2-0C51-4A6B-9B86-D8293D1CE8A9}">
      <dgm:prSet/>
      <dgm:spPr/>
      <dgm:t>
        <a:bodyPr/>
        <a:lstStyle/>
        <a:p>
          <a:endParaRPr lang="en-US"/>
        </a:p>
      </dgm:t>
    </dgm:pt>
    <dgm:pt modelId="{A3B4CD5C-2336-4C2B-BEE1-D650A36F2C28}" type="sibTrans" cxnId="{3DC5E7D2-0C51-4A6B-9B86-D8293D1CE8A9}">
      <dgm:prSet/>
      <dgm:spPr/>
      <dgm:t>
        <a:bodyPr/>
        <a:lstStyle/>
        <a:p>
          <a:endParaRPr lang="en-US"/>
        </a:p>
      </dgm:t>
    </dgm:pt>
    <dgm:pt modelId="{77E0756E-F865-4C80-9DEE-1B69DD889395}">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S4A POA 1986</a:t>
          </a:r>
        </a:p>
      </dgm:t>
    </dgm:pt>
    <dgm:pt modelId="{3B2FB0A4-39AC-4C9B-BB23-E7F75D3C6761}" type="parTrans" cxnId="{8696DF4F-8018-42C1-9160-0EA7303F31FB}">
      <dgm:prSet/>
      <dgm:spPr/>
      <dgm:t>
        <a:bodyPr/>
        <a:lstStyle/>
        <a:p>
          <a:endParaRPr lang="en-US"/>
        </a:p>
      </dgm:t>
    </dgm:pt>
    <dgm:pt modelId="{FB684CE8-515D-432C-8498-A9B65D2E64E8}" type="sibTrans" cxnId="{8696DF4F-8018-42C1-9160-0EA7303F31FB}">
      <dgm:prSet/>
      <dgm:spPr/>
      <dgm:t>
        <a:bodyPr/>
        <a:lstStyle/>
        <a:p>
          <a:endParaRPr lang="en-US"/>
        </a:p>
      </dgm:t>
    </dgm:pt>
    <dgm:pt modelId="{4209B3E9-E12E-4875-8F74-FF8D55B28BB9}">
      <dgm:prSet phldrT="[Text]" custT="1"/>
      <dgm:spPr>
        <a:solidFill>
          <a:schemeClr val="accent2">
            <a:lumMod val="60000"/>
            <a:lumOff val="40000"/>
          </a:schemeClr>
        </a:solidFill>
      </dgm:spPr>
      <dgm:t>
        <a:bodyPr/>
        <a:lstStyle/>
        <a:p>
          <a:r>
            <a:rPr lang="en-US" sz="2200" dirty="0">
              <a:solidFill>
                <a:schemeClr val="tx1"/>
              </a:solidFill>
            </a:rPr>
            <a:t>Public place (or private but not between 2 dwellings)</a:t>
          </a:r>
        </a:p>
        <a:p>
          <a:r>
            <a:rPr lang="en-US" sz="2200" dirty="0">
              <a:solidFill>
                <a:schemeClr val="tx1"/>
              </a:solidFill>
            </a:rPr>
            <a:t>Display/use threatening or abusive words or </a:t>
          </a:r>
          <a:r>
            <a:rPr lang="en-US" sz="2200" b="1" i="1" u="sng" dirty="0">
              <a:solidFill>
                <a:schemeClr val="tx1"/>
              </a:solidFill>
            </a:rPr>
            <a:t>insulting</a:t>
          </a:r>
          <a:r>
            <a:rPr lang="en-US" sz="2200" dirty="0">
              <a:solidFill>
                <a:schemeClr val="tx1"/>
              </a:solidFill>
            </a:rPr>
            <a:t> words</a:t>
          </a:r>
        </a:p>
        <a:p>
          <a:r>
            <a:rPr lang="en-US" sz="2200" dirty="0" err="1">
              <a:solidFill>
                <a:schemeClr val="tx1"/>
              </a:solidFill>
            </a:rPr>
            <a:t>Behaviour</a:t>
          </a:r>
          <a:r>
            <a:rPr lang="en-US" sz="2200" dirty="0">
              <a:solidFill>
                <a:schemeClr val="tx1"/>
              </a:solidFill>
            </a:rPr>
            <a:t>: disorderly </a:t>
          </a:r>
          <a:r>
            <a:rPr lang="en-US" sz="2200" dirty="0" err="1">
              <a:solidFill>
                <a:schemeClr val="tx1"/>
              </a:solidFill>
            </a:rPr>
            <a:t>behaviour</a:t>
          </a:r>
          <a:endParaRPr lang="en-US" sz="2200" dirty="0">
            <a:solidFill>
              <a:schemeClr val="tx1"/>
            </a:solidFill>
          </a:endParaRPr>
        </a:p>
        <a:p>
          <a:r>
            <a:rPr lang="en-US" sz="2200" b="1" i="1" u="sng" dirty="0">
              <a:solidFill>
                <a:schemeClr val="tx1"/>
              </a:solidFill>
            </a:rPr>
            <a:t>Intention</a:t>
          </a:r>
          <a:r>
            <a:rPr lang="en-US" sz="2200" dirty="0">
              <a:solidFill>
                <a:schemeClr val="tx1"/>
              </a:solidFill>
            </a:rPr>
            <a:t> to cause that or another person H.A.D</a:t>
          </a:r>
        </a:p>
        <a:p>
          <a:r>
            <a:rPr lang="en-US" sz="2200" b="1" i="1" u="sng" dirty="0">
              <a:solidFill>
                <a:schemeClr val="tx1"/>
              </a:solidFill>
            </a:rPr>
            <a:t>Causes </a:t>
          </a:r>
          <a:r>
            <a:rPr lang="en-US" sz="2200" dirty="0">
              <a:solidFill>
                <a:schemeClr val="tx1"/>
              </a:solidFill>
            </a:rPr>
            <a:t>someone H.A.D (must have a complainant)</a:t>
          </a:r>
        </a:p>
      </dgm:t>
    </dgm:pt>
    <dgm:pt modelId="{DC53292E-234D-422D-8CC1-39D4D77328BA}" type="parTrans" cxnId="{CF8B4B9B-8A3D-461B-BD18-7E1E9E49712C}">
      <dgm:prSet/>
      <dgm:spPr/>
      <dgm:t>
        <a:bodyPr/>
        <a:lstStyle/>
        <a:p>
          <a:endParaRPr lang="en-US"/>
        </a:p>
      </dgm:t>
    </dgm:pt>
    <dgm:pt modelId="{F8FEA5D6-4758-4A7A-BE76-1ECC4C71DB21}" type="sibTrans" cxnId="{CF8B4B9B-8A3D-461B-BD18-7E1E9E49712C}">
      <dgm:prSet/>
      <dgm:spPr/>
      <dgm:t>
        <a:bodyPr/>
        <a:lstStyle/>
        <a:p>
          <a:endParaRPr lang="en-US"/>
        </a:p>
      </dgm:t>
    </dgm:pt>
    <dgm:pt modelId="{5DA7753E-DD1A-449C-AC69-383DE5630041}" type="pres">
      <dgm:prSet presAssocID="{D43B0422-CFAC-4001-A67D-01E2015A8899}" presName="Name0" presStyleCnt="0">
        <dgm:presLayoutVars>
          <dgm:dir/>
          <dgm:animLvl val="lvl"/>
          <dgm:resizeHandles val="exact"/>
        </dgm:presLayoutVars>
      </dgm:prSet>
      <dgm:spPr/>
    </dgm:pt>
    <dgm:pt modelId="{58322720-EAA6-414F-B65F-4EB200E395F4}" type="pres">
      <dgm:prSet presAssocID="{18C0D800-744A-4BF0-BB5D-B077D76DD244}" presName="compositeNode" presStyleCnt="0">
        <dgm:presLayoutVars>
          <dgm:bulletEnabled val="1"/>
        </dgm:presLayoutVars>
      </dgm:prSet>
      <dgm:spPr/>
    </dgm:pt>
    <dgm:pt modelId="{7C67B487-5BE3-4599-BA0B-FAF87406E7CC}" type="pres">
      <dgm:prSet presAssocID="{18C0D800-744A-4BF0-BB5D-B077D76DD244}" presName="bgRect" presStyleLbl="node1" presStyleIdx="0" presStyleCnt="2"/>
      <dgm:spPr/>
    </dgm:pt>
    <dgm:pt modelId="{D5111F3A-CFC9-45EC-817C-C2ECB61757EA}" type="pres">
      <dgm:prSet presAssocID="{18C0D800-744A-4BF0-BB5D-B077D76DD244}" presName="parentNode" presStyleLbl="node1" presStyleIdx="0" presStyleCnt="2">
        <dgm:presLayoutVars>
          <dgm:chMax val="0"/>
          <dgm:bulletEnabled val="1"/>
        </dgm:presLayoutVars>
      </dgm:prSet>
      <dgm:spPr/>
    </dgm:pt>
    <dgm:pt modelId="{AB61E9D8-C5E2-40DD-AFB2-C43E7B450677}" type="pres">
      <dgm:prSet presAssocID="{18C0D800-744A-4BF0-BB5D-B077D76DD244}" presName="childNode" presStyleLbl="node1" presStyleIdx="0" presStyleCnt="2">
        <dgm:presLayoutVars>
          <dgm:bulletEnabled val="1"/>
        </dgm:presLayoutVars>
      </dgm:prSet>
      <dgm:spPr/>
    </dgm:pt>
    <dgm:pt modelId="{C7445C9E-F10D-4C2A-A224-5FE5C1BE095E}" type="pres">
      <dgm:prSet presAssocID="{B237D76C-384E-41DC-A895-E6D8CF40DB68}" presName="hSp" presStyleCnt="0"/>
      <dgm:spPr/>
    </dgm:pt>
    <dgm:pt modelId="{639CCBBE-7304-4E04-8C5C-78E91685B300}" type="pres">
      <dgm:prSet presAssocID="{B237D76C-384E-41DC-A895-E6D8CF40DB68}" presName="vProcSp" presStyleCnt="0"/>
      <dgm:spPr/>
    </dgm:pt>
    <dgm:pt modelId="{CB1BC9B0-109F-4005-9D24-853EC32E0A8D}" type="pres">
      <dgm:prSet presAssocID="{B237D76C-384E-41DC-A895-E6D8CF40DB68}" presName="vSp1" presStyleCnt="0"/>
      <dgm:spPr/>
    </dgm:pt>
    <dgm:pt modelId="{ECA3473B-32B2-4705-8B1B-2D1ABAA92C04}" type="pres">
      <dgm:prSet presAssocID="{B237D76C-384E-41DC-A895-E6D8CF40DB68}" presName="simulatedConn" presStyleLbl="solidFgAcc1" presStyleIdx="0" presStyleCnt="1"/>
      <dgm:spPr>
        <a:solidFill>
          <a:schemeClr val="accent2">
            <a:lumMod val="75000"/>
          </a:schemeClr>
        </a:solidFill>
        <a:ln>
          <a:solidFill>
            <a:schemeClr val="tx1"/>
          </a:solidFill>
        </a:ln>
      </dgm:spPr>
    </dgm:pt>
    <dgm:pt modelId="{BC36AEF0-1653-4EBB-8170-2C9260296B83}" type="pres">
      <dgm:prSet presAssocID="{B237D76C-384E-41DC-A895-E6D8CF40DB68}" presName="vSp2" presStyleCnt="0"/>
      <dgm:spPr/>
    </dgm:pt>
    <dgm:pt modelId="{82FA528F-E49C-4D87-815E-666B35AF1541}" type="pres">
      <dgm:prSet presAssocID="{B237D76C-384E-41DC-A895-E6D8CF40DB68}" presName="sibTrans" presStyleCnt="0"/>
      <dgm:spPr/>
    </dgm:pt>
    <dgm:pt modelId="{1ABA66F6-8C2F-4717-8427-6090B0F0A17B}" type="pres">
      <dgm:prSet presAssocID="{77E0756E-F865-4C80-9DEE-1B69DD889395}" presName="compositeNode" presStyleCnt="0">
        <dgm:presLayoutVars>
          <dgm:bulletEnabled val="1"/>
        </dgm:presLayoutVars>
      </dgm:prSet>
      <dgm:spPr/>
    </dgm:pt>
    <dgm:pt modelId="{8978F643-D11F-4070-B47A-2D0A68841FB2}" type="pres">
      <dgm:prSet presAssocID="{77E0756E-F865-4C80-9DEE-1B69DD889395}" presName="bgRect" presStyleLbl="node1" presStyleIdx="1" presStyleCnt="2" custLinFactNeighborX="3912" custLinFactNeighborY="-7006"/>
      <dgm:spPr/>
    </dgm:pt>
    <dgm:pt modelId="{A78D0671-6205-48AE-BD80-A7608A5A6BCA}" type="pres">
      <dgm:prSet presAssocID="{77E0756E-F865-4C80-9DEE-1B69DD889395}" presName="parentNode" presStyleLbl="node1" presStyleIdx="1" presStyleCnt="2">
        <dgm:presLayoutVars>
          <dgm:chMax val="0"/>
          <dgm:bulletEnabled val="1"/>
        </dgm:presLayoutVars>
      </dgm:prSet>
      <dgm:spPr/>
    </dgm:pt>
    <dgm:pt modelId="{6B5C5B22-F626-462A-949C-BAEF2F299EA3}" type="pres">
      <dgm:prSet presAssocID="{77E0756E-F865-4C80-9DEE-1B69DD889395}" presName="childNode" presStyleLbl="node1" presStyleIdx="1" presStyleCnt="2">
        <dgm:presLayoutVars>
          <dgm:bulletEnabled val="1"/>
        </dgm:presLayoutVars>
      </dgm:prSet>
      <dgm:spPr/>
    </dgm:pt>
  </dgm:ptLst>
  <dgm:cxnLst>
    <dgm:cxn modelId="{48C9541C-00C3-4B0A-8D1E-848199574F92}" type="presOf" srcId="{4209B3E9-E12E-4875-8F74-FF8D55B28BB9}" destId="{6B5C5B22-F626-462A-949C-BAEF2F299EA3}" srcOrd="0" destOrd="0" presId="urn:microsoft.com/office/officeart/2005/8/layout/hProcess7"/>
    <dgm:cxn modelId="{473EAD22-D1BE-4541-8A95-4D76E823B42F}" type="presOf" srcId="{18C0D800-744A-4BF0-BB5D-B077D76DD244}" destId="{7C67B487-5BE3-4599-BA0B-FAF87406E7CC}" srcOrd="0" destOrd="0" presId="urn:microsoft.com/office/officeart/2005/8/layout/hProcess7"/>
    <dgm:cxn modelId="{349E0B25-2A80-4CC7-B09B-972F57231BFE}" type="presOf" srcId="{77E0756E-F865-4C80-9DEE-1B69DD889395}" destId="{A78D0671-6205-48AE-BD80-A7608A5A6BCA}" srcOrd="1" destOrd="0" presId="urn:microsoft.com/office/officeart/2005/8/layout/hProcess7"/>
    <dgm:cxn modelId="{8696DF4F-8018-42C1-9160-0EA7303F31FB}" srcId="{D43B0422-CFAC-4001-A67D-01E2015A8899}" destId="{77E0756E-F865-4C80-9DEE-1B69DD889395}" srcOrd="1" destOrd="0" parTransId="{3B2FB0A4-39AC-4C9B-BB23-E7F75D3C6761}" sibTransId="{FB684CE8-515D-432C-8498-A9B65D2E64E8}"/>
    <dgm:cxn modelId="{722F3A52-021E-4A45-8A73-8AA38C6FD179}" type="presOf" srcId="{18C0D800-744A-4BF0-BB5D-B077D76DD244}" destId="{D5111F3A-CFC9-45EC-817C-C2ECB61757EA}" srcOrd="1" destOrd="0" presId="urn:microsoft.com/office/officeart/2005/8/layout/hProcess7"/>
    <dgm:cxn modelId="{2C43EE54-816C-4CCA-A462-B0A3669A0294}" type="presOf" srcId="{196FD2AA-C3B5-4B87-AEE8-B1607826575D}" destId="{AB61E9D8-C5E2-40DD-AFB2-C43E7B450677}" srcOrd="0" destOrd="0" presId="urn:microsoft.com/office/officeart/2005/8/layout/hProcess7"/>
    <dgm:cxn modelId="{86966958-133F-4C6B-A0FF-3A6CC8A12596}" type="presOf" srcId="{77E0756E-F865-4C80-9DEE-1B69DD889395}" destId="{8978F643-D11F-4070-B47A-2D0A68841FB2}" srcOrd="0" destOrd="0" presId="urn:microsoft.com/office/officeart/2005/8/layout/hProcess7"/>
    <dgm:cxn modelId="{CF8B4B9B-8A3D-461B-BD18-7E1E9E49712C}" srcId="{77E0756E-F865-4C80-9DEE-1B69DD889395}" destId="{4209B3E9-E12E-4875-8F74-FF8D55B28BB9}" srcOrd="0" destOrd="0" parTransId="{DC53292E-234D-422D-8CC1-39D4D77328BA}" sibTransId="{F8FEA5D6-4758-4A7A-BE76-1ECC4C71DB21}"/>
    <dgm:cxn modelId="{3DC5E7D2-0C51-4A6B-9B86-D8293D1CE8A9}" srcId="{18C0D800-744A-4BF0-BB5D-B077D76DD244}" destId="{196FD2AA-C3B5-4B87-AEE8-B1607826575D}" srcOrd="0" destOrd="0" parTransId="{3B855E8C-EE03-4037-9B7D-C6DB73B152EE}" sibTransId="{A3B4CD5C-2336-4C2B-BEE1-D650A36F2C28}"/>
    <dgm:cxn modelId="{EC2EBBD5-AED2-4D05-AB46-721A83C125D9}" srcId="{D43B0422-CFAC-4001-A67D-01E2015A8899}" destId="{18C0D800-744A-4BF0-BB5D-B077D76DD244}" srcOrd="0" destOrd="0" parTransId="{036A418A-B4C2-4E98-8C14-1F97023B80DE}" sibTransId="{B237D76C-384E-41DC-A895-E6D8CF40DB68}"/>
    <dgm:cxn modelId="{A6E048FE-38B9-490D-830F-0B206635F255}" type="presOf" srcId="{D43B0422-CFAC-4001-A67D-01E2015A8899}" destId="{5DA7753E-DD1A-449C-AC69-383DE5630041}" srcOrd="0" destOrd="0" presId="urn:microsoft.com/office/officeart/2005/8/layout/hProcess7"/>
    <dgm:cxn modelId="{016B78C8-60B2-4BFA-805F-B8117208E7A7}" type="presParOf" srcId="{5DA7753E-DD1A-449C-AC69-383DE5630041}" destId="{58322720-EAA6-414F-B65F-4EB200E395F4}" srcOrd="0" destOrd="0" presId="urn:microsoft.com/office/officeart/2005/8/layout/hProcess7"/>
    <dgm:cxn modelId="{223168B7-FEB2-4A9C-A2ED-124221EF049D}" type="presParOf" srcId="{58322720-EAA6-414F-B65F-4EB200E395F4}" destId="{7C67B487-5BE3-4599-BA0B-FAF87406E7CC}" srcOrd="0" destOrd="0" presId="urn:microsoft.com/office/officeart/2005/8/layout/hProcess7"/>
    <dgm:cxn modelId="{A79C50E9-4DDA-4ED6-A695-2B647C2CCC96}" type="presParOf" srcId="{58322720-EAA6-414F-B65F-4EB200E395F4}" destId="{D5111F3A-CFC9-45EC-817C-C2ECB61757EA}" srcOrd="1" destOrd="0" presId="urn:microsoft.com/office/officeart/2005/8/layout/hProcess7"/>
    <dgm:cxn modelId="{EE8A5B68-563D-4463-8529-A46B5FA5758D}" type="presParOf" srcId="{58322720-EAA6-414F-B65F-4EB200E395F4}" destId="{AB61E9D8-C5E2-40DD-AFB2-C43E7B450677}" srcOrd="2" destOrd="0" presId="urn:microsoft.com/office/officeart/2005/8/layout/hProcess7"/>
    <dgm:cxn modelId="{55D0925F-3915-417D-AADF-7A0F6090833F}" type="presParOf" srcId="{5DA7753E-DD1A-449C-AC69-383DE5630041}" destId="{C7445C9E-F10D-4C2A-A224-5FE5C1BE095E}" srcOrd="1" destOrd="0" presId="urn:microsoft.com/office/officeart/2005/8/layout/hProcess7"/>
    <dgm:cxn modelId="{DF7B0EC4-9EA8-41CE-99F6-4F82CBB8ECD6}" type="presParOf" srcId="{5DA7753E-DD1A-449C-AC69-383DE5630041}" destId="{639CCBBE-7304-4E04-8C5C-78E91685B300}" srcOrd="2" destOrd="0" presId="urn:microsoft.com/office/officeart/2005/8/layout/hProcess7"/>
    <dgm:cxn modelId="{E580A4E7-824C-49CD-B4B3-94D5A59FC118}" type="presParOf" srcId="{639CCBBE-7304-4E04-8C5C-78E91685B300}" destId="{CB1BC9B0-109F-4005-9D24-853EC32E0A8D}" srcOrd="0" destOrd="0" presId="urn:microsoft.com/office/officeart/2005/8/layout/hProcess7"/>
    <dgm:cxn modelId="{7B9D4A7F-3AF4-4244-845F-CAF171A4D60C}" type="presParOf" srcId="{639CCBBE-7304-4E04-8C5C-78E91685B300}" destId="{ECA3473B-32B2-4705-8B1B-2D1ABAA92C04}" srcOrd="1" destOrd="0" presId="urn:microsoft.com/office/officeart/2005/8/layout/hProcess7"/>
    <dgm:cxn modelId="{1632F66B-30EA-41D1-86F6-5BFDD43E2FDD}" type="presParOf" srcId="{639CCBBE-7304-4E04-8C5C-78E91685B300}" destId="{BC36AEF0-1653-4EBB-8170-2C9260296B83}" srcOrd="2" destOrd="0" presId="urn:microsoft.com/office/officeart/2005/8/layout/hProcess7"/>
    <dgm:cxn modelId="{E02A58FD-608F-42A6-8A7A-D03CD82F61F7}" type="presParOf" srcId="{5DA7753E-DD1A-449C-AC69-383DE5630041}" destId="{82FA528F-E49C-4D87-815E-666B35AF1541}" srcOrd="3" destOrd="0" presId="urn:microsoft.com/office/officeart/2005/8/layout/hProcess7"/>
    <dgm:cxn modelId="{8D217D3C-266B-43DE-86C5-F53CBC2562A5}" type="presParOf" srcId="{5DA7753E-DD1A-449C-AC69-383DE5630041}" destId="{1ABA66F6-8C2F-4717-8427-6090B0F0A17B}" srcOrd="4" destOrd="0" presId="urn:microsoft.com/office/officeart/2005/8/layout/hProcess7"/>
    <dgm:cxn modelId="{1B0558D1-B509-42AE-BB3B-A6D29486E341}" type="presParOf" srcId="{1ABA66F6-8C2F-4717-8427-6090B0F0A17B}" destId="{8978F643-D11F-4070-B47A-2D0A68841FB2}" srcOrd="0" destOrd="0" presId="urn:microsoft.com/office/officeart/2005/8/layout/hProcess7"/>
    <dgm:cxn modelId="{6FA29AA3-D432-4617-845A-20B7E053E5FD}" type="presParOf" srcId="{1ABA66F6-8C2F-4717-8427-6090B0F0A17B}" destId="{A78D0671-6205-48AE-BD80-A7608A5A6BCA}" srcOrd="1" destOrd="0" presId="urn:microsoft.com/office/officeart/2005/8/layout/hProcess7"/>
    <dgm:cxn modelId="{87F7A52E-4E23-4A9F-A784-BE2904B2C184}" type="presParOf" srcId="{1ABA66F6-8C2F-4717-8427-6090B0F0A17B}" destId="{6B5C5B22-F626-462A-949C-BAEF2F299EA3}" srcOrd="2" destOrd="0" presId="urn:microsoft.com/office/officeart/2005/8/layout/hProcess7"/>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521C0A1-0222-4701-B578-7D90EF882F50}" type="doc">
      <dgm:prSet loTypeId="urn:microsoft.com/office/officeart/2005/8/layout/process2" loCatId="process" qsTypeId="urn:microsoft.com/office/officeart/2005/8/quickstyle/simple1" qsCatId="simple" csTypeId="urn:microsoft.com/office/officeart/2005/8/colors/accent1_2" csCatId="accent1" phldr="1"/>
      <dgm:spPr/>
    </dgm:pt>
    <dgm:pt modelId="{71941AD5-73DF-4164-9CFB-FCCE304C236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Uses towards another person threatening, abusive or insulting words or behavior OR</a:t>
          </a:r>
        </a:p>
      </dgm:t>
    </dgm:pt>
    <dgm:pt modelId="{7A907B1E-09F6-42AF-A770-EC527F49A758}" type="parTrans" cxnId="{2FF7D882-0BF7-4AC8-8503-9A22E90B12A0}">
      <dgm:prSet/>
      <dgm:spPr/>
      <dgm:t>
        <a:bodyPr/>
        <a:lstStyle/>
        <a:p>
          <a:endParaRPr lang="en-US"/>
        </a:p>
      </dgm:t>
    </dgm:pt>
    <dgm:pt modelId="{A3574708-83DA-4BE0-B46E-48DAB4AD07C2}" type="sibTrans" cxnId="{2FF7D882-0BF7-4AC8-8503-9A22E90B12A0}">
      <dgm:prSet/>
      <dgm:spPr>
        <a:solidFill>
          <a:schemeClr val="accent2">
            <a:lumMod val="75000"/>
          </a:schemeClr>
        </a:solidFill>
        <a:ln>
          <a:solidFill>
            <a:schemeClr val="tx1"/>
          </a:solidFill>
        </a:ln>
      </dgm:spPr>
      <dgm:t>
        <a:bodyPr/>
        <a:lstStyle/>
        <a:p>
          <a:endParaRPr lang="en-US"/>
        </a:p>
      </dgm:t>
    </dgm:pt>
    <dgm:pt modelId="{D2B4728B-B52E-48A1-845E-DC0B1FC86FB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Distributes or displays to another person any writing, sign or other visible representation which is threatening, abusive or insulting</a:t>
          </a:r>
        </a:p>
      </dgm:t>
    </dgm:pt>
    <dgm:pt modelId="{6A6F084B-82E0-4ECE-A874-5A698C5349BC}" type="parTrans" cxnId="{A7E4751E-9647-4633-9548-A4226A51437E}">
      <dgm:prSet/>
      <dgm:spPr/>
      <dgm:t>
        <a:bodyPr/>
        <a:lstStyle/>
        <a:p>
          <a:endParaRPr lang="en-US"/>
        </a:p>
      </dgm:t>
    </dgm:pt>
    <dgm:pt modelId="{5B768104-5874-42CD-9ABF-949077DC6299}" type="sibTrans" cxnId="{A7E4751E-9647-4633-9548-A4226A51437E}">
      <dgm:prSet/>
      <dgm:spPr>
        <a:solidFill>
          <a:schemeClr val="accent2">
            <a:lumMod val="75000"/>
          </a:schemeClr>
        </a:solidFill>
        <a:ln>
          <a:solidFill>
            <a:schemeClr val="tx1"/>
          </a:solidFill>
        </a:ln>
      </dgm:spPr>
      <dgm:t>
        <a:bodyPr/>
        <a:lstStyle/>
        <a:p>
          <a:endParaRPr lang="en-US" dirty="0"/>
        </a:p>
      </dgm:t>
    </dgm:pt>
    <dgm:pt modelId="{BBBA1E94-48C4-4772-8D8F-FC65C3DB87B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with</a:t>
          </a:r>
          <a:r>
            <a:rPr lang="en-US" sz="2400" b="1" i="1" u="sng" dirty="0">
              <a:solidFill>
                <a:schemeClr val="tx1"/>
              </a:solidFill>
            </a:rPr>
            <a:t> intent </a:t>
          </a:r>
          <a:r>
            <a:rPr lang="en-US" sz="2400" dirty="0">
              <a:solidFill>
                <a:schemeClr val="tx1"/>
              </a:solidFill>
            </a:rPr>
            <a:t>to cause……..</a:t>
          </a:r>
        </a:p>
      </dgm:t>
    </dgm:pt>
    <dgm:pt modelId="{4E13976A-3601-40C3-B040-70DA093B857D}" type="parTrans" cxnId="{4187EFB6-F82D-4EB6-ABCF-896C09C658B0}">
      <dgm:prSet/>
      <dgm:spPr/>
      <dgm:t>
        <a:bodyPr/>
        <a:lstStyle/>
        <a:p>
          <a:endParaRPr lang="en-US"/>
        </a:p>
      </dgm:t>
    </dgm:pt>
    <dgm:pt modelId="{1CA3EA4C-35DC-4233-9CFF-A9AE6AEC2E4B}" type="sibTrans" cxnId="{4187EFB6-F82D-4EB6-ABCF-896C09C658B0}">
      <dgm:prSet/>
      <dgm:spPr/>
      <dgm:t>
        <a:bodyPr/>
        <a:lstStyle/>
        <a:p>
          <a:endParaRPr lang="en-US"/>
        </a:p>
      </dgm:t>
    </dgm:pt>
    <dgm:pt modelId="{42A56267-D6DF-4E54-BFB8-41F834F57638}" type="pres">
      <dgm:prSet presAssocID="{C521C0A1-0222-4701-B578-7D90EF882F50}" presName="linearFlow" presStyleCnt="0">
        <dgm:presLayoutVars>
          <dgm:resizeHandles val="exact"/>
        </dgm:presLayoutVars>
      </dgm:prSet>
      <dgm:spPr/>
    </dgm:pt>
    <dgm:pt modelId="{0BFE59AD-C808-44BE-9003-C952916AB4ED}" type="pres">
      <dgm:prSet presAssocID="{71941AD5-73DF-4164-9CFB-FCCE304C2363}" presName="node" presStyleLbl="node1" presStyleIdx="0" presStyleCnt="3" custScaleX="181313">
        <dgm:presLayoutVars>
          <dgm:bulletEnabled val="1"/>
        </dgm:presLayoutVars>
      </dgm:prSet>
      <dgm:spPr/>
    </dgm:pt>
    <dgm:pt modelId="{33BA7727-2B9C-4909-8FCE-736D57F80985}" type="pres">
      <dgm:prSet presAssocID="{A3574708-83DA-4BE0-B46E-48DAB4AD07C2}" presName="sibTrans" presStyleLbl="sibTrans2D1" presStyleIdx="0" presStyleCnt="2"/>
      <dgm:spPr/>
    </dgm:pt>
    <dgm:pt modelId="{9DE89FD7-0F37-48AA-9B92-BEE29D4A37FE}" type="pres">
      <dgm:prSet presAssocID="{A3574708-83DA-4BE0-B46E-48DAB4AD07C2}" presName="connectorText" presStyleLbl="sibTrans2D1" presStyleIdx="0" presStyleCnt="2"/>
      <dgm:spPr/>
    </dgm:pt>
    <dgm:pt modelId="{0A11F532-2A21-4DEA-9E24-ACD86EA2BE64}" type="pres">
      <dgm:prSet presAssocID="{D2B4728B-B52E-48A1-845E-DC0B1FC86FBD}" presName="node" presStyleLbl="node1" presStyleIdx="1" presStyleCnt="3" custScaleX="185013">
        <dgm:presLayoutVars>
          <dgm:bulletEnabled val="1"/>
        </dgm:presLayoutVars>
      </dgm:prSet>
      <dgm:spPr/>
    </dgm:pt>
    <dgm:pt modelId="{BED057F5-1BFE-461D-91D1-DE51A6DED863}" type="pres">
      <dgm:prSet presAssocID="{5B768104-5874-42CD-9ABF-949077DC6299}" presName="sibTrans" presStyleLbl="sibTrans2D1" presStyleIdx="1" presStyleCnt="2"/>
      <dgm:spPr/>
    </dgm:pt>
    <dgm:pt modelId="{CA0AA78D-8926-4990-97F0-8E13A3E8E5EE}" type="pres">
      <dgm:prSet presAssocID="{5B768104-5874-42CD-9ABF-949077DC6299}" presName="connectorText" presStyleLbl="sibTrans2D1" presStyleIdx="1" presStyleCnt="2"/>
      <dgm:spPr/>
    </dgm:pt>
    <dgm:pt modelId="{0F96CDBB-FDE4-4AAB-BB30-58EC9AD2D260}" type="pres">
      <dgm:prSet presAssocID="{BBBA1E94-48C4-4772-8D8F-FC65C3DB87B7}" presName="node" presStyleLbl="node1" presStyleIdx="2" presStyleCnt="3">
        <dgm:presLayoutVars>
          <dgm:bulletEnabled val="1"/>
        </dgm:presLayoutVars>
      </dgm:prSet>
      <dgm:spPr/>
    </dgm:pt>
  </dgm:ptLst>
  <dgm:cxnLst>
    <dgm:cxn modelId="{A7E4751E-9647-4633-9548-A4226A51437E}" srcId="{C521C0A1-0222-4701-B578-7D90EF882F50}" destId="{D2B4728B-B52E-48A1-845E-DC0B1FC86FBD}" srcOrd="1" destOrd="0" parTransId="{6A6F084B-82E0-4ECE-A874-5A698C5349BC}" sibTransId="{5B768104-5874-42CD-9ABF-949077DC6299}"/>
    <dgm:cxn modelId="{F2B09B61-7BB1-48C2-A560-DB6FC5BD4C97}" type="presOf" srcId="{5B768104-5874-42CD-9ABF-949077DC6299}" destId="{BED057F5-1BFE-461D-91D1-DE51A6DED863}" srcOrd="0" destOrd="0" presId="urn:microsoft.com/office/officeart/2005/8/layout/process2"/>
    <dgm:cxn modelId="{A4A28068-CC29-43B4-8122-C4A9FC50A4C4}" type="presOf" srcId="{A3574708-83DA-4BE0-B46E-48DAB4AD07C2}" destId="{9DE89FD7-0F37-48AA-9B92-BEE29D4A37FE}" srcOrd="1" destOrd="0" presId="urn:microsoft.com/office/officeart/2005/8/layout/process2"/>
    <dgm:cxn modelId="{2FF7D882-0BF7-4AC8-8503-9A22E90B12A0}" srcId="{C521C0A1-0222-4701-B578-7D90EF882F50}" destId="{71941AD5-73DF-4164-9CFB-FCCE304C2363}" srcOrd="0" destOrd="0" parTransId="{7A907B1E-09F6-42AF-A770-EC527F49A758}" sibTransId="{A3574708-83DA-4BE0-B46E-48DAB4AD07C2}"/>
    <dgm:cxn modelId="{6546EE9A-127D-4B84-8B74-ABD3954D1B2F}" type="presOf" srcId="{A3574708-83DA-4BE0-B46E-48DAB4AD07C2}" destId="{33BA7727-2B9C-4909-8FCE-736D57F80985}" srcOrd="0" destOrd="0" presId="urn:microsoft.com/office/officeart/2005/8/layout/process2"/>
    <dgm:cxn modelId="{E6283C9C-C8B6-4B74-B2F7-9A94D310EF69}" type="presOf" srcId="{5B768104-5874-42CD-9ABF-949077DC6299}" destId="{CA0AA78D-8926-4990-97F0-8E13A3E8E5EE}" srcOrd="1" destOrd="0" presId="urn:microsoft.com/office/officeart/2005/8/layout/process2"/>
    <dgm:cxn modelId="{640E2BB6-2E5E-4EB3-9BD8-50F894A0FCCB}" type="presOf" srcId="{C521C0A1-0222-4701-B578-7D90EF882F50}" destId="{42A56267-D6DF-4E54-BFB8-41F834F57638}" srcOrd="0" destOrd="0" presId="urn:microsoft.com/office/officeart/2005/8/layout/process2"/>
    <dgm:cxn modelId="{4187EFB6-F82D-4EB6-ABCF-896C09C658B0}" srcId="{C521C0A1-0222-4701-B578-7D90EF882F50}" destId="{BBBA1E94-48C4-4772-8D8F-FC65C3DB87B7}" srcOrd="2" destOrd="0" parTransId="{4E13976A-3601-40C3-B040-70DA093B857D}" sibTransId="{1CA3EA4C-35DC-4233-9CFF-A9AE6AEC2E4B}"/>
    <dgm:cxn modelId="{D6A8F5B7-22D4-4ED6-9489-9557028F2CA8}" type="presOf" srcId="{BBBA1E94-48C4-4772-8D8F-FC65C3DB87B7}" destId="{0F96CDBB-FDE4-4AAB-BB30-58EC9AD2D260}" srcOrd="0" destOrd="0" presId="urn:microsoft.com/office/officeart/2005/8/layout/process2"/>
    <dgm:cxn modelId="{AE8F01D8-B0A2-4D2E-A36D-34FC0CACA47F}" type="presOf" srcId="{71941AD5-73DF-4164-9CFB-FCCE304C2363}" destId="{0BFE59AD-C808-44BE-9003-C952916AB4ED}" srcOrd="0" destOrd="0" presId="urn:microsoft.com/office/officeart/2005/8/layout/process2"/>
    <dgm:cxn modelId="{3722A7EC-BE71-442E-A1BF-E46832C50DB5}" type="presOf" srcId="{D2B4728B-B52E-48A1-845E-DC0B1FC86FBD}" destId="{0A11F532-2A21-4DEA-9E24-ACD86EA2BE64}" srcOrd="0" destOrd="0" presId="urn:microsoft.com/office/officeart/2005/8/layout/process2"/>
    <dgm:cxn modelId="{7590A3FD-CD2B-4985-B4FE-0E965E26AA80}" type="presParOf" srcId="{42A56267-D6DF-4E54-BFB8-41F834F57638}" destId="{0BFE59AD-C808-44BE-9003-C952916AB4ED}" srcOrd="0" destOrd="0" presId="urn:microsoft.com/office/officeart/2005/8/layout/process2"/>
    <dgm:cxn modelId="{76AA88DB-3370-4809-982D-C456B7DFCE34}" type="presParOf" srcId="{42A56267-D6DF-4E54-BFB8-41F834F57638}" destId="{33BA7727-2B9C-4909-8FCE-736D57F80985}" srcOrd="1" destOrd="0" presId="urn:microsoft.com/office/officeart/2005/8/layout/process2"/>
    <dgm:cxn modelId="{22F7FDE8-F361-44FD-BE0D-8F16AE3FB078}" type="presParOf" srcId="{33BA7727-2B9C-4909-8FCE-736D57F80985}" destId="{9DE89FD7-0F37-48AA-9B92-BEE29D4A37FE}" srcOrd="0" destOrd="0" presId="urn:microsoft.com/office/officeart/2005/8/layout/process2"/>
    <dgm:cxn modelId="{4E88C796-06CE-4CFA-957A-DDA97C53954A}" type="presParOf" srcId="{42A56267-D6DF-4E54-BFB8-41F834F57638}" destId="{0A11F532-2A21-4DEA-9E24-ACD86EA2BE64}" srcOrd="2" destOrd="0" presId="urn:microsoft.com/office/officeart/2005/8/layout/process2"/>
    <dgm:cxn modelId="{7F1541F1-F5E2-44DC-BEBD-D45C76BF747A}" type="presParOf" srcId="{42A56267-D6DF-4E54-BFB8-41F834F57638}" destId="{BED057F5-1BFE-461D-91D1-DE51A6DED863}" srcOrd="3" destOrd="0" presId="urn:microsoft.com/office/officeart/2005/8/layout/process2"/>
    <dgm:cxn modelId="{20FDF80D-5EB6-45FC-B114-766910AFD660}" type="presParOf" srcId="{BED057F5-1BFE-461D-91D1-DE51A6DED863}" destId="{CA0AA78D-8926-4990-97F0-8E13A3E8E5EE}" srcOrd="0" destOrd="0" presId="urn:microsoft.com/office/officeart/2005/8/layout/process2"/>
    <dgm:cxn modelId="{B825B7F1-6283-4199-BB63-A9CC6092B43B}" type="presParOf" srcId="{42A56267-D6DF-4E54-BFB8-41F834F57638}" destId="{0F96CDBB-FDE4-4AAB-BB30-58EC9AD2D2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7F8BEAD-40D2-4AFE-87FB-72919FDA41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3E9C3EE-B146-4F89-AEC7-D2988BADCA6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That person to believe that </a:t>
          </a:r>
          <a:r>
            <a:rPr lang="en-US" sz="2400" b="1" i="1" u="sng" dirty="0">
              <a:solidFill>
                <a:schemeClr val="tx1"/>
              </a:solidFill>
            </a:rPr>
            <a:t>immediate</a:t>
          </a:r>
          <a:r>
            <a:rPr lang="en-US" sz="2400" dirty="0">
              <a:solidFill>
                <a:schemeClr val="tx1"/>
              </a:solidFill>
            </a:rPr>
            <a:t> unlawful </a:t>
          </a:r>
          <a:r>
            <a:rPr lang="en-US" sz="2400" b="1" i="1" u="sng" dirty="0">
              <a:solidFill>
                <a:schemeClr val="tx1"/>
              </a:solidFill>
            </a:rPr>
            <a:t>violence</a:t>
          </a:r>
          <a:r>
            <a:rPr lang="en-US" sz="2400" dirty="0">
              <a:solidFill>
                <a:schemeClr val="tx1"/>
              </a:solidFill>
            </a:rPr>
            <a:t> will be used against him or another by any person OR</a:t>
          </a:r>
        </a:p>
      </dgm:t>
    </dgm:pt>
    <dgm:pt modelId="{76987412-F381-4C60-AB7B-DA60A7CC318D}" type="parTrans" cxnId="{66FA8BE3-2DB1-4846-9225-A6C404F7D1B0}">
      <dgm:prSet/>
      <dgm:spPr/>
      <dgm:t>
        <a:bodyPr/>
        <a:lstStyle/>
        <a:p>
          <a:endParaRPr lang="en-US"/>
        </a:p>
      </dgm:t>
    </dgm:pt>
    <dgm:pt modelId="{66FB7AE3-0B9F-4E7D-9BB7-CE6F71C0FFDC}" type="sibTrans" cxnId="{66FA8BE3-2DB1-4846-9225-A6C404F7D1B0}">
      <dgm:prSet/>
      <dgm:spPr/>
      <dgm:t>
        <a:bodyPr/>
        <a:lstStyle/>
        <a:p>
          <a:endParaRPr lang="en-US"/>
        </a:p>
      </dgm:t>
    </dgm:pt>
    <dgm:pt modelId="{E0FC98C9-41EB-4A8A-88ED-3460783652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to provoke the immediate use of unlawful violence by that person or another OR</a:t>
          </a:r>
        </a:p>
      </dgm:t>
    </dgm:pt>
    <dgm:pt modelId="{56C92834-DFD9-4C27-B215-F2A6A585D08C}" type="parTrans" cxnId="{585D480F-E5D9-4F2F-A761-1AAE4CC5D737}">
      <dgm:prSet/>
      <dgm:spPr/>
      <dgm:t>
        <a:bodyPr/>
        <a:lstStyle/>
        <a:p>
          <a:endParaRPr lang="en-US"/>
        </a:p>
      </dgm:t>
    </dgm:pt>
    <dgm:pt modelId="{782B4271-5039-4E08-B3C3-CF4D1C0351DC}" type="sibTrans" cxnId="{585D480F-E5D9-4F2F-A761-1AAE4CC5D737}">
      <dgm:prSet/>
      <dgm:spPr/>
      <dgm:t>
        <a:bodyPr/>
        <a:lstStyle/>
        <a:p>
          <a:endParaRPr lang="en-US"/>
        </a:p>
      </dgm:t>
    </dgm:pt>
    <dgm:pt modelId="{B1FAF0E4-3F40-47DE-B06D-B1B802377B5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whereby that person is </a:t>
          </a:r>
          <a:r>
            <a:rPr lang="en-US" sz="2400" b="1" i="1" u="sng" dirty="0">
              <a:solidFill>
                <a:schemeClr val="tx1"/>
              </a:solidFill>
            </a:rPr>
            <a:t>likely</a:t>
          </a:r>
          <a:r>
            <a:rPr lang="en-US" sz="2400" dirty="0">
              <a:solidFill>
                <a:schemeClr val="tx1"/>
              </a:solidFill>
            </a:rPr>
            <a:t> to believe that such violence will be used or it is likely that such violence will be provoked</a:t>
          </a:r>
        </a:p>
      </dgm:t>
    </dgm:pt>
    <dgm:pt modelId="{1FAA2678-2191-4456-BA52-1EB07BEFE7E7}" type="parTrans" cxnId="{58265284-F35D-49BC-8177-0E259CAEE089}">
      <dgm:prSet/>
      <dgm:spPr/>
      <dgm:t>
        <a:bodyPr/>
        <a:lstStyle/>
        <a:p>
          <a:endParaRPr lang="en-US"/>
        </a:p>
      </dgm:t>
    </dgm:pt>
    <dgm:pt modelId="{389ED2FD-AA57-4700-88DE-C738B64B38CA}" type="sibTrans" cxnId="{58265284-F35D-49BC-8177-0E259CAEE089}">
      <dgm:prSet/>
      <dgm:spPr/>
      <dgm:t>
        <a:bodyPr/>
        <a:lstStyle/>
        <a:p>
          <a:endParaRPr lang="en-US"/>
        </a:p>
      </dgm:t>
    </dgm:pt>
    <dgm:pt modelId="{18D8386E-4B99-460C-872F-DE031DB8F5CD}" type="pres">
      <dgm:prSet presAssocID="{F7F8BEAD-40D2-4AFE-87FB-72919FDA419C}" presName="diagram" presStyleCnt="0">
        <dgm:presLayoutVars>
          <dgm:dir/>
          <dgm:resizeHandles val="exact"/>
        </dgm:presLayoutVars>
      </dgm:prSet>
      <dgm:spPr/>
    </dgm:pt>
    <dgm:pt modelId="{A3CACB5D-7DA7-4992-A735-260E983968D1}" type="pres">
      <dgm:prSet presAssocID="{C3E9C3EE-B146-4F89-AEC7-D2988BADCA6A}" presName="node" presStyleLbl="node1" presStyleIdx="0" presStyleCnt="3" custScaleX="236610">
        <dgm:presLayoutVars>
          <dgm:bulletEnabled val="1"/>
        </dgm:presLayoutVars>
      </dgm:prSet>
      <dgm:spPr/>
    </dgm:pt>
    <dgm:pt modelId="{4258DDB1-02E2-43B4-836B-1866977F2FAD}" type="pres">
      <dgm:prSet presAssocID="{66FB7AE3-0B9F-4E7D-9BB7-CE6F71C0FFDC}" presName="sibTrans" presStyleCnt="0"/>
      <dgm:spPr/>
    </dgm:pt>
    <dgm:pt modelId="{F3E7DF6E-DC6F-4C64-9845-7E3F9637608A}" type="pres">
      <dgm:prSet presAssocID="{E0FC98C9-41EB-4A8A-88ED-3460783652D9}" presName="node" presStyleLbl="node1" presStyleIdx="1" presStyleCnt="3" custScaleX="219285">
        <dgm:presLayoutVars>
          <dgm:bulletEnabled val="1"/>
        </dgm:presLayoutVars>
      </dgm:prSet>
      <dgm:spPr/>
    </dgm:pt>
    <dgm:pt modelId="{C0B9B08F-7B5B-4EB0-85FB-79E2BC131F4E}" type="pres">
      <dgm:prSet presAssocID="{782B4271-5039-4E08-B3C3-CF4D1C0351DC}" presName="sibTrans" presStyleCnt="0"/>
      <dgm:spPr/>
    </dgm:pt>
    <dgm:pt modelId="{DE8FC6BA-832E-474B-9C23-C15E6E2032B9}" type="pres">
      <dgm:prSet presAssocID="{B1FAF0E4-3F40-47DE-B06D-B1B802377B52}" presName="node" presStyleLbl="node1" presStyleIdx="2" presStyleCnt="3" custScaleX="236610">
        <dgm:presLayoutVars>
          <dgm:bulletEnabled val="1"/>
        </dgm:presLayoutVars>
      </dgm:prSet>
      <dgm:spPr/>
    </dgm:pt>
  </dgm:ptLst>
  <dgm:cxnLst>
    <dgm:cxn modelId="{585D480F-E5D9-4F2F-A761-1AAE4CC5D737}" srcId="{F7F8BEAD-40D2-4AFE-87FB-72919FDA419C}" destId="{E0FC98C9-41EB-4A8A-88ED-3460783652D9}" srcOrd="1" destOrd="0" parTransId="{56C92834-DFD9-4C27-B215-F2A6A585D08C}" sibTransId="{782B4271-5039-4E08-B3C3-CF4D1C0351DC}"/>
    <dgm:cxn modelId="{F3C35E11-E3EA-4658-AF98-DBC36D379CFE}" type="presOf" srcId="{B1FAF0E4-3F40-47DE-B06D-B1B802377B52}" destId="{DE8FC6BA-832E-474B-9C23-C15E6E2032B9}" srcOrd="0" destOrd="0" presId="urn:microsoft.com/office/officeart/2005/8/layout/default"/>
    <dgm:cxn modelId="{F3F5E520-F5A3-4697-B4F9-31A2ECDDC25B}" type="presOf" srcId="{C3E9C3EE-B146-4F89-AEC7-D2988BADCA6A}" destId="{A3CACB5D-7DA7-4992-A735-260E983968D1}" srcOrd="0" destOrd="0" presId="urn:microsoft.com/office/officeart/2005/8/layout/default"/>
    <dgm:cxn modelId="{76622C68-A545-4C2B-972B-D867B952D4A4}" type="presOf" srcId="{F7F8BEAD-40D2-4AFE-87FB-72919FDA419C}" destId="{18D8386E-4B99-460C-872F-DE031DB8F5CD}" srcOrd="0" destOrd="0" presId="urn:microsoft.com/office/officeart/2005/8/layout/default"/>
    <dgm:cxn modelId="{58265284-F35D-49BC-8177-0E259CAEE089}" srcId="{F7F8BEAD-40D2-4AFE-87FB-72919FDA419C}" destId="{B1FAF0E4-3F40-47DE-B06D-B1B802377B52}" srcOrd="2" destOrd="0" parTransId="{1FAA2678-2191-4456-BA52-1EB07BEFE7E7}" sibTransId="{389ED2FD-AA57-4700-88DE-C738B64B38CA}"/>
    <dgm:cxn modelId="{4EF5B1AE-3FF4-441C-8EFF-F80FE2AFB12E}" type="presOf" srcId="{E0FC98C9-41EB-4A8A-88ED-3460783652D9}" destId="{F3E7DF6E-DC6F-4C64-9845-7E3F9637608A}" srcOrd="0" destOrd="0" presId="urn:microsoft.com/office/officeart/2005/8/layout/default"/>
    <dgm:cxn modelId="{66FA8BE3-2DB1-4846-9225-A6C404F7D1B0}" srcId="{F7F8BEAD-40D2-4AFE-87FB-72919FDA419C}" destId="{C3E9C3EE-B146-4F89-AEC7-D2988BADCA6A}" srcOrd="0" destOrd="0" parTransId="{76987412-F381-4C60-AB7B-DA60A7CC318D}" sibTransId="{66FB7AE3-0B9F-4E7D-9BB7-CE6F71C0FFDC}"/>
    <dgm:cxn modelId="{19A136B6-99AB-4EC1-8192-AC9E0FB6D1D8}" type="presParOf" srcId="{18D8386E-4B99-460C-872F-DE031DB8F5CD}" destId="{A3CACB5D-7DA7-4992-A735-260E983968D1}" srcOrd="0" destOrd="0" presId="urn:microsoft.com/office/officeart/2005/8/layout/default"/>
    <dgm:cxn modelId="{63181905-3507-4DBC-BEE5-2B26EC5E9562}" type="presParOf" srcId="{18D8386E-4B99-460C-872F-DE031DB8F5CD}" destId="{4258DDB1-02E2-43B4-836B-1866977F2FAD}" srcOrd="1" destOrd="0" presId="urn:microsoft.com/office/officeart/2005/8/layout/default"/>
    <dgm:cxn modelId="{182999A4-8A05-4B74-BEEC-30A960384CD3}" type="presParOf" srcId="{18D8386E-4B99-460C-872F-DE031DB8F5CD}" destId="{F3E7DF6E-DC6F-4C64-9845-7E3F9637608A}" srcOrd="2" destOrd="0" presId="urn:microsoft.com/office/officeart/2005/8/layout/default"/>
    <dgm:cxn modelId="{E34C0A2C-A42F-47AD-AE03-E7F3721D78CE}" type="presParOf" srcId="{18D8386E-4B99-460C-872F-DE031DB8F5CD}" destId="{C0B9B08F-7B5B-4EB0-85FB-79E2BC131F4E}" srcOrd="3" destOrd="0" presId="urn:microsoft.com/office/officeart/2005/8/layout/default"/>
    <dgm:cxn modelId="{43761BDD-8FB8-4434-B39F-01154B8C5495}" type="presParOf" srcId="{18D8386E-4B99-460C-872F-DE031DB8F5CD}" destId="{DE8FC6BA-832E-474B-9C23-C15E6E2032B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96289A8-55D5-47D8-9BCC-439EEF1E0980}" type="doc">
      <dgm:prSet loTypeId="urn:microsoft.com/office/officeart/2005/8/layout/process2" loCatId="process" qsTypeId="urn:microsoft.com/office/officeart/2005/8/quickstyle/simple1" qsCatId="simple" csTypeId="urn:microsoft.com/office/officeart/2005/8/colors/accent1_2" csCatId="accent1" phldr="1"/>
      <dgm:spPr/>
    </dgm:pt>
    <dgm:pt modelId="{68044179-A185-4E2E-8EB1-5F6F0BFA2B8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This offence can be committed in </a:t>
          </a:r>
          <a:r>
            <a:rPr lang="en-US" sz="2400" b="1" i="1" u="sng" dirty="0">
              <a:solidFill>
                <a:schemeClr val="tx1"/>
              </a:solidFill>
            </a:rPr>
            <a:t>public or private </a:t>
          </a:r>
          <a:r>
            <a:rPr lang="en-US" sz="2400" dirty="0">
              <a:solidFill>
                <a:schemeClr val="tx1"/>
              </a:solidFill>
            </a:rPr>
            <a:t>except</a:t>
          </a:r>
        </a:p>
      </dgm:t>
    </dgm:pt>
    <dgm:pt modelId="{571CC00F-964D-4A45-9D06-151980953905}" type="parTrans" cxnId="{F76FFAB2-2E6B-42FC-B7A7-F642997DB99A}">
      <dgm:prSet/>
      <dgm:spPr/>
      <dgm:t>
        <a:bodyPr/>
        <a:lstStyle/>
        <a:p>
          <a:endParaRPr lang="en-US"/>
        </a:p>
      </dgm:t>
    </dgm:pt>
    <dgm:pt modelId="{5BDBBCB9-31C2-4796-90D2-4783D47F242D}" type="sibTrans" cxnId="{F76FFAB2-2E6B-42FC-B7A7-F642997DB99A}">
      <dgm:prSet/>
      <dgm:spPr>
        <a:solidFill>
          <a:schemeClr val="accent2">
            <a:lumMod val="75000"/>
          </a:schemeClr>
        </a:solidFill>
        <a:ln>
          <a:solidFill>
            <a:schemeClr val="tx1"/>
          </a:solidFill>
        </a:ln>
      </dgm:spPr>
      <dgm:t>
        <a:bodyPr/>
        <a:lstStyle/>
        <a:p>
          <a:endParaRPr lang="en-US"/>
        </a:p>
      </dgm:t>
    </dgm:pt>
    <dgm:pt modelId="{661704BB-72AA-477F-A44C-F9AAEB8A5E0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where the words or </a:t>
          </a:r>
          <a:r>
            <a:rPr lang="en-US" sz="2400" dirty="0" err="1">
              <a:solidFill>
                <a:schemeClr val="tx1"/>
              </a:solidFill>
            </a:rPr>
            <a:t>behaviour</a:t>
          </a:r>
          <a:r>
            <a:rPr lang="en-US" sz="2400" dirty="0">
              <a:solidFill>
                <a:schemeClr val="tx1"/>
              </a:solidFill>
            </a:rPr>
            <a:t> are used or the writing, sign or other visible representation is displayed by a person inside a </a:t>
          </a:r>
          <a:r>
            <a:rPr lang="en-US" sz="2400" b="1" i="1" u="sng" dirty="0">
              <a:solidFill>
                <a:schemeClr val="tx1"/>
              </a:solidFill>
            </a:rPr>
            <a:t>dwelling </a:t>
          </a:r>
          <a:r>
            <a:rPr lang="en-US" sz="2400" dirty="0">
              <a:solidFill>
                <a:schemeClr val="tx1"/>
              </a:solidFill>
            </a:rPr>
            <a:t>&amp; the other person is also inside that or another dwelling </a:t>
          </a:r>
        </a:p>
      </dgm:t>
    </dgm:pt>
    <dgm:pt modelId="{B7018FCE-5843-4B19-86E0-A3D2C7C851D6}" type="parTrans" cxnId="{C210E26A-28F6-438F-92DC-AF979F260C52}">
      <dgm:prSet/>
      <dgm:spPr/>
      <dgm:t>
        <a:bodyPr/>
        <a:lstStyle/>
        <a:p>
          <a:endParaRPr lang="en-US"/>
        </a:p>
      </dgm:t>
    </dgm:pt>
    <dgm:pt modelId="{A54D0589-8687-442D-A691-2F954D14BC8C}" type="sibTrans" cxnId="{C210E26A-28F6-438F-92DC-AF979F260C52}">
      <dgm:prSet/>
      <dgm:spPr/>
      <dgm:t>
        <a:bodyPr/>
        <a:lstStyle/>
        <a:p>
          <a:endParaRPr lang="en-US"/>
        </a:p>
      </dgm:t>
    </dgm:pt>
    <dgm:pt modelId="{D69D4DF3-138B-4CAE-BE27-33294C024CF5}" type="pres">
      <dgm:prSet presAssocID="{896289A8-55D5-47D8-9BCC-439EEF1E0980}" presName="linearFlow" presStyleCnt="0">
        <dgm:presLayoutVars>
          <dgm:resizeHandles val="exact"/>
        </dgm:presLayoutVars>
      </dgm:prSet>
      <dgm:spPr/>
    </dgm:pt>
    <dgm:pt modelId="{402FE537-0D97-45DF-B907-3D0279DFEC15}" type="pres">
      <dgm:prSet presAssocID="{68044179-A185-4E2E-8EB1-5F6F0BFA2B8B}" presName="node" presStyleLbl="node1" presStyleIdx="0" presStyleCnt="2" custScaleX="314062" custScaleY="47505">
        <dgm:presLayoutVars>
          <dgm:bulletEnabled val="1"/>
        </dgm:presLayoutVars>
      </dgm:prSet>
      <dgm:spPr/>
    </dgm:pt>
    <dgm:pt modelId="{5911DA87-5174-4556-A867-75D457F8DCD9}" type="pres">
      <dgm:prSet presAssocID="{5BDBBCB9-31C2-4796-90D2-4783D47F242D}" presName="sibTrans" presStyleLbl="sibTrans2D1" presStyleIdx="0" presStyleCnt="1"/>
      <dgm:spPr/>
    </dgm:pt>
    <dgm:pt modelId="{6989D146-32C4-4C89-B229-C342C56C7231}" type="pres">
      <dgm:prSet presAssocID="{5BDBBCB9-31C2-4796-90D2-4783D47F242D}" presName="connectorText" presStyleLbl="sibTrans2D1" presStyleIdx="0" presStyleCnt="1"/>
      <dgm:spPr/>
    </dgm:pt>
    <dgm:pt modelId="{6B4EF487-F47E-4D35-BCE9-A338457CF6A8}" type="pres">
      <dgm:prSet presAssocID="{661704BB-72AA-477F-A44C-F9AAEB8A5E05}" presName="node" presStyleLbl="node1" presStyleIdx="1" presStyleCnt="2" custScaleX="290436">
        <dgm:presLayoutVars>
          <dgm:bulletEnabled val="1"/>
        </dgm:presLayoutVars>
      </dgm:prSet>
      <dgm:spPr/>
    </dgm:pt>
  </dgm:ptLst>
  <dgm:cxnLst>
    <dgm:cxn modelId="{99B63103-BEB4-4FC0-996D-AC94AC570B8C}" type="presOf" srcId="{661704BB-72AA-477F-A44C-F9AAEB8A5E05}" destId="{6B4EF487-F47E-4D35-BCE9-A338457CF6A8}" srcOrd="0" destOrd="0" presId="urn:microsoft.com/office/officeart/2005/8/layout/process2"/>
    <dgm:cxn modelId="{2A6B661E-ADA2-46E6-BD20-D6E8B3F61C26}" type="presOf" srcId="{5BDBBCB9-31C2-4796-90D2-4783D47F242D}" destId="{5911DA87-5174-4556-A867-75D457F8DCD9}" srcOrd="0" destOrd="0" presId="urn:microsoft.com/office/officeart/2005/8/layout/process2"/>
    <dgm:cxn modelId="{C210E26A-28F6-438F-92DC-AF979F260C52}" srcId="{896289A8-55D5-47D8-9BCC-439EEF1E0980}" destId="{661704BB-72AA-477F-A44C-F9AAEB8A5E05}" srcOrd="1" destOrd="0" parTransId="{B7018FCE-5843-4B19-86E0-A3D2C7C851D6}" sibTransId="{A54D0589-8687-442D-A691-2F954D14BC8C}"/>
    <dgm:cxn modelId="{C1459557-54B0-4CE2-AE87-47B3FC50D88D}" type="presOf" srcId="{5BDBBCB9-31C2-4796-90D2-4783D47F242D}" destId="{6989D146-32C4-4C89-B229-C342C56C7231}" srcOrd="1" destOrd="0" presId="urn:microsoft.com/office/officeart/2005/8/layout/process2"/>
    <dgm:cxn modelId="{F76FFAB2-2E6B-42FC-B7A7-F642997DB99A}" srcId="{896289A8-55D5-47D8-9BCC-439EEF1E0980}" destId="{68044179-A185-4E2E-8EB1-5F6F0BFA2B8B}" srcOrd="0" destOrd="0" parTransId="{571CC00F-964D-4A45-9D06-151980953905}" sibTransId="{5BDBBCB9-31C2-4796-90D2-4783D47F242D}"/>
    <dgm:cxn modelId="{377C88D0-5610-4144-8533-8571D0F87994}" type="presOf" srcId="{896289A8-55D5-47D8-9BCC-439EEF1E0980}" destId="{D69D4DF3-138B-4CAE-BE27-33294C024CF5}" srcOrd="0" destOrd="0" presId="urn:microsoft.com/office/officeart/2005/8/layout/process2"/>
    <dgm:cxn modelId="{521FCEDA-85B8-4CC0-B570-A2E48696D324}" type="presOf" srcId="{68044179-A185-4E2E-8EB1-5F6F0BFA2B8B}" destId="{402FE537-0D97-45DF-B907-3D0279DFEC15}" srcOrd="0" destOrd="0" presId="urn:microsoft.com/office/officeart/2005/8/layout/process2"/>
    <dgm:cxn modelId="{3050B744-250F-48E5-8A15-BF1119E598C6}" type="presParOf" srcId="{D69D4DF3-138B-4CAE-BE27-33294C024CF5}" destId="{402FE537-0D97-45DF-B907-3D0279DFEC15}" srcOrd="0" destOrd="0" presId="urn:microsoft.com/office/officeart/2005/8/layout/process2"/>
    <dgm:cxn modelId="{9D494367-DAA5-48F0-8E76-A28FFEECB6D1}" type="presParOf" srcId="{D69D4DF3-138B-4CAE-BE27-33294C024CF5}" destId="{5911DA87-5174-4556-A867-75D457F8DCD9}" srcOrd="1" destOrd="0" presId="urn:microsoft.com/office/officeart/2005/8/layout/process2"/>
    <dgm:cxn modelId="{87C26EA0-906A-4F25-94D1-7BCA903DB674}" type="presParOf" srcId="{5911DA87-5174-4556-A867-75D457F8DCD9}" destId="{6989D146-32C4-4C89-B229-C342C56C7231}" srcOrd="0" destOrd="0" presId="urn:microsoft.com/office/officeart/2005/8/layout/process2"/>
    <dgm:cxn modelId="{A1DD5600-D30E-4DDC-8F64-D1294F638696}" type="presParOf" srcId="{D69D4DF3-138B-4CAE-BE27-33294C024CF5}" destId="{6B4EF487-F47E-4D35-BCE9-A338457CF6A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9115C5C-4ADC-471D-93FF-9C8414C06AB9}" type="doc">
      <dgm:prSet loTypeId="urn:microsoft.com/office/officeart/2005/8/layout/process2" loCatId="process" qsTypeId="urn:microsoft.com/office/officeart/2005/8/quickstyle/simple1" qsCatId="simple" csTypeId="urn:microsoft.com/office/officeart/2005/8/colors/accent1_2" csCatId="accent1" phldr="1"/>
      <dgm:spPr/>
    </dgm:pt>
    <dgm:pt modelId="{6BACAD74-361A-49D5-8800-65694B9CCA7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person is guilty of affray if he uses or threatens unlawful </a:t>
          </a:r>
          <a:r>
            <a:rPr lang="en-US" sz="2400" b="1" i="1" u="sng" dirty="0">
              <a:solidFill>
                <a:schemeClr val="tx1"/>
              </a:solidFill>
            </a:rPr>
            <a:t>violence</a:t>
          </a:r>
          <a:r>
            <a:rPr lang="en-US" sz="2400" dirty="0">
              <a:solidFill>
                <a:schemeClr val="tx1"/>
              </a:solidFill>
            </a:rPr>
            <a:t> towards another &amp;</a:t>
          </a:r>
        </a:p>
      </dgm:t>
    </dgm:pt>
    <dgm:pt modelId="{83D38D51-1EE7-43DF-860D-D24BA060CB0D}" type="parTrans" cxnId="{869A2829-3827-453E-9F7F-41C927526A59}">
      <dgm:prSet/>
      <dgm:spPr/>
      <dgm:t>
        <a:bodyPr/>
        <a:lstStyle/>
        <a:p>
          <a:endParaRPr lang="en-US"/>
        </a:p>
      </dgm:t>
    </dgm:pt>
    <dgm:pt modelId="{9DA02401-D8B2-442F-BA37-810852B1FD18}" type="sibTrans" cxnId="{869A2829-3827-453E-9F7F-41C927526A59}">
      <dgm:prSet/>
      <dgm:spPr>
        <a:solidFill>
          <a:schemeClr val="accent2">
            <a:lumMod val="75000"/>
          </a:schemeClr>
        </a:solidFill>
        <a:ln>
          <a:solidFill>
            <a:schemeClr val="tx1"/>
          </a:solidFill>
        </a:ln>
      </dgm:spPr>
      <dgm:t>
        <a:bodyPr/>
        <a:lstStyle/>
        <a:p>
          <a:endParaRPr lang="en-US"/>
        </a:p>
      </dgm:t>
    </dgm:pt>
    <dgm:pt modelId="{00744593-01FF-4B02-B786-6A79DFC2DBA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His conduct is such as would cause a </a:t>
          </a:r>
          <a:r>
            <a:rPr lang="en-US" sz="2400" b="1" i="1" u="sng" dirty="0">
              <a:solidFill>
                <a:schemeClr val="tx1"/>
              </a:solidFill>
            </a:rPr>
            <a:t>person of reasonable firmness</a:t>
          </a:r>
          <a:r>
            <a:rPr lang="en-US" sz="2400" dirty="0">
              <a:solidFill>
                <a:schemeClr val="tx1"/>
              </a:solidFill>
            </a:rPr>
            <a:t> present at the scene to fear for his personal safety</a:t>
          </a:r>
        </a:p>
      </dgm:t>
    </dgm:pt>
    <dgm:pt modelId="{BD6CFE48-F76C-498B-B299-9C3DDAE6BC84}" type="parTrans" cxnId="{4D27C50D-3425-4400-9514-0807018A7D17}">
      <dgm:prSet/>
      <dgm:spPr/>
      <dgm:t>
        <a:bodyPr/>
        <a:lstStyle/>
        <a:p>
          <a:endParaRPr lang="en-US"/>
        </a:p>
      </dgm:t>
    </dgm:pt>
    <dgm:pt modelId="{C5F2C4C2-07DA-4B8B-AD0B-5DCBBFF97838}" type="sibTrans" cxnId="{4D27C50D-3425-4400-9514-0807018A7D17}">
      <dgm:prSet/>
      <dgm:spPr/>
      <dgm:t>
        <a:bodyPr/>
        <a:lstStyle/>
        <a:p>
          <a:endParaRPr lang="en-US"/>
        </a:p>
      </dgm:t>
    </dgm:pt>
    <dgm:pt modelId="{E03155A0-B868-43C1-8154-ED992998D1F9}" type="pres">
      <dgm:prSet presAssocID="{79115C5C-4ADC-471D-93FF-9C8414C06AB9}" presName="linearFlow" presStyleCnt="0">
        <dgm:presLayoutVars>
          <dgm:resizeHandles val="exact"/>
        </dgm:presLayoutVars>
      </dgm:prSet>
      <dgm:spPr/>
    </dgm:pt>
    <dgm:pt modelId="{A8A38860-EE56-4834-AAE4-1C78E2F132A3}" type="pres">
      <dgm:prSet presAssocID="{6BACAD74-361A-49D5-8800-65694B9CCA72}" presName="node" presStyleLbl="node1" presStyleIdx="0" presStyleCnt="2" custScaleX="288783" custLinFactNeighborY="-63062">
        <dgm:presLayoutVars>
          <dgm:bulletEnabled val="1"/>
        </dgm:presLayoutVars>
      </dgm:prSet>
      <dgm:spPr/>
    </dgm:pt>
    <dgm:pt modelId="{BD3F48A2-4319-4F0D-B807-5375E605CBA5}" type="pres">
      <dgm:prSet presAssocID="{9DA02401-D8B2-442F-BA37-810852B1FD18}" presName="sibTrans" presStyleLbl="sibTrans2D1" presStyleIdx="0" presStyleCnt="1"/>
      <dgm:spPr/>
    </dgm:pt>
    <dgm:pt modelId="{2E566DF5-B2E6-4A29-96F9-2AFDA5927281}" type="pres">
      <dgm:prSet presAssocID="{9DA02401-D8B2-442F-BA37-810852B1FD18}" presName="connectorText" presStyleLbl="sibTrans2D1" presStyleIdx="0" presStyleCnt="1"/>
      <dgm:spPr/>
    </dgm:pt>
    <dgm:pt modelId="{242C498B-FA6E-42B4-AE26-7767AD5C7DF1}" type="pres">
      <dgm:prSet presAssocID="{00744593-01FF-4B02-B786-6A79DFC2DBAC}" presName="node" presStyleLbl="node1" presStyleIdx="1" presStyleCnt="2" custScaleX="282862">
        <dgm:presLayoutVars>
          <dgm:bulletEnabled val="1"/>
        </dgm:presLayoutVars>
      </dgm:prSet>
      <dgm:spPr/>
    </dgm:pt>
  </dgm:ptLst>
  <dgm:cxnLst>
    <dgm:cxn modelId="{7D534601-EB1D-4F54-86C8-AFD8AF45CA67}" type="presOf" srcId="{00744593-01FF-4B02-B786-6A79DFC2DBAC}" destId="{242C498B-FA6E-42B4-AE26-7767AD5C7DF1}" srcOrd="0" destOrd="0" presId="urn:microsoft.com/office/officeart/2005/8/layout/process2"/>
    <dgm:cxn modelId="{4D27C50D-3425-4400-9514-0807018A7D17}" srcId="{79115C5C-4ADC-471D-93FF-9C8414C06AB9}" destId="{00744593-01FF-4B02-B786-6A79DFC2DBAC}" srcOrd="1" destOrd="0" parTransId="{BD6CFE48-F76C-498B-B299-9C3DDAE6BC84}" sibTransId="{C5F2C4C2-07DA-4B8B-AD0B-5DCBBFF97838}"/>
    <dgm:cxn modelId="{3D5A9F28-7D95-4B38-B84C-233B79955ACE}" type="presOf" srcId="{9DA02401-D8B2-442F-BA37-810852B1FD18}" destId="{2E566DF5-B2E6-4A29-96F9-2AFDA5927281}" srcOrd="1" destOrd="0" presId="urn:microsoft.com/office/officeart/2005/8/layout/process2"/>
    <dgm:cxn modelId="{869A2829-3827-453E-9F7F-41C927526A59}" srcId="{79115C5C-4ADC-471D-93FF-9C8414C06AB9}" destId="{6BACAD74-361A-49D5-8800-65694B9CCA72}" srcOrd="0" destOrd="0" parTransId="{83D38D51-1EE7-43DF-860D-D24BA060CB0D}" sibTransId="{9DA02401-D8B2-442F-BA37-810852B1FD18}"/>
    <dgm:cxn modelId="{0F92C88A-8B00-468A-B5CE-1B31953CB2C8}" type="presOf" srcId="{79115C5C-4ADC-471D-93FF-9C8414C06AB9}" destId="{E03155A0-B868-43C1-8154-ED992998D1F9}" srcOrd="0" destOrd="0" presId="urn:microsoft.com/office/officeart/2005/8/layout/process2"/>
    <dgm:cxn modelId="{1A8A89A7-0249-482E-9266-A86A220B6A82}" type="presOf" srcId="{9DA02401-D8B2-442F-BA37-810852B1FD18}" destId="{BD3F48A2-4319-4F0D-B807-5375E605CBA5}" srcOrd="0" destOrd="0" presId="urn:microsoft.com/office/officeart/2005/8/layout/process2"/>
    <dgm:cxn modelId="{43FB4AB0-4ACB-4432-914F-3DE94370FD7A}" type="presOf" srcId="{6BACAD74-361A-49D5-8800-65694B9CCA72}" destId="{A8A38860-EE56-4834-AAE4-1C78E2F132A3}" srcOrd="0" destOrd="0" presId="urn:microsoft.com/office/officeart/2005/8/layout/process2"/>
    <dgm:cxn modelId="{4632E2C3-0DF7-4620-9429-7CB12EEAD2D2}" type="presParOf" srcId="{E03155A0-B868-43C1-8154-ED992998D1F9}" destId="{A8A38860-EE56-4834-AAE4-1C78E2F132A3}" srcOrd="0" destOrd="0" presId="urn:microsoft.com/office/officeart/2005/8/layout/process2"/>
    <dgm:cxn modelId="{FAA1ADB9-53BF-4ED3-BD4C-43C35EFF2D03}" type="presParOf" srcId="{E03155A0-B868-43C1-8154-ED992998D1F9}" destId="{BD3F48A2-4319-4F0D-B807-5375E605CBA5}" srcOrd="1" destOrd="0" presId="urn:microsoft.com/office/officeart/2005/8/layout/process2"/>
    <dgm:cxn modelId="{95E4C749-7D56-418C-95AD-F7B060AAABDE}" type="presParOf" srcId="{BD3F48A2-4319-4F0D-B807-5375E605CBA5}" destId="{2E566DF5-B2E6-4A29-96F9-2AFDA5927281}" srcOrd="0" destOrd="0" presId="urn:microsoft.com/office/officeart/2005/8/layout/process2"/>
    <dgm:cxn modelId="{F23AF7E4-1D9E-4E15-A187-5E45F40F03B4}" type="presParOf" srcId="{E03155A0-B868-43C1-8154-ED992998D1F9}" destId="{242C498B-FA6E-42B4-AE26-7767AD5C7DF1}" srcOrd="2"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7C5F29A-3982-4D05-9011-0F631F81430F}" type="doc">
      <dgm:prSet loTypeId="urn:microsoft.com/office/officeart/2005/8/layout/hProcess9" loCatId="process" qsTypeId="urn:microsoft.com/office/officeart/2005/8/quickstyle/simple1" qsCatId="simple" csTypeId="urn:microsoft.com/office/officeart/2005/8/colors/accent1_2" csCatId="accent1" phldr="1"/>
      <dgm:spPr/>
    </dgm:pt>
    <dgm:pt modelId="{5E009B52-F29C-4E23-863A-80A30EE6436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Where </a:t>
          </a:r>
          <a:r>
            <a:rPr lang="en-US" sz="2400" b="1" i="1" u="sng" dirty="0">
              <a:solidFill>
                <a:schemeClr val="tx1"/>
              </a:solidFill>
            </a:rPr>
            <a:t>3 or more persons </a:t>
          </a:r>
          <a:r>
            <a:rPr lang="en-US" sz="2400" dirty="0">
              <a:solidFill>
                <a:schemeClr val="tx1"/>
              </a:solidFill>
            </a:rPr>
            <a:t>who are present together use or threatens unlawful </a:t>
          </a:r>
          <a:r>
            <a:rPr lang="en-US" sz="2400" b="1" i="1" u="sng" dirty="0">
              <a:solidFill>
                <a:schemeClr val="tx1"/>
              </a:solidFill>
            </a:rPr>
            <a:t>violence</a:t>
          </a:r>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And the conduct of them (taken together)</a:t>
          </a:r>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is such as would cause </a:t>
          </a:r>
          <a:r>
            <a:rPr lang="en-US" sz="2400" b="1" i="1" u="sng" dirty="0">
              <a:solidFill>
                <a:schemeClr val="tx1"/>
              </a:solidFill>
            </a:rPr>
            <a:t>a person of reasonable firmness</a:t>
          </a:r>
          <a:r>
            <a:rPr lang="en-US" sz="2400" dirty="0">
              <a:solidFill>
                <a:schemeClr val="tx1"/>
              </a:solidFill>
            </a:rPr>
            <a:t> present at the scene to fear for their personal safety </a:t>
          </a:r>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DB38765A-9999-4BA9-8030-0ACF3EA3A520}" type="pres">
      <dgm:prSet presAssocID="{37C5F29A-3982-4D05-9011-0F631F81430F}" presName="CompostProcess" presStyleCnt="0">
        <dgm:presLayoutVars>
          <dgm:dir/>
          <dgm:resizeHandles val="exact"/>
        </dgm:presLayoutVars>
      </dgm:prSet>
      <dgm:spPr/>
    </dgm:pt>
    <dgm:pt modelId="{9F406BA7-36D6-4520-8E03-745A5A655EC9}" type="pres">
      <dgm:prSet presAssocID="{37C5F29A-3982-4D05-9011-0F631F81430F}" presName="arrow" presStyleLbl="bgShp" presStyleIdx="0" presStyleCnt="1"/>
      <dgm:spPr>
        <a:solidFill>
          <a:schemeClr val="accent2">
            <a:lumMod val="75000"/>
          </a:schemeClr>
        </a:solidFill>
        <a:ln>
          <a:solidFill>
            <a:schemeClr val="tx1"/>
          </a:solidFill>
        </a:ln>
      </dgm:spPr>
    </dgm:pt>
    <dgm:pt modelId="{9C364FD7-1B55-4CA7-A124-C4CC98626B1B}" type="pres">
      <dgm:prSet presAssocID="{37C5F29A-3982-4D05-9011-0F631F81430F}" presName="linearProcess" presStyleCnt="0"/>
      <dgm:spPr/>
    </dgm:pt>
    <dgm:pt modelId="{723A1BD0-9786-4140-9C1F-1BD756B48F7B}" type="pres">
      <dgm:prSet presAssocID="{5E009B52-F29C-4E23-863A-80A30EE64366}" presName="textNode" presStyleLbl="node1" presStyleIdx="0" presStyleCnt="3">
        <dgm:presLayoutVars>
          <dgm:bulletEnabled val="1"/>
        </dgm:presLayoutVars>
      </dgm:prSet>
      <dgm:spPr/>
    </dgm:pt>
    <dgm:pt modelId="{98381C09-876A-4FEB-8570-F4ADB2B65BDA}" type="pres">
      <dgm:prSet presAssocID="{62E7FDFC-0866-4AAD-8648-DD9747BF7D8A}" presName="sibTrans" presStyleCnt="0"/>
      <dgm:spPr/>
    </dgm:pt>
    <dgm:pt modelId="{80C9A82E-DE35-4AE5-8D00-522A76A2FF7E}" type="pres">
      <dgm:prSet presAssocID="{97AF256E-F88A-4B1C-95C8-6B4704B4EBA9}" presName="textNode" presStyleLbl="node1" presStyleIdx="1" presStyleCnt="3" custScaleY="128613">
        <dgm:presLayoutVars>
          <dgm:bulletEnabled val="1"/>
        </dgm:presLayoutVars>
      </dgm:prSet>
      <dgm:spPr/>
    </dgm:pt>
    <dgm:pt modelId="{BAB5C83C-1822-47A7-A10B-59928C78A0E2}" type="pres">
      <dgm:prSet presAssocID="{93956032-7D15-4E3A-AEEE-D649C13ABE1C}" presName="sibTrans" presStyleCnt="0"/>
      <dgm:spPr/>
    </dgm:pt>
    <dgm:pt modelId="{3D9A225B-9264-4754-A508-3CEC902B749B}" type="pres">
      <dgm:prSet presAssocID="{A9951A5A-158D-413F-ADAC-9585799A418E}" presName="textNode" presStyleLbl="node1" presStyleIdx="2" presStyleCnt="3" custScaleY="157175">
        <dgm:presLayoutVars>
          <dgm:bulletEnabled val="1"/>
        </dgm:presLayoutVars>
      </dgm:prSet>
      <dgm:spPr/>
    </dgm:pt>
  </dgm:ptLst>
  <dgm:cxnLst>
    <dgm:cxn modelId="{9ADF3923-DC52-4E01-AD8B-FD5833C639A1}" srcId="{37C5F29A-3982-4D05-9011-0F631F81430F}" destId="{97AF256E-F88A-4B1C-95C8-6B4704B4EBA9}" srcOrd="1" destOrd="0" parTransId="{123D1E9C-DA03-4918-8570-44DF017ACF40}" sibTransId="{93956032-7D15-4E3A-AEEE-D649C13ABE1C}"/>
    <dgm:cxn modelId="{8D705E35-FCD9-4119-9E1D-C524BD9EFB3D}" type="presOf" srcId="{5E009B52-F29C-4E23-863A-80A30EE64366}" destId="{723A1BD0-9786-4140-9C1F-1BD756B48F7B}" srcOrd="0" destOrd="0" presId="urn:microsoft.com/office/officeart/2005/8/layout/hProcess9"/>
    <dgm:cxn modelId="{CF16F73D-4BA1-491F-9D20-191DF2B89221}" type="presOf" srcId="{A9951A5A-158D-413F-ADAC-9585799A418E}" destId="{3D9A225B-9264-4754-A508-3CEC902B749B}" srcOrd="0" destOrd="0" presId="urn:microsoft.com/office/officeart/2005/8/layout/hProcess9"/>
    <dgm:cxn modelId="{588A4C3F-FDE1-47AF-9FDE-E40E18753275}" type="presOf" srcId="{97AF256E-F88A-4B1C-95C8-6B4704B4EBA9}" destId="{80C9A82E-DE35-4AE5-8D00-522A76A2FF7E}" srcOrd="0" destOrd="0" presId="urn:microsoft.com/office/officeart/2005/8/layout/hProcess9"/>
    <dgm:cxn modelId="{90AA928A-C972-4251-92F8-498927571C14}" type="presOf" srcId="{37C5F29A-3982-4D05-9011-0F631F81430F}" destId="{DB38765A-9999-4BA9-8030-0ACF3EA3A520}" srcOrd="0" destOrd="0" presId="urn:microsoft.com/office/officeart/2005/8/layout/hProcess9"/>
    <dgm:cxn modelId="{BD802C9C-AC16-4DCA-A6CA-66BFD2DF9A83}" srcId="{37C5F29A-3982-4D05-9011-0F631F81430F}" destId="{A9951A5A-158D-413F-ADAC-9585799A418E}" srcOrd="2" destOrd="0" parTransId="{C02F885A-24D9-4F2D-ACA7-FC4413E970A8}" sibTransId="{BB8F692F-5B3A-4611-A0BF-F0FF2D3CDCF6}"/>
    <dgm:cxn modelId="{16E429D1-F83D-4E7A-B4E7-AE26F10828C5}" srcId="{37C5F29A-3982-4D05-9011-0F631F81430F}" destId="{5E009B52-F29C-4E23-863A-80A30EE64366}" srcOrd="0" destOrd="0" parTransId="{2333E61A-5140-4935-86B4-B562453EE583}" sibTransId="{62E7FDFC-0866-4AAD-8648-DD9747BF7D8A}"/>
    <dgm:cxn modelId="{C302F652-940F-4FDC-8E98-6FB8D08784BB}" type="presParOf" srcId="{DB38765A-9999-4BA9-8030-0ACF3EA3A520}" destId="{9F406BA7-36D6-4520-8E03-745A5A655EC9}" srcOrd="0" destOrd="0" presId="urn:microsoft.com/office/officeart/2005/8/layout/hProcess9"/>
    <dgm:cxn modelId="{0AD74873-9BF2-4FD5-A52A-6217417BCCB1}" type="presParOf" srcId="{DB38765A-9999-4BA9-8030-0ACF3EA3A520}" destId="{9C364FD7-1B55-4CA7-A124-C4CC98626B1B}" srcOrd="1" destOrd="0" presId="urn:microsoft.com/office/officeart/2005/8/layout/hProcess9"/>
    <dgm:cxn modelId="{01D5D6AF-3DC0-4DCF-B6DE-B1CAAE1FD3AC}" type="presParOf" srcId="{9C364FD7-1B55-4CA7-A124-C4CC98626B1B}" destId="{723A1BD0-9786-4140-9C1F-1BD756B48F7B}" srcOrd="0" destOrd="0" presId="urn:microsoft.com/office/officeart/2005/8/layout/hProcess9"/>
    <dgm:cxn modelId="{49C2FA2E-7BC2-4B70-86E0-4707240AAE19}" type="presParOf" srcId="{9C364FD7-1B55-4CA7-A124-C4CC98626B1B}" destId="{98381C09-876A-4FEB-8570-F4ADB2B65BDA}" srcOrd="1" destOrd="0" presId="urn:microsoft.com/office/officeart/2005/8/layout/hProcess9"/>
    <dgm:cxn modelId="{AACB2A5F-5B3C-4799-9821-DB0AEBE4D7D6}" type="presParOf" srcId="{9C364FD7-1B55-4CA7-A124-C4CC98626B1B}" destId="{80C9A82E-DE35-4AE5-8D00-522A76A2FF7E}" srcOrd="2" destOrd="0" presId="urn:microsoft.com/office/officeart/2005/8/layout/hProcess9"/>
    <dgm:cxn modelId="{2C7BCE80-AFD3-4BA6-8338-BB035E4641A6}" type="presParOf" srcId="{9C364FD7-1B55-4CA7-A124-C4CC98626B1B}" destId="{BAB5C83C-1822-47A7-A10B-59928C78A0E2}" srcOrd="3" destOrd="0" presId="urn:microsoft.com/office/officeart/2005/8/layout/hProcess9"/>
    <dgm:cxn modelId="{CB39327C-1BDA-4467-84C4-2581F7EEB642}" type="presParOf" srcId="{9C364FD7-1B55-4CA7-A124-C4CC98626B1B}" destId="{3D9A225B-9264-4754-A508-3CEC902B749B}"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7C5F29A-3982-4D05-9011-0F631F81430F}" type="doc">
      <dgm:prSet loTypeId="urn:microsoft.com/office/officeart/2005/8/layout/hProcess9" loCatId="process" qsTypeId="urn:microsoft.com/office/officeart/2005/8/quickstyle/simple1" qsCatId="simple" csTypeId="urn:microsoft.com/office/officeart/2005/8/colors/accent1_2" csCatId="accent1" phldr="1"/>
      <dgm:spPr/>
    </dgm:pt>
    <dgm:pt modelId="{5E009B52-F29C-4E23-863A-80A30EE6436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Where 12</a:t>
          </a:r>
          <a:r>
            <a:rPr lang="en-US" sz="2400" b="1" i="1" u="sng" dirty="0">
              <a:solidFill>
                <a:schemeClr val="tx1"/>
              </a:solidFill>
            </a:rPr>
            <a:t> or more persons </a:t>
          </a:r>
          <a:r>
            <a:rPr lang="en-US" sz="2400" dirty="0">
              <a:solidFill>
                <a:schemeClr val="tx1"/>
              </a:solidFill>
            </a:rPr>
            <a:t>who are present together use or threatens unlawful </a:t>
          </a:r>
          <a:r>
            <a:rPr lang="en-US" sz="2400" b="1" i="1" u="sng" dirty="0">
              <a:solidFill>
                <a:schemeClr val="tx1"/>
              </a:solidFill>
            </a:rPr>
            <a:t>violence </a:t>
          </a:r>
          <a:r>
            <a:rPr lang="en-US" sz="2400" b="0" i="0" u="none" dirty="0">
              <a:solidFill>
                <a:schemeClr val="tx1"/>
              </a:solidFill>
            </a:rPr>
            <a:t>for a common purpose</a:t>
          </a:r>
          <a:endParaRPr lang="en-US" sz="2400" b="1" i="1" u="sng" dirty="0">
            <a:solidFill>
              <a:schemeClr val="tx1"/>
            </a:solidFill>
          </a:endParaRPr>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And the conduct of them (taken together)</a:t>
          </a:r>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is such as would cause </a:t>
          </a:r>
          <a:r>
            <a:rPr lang="en-US" sz="2400" b="1" i="1" u="sng" dirty="0">
              <a:solidFill>
                <a:schemeClr val="tx1"/>
              </a:solidFill>
            </a:rPr>
            <a:t>a person of reasonable firmness</a:t>
          </a:r>
          <a:r>
            <a:rPr lang="en-US" sz="2400" dirty="0">
              <a:solidFill>
                <a:schemeClr val="tx1"/>
              </a:solidFill>
            </a:rPr>
            <a:t> present at the scene to fear for their personal safety </a:t>
          </a:r>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DB38765A-9999-4BA9-8030-0ACF3EA3A520}" type="pres">
      <dgm:prSet presAssocID="{37C5F29A-3982-4D05-9011-0F631F81430F}" presName="CompostProcess" presStyleCnt="0">
        <dgm:presLayoutVars>
          <dgm:dir/>
          <dgm:resizeHandles val="exact"/>
        </dgm:presLayoutVars>
      </dgm:prSet>
      <dgm:spPr/>
    </dgm:pt>
    <dgm:pt modelId="{9F406BA7-36D6-4520-8E03-745A5A655EC9}" type="pres">
      <dgm:prSet presAssocID="{37C5F29A-3982-4D05-9011-0F631F81430F}" presName="arrow" presStyleLbl="bgShp" presStyleIdx="0" presStyleCnt="1"/>
      <dgm:spPr>
        <a:solidFill>
          <a:schemeClr val="accent2">
            <a:lumMod val="75000"/>
          </a:schemeClr>
        </a:solidFill>
        <a:ln>
          <a:solidFill>
            <a:schemeClr val="tx1"/>
          </a:solidFill>
        </a:ln>
      </dgm:spPr>
    </dgm:pt>
    <dgm:pt modelId="{9C364FD7-1B55-4CA7-A124-C4CC98626B1B}" type="pres">
      <dgm:prSet presAssocID="{37C5F29A-3982-4D05-9011-0F631F81430F}" presName="linearProcess" presStyleCnt="0"/>
      <dgm:spPr/>
    </dgm:pt>
    <dgm:pt modelId="{723A1BD0-9786-4140-9C1F-1BD756B48F7B}" type="pres">
      <dgm:prSet presAssocID="{5E009B52-F29C-4E23-863A-80A30EE64366}" presName="textNode" presStyleLbl="node1" presStyleIdx="0" presStyleCnt="3" custScaleY="164315">
        <dgm:presLayoutVars>
          <dgm:bulletEnabled val="1"/>
        </dgm:presLayoutVars>
      </dgm:prSet>
      <dgm:spPr/>
    </dgm:pt>
    <dgm:pt modelId="{98381C09-876A-4FEB-8570-F4ADB2B65BDA}" type="pres">
      <dgm:prSet presAssocID="{62E7FDFC-0866-4AAD-8648-DD9747BF7D8A}" presName="sibTrans" presStyleCnt="0"/>
      <dgm:spPr/>
    </dgm:pt>
    <dgm:pt modelId="{80C9A82E-DE35-4AE5-8D00-522A76A2FF7E}" type="pres">
      <dgm:prSet presAssocID="{97AF256E-F88A-4B1C-95C8-6B4704B4EBA9}" presName="textNode" presStyleLbl="node1" presStyleIdx="1" presStyleCnt="3" custScaleY="128613">
        <dgm:presLayoutVars>
          <dgm:bulletEnabled val="1"/>
        </dgm:presLayoutVars>
      </dgm:prSet>
      <dgm:spPr/>
    </dgm:pt>
    <dgm:pt modelId="{BAB5C83C-1822-47A7-A10B-59928C78A0E2}" type="pres">
      <dgm:prSet presAssocID="{93956032-7D15-4E3A-AEEE-D649C13ABE1C}" presName="sibTrans" presStyleCnt="0"/>
      <dgm:spPr/>
    </dgm:pt>
    <dgm:pt modelId="{3D9A225B-9264-4754-A508-3CEC902B749B}" type="pres">
      <dgm:prSet presAssocID="{A9951A5A-158D-413F-ADAC-9585799A418E}" presName="textNode" presStyleLbl="node1" presStyleIdx="2" presStyleCnt="3" custScaleY="157175">
        <dgm:presLayoutVars>
          <dgm:bulletEnabled val="1"/>
        </dgm:presLayoutVars>
      </dgm:prSet>
      <dgm:spPr/>
    </dgm:pt>
  </dgm:ptLst>
  <dgm:cxnLst>
    <dgm:cxn modelId="{9ADF3923-DC52-4E01-AD8B-FD5833C639A1}" srcId="{37C5F29A-3982-4D05-9011-0F631F81430F}" destId="{97AF256E-F88A-4B1C-95C8-6B4704B4EBA9}" srcOrd="1" destOrd="0" parTransId="{123D1E9C-DA03-4918-8570-44DF017ACF40}" sibTransId="{93956032-7D15-4E3A-AEEE-D649C13ABE1C}"/>
    <dgm:cxn modelId="{8D705E35-FCD9-4119-9E1D-C524BD9EFB3D}" type="presOf" srcId="{5E009B52-F29C-4E23-863A-80A30EE64366}" destId="{723A1BD0-9786-4140-9C1F-1BD756B48F7B}" srcOrd="0" destOrd="0" presId="urn:microsoft.com/office/officeart/2005/8/layout/hProcess9"/>
    <dgm:cxn modelId="{CF16F73D-4BA1-491F-9D20-191DF2B89221}" type="presOf" srcId="{A9951A5A-158D-413F-ADAC-9585799A418E}" destId="{3D9A225B-9264-4754-A508-3CEC902B749B}" srcOrd="0" destOrd="0" presId="urn:microsoft.com/office/officeart/2005/8/layout/hProcess9"/>
    <dgm:cxn modelId="{588A4C3F-FDE1-47AF-9FDE-E40E18753275}" type="presOf" srcId="{97AF256E-F88A-4B1C-95C8-6B4704B4EBA9}" destId="{80C9A82E-DE35-4AE5-8D00-522A76A2FF7E}" srcOrd="0" destOrd="0" presId="urn:microsoft.com/office/officeart/2005/8/layout/hProcess9"/>
    <dgm:cxn modelId="{90AA928A-C972-4251-92F8-498927571C14}" type="presOf" srcId="{37C5F29A-3982-4D05-9011-0F631F81430F}" destId="{DB38765A-9999-4BA9-8030-0ACF3EA3A520}" srcOrd="0" destOrd="0" presId="urn:microsoft.com/office/officeart/2005/8/layout/hProcess9"/>
    <dgm:cxn modelId="{BD802C9C-AC16-4DCA-A6CA-66BFD2DF9A83}" srcId="{37C5F29A-3982-4D05-9011-0F631F81430F}" destId="{A9951A5A-158D-413F-ADAC-9585799A418E}" srcOrd="2" destOrd="0" parTransId="{C02F885A-24D9-4F2D-ACA7-FC4413E970A8}" sibTransId="{BB8F692F-5B3A-4611-A0BF-F0FF2D3CDCF6}"/>
    <dgm:cxn modelId="{16E429D1-F83D-4E7A-B4E7-AE26F10828C5}" srcId="{37C5F29A-3982-4D05-9011-0F631F81430F}" destId="{5E009B52-F29C-4E23-863A-80A30EE64366}" srcOrd="0" destOrd="0" parTransId="{2333E61A-5140-4935-86B4-B562453EE583}" sibTransId="{62E7FDFC-0866-4AAD-8648-DD9747BF7D8A}"/>
    <dgm:cxn modelId="{C302F652-940F-4FDC-8E98-6FB8D08784BB}" type="presParOf" srcId="{DB38765A-9999-4BA9-8030-0ACF3EA3A520}" destId="{9F406BA7-36D6-4520-8E03-745A5A655EC9}" srcOrd="0" destOrd="0" presId="urn:microsoft.com/office/officeart/2005/8/layout/hProcess9"/>
    <dgm:cxn modelId="{0AD74873-9BF2-4FD5-A52A-6217417BCCB1}" type="presParOf" srcId="{DB38765A-9999-4BA9-8030-0ACF3EA3A520}" destId="{9C364FD7-1B55-4CA7-A124-C4CC98626B1B}" srcOrd="1" destOrd="0" presId="urn:microsoft.com/office/officeart/2005/8/layout/hProcess9"/>
    <dgm:cxn modelId="{01D5D6AF-3DC0-4DCF-B6DE-B1CAAE1FD3AC}" type="presParOf" srcId="{9C364FD7-1B55-4CA7-A124-C4CC98626B1B}" destId="{723A1BD0-9786-4140-9C1F-1BD756B48F7B}" srcOrd="0" destOrd="0" presId="urn:microsoft.com/office/officeart/2005/8/layout/hProcess9"/>
    <dgm:cxn modelId="{49C2FA2E-7BC2-4B70-86E0-4707240AAE19}" type="presParOf" srcId="{9C364FD7-1B55-4CA7-A124-C4CC98626B1B}" destId="{98381C09-876A-4FEB-8570-F4ADB2B65BDA}" srcOrd="1" destOrd="0" presId="urn:microsoft.com/office/officeart/2005/8/layout/hProcess9"/>
    <dgm:cxn modelId="{AACB2A5F-5B3C-4799-9821-DB0AEBE4D7D6}" type="presParOf" srcId="{9C364FD7-1B55-4CA7-A124-C4CC98626B1B}" destId="{80C9A82E-DE35-4AE5-8D00-522A76A2FF7E}" srcOrd="2" destOrd="0" presId="urn:microsoft.com/office/officeart/2005/8/layout/hProcess9"/>
    <dgm:cxn modelId="{2C7BCE80-AFD3-4BA6-8338-BB035E4641A6}" type="presParOf" srcId="{9C364FD7-1B55-4CA7-A124-C4CC98626B1B}" destId="{BAB5C83C-1822-47A7-A10B-59928C78A0E2}" srcOrd="3" destOrd="0" presId="urn:microsoft.com/office/officeart/2005/8/layout/hProcess9"/>
    <dgm:cxn modelId="{CB39327C-1BDA-4467-84C4-2581F7EEB642}" type="presParOf" srcId="{9C364FD7-1B55-4CA7-A124-C4CC98626B1B}" destId="{3D9A225B-9264-4754-A508-3CEC902B749B}"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A3973AD-CC17-4D90-9D3A-B372E907C239}"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53F45EB3-D488-4C55-900A-438C151D469B}">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Riot</a:t>
          </a:r>
        </a:p>
      </dgm:t>
    </dgm:pt>
    <dgm:pt modelId="{BB8DF93B-2DCB-4AAC-9AB4-0C07EADBD764}" type="parTrans" cxnId="{B0731D59-570D-45EF-B21D-9A2BDCAF5A2B}">
      <dgm:prSet/>
      <dgm:spPr/>
      <dgm:t>
        <a:bodyPr/>
        <a:lstStyle/>
        <a:p>
          <a:endParaRPr lang="en-US"/>
        </a:p>
      </dgm:t>
    </dgm:pt>
    <dgm:pt modelId="{322E8302-3317-4148-9868-4C91E73178FA}" type="sibTrans" cxnId="{B0731D59-570D-45EF-B21D-9A2BDCAF5A2B}">
      <dgm:prSet/>
      <dgm:spPr/>
      <dgm:t>
        <a:bodyPr/>
        <a:lstStyle/>
        <a:p>
          <a:endParaRPr lang="en-US"/>
        </a:p>
      </dgm:t>
    </dgm:pt>
    <dgm:pt modelId="{D58FC54E-BAB1-4079-8FD0-16C8C86D3CF6}">
      <dgm:prSet phldrT="[Text]" custT="1"/>
      <dgm:spPr>
        <a:solidFill>
          <a:schemeClr val="accent2">
            <a:lumMod val="20000"/>
            <a:lumOff val="80000"/>
          </a:schemeClr>
        </a:solidFill>
        <a:ln>
          <a:solidFill>
            <a:schemeClr val="tx1"/>
          </a:solidFill>
        </a:ln>
      </dgm:spPr>
      <dgm:t>
        <a:bodyPr/>
        <a:lstStyle/>
        <a:p>
          <a:r>
            <a:rPr lang="en-US" sz="2400" dirty="0"/>
            <a:t>Large fight between two rival football gangs</a:t>
          </a:r>
        </a:p>
      </dgm:t>
    </dgm:pt>
    <dgm:pt modelId="{47706240-B5D8-43C6-8FF9-A8B0E70A36B5}" type="parTrans" cxnId="{6AE2528D-2627-49B9-880A-92792D22E976}">
      <dgm:prSet/>
      <dgm:spPr/>
      <dgm:t>
        <a:bodyPr/>
        <a:lstStyle/>
        <a:p>
          <a:endParaRPr lang="en-US"/>
        </a:p>
      </dgm:t>
    </dgm:pt>
    <dgm:pt modelId="{4BE0A929-6FBA-4463-990D-156B858A137B}" type="sibTrans" cxnId="{6AE2528D-2627-49B9-880A-92792D22E976}">
      <dgm:prSet/>
      <dgm:spPr/>
      <dgm:t>
        <a:bodyPr/>
        <a:lstStyle/>
        <a:p>
          <a:endParaRPr lang="en-US"/>
        </a:p>
      </dgm:t>
    </dgm:pt>
    <dgm:pt modelId="{2F6737EB-67DA-416A-A761-BCFF284ECB21}">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Violent Disorder</a:t>
          </a:r>
        </a:p>
      </dgm:t>
    </dgm:pt>
    <dgm:pt modelId="{E64204AB-7823-47A0-8C2B-52F2FA8C4D8C}" type="parTrans" cxnId="{BEBF3256-8EB6-4DBF-A038-5DEF731EA6DD}">
      <dgm:prSet/>
      <dgm:spPr/>
      <dgm:t>
        <a:bodyPr/>
        <a:lstStyle/>
        <a:p>
          <a:endParaRPr lang="en-US"/>
        </a:p>
      </dgm:t>
    </dgm:pt>
    <dgm:pt modelId="{C49A2966-7398-4FA8-A56F-EA434EF84E58}" type="sibTrans" cxnId="{BEBF3256-8EB6-4DBF-A038-5DEF731EA6DD}">
      <dgm:prSet/>
      <dgm:spPr/>
      <dgm:t>
        <a:bodyPr/>
        <a:lstStyle/>
        <a:p>
          <a:endParaRPr lang="en-US"/>
        </a:p>
      </dgm:t>
    </dgm:pt>
    <dgm:pt modelId="{1F0D034B-CCCE-44D2-ADFC-0E231AC549BE}">
      <dgm:prSet phldrT="[Text]" custT="1"/>
      <dgm:spPr>
        <a:solidFill>
          <a:schemeClr val="accent2">
            <a:lumMod val="40000"/>
            <a:lumOff val="60000"/>
          </a:schemeClr>
        </a:solidFill>
        <a:ln>
          <a:solidFill>
            <a:schemeClr val="tx1"/>
          </a:solidFill>
        </a:ln>
      </dgm:spPr>
      <dgm:t>
        <a:bodyPr/>
        <a:lstStyle/>
        <a:p>
          <a:r>
            <a:rPr lang="en-US" sz="2400" dirty="0"/>
            <a:t>Smaller fight in a pub between two families</a:t>
          </a:r>
        </a:p>
      </dgm:t>
    </dgm:pt>
    <dgm:pt modelId="{CC8D96B2-5FBD-4CB9-A39C-34D592B58586}" type="parTrans" cxnId="{EB3707F9-7F8B-4389-8354-271D99693BFD}">
      <dgm:prSet/>
      <dgm:spPr/>
      <dgm:t>
        <a:bodyPr/>
        <a:lstStyle/>
        <a:p>
          <a:endParaRPr lang="en-US"/>
        </a:p>
      </dgm:t>
    </dgm:pt>
    <dgm:pt modelId="{7B3A6B58-4209-4C18-B6E0-9689357EDCA6}" type="sibTrans" cxnId="{EB3707F9-7F8B-4389-8354-271D99693BFD}">
      <dgm:prSet/>
      <dgm:spPr/>
      <dgm:t>
        <a:bodyPr/>
        <a:lstStyle/>
        <a:p>
          <a:endParaRPr lang="en-US"/>
        </a:p>
      </dgm:t>
    </dgm:pt>
    <dgm:pt modelId="{234811F6-88C2-416E-BE9C-7D74046F2E9F}">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Affray</a:t>
          </a:r>
        </a:p>
      </dgm:t>
    </dgm:pt>
    <dgm:pt modelId="{E26AF2C2-061D-45F6-AF6D-2000F5FB9A4A}" type="parTrans" cxnId="{7F5D100D-0AD6-4251-8808-E3F32CA8F7FC}">
      <dgm:prSet/>
      <dgm:spPr/>
      <dgm:t>
        <a:bodyPr/>
        <a:lstStyle/>
        <a:p>
          <a:endParaRPr lang="en-US"/>
        </a:p>
      </dgm:t>
    </dgm:pt>
    <dgm:pt modelId="{FC1E0E81-D875-4271-89FD-F8E6712D17F3}" type="sibTrans" cxnId="{7F5D100D-0AD6-4251-8808-E3F32CA8F7FC}">
      <dgm:prSet/>
      <dgm:spPr/>
      <dgm:t>
        <a:bodyPr/>
        <a:lstStyle/>
        <a:p>
          <a:endParaRPr lang="en-US"/>
        </a:p>
      </dgm:t>
    </dgm:pt>
    <dgm:pt modelId="{15AA34BF-6920-4B7E-826A-E4324D4C3719}">
      <dgm:prSet phldrT="[Text]" custT="1"/>
      <dgm:spPr>
        <a:solidFill>
          <a:schemeClr val="accent2">
            <a:lumMod val="60000"/>
            <a:lumOff val="40000"/>
          </a:schemeClr>
        </a:solidFill>
        <a:ln>
          <a:solidFill>
            <a:schemeClr val="tx1"/>
          </a:solidFill>
        </a:ln>
      </dgm:spPr>
      <dgm:t>
        <a:bodyPr/>
        <a:lstStyle/>
        <a:p>
          <a:r>
            <a:rPr lang="en-US" sz="2400" dirty="0"/>
            <a:t>Two people fighting in a beer garden in view of children</a:t>
          </a:r>
        </a:p>
      </dgm:t>
    </dgm:pt>
    <dgm:pt modelId="{80989121-0662-4CAC-A229-A32C6664590F}" type="parTrans" cxnId="{46581B97-91BC-4443-8CDE-5B11BCC4440D}">
      <dgm:prSet/>
      <dgm:spPr/>
      <dgm:t>
        <a:bodyPr/>
        <a:lstStyle/>
        <a:p>
          <a:endParaRPr lang="en-US"/>
        </a:p>
      </dgm:t>
    </dgm:pt>
    <dgm:pt modelId="{5B4E5315-4DC6-4D46-85FE-1919A545BD6A}" type="sibTrans" cxnId="{46581B97-91BC-4443-8CDE-5B11BCC4440D}">
      <dgm:prSet/>
      <dgm:spPr/>
      <dgm:t>
        <a:bodyPr/>
        <a:lstStyle/>
        <a:p>
          <a:endParaRPr lang="en-US"/>
        </a:p>
      </dgm:t>
    </dgm:pt>
    <dgm:pt modelId="{ABF38141-73F4-4D6C-867A-22ED225279D7}" type="pres">
      <dgm:prSet presAssocID="{EA3973AD-CC17-4D90-9D3A-B372E907C239}" presName="Name0" presStyleCnt="0">
        <dgm:presLayoutVars>
          <dgm:chMax val="5"/>
          <dgm:chPref val="5"/>
          <dgm:dir/>
          <dgm:animLvl val="lvl"/>
        </dgm:presLayoutVars>
      </dgm:prSet>
      <dgm:spPr/>
    </dgm:pt>
    <dgm:pt modelId="{54216FDD-34B0-4610-A20F-EA7C79476D37}" type="pres">
      <dgm:prSet presAssocID="{53F45EB3-D488-4C55-900A-438C151D469B}" presName="parentText1" presStyleLbl="node1" presStyleIdx="0" presStyleCnt="3">
        <dgm:presLayoutVars>
          <dgm:chMax/>
          <dgm:chPref val="3"/>
          <dgm:bulletEnabled val="1"/>
        </dgm:presLayoutVars>
      </dgm:prSet>
      <dgm:spPr/>
    </dgm:pt>
    <dgm:pt modelId="{BD134A69-1400-405D-9331-0317074910F3}" type="pres">
      <dgm:prSet presAssocID="{53F45EB3-D488-4C55-900A-438C151D469B}" presName="childText1" presStyleLbl="solidAlignAcc1" presStyleIdx="0" presStyleCnt="3">
        <dgm:presLayoutVars>
          <dgm:chMax val="0"/>
          <dgm:chPref val="0"/>
          <dgm:bulletEnabled val="1"/>
        </dgm:presLayoutVars>
      </dgm:prSet>
      <dgm:spPr/>
    </dgm:pt>
    <dgm:pt modelId="{8485277F-D1B7-441C-AB8A-B9CC57FC3A87}" type="pres">
      <dgm:prSet presAssocID="{2F6737EB-67DA-416A-A761-BCFF284ECB21}" presName="parentText2" presStyleLbl="node1" presStyleIdx="1" presStyleCnt="3">
        <dgm:presLayoutVars>
          <dgm:chMax/>
          <dgm:chPref val="3"/>
          <dgm:bulletEnabled val="1"/>
        </dgm:presLayoutVars>
      </dgm:prSet>
      <dgm:spPr/>
    </dgm:pt>
    <dgm:pt modelId="{EE7357E9-C563-4FF0-BB3F-446EBB9F1F9C}" type="pres">
      <dgm:prSet presAssocID="{2F6737EB-67DA-416A-A761-BCFF284ECB21}" presName="childText2" presStyleLbl="solidAlignAcc1" presStyleIdx="1" presStyleCnt="3">
        <dgm:presLayoutVars>
          <dgm:chMax val="0"/>
          <dgm:chPref val="0"/>
          <dgm:bulletEnabled val="1"/>
        </dgm:presLayoutVars>
      </dgm:prSet>
      <dgm:spPr/>
    </dgm:pt>
    <dgm:pt modelId="{9CE51BB7-0064-4F5E-9AD2-2D0313DADAE7}" type="pres">
      <dgm:prSet presAssocID="{234811F6-88C2-416E-BE9C-7D74046F2E9F}" presName="parentText3" presStyleLbl="node1" presStyleIdx="2" presStyleCnt="3">
        <dgm:presLayoutVars>
          <dgm:chMax/>
          <dgm:chPref val="3"/>
          <dgm:bulletEnabled val="1"/>
        </dgm:presLayoutVars>
      </dgm:prSet>
      <dgm:spPr/>
    </dgm:pt>
    <dgm:pt modelId="{0D86CEFC-5717-4539-A997-F44500D37859}" type="pres">
      <dgm:prSet presAssocID="{234811F6-88C2-416E-BE9C-7D74046F2E9F}" presName="childText3" presStyleLbl="solidAlignAcc1" presStyleIdx="2" presStyleCnt="3">
        <dgm:presLayoutVars>
          <dgm:chMax val="0"/>
          <dgm:chPref val="0"/>
          <dgm:bulletEnabled val="1"/>
        </dgm:presLayoutVars>
      </dgm:prSet>
      <dgm:spPr/>
    </dgm:pt>
  </dgm:ptLst>
  <dgm:cxnLst>
    <dgm:cxn modelId="{7F5D100D-0AD6-4251-8808-E3F32CA8F7FC}" srcId="{EA3973AD-CC17-4D90-9D3A-B372E907C239}" destId="{234811F6-88C2-416E-BE9C-7D74046F2E9F}" srcOrd="2" destOrd="0" parTransId="{E26AF2C2-061D-45F6-AF6D-2000F5FB9A4A}" sibTransId="{FC1E0E81-D875-4271-89FD-F8E6712D17F3}"/>
    <dgm:cxn modelId="{E8890C60-26E6-4A92-91F1-B429507ACF53}" type="presOf" srcId="{1F0D034B-CCCE-44D2-ADFC-0E231AC549BE}" destId="{EE7357E9-C563-4FF0-BB3F-446EBB9F1F9C}" srcOrd="0" destOrd="0" presId="urn:microsoft.com/office/officeart/2009/3/layout/IncreasingArrowsProcess"/>
    <dgm:cxn modelId="{E115D262-A3E1-45CE-B426-8754DE460120}" type="presOf" srcId="{53F45EB3-D488-4C55-900A-438C151D469B}" destId="{54216FDD-34B0-4610-A20F-EA7C79476D37}" srcOrd="0" destOrd="0" presId="urn:microsoft.com/office/officeart/2009/3/layout/IncreasingArrowsProcess"/>
    <dgm:cxn modelId="{BEBF3256-8EB6-4DBF-A038-5DEF731EA6DD}" srcId="{EA3973AD-CC17-4D90-9D3A-B372E907C239}" destId="{2F6737EB-67DA-416A-A761-BCFF284ECB21}" srcOrd="1" destOrd="0" parTransId="{E64204AB-7823-47A0-8C2B-52F2FA8C4D8C}" sibTransId="{C49A2966-7398-4FA8-A56F-EA434EF84E58}"/>
    <dgm:cxn modelId="{B0731D59-570D-45EF-B21D-9A2BDCAF5A2B}" srcId="{EA3973AD-CC17-4D90-9D3A-B372E907C239}" destId="{53F45EB3-D488-4C55-900A-438C151D469B}" srcOrd="0" destOrd="0" parTransId="{BB8DF93B-2DCB-4AAC-9AB4-0C07EADBD764}" sibTransId="{322E8302-3317-4148-9868-4C91E73178FA}"/>
    <dgm:cxn modelId="{E7D29559-0971-4785-A6E5-AF4F98817709}" type="presOf" srcId="{2F6737EB-67DA-416A-A761-BCFF284ECB21}" destId="{8485277F-D1B7-441C-AB8A-B9CC57FC3A87}" srcOrd="0" destOrd="0" presId="urn:microsoft.com/office/officeart/2009/3/layout/IncreasingArrowsProcess"/>
    <dgm:cxn modelId="{E6B6A784-67CD-48A0-8975-47BE64B51970}" type="presOf" srcId="{EA3973AD-CC17-4D90-9D3A-B372E907C239}" destId="{ABF38141-73F4-4D6C-867A-22ED225279D7}" srcOrd="0" destOrd="0" presId="urn:microsoft.com/office/officeart/2009/3/layout/IncreasingArrowsProcess"/>
    <dgm:cxn modelId="{95593D8C-EA91-4888-9BCD-57082CB962D0}" type="presOf" srcId="{D58FC54E-BAB1-4079-8FD0-16C8C86D3CF6}" destId="{BD134A69-1400-405D-9331-0317074910F3}" srcOrd="0" destOrd="0" presId="urn:microsoft.com/office/officeart/2009/3/layout/IncreasingArrowsProcess"/>
    <dgm:cxn modelId="{6AE2528D-2627-49B9-880A-92792D22E976}" srcId="{53F45EB3-D488-4C55-900A-438C151D469B}" destId="{D58FC54E-BAB1-4079-8FD0-16C8C86D3CF6}" srcOrd="0" destOrd="0" parTransId="{47706240-B5D8-43C6-8FF9-A8B0E70A36B5}" sibTransId="{4BE0A929-6FBA-4463-990D-156B858A137B}"/>
    <dgm:cxn modelId="{46581B97-91BC-4443-8CDE-5B11BCC4440D}" srcId="{234811F6-88C2-416E-BE9C-7D74046F2E9F}" destId="{15AA34BF-6920-4B7E-826A-E4324D4C3719}" srcOrd="0" destOrd="0" parTransId="{80989121-0662-4CAC-A229-A32C6664590F}" sibTransId="{5B4E5315-4DC6-4D46-85FE-1919A545BD6A}"/>
    <dgm:cxn modelId="{DBA2FAB1-6FFE-4DEB-9119-FB03AD51B612}" type="presOf" srcId="{15AA34BF-6920-4B7E-826A-E4324D4C3719}" destId="{0D86CEFC-5717-4539-A997-F44500D37859}" srcOrd="0" destOrd="0" presId="urn:microsoft.com/office/officeart/2009/3/layout/IncreasingArrowsProcess"/>
    <dgm:cxn modelId="{CD8424BD-6BB2-4544-85E2-B239CE89B40A}" type="presOf" srcId="{234811F6-88C2-416E-BE9C-7D74046F2E9F}" destId="{9CE51BB7-0064-4F5E-9AD2-2D0313DADAE7}" srcOrd="0" destOrd="0" presId="urn:microsoft.com/office/officeart/2009/3/layout/IncreasingArrowsProcess"/>
    <dgm:cxn modelId="{EB3707F9-7F8B-4389-8354-271D99693BFD}" srcId="{2F6737EB-67DA-416A-A761-BCFF284ECB21}" destId="{1F0D034B-CCCE-44D2-ADFC-0E231AC549BE}" srcOrd="0" destOrd="0" parTransId="{CC8D96B2-5FBD-4CB9-A39C-34D592B58586}" sibTransId="{7B3A6B58-4209-4C18-B6E0-9689357EDCA6}"/>
    <dgm:cxn modelId="{383C218C-3CCE-4342-947F-EAD3117E63AA}" type="presParOf" srcId="{ABF38141-73F4-4D6C-867A-22ED225279D7}" destId="{54216FDD-34B0-4610-A20F-EA7C79476D37}" srcOrd="0" destOrd="0" presId="urn:microsoft.com/office/officeart/2009/3/layout/IncreasingArrowsProcess"/>
    <dgm:cxn modelId="{FD27432D-82A4-4323-9EAC-6DCFE93DB2CF}" type="presParOf" srcId="{ABF38141-73F4-4D6C-867A-22ED225279D7}" destId="{BD134A69-1400-405D-9331-0317074910F3}" srcOrd="1" destOrd="0" presId="urn:microsoft.com/office/officeart/2009/3/layout/IncreasingArrowsProcess"/>
    <dgm:cxn modelId="{C601FC15-2305-42B0-AF76-B73D7EACAA2F}" type="presParOf" srcId="{ABF38141-73F4-4D6C-867A-22ED225279D7}" destId="{8485277F-D1B7-441C-AB8A-B9CC57FC3A87}" srcOrd="2" destOrd="0" presId="urn:microsoft.com/office/officeart/2009/3/layout/IncreasingArrowsProcess"/>
    <dgm:cxn modelId="{CFB354D6-300B-4B84-94B6-4DCE57956B04}" type="presParOf" srcId="{ABF38141-73F4-4D6C-867A-22ED225279D7}" destId="{EE7357E9-C563-4FF0-BB3F-446EBB9F1F9C}" srcOrd="3" destOrd="0" presId="urn:microsoft.com/office/officeart/2009/3/layout/IncreasingArrowsProcess"/>
    <dgm:cxn modelId="{316D6A44-85EF-4A83-8210-A2030D757697}" type="presParOf" srcId="{ABF38141-73F4-4D6C-867A-22ED225279D7}" destId="{9CE51BB7-0064-4F5E-9AD2-2D0313DADAE7}" srcOrd="4" destOrd="0" presId="urn:microsoft.com/office/officeart/2009/3/layout/IncreasingArrowsProcess"/>
    <dgm:cxn modelId="{13947E2A-180E-420E-BBAE-16B9D16891D0}" type="presParOf" srcId="{ABF38141-73F4-4D6C-867A-22ED225279D7}" destId="{0D86CEFC-5717-4539-A997-F44500D37859}"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EED3676-B938-4995-9BB1-4A26DACEB8CD}" type="doc">
      <dgm:prSet loTypeId="urn:microsoft.com/office/officeart/2005/8/layout/pList2" loCatId="list" qsTypeId="urn:microsoft.com/office/officeart/2005/8/quickstyle/simple1" qsCatId="simple" csTypeId="urn:microsoft.com/office/officeart/2005/8/colors/accent1_2" csCatId="accent1" phldr="1"/>
      <dgm:spPr/>
    </dgm:pt>
    <dgm:pt modelId="{A65C967F-3311-4EB4-9140-6BFE1716542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 person who without lawful excuse makes to another a threat, intending that the other would fear it would be carried out, to kill that other or a third person shall be guilty of an offence</a:t>
          </a:r>
        </a:p>
      </dgm:t>
    </dgm:pt>
    <dgm:pt modelId="{C5FA24DD-5140-4D5F-A380-3585F65F3DD2}" type="parTrans" cxnId="{D54D1905-F337-4772-B60E-9DAC0F7F3757}">
      <dgm:prSet/>
      <dgm:spPr/>
      <dgm:t>
        <a:bodyPr/>
        <a:lstStyle/>
        <a:p>
          <a:endParaRPr lang="en-US"/>
        </a:p>
      </dgm:t>
    </dgm:pt>
    <dgm:pt modelId="{81F510C5-C099-45FF-AABE-1AF32D9129B1}" type="sibTrans" cxnId="{D54D1905-F337-4772-B60E-9DAC0F7F3757}">
      <dgm:prSet/>
      <dgm:spPr/>
      <dgm:t>
        <a:bodyPr/>
        <a:lstStyle/>
        <a:p>
          <a:endParaRPr lang="en-US"/>
        </a:p>
      </dgm:t>
    </dgm:pt>
    <dgm:pt modelId="{CA52C5C5-3C89-4670-91F1-8A0EC99E4769}" type="pres">
      <dgm:prSet presAssocID="{AEED3676-B938-4995-9BB1-4A26DACEB8CD}" presName="Name0" presStyleCnt="0">
        <dgm:presLayoutVars>
          <dgm:dir/>
          <dgm:resizeHandles val="exact"/>
        </dgm:presLayoutVars>
      </dgm:prSet>
      <dgm:spPr/>
    </dgm:pt>
    <dgm:pt modelId="{A32D70FE-B9C1-4FBC-ADFD-75FA6F043CC2}" type="pres">
      <dgm:prSet presAssocID="{AEED3676-B938-4995-9BB1-4A26DACEB8CD}"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8D9B22FC-C133-4D40-9811-F359BFA1350B}" type="pres">
      <dgm:prSet presAssocID="{AEED3676-B938-4995-9BB1-4A26DACEB8CD}" presName="linComp" presStyleCnt="0"/>
      <dgm:spPr/>
    </dgm:pt>
    <dgm:pt modelId="{F11A7074-6F57-40D1-BA92-2547FE4F7C3C}" type="pres">
      <dgm:prSet presAssocID="{A65C967F-3311-4EB4-9140-6BFE1716542C}" presName="compNode" presStyleCnt="0"/>
      <dgm:spPr/>
    </dgm:pt>
    <dgm:pt modelId="{61221F12-3CC5-4BD5-B8EC-B91006FACE36}" type="pres">
      <dgm:prSet presAssocID="{A65C967F-3311-4EB4-9140-6BFE1716542C}" presName="node" presStyleLbl="node1" presStyleIdx="0" presStyleCnt="1" custLinFactNeighborX="0" custLinFactNeighborY="12482">
        <dgm:presLayoutVars>
          <dgm:bulletEnabled val="1"/>
        </dgm:presLayoutVars>
      </dgm:prSet>
      <dgm:spPr/>
    </dgm:pt>
    <dgm:pt modelId="{9D4F2D41-DD02-49D6-B7BC-A431A3CB0B92}" type="pres">
      <dgm:prSet presAssocID="{A65C967F-3311-4EB4-9140-6BFE1716542C}" presName="invisiNode" presStyleLbl="node1" presStyleIdx="0" presStyleCnt="1"/>
      <dgm:spPr/>
    </dgm:pt>
    <dgm:pt modelId="{71425818-F38E-4366-A2D2-5A286B056E8A}" type="pres">
      <dgm:prSet presAssocID="{A65C967F-3311-4EB4-9140-6BFE1716542C}" presName="imagNode" presStyleLbl="fgImgPlace1" presStyleIdx="0" presStyleCnt="1"/>
      <dgm:spPr>
        <a:blipFill rotWithShape="1">
          <a:blip xmlns:r="http://schemas.openxmlformats.org/officeDocument/2006/relationships" r:embed="rId1"/>
          <a:stretch>
            <a:fillRect/>
          </a:stretch>
        </a:blipFill>
        <a:ln>
          <a:solidFill>
            <a:schemeClr val="tx1"/>
          </a:solidFill>
        </a:ln>
      </dgm:spPr>
    </dgm:pt>
  </dgm:ptLst>
  <dgm:cxnLst>
    <dgm:cxn modelId="{D54D1905-F337-4772-B60E-9DAC0F7F3757}" srcId="{AEED3676-B938-4995-9BB1-4A26DACEB8CD}" destId="{A65C967F-3311-4EB4-9140-6BFE1716542C}" srcOrd="0" destOrd="0" parTransId="{C5FA24DD-5140-4D5F-A380-3585F65F3DD2}" sibTransId="{81F510C5-C099-45FF-AABE-1AF32D9129B1}"/>
    <dgm:cxn modelId="{BB2ADC1E-4815-4941-A9A4-59717BD935B7}" type="presOf" srcId="{AEED3676-B938-4995-9BB1-4A26DACEB8CD}" destId="{CA52C5C5-3C89-4670-91F1-8A0EC99E4769}" srcOrd="0" destOrd="0" presId="urn:microsoft.com/office/officeart/2005/8/layout/pList2"/>
    <dgm:cxn modelId="{EB9C3163-972C-4C68-A093-2AF881EBAB9F}" type="presOf" srcId="{A65C967F-3311-4EB4-9140-6BFE1716542C}" destId="{61221F12-3CC5-4BD5-B8EC-B91006FACE36}" srcOrd="0" destOrd="0" presId="urn:microsoft.com/office/officeart/2005/8/layout/pList2"/>
    <dgm:cxn modelId="{732182B6-BD16-49F2-8034-5EB388EF3BB8}" type="presParOf" srcId="{CA52C5C5-3C89-4670-91F1-8A0EC99E4769}" destId="{A32D70FE-B9C1-4FBC-ADFD-75FA6F043CC2}" srcOrd="0" destOrd="0" presId="urn:microsoft.com/office/officeart/2005/8/layout/pList2"/>
    <dgm:cxn modelId="{0C68FEF0-A966-4091-9820-3C327949363B}" type="presParOf" srcId="{CA52C5C5-3C89-4670-91F1-8A0EC99E4769}" destId="{8D9B22FC-C133-4D40-9811-F359BFA1350B}" srcOrd="1" destOrd="0" presId="urn:microsoft.com/office/officeart/2005/8/layout/pList2"/>
    <dgm:cxn modelId="{149888B6-279A-4D99-89A6-07D11C112FEB}" type="presParOf" srcId="{8D9B22FC-C133-4D40-9811-F359BFA1350B}" destId="{F11A7074-6F57-40D1-BA92-2547FE4F7C3C}" srcOrd="0" destOrd="0" presId="urn:microsoft.com/office/officeart/2005/8/layout/pList2"/>
    <dgm:cxn modelId="{E559CD5E-C67C-467C-9681-FED9C2A4F13D}" type="presParOf" srcId="{F11A7074-6F57-40D1-BA92-2547FE4F7C3C}" destId="{61221F12-3CC5-4BD5-B8EC-B91006FACE36}" srcOrd="0" destOrd="0" presId="urn:microsoft.com/office/officeart/2005/8/layout/pList2"/>
    <dgm:cxn modelId="{9C9C4BE5-F5C7-4939-9E67-5D815EF84C75}" type="presParOf" srcId="{F11A7074-6F57-40D1-BA92-2547FE4F7C3C}" destId="{9D4F2D41-DD02-49D6-B7BC-A431A3CB0B92}" srcOrd="1" destOrd="0" presId="urn:microsoft.com/office/officeart/2005/8/layout/pList2"/>
    <dgm:cxn modelId="{22FDE18E-B91B-4F74-9568-255CA8337EBA}" type="presParOf" srcId="{F11A7074-6F57-40D1-BA92-2547FE4F7C3C}" destId="{71425818-F38E-4366-A2D2-5A286B056E8A}"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8EFA5-B800-4A42-819E-4C5230E94944}">
      <dsp:nvSpPr>
        <dsp:cNvPr id="0" name=""/>
        <dsp:cNvSpPr/>
      </dsp:nvSpPr>
      <dsp:spPr>
        <a:xfrm>
          <a:off x="534938" y="3708"/>
          <a:ext cx="2444563" cy="146673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S1 Riot</a:t>
          </a:r>
        </a:p>
      </dsp:txBody>
      <dsp:txXfrm>
        <a:off x="534938" y="3708"/>
        <a:ext cx="2444563" cy="1466738"/>
      </dsp:txXfrm>
    </dsp:sp>
    <dsp:sp modelId="{BB92F0F1-CBB2-40CA-BDE3-122190D0BAA3}">
      <dsp:nvSpPr>
        <dsp:cNvPr id="0" name=""/>
        <dsp:cNvSpPr/>
      </dsp:nvSpPr>
      <dsp:spPr>
        <a:xfrm>
          <a:off x="3223958" y="0"/>
          <a:ext cx="2444563" cy="146673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S2 Violent Disorder</a:t>
          </a:r>
        </a:p>
      </dsp:txBody>
      <dsp:txXfrm>
        <a:off x="3223958" y="0"/>
        <a:ext cx="2444563" cy="1466738"/>
      </dsp:txXfrm>
    </dsp:sp>
    <dsp:sp modelId="{388D54C2-D458-4EAB-A4AD-B0A1B721DBEF}">
      <dsp:nvSpPr>
        <dsp:cNvPr id="0" name=""/>
        <dsp:cNvSpPr/>
      </dsp:nvSpPr>
      <dsp:spPr>
        <a:xfrm>
          <a:off x="5912978" y="3708"/>
          <a:ext cx="2444563" cy="146673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S3 Affray</a:t>
          </a:r>
        </a:p>
      </dsp:txBody>
      <dsp:txXfrm>
        <a:off x="5912978" y="3708"/>
        <a:ext cx="2444563" cy="1466738"/>
      </dsp:txXfrm>
    </dsp:sp>
    <dsp:sp modelId="{D11D6251-8698-4F27-9D4B-02E9540D516D}">
      <dsp:nvSpPr>
        <dsp:cNvPr id="0" name=""/>
        <dsp:cNvSpPr/>
      </dsp:nvSpPr>
      <dsp:spPr>
        <a:xfrm>
          <a:off x="534938" y="1714902"/>
          <a:ext cx="2444563" cy="146673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 Intentional fear of provocation of violence</a:t>
          </a:r>
        </a:p>
      </dsp:txBody>
      <dsp:txXfrm>
        <a:off x="534938" y="1714902"/>
        <a:ext cx="2444563" cy="1466738"/>
      </dsp:txXfrm>
    </dsp:sp>
    <dsp:sp modelId="{DFB8DCB5-C745-46C9-8500-7B5077CDA422}">
      <dsp:nvSpPr>
        <dsp:cNvPr id="0" name=""/>
        <dsp:cNvSpPr/>
      </dsp:nvSpPr>
      <dsp:spPr>
        <a:xfrm>
          <a:off x="3223958" y="1714902"/>
          <a:ext cx="2444563" cy="146673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S4a Intentional Harassment, Alarm or Distress</a:t>
          </a:r>
        </a:p>
      </dsp:txBody>
      <dsp:txXfrm>
        <a:off x="3223958" y="1714902"/>
        <a:ext cx="2444563" cy="1466738"/>
      </dsp:txXfrm>
    </dsp:sp>
    <dsp:sp modelId="{2BEC92CD-7662-43CB-9DA1-F8C3FAE65ACC}">
      <dsp:nvSpPr>
        <dsp:cNvPr id="0" name=""/>
        <dsp:cNvSpPr/>
      </dsp:nvSpPr>
      <dsp:spPr>
        <a:xfrm>
          <a:off x="5912978" y="1714902"/>
          <a:ext cx="2444563" cy="146673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S5 Disorderly Conduct</a:t>
          </a:r>
        </a:p>
      </dsp:txBody>
      <dsp:txXfrm>
        <a:off x="5912978" y="1714902"/>
        <a:ext cx="2444563" cy="1466738"/>
      </dsp:txXfrm>
    </dsp:sp>
    <dsp:sp modelId="{A8B8721A-A771-446C-B2A0-590B04281AE5}">
      <dsp:nvSpPr>
        <dsp:cNvPr id="0" name=""/>
        <dsp:cNvSpPr/>
      </dsp:nvSpPr>
      <dsp:spPr>
        <a:xfrm>
          <a:off x="2229473" y="3426097"/>
          <a:ext cx="4433533" cy="146673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Breach of the Peace</a:t>
          </a:r>
        </a:p>
        <a:p>
          <a:pPr marL="0" lvl="0" indent="0" algn="ctr" defTabSz="1066800">
            <a:lnSpc>
              <a:spcPct val="90000"/>
            </a:lnSpc>
            <a:spcBef>
              <a:spcPct val="0"/>
            </a:spcBef>
            <a:spcAft>
              <a:spcPct val="35000"/>
            </a:spcAft>
            <a:buNone/>
          </a:pPr>
          <a:r>
            <a:rPr lang="en-US" sz="2400" kern="1200" dirty="0">
              <a:solidFill>
                <a:schemeClr val="tx1"/>
              </a:solidFill>
            </a:rPr>
            <a:t>Common Law Offence</a:t>
          </a:r>
        </a:p>
        <a:p>
          <a:pPr marL="0" lvl="0" indent="0" algn="ctr" defTabSz="1066800">
            <a:lnSpc>
              <a:spcPct val="90000"/>
            </a:lnSpc>
            <a:spcBef>
              <a:spcPct val="0"/>
            </a:spcBef>
            <a:spcAft>
              <a:spcPct val="35000"/>
            </a:spcAft>
            <a:buNone/>
          </a:pPr>
          <a:r>
            <a:rPr lang="en-US" sz="2400" kern="1200" dirty="0">
              <a:solidFill>
                <a:schemeClr val="tx1"/>
              </a:solidFill>
            </a:rPr>
            <a:t>Breach Queen’s Peace</a:t>
          </a:r>
        </a:p>
      </dsp:txBody>
      <dsp:txXfrm>
        <a:off x="2229473" y="3426097"/>
        <a:ext cx="4433533" cy="1466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D3117-2021-41D4-8241-3B15BC97360E}">
      <dsp:nvSpPr>
        <dsp:cNvPr id="0" name=""/>
        <dsp:cNvSpPr/>
      </dsp:nvSpPr>
      <dsp:spPr>
        <a:xfrm>
          <a:off x="347720" y="3203"/>
          <a:ext cx="7379160" cy="142992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breach of the peace is committed whenever harm is done, or is likely to be done to a person, or</a:t>
          </a:r>
        </a:p>
      </dsp:txBody>
      <dsp:txXfrm>
        <a:off x="389601" y="45084"/>
        <a:ext cx="7295398" cy="1346166"/>
      </dsp:txXfrm>
    </dsp:sp>
    <dsp:sp modelId="{E35A7F07-536F-473A-A6CB-BD693651093F}">
      <dsp:nvSpPr>
        <dsp:cNvPr id="0" name=""/>
        <dsp:cNvSpPr/>
      </dsp:nvSpPr>
      <dsp:spPr>
        <a:xfrm rot="5400000">
          <a:off x="3769189" y="1468879"/>
          <a:ext cx="536223" cy="6434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844261" y="1522501"/>
        <a:ext cx="386081" cy="375356"/>
      </dsp:txXfrm>
    </dsp:sp>
    <dsp:sp modelId="{415150E1-49AD-4D41-8405-7E1F0450F3C3}">
      <dsp:nvSpPr>
        <dsp:cNvPr id="0" name=""/>
        <dsp:cNvSpPr/>
      </dsp:nvSpPr>
      <dsp:spPr>
        <a:xfrm>
          <a:off x="523378" y="2148095"/>
          <a:ext cx="7027844" cy="74632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 his presence to his property, or</a:t>
          </a:r>
        </a:p>
      </dsp:txBody>
      <dsp:txXfrm>
        <a:off x="545237" y="2169954"/>
        <a:ext cx="6984126" cy="702604"/>
      </dsp:txXfrm>
    </dsp:sp>
    <dsp:sp modelId="{0DEBC999-3BB1-4D90-B9BD-9137D8B2FEDA}">
      <dsp:nvSpPr>
        <dsp:cNvPr id="0" name=""/>
        <dsp:cNvSpPr/>
      </dsp:nvSpPr>
      <dsp:spPr>
        <a:xfrm rot="5400000">
          <a:off x="3769189" y="2930166"/>
          <a:ext cx="536223" cy="64346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844261" y="2983788"/>
        <a:ext cx="386081" cy="375356"/>
      </dsp:txXfrm>
    </dsp:sp>
    <dsp:sp modelId="{27426753-38D0-4FC0-BC6C-7B6D44BD75D0}">
      <dsp:nvSpPr>
        <dsp:cNvPr id="0" name=""/>
        <dsp:cNvSpPr/>
      </dsp:nvSpPr>
      <dsp:spPr>
        <a:xfrm>
          <a:off x="413796" y="3609382"/>
          <a:ext cx="7247008" cy="121195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whenever a person is in fear of being harmed through an assault, affray, riot or other disturbance’</a:t>
          </a:r>
        </a:p>
      </dsp:txBody>
      <dsp:txXfrm>
        <a:off x="449293" y="3644879"/>
        <a:ext cx="7176014" cy="11409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D300C-395C-464F-AB18-8716B72445B2}">
      <dsp:nvSpPr>
        <dsp:cNvPr id="0" name=""/>
        <dsp:cNvSpPr/>
      </dsp:nvSpPr>
      <dsp:spPr>
        <a:xfrm>
          <a:off x="0" y="0"/>
          <a:ext cx="7046268" cy="1339348"/>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constable or any other person may arrest without warrant any person when:</a:t>
          </a:r>
        </a:p>
      </dsp:txBody>
      <dsp:txXfrm>
        <a:off x="0" y="0"/>
        <a:ext cx="7046268" cy="1339348"/>
      </dsp:txXfrm>
    </dsp:sp>
    <dsp:sp modelId="{385B5158-1C93-434D-BA96-9317939CE769}">
      <dsp:nvSpPr>
        <dsp:cNvPr id="0" name=""/>
        <dsp:cNvSpPr/>
      </dsp:nvSpPr>
      <dsp:spPr>
        <a:xfrm>
          <a:off x="3440" y="1339348"/>
          <a:ext cx="2346462" cy="2812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BOP</a:t>
          </a:r>
          <a:r>
            <a:rPr lang="en-US" sz="2400" b="1" i="1" u="sng" kern="1200" dirty="0">
              <a:solidFill>
                <a:schemeClr val="tx1"/>
              </a:solidFill>
            </a:rPr>
            <a:t> is </a:t>
          </a:r>
          <a:r>
            <a:rPr lang="en-US" sz="2400" kern="1200" dirty="0">
              <a:solidFill>
                <a:schemeClr val="tx1"/>
              </a:solidFill>
            </a:rPr>
            <a:t>committed in their presence or, </a:t>
          </a:r>
        </a:p>
      </dsp:txBody>
      <dsp:txXfrm>
        <a:off x="3440" y="1339348"/>
        <a:ext cx="2346462" cy="2812632"/>
      </dsp:txXfrm>
    </dsp:sp>
    <dsp:sp modelId="{9409036A-81BC-4E16-B2B0-5739589AD40E}">
      <dsp:nvSpPr>
        <dsp:cNvPr id="0" name=""/>
        <dsp:cNvSpPr/>
      </dsp:nvSpPr>
      <dsp:spPr>
        <a:xfrm>
          <a:off x="2349902" y="1339348"/>
          <a:ext cx="2346462" cy="2812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Person making arrest believes BOP </a:t>
          </a:r>
          <a:r>
            <a:rPr lang="en-US" sz="2400" b="1" i="1" u="sng" kern="1200" dirty="0">
              <a:solidFill>
                <a:schemeClr val="tx1"/>
              </a:solidFill>
              <a:latin typeface="+mn-lt"/>
            </a:rPr>
            <a:t>will be </a:t>
          </a:r>
          <a:r>
            <a:rPr lang="en-US" sz="2400" kern="1200" dirty="0">
              <a:solidFill>
                <a:schemeClr val="tx1"/>
              </a:solidFill>
            </a:rPr>
            <a:t>committed in immediate future</a:t>
          </a:r>
        </a:p>
      </dsp:txBody>
      <dsp:txXfrm>
        <a:off x="2349902" y="1339348"/>
        <a:ext cx="2346462" cy="2812632"/>
      </dsp:txXfrm>
    </dsp:sp>
    <dsp:sp modelId="{2C3B7AFB-CACA-4037-91E7-F1F75F4E2F55}">
      <dsp:nvSpPr>
        <dsp:cNvPr id="0" name=""/>
        <dsp:cNvSpPr/>
      </dsp:nvSpPr>
      <dsp:spPr>
        <a:xfrm>
          <a:off x="4696365" y="1339348"/>
          <a:ext cx="2346462" cy="2812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 BOP </a:t>
          </a:r>
          <a:r>
            <a:rPr lang="en-US" sz="2400" b="1" i="1" u="sng" kern="1200" dirty="0">
              <a:solidFill>
                <a:schemeClr val="tx1"/>
              </a:solidFill>
            </a:rPr>
            <a:t>has</a:t>
          </a:r>
          <a:r>
            <a:rPr lang="en-US" sz="2400" kern="1200" dirty="0">
              <a:solidFill>
                <a:schemeClr val="tx1"/>
              </a:solidFill>
            </a:rPr>
            <a:t> been committed &amp; it is reasonably believed that a renewal of it is threatened</a:t>
          </a:r>
        </a:p>
      </dsp:txBody>
      <dsp:txXfrm>
        <a:off x="4696365" y="1339348"/>
        <a:ext cx="2346462" cy="2812632"/>
      </dsp:txXfrm>
    </dsp:sp>
    <dsp:sp modelId="{C1C1459D-8E12-4F25-862C-3E47B1C99A14}">
      <dsp:nvSpPr>
        <dsp:cNvPr id="0" name=""/>
        <dsp:cNvSpPr/>
      </dsp:nvSpPr>
      <dsp:spPr>
        <a:xfrm>
          <a:off x="0" y="4151981"/>
          <a:ext cx="7046268" cy="312514"/>
        </a:xfrm>
        <a:prstGeom prst="rect">
          <a:avLst/>
        </a:prstGeom>
        <a:solidFill>
          <a:schemeClr val="accent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F5F32-52AE-42B0-A819-D6AA1D0FA7C2}">
      <dsp:nvSpPr>
        <dsp:cNvPr id="0" name=""/>
        <dsp:cNvSpPr/>
      </dsp:nvSpPr>
      <dsp:spPr>
        <a:xfrm>
          <a:off x="756725" y="1427"/>
          <a:ext cx="3222603" cy="193356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police officer may </a:t>
          </a:r>
          <a:r>
            <a:rPr lang="en-US" sz="2400" b="1" i="1" u="sng" kern="1200" dirty="0">
              <a:solidFill>
                <a:schemeClr val="tx1"/>
              </a:solidFill>
            </a:rPr>
            <a:t>enter &amp; remain </a:t>
          </a:r>
          <a:r>
            <a:rPr lang="en-US" sz="2400" kern="1200" dirty="0">
              <a:solidFill>
                <a:schemeClr val="tx1"/>
              </a:solidFill>
            </a:rPr>
            <a:t>on any premises, public or private, to deal with or prevent a BOP</a:t>
          </a:r>
        </a:p>
      </dsp:txBody>
      <dsp:txXfrm>
        <a:off x="756725" y="1427"/>
        <a:ext cx="3222603" cy="1933562"/>
      </dsp:txXfrm>
    </dsp:sp>
    <dsp:sp modelId="{F6CCC12C-6FC3-49E4-9B0B-E3887C2CBCFF}">
      <dsp:nvSpPr>
        <dsp:cNvPr id="0" name=""/>
        <dsp:cNvSpPr/>
      </dsp:nvSpPr>
      <dsp:spPr>
        <a:xfrm>
          <a:off x="4301589" y="1427"/>
          <a:ext cx="3222603" cy="193356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right of entry is </a:t>
          </a:r>
          <a:r>
            <a:rPr lang="en-US" sz="2400" b="1" i="1" u="sng" kern="1200" dirty="0">
              <a:solidFill>
                <a:schemeClr val="tx1"/>
              </a:solidFill>
            </a:rPr>
            <a:t>not</a:t>
          </a:r>
          <a:r>
            <a:rPr lang="en-US" sz="2400" kern="1200" dirty="0">
              <a:solidFill>
                <a:schemeClr val="tx1"/>
              </a:solidFill>
            </a:rPr>
            <a:t> </a:t>
          </a:r>
          <a:r>
            <a:rPr lang="en-US" sz="2400" b="1" i="1" u="sng" kern="1200" dirty="0">
              <a:solidFill>
                <a:schemeClr val="tx1"/>
              </a:solidFill>
            </a:rPr>
            <a:t>absolute</a:t>
          </a:r>
          <a:r>
            <a:rPr lang="en-US" sz="2400" kern="1200" dirty="0">
              <a:solidFill>
                <a:schemeClr val="tx1"/>
              </a:solidFill>
            </a:rPr>
            <a:t> but it must be weighed against the degree of disturbance which is threatened</a:t>
          </a:r>
        </a:p>
      </dsp:txBody>
      <dsp:txXfrm>
        <a:off x="4301589" y="1427"/>
        <a:ext cx="3222603" cy="1933562"/>
      </dsp:txXfrm>
    </dsp:sp>
    <dsp:sp modelId="{4CED0D24-93A7-4649-8E63-1CDCCE5BBF89}">
      <dsp:nvSpPr>
        <dsp:cNvPr id="0" name=""/>
        <dsp:cNvSpPr/>
      </dsp:nvSpPr>
      <dsp:spPr>
        <a:xfrm>
          <a:off x="1762677" y="2257250"/>
          <a:ext cx="4755564" cy="193356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 officer </a:t>
          </a:r>
          <a:r>
            <a:rPr lang="en-US" sz="2400" b="1" i="1" u="sng" kern="1200" dirty="0">
              <a:solidFill>
                <a:schemeClr val="tx1"/>
              </a:solidFill>
            </a:rPr>
            <a:t>must not remain </a:t>
          </a:r>
          <a:r>
            <a:rPr lang="en-US" sz="2400" kern="1200" dirty="0">
              <a:solidFill>
                <a:schemeClr val="tx1"/>
              </a:solidFill>
            </a:rPr>
            <a:t>on private premises once the breach has finished (assuming it is not likely to re-occur)</a:t>
          </a:r>
        </a:p>
      </dsp:txBody>
      <dsp:txXfrm>
        <a:off x="1762677" y="2257250"/>
        <a:ext cx="4755564" cy="19335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9EFF9-4F46-41F8-9BCA-22FAE9B812D5}">
      <dsp:nvSpPr>
        <dsp:cNvPr id="0" name=""/>
        <dsp:cNvSpPr/>
      </dsp:nvSpPr>
      <dsp:spPr>
        <a:xfrm>
          <a:off x="0" y="0"/>
          <a:ext cx="7935188" cy="133145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Uses </a:t>
          </a:r>
          <a:r>
            <a:rPr lang="en-US" sz="2400" b="1" i="1" u="sng" kern="1200" dirty="0">
              <a:solidFill>
                <a:schemeClr val="tx1"/>
              </a:solidFill>
            </a:rPr>
            <a:t>threatening</a:t>
          </a:r>
          <a:r>
            <a:rPr lang="en-US" sz="2400" kern="1200" dirty="0">
              <a:solidFill>
                <a:schemeClr val="tx1"/>
              </a:solidFill>
            </a:rPr>
            <a:t> or </a:t>
          </a:r>
          <a:r>
            <a:rPr lang="en-US" sz="2400" b="1" i="1" u="sng" kern="1200" dirty="0">
              <a:solidFill>
                <a:schemeClr val="tx1"/>
              </a:solidFill>
            </a:rPr>
            <a:t>abusive</a:t>
          </a:r>
          <a:r>
            <a:rPr lang="en-US" sz="2400" kern="1200" dirty="0">
              <a:solidFill>
                <a:schemeClr val="tx1"/>
              </a:solidFill>
            </a:rPr>
            <a:t> words or </a:t>
          </a:r>
          <a:r>
            <a:rPr lang="en-US" sz="2400" kern="1200" dirty="0" err="1">
              <a:solidFill>
                <a:schemeClr val="tx1"/>
              </a:solidFill>
            </a:rPr>
            <a:t>behaviour</a:t>
          </a:r>
          <a:endParaRPr lang="en-US" sz="2400" kern="1200" dirty="0">
            <a:solidFill>
              <a:schemeClr val="tx1"/>
            </a:solidFill>
          </a:endParaRPr>
        </a:p>
      </dsp:txBody>
      <dsp:txXfrm>
        <a:off x="1720183" y="0"/>
        <a:ext cx="6215004" cy="1331459"/>
      </dsp:txXfrm>
    </dsp:sp>
    <dsp:sp modelId="{6FD6B8A6-038A-4344-BA97-D230E151E7EA}">
      <dsp:nvSpPr>
        <dsp:cNvPr id="0" name=""/>
        <dsp:cNvSpPr/>
      </dsp:nvSpPr>
      <dsp:spPr>
        <a:xfrm>
          <a:off x="133145" y="133145"/>
          <a:ext cx="1587037" cy="106516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C91843A-3384-4766-9611-9827525497B6}">
      <dsp:nvSpPr>
        <dsp:cNvPr id="0" name=""/>
        <dsp:cNvSpPr/>
      </dsp:nvSpPr>
      <dsp:spPr>
        <a:xfrm>
          <a:off x="0" y="1464605"/>
          <a:ext cx="7935188" cy="133145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or </a:t>
          </a:r>
          <a:r>
            <a:rPr lang="en-US" sz="2400" b="1" i="1" u="sng" kern="1200" dirty="0">
              <a:solidFill>
                <a:schemeClr val="tx1"/>
              </a:solidFill>
            </a:rPr>
            <a:t>disorderly</a:t>
          </a:r>
          <a:r>
            <a:rPr lang="en-US" sz="2400" kern="1200" dirty="0">
              <a:solidFill>
                <a:schemeClr val="tx1"/>
              </a:solidFill>
            </a:rPr>
            <a:t> behavior within the hearing or sight of a person </a:t>
          </a:r>
          <a:r>
            <a:rPr lang="en-US" sz="2400" b="1" i="1" u="sng" kern="1200" dirty="0">
              <a:solidFill>
                <a:schemeClr val="tx1"/>
              </a:solidFill>
            </a:rPr>
            <a:t>OR</a:t>
          </a:r>
        </a:p>
      </dsp:txBody>
      <dsp:txXfrm>
        <a:off x="1720183" y="1464605"/>
        <a:ext cx="6215004" cy="1331459"/>
      </dsp:txXfrm>
    </dsp:sp>
    <dsp:sp modelId="{280634EF-6C76-4D88-A565-DDEFC0135C1A}">
      <dsp:nvSpPr>
        <dsp:cNvPr id="0" name=""/>
        <dsp:cNvSpPr/>
      </dsp:nvSpPr>
      <dsp:spPr>
        <a:xfrm>
          <a:off x="133145" y="1597751"/>
          <a:ext cx="1587037" cy="1065167"/>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CBF222C-8B62-47AA-BB9D-E964F845089A}">
      <dsp:nvSpPr>
        <dsp:cNvPr id="0" name=""/>
        <dsp:cNvSpPr/>
      </dsp:nvSpPr>
      <dsp:spPr>
        <a:xfrm>
          <a:off x="0" y="2929211"/>
          <a:ext cx="7935188" cy="133145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likely to be caused </a:t>
          </a:r>
          <a:r>
            <a:rPr lang="en-US" sz="2400" b="1" i="1" u="sng" kern="1200" dirty="0">
              <a:solidFill>
                <a:schemeClr val="tx1"/>
              </a:solidFill>
            </a:rPr>
            <a:t>harassment, alarm or distress</a:t>
          </a:r>
        </a:p>
      </dsp:txBody>
      <dsp:txXfrm>
        <a:off x="1720183" y="2929211"/>
        <a:ext cx="6215004" cy="1331459"/>
      </dsp:txXfrm>
    </dsp:sp>
    <dsp:sp modelId="{8571B878-8AAD-4791-8EF1-A36170BA93D4}">
      <dsp:nvSpPr>
        <dsp:cNvPr id="0" name=""/>
        <dsp:cNvSpPr/>
      </dsp:nvSpPr>
      <dsp:spPr>
        <a:xfrm>
          <a:off x="133145" y="3062357"/>
          <a:ext cx="1587037" cy="1065167"/>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70AF2-4924-4B00-B686-0F54BA7554E7}">
      <dsp:nvSpPr>
        <dsp:cNvPr id="0" name=""/>
        <dsp:cNvSpPr/>
      </dsp:nvSpPr>
      <dsp:spPr>
        <a:xfrm>
          <a:off x="-51110" y="2923"/>
          <a:ext cx="6894636" cy="97145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can be committed in </a:t>
          </a:r>
          <a:r>
            <a:rPr lang="en-US" sz="2400" b="1" i="1" u="sng" kern="1200" dirty="0">
              <a:solidFill>
                <a:schemeClr val="tx1"/>
              </a:solidFill>
            </a:rPr>
            <a:t>public or private </a:t>
          </a:r>
        </a:p>
      </dsp:txBody>
      <dsp:txXfrm>
        <a:off x="-22657" y="31376"/>
        <a:ext cx="6837730" cy="914547"/>
      </dsp:txXfrm>
    </dsp:sp>
    <dsp:sp modelId="{0873B9B6-01F2-4A66-B020-039BADADE160}">
      <dsp:nvSpPr>
        <dsp:cNvPr id="0" name=""/>
        <dsp:cNvSpPr/>
      </dsp:nvSpPr>
      <dsp:spPr>
        <a:xfrm rot="5400000">
          <a:off x="3214060" y="998662"/>
          <a:ext cx="364294" cy="43715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265062" y="1035091"/>
        <a:ext cx="262291" cy="255006"/>
      </dsp:txXfrm>
    </dsp:sp>
    <dsp:sp modelId="{2DAC1C90-079D-40CC-9B7F-9734BF277A79}">
      <dsp:nvSpPr>
        <dsp:cNvPr id="0" name=""/>
        <dsp:cNvSpPr/>
      </dsp:nvSpPr>
      <dsp:spPr>
        <a:xfrm>
          <a:off x="1453301" y="1460102"/>
          <a:ext cx="3885812" cy="97145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chemeClr val="tx1"/>
              </a:solidFill>
            </a:rPr>
            <a:t>except</a:t>
          </a:r>
        </a:p>
      </dsp:txBody>
      <dsp:txXfrm>
        <a:off x="1481754" y="1488555"/>
        <a:ext cx="3828906" cy="914547"/>
      </dsp:txXfrm>
    </dsp:sp>
    <dsp:sp modelId="{736F47FC-AD55-49B6-92FF-50C882355C50}">
      <dsp:nvSpPr>
        <dsp:cNvPr id="0" name=""/>
        <dsp:cNvSpPr/>
      </dsp:nvSpPr>
      <dsp:spPr>
        <a:xfrm rot="5400000">
          <a:off x="3214060" y="2455842"/>
          <a:ext cx="364294" cy="43715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265062" y="2492271"/>
        <a:ext cx="262291" cy="255006"/>
      </dsp:txXfrm>
    </dsp:sp>
    <dsp:sp modelId="{9E1B0E00-76B8-42DF-9A42-9DB08DA76C0A}">
      <dsp:nvSpPr>
        <dsp:cNvPr id="0" name=""/>
        <dsp:cNvSpPr/>
      </dsp:nvSpPr>
      <dsp:spPr>
        <a:xfrm>
          <a:off x="-867577" y="2917282"/>
          <a:ext cx="8527571" cy="156006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the words or behavior are used, or the writing, sign or other visible representation is displayed by a person inside a </a:t>
          </a:r>
          <a:r>
            <a:rPr lang="en-US" sz="2400" b="1" i="1" u="sng" kern="1200" dirty="0">
              <a:solidFill>
                <a:schemeClr val="tx1"/>
              </a:solidFill>
            </a:rPr>
            <a:t>dwelling</a:t>
          </a:r>
          <a:r>
            <a:rPr lang="en-US" sz="2400" kern="1200" dirty="0">
              <a:solidFill>
                <a:schemeClr val="tx1"/>
              </a:solidFill>
            </a:rPr>
            <a:t> &amp; the other person is also inside that or another dwelling</a:t>
          </a:r>
        </a:p>
      </dsp:txBody>
      <dsp:txXfrm>
        <a:off x="-821884" y="2962975"/>
        <a:ext cx="8436185" cy="14686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2FEE6-12CE-401C-A5F2-D75B3AA27C80}">
      <dsp:nvSpPr>
        <dsp:cNvPr id="0" name=""/>
        <dsp:cNvSpPr/>
      </dsp:nvSpPr>
      <dsp:spPr>
        <a:xfrm>
          <a:off x="0" y="0"/>
          <a:ext cx="6432376" cy="2016122"/>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9BCCB250-47D7-4B8A-B8AD-BA6E48A50983}">
      <dsp:nvSpPr>
        <dsp:cNvPr id="0" name=""/>
        <dsp:cNvSpPr/>
      </dsp:nvSpPr>
      <dsp:spPr>
        <a:xfrm>
          <a:off x="192971" y="268816"/>
          <a:ext cx="1889510" cy="147848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880112E-7403-4DB2-A4E8-9A195EE5A481}">
      <dsp:nvSpPr>
        <dsp:cNvPr id="0" name=""/>
        <dsp:cNvSpPr/>
      </dsp:nvSpPr>
      <dsp:spPr>
        <a:xfrm rot="10800000">
          <a:off x="192971" y="2016122"/>
          <a:ext cx="1889510" cy="24641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dirty="0">
              <a:solidFill>
                <a:schemeClr val="tx1"/>
              </a:solidFill>
            </a:rPr>
            <a:t>Could not be heard</a:t>
          </a:r>
        </a:p>
      </dsp:txBody>
      <dsp:txXfrm rot="10800000">
        <a:off x="251080" y="2016122"/>
        <a:ext cx="1773292" cy="2406040"/>
      </dsp:txXfrm>
    </dsp:sp>
    <dsp:sp modelId="{C014DA4F-06A5-4F7A-841C-F4DC9BAF852B}">
      <dsp:nvSpPr>
        <dsp:cNvPr id="0" name=""/>
        <dsp:cNvSpPr/>
      </dsp:nvSpPr>
      <dsp:spPr>
        <a:xfrm>
          <a:off x="2271432" y="268816"/>
          <a:ext cx="1889510" cy="147848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6A25E57-25E6-42ED-A765-3BE8FD32F119}">
      <dsp:nvSpPr>
        <dsp:cNvPr id="0" name=""/>
        <dsp:cNvSpPr/>
      </dsp:nvSpPr>
      <dsp:spPr>
        <a:xfrm rot="10800000">
          <a:off x="2271432" y="2016122"/>
          <a:ext cx="1889510" cy="24641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Inside a dwelling</a:t>
          </a:r>
        </a:p>
      </dsp:txBody>
      <dsp:txXfrm rot="10800000">
        <a:off x="2329541" y="2016122"/>
        <a:ext cx="1773292" cy="2406040"/>
      </dsp:txXfrm>
    </dsp:sp>
    <dsp:sp modelId="{E7519199-2D0A-4D1A-9057-AC2BFAA1EF64}">
      <dsp:nvSpPr>
        <dsp:cNvPr id="0" name=""/>
        <dsp:cNvSpPr/>
      </dsp:nvSpPr>
      <dsp:spPr>
        <a:xfrm>
          <a:off x="4349894" y="268816"/>
          <a:ext cx="1889510" cy="147848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6C23238-6A7F-4FCF-B05F-3EBA59E95845}">
      <dsp:nvSpPr>
        <dsp:cNvPr id="0" name=""/>
        <dsp:cNvSpPr/>
      </dsp:nvSpPr>
      <dsp:spPr>
        <a:xfrm rot="10800000">
          <a:off x="4349894" y="2016122"/>
          <a:ext cx="1889510" cy="24641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Reasonable conduct</a:t>
          </a:r>
        </a:p>
      </dsp:txBody>
      <dsp:txXfrm rot="10800000">
        <a:off x="4408003" y="2016122"/>
        <a:ext cx="1773292" cy="24060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73D1-860D-4C2C-B01D-5149350ADC2F}">
      <dsp:nvSpPr>
        <dsp:cNvPr id="0" name=""/>
        <dsp:cNvSpPr/>
      </dsp:nvSpPr>
      <dsp:spPr>
        <a:xfrm>
          <a:off x="504096" y="353"/>
          <a:ext cx="3288509" cy="19731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is guilty of an offence, if with</a:t>
          </a:r>
          <a:r>
            <a:rPr lang="en-US" sz="2400" b="1" i="1" u="sng" kern="1200" dirty="0">
              <a:solidFill>
                <a:schemeClr val="tx1"/>
              </a:solidFill>
            </a:rPr>
            <a:t> intent </a:t>
          </a:r>
          <a:r>
            <a:rPr lang="en-US" sz="2400" kern="1200" dirty="0">
              <a:solidFill>
                <a:schemeClr val="tx1"/>
              </a:solidFill>
            </a:rPr>
            <a:t>to cause a person harassment, alarm or distress, he:</a:t>
          </a:r>
        </a:p>
      </dsp:txBody>
      <dsp:txXfrm>
        <a:off x="504096" y="353"/>
        <a:ext cx="3288509" cy="1973105"/>
      </dsp:txXfrm>
    </dsp:sp>
    <dsp:sp modelId="{A7DE3A91-C7B6-4116-86E0-4F72937F173B}">
      <dsp:nvSpPr>
        <dsp:cNvPr id="0" name=""/>
        <dsp:cNvSpPr/>
      </dsp:nvSpPr>
      <dsp:spPr>
        <a:xfrm>
          <a:off x="4121457" y="353"/>
          <a:ext cx="3288509" cy="19731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uses threatening, abusive or </a:t>
          </a:r>
          <a:r>
            <a:rPr lang="en-US" sz="2400" b="1" i="1" u="sng" kern="1200" dirty="0">
              <a:solidFill>
                <a:schemeClr val="tx1"/>
              </a:solidFill>
            </a:rPr>
            <a:t>insulting</a:t>
          </a:r>
          <a:r>
            <a:rPr lang="en-US" sz="2400" kern="1200" dirty="0">
              <a:solidFill>
                <a:schemeClr val="tx1"/>
              </a:solidFill>
            </a:rPr>
            <a:t> words or </a:t>
          </a:r>
          <a:r>
            <a:rPr lang="en-US" sz="2400" kern="1200" dirty="0" err="1">
              <a:solidFill>
                <a:schemeClr val="tx1"/>
              </a:solidFill>
            </a:rPr>
            <a:t>behaviour</a:t>
          </a:r>
          <a:r>
            <a:rPr lang="en-US" sz="2400" kern="1200" dirty="0">
              <a:solidFill>
                <a:schemeClr val="tx1"/>
              </a:solidFill>
            </a:rPr>
            <a:t> or disorderly </a:t>
          </a:r>
          <a:r>
            <a:rPr lang="en-US" sz="2400" kern="1200" dirty="0" err="1">
              <a:solidFill>
                <a:schemeClr val="tx1"/>
              </a:solidFill>
            </a:rPr>
            <a:t>behaviour</a:t>
          </a:r>
          <a:r>
            <a:rPr lang="en-US" sz="2400" kern="1200" dirty="0">
              <a:solidFill>
                <a:schemeClr val="tx1"/>
              </a:solidFill>
            </a:rPr>
            <a:t> OR </a:t>
          </a:r>
        </a:p>
      </dsp:txBody>
      <dsp:txXfrm>
        <a:off x="4121457" y="353"/>
        <a:ext cx="3288509" cy="1973105"/>
      </dsp:txXfrm>
    </dsp:sp>
    <dsp:sp modelId="{979BFAEE-D725-40E3-9F7F-C507004337F8}">
      <dsp:nvSpPr>
        <dsp:cNvPr id="0" name=""/>
        <dsp:cNvSpPr/>
      </dsp:nvSpPr>
      <dsp:spPr>
        <a:xfrm>
          <a:off x="504096" y="2302310"/>
          <a:ext cx="3288509" cy="19731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displays any writing, sign or other visible representation which is threatening, abusive or insulting</a:t>
          </a:r>
        </a:p>
      </dsp:txBody>
      <dsp:txXfrm>
        <a:off x="504096" y="2302310"/>
        <a:ext cx="3288509" cy="1973105"/>
      </dsp:txXfrm>
    </dsp:sp>
    <dsp:sp modelId="{CCFFBD8C-DB0A-4EF5-A11D-F241C6BBF07B}">
      <dsp:nvSpPr>
        <dsp:cNvPr id="0" name=""/>
        <dsp:cNvSpPr/>
      </dsp:nvSpPr>
      <dsp:spPr>
        <a:xfrm>
          <a:off x="4121457" y="2302310"/>
          <a:ext cx="3288509" cy="19731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thereby </a:t>
          </a:r>
          <a:r>
            <a:rPr lang="en-US" sz="2400" b="1" i="1" u="sng" kern="1200" dirty="0">
              <a:solidFill>
                <a:schemeClr val="tx1"/>
              </a:solidFill>
            </a:rPr>
            <a:t>causing</a:t>
          </a:r>
          <a:r>
            <a:rPr lang="en-US" sz="2400" kern="1200" dirty="0">
              <a:solidFill>
                <a:schemeClr val="tx1"/>
              </a:solidFill>
            </a:rPr>
            <a:t> that or another person harassment, alarm or distress</a:t>
          </a:r>
        </a:p>
      </dsp:txBody>
      <dsp:txXfrm>
        <a:off x="4121457" y="2302310"/>
        <a:ext cx="3288509" cy="19731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BE39-8855-4522-9200-584E37D1FC05}">
      <dsp:nvSpPr>
        <dsp:cNvPr id="0" name=""/>
        <dsp:cNvSpPr/>
      </dsp:nvSpPr>
      <dsp:spPr>
        <a:xfrm>
          <a:off x="195448" y="3158"/>
          <a:ext cx="7855843" cy="63057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offence can be committed in </a:t>
          </a:r>
          <a:r>
            <a:rPr lang="en-US" sz="2400" b="1" i="1" u="sng" kern="1200" dirty="0">
              <a:solidFill>
                <a:schemeClr val="tx1"/>
              </a:solidFill>
            </a:rPr>
            <a:t>public or private</a:t>
          </a:r>
        </a:p>
      </dsp:txBody>
      <dsp:txXfrm>
        <a:off x="213917" y="21627"/>
        <a:ext cx="7818905" cy="593633"/>
      </dsp:txXfrm>
    </dsp:sp>
    <dsp:sp modelId="{CC149899-F998-49FB-BB1D-1C31CFF3C471}">
      <dsp:nvSpPr>
        <dsp:cNvPr id="0" name=""/>
        <dsp:cNvSpPr/>
      </dsp:nvSpPr>
      <dsp:spPr>
        <a:xfrm rot="5400000">
          <a:off x="3788728" y="678348"/>
          <a:ext cx="669282" cy="80313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745277"/>
        <a:ext cx="481883" cy="468497"/>
      </dsp:txXfrm>
    </dsp:sp>
    <dsp:sp modelId="{58AECF71-B20D-4E5B-AF38-14EC41812EA3}">
      <dsp:nvSpPr>
        <dsp:cNvPr id="0" name=""/>
        <dsp:cNvSpPr/>
      </dsp:nvSpPr>
      <dsp:spPr>
        <a:xfrm>
          <a:off x="2461692" y="1526106"/>
          <a:ext cx="3323354" cy="75798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except</a:t>
          </a:r>
        </a:p>
      </dsp:txBody>
      <dsp:txXfrm>
        <a:off x="2483893" y="1548307"/>
        <a:ext cx="3278952" cy="713582"/>
      </dsp:txXfrm>
    </dsp:sp>
    <dsp:sp modelId="{4C42CD7F-5A76-41C7-8591-CDF638053036}">
      <dsp:nvSpPr>
        <dsp:cNvPr id="0" name=""/>
        <dsp:cNvSpPr/>
      </dsp:nvSpPr>
      <dsp:spPr>
        <a:xfrm rot="5400000">
          <a:off x="3788728" y="2328710"/>
          <a:ext cx="669282" cy="80313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2395639"/>
        <a:ext cx="481883" cy="468497"/>
      </dsp:txXfrm>
    </dsp:sp>
    <dsp:sp modelId="{A0022056-EC61-4371-ADA5-43C7C98DB3D6}">
      <dsp:nvSpPr>
        <dsp:cNvPr id="0" name=""/>
        <dsp:cNvSpPr/>
      </dsp:nvSpPr>
      <dsp:spPr>
        <a:xfrm>
          <a:off x="17" y="3176468"/>
          <a:ext cx="8246704" cy="178475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the words or behavior are used, or the writing, sign or other visible representation is displayed by a person inside a </a:t>
          </a:r>
          <a:r>
            <a:rPr lang="en-US" sz="2400" b="1" i="1" u="sng" kern="1200" dirty="0">
              <a:solidFill>
                <a:schemeClr val="tx1"/>
              </a:solidFill>
            </a:rPr>
            <a:t>dwelling</a:t>
          </a:r>
          <a:r>
            <a:rPr lang="en-US" sz="2400" kern="1200" dirty="0">
              <a:solidFill>
                <a:schemeClr val="tx1"/>
              </a:solidFill>
            </a:rPr>
            <a:t> &amp; the other person is also inside that or another dwelling</a:t>
          </a:r>
        </a:p>
      </dsp:txBody>
      <dsp:txXfrm>
        <a:off x="52291" y="3228742"/>
        <a:ext cx="8142156" cy="16802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CE8A9-907D-4976-B9C3-89B1A5C320EF}">
      <dsp:nvSpPr>
        <dsp:cNvPr id="0" name=""/>
        <dsp:cNvSpPr/>
      </dsp:nvSpPr>
      <dsp:spPr>
        <a:xfrm>
          <a:off x="0" y="0"/>
          <a:ext cx="6096000" cy="2171041"/>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9AF745-A784-40DC-9940-97BB9FEA30EA}">
      <dsp:nvSpPr>
        <dsp:cNvPr id="0" name=""/>
        <dsp:cNvSpPr/>
      </dsp:nvSpPr>
      <dsp:spPr>
        <a:xfrm>
          <a:off x="183579" y="289472"/>
          <a:ext cx="2728019" cy="159209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4C77B16-E42D-459E-B3F9-E1E373858AE5}">
      <dsp:nvSpPr>
        <dsp:cNvPr id="0" name=""/>
        <dsp:cNvSpPr/>
      </dsp:nvSpPr>
      <dsp:spPr>
        <a:xfrm rot="10800000">
          <a:off x="183579" y="2171041"/>
          <a:ext cx="2728019" cy="2653494"/>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Inside a dwelling</a:t>
          </a:r>
        </a:p>
      </dsp:txBody>
      <dsp:txXfrm rot="10800000">
        <a:off x="265183" y="2171041"/>
        <a:ext cx="2564811" cy="2571890"/>
      </dsp:txXfrm>
    </dsp:sp>
    <dsp:sp modelId="{756BDB3E-A4D3-4A82-882A-7240A4A12034}">
      <dsp:nvSpPr>
        <dsp:cNvPr id="0" name=""/>
        <dsp:cNvSpPr/>
      </dsp:nvSpPr>
      <dsp:spPr>
        <a:xfrm>
          <a:off x="3184400" y="289472"/>
          <a:ext cx="2728019" cy="159209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A3EE26E-FB25-46F3-8854-C8EB131E0ADA}">
      <dsp:nvSpPr>
        <dsp:cNvPr id="0" name=""/>
        <dsp:cNvSpPr/>
      </dsp:nvSpPr>
      <dsp:spPr>
        <a:xfrm rot="10800000">
          <a:off x="3184400" y="2171041"/>
          <a:ext cx="2728019" cy="2653494"/>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Reasonable conduct</a:t>
          </a:r>
        </a:p>
      </dsp:txBody>
      <dsp:txXfrm rot="10800000">
        <a:off x="3266004" y="2171041"/>
        <a:ext cx="2564811" cy="25718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7B487-5BE3-4599-BA0B-FAF87406E7CC}">
      <dsp:nvSpPr>
        <dsp:cNvPr id="0" name=""/>
        <dsp:cNvSpPr/>
      </dsp:nvSpPr>
      <dsp:spPr>
        <a:xfrm>
          <a:off x="1584" y="3290"/>
          <a:ext cx="4035047" cy="4842056"/>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dirty="0">
              <a:solidFill>
                <a:schemeClr val="tx1"/>
              </a:solidFill>
            </a:rPr>
            <a:t>S5 POA 1986</a:t>
          </a:r>
        </a:p>
      </dsp:txBody>
      <dsp:txXfrm rot="16200000">
        <a:off x="-1580154" y="1585028"/>
        <a:ext cx="3970486" cy="807009"/>
      </dsp:txXfrm>
    </dsp:sp>
    <dsp:sp modelId="{AB61E9D8-C5E2-40DD-AFB2-C43E7B450677}">
      <dsp:nvSpPr>
        <dsp:cNvPr id="0" name=""/>
        <dsp:cNvSpPr/>
      </dsp:nvSpPr>
      <dsp:spPr>
        <a:xfrm>
          <a:off x="808593" y="3290"/>
          <a:ext cx="3006110" cy="4842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5438" rIns="0" bIns="0" numCol="1" spcCol="1270" anchor="t" anchorCtr="0">
          <a:noAutofit/>
        </a:bodyPr>
        <a:lstStyle/>
        <a:p>
          <a:pPr marL="0" lvl="0" indent="0" algn="l" defTabSz="977900">
            <a:lnSpc>
              <a:spcPct val="90000"/>
            </a:lnSpc>
            <a:spcBef>
              <a:spcPct val="0"/>
            </a:spcBef>
            <a:spcAft>
              <a:spcPct val="35000"/>
            </a:spcAft>
            <a:buNone/>
          </a:pPr>
          <a:r>
            <a:rPr lang="en-US" sz="2200" kern="1200" dirty="0">
              <a:solidFill>
                <a:schemeClr val="tx1"/>
              </a:solidFill>
            </a:rPr>
            <a:t>Public place (or private but not between 2 dwellings)</a:t>
          </a:r>
        </a:p>
        <a:p>
          <a:pPr marL="0" lvl="0" indent="0" algn="l" defTabSz="977900">
            <a:lnSpc>
              <a:spcPct val="90000"/>
            </a:lnSpc>
            <a:spcBef>
              <a:spcPct val="0"/>
            </a:spcBef>
            <a:spcAft>
              <a:spcPct val="35000"/>
            </a:spcAft>
            <a:buNone/>
          </a:pPr>
          <a:r>
            <a:rPr lang="en-US" sz="2200" kern="1200" dirty="0">
              <a:solidFill>
                <a:schemeClr val="tx1"/>
              </a:solidFill>
            </a:rPr>
            <a:t>Display/use threatening or abusive words</a:t>
          </a:r>
        </a:p>
        <a:p>
          <a:pPr marL="0" lvl="0" indent="0" algn="l" defTabSz="977900">
            <a:lnSpc>
              <a:spcPct val="90000"/>
            </a:lnSpc>
            <a:spcBef>
              <a:spcPct val="0"/>
            </a:spcBef>
            <a:spcAft>
              <a:spcPct val="35000"/>
            </a:spcAft>
            <a:buNone/>
          </a:pPr>
          <a:r>
            <a:rPr lang="en-US" sz="2200" kern="1200" dirty="0" err="1">
              <a:solidFill>
                <a:schemeClr val="tx1"/>
              </a:solidFill>
            </a:rPr>
            <a:t>Behaviour</a:t>
          </a:r>
          <a:r>
            <a:rPr lang="en-US" sz="2200" kern="1200" dirty="0">
              <a:solidFill>
                <a:schemeClr val="tx1"/>
              </a:solidFill>
            </a:rPr>
            <a:t>: disorderly behavior</a:t>
          </a:r>
        </a:p>
        <a:p>
          <a:pPr marL="0" lvl="0" indent="0" algn="l" defTabSz="977900">
            <a:lnSpc>
              <a:spcPct val="90000"/>
            </a:lnSpc>
            <a:spcBef>
              <a:spcPct val="0"/>
            </a:spcBef>
            <a:spcAft>
              <a:spcPct val="35000"/>
            </a:spcAft>
            <a:buNone/>
          </a:pPr>
          <a:r>
            <a:rPr lang="en-US" sz="2200" kern="1200" dirty="0">
              <a:solidFill>
                <a:schemeClr val="tx1"/>
              </a:solidFill>
            </a:rPr>
            <a:t>Within sight/hearing of person </a:t>
          </a:r>
          <a:r>
            <a:rPr lang="en-US" sz="2200" b="1" i="1" u="sng" kern="1200" dirty="0">
              <a:solidFill>
                <a:schemeClr val="tx1"/>
              </a:solidFill>
            </a:rPr>
            <a:t>likely</a:t>
          </a:r>
          <a:r>
            <a:rPr lang="en-US" sz="2200" kern="1200" dirty="0">
              <a:solidFill>
                <a:schemeClr val="tx1"/>
              </a:solidFill>
            </a:rPr>
            <a:t> to be caused H.A.D</a:t>
          </a:r>
        </a:p>
      </dsp:txBody>
      <dsp:txXfrm>
        <a:off x="808593" y="3290"/>
        <a:ext cx="3006110" cy="4842056"/>
      </dsp:txXfrm>
    </dsp:sp>
    <dsp:sp modelId="{8978F643-D11F-4070-B47A-2D0A68841FB2}">
      <dsp:nvSpPr>
        <dsp:cNvPr id="0" name=""/>
        <dsp:cNvSpPr/>
      </dsp:nvSpPr>
      <dsp:spPr>
        <a:xfrm>
          <a:off x="4179442" y="0"/>
          <a:ext cx="4035047" cy="4842056"/>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dirty="0">
              <a:solidFill>
                <a:schemeClr val="tx1"/>
              </a:solidFill>
            </a:rPr>
            <a:t>S4A POA 1986</a:t>
          </a:r>
        </a:p>
      </dsp:txBody>
      <dsp:txXfrm rot="16200000">
        <a:off x="2597704" y="1581738"/>
        <a:ext cx="3970486" cy="807009"/>
      </dsp:txXfrm>
    </dsp:sp>
    <dsp:sp modelId="{ECA3473B-32B2-4705-8B1B-2D1ABAA92C04}">
      <dsp:nvSpPr>
        <dsp:cNvPr id="0" name=""/>
        <dsp:cNvSpPr/>
      </dsp:nvSpPr>
      <dsp:spPr>
        <a:xfrm rot="5400000">
          <a:off x="3842206" y="3851980"/>
          <a:ext cx="711654" cy="60525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B5C5B22-F626-462A-949C-BAEF2F299EA3}">
      <dsp:nvSpPr>
        <dsp:cNvPr id="0" name=""/>
        <dsp:cNvSpPr/>
      </dsp:nvSpPr>
      <dsp:spPr>
        <a:xfrm>
          <a:off x="4986452" y="0"/>
          <a:ext cx="3006110" cy="4842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5438" rIns="0" bIns="0" numCol="1" spcCol="1270" anchor="t" anchorCtr="0">
          <a:noAutofit/>
        </a:bodyPr>
        <a:lstStyle/>
        <a:p>
          <a:pPr marL="0" lvl="0" indent="0" algn="l" defTabSz="977900">
            <a:lnSpc>
              <a:spcPct val="90000"/>
            </a:lnSpc>
            <a:spcBef>
              <a:spcPct val="0"/>
            </a:spcBef>
            <a:spcAft>
              <a:spcPct val="35000"/>
            </a:spcAft>
            <a:buNone/>
          </a:pPr>
          <a:r>
            <a:rPr lang="en-US" sz="2200" kern="1200" dirty="0">
              <a:solidFill>
                <a:schemeClr val="tx1"/>
              </a:solidFill>
            </a:rPr>
            <a:t>Public place (or private but not between 2 dwellings)</a:t>
          </a:r>
        </a:p>
        <a:p>
          <a:pPr marL="0" lvl="0" indent="0" algn="l" defTabSz="977900">
            <a:lnSpc>
              <a:spcPct val="90000"/>
            </a:lnSpc>
            <a:spcBef>
              <a:spcPct val="0"/>
            </a:spcBef>
            <a:spcAft>
              <a:spcPct val="35000"/>
            </a:spcAft>
            <a:buNone/>
          </a:pPr>
          <a:r>
            <a:rPr lang="en-US" sz="2200" kern="1200" dirty="0">
              <a:solidFill>
                <a:schemeClr val="tx1"/>
              </a:solidFill>
            </a:rPr>
            <a:t>Display/use threatening or abusive words or </a:t>
          </a:r>
          <a:r>
            <a:rPr lang="en-US" sz="2200" b="1" i="1" u="sng" kern="1200" dirty="0">
              <a:solidFill>
                <a:schemeClr val="tx1"/>
              </a:solidFill>
            </a:rPr>
            <a:t>insulting</a:t>
          </a:r>
          <a:r>
            <a:rPr lang="en-US" sz="2200" kern="1200" dirty="0">
              <a:solidFill>
                <a:schemeClr val="tx1"/>
              </a:solidFill>
            </a:rPr>
            <a:t> words</a:t>
          </a:r>
        </a:p>
        <a:p>
          <a:pPr marL="0" lvl="0" indent="0" algn="l" defTabSz="977900">
            <a:lnSpc>
              <a:spcPct val="90000"/>
            </a:lnSpc>
            <a:spcBef>
              <a:spcPct val="0"/>
            </a:spcBef>
            <a:spcAft>
              <a:spcPct val="35000"/>
            </a:spcAft>
            <a:buNone/>
          </a:pPr>
          <a:r>
            <a:rPr lang="en-US" sz="2200" kern="1200" dirty="0" err="1">
              <a:solidFill>
                <a:schemeClr val="tx1"/>
              </a:solidFill>
            </a:rPr>
            <a:t>Behaviour</a:t>
          </a:r>
          <a:r>
            <a:rPr lang="en-US" sz="2200" kern="1200" dirty="0">
              <a:solidFill>
                <a:schemeClr val="tx1"/>
              </a:solidFill>
            </a:rPr>
            <a:t>: disorderly </a:t>
          </a:r>
          <a:r>
            <a:rPr lang="en-US" sz="2200" kern="1200" dirty="0" err="1">
              <a:solidFill>
                <a:schemeClr val="tx1"/>
              </a:solidFill>
            </a:rPr>
            <a:t>behaviour</a:t>
          </a:r>
          <a:endParaRPr lang="en-US" sz="2200" kern="1200" dirty="0">
            <a:solidFill>
              <a:schemeClr val="tx1"/>
            </a:solidFill>
          </a:endParaRPr>
        </a:p>
        <a:p>
          <a:pPr marL="0" lvl="0" indent="0" algn="l" defTabSz="977900">
            <a:lnSpc>
              <a:spcPct val="90000"/>
            </a:lnSpc>
            <a:spcBef>
              <a:spcPct val="0"/>
            </a:spcBef>
            <a:spcAft>
              <a:spcPct val="35000"/>
            </a:spcAft>
            <a:buNone/>
          </a:pPr>
          <a:r>
            <a:rPr lang="en-US" sz="2200" b="1" i="1" u="sng" kern="1200" dirty="0">
              <a:solidFill>
                <a:schemeClr val="tx1"/>
              </a:solidFill>
            </a:rPr>
            <a:t>Intention</a:t>
          </a:r>
          <a:r>
            <a:rPr lang="en-US" sz="2200" kern="1200" dirty="0">
              <a:solidFill>
                <a:schemeClr val="tx1"/>
              </a:solidFill>
            </a:rPr>
            <a:t> to cause that or another person H.A.D</a:t>
          </a:r>
        </a:p>
        <a:p>
          <a:pPr marL="0" lvl="0" indent="0" algn="l" defTabSz="977900">
            <a:lnSpc>
              <a:spcPct val="90000"/>
            </a:lnSpc>
            <a:spcBef>
              <a:spcPct val="0"/>
            </a:spcBef>
            <a:spcAft>
              <a:spcPct val="35000"/>
            </a:spcAft>
            <a:buNone/>
          </a:pPr>
          <a:r>
            <a:rPr lang="en-US" sz="2200" b="1" i="1" u="sng" kern="1200" dirty="0">
              <a:solidFill>
                <a:schemeClr val="tx1"/>
              </a:solidFill>
            </a:rPr>
            <a:t>Causes </a:t>
          </a:r>
          <a:r>
            <a:rPr lang="en-US" sz="2200" kern="1200" dirty="0">
              <a:solidFill>
                <a:schemeClr val="tx1"/>
              </a:solidFill>
            </a:rPr>
            <a:t>someone H.A.D (must have a complainant)</a:t>
          </a:r>
        </a:p>
      </dsp:txBody>
      <dsp:txXfrm>
        <a:off x="4986452" y="0"/>
        <a:ext cx="3006110" cy="484205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E59AD-C808-44BE-9003-C952916AB4ED}">
      <dsp:nvSpPr>
        <dsp:cNvPr id="0" name=""/>
        <dsp:cNvSpPr/>
      </dsp:nvSpPr>
      <dsp:spPr>
        <a:xfrm>
          <a:off x="76323" y="2231"/>
          <a:ext cx="7480201" cy="114118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Uses towards another person threatening, abusive or insulting words or behavior OR</a:t>
          </a:r>
        </a:p>
      </dsp:txBody>
      <dsp:txXfrm>
        <a:off x="109747" y="35655"/>
        <a:ext cx="7413353" cy="1074341"/>
      </dsp:txXfrm>
    </dsp:sp>
    <dsp:sp modelId="{33BA7727-2B9C-4909-8FCE-736D57F80985}">
      <dsp:nvSpPr>
        <dsp:cNvPr id="0" name=""/>
        <dsp:cNvSpPr/>
      </dsp:nvSpPr>
      <dsp:spPr>
        <a:xfrm rot="5400000">
          <a:off x="3602450" y="1171950"/>
          <a:ext cx="427946" cy="51353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3662363" y="1214744"/>
        <a:ext cx="308121" cy="299562"/>
      </dsp:txXfrm>
    </dsp:sp>
    <dsp:sp modelId="{0A11F532-2A21-4DEA-9E24-ACD86EA2BE64}">
      <dsp:nvSpPr>
        <dsp:cNvPr id="0" name=""/>
        <dsp:cNvSpPr/>
      </dsp:nvSpPr>
      <dsp:spPr>
        <a:xfrm>
          <a:off x="0" y="1714015"/>
          <a:ext cx="7632848" cy="114118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Distributes or displays to another person any writing, sign or other visible representation which is threatening, abusive or insulting</a:t>
          </a:r>
        </a:p>
      </dsp:txBody>
      <dsp:txXfrm>
        <a:off x="33424" y="1747439"/>
        <a:ext cx="7566000" cy="1074341"/>
      </dsp:txXfrm>
    </dsp:sp>
    <dsp:sp modelId="{BED057F5-1BFE-461D-91D1-DE51A6DED863}">
      <dsp:nvSpPr>
        <dsp:cNvPr id="0" name=""/>
        <dsp:cNvSpPr/>
      </dsp:nvSpPr>
      <dsp:spPr>
        <a:xfrm rot="5400000">
          <a:off x="3602450" y="2883734"/>
          <a:ext cx="427946" cy="51353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3662363" y="2926528"/>
        <a:ext cx="308121" cy="299562"/>
      </dsp:txXfrm>
    </dsp:sp>
    <dsp:sp modelId="{0F96CDBB-FDE4-4AAB-BB30-58EC9AD2D260}">
      <dsp:nvSpPr>
        <dsp:cNvPr id="0" name=""/>
        <dsp:cNvSpPr/>
      </dsp:nvSpPr>
      <dsp:spPr>
        <a:xfrm>
          <a:off x="1753637" y="3425799"/>
          <a:ext cx="4125573" cy="114118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with</a:t>
          </a:r>
          <a:r>
            <a:rPr lang="en-US" sz="2400" b="1" i="1" u="sng" kern="1200" dirty="0">
              <a:solidFill>
                <a:schemeClr val="tx1"/>
              </a:solidFill>
            </a:rPr>
            <a:t> intent </a:t>
          </a:r>
          <a:r>
            <a:rPr lang="en-US" sz="2400" kern="1200" dirty="0">
              <a:solidFill>
                <a:schemeClr val="tx1"/>
              </a:solidFill>
            </a:rPr>
            <a:t>to cause……..</a:t>
          </a:r>
        </a:p>
      </dsp:txBody>
      <dsp:txXfrm>
        <a:off x="1787061" y="3459223"/>
        <a:ext cx="4058725" cy="10743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ACB5D-7DA7-4992-A735-260E983968D1}">
      <dsp:nvSpPr>
        <dsp:cNvPr id="0" name=""/>
        <dsp:cNvSpPr/>
      </dsp:nvSpPr>
      <dsp:spPr>
        <a:xfrm>
          <a:off x="432042" y="1011"/>
          <a:ext cx="5900755" cy="149632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That person to believe that </a:t>
          </a:r>
          <a:r>
            <a:rPr lang="en-US" sz="2400" b="1" i="1" u="sng" kern="1200" dirty="0">
              <a:solidFill>
                <a:schemeClr val="tx1"/>
              </a:solidFill>
            </a:rPr>
            <a:t>immediate</a:t>
          </a:r>
          <a:r>
            <a:rPr lang="en-US" sz="2400" kern="1200" dirty="0">
              <a:solidFill>
                <a:schemeClr val="tx1"/>
              </a:solidFill>
            </a:rPr>
            <a:t> unlawful </a:t>
          </a:r>
          <a:r>
            <a:rPr lang="en-US" sz="2400" b="1" i="1" u="sng" kern="1200" dirty="0">
              <a:solidFill>
                <a:schemeClr val="tx1"/>
              </a:solidFill>
            </a:rPr>
            <a:t>violence</a:t>
          </a:r>
          <a:r>
            <a:rPr lang="en-US" sz="2400" kern="1200" dirty="0">
              <a:solidFill>
                <a:schemeClr val="tx1"/>
              </a:solidFill>
            </a:rPr>
            <a:t> will be used against him or another by any person OR</a:t>
          </a:r>
        </a:p>
      </dsp:txBody>
      <dsp:txXfrm>
        <a:off x="432042" y="1011"/>
        <a:ext cx="5900755" cy="1496324"/>
      </dsp:txXfrm>
    </dsp:sp>
    <dsp:sp modelId="{F3E7DF6E-DC6F-4C64-9845-7E3F9637608A}">
      <dsp:nvSpPr>
        <dsp:cNvPr id="0" name=""/>
        <dsp:cNvSpPr/>
      </dsp:nvSpPr>
      <dsp:spPr>
        <a:xfrm>
          <a:off x="648074" y="1746723"/>
          <a:ext cx="5468691" cy="149632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to provoke the immediate use of unlawful violence by that person or another OR</a:t>
          </a:r>
        </a:p>
      </dsp:txBody>
      <dsp:txXfrm>
        <a:off x="648074" y="1746723"/>
        <a:ext cx="5468691" cy="1496324"/>
      </dsp:txXfrm>
    </dsp:sp>
    <dsp:sp modelId="{DE8FC6BA-832E-474B-9C23-C15E6E2032B9}">
      <dsp:nvSpPr>
        <dsp:cNvPr id="0" name=""/>
        <dsp:cNvSpPr/>
      </dsp:nvSpPr>
      <dsp:spPr>
        <a:xfrm>
          <a:off x="432042" y="3492435"/>
          <a:ext cx="5900755" cy="149632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whereby that person is </a:t>
          </a:r>
          <a:r>
            <a:rPr lang="en-US" sz="2400" b="1" i="1" u="sng" kern="1200" dirty="0">
              <a:solidFill>
                <a:schemeClr val="tx1"/>
              </a:solidFill>
            </a:rPr>
            <a:t>likely</a:t>
          </a:r>
          <a:r>
            <a:rPr lang="en-US" sz="2400" kern="1200" dirty="0">
              <a:solidFill>
                <a:schemeClr val="tx1"/>
              </a:solidFill>
            </a:rPr>
            <a:t> to believe that such violence will be used or it is likely that such violence will be provoked</a:t>
          </a:r>
        </a:p>
      </dsp:txBody>
      <dsp:txXfrm>
        <a:off x="432042" y="3492435"/>
        <a:ext cx="5900755" cy="149632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FE537-0D97-45DF-B907-3D0279DFEC15}">
      <dsp:nvSpPr>
        <dsp:cNvPr id="0" name=""/>
        <dsp:cNvSpPr/>
      </dsp:nvSpPr>
      <dsp:spPr>
        <a:xfrm>
          <a:off x="0" y="3386"/>
          <a:ext cx="7224464" cy="86579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offence can be committed in </a:t>
          </a:r>
          <a:r>
            <a:rPr lang="en-US" sz="2400" b="1" i="1" u="sng" kern="1200" dirty="0">
              <a:solidFill>
                <a:schemeClr val="tx1"/>
              </a:solidFill>
            </a:rPr>
            <a:t>public or private </a:t>
          </a:r>
          <a:r>
            <a:rPr lang="en-US" sz="2400" kern="1200" dirty="0">
              <a:solidFill>
                <a:schemeClr val="tx1"/>
              </a:solidFill>
            </a:rPr>
            <a:t>except</a:t>
          </a:r>
        </a:p>
      </dsp:txBody>
      <dsp:txXfrm>
        <a:off x="25358" y="28744"/>
        <a:ext cx="7173748" cy="815081"/>
      </dsp:txXfrm>
    </dsp:sp>
    <dsp:sp modelId="{5911DA87-5174-4556-A867-75D457F8DCD9}">
      <dsp:nvSpPr>
        <dsp:cNvPr id="0" name=""/>
        <dsp:cNvSpPr/>
      </dsp:nvSpPr>
      <dsp:spPr>
        <a:xfrm rot="5400000">
          <a:off x="3270505" y="914747"/>
          <a:ext cx="683452" cy="82014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366188" y="983092"/>
        <a:ext cx="492086" cy="478416"/>
      </dsp:txXfrm>
    </dsp:sp>
    <dsp:sp modelId="{6B4EF487-F47E-4D35-BCE9-A338457CF6A8}">
      <dsp:nvSpPr>
        <dsp:cNvPr id="0" name=""/>
        <dsp:cNvSpPr/>
      </dsp:nvSpPr>
      <dsp:spPr>
        <a:xfrm>
          <a:off x="271738" y="1780453"/>
          <a:ext cx="6680987" cy="182253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the words or </a:t>
          </a:r>
          <a:r>
            <a:rPr lang="en-US" sz="2400" kern="1200" dirty="0" err="1">
              <a:solidFill>
                <a:schemeClr val="tx1"/>
              </a:solidFill>
            </a:rPr>
            <a:t>behaviour</a:t>
          </a:r>
          <a:r>
            <a:rPr lang="en-US" sz="2400" kern="1200" dirty="0">
              <a:solidFill>
                <a:schemeClr val="tx1"/>
              </a:solidFill>
            </a:rPr>
            <a:t> are used or the writing, sign or other visible representation is displayed by a person inside a </a:t>
          </a:r>
          <a:r>
            <a:rPr lang="en-US" sz="2400" b="1" i="1" u="sng" kern="1200" dirty="0">
              <a:solidFill>
                <a:schemeClr val="tx1"/>
              </a:solidFill>
            </a:rPr>
            <a:t>dwelling </a:t>
          </a:r>
          <a:r>
            <a:rPr lang="en-US" sz="2400" kern="1200" dirty="0">
              <a:solidFill>
                <a:schemeClr val="tx1"/>
              </a:solidFill>
            </a:rPr>
            <a:t>&amp; the other person is also inside that or another dwelling </a:t>
          </a:r>
        </a:p>
      </dsp:txBody>
      <dsp:txXfrm>
        <a:off x="325118" y="1833833"/>
        <a:ext cx="6574227" cy="171577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38860-EE56-4834-AAE4-1C78E2F132A3}">
      <dsp:nvSpPr>
        <dsp:cNvPr id="0" name=""/>
        <dsp:cNvSpPr/>
      </dsp:nvSpPr>
      <dsp:spPr>
        <a:xfrm>
          <a:off x="0" y="0"/>
          <a:ext cx="6017386" cy="179151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is guilty of affray if he uses or threatens unlawful </a:t>
          </a:r>
          <a:r>
            <a:rPr lang="en-US" sz="2400" b="1" i="1" u="sng" kern="1200" dirty="0">
              <a:solidFill>
                <a:schemeClr val="tx1"/>
              </a:solidFill>
            </a:rPr>
            <a:t>violence</a:t>
          </a:r>
          <a:r>
            <a:rPr lang="en-US" sz="2400" kern="1200" dirty="0">
              <a:solidFill>
                <a:schemeClr val="tx1"/>
              </a:solidFill>
            </a:rPr>
            <a:t> towards another &amp;</a:t>
          </a:r>
        </a:p>
      </dsp:txBody>
      <dsp:txXfrm>
        <a:off x="52472" y="52472"/>
        <a:ext cx="5912442" cy="1686572"/>
      </dsp:txXfrm>
    </dsp:sp>
    <dsp:sp modelId="{BD3F48A2-4319-4F0D-B807-5375E605CBA5}">
      <dsp:nvSpPr>
        <dsp:cNvPr id="0" name=""/>
        <dsp:cNvSpPr/>
      </dsp:nvSpPr>
      <dsp:spPr>
        <a:xfrm rot="5400000">
          <a:off x="2672578" y="1836577"/>
          <a:ext cx="672228" cy="80618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2766837" y="1903554"/>
        <a:ext cx="483710" cy="470560"/>
      </dsp:txXfrm>
    </dsp:sp>
    <dsp:sp modelId="{242C498B-FA6E-42B4-AE26-7767AD5C7DF1}">
      <dsp:nvSpPr>
        <dsp:cNvPr id="0" name=""/>
        <dsp:cNvSpPr/>
      </dsp:nvSpPr>
      <dsp:spPr>
        <a:xfrm>
          <a:off x="61688" y="2687821"/>
          <a:ext cx="5894009" cy="179151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His conduct is such as would cause a </a:t>
          </a:r>
          <a:r>
            <a:rPr lang="en-US" sz="2400" b="1" i="1" u="sng" kern="1200" dirty="0">
              <a:solidFill>
                <a:schemeClr val="tx1"/>
              </a:solidFill>
            </a:rPr>
            <a:t>person of reasonable firmness</a:t>
          </a:r>
          <a:r>
            <a:rPr lang="en-US" sz="2400" kern="1200" dirty="0">
              <a:solidFill>
                <a:schemeClr val="tx1"/>
              </a:solidFill>
            </a:rPr>
            <a:t> present at the scene to fear for his personal safety</a:t>
          </a:r>
        </a:p>
      </dsp:txBody>
      <dsp:txXfrm>
        <a:off x="114160" y="2740293"/>
        <a:ext cx="5789065" cy="168657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06BA7-36D6-4520-8E03-745A5A655EC9}">
      <dsp:nvSpPr>
        <dsp:cNvPr id="0" name=""/>
        <dsp:cNvSpPr/>
      </dsp:nvSpPr>
      <dsp:spPr>
        <a:xfrm>
          <a:off x="629283" y="0"/>
          <a:ext cx="7131879" cy="5042301"/>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723A1BD0-9786-4140-9C1F-1BD756B48F7B}">
      <dsp:nvSpPr>
        <dsp:cNvPr id="0" name=""/>
        <dsp:cNvSpPr/>
      </dsp:nvSpPr>
      <dsp:spPr>
        <a:xfrm>
          <a:off x="3774" y="1512690"/>
          <a:ext cx="2601198" cy="201692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a:t>
          </a:r>
          <a:r>
            <a:rPr lang="en-US" sz="2400" b="1" i="1" u="sng" kern="1200" dirty="0">
              <a:solidFill>
                <a:schemeClr val="tx1"/>
              </a:solidFill>
            </a:rPr>
            <a:t>3 or more persons </a:t>
          </a:r>
          <a:r>
            <a:rPr lang="en-US" sz="2400" kern="1200" dirty="0">
              <a:solidFill>
                <a:schemeClr val="tx1"/>
              </a:solidFill>
            </a:rPr>
            <a:t>who are present together use or threatens unlawful </a:t>
          </a:r>
          <a:r>
            <a:rPr lang="en-US" sz="2400" b="1" i="1" u="sng" kern="1200" dirty="0">
              <a:solidFill>
                <a:schemeClr val="tx1"/>
              </a:solidFill>
            </a:rPr>
            <a:t>violence</a:t>
          </a:r>
        </a:p>
      </dsp:txBody>
      <dsp:txXfrm>
        <a:off x="102232" y="1611148"/>
        <a:ext cx="2404282" cy="1820004"/>
      </dsp:txXfrm>
    </dsp:sp>
    <dsp:sp modelId="{80C9A82E-DE35-4AE5-8D00-522A76A2FF7E}">
      <dsp:nvSpPr>
        <dsp:cNvPr id="0" name=""/>
        <dsp:cNvSpPr/>
      </dsp:nvSpPr>
      <dsp:spPr>
        <a:xfrm>
          <a:off x="2894624" y="1224139"/>
          <a:ext cx="2601198" cy="259402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And the conduct of them (taken together)</a:t>
          </a:r>
        </a:p>
      </dsp:txBody>
      <dsp:txXfrm>
        <a:off x="3021254" y="1350769"/>
        <a:ext cx="2347938" cy="2340761"/>
      </dsp:txXfrm>
    </dsp:sp>
    <dsp:sp modelId="{3D9A225B-9264-4754-A508-3CEC902B749B}">
      <dsp:nvSpPr>
        <dsp:cNvPr id="0" name=""/>
        <dsp:cNvSpPr/>
      </dsp:nvSpPr>
      <dsp:spPr>
        <a:xfrm>
          <a:off x="5785473" y="936103"/>
          <a:ext cx="2601198" cy="3170094"/>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is such as would cause </a:t>
          </a:r>
          <a:r>
            <a:rPr lang="en-US" sz="2400" b="1" i="1" u="sng" kern="1200" dirty="0">
              <a:solidFill>
                <a:schemeClr val="tx1"/>
              </a:solidFill>
            </a:rPr>
            <a:t>a person of reasonable firmness</a:t>
          </a:r>
          <a:r>
            <a:rPr lang="en-US" sz="2400" kern="1200" dirty="0">
              <a:solidFill>
                <a:schemeClr val="tx1"/>
              </a:solidFill>
            </a:rPr>
            <a:t> present at the scene to fear for their personal safety </a:t>
          </a:r>
        </a:p>
      </dsp:txBody>
      <dsp:txXfrm>
        <a:off x="5912453" y="1063083"/>
        <a:ext cx="2347238" cy="291613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06BA7-36D6-4520-8E03-745A5A655EC9}">
      <dsp:nvSpPr>
        <dsp:cNvPr id="0" name=""/>
        <dsp:cNvSpPr/>
      </dsp:nvSpPr>
      <dsp:spPr>
        <a:xfrm>
          <a:off x="629283" y="0"/>
          <a:ext cx="7131879" cy="5042301"/>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723A1BD0-9786-4140-9C1F-1BD756B48F7B}">
      <dsp:nvSpPr>
        <dsp:cNvPr id="0" name=""/>
        <dsp:cNvSpPr/>
      </dsp:nvSpPr>
      <dsp:spPr>
        <a:xfrm>
          <a:off x="72864" y="864099"/>
          <a:ext cx="2517447" cy="331410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12</a:t>
          </a:r>
          <a:r>
            <a:rPr lang="en-US" sz="2400" b="1" i="1" u="sng" kern="1200" dirty="0">
              <a:solidFill>
                <a:schemeClr val="tx1"/>
              </a:solidFill>
            </a:rPr>
            <a:t> or more persons </a:t>
          </a:r>
          <a:r>
            <a:rPr lang="en-US" sz="2400" kern="1200" dirty="0">
              <a:solidFill>
                <a:schemeClr val="tx1"/>
              </a:solidFill>
            </a:rPr>
            <a:t>who are present together use or threatens unlawful </a:t>
          </a:r>
          <a:r>
            <a:rPr lang="en-US" sz="2400" b="1" i="1" u="sng" kern="1200" dirty="0">
              <a:solidFill>
                <a:schemeClr val="tx1"/>
              </a:solidFill>
            </a:rPr>
            <a:t>violence </a:t>
          </a:r>
          <a:r>
            <a:rPr lang="en-US" sz="2400" b="0" i="0" u="none" kern="1200" dirty="0">
              <a:solidFill>
                <a:schemeClr val="tx1"/>
              </a:solidFill>
            </a:rPr>
            <a:t>for a common purpose</a:t>
          </a:r>
          <a:endParaRPr lang="en-US" sz="2400" b="1" i="1" u="sng" kern="1200" dirty="0">
            <a:solidFill>
              <a:schemeClr val="tx1"/>
            </a:solidFill>
          </a:endParaRPr>
        </a:p>
      </dsp:txBody>
      <dsp:txXfrm>
        <a:off x="195756" y="986991"/>
        <a:ext cx="2271663" cy="3068318"/>
      </dsp:txXfrm>
    </dsp:sp>
    <dsp:sp modelId="{80C9A82E-DE35-4AE5-8D00-522A76A2FF7E}">
      <dsp:nvSpPr>
        <dsp:cNvPr id="0" name=""/>
        <dsp:cNvSpPr/>
      </dsp:nvSpPr>
      <dsp:spPr>
        <a:xfrm>
          <a:off x="2936499" y="1224139"/>
          <a:ext cx="2517447" cy="259402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And the conduct of them (taken together)</a:t>
          </a:r>
        </a:p>
      </dsp:txBody>
      <dsp:txXfrm>
        <a:off x="3059391" y="1347031"/>
        <a:ext cx="2271663" cy="2348237"/>
      </dsp:txXfrm>
    </dsp:sp>
    <dsp:sp modelId="{3D9A225B-9264-4754-A508-3CEC902B749B}">
      <dsp:nvSpPr>
        <dsp:cNvPr id="0" name=""/>
        <dsp:cNvSpPr/>
      </dsp:nvSpPr>
      <dsp:spPr>
        <a:xfrm>
          <a:off x="5800135" y="936103"/>
          <a:ext cx="2517447" cy="3170094"/>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is such as would cause </a:t>
          </a:r>
          <a:r>
            <a:rPr lang="en-US" sz="2400" b="1" i="1" u="sng" kern="1200" dirty="0">
              <a:solidFill>
                <a:schemeClr val="tx1"/>
              </a:solidFill>
            </a:rPr>
            <a:t>a person of reasonable firmness</a:t>
          </a:r>
          <a:r>
            <a:rPr lang="en-US" sz="2400" kern="1200" dirty="0">
              <a:solidFill>
                <a:schemeClr val="tx1"/>
              </a:solidFill>
            </a:rPr>
            <a:t> present at the scene to fear for their personal safety </a:t>
          </a:r>
        </a:p>
      </dsp:txBody>
      <dsp:txXfrm>
        <a:off x="5923027" y="1058995"/>
        <a:ext cx="2271663" cy="292431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16FDD-34B0-4610-A20F-EA7C79476D37}">
      <dsp:nvSpPr>
        <dsp:cNvPr id="0" name=""/>
        <dsp:cNvSpPr/>
      </dsp:nvSpPr>
      <dsp:spPr>
        <a:xfrm>
          <a:off x="24315" y="455336"/>
          <a:ext cx="8384653" cy="1221124"/>
        </a:xfrm>
        <a:prstGeom prst="rightArrow">
          <a:avLst>
            <a:gd name="adj1" fmla="val 50000"/>
            <a:gd name="adj2" fmla="val 5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3854"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Riot</a:t>
          </a:r>
        </a:p>
      </dsp:txBody>
      <dsp:txXfrm>
        <a:off x="24315" y="760617"/>
        <a:ext cx="8079372" cy="610562"/>
      </dsp:txXfrm>
    </dsp:sp>
    <dsp:sp modelId="{BD134A69-1400-405D-9331-0317074910F3}">
      <dsp:nvSpPr>
        <dsp:cNvPr id="0" name=""/>
        <dsp:cNvSpPr/>
      </dsp:nvSpPr>
      <dsp:spPr>
        <a:xfrm>
          <a:off x="24315" y="1396999"/>
          <a:ext cx="2582473" cy="235233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Large fight between two rival football gangs</a:t>
          </a:r>
        </a:p>
      </dsp:txBody>
      <dsp:txXfrm>
        <a:off x="24315" y="1396999"/>
        <a:ext cx="2582473" cy="2352336"/>
      </dsp:txXfrm>
    </dsp:sp>
    <dsp:sp modelId="{8485277F-D1B7-441C-AB8A-B9CC57FC3A87}">
      <dsp:nvSpPr>
        <dsp:cNvPr id="0" name=""/>
        <dsp:cNvSpPr/>
      </dsp:nvSpPr>
      <dsp:spPr>
        <a:xfrm>
          <a:off x="2606788" y="862377"/>
          <a:ext cx="5802179" cy="1221124"/>
        </a:xfrm>
        <a:prstGeom prst="rightArrow">
          <a:avLst>
            <a:gd name="adj1" fmla="val 50000"/>
            <a:gd name="adj2" fmla="val 5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3854"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Violent Disorder</a:t>
          </a:r>
        </a:p>
      </dsp:txBody>
      <dsp:txXfrm>
        <a:off x="2606788" y="1167658"/>
        <a:ext cx="5496898" cy="610562"/>
      </dsp:txXfrm>
    </dsp:sp>
    <dsp:sp modelId="{EE7357E9-C563-4FF0-BB3F-446EBB9F1F9C}">
      <dsp:nvSpPr>
        <dsp:cNvPr id="0" name=""/>
        <dsp:cNvSpPr/>
      </dsp:nvSpPr>
      <dsp:spPr>
        <a:xfrm>
          <a:off x="2606788" y="1804041"/>
          <a:ext cx="2582473" cy="235233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Smaller fight in a pub between two families</a:t>
          </a:r>
        </a:p>
      </dsp:txBody>
      <dsp:txXfrm>
        <a:off x="2606788" y="1804041"/>
        <a:ext cx="2582473" cy="2352336"/>
      </dsp:txXfrm>
    </dsp:sp>
    <dsp:sp modelId="{9CE51BB7-0064-4F5E-9AD2-2D0313DADAE7}">
      <dsp:nvSpPr>
        <dsp:cNvPr id="0" name=""/>
        <dsp:cNvSpPr/>
      </dsp:nvSpPr>
      <dsp:spPr>
        <a:xfrm>
          <a:off x="5189261" y="1269419"/>
          <a:ext cx="3219706" cy="1221124"/>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3854"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Affray</a:t>
          </a:r>
        </a:p>
      </dsp:txBody>
      <dsp:txXfrm>
        <a:off x="5189261" y="1574700"/>
        <a:ext cx="2914425" cy="610562"/>
      </dsp:txXfrm>
    </dsp:sp>
    <dsp:sp modelId="{0D86CEFC-5717-4539-A997-F44500D37859}">
      <dsp:nvSpPr>
        <dsp:cNvPr id="0" name=""/>
        <dsp:cNvSpPr/>
      </dsp:nvSpPr>
      <dsp:spPr>
        <a:xfrm>
          <a:off x="5189261" y="2211083"/>
          <a:ext cx="2582473" cy="23179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Two people fighting in a beer garden in view of children</a:t>
          </a:r>
        </a:p>
      </dsp:txBody>
      <dsp:txXfrm>
        <a:off x="5189261" y="2211083"/>
        <a:ext cx="2582473" cy="231790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D70FE-B9C1-4FBC-ADFD-75FA6F043CC2}">
      <dsp:nvSpPr>
        <dsp:cNvPr id="0" name=""/>
        <dsp:cNvSpPr/>
      </dsp:nvSpPr>
      <dsp:spPr>
        <a:xfrm>
          <a:off x="0" y="0"/>
          <a:ext cx="4776192" cy="2184642"/>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71425818-F38E-4366-A2D2-5A286B056E8A}">
      <dsp:nvSpPr>
        <dsp:cNvPr id="0" name=""/>
        <dsp:cNvSpPr/>
      </dsp:nvSpPr>
      <dsp:spPr>
        <a:xfrm>
          <a:off x="143285" y="291285"/>
          <a:ext cx="4489620" cy="1602070"/>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1221F12-3CC5-4BD5-B8EC-B91006FACE36}">
      <dsp:nvSpPr>
        <dsp:cNvPr id="0" name=""/>
        <dsp:cNvSpPr/>
      </dsp:nvSpPr>
      <dsp:spPr>
        <a:xfrm rot="10800000">
          <a:off x="143285" y="2184642"/>
          <a:ext cx="4489620" cy="2670118"/>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who without lawful excuse makes to another a threat, intending that the other would fear it would be carried out, to kill that other or a third person shall be guilty of an offence</a:t>
          </a:r>
        </a:p>
      </dsp:txBody>
      <dsp:txXfrm rot="10800000">
        <a:off x="225400" y="2184642"/>
        <a:ext cx="4325390" cy="258800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6247" cy="496572"/>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a:defRPr sz="1200" b="0">
                <a:solidFill>
                  <a:schemeClr val="tx1"/>
                </a:solidFill>
                <a:latin typeface="Arial" charset="0"/>
                <a:ea typeface="ＭＳ Ｐゴシック" pitchFamily="-112" charset="-128"/>
              </a:defRPr>
            </a:lvl1pPr>
          </a:lstStyle>
          <a:p>
            <a:pPr>
              <a:defRPr/>
            </a:pPr>
            <a:endParaRPr lang="en-US"/>
          </a:p>
        </p:txBody>
      </p:sp>
      <p:sp>
        <p:nvSpPr>
          <p:cNvPr id="260099" name="Rectangle 3"/>
          <p:cNvSpPr>
            <a:spLocks noGrp="1" noChangeArrowheads="1"/>
          </p:cNvSpPr>
          <p:nvPr>
            <p:ph type="dt" sz="quarter" idx="1"/>
          </p:nvPr>
        </p:nvSpPr>
        <p:spPr bwMode="auto">
          <a:xfrm>
            <a:off x="3849826" y="0"/>
            <a:ext cx="2946246" cy="496572"/>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lvl1pPr algn="r">
              <a:defRPr sz="1200" b="0">
                <a:solidFill>
                  <a:schemeClr val="tx1"/>
                </a:solidFill>
                <a:latin typeface="Arial" charset="0"/>
                <a:ea typeface="ＭＳ Ｐゴシック" pitchFamily="-112" charset="-128"/>
              </a:defRPr>
            </a:lvl1pPr>
          </a:lstStyle>
          <a:p>
            <a:pPr>
              <a:defRPr/>
            </a:pPr>
            <a:endParaRPr lang="en-US"/>
          </a:p>
        </p:txBody>
      </p:sp>
      <p:sp>
        <p:nvSpPr>
          <p:cNvPr id="260100" name="Rectangle 4"/>
          <p:cNvSpPr>
            <a:spLocks noGrp="1" noChangeArrowheads="1"/>
          </p:cNvSpPr>
          <p:nvPr>
            <p:ph type="ftr" sz="quarter" idx="2"/>
          </p:nvPr>
        </p:nvSpPr>
        <p:spPr bwMode="auto">
          <a:xfrm>
            <a:off x="0" y="9428470"/>
            <a:ext cx="2946247" cy="496571"/>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a:defRPr sz="1200" b="0">
                <a:solidFill>
                  <a:schemeClr val="tx1"/>
                </a:solidFill>
                <a:latin typeface="Arial" charset="0"/>
                <a:ea typeface="ＭＳ Ｐゴシック" pitchFamily="-112" charset="-128"/>
              </a:defRPr>
            </a:lvl1pPr>
          </a:lstStyle>
          <a:p>
            <a:pPr>
              <a:defRPr/>
            </a:pPr>
            <a:endParaRPr lang="en-US"/>
          </a:p>
        </p:txBody>
      </p:sp>
      <p:sp>
        <p:nvSpPr>
          <p:cNvPr id="260101" name="Rectangle 5"/>
          <p:cNvSpPr>
            <a:spLocks noGrp="1" noChangeArrowheads="1"/>
          </p:cNvSpPr>
          <p:nvPr>
            <p:ph type="sldNum" sz="quarter" idx="3"/>
          </p:nvPr>
        </p:nvSpPr>
        <p:spPr bwMode="auto">
          <a:xfrm>
            <a:off x="3849826" y="9428470"/>
            <a:ext cx="2946246" cy="496571"/>
          </a:xfrm>
          <a:prstGeom prst="rect">
            <a:avLst/>
          </a:prstGeom>
          <a:noFill/>
          <a:ln w="9525">
            <a:noFill/>
            <a:miter lim="800000"/>
            <a:headEnd/>
            <a:tailEnd/>
          </a:ln>
          <a:effectLst/>
        </p:spPr>
        <p:txBody>
          <a:bodyPr vert="horz" wrap="square" lIns="92089" tIns="46045" rIns="92089" bIns="46045" numCol="1" anchor="b" anchorCtr="0" compatLnSpc="1">
            <a:prstTxWarp prst="textNoShape">
              <a:avLst/>
            </a:prstTxWarp>
          </a:bodyPr>
          <a:lstStyle>
            <a:lvl1pPr algn="r">
              <a:defRPr sz="1200" b="0">
                <a:solidFill>
                  <a:schemeClr val="tx1"/>
                </a:solidFill>
                <a:latin typeface="Arial" charset="0"/>
                <a:ea typeface="ＭＳ Ｐゴシック" pitchFamily="-112" charset="-128"/>
              </a:defRPr>
            </a:lvl1pPr>
          </a:lstStyle>
          <a:p>
            <a:pPr>
              <a:defRPr/>
            </a:pPr>
            <a:fld id="{D646ED20-7E95-4E7B-ADD6-9FD711C3B4D7}" type="slidenum">
              <a:rPr lang="en-GB"/>
              <a:pPr>
                <a:defRPr/>
              </a:pPr>
              <a:t>‹#›</a:t>
            </a:fld>
            <a:endParaRPr lang="en-GB"/>
          </a:p>
        </p:txBody>
      </p:sp>
      <p:sp>
        <p:nvSpPr>
          <p:cNvPr id="32774" name="hc"/>
          <p:cNvSpPr txBox="1">
            <a:spLocks noChangeArrowheads="1"/>
          </p:cNvSpPr>
          <p:nvPr/>
        </p:nvSpPr>
        <p:spPr bwMode="auto">
          <a:xfrm>
            <a:off x="1" y="0"/>
            <a:ext cx="6797675" cy="27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eaLnBrk="0" hangingPunct="0">
              <a:defRPr sz="4000" b="1">
                <a:solidFill>
                  <a:schemeClr val="bg1"/>
                </a:solidFill>
                <a:latin typeface="Verdana" pitchFamily="34" charset="0"/>
                <a:ea typeface="ＭＳ Ｐゴシック" pitchFamily="34" charset="-128"/>
              </a:defRPr>
            </a:lvl1pPr>
            <a:lvl2pPr marL="742950" indent="-285750" eaLnBrk="0" hangingPunct="0">
              <a:defRPr sz="4000" b="1">
                <a:solidFill>
                  <a:schemeClr val="bg1"/>
                </a:solidFill>
                <a:latin typeface="Verdana" pitchFamily="34" charset="0"/>
                <a:ea typeface="ＭＳ Ｐゴシック" pitchFamily="34" charset="-128"/>
              </a:defRPr>
            </a:lvl2pPr>
            <a:lvl3pPr marL="1143000" indent="-228600" eaLnBrk="0" hangingPunct="0">
              <a:defRPr sz="4000" b="1">
                <a:solidFill>
                  <a:schemeClr val="bg1"/>
                </a:solidFill>
                <a:latin typeface="Verdana" pitchFamily="34" charset="0"/>
                <a:ea typeface="ＭＳ Ｐゴシック" pitchFamily="34" charset="-128"/>
              </a:defRPr>
            </a:lvl3pPr>
            <a:lvl4pPr marL="1600200" indent="-228600" eaLnBrk="0" hangingPunct="0">
              <a:defRPr sz="4000" b="1">
                <a:solidFill>
                  <a:schemeClr val="bg1"/>
                </a:solidFill>
                <a:latin typeface="Verdana" pitchFamily="34" charset="0"/>
                <a:ea typeface="ＭＳ Ｐゴシック" pitchFamily="34" charset="-128"/>
              </a:defRPr>
            </a:lvl4pPr>
            <a:lvl5pPr marL="2057400" indent="-228600" eaLnBrk="0" hangingPunct="0">
              <a:defRPr sz="40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9pPr>
          </a:lstStyle>
          <a:p>
            <a:pPr algn="ctr" eaLnBrk="1" hangingPunct="1"/>
            <a:endParaRPr lang="en-GB" altLang="en-US" sz="1200">
              <a:solidFill>
                <a:srgbClr val="FF0000"/>
              </a:solidFill>
              <a:latin typeface="calibri"/>
            </a:endParaRPr>
          </a:p>
        </p:txBody>
      </p:sp>
      <p:sp>
        <p:nvSpPr>
          <p:cNvPr id="32775" name="fc"/>
          <p:cNvSpPr txBox="1">
            <a:spLocks noChangeArrowheads="1"/>
          </p:cNvSpPr>
          <p:nvPr/>
        </p:nvSpPr>
        <p:spPr bwMode="auto">
          <a:xfrm>
            <a:off x="1" y="9678830"/>
            <a:ext cx="6797675" cy="276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89" tIns="46045" rIns="92089" bIns="46045">
            <a:spAutoFit/>
          </a:bodyPr>
          <a:lstStyle>
            <a:lvl1pPr eaLnBrk="0" hangingPunct="0">
              <a:defRPr sz="4000" b="1">
                <a:solidFill>
                  <a:schemeClr val="bg1"/>
                </a:solidFill>
                <a:latin typeface="Verdana" pitchFamily="34" charset="0"/>
                <a:ea typeface="ＭＳ Ｐゴシック" pitchFamily="34" charset="-128"/>
              </a:defRPr>
            </a:lvl1pPr>
            <a:lvl2pPr marL="742950" indent="-285750" eaLnBrk="0" hangingPunct="0">
              <a:defRPr sz="4000" b="1">
                <a:solidFill>
                  <a:schemeClr val="bg1"/>
                </a:solidFill>
                <a:latin typeface="Verdana" pitchFamily="34" charset="0"/>
                <a:ea typeface="ＭＳ Ｐゴシック" pitchFamily="34" charset="-128"/>
              </a:defRPr>
            </a:lvl2pPr>
            <a:lvl3pPr marL="1143000" indent="-228600" eaLnBrk="0" hangingPunct="0">
              <a:defRPr sz="4000" b="1">
                <a:solidFill>
                  <a:schemeClr val="bg1"/>
                </a:solidFill>
                <a:latin typeface="Verdana" pitchFamily="34" charset="0"/>
                <a:ea typeface="ＭＳ Ｐゴシック" pitchFamily="34" charset="-128"/>
              </a:defRPr>
            </a:lvl3pPr>
            <a:lvl4pPr marL="1600200" indent="-228600" eaLnBrk="0" hangingPunct="0">
              <a:defRPr sz="4000" b="1">
                <a:solidFill>
                  <a:schemeClr val="bg1"/>
                </a:solidFill>
                <a:latin typeface="Verdana" pitchFamily="34" charset="0"/>
                <a:ea typeface="ＭＳ Ｐゴシック" pitchFamily="34" charset="-128"/>
              </a:defRPr>
            </a:lvl4pPr>
            <a:lvl5pPr marL="2057400" indent="-228600" eaLnBrk="0" hangingPunct="0">
              <a:defRPr sz="40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4000" b="1">
                <a:solidFill>
                  <a:schemeClr val="bg1"/>
                </a:solidFill>
                <a:latin typeface="Verdana" pitchFamily="34" charset="0"/>
                <a:ea typeface="ＭＳ Ｐゴシック" pitchFamily="34" charset="-128"/>
              </a:defRPr>
            </a:lvl9pPr>
          </a:lstStyle>
          <a:p>
            <a:pPr algn="ctr" eaLnBrk="1" hangingPunct="1"/>
            <a:endParaRPr lang="en-GB" altLang="en-US" sz="1200">
              <a:solidFill>
                <a:srgbClr val="FF0000"/>
              </a:solidFill>
              <a:latin typeface="calibri"/>
            </a:endParaRPr>
          </a:p>
        </p:txBody>
      </p:sp>
    </p:spTree>
    <p:extLst>
      <p:ext uri="{BB962C8B-B14F-4D97-AF65-F5344CB8AC3E}">
        <p14:creationId xmlns:p14="http://schemas.microsoft.com/office/powerpoint/2010/main" val="5559357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0" name="Rectangle 4"/>
          <p:cNvSpPr>
            <a:spLocks noGrp="1" noRot="1" noChangeAspect="1" noChangeArrowheads="1" noTextEdit="1"/>
          </p:cNvSpPr>
          <p:nvPr>
            <p:ph type="sldImg" idx="2"/>
          </p:nvPr>
        </p:nvSpPr>
        <p:spPr bwMode="auto">
          <a:xfrm>
            <a:off x="1773238" y="473075"/>
            <a:ext cx="3251200" cy="1828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2089" tIns="46045" rIns="92089" bIns="46045" numCol="1" anchor="ctr" anchorCtr="0" compatLnSpc="1">
            <a:prstTxWarp prst="textNoShape">
              <a:avLst/>
            </a:prstTxWarp>
          </a:bodyPr>
          <a:lstStyle/>
          <a:p>
            <a:endParaRPr lang="en-GB"/>
          </a:p>
        </p:txBody>
      </p:sp>
      <p:sp>
        <p:nvSpPr>
          <p:cNvPr id="9221" name="Rectangle 5"/>
          <p:cNvSpPr>
            <a:spLocks noGrp="1" noChangeArrowheads="1"/>
          </p:cNvSpPr>
          <p:nvPr>
            <p:ph type="body" sz="quarter" idx="3"/>
          </p:nvPr>
        </p:nvSpPr>
        <p:spPr bwMode="auto">
          <a:xfrm>
            <a:off x="679288" y="2428446"/>
            <a:ext cx="5439101" cy="6754134"/>
          </a:xfrm>
          <a:prstGeom prst="rect">
            <a:avLst/>
          </a:prstGeom>
          <a:noFill/>
          <a:ln w="9525">
            <a:noFill/>
            <a:miter lim="800000"/>
            <a:headEnd/>
            <a:tailEnd/>
          </a:ln>
          <a:effectLst/>
        </p:spPr>
        <p:txBody>
          <a:bodyPr vert="horz" wrap="square" lIns="92089" tIns="46045" rIns="92089" bIns="46045" numCol="1" anchor="t" anchorCtr="0" compatLnSpc="1">
            <a:prstTxWarp prst="textNoShape">
              <a:avLst/>
            </a:prstTxWarp>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 name="hc"/>
          <p:cNvSpPr txBox="1"/>
          <p:nvPr/>
        </p:nvSpPr>
        <p:spPr>
          <a:xfrm>
            <a:off x="1" y="0"/>
            <a:ext cx="6797675" cy="278603"/>
          </a:xfrm>
          <a:prstGeom prst="rect">
            <a:avLst/>
          </a:prstGeom>
          <a:noFill/>
        </p:spPr>
        <p:txBody>
          <a:bodyPr vert="horz" lIns="92089" tIns="46045" rIns="92089" bIns="46045" rtlCol="0">
            <a:spAutoFit/>
          </a:bodyPr>
          <a:lstStyle/>
          <a:p>
            <a:pPr algn="ctr"/>
            <a:endParaRPr lang="en-GB" sz="1200" b="1" i="0" u="none" baseline="0">
              <a:solidFill>
                <a:srgbClr val="FF0000"/>
              </a:solidFill>
              <a:latin typeface="calibri"/>
            </a:endParaRPr>
          </a:p>
        </p:txBody>
      </p:sp>
      <p:sp>
        <p:nvSpPr>
          <p:cNvPr id="3" name="fc"/>
          <p:cNvSpPr txBox="1"/>
          <p:nvPr/>
        </p:nvSpPr>
        <p:spPr>
          <a:xfrm>
            <a:off x="1" y="9678831"/>
            <a:ext cx="6797675" cy="278603"/>
          </a:xfrm>
          <a:prstGeom prst="rect">
            <a:avLst/>
          </a:prstGeom>
          <a:noFill/>
        </p:spPr>
        <p:txBody>
          <a:bodyPr vert="horz" lIns="92089" tIns="46045" rIns="92089" bIns="46045" rtlCol="0">
            <a:spAutoFit/>
          </a:bodyPr>
          <a:lstStyle/>
          <a:p>
            <a:pPr algn="ctr"/>
            <a:endParaRPr lang="en-GB" sz="1200" b="1" i="0" u="none" baseline="0">
              <a:solidFill>
                <a:srgbClr val="FF0000"/>
              </a:solidFill>
              <a:latin typeface="calibri"/>
            </a:endParaRPr>
          </a:p>
        </p:txBody>
      </p:sp>
      <p:sp>
        <p:nvSpPr>
          <p:cNvPr id="4" name="Slide Number Placeholder 3"/>
          <p:cNvSpPr>
            <a:spLocks noGrp="1"/>
          </p:cNvSpPr>
          <p:nvPr>
            <p:ph type="sldNum" sz="quarter" idx="5"/>
          </p:nvPr>
        </p:nvSpPr>
        <p:spPr>
          <a:xfrm>
            <a:off x="3849826" y="9428470"/>
            <a:ext cx="2946246" cy="496571"/>
          </a:xfrm>
          <a:prstGeom prst="rect">
            <a:avLst/>
          </a:prstGeom>
        </p:spPr>
        <p:txBody>
          <a:bodyPr vert="horz" lIns="92089" tIns="46045" rIns="92089" bIns="46045" rtlCol="0" anchor="b"/>
          <a:lstStyle>
            <a:lvl1pPr algn="r">
              <a:defRPr sz="1200"/>
            </a:lvl1pPr>
          </a:lstStyle>
          <a:p>
            <a:fld id="{CD68F834-2AC4-485C-9A2E-8285166A001C}" type="slidenum">
              <a:rPr lang="en-GB" smtClean="0"/>
              <a:t>‹#›</a:t>
            </a:fld>
            <a:endParaRPr lang="en-GB"/>
          </a:p>
        </p:txBody>
      </p:sp>
    </p:spTree>
    <p:extLst>
      <p:ext uri="{BB962C8B-B14F-4D97-AF65-F5344CB8AC3E}">
        <p14:creationId xmlns:p14="http://schemas.microsoft.com/office/powerpoint/2010/main" val="7531212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ocmanager.pnld.co.uk/content/D1685.htm"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docmanager.pnld.co.uk/content/C3387.htm" TargetMode="External"/><Relationship Id="rId4" Type="http://schemas.openxmlformats.org/officeDocument/2006/relationships/hyperlink" Target="https://docmanager.pnld.co.uk/content/C3386.htm"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D6080.htm"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docmanager.pnld.co.uk/content/D397.htm"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docmanager.pnld.co.uk/content/D393.htm"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Learners who have successfully completed this lesson will be able to: </a:t>
            </a:r>
            <a:endPar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6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Explain</a:t>
            </a: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 the following offences under the Public Order Act 1986, including the points to prove and any defences:</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Breach of the Peace</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Section 5</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Section 4a</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Section 4</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Section 3</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Section 2</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Section 1</a:t>
            </a:r>
          </a:p>
          <a:p>
            <a:pPr marL="342900" marR="0" lvl="0" indent="-3429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Threats to Kill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5"/>
          </p:nvPr>
        </p:nvSpPr>
        <p:spPr/>
        <p:txBody>
          <a:bodyPr/>
          <a:lstStyle/>
          <a:p>
            <a:fld id="{CD68F834-2AC4-485C-9A2E-8285166A001C}" type="slidenum">
              <a:rPr lang="en-GB" smtClean="0"/>
              <a:t>1</a:t>
            </a:fld>
            <a:endParaRPr lang="en-GB"/>
          </a:p>
        </p:txBody>
      </p:sp>
    </p:spTree>
    <p:extLst>
      <p:ext uri="{BB962C8B-B14F-4D97-AF65-F5344CB8AC3E}">
        <p14:creationId xmlns:p14="http://schemas.microsoft.com/office/powerpoint/2010/main" val="159885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dirty="0"/>
              <a:t>The following slides cover:</a:t>
            </a:r>
            <a:r>
              <a:rPr lang="en-GB" sz="1100" baseline="0" dirty="0"/>
              <a:t> </a:t>
            </a:r>
          </a:p>
          <a:p>
            <a:r>
              <a:rPr lang="en-GB" sz="1100" dirty="0"/>
              <a:t>Breach of the Peace – Section 5 – Section 4 – Section 4A – Section 3</a:t>
            </a:r>
            <a:r>
              <a:rPr lang="en-GB" sz="1100" baseline="0" dirty="0"/>
              <a:t> - </a:t>
            </a:r>
            <a:r>
              <a:rPr lang="en-GB" sz="1100" dirty="0"/>
              <a:t>Section 2 &amp; Section 1 </a:t>
            </a:r>
          </a:p>
          <a:p>
            <a:r>
              <a:rPr lang="en-GB" sz="1100" dirty="0"/>
              <a:t> </a:t>
            </a:r>
            <a:endParaRPr lang="en-GB" sz="1100" baseline="0" dirty="0"/>
          </a:p>
          <a:p>
            <a:r>
              <a:rPr lang="en-GB" sz="1100" dirty="0"/>
              <a:t>The Public Order Act 1986 deals with a wide range of behaviours and offences in descending order of seriousness</a:t>
            </a:r>
          </a:p>
          <a:p>
            <a:endParaRPr lang="en-GB" sz="1100" kern="1200" dirty="0">
              <a:solidFill>
                <a:schemeClr val="tx1"/>
              </a:solidFill>
              <a:effectLst/>
              <a:latin typeface="Arial" pitchFamily="34" charset="0"/>
              <a:ea typeface="ＭＳ Ｐゴシック" pitchFamily="-112" charset="-128"/>
              <a:cs typeface="ＭＳ Ｐゴシック" pitchFamily="-112" charset="-128"/>
            </a:endParaRPr>
          </a:p>
          <a:p>
            <a:r>
              <a:rPr lang="en-GB" sz="1100" b="1" kern="1200" dirty="0">
                <a:solidFill>
                  <a:schemeClr val="tx1"/>
                </a:solidFill>
                <a:effectLst/>
                <a:latin typeface="Arial" pitchFamily="34" charset="0"/>
                <a:ea typeface="ＭＳ Ｐゴシック" pitchFamily="-112" charset="-128"/>
                <a:cs typeface="ＭＳ Ｐゴシック" pitchFamily="-112" charset="-128"/>
              </a:rPr>
              <a:t>Trainer to use white board, round robin exercise asking for ideas from the class. </a:t>
            </a:r>
          </a:p>
          <a:p>
            <a:endParaRPr lang="en-GB" sz="1100" dirty="0"/>
          </a:p>
          <a:p>
            <a:r>
              <a:rPr lang="en-GB" sz="1100" dirty="0"/>
              <a:t>What constitutes public order?</a:t>
            </a:r>
          </a:p>
          <a:p>
            <a:endParaRPr lang="en-GB" sz="1100" dirty="0"/>
          </a:p>
          <a:p>
            <a:r>
              <a:rPr lang="en-GB" sz="1100" b="0" dirty="0"/>
              <a:t>A</a:t>
            </a:r>
            <a:r>
              <a:rPr lang="en-GB" sz="1100" b="0" baseline="0" dirty="0"/>
              <a:t> </a:t>
            </a:r>
            <a:r>
              <a:rPr lang="en-GB" sz="1100" b="1" dirty="0"/>
              <a:t>public-order crime</a:t>
            </a:r>
            <a:r>
              <a:rPr lang="en-GB" sz="1100" dirty="0"/>
              <a:t> is defined as "crime which involves acts that interfere with the operations of society and the ability of people to function efficiently", </a:t>
            </a:r>
            <a:r>
              <a:rPr lang="en-GB" sz="1100" dirty="0" err="1"/>
              <a:t>ie</a:t>
            </a:r>
            <a:r>
              <a:rPr lang="en-GB" sz="1100" dirty="0"/>
              <a:t>. it is behaviour that has been labelled criminal because it is contrary to shared social values, and customs</a:t>
            </a:r>
            <a:r>
              <a:rPr lang="en-GB" sz="1100" baseline="0" dirty="0"/>
              <a:t> of people.</a:t>
            </a:r>
            <a:endParaRPr lang="en-GB" sz="1100" dirty="0"/>
          </a:p>
          <a:p>
            <a:endParaRPr lang="en-GB" sz="1100" dirty="0"/>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Maintaining public order means balancing people’s rights and freedoms under the European Convention on Human Rights (ECHR) with public safety </a:t>
            </a:r>
            <a:endParaRPr lang="en-GB" sz="1100" b="0" i="0" u="none" strike="noStrike" baseline="0" dirty="0">
              <a:latin typeface="Arial" panose="020B0604020202020204" pitchFamily="34" charset="0"/>
            </a:endParaRPr>
          </a:p>
          <a:p>
            <a:r>
              <a:rPr lang="en-GB" sz="1100" b="0" i="0" u="none" strike="noStrike" baseline="0" dirty="0">
                <a:latin typeface="Arial" panose="020B0604020202020204" pitchFamily="34" charset="0"/>
              </a:rPr>
              <a:t>Consider Human Rights </a:t>
            </a:r>
          </a:p>
          <a:p>
            <a:pPr marL="285750" indent="-285750">
              <a:buFont typeface="Arial" panose="020B0604020202020204" pitchFamily="34" charset="0"/>
              <a:buChar char="•"/>
            </a:pPr>
            <a:r>
              <a:rPr lang="en-GB" sz="1100" b="0" i="0" u="none" strike="noStrike" baseline="0" dirty="0">
                <a:latin typeface="Arial" panose="020B0604020202020204" pitchFamily="34" charset="0"/>
              </a:rPr>
              <a:t>Freedom of expression – Article 10 of the European Convention on Human Rights (ECHR) – set out in Schedule 1 of the Human Rights Act 1998 </a:t>
            </a:r>
          </a:p>
          <a:p>
            <a:pPr marL="285750" indent="-285750">
              <a:buFont typeface="Arial" panose="020B0604020202020204" pitchFamily="34" charset="0"/>
              <a:buChar char="•"/>
            </a:pPr>
            <a:r>
              <a:rPr lang="en-GB" sz="1100" b="0" i="0" u="none" strike="noStrike" baseline="0" dirty="0">
                <a:latin typeface="Arial" panose="020B0604020202020204" pitchFamily="34" charset="0"/>
              </a:rPr>
              <a:t>Freedom of assembly and association – Article 11 ECHR – set out in Schedule 1 of the Human Rights Act 1998 </a:t>
            </a:r>
          </a:p>
          <a:p>
            <a:endParaRPr lang="en-GB" sz="1100" dirty="0"/>
          </a:p>
          <a:p>
            <a:r>
              <a:rPr lang="en-GB" sz="1100" dirty="0"/>
              <a:t>Some people accused of Public order offences may claim in their defence that they were intoxicated at the time, however intoxication is </a:t>
            </a:r>
            <a:r>
              <a:rPr lang="en-GB" sz="1100" b="1" u="sng" dirty="0"/>
              <a:t>not a defence </a:t>
            </a:r>
            <a:r>
              <a:rPr lang="en-GB" sz="1100" dirty="0"/>
              <a:t>unless it can be proved that:</a:t>
            </a:r>
          </a:p>
          <a:p>
            <a:pPr marL="285750" indent="-285750">
              <a:buFont typeface="Arial" panose="020B0604020202020204" pitchFamily="34" charset="0"/>
              <a:buChar char="•"/>
            </a:pPr>
            <a:r>
              <a:rPr lang="en-GB" sz="1100" dirty="0"/>
              <a:t>It was not self induced (spiked drinks)</a:t>
            </a:r>
          </a:p>
          <a:p>
            <a:pPr marL="285750" indent="-285750">
              <a:buFont typeface="Arial" panose="020B0604020202020204" pitchFamily="34" charset="0"/>
              <a:buChar char="•"/>
            </a:pPr>
            <a:r>
              <a:rPr lang="en-GB" sz="1100" dirty="0"/>
              <a:t>Caused by taking prescribed medicines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t>Breach of the Peace is an old common law offence</a:t>
            </a:r>
            <a:r>
              <a:rPr lang="en-GB" sz="1100" baseline="0" dirty="0"/>
              <a:t> </a:t>
            </a:r>
            <a:r>
              <a:rPr lang="en-GB" sz="1100" dirty="0"/>
              <a:t>which in the main has been replaced by statute and you will recognise many statutory offences within BOP.</a:t>
            </a:r>
          </a:p>
          <a:p>
            <a:pPr>
              <a:lnSpc>
                <a:spcPct val="100000"/>
              </a:lnSpc>
            </a:pPr>
            <a:endParaRPr lang="en-GB" sz="1100" dirty="0">
              <a:effectLst/>
            </a:endParaRPr>
          </a:p>
          <a:p>
            <a:pPr>
              <a:lnSpc>
                <a:spcPct val="100000"/>
              </a:lnSpc>
            </a:pPr>
            <a:r>
              <a:rPr lang="en-GB" sz="1100" dirty="0">
                <a:effectLst/>
              </a:rPr>
              <a:t>The 'common law' is that part of the law of England formulated, developed and administered by the old common law courts and unwritten. It is "the common sense of the community, crystallised and formulated by our forefathers".</a:t>
            </a:r>
          </a:p>
          <a:p>
            <a:pPr>
              <a:lnSpc>
                <a:spcPct val="100000"/>
              </a:lnSpc>
            </a:pPr>
            <a:endParaRPr lang="en-GB" sz="1100" dirty="0">
              <a:effectLst/>
            </a:endParaRPr>
          </a:p>
          <a:p>
            <a:pPr>
              <a:lnSpc>
                <a:spcPct val="100000"/>
              </a:lnSpc>
            </a:pPr>
            <a:r>
              <a:rPr lang="en-GB" sz="1100" dirty="0">
                <a:effectLst/>
              </a:rPr>
              <a:t>Statute law (which is another way of referring to Acts of Parliament) is legislation passed by Parliament.</a:t>
            </a:r>
          </a:p>
          <a:p>
            <a:pPr>
              <a:lnSpc>
                <a:spcPct val="100000"/>
              </a:lnSpc>
              <a:spcBef>
                <a:spcPts val="0"/>
              </a:spcBef>
              <a:spcAft>
                <a:spcPts val="2417"/>
              </a:spcAft>
            </a:pPr>
            <a:endParaRPr lang="en-GB" sz="1100" dirty="0"/>
          </a:p>
          <a:p>
            <a:pPr>
              <a:lnSpc>
                <a:spcPct val="100000"/>
              </a:lnSpc>
              <a:spcBef>
                <a:spcPts val="0"/>
              </a:spcBef>
              <a:spcAft>
                <a:spcPts val="2417"/>
              </a:spcAft>
            </a:pPr>
            <a:r>
              <a:rPr lang="en-GB" sz="1100" dirty="0"/>
              <a:t>Everyone is expected to keep the Queen’s Peace and anyone who disturbs this common peaceful state of society must be sent before a court to answer</a:t>
            </a:r>
          </a:p>
          <a:p>
            <a:pPr>
              <a:lnSpc>
                <a:spcPct val="100000"/>
              </a:lnSpc>
              <a:spcBef>
                <a:spcPts val="0"/>
              </a:spcBef>
              <a:spcAft>
                <a:spcPts val="2417"/>
              </a:spcAft>
            </a:pPr>
            <a:endParaRPr lang="en-GB" sz="1100" dirty="0"/>
          </a:p>
          <a:p>
            <a:pPr>
              <a:lnSpc>
                <a:spcPct val="100000"/>
              </a:lnSpc>
              <a:spcBef>
                <a:spcPts val="0"/>
              </a:spcBef>
              <a:spcAft>
                <a:spcPts val="2417"/>
              </a:spcAft>
              <a:defRPr/>
            </a:pPr>
            <a:r>
              <a:rPr lang="en-GB" sz="1100" dirty="0"/>
              <a:t>A breach of the peace is not in itself a criminal offence, but the police and any other person have a power of entry and arrest where there are reasonable grounds for believing a breach of the peace is taking place or is imminent. </a:t>
            </a:r>
          </a:p>
          <a:p>
            <a:pPr>
              <a:lnSpc>
                <a:spcPct val="100000"/>
              </a:lnSpc>
              <a:spcBef>
                <a:spcPts val="0"/>
              </a:spcBef>
              <a:spcAft>
                <a:spcPts val="2417"/>
              </a:spcAft>
              <a:defRPr/>
            </a:pPr>
            <a:endParaRPr lang="en-GB" sz="1100" dirty="0"/>
          </a:p>
          <a:p>
            <a:pPr>
              <a:lnSpc>
                <a:spcPct val="100000"/>
              </a:lnSpc>
              <a:spcBef>
                <a:spcPts val="0"/>
              </a:spcBef>
              <a:spcAft>
                <a:spcPts val="1209"/>
              </a:spcAft>
            </a:pPr>
            <a:r>
              <a:rPr lang="en-GB" sz="1100" b="1" u="sng" dirty="0"/>
              <a:t>Binding Over after an arrest for B.O.P</a:t>
            </a:r>
          </a:p>
          <a:p>
            <a:pPr>
              <a:lnSpc>
                <a:spcPct val="100000"/>
              </a:lnSpc>
              <a:spcBef>
                <a:spcPts val="0"/>
              </a:spcBef>
              <a:spcAft>
                <a:spcPts val="1209"/>
              </a:spcAft>
            </a:pPr>
            <a:endParaRPr lang="en-GB" sz="1100" dirty="0"/>
          </a:p>
          <a:p>
            <a:pPr>
              <a:lnSpc>
                <a:spcPct val="100000"/>
              </a:lnSpc>
              <a:spcBef>
                <a:spcPts val="0"/>
              </a:spcBef>
              <a:spcAft>
                <a:spcPts val="1209"/>
              </a:spcAft>
            </a:pPr>
            <a:r>
              <a:rPr lang="en-GB" sz="1100" dirty="0"/>
              <a:t>After an arrest for B.O.P a person may be released</a:t>
            </a:r>
            <a:r>
              <a:rPr lang="en-GB" sz="1100" baseline="0" dirty="0"/>
              <a:t> by the police without further action when it is deemed that a risk of a breach no longer exists. However, the CPS may decide that further action is needed to reduce the risk of further breach of the peace.</a:t>
            </a:r>
          </a:p>
          <a:p>
            <a:pPr>
              <a:lnSpc>
                <a:spcPct val="100000"/>
              </a:lnSpc>
              <a:spcBef>
                <a:spcPts val="0"/>
              </a:spcBef>
              <a:spcAft>
                <a:spcPts val="1209"/>
              </a:spcAft>
            </a:pPr>
            <a:endParaRPr lang="en-GB" sz="1100" baseline="0" dirty="0"/>
          </a:p>
          <a:p>
            <a:pPr>
              <a:lnSpc>
                <a:spcPct val="100000"/>
              </a:lnSpc>
              <a:spcBef>
                <a:spcPts val="0"/>
              </a:spcBef>
              <a:spcAft>
                <a:spcPts val="1209"/>
              </a:spcAft>
            </a:pPr>
            <a:r>
              <a:rPr lang="en-GB" sz="1100" baseline="0" dirty="0"/>
              <a:t>The person arrested for BOP will appear before a magistrates court which can issue a binding over order. This can refer to general terms of protection, or it can be more specific by naming people. The order can require the recipient to keep the peace at a specified time or they will have to pay a financial penalty to the court if brought back before them after subsequent breaches</a:t>
            </a:r>
            <a:endParaRPr lang="en-GB" sz="1100"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a:t>
            </a:fld>
            <a:endParaRPr lang="en-GB"/>
          </a:p>
        </p:txBody>
      </p:sp>
    </p:spTree>
    <p:extLst>
      <p:ext uri="{BB962C8B-B14F-4D97-AF65-F5344CB8AC3E}">
        <p14:creationId xmlns:p14="http://schemas.microsoft.com/office/powerpoint/2010/main" val="491712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2417"/>
              </a:spcAft>
              <a:defRPr/>
            </a:pPr>
            <a:r>
              <a:rPr lang="en-GB" sz="1100" dirty="0"/>
              <a:t>The Court of Appeal  in R v Howell 1981 defined a breach of the peace as being ‘an act done or threatened to be done which either actually harms a person, or in his presence, his property, or is likely to cause such harm being done’ </a:t>
            </a:r>
          </a:p>
          <a:p>
            <a:pPr>
              <a:spcBef>
                <a:spcPts val="0"/>
              </a:spcBef>
              <a:spcAft>
                <a:spcPts val="2417"/>
              </a:spcAft>
              <a:defRPr/>
            </a:pPr>
            <a:endParaRPr lang="en-GB" sz="1100" dirty="0"/>
          </a:p>
          <a:p>
            <a:pPr>
              <a:spcBef>
                <a:spcPts val="0"/>
              </a:spcBef>
              <a:spcAft>
                <a:spcPts val="2417"/>
              </a:spcAft>
            </a:pPr>
            <a:r>
              <a:rPr lang="en-GB" sz="1100" dirty="0"/>
              <a:t>To be a breach of the peace, the conduct in question does not have to be disorderly.  </a:t>
            </a:r>
          </a:p>
          <a:p>
            <a:pPr>
              <a:spcBef>
                <a:spcPts val="0"/>
              </a:spcBef>
              <a:spcAft>
                <a:spcPts val="2417"/>
              </a:spcAft>
            </a:pPr>
            <a:endParaRPr lang="en-GB" sz="1100" dirty="0"/>
          </a:p>
          <a:p>
            <a:pPr>
              <a:spcBef>
                <a:spcPts val="0"/>
              </a:spcBef>
              <a:spcAft>
                <a:spcPts val="2417"/>
              </a:spcAft>
            </a:pPr>
            <a:r>
              <a:rPr lang="en-GB" sz="1100" dirty="0"/>
              <a:t>There can</a:t>
            </a:r>
            <a:r>
              <a:rPr lang="en-GB" sz="1100" baseline="0" dirty="0"/>
              <a:t> be</a:t>
            </a:r>
            <a:r>
              <a:rPr lang="en-GB" sz="1100" dirty="0"/>
              <a:t> a breach of the peace whenever and wherever (public/private place)</a:t>
            </a:r>
          </a:p>
          <a:p>
            <a:pPr>
              <a:spcBef>
                <a:spcPts val="0"/>
              </a:spcBef>
              <a:spcAft>
                <a:spcPts val="2417"/>
              </a:spcAft>
            </a:pPr>
            <a:endParaRPr lang="en-GB" sz="1100" dirty="0"/>
          </a:p>
          <a:p>
            <a:pPr>
              <a:spcBef>
                <a:spcPts val="0"/>
              </a:spcBef>
              <a:spcAft>
                <a:spcPts val="2417"/>
              </a:spcAft>
            </a:pPr>
            <a:r>
              <a:rPr lang="en-GB" sz="1100" dirty="0"/>
              <a:t>Harm is actually done, or is threatened to be done to a person, whether by the conduct of the person against whom the BOP is alleged or by someone it provokes.</a:t>
            </a:r>
          </a:p>
          <a:p>
            <a:pPr>
              <a:spcBef>
                <a:spcPts val="0"/>
              </a:spcBef>
              <a:spcAft>
                <a:spcPts val="2417"/>
              </a:spcAft>
            </a:pPr>
            <a:endParaRPr lang="en-GB" sz="1100" dirty="0"/>
          </a:p>
          <a:p>
            <a:pPr>
              <a:spcBef>
                <a:spcPts val="0"/>
              </a:spcBef>
              <a:spcAft>
                <a:spcPts val="2417"/>
              </a:spcAft>
            </a:pPr>
            <a:r>
              <a:rPr lang="en-GB" sz="1100" dirty="0"/>
              <a:t>Harm is actually done, or is threatened to be done to a person’s property in their presence provided that the natural consequences of such harm is likely to be a violent retaliation.</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a:t>
            </a:fld>
            <a:endParaRPr lang="en-GB"/>
          </a:p>
        </p:txBody>
      </p:sp>
    </p:spTree>
    <p:extLst>
      <p:ext uri="{BB962C8B-B14F-4D97-AF65-F5344CB8AC3E}">
        <p14:creationId xmlns:p14="http://schemas.microsoft.com/office/powerpoint/2010/main" val="300023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3021"/>
              </a:spcAft>
            </a:pPr>
            <a:r>
              <a:rPr lang="en-GB" sz="1100" dirty="0">
                <a:solidFill>
                  <a:schemeClr val="tx1"/>
                </a:solidFill>
              </a:rPr>
              <a:t>The powers granted</a:t>
            </a:r>
            <a:r>
              <a:rPr lang="en-GB" sz="1100" baseline="0" dirty="0">
                <a:solidFill>
                  <a:schemeClr val="tx1"/>
                </a:solidFill>
              </a:rPr>
              <a:t> to an officer or member of the public depends upon the situation the officer finds when attending an incident.</a:t>
            </a:r>
          </a:p>
          <a:p>
            <a:pPr>
              <a:lnSpc>
                <a:spcPct val="100000"/>
              </a:lnSpc>
              <a:spcBef>
                <a:spcPts val="0"/>
              </a:spcBef>
              <a:spcAft>
                <a:spcPts val="3021"/>
              </a:spcAft>
            </a:pPr>
            <a:r>
              <a:rPr lang="en-GB" sz="1100" dirty="0">
                <a:solidFill>
                  <a:schemeClr val="tx1"/>
                </a:solidFill>
              </a:rPr>
              <a:t>This power of arrest may be exercised on </a:t>
            </a:r>
            <a:r>
              <a:rPr lang="en-GB" sz="1100" b="1" dirty="0">
                <a:solidFill>
                  <a:schemeClr val="tx1"/>
                </a:solidFill>
              </a:rPr>
              <a:t>any</a:t>
            </a:r>
            <a:r>
              <a:rPr lang="en-GB" sz="1100" dirty="0">
                <a:solidFill>
                  <a:schemeClr val="tx1"/>
                </a:solidFill>
              </a:rPr>
              <a:t> premises.</a:t>
            </a:r>
          </a:p>
          <a:p>
            <a:pPr>
              <a:lnSpc>
                <a:spcPct val="100000"/>
              </a:lnSpc>
              <a:spcBef>
                <a:spcPts val="0"/>
              </a:spcBef>
              <a:spcAft>
                <a:spcPts val="3021"/>
              </a:spcAft>
            </a:pPr>
            <a:endParaRPr lang="en-GB" sz="1100" dirty="0">
              <a:solidFill>
                <a:schemeClr val="tx1"/>
              </a:solidFill>
            </a:endParaRPr>
          </a:p>
          <a:p>
            <a:pPr>
              <a:lnSpc>
                <a:spcPct val="100000"/>
              </a:lnSpc>
              <a:spcBef>
                <a:spcPts val="0"/>
              </a:spcBef>
              <a:spcAft>
                <a:spcPts val="3021"/>
              </a:spcAft>
            </a:pPr>
            <a:r>
              <a:rPr lang="en-GB" sz="1100" dirty="0">
                <a:solidFill>
                  <a:schemeClr val="tx1"/>
                </a:solidFill>
              </a:rPr>
              <a:t>To justify an arrest under parts b &amp; c above – the threat of BOP must be </a:t>
            </a:r>
            <a:r>
              <a:rPr lang="en-GB" sz="1100" b="1" dirty="0">
                <a:solidFill>
                  <a:schemeClr val="tx1"/>
                </a:solidFill>
              </a:rPr>
              <a:t>real and imminent</a:t>
            </a:r>
            <a:r>
              <a:rPr lang="en-GB" sz="1100" dirty="0">
                <a:solidFill>
                  <a:schemeClr val="tx1"/>
                </a:solidFill>
              </a:rPr>
              <a:t>, not if it is only </a:t>
            </a:r>
            <a:r>
              <a:rPr lang="en-GB" sz="1100" b="1" dirty="0">
                <a:solidFill>
                  <a:schemeClr val="tx1"/>
                </a:solidFill>
              </a:rPr>
              <a:t>likely </a:t>
            </a:r>
            <a:r>
              <a:rPr lang="en-GB" sz="1100" dirty="0">
                <a:solidFill>
                  <a:schemeClr val="tx1"/>
                </a:solidFill>
              </a:rPr>
              <a:t>to become so.</a:t>
            </a:r>
          </a:p>
          <a:p>
            <a:pPr>
              <a:lnSpc>
                <a:spcPct val="100000"/>
              </a:lnSpc>
              <a:spcBef>
                <a:spcPts val="0"/>
              </a:spcBef>
              <a:spcAft>
                <a:spcPts val="3021"/>
              </a:spcAft>
            </a:pPr>
            <a:endParaRPr lang="en-GB" sz="1100" dirty="0">
              <a:solidFill>
                <a:schemeClr val="tx1"/>
              </a:solidFill>
            </a:endParaRPr>
          </a:p>
          <a:p>
            <a:pPr>
              <a:lnSpc>
                <a:spcPct val="100000"/>
              </a:lnSpc>
              <a:spcBef>
                <a:spcPts val="0"/>
              </a:spcBef>
              <a:spcAft>
                <a:spcPts val="3021"/>
              </a:spcAft>
            </a:pPr>
            <a:r>
              <a:rPr lang="en-GB" sz="1100" dirty="0">
                <a:solidFill>
                  <a:schemeClr val="tx1"/>
                </a:solidFill>
              </a:rPr>
              <a:t>This is not a criminal offence and the punishment for a B of P is Binding Over.  This is a recognisance, a contract, between the offender and the magistrate for a specified sum of money and if the offender is not of good behaviour for a specified amount of time the offender will have to pay that money to the court.</a:t>
            </a:r>
          </a:p>
          <a:p>
            <a:pPr>
              <a:lnSpc>
                <a:spcPct val="100000"/>
              </a:lnSpc>
              <a:spcBef>
                <a:spcPts val="0"/>
              </a:spcBef>
              <a:spcAft>
                <a:spcPts val="3021"/>
              </a:spcAft>
            </a:pPr>
            <a:endParaRPr lang="en-GB" sz="1100" dirty="0">
              <a:solidFill>
                <a:schemeClr val="tx1"/>
              </a:solidFill>
            </a:endParaRPr>
          </a:p>
          <a:p>
            <a:pPr>
              <a:lnSpc>
                <a:spcPct val="100000"/>
              </a:lnSpc>
              <a:spcBef>
                <a:spcPts val="0"/>
              </a:spcBef>
              <a:spcAft>
                <a:spcPts val="3021"/>
              </a:spcAft>
            </a:pPr>
            <a:r>
              <a:rPr lang="en-GB" sz="1100" dirty="0">
                <a:solidFill>
                  <a:schemeClr val="tx1"/>
                </a:solidFill>
              </a:rPr>
              <a:t>But it is legitimate to arrest someone for a breach of the peace and arrest and/or charge them with an offence if this becomes evident while the person is in custody for the breach of the peace…</a:t>
            </a:r>
          </a:p>
          <a:p>
            <a:pPr>
              <a:lnSpc>
                <a:spcPct val="100000"/>
              </a:lnSpc>
              <a:spcBef>
                <a:spcPts val="0"/>
              </a:spcBef>
              <a:spcAft>
                <a:spcPts val="2417"/>
              </a:spcAft>
              <a:defRPr/>
            </a:pPr>
            <a:endParaRPr lang="en-GB" sz="1100" dirty="0">
              <a:solidFill>
                <a:schemeClr val="tx1"/>
              </a:solidFill>
            </a:endParaRPr>
          </a:p>
          <a:p>
            <a:pPr marL="0" marR="0" lvl="0" indent="0" algn="l" defTabSz="914400" rtl="0" eaLnBrk="0" fontAlgn="base" latinLnBrk="0" hangingPunct="0">
              <a:lnSpc>
                <a:spcPct val="100000"/>
              </a:lnSpc>
              <a:spcBef>
                <a:spcPts val="0"/>
              </a:spcBef>
              <a:spcAft>
                <a:spcPts val="2417"/>
              </a:spcAft>
              <a:buClrTx/>
              <a:buSzTx/>
              <a:buFontTx/>
              <a:buNone/>
              <a:tabLst/>
              <a:defRPr/>
            </a:pPr>
            <a:r>
              <a:rPr lang="en-GB" sz="1100" b="1" dirty="0">
                <a:solidFill>
                  <a:schemeClr val="tx1"/>
                </a:solidFill>
                <a:effectLst/>
              </a:rPr>
              <a:t>Consider Case</a:t>
            </a:r>
            <a:r>
              <a:rPr lang="en-GB" sz="1100" b="1" baseline="0" dirty="0">
                <a:solidFill>
                  <a:schemeClr val="tx1"/>
                </a:solidFill>
                <a:effectLst/>
              </a:rPr>
              <a:t> law: </a:t>
            </a:r>
            <a:r>
              <a:rPr lang="en-GB" sz="1100" b="1" dirty="0">
                <a:solidFill>
                  <a:schemeClr val="tx1"/>
                </a:solidFill>
                <a:effectLst/>
              </a:rPr>
              <a:t>Bibby v Chief Constable of Essex 2000 Imminent breach of the peace - criteria for arrest</a:t>
            </a:r>
          </a:p>
          <a:p>
            <a:pPr>
              <a:lnSpc>
                <a:spcPct val="100000"/>
              </a:lnSpc>
            </a:pPr>
            <a:r>
              <a:rPr lang="en-GB" sz="1100" dirty="0">
                <a:solidFill>
                  <a:schemeClr val="tx1"/>
                </a:solidFill>
                <a:effectLst/>
              </a:rPr>
              <a:t>Police were called to a dispute between B, who was a bailiff, and a debtor to whose premises B had quite lawfully gone to seize goods for non payment of rates. The debtor was uncooperative and had threatened to fetch some friends who would use force to stop B taking any property from the premises if need be. Tempers were raised between the parties and the officer feared that a breach of the peace might occur. The officer considered that B's presence and attitude (B was not making any threats but the officer regarded him as forthright and intimidating) was aggravating the situation. He told B leave the premises to try and calm things down. B refused and was arrested for being likely to cause a Breach of the Peace. He was detained at the police station for about an hour before being released. </a:t>
            </a:r>
          </a:p>
          <a:p>
            <a:pPr>
              <a:lnSpc>
                <a:spcPct val="100000"/>
              </a:lnSpc>
            </a:pPr>
            <a:r>
              <a:rPr lang="en-GB" sz="1100" dirty="0">
                <a:solidFill>
                  <a:schemeClr val="tx1"/>
                </a:solidFill>
                <a:effectLst/>
              </a:rPr>
              <a:t>B subsequently sued the police for false arrest. </a:t>
            </a:r>
          </a:p>
          <a:p>
            <a:pPr>
              <a:lnSpc>
                <a:spcPct val="100000"/>
              </a:lnSpc>
            </a:pPr>
            <a:r>
              <a:rPr lang="en-GB" sz="1100" b="1" dirty="0">
                <a:solidFill>
                  <a:schemeClr val="tx1"/>
                </a:solidFill>
                <a:effectLst/>
              </a:rPr>
              <a:t>Held</a:t>
            </a:r>
            <a:endParaRPr lang="en-GB" sz="1100" dirty="0">
              <a:solidFill>
                <a:schemeClr val="tx1"/>
              </a:solidFill>
              <a:effectLst/>
            </a:endParaRPr>
          </a:p>
          <a:p>
            <a:pPr>
              <a:lnSpc>
                <a:spcPct val="100000"/>
              </a:lnSpc>
            </a:pPr>
            <a:r>
              <a:rPr lang="en-GB" sz="1100" dirty="0">
                <a:solidFill>
                  <a:schemeClr val="tx1"/>
                </a:solidFill>
                <a:effectLst/>
              </a:rPr>
              <a:t>B won his case in the Appeal Court.</a:t>
            </a:r>
          </a:p>
          <a:p>
            <a:pPr>
              <a:lnSpc>
                <a:spcPct val="100000"/>
              </a:lnSpc>
            </a:pPr>
            <a:r>
              <a:rPr lang="en-GB" sz="1100" dirty="0">
                <a:solidFill>
                  <a:schemeClr val="tx1"/>
                </a:solidFill>
                <a:effectLst/>
              </a:rPr>
              <a:t>Whilst sympathetic to the police officer's reaction to the somewhat explosive situation (and agreeing that there was the potential of a Breach of the Peace), the officer had failed to identify the person from whom the real threat of violence was coming. B might have been somewhat untactful or difficult, but he was doing nothing wrong and his arrest could not be justified. The court summarised the circumstances under which an arrest could be made in such circumstances (i.e. where the person to be arrested was acting within the law at the time and the arrest was in anticipation of him/her creating a Breach of the Peace by his/her unreasonable conduct).</a:t>
            </a:r>
          </a:p>
          <a:p>
            <a:pPr>
              <a:lnSpc>
                <a:spcPct val="100000"/>
              </a:lnSpc>
            </a:pPr>
            <a:endParaRPr lang="en-GB" sz="1100" dirty="0">
              <a:solidFill>
                <a:schemeClr val="tx1"/>
              </a:solidFill>
              <a:effectLst/>
            </a:endParaRPr>
          </a:p>
          <a:p>
            <a:pPr marL="228600" indent="-228600">
              <a:lnSpc>
                <a:spcPct val="100000"/>
              </a:lnSpc>
              <a:buAutoNum type="arabicPeriod"/>
            </a:pPr>
            <a:r>
              <a:rPr lang="en-GB" sz="1100" dirty="0">
                <a:solidFill>
                  <a:schemeClr val="tx1"/>
                </a:solidFill>
                <a:effectLst/>
              </a:rPr>
              <a:t>There must be the clearest of circumstances and a sufficiently real and present (imminent) threat to the Peace to justify such an arrest if a citizen was not, at the time, acting unlawfully. </a:t>
            </a:r>
          </a:p>
          <a:p>
            <a:pPr marL="228600" indent="-228600">
              <a:lnSpc>
                <a:spcPct val="100000"/>
              </a:lnSpc>
              <a:buAutoNum type="arabicPeriod"/>
            </a:pPr>
            <a:r>
              <a:rPr lang="en-GB" sz="1100" dirty="0">
                <a:solidFill>
                  <a:schemeClr val="tx1"/>
                </a:solidFill>
                <a:effectLst/>
              </a:rPr>
              <a:t>The threat of a Breach of the Peace must come from the person to be arrested, whose conduct must be unreasonable (i.e. the arrest should target the culprits, not the righteous!)</a:t>
            </a:r>
          </a:p>
          <a:p>
            <a:pPr marL="228600" indent="-228600">
              <a:lnSpc>
                <a:spcPct val="100000"/>
              </a:lnSpc>
              <a:buAutoNum type="arabicPeriod"/>
            </a:pPr>
            <a:r>
              <a:rPr lang="en-GB" sz="1100" dirty="0">
                <a:solidFill>
                  <a:schemeClr val="tx1"/>
                </a:solidFill>
                <a:effectLst/>
              </a:rPr>
              <a:t>The conduct must clearly interfere with the rights of others (e.g. you cannot cause a breach of the peace screaming abuse on the North Yorkshire Moors five miles from the nearest person. The same abuse screamed at someone in the street might have a completely different effect)</a:t>
            </a:r>
          </a:p>
          <a:p>
            <a:pPr marL="228600" indent="-228600">
              <a:lnSpc>
                <a:spcPct val="100000"/>
              </a:lnSpc>
              <a:buAutoNum type="arabicPeriod"/>
            </a:pPr>
            <a:r>
              <a:rPr lang="en-GB" sz="1100" dirty="0">
                <a:solidFill>
                  <a:schemeClr val="tx1"/>
                </a:solidFill>
                <a:effectLst/>
              </a:rPr>
              <a:t>The natural consequence of the conduct (were it not prevented) would be that violence would break out and in some circumstances that conduct would not be wholly unreasonable (e.g. a person being abused by the individual making the threats might react to his tormentor).</a:t>
            </a:r>
          </a:p>
          <a:p>
            <a:pPr marL="0" indent="0">
              <a:lnSpc>
                <a:spcPct val="100000"/>
              </a:lnSpc>
              <a:buNone/>
            </a:pPr>
            <a:endParaRPr lang="en-GB" sz="1100" dirty="0">
              <a:solidFill>
                <a:schemeClr val="tx1"/>
              </a:solidFill>
              <a:effectLst/>
            </a:endParaRPr>
          </a:p>
          <a:p>
            <a:pPr>
              <a:lnSpc>
                <a:spcPct val="100000"/>
              </a:lnSpc>
            </a:pPr>
            <a:r>
              <a:rPr lang="en-GB" sz="1100" dirty="0">
                <a:solidFill>
                  <a:schemeClr val="tx1"/>
                </a:solidFill>
                <a:effectLst/>
              </a:rPr>
              <a:t>Police officers must take a much more sophisticated approach to Breach of the Peace. This is one of the few powers which allows a citizen to be arrested before he/she has actually crossed the line and acted in a way which gives rise to offences (e.g. under public order legislation). In the light of Human Rights legislation (particularly the right to freedom in </a:t>
            </a:r>
            <a:r>
              <a:rPr lang="en-GB" sz="1100" dirty="0">
                <a:solidFill>
                  <a:schemeClr val="tx1"/>
                </a:solidFill>
                <a:effectLst/>
                <a:hlinkClick r:id="rId3"/>
              </a:rPr>
              <a:t>Article 5</a:t>
            </a:r>
            <a:r>
              <a:rPr lang="en-GB" sz="1100" dirty="0">
                <a:solidFill>
                  <a:schemeClr val="tx1"/>
                </a:solidFill>
                <a:effectLst/>
              </a:rPr>
              <a:t>) an officer should not step in (in a physical sense) until he/she is satisfied the arrest can be justified against the above criteria.</a:t>
            </a:r>
          </a:p>
          <a:p>
            <a:pPr>
              <a:lnSpc>
                <a:spcPct val="100000"/>
              </a:lnSpc>
              <a:spcBef>
                <a:spcPts val="0"/>
              </a:spcBef>
              <a:spcAft>
                <a:spcPts val="2417"/>
              </a:spcAft>
              <a:defRPr/>
            </a:pPr>
            <a:endParaRPr lang="en-GB" sz="1100" dirty="0">
              <a:solidFill>
                <a:schemeClr val="tx1"/>
              </a:solidFill>
            </a:endParaRPr>
          </a:p>
          <a:p>
            <a:pPr>
              <a:lnSpc>
                <a:spcPct val="100000"/>
              </a:lnSpc>
            </a:pPr>
            <a:r>
              <a:rPr lang="en-GB" sz="1100" b="1" dirty="0">
                <a:solidFill>
                  <a:schemeClr val="tx1"/>
                </a:solidFill>
                <a:effectLst/>
              </a:rPr>
              <a:t>Consider Case Law: Domestic Incidents</a:t>
            </a:r>
            <a:br>
              <a:rPr lang="en-GB" sz="1100" dirty="0">
                <a:solidFill>
                  <a:schemeClr val="tx1"/>
                </a:solidFill>
                <a:effectLst/>
              </a:rPr>
            </a:br>
            <a:r>
              <a:rPr lang="en-GB" sz="1100" dirty="0">
                <a:solidFill>
                  <a:schemeClr val="tx1"/>
                </a:solidFill>
                <a:effectLst/>
              </a:rPr>
              <a:t>In </a:t>
            </a:r>
            <a:r>
              <a:rPr lang="en-GB" sz="1100" dirty="0">
                <a:solidFill>
                  <a:schemeClr val="tx1"/>
                </a:solidFill>
                <a:effectLst/>
                <a:hlinkClick r:id="rId4"/>
              </a:rPr>
              <a:t>McConnell v C.C. 1990</a:t>
            </a:r>
            <a:r>
              <a:rPr lang="en-GB" sz="1100" dirty="0">
                <a:solidFill>
                  <a:schemeClr val="tx1"/>
                </a:solidFill>
                <a:effectLst/>
              </a:rPr>
              <a:t>, one of the judges stated that 'a purely domestic dispute will rarely amount to a breach of the peace'. He was referring to an angry shouting match which was not likely to develop any further. In the McConnell case it was also stated that if the argument affected neighbours or promised to spill onto the street, there was a greater chance of it becoming a breach of the peace. As with many incidents, an officer must act in good faith in the light of the circumstances facing them after applying the 'Howell' definition.</a:t>
            </a:r>
          </a:p>
          <a:p>
            <a:pPr>
              <a:lnSpc>
                <a:spcPct val="100000"/>
              </a:lnSpc>
            </a:pPr>
            <a:endParaRPr lang="en-GB" sz="1100" dirty="0">
              <a:solidFill>
                <a:schemeClr val="tx1"/>
              </a:solidFill>
              <a:effectLst/>
            </a:endParaRPr>
          </a:p>
          <a:p>
            <a:pPr>
              <a:lnSpc>
                <a:spcPct val="100000"/>
              </a:lnSpc>
            </a:pPr>
            <a:r>
              <a:rPr lang="en-GB" sz="1100" dirty="0">
                <a:solidFill>
                  <a:schemeClr val="tx1"/>
                </a:solidFill>
                <a:effectLst/>
              </a:rPr>
              <a:t>This case has been further developed in by </a:t>
            </a:r>
            <a:r>
              <a:rPr lang="en-GB" sz="1100" dirty="0" err="1">
                <a:solidFill>
                  <a:schemeClr val="tx1"/>
                </a:solidFill>
                <a:effectLst/>
                <a:hlinkClick r:id="rId5"/>
              </a:rPr>
              <a:t>Mcquade</a:t>
            </a:r>
            <a:r>
              <a:rPr lang="en-GB" sz="1100" dirty="0">
                <a:solidFill>
                  <a:schemeClr val="tx1"/>
                </a:solidFill>
                <a:effectLst/>
                <a:hlinkClick r:id="rId5"/>
              </a:rPr>
              <a:t> v the Chief Constable of Humberside Police 2001</a:t>
            </a:r>
            <a:r>
              <a:rPr lang="en-GB" sz="1100" dirty="0">
                <a:solidFill>
                  <a:schemeClr val="tx1"/>
                </a:solidFill>
                <a:effectLst/>
              </a:rPr>
              <a:t>. The daughter of M reported a serious domestic dispute between M and her mother at her parent's home (having heard part of it on the phone). The police subsequently arrested M (in his home) because he had been drinking and was in an angry mood. He kept trying to get past the officers to get to his wife, was acting aggressively, shouting and swearing. They feared the dispute may develop further. He sued on the basis that the dispute had not spilt out of the privacy of the home and he had never actually hit his wife (his wife gave evidence to that effect). </a:t>
            </a:r>
          </a:p>
          <a:p>
            <a:pPr>
              <a:lnSpc>
                <a:spcPct val="100000"/>
              </a:lnSpc>
            </a:pPr>
            <a:r>
              <a:rPr lang="en-GB" sz="1100" dirty="0">
                <a:solidFill>
                  <a:schemeClr val="tx1"/>
                </a:solidFill>
                <a:effectLst/>
              </a:rPr>
              <a:t>On appeal the Court stated that a breach of the peace could occur in the privacy of one's home in the right circumstances. In this case the officers had been right to arrest M whose conduct went much further than the shouting match in McConnell. You must be quite clear that the Court did still uphold the principles in McConnell, stating that the power to arrest in a purely private domestic dispute should only be used in circumstances which were 'exceptional'.</a:t>
            </a: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5</a:t>
            </a:fld>
            <a:endParaRPr lang="en-GB"/>
          </a:p>
        </p:txBody>
      </p:sp>
    </p:spTree>
    <p:extLst>
      <p:ext uri="{BB962C8B-B14F-4D97-AF65-F5344CB8AC3E}">
        <p14:creationId xmlns:p14="http://schemas.microsoft.com/office/powerpoint/2010/main" val="3579216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indent="0" rtl="0">
              <a:buFont typeface="Arial" panose="020B0604020202020204" pitchFamily="34" charset="0"/>
              <a:buNone/>
            </a:pP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Smashing down a door to stop a drunken argument is likely to be excessive unless it is threatening to escalate towards violence. </a:t>
            </a:r>
          </a:p>
          <a:p>
            <a:pPr rtl="0"/>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rtl="0"/>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Police are entitled to enter premises to prevent a BOP and to remain there in order to do so</a:t>
            </a:r>
          </a:p>
          <a:p>
            <a:pPr rtl="0"/>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rtl="0"/>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As long as the officers are lawfully on the premises in the first instance they are entitled to be given the opportunity to withdraw – during this time they are not trespassers and continue to act in the execution of their duty.</a:t>
            </a:r>
          </a:p>
          <a:p>
            <a:pPr rtl="0"/>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rtl="0"/>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Other powers that could be used to enter premises: Section 17 PACE – save life of limb or prevent serious damage to property or </a:t>
            </a:r>
          </a:p>
          <a:p>
            <a:pPr rtl="0"/>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One of the parties involved may have called the police and lawfully invited an officer into premises for their assistance. </a:t>
            </a: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6</a:t>
            </a:fld>
            <a:endParaRPr lang="en-GB"/>
          </a:p>
        </p:txBody>
      </p:sp>
    </p:spTree>
    <p:extLst>
      <p:ext uri="{BB962C8B-B14F-4D97-AF65-F5344CB8AC3E}">
        <p14:creationId xmlns:p14="http://schemas.microsoft.com/office/powerpoint/2010/main" val="4108257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r>
              <a:rPr lang="en-GB" sz="1100" b="1" dirty="0"/>
              <a:t>Section 5 </a:t>
            </a:r>
            <a:r>
              <a:rPr lang="en-GB" sz="1100" dirty="0"/>
              <a:t>states that a person is guilty of this offence if he or she uses threatening or abusive words or behaviour or disorderly behaviour, or displays any writing sign or visible representation which is threatening or abusive, and this is done in the sight or hearing of a person likely to be caused harassment, alarm or distress.</a:t>
            </a:r>
          </a:p>
          <a:p>
            <a:pPr>
              <a:lnSpc>
                <a:spcPct val="100000"/>
              </a:lnSpc>
            </a:pPr>
            <a:endParaRPr lang="en-GB" sz="1100" dirty="0"/>
          </a:p>
          <a:p>
            <a:pPr>
              <a:lnSpc>
                <a:spcPct val="100000"/>
              </a:lnSpc>
            </a:pPr>
            <a:r>
              <a:rPr lang="en-GB" sz="1100" b="1" dirty="0"/>
              <a:t>Threatening</a:t>
            </a:r>
            <a:r>
              <a:rPr lang="en-GB" sz="1100" dirty="0"/>
              <a:t> includes verbal and physical threats</a:t>
            </a:r>
          </a:p>
          <a:p>
            <a:pPr>
              <a:lnSpc>
                <a:spcPct val="100000"/>
              </a:lnSpc>
            </a:pPr>
            <a:r>
              <a:rPr lang="en-GB" sz="1100" b="1" dirty="0"/>
              <a:t>Abusive</a:t>
            </a:r>
            <a:r>
              <a:rPr lang="en-GB" sz="1100" dirty="0"/>
              <a:t> means using degrading or reviling language;</a:t>
            </a:r>
          </a:p>
          <a:p>
            <a:pPr>
              <a:lnSpc>
                <a:spcPct val="100000"/>
              </a:lnSpc>
            </a:pPr>
            <a:endParaRPr lang="en-GB" sz="1100" dirty="0"/>
          </a:p>
          <a:p>
            <a:pPr>
              <a:lnSpc>
                <a:spcPct val="100000"/>
              </a:lnSpc>
            </a:pPr>
            <a:r>
              <a:rPr lang="en-GB" sz="1100" dirty="0"/>
              <a:t>Whether words are ‘threatening or abusive’ will be a question of fact for the magistrate to decide in each case</a:t>
            </a:r>
          </a:p>
          <a:p>
            <a:pPr marL="0" marR="0" lvl="0" indent="0" algn="l" defTabSz="914400" rtl="0" eaLnBrk="0" fontAlgn="base" latinLnBrk="0" hangingPunct="0">
              <a:lnSpc>
                <a:spcPct val="100000"/>
              </a:lnSpc>
              <a:spcBef>
                <a:spcPts val="0"/>
              </a:spcBef>
              <a:spcAft>
                <a:spcPts val="3021"/>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A dictionary definition of </a:t>
            </a: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disorderly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is:</a:t>
            </a: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Unruly, unrestrained, turbulent, riotous</a:t>
            </a:r>
          </a:p>
          <a:p>
            <a:pPr marL="0" marR="0" lvl="0" indent="0" algn="l" defTabSz="914400" rtl="0" eaLnBrk="0" fontAlgn="base" latinLnBrk="0" hangingPunct="0">
              <a:lnSpc>
                <a:spcPct val="100000"/>
              </a:lnSpc>
              <a:spcBef>
                <a:spcPts val="0"/>
              </a:spcBef>
              <a:spcAft>
                <a:spcPts val="3021"/>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Disorderly can mean any type of behaviour such as people arguing constantly, shouting abuse or obscenities at passers-by, pestering people at a bus-stop or any rowdy behaviour in a street.</a:t>
            </a:r>
          </a:p>
          <a:p>
            <a:pPr marL="0" marR="0" lvl="0" indent="0" algn="l" defTabSz="914400" rtl="0" eaLnBrk="0" fontAlgn="base" latinLnBrk="0" hangingPunct="0">
              <a:lnSpc>
                <a:spcPct val="100000"/>
              </a:lnSpc>
              <a:spcBef>
                <a:spcPts val="0"/>
              </a:spcBef>
              <a:spcAft>
                <a:spcPts val="3021"/>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This offence is regularly used instead of drunk and disorderly as the officer does not have to prove the drunkenness part.  </a:t>
            </a:r>
          </a:p>
          <a:p>
            <a:pPr>
              <a:lnSpc>
                <a:spcPct val="100000"/>
              </a:lnSpc>
            </a:pPr>
            <a:endParaRPr lang="en-GB" sz="1100" dirty="0"/>
          </a:p>
          <a:p>
            <a:pPr>
              <a:lnSpc>
                <a:spcPct val="100000"/>
              </a:lnSpc>
            </a:pPr>
            <a:r>
              <a:rPr lang="en-GB" sz="1100" b="1" dirty="0"/>
              <a:t>Harass</a:t>
            </a:r>
            <a:r>
              <a:rPr lang="en-GB" sz="1100" dirty="0"/>
              <a:t> means to annoy or trouble constantly</a:t>
            </a:r>
          </a:p>
          <a:p>
            <a:pPr>
              <a:lnSpc>
                <a:spcPct val="100000"/>
              </a:lnSpc>
            </a:pPr>
            <a:r>
              <a:rPr lang="en-GB" sz="1100" b="1" dirty="0"/>
              <a:t>Alarm</a:t>
            </a:r>
            <a:r>
              <a:rPr lang="en-GB" sz="1100" dirty="0"/>
              <a:t> is a sudden fear caused by awareness of danger</a:t>
            </a:r>
          </a:p>
          <a:p>
            <a:pPr>
              <a:lnSpc>
                <a:spcPct val="100000"/>
              </a:lnSpc>
            </a:pPr>
            <a:r>
              <a:rPr lang="en-GB" sz="1100" b="1" dirty="0"/>
              <a:t>Distress</a:t>
            </a:r>
            <a:r>
              <a:rPr lang="en-GB" sz="1100" dirty="0"/>
              <a:t> means to cause mental pain or to upset badly.</a:t>
            </a:r>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3501294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dirty="0"/>
              <a:t>This has a wide meaning.  It does not only cover posters but could include slogans on a T-shirt or a</a:t>
            </a:r>
            <a:r>
              <a:rPr lang="en-GB" sz="1100" baseline="0" dirty="0"/>
              <a:t> car bumper sticker.</a:t>
            </a:r>
          </a:p>
          <a:p>
            <a:endParaRPr lang="en-GB" sz="1100" baseline="0" dirty="0"/>
          </a:p>
          <a:p>
            <a:r>
              <a:rPr lang="en-GB" sz="1100" baseline="0" dirty="0"/>
              <a:t>A Police officer cannot be alarmed or distressed because it was deemed that this sort of low-level behaviour because:-</a:t>
            </a:r>
          </a:p>
          <a:p>
            <a:r>
              <a:rPr lang="en-GB" sz="1100" baseline="0" dirty="0"/>
              <a:t>‘very frequently, words and behaviour with which police officers will be wearily familiar will have little emotional impact on them save that of boredom’.  In other words, the police have heard it all before.</a:t>
            </a:r>
          </a:p>
          <a:p>
            <a:endParaRPr lang="en-GB" sz="1100" baseline="0" dirty="0"/>
          </a:p>
          <a:p>
            <a:r>
              <a:rPr lang="en-GB" sz="1100" baseline="0" dirty="0"/>
              <a:t>However, if there are members of the public present when the word/behaviour is used against them, that would be enough evidence.</a:t>
            </a:r>
            <a:endParaRPr lang="en-GB" sz="1100" dirty="0"/>
          </a:p>
          <a:p>
            <a:r>
              <a:rPr lang="en-GB" sz="1100" dirty="0"/>
              <a:t> </a:t>
            </a:r>
          </a:p>
          <a:p>
            <a:r>
              <a:rPr lang="en-GB" sz="1100" dirty="0"/>
              <a:t>The </a:t>
            </a:r>
            <a:r>
              <a:rPr lang="en-GB" sz="1100" b="1" dirty="0"/>
              <a:t>key features </a:t>
            </a:r>
            <a:r>
              <a:rPr lang="en-GB" sz="1100" dirty="0"/>
              <a:t>of Section 5 are:</a:t>
            </a:r>
          </a:p>
          <a:p>
            <a:endParaRPr lang="en-GB" sz="1100" dirty="0"/>
          </a:p>
          <a:p>
            <a:pPr marL="171450" indent="-171450">
              <a:buFont typeface="Arial" panose="020B0604020202020204" pitchFamily="34" charset="0"/>
              <a:buChar char="•"/>
            </a:pPr>
            <a:r>
              <a:rPr lang="en-GB" sz="1100" dirty="0"/>
              <a:t>The conduct does not have to be aimed towards a specific person</a:t>
            </a:r>
          </a:p>
          <a:p>
            <a:pPr marL="171450" indent="-171450">
              <a:buFont typeface="Arial" panose="020B0604020202020204" pitchFamily="34" charset="0"/>
              <a:buChar char="•"/>
            </a:pPr>
            <a:r>
              <a:rPr lang="en-GB" sz="1100" dirty="0"/>
              <a:t>The conduct must take place within the presence of a person who can see or hear the conduct , but the person does not need to be identifiable</a:t>
            </a:r>
          </a:p>
          <a:p>
            <a:pPr marL="171450" indent="-171450">
              <a:buFont typeface="Arial" panose="020B0604020202020204" pitchFamily="34" charset="0"/>
              <a:buChar char="•"/>
            </a:pPr>
            <a:r>
              <a:rPr lang="en-GB" sz="1100" dirty="0"/>
              <a:t>The type of conduct is likely to cause HAD</a:t>
            </a:r>
          </a:p>
          <a:p>
            <a:pPr marL="171450" indent="-171450">
              <a:buFont typeface="Arial" panose="020B0604020202020204" pitchFamily="34" charset="0"/>
              <a:buChar char="•"/>
            </a:pPr>
            <a:r>
              <a:rPr lang="en-GB" sz="1100" dirty="0"/>
              <a:t>Any material used (such as a poster) does not have to be distributed </a:t>
            </a:r>
          </a:p>
          <a:p>
            <a:pPr marL="171450" indent="-171450">
              <a:buFont typeface="Arial" panose="020B0604020202020204" pitchFamily="34" charset="0"/>
              <a:buChar char="•"/>
            </a:pPr>
            <a:r>
              <a:rPr lang="en-GB" sz="1100" dirty="0"/>
              <a:t>The suspect must intend or be aware his conduct is threatening or abusive in general</a:t>
            </a:r>
            <a:r>
              <a:rPr lang="en-GB" sz="1100" baseline="0" dirty="0"/>
              <a:t> terms</a:t>
            </a:r>
          </a:p>
          <a:p>
            <a:pPr marL="171450" indent="-171450">
              <a:buFont typeface="Arial" panose="020B0604020202020204" pitchFamily="34" charset="0"/>
              <a:buChar char="•"/>
            </a:pPr>
            <a:r>
              <a:rPr lang="en-GB" sz="1100" baseline="0" dirty="0"/>
              <a:t>There is no need to prove he actually intended to cause any person to be HAD</a:t>
            </a:r>
            <a:endParaRPr lang="en-GB" sz="1100" dirty="0"/>
          </a:p>
          <a:p>
            <a:endParaRPr lang="en-GB" sz="1100" dirty="0"/>
          </a:p>
          <a:p>
            <a:r>
              <a:rPr lang="en-GB" sz="1100" dirty="0"/>
              <a:t>Note; just because a suspect might have intended his conduct to be threatening or abusive, they still may not have intended to make a person feel HAD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8</a:t>
            </a:fld>
            <a:endParaRPr lang="en-GB"/>
          </a:p>
        </p:txBody>
      </p:sp>
    </p:spTree>
    <p:extLst>
      <p:ext uri="{BB962C8B-B14F-4D97-AF65-F5344CB8AC3E}">
        <p14:creationId xmlns:p14="http://schemas.microsoft.com/office/powerpoint/2010/main" val="4290789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defTabSz="920892">
              <a:spcBef>
                <a:spcPts val="0"/>
              </a:spcBef>
              <a:spcAft>
                <a:spcPts val="1813"/>
              </a:spcAft>
              <a:defRPr/>
            </a:pPr>
            <a:r>
              <a:rPr lang="en-GB" sz="1100" dirty="0"/>
              <a:t>This offence can be committed in public or private, however, it cannot be committed where one person is in a  dwelling and the person to whom the behaviour is directed is inside that same or another dwelling. </a:t>
            </a:r>
          </a:p>
          <a:p>
            <a:pPr defTabSz="920892">
              <a:spcBef>
                <a:spcPts val="0"/>
              </a:spcBef>
              <a:spcAft>
                <a:spcPts val="1813"/>
              </a:spcAft>
              <a:defRPr/>
            </a:pPr>
            <a:r>
              <a:rPr lang="en-GB" sz="1100" b="1" dirty="0">
                <a:effectLst/>
              </a:rPr>
              <a:t>Dwelling</a:t>
            </a:r>
            <a:br>
              <a:rPr lang="en-GB" sz="1100" b="1" dirty="0">
                <a:effectLst/>
              </a:rPr>
            </a:br>
            <a:r>
              <a:rPr lang="en-GB" sz="1100" dirty="0">
                <a:effectLst/>
              </a:rPr>
              <a:t>means any structure or part of a structure occupied as a person's home or as other living accommodation (whether the occupation is separate or shared with others) but does not include any part not so occupied, and for his purpose 'structure' includes a tent, caravan, vehicle, vessel or other temporary or movable structure;</a:t>
            </a:r>
          </a:p>
          <a:p>
            <a:pPr defTabSz="920892">
              <a:spcBef>
                <a:spcPts val="0"/>
              </a:spcBef>
              <a:spcAft>
                <a:spcPts val="1813"/>
              </a:spcAft>
              <a:defRPr/>
            </a:pPr>
            <a:endParaRPr lang="en-GB" sz="1100" dirty="0"/>
          </a:p>
          <a:p>
            <a:pPr>
              <a:spcBef>
                <a:spcPts val="0"/>
              </a:spcBef>
              <a:spcAft>
                <a:spcPts val="1813"/>
              </a:spcAft>
            </a:pPr>
            <a:r>
              <a:rPr lang="en-GB" sz="1100" dirty="0"/>
              <a:t>It has been held</a:t>
            </a:r>
            <a:r>
              <a:rPr lang="en-GB" sz="1100" baseline="30000" dirty="0"/>
              <a:t> </a:t>
            </a:r>
            <a:r>
              <a:rPr lang="en-GB" sz="1100" dirty="0"/>
              <a:t>that communal stairways and passageways do not form a part of a dwelling, even though access to such areas might be restricted by a keypad or entry phone, and therefore public order offences may be committed in such areas. </a:t>
            </a:r>
          </a:p>
          <a:p>
            <a:pPr>
              <a:spcBef>
                <a:spcPts val="0"/>
              </a:spcBef>
              <a:spcAft>
                <a:spcPts val="1813"/>
              </a:spcAft>
            </a:pPr>
            <a:endParaRPr lang="en-GB" sz="1100" dirty="0"/>
          </a:p>
          <a:p>
            <a:pPr>
              <a:spcBef>
                <a:spcPts val="0"/>
              </a:spcBef>
              <a:spcAft>
                <a:spcPts val="1813"/>
              </a:spcAft>
            </a:pPr>
            <a:r>
              <a:rPr lang="en-GB" sz="1100" b="1" dirty="0"/>
              <a:t>QTS:  </a:t>
            </a:r>
            <a:r>
              <a:rPr lang="en-GB" sz="1100" dirty="0"/>
              <a:t>Why is it not an offence inside one dwelling?</a:t>
            </a:r>
          </a:p>
          <a:p>
            <a:pPr>
              <a:spcBef>
                <a:spcPts val="0"/>
              </a:spcBef>
              <a:spcAft>
                <a:spcPts val="1813"/>
              </a:spcAft>
            </a:pPr>
            <a:r>
              <a:rPr lang="en-GB" sz="1100" b="1" dirty="0"/>
              <a:t>A:  </a:t>
            </a:r>
            <a:r>
              <a:rPr lang="en-GB" sz="1100" dirty="0"/>
              <a:t>Have you ever behaved in a disorderly manner at home or had a questionable poster displayed on your bedroom wall?</a:t>
            </a:r>
          </a:p>
          <a:p>
            <a:pPr>
              <a:spcBef>
                <a:spcPts val="0"/>
              </a:spcBef>
              <a:spcAft>
                <a:spcPts val="1813"/>
              </a:spcAft>
            </a:pPr>
            <a:r>
              <a:rPr lang="en-GB" sz="1100" dirty="0"/>
              <a:t>We would all be liable for arrest for just having a private argument.</a:t>
            </a:r>
          </a:p>
          <a:p>
            <a:pPr>
              <a:spcBef>
                <a:spcPts val="0"/>
              </a:spcBef>
              <a:spcAft>
                <a:spcPts val="1813"/>
              </a:spcAft>
            </a:pPr>
            <a:r>
              <a:rPr lang="en-GB" sz="1100" dirty="0"/>
              <a:t>Private in this instance means places such as factory premises, clubs or college premises, anywhere where a specific class or group of people only have access.</a:t>
            </a:r>
          </a:p>
          <a:p>
            <a:pPr>
              <a:spcBef>
                <a:spcPts val="0"/>
              </a:spcBef>
              <a:spcAft>
                <a:spcPts val="1813"/>
              </a:spcAft>
            </a:pPr>
            <a:r>
              <a:rPr lang="en-GB" sz="1100" dirty="0"/>
              <a:t>Public means anywhere the general public have access whether on payment or not, e.g. football grounds, car parks and shopping precincts.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2614455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dirty="0"/>
              <a:t>It is a specific defence for the accused to prove that:</a:t>
            </a:r>
          </a:p>
          <a:p>
            <a:pPr marL="171450" indent="-171450">
              <a:lnSpc>
                <a:spcPct val="100000"/>
              </a:lnSpc>
              <a:spcBef>
                <a:spcPts val="0"/>
              </a:spcBef>
              <a:spcAft>
                <a:spcPts val="2417"/>
              </a:spcAft>
              <a:buFont typeface="Arial" panose="020B0604020202020204" pitchFamily="34" charset="0"/>
              <a:buChar char="•"/>
            </a:pPr>
            <a:r>
              <a:rPr lang="en-GB" sz="1100" dirty="0"/>
              <a:t>they believed no person was within hearing or sight who was likely to be caused harassment, alarm or distress, in other words the suspect believed that their behaviour could not be seen or heard by anybody else</a:t>
            </a:r>
          </a:p>
          <a:p>
            <a:pPr marL="171450" indent="-171450">
              <a:lnSpc>
                <a:spcPct val="100000"/>
              </a:lnSpc>
              <a:spcBef>
                <a:spcPts val="0"/>
              </a:spcBef>
              <a:spcAft>
                <a:spcPts val="2417"/>
              </a:spcAft>
              <a:buFont typeface="Arial" panose="020B0604020202020204" pitchFamily="34" charset="0"/>
              <a:buChar char="•"/>
            </a:pPr>
            <a:r>
              <a:rPr lang="en-GB" sz="1100" dirty="0"/>
              <a:t>they were inside a dwelling and had not reason to be believe etc. etc.   For example, the poster on the bedroom wall could not be seen by anyone else outside that dwelling, say from the road.</a:t>
            </a:r>
          </a:p>
          <a:p>
            <a:pPr marL="171450" indent="-171450">
              <a:lnSpc>
                <a:spcPct val="100000"/>
              </a:lnSpc>
              <a:spcBef>
                <a:spcPts val="0"/>
              </a:spcBef>
              <a:spcAft>
                <a:spcPts val="2417"/>
              </a:spcAft>
              <a:buFont typeface="Arial" panose="020B0604020202020204" pitchFamily="34" charset="0"/>
              <a:buChar char="•"/>
            </a:pPr>
            <a:r>
              <a:rPr lang="en-GB" sz="1100" dirty="0"/>
              <a:t>Their conduct was reasonable. For example, a person swearing as a result of hitting their hand with a hammer</a:t>
            </a:r>
          </a:p>
          <a:p>
            <a:pPr>
              <a:lnSpc>
                <a:spcPct val="100000"/>
              </a:lnSpc>
            </a:pPr>
            <a:endParaRPr lang="en-GB" sz="1100" dirty="0"/>
          </a:p>
          <a:p>
            <a:pPr defTabSz="920892">
              <a:lnSpc>
                <a:spcPct val="100000"/>
              </a:lnSpc>
              <a:defRPr/>
            </a:pPr>
            <a:r>
              <a:rPr lang="en-GB" sz="1100" b="1" dirty="0"/>
              <a:t>Dwelling</a:t>
            </a:r>
            <a:r>
              <a:rPr lang="en-GB" sz="1100" b="1" baseline="0" dirty="0"/>
              <a:t> </a:t>
            </a:r>
            <a:r>
              <a:rPr lang="en-GB" sz="1100" dirty="0"/>
              <a:t>any structure or part of a structure occupied as a person's home or as other living accommodation (whether the occupation is separate or shared with others) but does not include any part not so occupied, and for his purpose 'structure' includes a tent, caravan, vehicle, vessel or other temporary or movable structure</a:t>
            </a:r>
          </a:p>
          <a:p>
            <a:pPr defTabSz="920892">
              <a:lnSpc>
                <a:spcPct val="100000"/>
              </a:lnSpc>
              <a:defRPr/>
            </a:pPr>
            <a:endParaRPr lang="en-GB" sz="110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a:t>Intoxication:</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baseline="0" dirty="0"/>
              <a:t>For the purposes of this section a person whose awareness is impaired by intoxication shall be taken to be aware of that of which he would be aware if not intoxicated, unless he shows either that his intoxication was not self-induced or that it was caused solely by the taking or administration of a substance in the course of medical treatment.</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10</a:t>
            </a:fld>
            <a:endParaRPr lang="en-GB"/>
          </a:p>
        </p:txBody>
      </p:sp>
    </p:spTree>
    <p:extLst>
      <p:ext uri="{BB962C8B-B14F-4D97-AF65-F5344CB8AC3E}">
        <p14:creationId xmlns:p14="http://schemas.microsoft.com/office/powerpoint/2010/main" val="3071655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b="1" dirty="0"/>
              <a:t>Section 4A offence is often referred to as causing intentional harassment,</a:t>
            </a:r>
            <a:r>
              <a:rPr lang="en-GB" sz="1100" b="1" baseline="0" dirty="0"/>
              <a:t> alarm or distress. </a:t>
            </a:r>
          </a:p>
          <a:p>
            <a:pPr>
              <a:lnSpc>
                <a:spcPct val="100000"/>
              </a:lnSpc>
              <a:spcBef>
                <a:spcPts val="0"/>
              </a:spcBef>
              <a:spcAft>
                <a:spcPts val="2417"/>
              </a:spcAft>
            </a:pPr>
            <a:endParaRPr lang="en-GB" sz="1100" b="1" baseline="0" dirty="0"/>
          </a:p>
          <a:p>
            <a:pPr>
              <a:lnSpc>
                <a:spcPct val="100000"/>
              </a:lnSpc>
              <a:spcBef>
                <a:spcPts val="0"/>
              </a:spcBef>
              <a:spcAft>
                <a:spcPts val="2417"/>
              </a:spcAft>
            </a:pPr>
            <a:r>
              <a:rPr lang="en-GB" sz="1100" b="0" baseline="0" dirty="0"/>
              <a:t>It is aimed at supporting the most vulnerable members of the community who may be specifically targeted because of their inability to respond appropriately to intentionally directed acts which cause them H.A.D. </a:t>
            </a:r>
            <a:endParaRPr lang="en-GB" sz="1100" b="0" dirty="0"/>
          </a:p>
          <a:p>
            <a:pPr>
              <a:lnSpc>
                <a:spcPct val="100000"/>
              </a:lnSpc>
              <a:spcBef>
                <a:spcPts val="0"/>
              </a:spcBef>
              <a:spcAft>
                <a:spcPts val="2417"/>
              </a:spcAft>
            </a:pPr>
            <a:endParaRPr lang="en-GB" sz="1100" b="1" dirty="0"/>
          </a:p>
          <a:p>
            <a:pPr>
              <a:lnSpc>
                <a:spcPct val="100000"/>
              </a:lnSpc>
              <a:spcBef>
                <a:spcPts val="0"/>
              </a:spcBef>
              <a:spcAft>
                <a:spcPts val="2417"/>
              </a:spcAft>
            </a:pPr>
            <a:r>
              <a:rPr lang="en-GB" sz="1100" b="1" dirty="0"/>
              <a:t>Key features:</a:t>
            </a:r>
          </a:p>
          <a:p>
            <a:pPr marL="171450" indent="-171450">
              <a:lnSpc>
                <a:spcPct val="100000"/>
              </a:lnSpc>
              <a:spcBef>
                <a:spcPts val="0"/>
              </a:spcBef>
              <a:spcAft>
                <a:spcPts val="2417"/>
              </a:spcAft>
              <a:buFont typeface="Arial" panose="020B0604020202020204" pitchFamily="34" charset="0"/>
              <a:buChar char="•"/>
            </a:pPr>
            <a:r>
              <a:rPr lang="en-GB" sz="1100" b="0" dirty="0"/>
              <a:t>The suspect </a:t>
            </a:r>
            <a:r>
              <a:rPr lang="en-GB" sz="1100" b="1" dirty="0"/>
              <a:t>intends</a:t>
            </a:r>
            <a:r>
              <a:rPr lang="en-GB" sz="1100" b="0" dirty="0"/>
              <a:t> the conduct to</a:t>
            </a:r>
            <a:r>
              <a:rPr lang="en-GB" sz="1100" b="0" baseline="0" dirty="0"/>
              <a:t> be threatening, abusive or insulting and to cause a person harassment alarm or distress</a:t>
            </a:r>
          </a:p>
          <a:p>
            <a:pPr marL="171450" indent="-171450">
              <a:lnSpc>
                <a:spcPct val="100000"/>
              </a:lnSpc>
              <a:spcBef>
                <a:spcPts val="0"/>
              </a:spcBef>
              <a:spcAft>
                <a:spcPts val="2417"/>
              </a:spcAft>
              <a:buFont typeface="Arial" panose="020B0604020202020204" pitchFamily="34" charset="0"/>
              <a:buChar char="•"/>
            </a:pPr>
            <a:r>
              <a:rPr lang="en-GB" sz="1100" b="0" dirty="0"/>
              <a:t>The</a:t>
            </a:r>
            <a:r>
              <a:rPr lang="en-GB" sz="1100" b="0" baseline="0" dirty="0"/>
              <a:t> conduct does not have to be aimed towards a specific person</a:t>
            </a:r>
          </a:p>
          <a:p>
            <a:pPr marL="171450" indent="-171450">
              <a:lnSpc>
                <a:spcPct val="100000"/>
              </a:lnSpc>
              <a:spcBef>
                <a:spcPts val="0"/>
              </a:spcBef>
              <a:spcAft>
                <a:spcPts val="2417"/>
              </a:spcAft>
              <a:buFont typeface="Arial" panose="020B0604020202020204" pitchFamily="34" charset="0"/>
              <a:buChar char="•"/>
            </a:pPr>
            <a:r>
              <a:rPr lang="en-GB" sz="1100" b="0" baseline="0" dirty="0"/>
              <a:t>At least one identifiable person must be harassed, alarmed or distressed and</a:t>
            </a:r>
          </a:p>
          <a:p>
            <a:pPr marL="171450" indent="-171450">
              <a:lnSpc>
                <a:spcPct val="100000"/>
              </a:lnSpc>
              <a:spcBef>
                <a:spcPts val="0"/>
              </a:spcBef>
              <a:spcAft>
                <a:spcPts val="2417"/>
              </a:spcAft>
              <a:buFont typeface="Arial" panose="020B0604020202020204" pitchFamily="34" charset="0"/>
              <a:buChar char="•"/>
            </a:pPr>
            <a:endParaRPr lang="en-GB" sz="1100" b="0" dirty="0"/>
          </a:p>
          <a:p>
            <a:pPr>
              <a:lnSpc>
                <a:spcPct val="100000"/>
              </a:lnSpc>
              <a:spcBef>
                <a:spcPts val="0"/>
              </a:spcBef>
              <a:spcAft>
                <a:spcPts val="2417"/>
              </a:spcAft>
            </a:pPr>
            <a:r>
              <a:rPr lang="en-GB" sz="1100" b="1" dirty="0"/>
              <a:t>‘Intent’ </a:t>
            </a:r>
            <a:r>
              <a:rPr lang="en-GB" sz="1100" dirty="0"/>
              <a:t>has been brought into the definition.</a:t>
            </a:r>
          </a:p>
          <a:p>
            <a:pPr>
              <a:lnSpc>
                <a:spcPct val="100000"/>
              </a:lnSpc>
              <a:spcBef>
                <a:spcPts val="0"/>
              </a:spcBef>
              <a:spcAft>
                <a:spcPts val="2417"/>
              </a:spcAft>
            </a:pPr>
            <a:endParaRPr lang="en-GB" sz="1100" dirty="0"/>
          </a:p>
          <a:p>
            <a:pPr marL="0" marR="0" indent="0" algn="l" defTabSz="914400" rtl="0" eaLnBrk="0" fontAlgn="base" latinLnBrk="0" hangingPunct="0">
              <a:lnSpc>
                <a:spcPct val="100000"/>
              </a:lnSpc>
              <a:spcBef>
                <a:spcPts val="0"/>
              </a:spcBef>
              <a:spcAft>
                <a:spcPts val="2417"/>
              </a:spcAft>
              <a:buClrTx/>
              <a:buSzTx/>
              <a:buFontTx/>
              <a:buNone/>
              <a:tabLst/>
              <a:defRPr/>
            </a:pPr>
            <a:r>
              <a:rPr lang="en-GB" sz="1100" dirty="0"/>
              <a:t>In order to prove this offence you must be able to show that</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dirty="0"/>
              <a:t>the defendant </a:t>
            </a:r>
            <a:r>
              <a:rPr lang="en-GB" sz="1100" b="1" dirty="0"/>
              <a:t>intended</a:t>
            </a:r>
            <a:r>
              <a:rPr lang="en-GB" sz="1100" dirty="0"/>
              <a:t> to cause harassment, alarm or distress </a:t>
            </a:r>
            <a:r>
              <a:rPr lang="en-GB" sz="1100" b="1" dirty="0"/>
              <a:t>or </a:t>
            </a:r>
            <a:r>
              <a:rPr lang="en-GB" sz="1100" dirty="0"/>
              <a:t>was aware that they might,</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b="1" dirty="0"/>
              <a:t>AND</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b="1" dirty="0"/>
              <a:t>must cause </a:t>
            </a:r>
            <a:r>
              <a:rPr lang="en-GB" sz="1100" dirty="0"/>
              <a:t>someone to be HAD</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endParaRPr lang="en-GB" sz="1100" dirty="0"/>
          </a:p>
          <a:p>
            <a:pPr>
              <a:lnSpc>
                <a:spcPct val="100000"/>
              </a:lnSpc>
              <a:spcBef>
                <a:spcPts val="0"/>
              </a:spcBef>
              <a:spcAft>
                <a:spcPts val="2417"/>
              </a:spcAft>
            </a:pPr>
            <a:r>
              <a:rPr lang="en-GB" sz="1100" b="1" dirty="0"/>
              <a:t>‘Insulting’ </a:t>
            </a:r>
            <a:r>
              <a:rPr lang="en-GB" sz="1100" dirty="0"/>
              <a:t>is retained (as opposed to the offence under s. 5). Likely because this offence is used for deliberately abusing/insulting a person when the motivation is racially/religiously motivated  (</a:t>
            </a:r>
            <a:r>
              <a:rPr lang="en-GB" sz="1100" dirty="0" err="1"/>
              <a:t>Vigon</a:t>
            </a:r>
            <a:r>
              <a:rPr lang="en-GB" sz="1100" dirty="0"/>
              <a:t> v DPP 1998) </a:t>
            </a:r>
          </a:p>
          <a:p>
            <a:pPr>
              <a:lnSpc>
                <a:spcPct val="100000"/>
              </a:lnSpc>
              <a:spcBef>
                <a:spcPts val="0"/>
              </a:spcBef>
              <a:spcAft>
                <a:spcPts val="2417"/>
              </a:spcAft>
            </a:pPr>
            <a:endParaRPr lang="en-GB" sz="1100" dirty="0"/>
          </a:p>
          <a:p>
            <a:pPr>
              <a:lnSpc>
                <a:spcPct val="100000"/>
              </a:lnSpc>
            </a:pPr>
            <a:r>
              <a:rPr lang="en-GB" sz="1100" dirty="0"/>
              <a:t>Non-aggravated offence: Summarily only. 6 months' imprisonment and/or a fine.</a:t>
            </a:r>
          </a:p>
          <a:p>
            <a:pPr>
              <a:lnSpc>
                <a:spcPct val="100000"/>
              </a:lnSpc>
            </a:pPr>
            <a:r>
              <a:rPr lang="en-GB" sz="1100" dirty="0"/>
              <a:t>Aggravated offence: Either way. On indictment - 2 years' imprisonment. Summarily - 6 months' imprisonment and/or a fine.</a:t>
            </a:r>
          </a:p>
        </p:txBody>
      </p:sp>
      <p:sp>
        <p:nvSpPr>
          <p:cNvPr id="4" name="Slide Number Placeholder 3"/>
          <p:cNvSpPr>
            <a:spLocks noGrp="1"/>
          </p:cNvSpPr>
          <p:nvPr>
            <p:ph type="sldNum" sz="quarter" idx="10"/>
          </p:nvPr>
        </p:nvSpPr>
        <p:spPr/>
        <p:txBody>
          <a:bodyPr/>
          <a:lstStyle/>
          <a:p>
            <a:fld id="{CD68F834-2AC4-485C-9A2E-8285166A001C}" type="slidenum">
              <a:rPr lang="en-GB" smtClean="0"/>
              <a:t>11</a:t>
            </a:fld>
            <a:endParaRPr lang="en-GB"/>
          </a:p>
        </p:txBody>
      </p:sp>
    </p:spTree>
    <p:extLst>
      <p:ext uri="{BB962C8B-B14F-4D97-AF65-F5344CB8AC3E}">
        <p14:creationId xmlns:p14="http://schemas.microsoft.com/office/powerpoint/2010/main" val="17120982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defTabSz="920892">
              <a:spcBef>
                <a:spcPts val="0"/>
              </a:spcBef>
              <a:spcAft>
                <a:spcPts val="1813"/>
              </a:spcAft>
              <a:defRPr/>
            </a:pPr>
            <a:r>
              <a:rPr lang="en-GB" sz="1100" dirty="0"/>
              <a:t>This offence can be committed in public or private, however, it cannot be committed where one person is in a  dwelling and the person to whom the behaviour is directed is inside that same or another dwelling. </a:t>
            </a:r>
          </a:p>
          <a:p>
            <a:pPr defTabSz="920892">
              <a:spcBef>
                <a:spcPts val="0"/>
              </a:spcBef>
              <a:spcAft>
                <a:spcPts val="1813"/>
              </a:spcAft>
              <a:defRPr/>
            </a:pPr>
            <a:r>
              <a:rPr lang="en-GB" sz="1100" b="1" dirty="0">
                <a:effectLst/>
              </a:rPr>
              <a:t>Dwelling</a:t>
            </a:r>
            <a:br>
              <a:rPr lang="en-GB" sz="1100" b="1" dirty="0">
                <a:effectLst/>
              </a:rPr>
            </a:br>
            <a:r>
              <a:rPr lang="en-GB" sz="1100" dirty="0">
                <a:effectLst/>
              </a:rPr>
              <a:t>means any structure or part of a structure occupied as a person's home or as other living accommodation (whether the occupation is separate or shared with others) but does not include any part not so occupied, and for his purpose 'structure' includes a tent, caravan, vehicle, vessel or other temporary or movable structure;</a:t>
            </a:r>
          </a:p>
          <a:p>
            <a:pPr defTabSz="920892">
              <a:spcBef>
                <a:spcPts val="0"/>
              </a:spcBef>
              <a:spcAft>
                <a:spcPts val="1813"/>
              </a:spcAft>
              <a:defRPr/>
            </a:pPr>
            <a:endParaRPr lang="en-GB" sz="1100" dirty="0"/>
          </a:p>
          <a:p>
            <a:pPr>
              <a:spcBef>
                <a:spcPts val="0"/>
              </a:spcBef>
              <a:spcAft>
                <a:spcPts val="1813"/>
              </a:spcAft>
            </a:pPr>
            <a:r>
              <a:rPr lang="en-GB" sz="1100" dirty="0"/>
              <a:t>It has been held</a:t>
            </a:r>
            <a:r>
              <a:rPr lang="en-GB" sz="1100" baseline="30000" dirty="0"/>
              <a:t> </a:t>
            </a:r>
            <a:r>
              <a:rPr lang="en-GB" sz="1100" dirty="0"/>
              <a:t>that communal stairways and passageways do not form a part of a dwelling, even though access to such areas might be restricted by a keypad or entry phone, and therefore public order offences may be committed in such areas. </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dirty="0"/>
              <a:t>It is a specific defence for the accused to prove that:</a:t>
            </a:r>
          </a:p>
          <a:p>
            <a:pPr marL="171450" indent="-171450">
              <a:lnSpc>
                <a:spcPct val="100000"/>
              </a:lnSpc>
              <a:spcBef>
                <a:spcPts val="0"/>
              </a:spcBef>
              <a:spcAft>
                <a:spcPts val="2417"/>
              </a:spcAft>
              <a:buFont typeface="Arial" panose="020B0604020202020204" pitchFamily="34" charset="0"/>
              <a:buChar char="•"/>
            </a:pPr>
            <a:r>
              <a:rPr lang="en-GB" sz="1100" dirty="0"/>
              <a:t>they had</a:t>
            </a:r>
            <a:r>
              <a:rPr lang="en-GB" sz="1100" baseline="0" dirty="0"/>
              <a:t> no reason to believe his words, behaviour or conduct inside a dwelling could be seen or heard by a person anywhere outside, e.g. a man was reading out loud from a book but the windows were shut.</a:t>
            </a:r>
          </a:p>
          <a:p>
            <a:pPr marL="0" indent="0">
              <a:lnSpc>
                <a:spcPct val="100000"/>
              </a:lnSpc>
              <a:spcBef>
                <a:spcPts val="0"/>
              </a:spcBef>
              <a:spcAft>
                <a:spcPts val="2417"/>
              </a:spcAft>
              <a:buFont typeface="Arial" panose="020B0604020202020204" pitchFamily="34" charset="0"/>
              <a:buNone/>
            </a:pPr>
            <a:r>
              <a:rPr lang="en-GB" sz="1100" dirty="0"/>
              <a:t>OR</a:t>
            </a:r>
          </a:p>
          <a:p>
            <a:pPr marL="171450" indent="-171450">
              <a:lnSpc>
                <a:spcPct val="100000"/>
              </a:lnSpc>
              <a:spcBef>
                <a:spcPts val="0"/>
              </a:spcBef>
              <a:spcAft>
                <a:spcPts val="2417"/>
              </a:spcAft>
              <a:buFont typeface="Arial" panose="020B0604020202020204" pitchFamily="34" charset="0"/>
              <a:buChar char="•"/>
            </a:pPr>
            <a:r>
              <a:rPr lang="en-GB" sz="1100" dirty="0"/>
              <a:t>Their conduct was reasonable</a:t>
            </a:r>
            <a:r>
              <a:rPr lang="en-GB" sz="1100" baseline="0" dirty="0"/>
              <a:t> e.g. if a woman in her front room opened the window and shouted abuse at two people tampering with her car outside. </a:t>
            </a:r>
            <a:endParaRPr lang="en-GB" sz="1100" dirty="0"/>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baseline="0" dirty="0"/>
              <a:t>Although the offence can be committed on private premises, there is no specific Power of Entry &amp; officers should consider Breach of the Peace powers.</a:t>
            </a: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hlinkClick r:id="rId3"/>
            </a:endParaRPr>
          </a:p>
        </p:txBody>
      </p:sp>
      <p:sp>
        <p:nvSpPr>
          <p:cNvPr id="4" name="Slide Number Placeholder 3"/>
          <p:cNvSpPr>
            <a:spLocks noGrp="1"/>
          </p:cNvSpPr>
          <p:nvPr>
            <p:ph type="sldNum" sz="quarter" idx="10"/>
          </p:nvPr>
        </p:nvSpPr>
        <p:spPr/>
        <p:txBody>
          <a:bodyPr/>
          <a:lstStyle/>
          <a:p>
            <a:fld id="{CD68F834-2AC4-485C-9A2E-8285166A001C}" type="slidenum">
              <a:rPr lang="en-GB" smtClean="0"/>
              <a:t>13</a:t>
            </a:fld>
            <a:endParaRPr lang="en-GB"/>
          </a:p>
        </p:txBody>
      </p:sp>
    </p:spTree>
    <p:extLst>
      <p:ext uri="{BB962C8B-B14F-4D97-AF65-F5344CB8AC3E}">
        <p14:creationId xmlns:p14="http://schemas.microsoft.com/office/powerpoint/2010/main" val="778852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1209"/>
              </a:spcAft>
            </a:pPr>
            <a:r>
              <a:rPr lang="en-GB" sz="1100" b="1" dirty="0"/>
              <a:t>Section 4 – referred to as fear of provocation of violence. </a:t>
            </a:r>
          </a:p>
          <a:p>
            <a:pPr>
              <a:lnSpc>
                <a:spcPct val="100000"/>
              </a:lnSpc>
              <a:spcBef>
                <a:spcPts val="0"/>
              </a:spcBef>
              <a:spcAft>
                <a:spcPts val="1209"/>
              </a:spcAft>
            </a:pPr>
            <a:r>
              <a:rPr lang="en-GB" sz="1100" dirty="0"/>
              <a:t>With Section 4 there is much that we can recognise from the previous offence.</a:t>
            </a:r>
          </a:p>
          <a:p>
            <a:pPr marL="0" marR="0" indent="0" algn="l" defTabSz="914400" rtl="0" eaLnBrk="0" fontAlgn="base" latinLnBrk="0" hangingPunct="0">
              <a:lnSpc>
                <a:spcPct val="100000"/>
              </a:lnSpc>
              <a:spcBef>
                <a:spcPts val="0"/>
              </a:spcBef>
              <a:spcAft>
                <a:spcPts val="2417"/>
              </a:spcAft>
              <a:buClrTx/>
              <a:buSzTx/>
              <a:buFontTx/>
              <a:buNone/>
              <a:tabLst/>
              <a:defRPr/>
            </a:pPr>
            <a:r>
              <a:rPr lang="en-GB" sz="1100" dirty="0"/>
              <a:t>Its</a:t>
            </a:r>
            <a:r>
              <a:rPr lang="en-GB" sz="1100" baseline="0" dirty="0"/>
              <a:t> key features are:</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baseline="0" dirty="0"/>
              <a:t>Conduct </a:t>
            </a:r>
            <a:r>
              <a:rPr lang="en-GB" sz="1100" b="1" u="sng" dirty="0"/>
              <a:t>directed towards a specific person </a:t>
            </a:r>
            <a:r>
              <a:rPr lang="en-GB" sz="1100" b="0" u="none" dirty="0"/>
              <a:t>(may include a police officer) </a:t>
            </a:r>
          </a:p>
          <a:p>
            <a:pPr marL="171450" marR="0" indent="-171450" algn="l" defTabSz="914400" rtl="0" eaLnBrk="0" fontAlgn="base" latinLnBrk="0" hangingPunct="0">
              <a:lnSpc>
                <a:spcPct val="100000"/>
              </a:lnSpc>
              <a:spcBef>
                <a:spcPts val="0"/>
              </a:spcBef>
              <a:spcAft>
                <a:spcPts val="2417"/>
              </a:spcAft>
              <a:buClrTx/>
              <a:buSzTx/>
              <a:buFont typeface="Arial" panose="020B0604020202020204" pitchFamily="34" charset="0"/>
              <a:buChar char="•"/>
              <a:tabLst/>
              <a:defRPr/>
            </a:pPr>
            <a:r>
              <a:rPr lang="en-GB" sz="1100" b="0" u="none" dirty="0"/>
              <a:t>Material is distributed and not just displayed</a:t>
            </a:r>
            <a:endParaRPr lang="en-GB" sz="1100" dirty="0"/>
          </a:p>
          <a:p>
            <a:pPr>
              <a:lnSpc>
                <a:spcPct val="100000"/>
              </a:lnSpc>
              <a:spcBef>
                <a:spcPts val="0"/>
              </a:spcBef>
              <a:spcAft>
                <a:spcPts val="2417"/>
              </a:spcAft>
            </a:pPr>
            <a:r>
              <a:rPr lang="en-GB" sz="1100" b="1" dirty="0"/>
              <a:t>Distribute</a:t>
            </a:r>
            <a:r>
              <a:rPr lang="en-GB" sz="1100" dirty="0"/>
              <a:t> – spread or disperse</a:t>
            </a:r>
          </a:p>
          <a:p>
            <a:pPr marL="0" marR="0" indent="0" algn="l" defTabSz="914400" rtl="0" eaLnBrk="0" fontAlgn="base" latinLnBrk="0" hangingPunct="0">
              <a:lnSpc>
                <a:spcPct val="100000"/>
              </a:lnSpc>
              <a:spcBef>
                <a:spcPts val="0"/>
              </a:spcBef>
              <a:spcAft>
                <a:spcPts val="2417"/>
              </a:spcAft>
              <a:buClrTx/>
              <a:buSzTx/>
              <a:buFontTx/>
              <a:buNone/>
              <a:tabLst/>
              <a:defRPr/>
            </a:pPr>
            <a:r>
              <a:rPr lang="en-GB" sz="1100" b="1" dirty="0"/>
              <a:t>Display</a:t>
            </a:r>
            <a:r>
              <a:rPr lang="en-GB" sz="1100" dirty="0"/>
              <a:t> – visual presentation, </a:t>
            </a:r>
            <a:r>
              <a:rPr lang="en-GB" sz="1100" b="0" i="0" u="none" strike="noStrike" baseline="0" dirty="0"/>
              <a:t>the action, or act of displaying or exhibiting to view or the presentation of printed matter in such a way as to make it visually prominent.</a:t>
            </a:r>
          </a:p>
          <a:p>
            <a:pPr>
              <a:lnSpc>
                <a:spcPct val="100000"/>
              </a:lnSpc>
              <a:spcBef>
                <a:spcPts val="0"/>
              </a:spcBef>
              <a:spcAft>
                <a:spcPts val="1209"/>
              </a:spcAft>
            </a:pPr>
            <a:endParaRPr lang="en-GB" sz="1100" dirty="0"/>
          </a:p>
          <a:p>
            <a:pPr>
              <a:lnSpc>
                <a:spcPct val="100000"/>
              </a:lnSpc>
              <a:spcBef>
                <a:spcPts val="0"/>
              </a:spcBef>
              <a:spcAft>
                <a:spcPts val="1209"/>
              </a:spcAft>
            </a:pPr>
            <a:r>
              <a:rPr lang="en-GB" sz="1100" dirty="0"/>
              <a:t>Examples of the type of conduct that might provide evidence for this offence are:</a:t>
            </a:r>
          </a:p>
          <a:p>
            <a:pPr marL="287779" indent="-287779">
              <a:lnSpc>
                <a:spcPct val="100000"/>
              </a:lnSpc>
              <a:spcBef>
                <a:spcPts val="0"/>
              </a:spcBef>
              <a:spcAft>
                <a:spcPts val="1209"/>
              </a:spcAft>
              <a:buFont typeface="Arial" panose="020B0604020202020204" pitchFamily="34" charset="0"/>
              <a:buChar char="•"/>
            </a:pPr>
            <a:r>
              <a:rPr lang="en-GB" sz="1100" dirty="0"/>
              <a:t>threats made or abuse directed towards individuals carrying out public service duties or jobs, such as ambulance workers, fire fighters or bus or train drivers; </a:t>
            </a:r>
          </a:p>
          <a:p>
            <a:pPr marL="287779" indent="-287779">
              <a:lnSpc>
                <a:spcPct val="100000"/>
              </a:lnSpc>
              <a:spcBef>
                <a:spcPts val="0"/>
              </a:spcBef>
              <a:spcAft>
                <a:spcPts val="1209"/>
              </a:spcAft>
              <a:buFont typeface="Arial" panose="020B0604020202020204" pitchFamily="34" charset="0"/>
              <a:buChar char="•"/>
            </a:pPr>
            <a:r>
              <a:rPr lang="en-GB" sz="1100" dirty="0"/>
              <a:t>the throwing of missiles by a person taking part in a demonstration or other public gathering where no injury is caused; </a:t>
            </a:r>
          </a:p>
          <a:p>
            <a:pPr marL="287779" indent="-287779">
              <a:lnSpc>
                <a:spcPct val="100000"/>
              </a:lnSpc>
              <a:spcBef>
                <a:spcPts val="0"/>
              </a:spcBef>
              <a:spcAft>
                <a:spcPts val="1209"/>
              </a:spcAft>
              <a:buFont typeface="Arial" panose="020B0604020202020204" pitchFamily="34" charset="0"/>
              <a:buChar char="•"/>
            </a:pPr>
            <a:r>
              <a:rPr lang="en-GB" sz="1100" dirty="0"/>
              <a:t>scuffles or incidents of minor violence or threats of violence committed in the context of a brawl (such as in or in the vicinity of a public house); </a:t>
            </a:r>
          </a:p>
          <a:p>
            <a:pPr marL="287779" indent="-287779">
              <a:lnSpc>
                <a:spcPct val="100000"/>
              </a:lnSpc>
              <a:spcBef>
                <a:spcPts val="0"/>
              </a:spcBef>
              <a:spcAft>
                <a:spcPts val="1209"/>
              </a:spcAft>
              <a:buFont typeface="Arial" panose="020B0604020202020204" pitchFamily="34" charset="0"/>
              <a:buChar char="•"/>
            </a:pPr>
            <a:r>
              <a:rPr lang="en-GB" sz="1100" dirty="0"/>
              <a:t>incidents between neighbours or within domestic relationships which do not justify a charge of assault; </a:t>
            </a:r>
          </a:p>
          <a:p>
            <a:pPr marL="287779" indent="-287779">
              <a:lnSpc>
                <a:spcPct val="100000"/>
              </a:lnSpc>
              <a:spcBef>
                <a:spcPts val="0"/>
              </a:spcBef>
              <a:spcAft>
                <a:spcPts val="1209"/>
              </a:spcAft>
              <a:buFont typeface="Arial" panose="020B0604020202020204" pitchFamily="34" charset="0"/>
              <a:buChar char="•"/>
            </a:pPr>
            <a:r>
              <a:rPr lang="en-GB" sz="1100" dirty="0"/>
              <a:t>incidents which do not justify a charge of assault where an individual is picked on by a gang</a:t>
            </a:r>
            <a:endParaRPr lang="en-GB" sz="1100" b="0" u="none" baseline="0" dirty="0"/>
          </a:p>
          <a:p>
            <a:pPr>
              <a:lnSpc>
                <a:spcPct val="100000"/>
              </a:lnSpc>
              <a:spcBef>
                <a:spcPts val="0"/>
              </a:spcBef>
              <a:spcAft>
                <a:spcPts val="2417"/>
              </a:spcAft>
            </a:pPr>
            <a:r>
              <a:rPr lang="en-GB" sz="1100" b="0" u="none" baseline="0" dirty="0"/>
              <a:t>Triable summarily offence penalty 6 months imprisonment and/or fine. </a:t>
            </a:r>
          </a:p>
          <a:p>
            <a:pPr>
              <a:lnSpc>
                <a:spcPct val="100000"/>
              </a:lnSpc>
              <a:spcBef>
                <a:spcPts val="0"/>
              </a:spcBef>
              <a:spcAft>
                <a:spcPts val="2417"/>
              </a:spcAft>
            </a:pPr>
            <a:r>
              <a:rPr lang="en-GB" sz="1100" b="0" u="none" baseline="0" dirty="0"/>
              <a:t>This offence can be racially aggravated </a:t>
            </a:r>
            <a:endParaRPr lang="en-GB" sz="1100" b="0" u="none"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1901241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1209"/>
              </a:spcAft>
            </a:pPr>
            <a:r>
              <a:rPr lang="en-GB" sz="1100" b="0" u="none" dirty="0"/>
              <a:t>The</a:t>
            </a:r>
            <a:r>
              <a:rPr lang="en-GB" sz="1100" b="0" u="none" baseline="0" dirty="0"/>
              <a:t> </a:t>
            </a:r>
            <a:r>
              <a:rPr lang="en-GB" sz="1100" b="1" u="none" baseline="0" dirty="0"/>
              <a:t>intent </a:t>
            </a:r>
            <a:r>
              <a:rPr lang="en-GB" sz="1100" b="0" u="none" baseline="0" dirty="0"/>
              <a:t>must be to:</a:t>
            </a:r>
          </a:p>
          <a:p>
            <a:pPr marL="171450" indent="-171450">
              <a:spcBef>
                <a:spcPts val="0"/>
              </a:spcBef>
              <a:spcAft>
                <a:spcPts val="1209"/>
              </a:spcAft>
              <a:buFont typeface="Arial" panose="020B0604020202020204" pitchFamily="34" charset="0"/>
              <a:buChar char="•"/>
            </a:pPr>
            <a:r>
              <a:rPr lang="en-GB" sz="1100" b="0" u="none" baseline="0" dirty="0"/>
              <a:t>Cause that person to believe that immediate unlawful violence will be used (against him or another) by any person,</a:t>
            </a:r>
          </a:p>
          <a:p>
            <a:pPr marL="171450" indent="-171450">
              <a:spcBef>
                <a:spcPts val="0"/>
              </a:spcBef>
              <a:spcAft>
                <a:spcPts val="1209"/>
              </a:spcAft>
              <a:buFont typeface="Arial" panose="020B0604020202020204" pitchFamily="34" charset="0"/>
              <a:buChar char="•"/>
            </a:pPr>
            <a:r>
              <a:rPr lang="en-GB" sz="1100" b="0" u="none" baseline="0" dirty="0"/>
              <a:t>Provoke immediate use of unlawful violence (by that person or another)</a:t>
            </a:r>
          </a:p>
          <a:p>
            <a:pPr marL="171450" indent="-171450">
              <a:spcBef>
                <a:spcPts val="0"/>
              </a:spcBef>
              <a:spcAft>
                <a:spcPts val="1209"/>
              </a:spcAft>
              <a:buFont typeface="Arial" panose="020B0604020202020204" pitchFamily="34" charset="0"/>
              <a:buChar char="•"/>
            </a:pPr>
            <a:r>
              <a:rPr lang="en-GB" sz="1100" b="0" u="none" baseline="0" dirty="0"/>
              <a:t>Cause that person to believe it is likely either that such violence will be used or be provoked. </a:t>
            </a:r>
            <a:endParaRPr lang="en-GB" sz="1100" b="0" u="none" dirty="0"/>
          </a:p>
          <a:p>
            <a:pPr>
              <a:spcBef>
                <a:spcPts val="0"/>
              </a:spcBef>
              <a:spcAft>
                <a:spcPts val="1813"/>
              </a:spcAft>
            </a:pPr>
            <a:endParaRPr lang="en-GB" sz="1100" dirty="0"/>
          </a:p>
          <a:p>
            <a:r>
              <a:rPr lang="en-GB" sz="1100" b="1" dirty="0"/>
              <a:t>Violence </a:t>
            </a:r>
            <a:r>
              <a:rPr lang="en-GB" sz="1100" dirty="0"/>
              <a:t>means any violent conduct, so that -</a:t>
            </a:r>
          </a:p>
          <a:p>
            <a:r>
              <a:rPr lang="en-GB" sz="1100" dirty="0"/>
              <a:t>(a) except in the context of affray, it includes violent conduct towards property as well as violent conduct towards persons, and</a:t>
            </a:r>
            <a:br>
              <a:rPr lang="en-GB" sz="1100" dirty="0"/>
            </a:br>
            <a:r>
              <a:rPr lang="en-GB" sz="1100" dirty="0"/>
              <a:t>(b) it is not restricted to conduct causing or intended to cause injury or damage but includes any other violent conduct (for example, throwing at or towards a person a missile of a kind capable of causing injury which does not hit or falls short).</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15974142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defTabSz="920892">
              <a:lnSpc>
                <a:spcPct val="100000"/>
              </a:lnSpc>
              <a:spcBef>
                <a:spcPts val="0"/>
              </a:spcBef>
              <a:spcAft>
                <a:spcPts val="1813"/>
              </a:spcAft>
              <a:defRPr/>
            </a:pPr>
            <a:r>
              <a:rPr lang="en-GB" sz="1100" dirty="0"/>
              <a:t>This offence can be committed in public or private, however, it cannot be committed where one person is in a  dwelling and the person to whom the behaviour is directed is inside that same or another dwelling. </a:t>
            </a:r>
          </a:p>
          <a:p>
            <a:pPr defTabSz="920892">
              <a:lnSpc>
                <a:spcPct val="100000"/>
              </a:lnSpc>
              <a:defRPr/>
            </a:pPr>
            <a:endParaRPr lang="en-GB" sz="1100" dirty="0"/>
          </a:p>
          <a:p>
            <a:pPr>
              <a:lnSpc>
                <a:spcPct val="100000"/>
              </a:lnSpc>
              <a:spcBef>
                <a:spcPts val="0"/>
              </a:spcBef>
              <a:spcAft>
                <a:spcPts val="1813"/>
              </a:spcAft>
            </a:pPr>
            <a:r>
              <a:rPr lang="en-GB" sz="1100" u="sng" dirty="0"/>
              <a:t>Private</a:t>
            </a:r>
            <a:r>
              <a:rPr lang="en-GB" sz="1100" dirty="0"/>
              <a:t> in this instance means places such as factory premises, clubs or college premises, anywhere where a specific class or group of people only have access.</a:t>
            </a:r>
          </a:p>
          <a:p>
            <a:pPr>
              <a:lnSpc>
                <a:spcPct val="100000"/>
              </a:lnSpc>
              <a:spcBef>
                <a:spcPts val="0"/>
              </a:spcBef>
              <a:spcAft>
                <a:spcPts val="1813"/>
              </a:spcAft>
            </a:pPr>
            <a:endParaRPr lang="en-GB" sz="1100" dirty="0"/>
          </a:p>
          <a:p>
            <a:pPr>
              <a:lnSpc>
                <a:spcPct val="100000"/>
              </a:lnSpc>
              <a:spcBef>
                <a:spcPts val="0"/>
              </a:spcBef>
              <a:spcAft>
                <a:spcPts val="1813"/>
              </a:spcAft>
            </a:pPr>
            <a:r>
              <a:rPr lang="en-GB" sz="1100" u="sng" dirty="0"/>
              <a:t>Public</a:t>
            </a:r>
            <a:r>
              <a:rPr lang="en-GB" sz="1100" dirty="0"/>
              <a:t> means anywhere the general public have access whether on payment or not, e.g. football grounds, car parks and shopping precincts.</a:t>
            </a:r>
          </a:p>
          <a:p>
            <a:pPr defTabSz="920892">
              <a:lnSpc>
                <a:spcPct val="100000"/>
              </a:lnSpc>
              <a:defRPr/>
            </a:pPr>
            <a:endParaRPr lang="en-GB" sz="110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u="none" dirty="0"/>
              <a:t>Powers</a:t>
            </a:r>
            <a:r>
              <a:rPr lang="en-GB" sz="1100" b="1" u="none" baseline="0" dirty="0"/>
              <a:t> of Entry </a:t>
            </a:r>
            <a:r>
              <a:rPr lang="en-GB" sz="1100" b="0" u="none" baseline="0" dirty="0"/>
              <a:t>– Police officer may enter any premises to arrest any person reasonably suspected of committing an offence under Section 4 Public Order Act 1986 (See  Section 17 PACE)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17</a:t>
            </a:fld>
            <a:endParaRPr lang="en-GB"/>
          </a:p>
        </p:txBody>
      </p:sp>
    </p:spTree>
    <p:extLst>
      <p:ext uri="{BB962C8B-B14F-4D97-AF65-F5344CB8AC3E}">
        <p14:creationId xmlns:p14="http://schemas.microsoft.com/office/powerpoint/2010/main" val="1581751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a:latin typeface="Arial" charset="0"/>
              </a:rPr>
              <a:t>Section 3 - </a:t>
            </a:r>
            <a:r>
              <a:rPr lang="en-GB" altLang="en-US" sz="1100" b="0" dirty="0">
                <a:latin typeface="Arial" charset="0"/>
              </a:rPr>
              <a:t>Affray </a:t>
            </a:r>
          </a:p>
          <a:p>
            <a:pPr eaLnBrk="1" hangingPunct="1">
              <a:lnSpc>
                <a:spcPct val="100000"/>
              </a:lnSpc>
              <a:spcBef>
                <a:spcPct val="0"/>
              </a:spcBef>
            </a:pPr>
            <a:endParaRPr lang="en-GB" altLang="en-US" sz="1100" b="0" dirty="0">
              <a:latin typeface="Arial" charset="0"/>
            </a:endParaRPr>
          </a:p>
          <a:p>
            <a:pPr eaLnBrk="1" hangingPunct="1">
              <a:lnSpc>
                <a:spcPct val="100000"/>
              </a:lnSpc>
              <a:spcBef>
                <a:spcPct val="0"/>
              </a:spcBef>
            </a:pPr>
            <a:r>
              <a:rPr lang="en-GB" altLang="en-US" sz="1100" b="0" dirty="0">
                <a:latin typeface="Arial" charset="0"/>
              </a:rPr>
              <a:t>The threat of violence needs</a:t>
            </a:r>
            <a:r>
              <a:rPr lang="en-GB" altLang="en-US" sz="1100" b="0" baseline="0" dirty="0">
                <a:latin typeface="Arial" charset="0"/>
              </a:rPr>
              <a:t> to be capable of upsetting others. The primary objective of the law is to protect the general public around the affray and therefore the court will consider a hypothetical person of reasonable firmness who witnessed the incident would feel. </a:t>
            </a:r>
          </a:p>
          <a:p>
            <a:pPr eaLnBrk="1" hangingPunct="1">
              <a:lnSpc>
                <a:spcPct val="100000"/>
              </a:lnSpc>
              <a:spcBef>
                <a:spcPct val="0"/>
              </a:spcBef>
            </a:pPr>
            <a:endParaRPr lang="en-GB" altLang="en-US" sz="1100" b="0" baseline="0" dirty="0">
              <a:latin typeface="Arial" charset="0"/>
            </a:endParaRPr>
          </a:p>
          <a:p>
            <a:pPr eaLnBrk="1" hangingPunct="1">
              <a:lnSpc>
                <a:spcPct val="100000"/>
              </a:lnSpc>
              <a:spcBef>
                <a:spcPct val="0"/>
              </a:spcBef>
            </a:pPr>
            <a:r>
              <a:rPr lang="en-GB" altLang="en-US" sz="1100" b="0" baseline="0" dirty="0">
                <a:latin typeface="Arial" charset="0"/>
              </a:rPr>
              <a:t>There are 3 parties involved in an affray:</a:t>
            </a:r>
          </a:p>
          <a:p>
            <a:pPr eaLnBrk="1" hangingPunct="1">
              <a:lnSpc>
                <a:spcPct val="100000"/>
              </a:lnSpc>
              <a:spcBef>
                <a:spcPct val="0"/>
              </a:spcBef>
            </a:pPr>
            <a:endParaRPr lang="en-GB" altLang="en-US" sz="1100" b="0" baseline="0" dirty="0">
              <a:latin typeface="Arial" charset="0"/>
            </a:endParaRP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r>
              <a:rPr lang="en-GB" altLang="en-US" sz="1100" b="0" baseline="0" dirty="0">
                <a:latin typeface="Arial" charset="0"/>
              </a:rPr>
              <a:t>The individual making the threats (</a:t>
            </a:r>
            <a:r>
              <a:rPr lang="en-GB" altLang="en-US" sz="1100" dirty="0">
                <a:latin typeface="Arial" charset="0"/>
              </a:rPr>
              <a:t>A threat cannot be made by words alone,</a:t>
            </a:r>
            <a:r>
              <a:rPr lang="en-GB" altLang="en-US" sz="1100" baseline="0" dirty="0">
                <a:latin typeface="Arial" charset="0"/>
              </a:rPr>
              <a:t> he must </a:t>
            </a:r>
            <a:r>
              <a:rPr lang="en-GB" altLang="en-US" sz="1100" b="1" baseline="0" dirty="0">
                <a:latin typeface="Arial" charset="0"/>
              </a:rPr>
              <a:t>intend</a:t>
            </a:r>
            <a:r>
              <a:rPr lang="en-GB" altLang="en-US" sz="1100" baseline="0" dirty="0">
                <a:latin typeface="Arial" charset="0"/>
              </a:rPr>
              <a:t> to use or to threaten violence , or </a:t>
            </a:r>
            <a:r>
              <a:rPr lang="en-GB" altLang="en-US" sz="1100" b="1" baseline="0" dirty="0">
                <a:latin typeface="Arial" charset="0"/>
              </a:rPr>
              <a:t>be aware </a:t>
            </a:r>
            <a:r>
              <a:rPr lang="en-GB" altLang="en-US" sz="1100" baseline="0" dirty="0">
                <a:latin typeface="Arial" charset="0"/>
              </a:rPr>
              <a:t>that his conduct may be violent or threaten violence. E.g.</a:t>
            </a:r>
            <a:r>
              <a:rPr lang="en-GB" altLang="en-US" sz="1100" dirty="0">
                <a:latin typeface="Arial" charset="0"/>
              </a:rPr>
              <a:t> shouting ‘I’m coming to get you!’  whilst brandishing a weapon or even shaking a fist)</a:t>
            </a:r>
            <a:endParaRPr lang="en-GB" altLang="en-US" sz="1100" baseline="0" dirty="0">
              <a:latin typeface="Arial" charset="0"/>
            </a:endParaRPr>
          </a:p>
          <a:p>
            <a:pPr marL="228600" indent="-228600" eaLnBrk="1" hangingPunct="1">
              <a:lnSpc>
                <a:spcPct val="100000"/>
              </a:lnSpc>
              <a:spcBef>
                <a:spcPct val="0"/>
              </a:spcBef>
              <a:buAutoNum type="arabicPeriod"/>
            </a:pPr>
            <a:endParaRPr lang="en-GB" altLang="en-US" sz="1100" b="0" baseline="0" dirty="0">
              <a:latin typeface="Arial" charset="0"/>
            </a:endParaRPr>
          </a:p>
          <a:p>
            <a:pPr marL="228600" marR="0" lvl="0" indent="-228600" algn="l" defTabSz="914400" rtl="0" eaLnBrk="1" fontAlgn="base" latinLnBrk="0" hangingPunct="1">
              <a:lnSpc>
                <a:spcPct val="100000"/>
              </a:lnSpc>
              <a:spcBef>
                <a:spcPct val="0"/>
              </a:spcBef>
              <a:spcAft>
                <a:spcPct val="0"/>
              </a:spcAft>
              <a:buClrTx/>
              <a:buSzTx/>
              <a:buFontTx/>
              <a:buAutoNum type="arabicPeriod"/>
              <a:tabLst/>
              <a:defRPr/>
            </a:pPr>
            <a:r>
              <a:rPr lang="en-GB" altLang="en-US" sz="1100" b="0" baseline="0" dirty="0">
                <a:latin typeface="Arial" charset="0"/>
              </a:rPr>
              <a:t>The person subject of the threats who must be present, (</a:t>
            </a:r>
            <a:r>
              <a:rPr lang="en-GB" altLang="en-US" sz="1100" baseline="0" dirty="0">
                <a:latin typeface="Arial" charset="0"/>
              </a:rPr>
              <a:t>A person has to be physically present. The threat must be directed towards a person and this </a:t>
            </a:r>
            <a:r>
              <a:rPr lang="en-GB" altLang="en-US" sz="1100" b="1" baseline="0" dirty="0">
                <a:latin typeface="Arial" charset="0"/>
              </a:rPr>
              <a:t>does not include property</a:t>
            </a:r>
            <a:r>
              <a:rPr lang="en-GB" altLang="en-US" sz="1100" b="0" baseline="0" dirty="0">
                <a:latin typeface="Arial" charset="0"/>
              </a:rPr>
              <a:t>)</a:t>
            </a:r>
            <a:endParaRPr lang="en-GB" altLang="en-US" sz="1100" baseline="0" dirty="0">
              <a:latin typeface="Arial" charset="0"/>
            </a:endParaRPr>
          </a:p>
          <a:p>
            <a:pPr marL="228600" indent="-228600" eaLnBrk="1" hangingPunct="1">
              <a:lnSpc>
                <a:spcPct val="100000"/>
              </a:lnSpc>
              <a:spcBef>
                <a:spcPct val="0"/>
              </a:spcBef>
              <a:buAutoNum type="arabicPeriod"/>
            </a:pPr>
            <a:endParaRPr lang="en-GB" altLang="en-US" sz="1100" b="0" baseline="0" dirty="0">
              <a:latin typeface="Arial" charset="0"/>
            </a:endParaRPr>
          </a:p>
          <a:p>
            <a:pPr marL="228600" indent="-228600" eaLnBrk="1" hangingPunct="1">
              <a:lnSpc>
                <a:spcPct val="100000"/>
              </a:lnSpc>
              <a:spcBef>
                <a:spcPct val="0"/>
              </a:spcBef>
              <a:buAutoNum type="arabicPeriod"/>
            </a:pPr>
            <a:r>
              <a:rPr lang="en-GB" altLang="en-US" sz="1100" b="0" baseline="0" dirty="0">
                <a:latin typeface="Arial" charset="0"/>
              </a:rPr>
              <a:t>At least one bystander (person of reasonable firmness)</a:t>
            </a:r>
            <a:r>
              <a:rPr lang="en-GB" altLang="en-US" sz="1100" b="1" baseline="0" dirty="0">
                <a:latin typeface="Arial" charset="0"/>
              </a:rPr>
              <a:t> </a:t>
            </a:r>
            <a:r>
              <a:rPr lang="en-GB" altLang="en-US" sz="1100" baseline="0" dirty="0">
                <a:latin typeface="Arial" charset="0"/>
              </a:rPr>
              <a:t>The bystander does not need to fear for their own personal safety e.g. police officers in riot gear with shields who are being bombarded with missiles may not be frightened , but a court can consider if a hypothetical person of reasonable firmness may fear for their safety</a:t>
            </a:r>
            <a:endParaRPr lang="en-GB" altLang="en-US" sz="1100" dirty="0">
              <a:latin typeface="Arial" charset="0"/>
            </a:endParaRPr>
          </a:p>
          <a:p>
            <a:pPr eaLnBrk="1" hangingPunct="1">
              <a:lnSpc>
                <a:spcPct val="100000"/>
              </a:lnSpc>
              <a:spcBef>
                <a:spcPct val="0"/>
              </a:spcBef>
            </a:pPr>
            <a:endParaRPr lang="en-GB" altLang="en-US" sz="1100" dirty="0">
              <a:latin typeface="Arial" charset="0"/>
            </a:endParaRPr>
          </a:p>
          <a:p>
            <a:pPr eaLnBrk="1" hangingPunct="1">
              <a:lnSpc>
                <a:spcPct val="100000"/>
              </a:lnSpc>
              <a:spcBef>
                <a:spcPct val="0"/>
              </a:spcBef>
            </a:pPr>
            <a:r>
              <a:rPr lang="en-GB" altLang="en-US" sz="1100" dirty="0">
                <a:latin typeface="Arial" charset="0"/>
              </a:rPr>
              <a:t>This offence can be committed in private and public - therefore it can be committed in a dwelling.  </a:t>
            </a:r>
          </a:p>
          <a:p>
            <a:pPr eaLnBrk="1" hangingPunct="1">
              <a:lnSpc>
                <a:spcPct val="100000"/>
              </a:lnSpc>
              <a:spcBef>
                <a:spcPct val="0"/>
              </a:spcBef>
            </a:pPr>
            <a:endParaRPr lang="en-GB" sz="1100" i="1" dirty="0">
              <a:effectLst/>
            </a:endParaRPr>
          </a:p>
          <a:p>
            <a:pPr eaLnBrk="1" hangingPunct="1">
              <a:lnSpc>
                <a:spcPct val="100000"/>
              </a:lnSpc>
              <a:spcBef>
                <a:spcPct val="0"/>
              </a:spcBef>
            </a:pPr>
            <a:r>
              <a:rPr lang="en-GB" sz="1100" i="0" dirty="0">
                <a:effectLst/>
              </a:rPr>
              <a:t>The purpose of the offence of affray is to </a:t>
            </a:r>
            <a:r>
              <a:rPr lang="en-GB" sz="1100" b="1" i="0" dirty="0">
                <a:effectLst/>
              </a:rPr>
              <a:t>prevent incidents of public disorder</a:t>
            </a:r>
            <a:r>
              <a:rPr lang="en-GB" sz="1100" i="0" dirty="0">
                <a:effectLst/>
              </a:rPr>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GB" altLang="en-US" sz="1100" i="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18</a:t>
            </a:fld>
            <a:endParaRPr lang="en-GB"/>
          </a:p>
        </p:txBody>
      </p:sp>
    </p:spTree>
    <p:extLst>
      <p:ext uri="{BB962C8B-B14F-4D97-AF65-F5344CB8AC3E}">
        <p14:creationId xmlns:p14="http://schemas.microsoft.com/office/powerpoint/2010/main" val="28025195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effectLst/>
              </a:rPr>
              <a:t>I</a:t>
            </a:r>
            <a:r>
              <a:rPr lang="en-GB" sz="1100" i="0" dirty="0">
                <a:effectLst/>
              </a:rPr>
              <a:t>t is immaterial whether or not the 3 or more use or threaten unlawful violence simultaneously. Three or more persons" means that as long as 3 or more persons can be proved to have been present together and using violence, even if intent can only be proved against 1 person, then that person can be convicted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b="1" i="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dirty="0">
                <a:effectLst/>
              </a:rPr>
              <a:t>Violence</a:t>
            </a:r>
            <a:br>
              <a:rPr lang="en-GB" sz="1100" b="1" dirty="0">
                <a:effectLst/>
              </a:rPr>
            </a:br>
            <a:r>
              <a:rPr lang="en-GB" sz="1100" dirty="0">
                <a:effectLst/>
              </a:rPr>
              <a:t>means any violent conduct, so that -</a:t>
            </a:r>
          </a:p>
          <a:p>
            <a:pPr>
              <a:lnSpc>
                <a:spcPct val="100000"/>
              </a:lnSpc>
            </a:pPr>
            <a:r>
              <a:rPr lang="en-GB" sz="1100" dirty="0">
                <a:effectLst/>
              </a:rPr>
              <a:t>(a) except in the context of </a:t>
            </a:r>
            <a:r>
              <a:rPr lang="en-GB" sz="1100" dirty="0">
                <a:effectLst/>
                <a:hlinkClick r:id="rId3"/>
              </a:rPr>
              <a:t>affray</a:t>
            </a:r>
            <a:r>
              <a:rPr lang="en-GB" sz="1100" dirty="0">
                <a:effectLst/>
              </a:rPr>
              <a:t>, it includes violent conduct towards property as well as violent conduct towards persons, and</a:t>
            </a:r>
            <a:br>
              <a:rPr lang="en-GB" sz="1100" dirty="0">
                <a:effectLst/>
              </a:rPr>
            </a:br>
            <a:r>
              <a:rPr lang="en-GB" sz="1100" dirty="0">
                <a:effectLst/>
              </a:rPr>
              <a:t>(b) it is not restricted to conduct causing or intended to cause injury or damage but includes any other violent conduct (for example, throwing at or towards a person a missile of a kind capable of causing injury which does not hit or falls short).</a:t>
            </a:r>
          </a:p>
          <a:p>
            <a:pPr>
              <a:lnSpc>
                <a:spcPct val="100000"/>
              </a:lnSpc>
            </a:pPr>
            <a:endParaRPr lang="en-GB" sz="1100" dirty="0"/>
          </a:p>
          <a:p>
            <a:pPr>
              <a:lnSpc>
                <a:spcPct val="100000"/>
              </a:lnSpc>
            </a:pPr>
            <a:r>
              <a:rPr lang="en-GB" sz="1100" b="1" dirty="0">
                <a:effectLst/>
              </a:rPr>
              <a:t>Person of reasonable firmness </a:t>
            </a:r>
          </a:p>
          <a:p>
            <a:pPr>
              <a:lnSpc>
                <a:spcPct val="100000"/>
              </a:lnSpc>
            </a:pPr>
            <a:r>
              <a:rPr lang="en-GB" sz="1100" dirty="0">
                <a:effectLst/>
              </a:rPr>
              <a:t>This is simply an objective test by which the Court can judge the seriousness of the disturbance using a fixed standard which is that a person of reasonable firmness would be put in fear by the conduct etc.</a:t>
            </a:r>
            <a:r>
              <a:rPr lang="en-GB" sz="1100" baseline="0" dirty="0">
                <a:effectLst/>
              </a:rPr>
              <a:t> </a:t>
            </a:r>
            <a:r>
              <a:rPr lang="en-GB" sz="1100" dirty="0">
                <a:effectLst/>
              </a:rPr>
              <a:t>No person of reasonable firmness need actually be, or be likely to be, present at the scene.</a:t>
            </a:r>
            <a:br>
              <a:rPr lang="en-GB" sz="1100" dirty="0">
                <a:effectLst/>
              </a:rPr>
            </a:br>
            <a:br>
              <a:rPr lang="en-GB" sz="1100" dirty="0">
                <a:effectLst/>
              </a:rPr>
            </a:br>
            <a:r>
              <a:rPr lang="en-GB" sz="1100" dirty="0">
                <a:effectLst/>
              </a:rPr>
              <a:t>Violent disorder may be committed in private as well as in public places.</a:t>
            </a:r>
          </a:p>
          <a:p>
            <a:pPr>
              <a:lnSpc>
                <a:spcPct val="100000"/>
              </a:lnSpc>
            </a:pPr>
            <a:endParaRPr lang="en-GB" sz="1100" dirty="0"/>
          </a:p>
          <a:p>
            <a:pPr>
              <a:lnSpc>
                <a:spcPct val="100000"/>
              </a:lnSpc>
            </a:pPr>
            <a:r>
              <a:rPr lang="en-GB" sz="1100" dirty="0">
                <a:effectLst/>
              </a:rPr>
              <a:t>Either Way</a:t>
            </a:r>
            <a:br>
              <a:rPr lang="en-GB" sz="1100" dirty="0">
                <a:effectLst/>
              </a:rPr>
            </a:br>
            <a:r>
              <a:rPr lang="en-GB" sz="1100" dirty="0">
                <a:effectLst/>
              </a:rPr>
              <a:t>Summary: maximum 6 months imprisonment and/or fine.</a:t>
            </a:r>
            <a:br>
              <a:rPr lang="en-GB" sz="1100" dirty="0">
                <a:effectLst/>
              </a:rPr>
            </a:br>
            <a:r>
              <a:rPr lang="en-GB" sz="1100" dirty="0">
                <a:effectLst/>
              </a:rPr>
              <a:t>Indictment: maximum 5 years imprisonment and/or fine.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19</a:t>
            </a:fld>
            <a:endParaRPr lang="en-GB"/>
          </a:p>
        </p:txBody>
      </p:sp>
    </p:spTree>
    <p:extLst>
      <p:ext uri="{BB962C8B-B14F-4D97-AF65-F5344CB8AC3E}">
        <p14:creationId xmlns:p14="http://schemas.microsoft.com/office/powerpoint/2010/main" val="6618540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r>
              <a:rPr lang="en-GB" sz="1100" dirty="0">
                <a:effectLst/>
              </a:rPr>
              <a:t>It is immaterial whether or not the 12 or more use or threaten unlawful violence simultaneously.</a:t>
            </a:r>
            <a:br>
              <a:rPr lang="en-GB" sz="1100" dirty="0">
                <a:effectLst/>
              </a:rPr>
            </a:br>
            <a:br>
              <a:rPr lang="en-GB" sz="1100" dirty="0">
                <a:effectLst/>
              </a:rPr>
            </a:br>
            <a:r>
              <a:rPr lang="en-GB" sz="1100" dirty="0">
                <a:effectLst/>
              </a:rPr>
              <a:t>The common purpose may be inferred from conduct.</a:t>
            </a:r>
          </a:p>
          <a:p>
            <a:pPr>
              <a:lnSpc>
                <a:spcPct val="100000"/>
              </a:lnSpc>
            </a:pPr>
            <a:endParaRPr lang="en-GB" sz="1100" dirty="0">
              <a:effectLst/>
              <a:hlinkClick r:id="rId3"/>
            </a:endParaRPr>
          </a:p>
          <a:p>
            <a:pPr>
              <a:lnSpc>
                <a:spcPct val="100000"/>
              </a:lnSpc>
            </a:pPr>
            <a:r>
              <a:rPr lang="en-GB" sz="1100" dirty="0">
                <a:effectLst/>
                <a:hlinkClick r:id="rId3"/>
              </a:rPr>
              <a:t>No person of reasonable firmness</a:t>
            </a:r>
            <a:r>
              <a:rPr lang="en-GB" sz="1100" dirty="0">
                <a:effectLst/>
              </a:rPr>
              <a:t> need actually be, or likely to be, present at the scene.</a:t>
            </a:r>
            <a:br>
              <a:rPr lang="en-GB" sz="1100" dirty="0">
                <a:effectLst/>
              </a:rPr>
            </a:br>
            <a:endParaRPr lang="en-GB" sz="1100" dirty="0">
              <a:effectLst/>
            </a:endParaRPr>
          </a:p>
          <a:p>
            <a:pPr>
              <a:lnSpc>
                <a:spcPct val="100000"/>
              </a:lnSpc>
            </a:pPr>
            <a:r>
              <a:rPr lang="en-GB" sz="1100" dirty="0">
                <a:effectLst/>
              </a:rPr>
              <a:t>Riot may be committed in private as well as in public places.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a:effectLst/>
              </a:rPr>
              <a:t>Indictment: maximum 10 years imprisonment and/or fine</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20</a:t>
            </a:fld>
            <a:endParaRPr lang="en-GB"/>
          </a:p>
        </p:txBody>
      </p:sp>
    </p:spTree>
    <p:extLst>
      <p:ext uri="{BB962C8B-B14F-4D97-AF65-F5344CB8AC3E}">
        <p14:creationId xmlns:p14="http://schemas.microsoft.com/office/powerpoint/2010/main" val="8300349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21</a:t>
            </a:fld>
            <a:endParaRPr lang="en-GB"/>
          </a:p>
        </p:txBody>
      </p:sp>
    </p:spTree>
    <p:extLst>
      <p:ext uri="{BB962C8B-B14F-4D97-AF65-F5344CB8AC3E}">
        <p14:creationId xmlns:p14="http://schemas.microsoft.com/office/powerpoint/2010/main" val="2077414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1" i="0" dirty="0"/>
              <a:t>Intent</a:t>
            </a:r>
            <a:r>
              <a:rPr lang="en-GB" sz="1100" i="0" dirty="0"/>
              <a:t> - It does not matter whether the accused intends to kill; his intent has to be that the other person would fear the threat would be carried out to kill that person or a third person.</a:t>
            </a:r>
          </a:p>
          <a:p>
            <a:br>
              <a:rPr lang="en-GB" sz="1100" i="0" dirty="0"/>
            </a:br>
            <a:r>
              <a:rPr lang="en-GB" sz="1100" b="1" i="0" dirty="0"/>
              <a:t>Lawful excuse</a:t>
            </a:r>
            <a:r>
              <a:rPr lang="en-GB" sz="1100" i="0" dirty="0"/>
              <a:t> - in order to establish that he had a lawful excuse it is necessary for a person to show -</a:t>
            </a:r>
          </a:p>
          <a:p>
            <a:pPr marL="342900" indent="-342900">
              <a:buAutoNum type="alphaLcParenBoth"/>
            </a:pPr>
            <a:r>
              <a:rPr lang="en-GB" sz="1100" i="0" dirty="0"/>
              <a:t>that he honestly, but mistakenly, believed on reasonable grounds that the facts were of a certain order, and</a:t>
            </a:r>
          </a:p>
          <a:p>
            <a:pPr marL="342900" indent="-342900">
              <a:buAutoNum type="alphaLcParenBoth"/>
            </a:pPr>
            <a:r>
              <a:rPr lang="en-GB" sz="1100" i="0" dirty="0"/>
              <a:t>that if those facts had been of that order his conduct would have been lawful.</a:t>
            </a:r>
          </a:p>
          <a:p>
            <a:pPr marL="342900" indent="-342900">
              <a:buAutoNum type="alphaLcParenBoth"/>
            </a:pPr>
            <a:endParaRPr lang="en-GB" sz="1100" i="0" dirty="0"/>
          </a:p>
          <a:p>
            <a:r>
              <a:rPr lang="en-GB" sz="1100" b="1" i="0" dirty="0"/>
              <a:t>Lawful excuse</a:t>
            </a:r>
            <a:r>
              <a:rPr lang="en-GB" sz="1100" i="0" dirty="0"/>
              <a:t> - the onus is on the prosecution to prove that there was no lawful excuse for making a threat. The jury should be directed to facts which could give rise to lawful excuse for example for the prevention of crime or in self-defence providing it was reasonable in the circumstances to make such a threat. Where there is potential evidence of lawful excuse it is for the prosecution to prove its absence and the question ultimately lies with the jury</a:t>
            </a:r>
          </a:p>
          <a:p>
            <a:br>
              <a:rPr lang="en-GB" sz="1100" i="0" dirty="0"/>
            </a:br>
            <a:r>
              <a:rPr lang="en-GB" sz="1100" i="0" dirty="0"/>
              <a:t>It is for the jury to decide what is reasonable and what amounts to a threat.</a:t>
            </a:r>
            <a:br>
              <a:rPr lang="en-GB" sz="1100" i="0" dirty="0"/>
            </a:br>
            <a:br>
              <a:rPr lang="en-GB" sz="1100" i="0" dirty="0"/>
            </a:br>
            <a:r>
              <a:rPr lang="en-GB" sz="1100" b="1" i="0" dirty="0"/>
              <a:t>Third person</a:t>
            </a:r>
            <a:r>
              <a:rPr lang="en-GB" sz="1100" i="0" dirty="0"/>
              <a:t> - an unborn child (foetus in uterus) is not a third person distinct from its mother for the purposes of this section. Therefore a threat to a pregnant woman to kill her unborn baby is not an offence under this section. </a:t>
            </a:r>
          </a:p>
          <a:p>
            <a:r>
              <a:rPr lang="en-GB" sz="1100" i="0" dirty="0"/>
              <a:t>The threat can take any form.</a:t>
            </a:r>
            <a:br>
              <a:rPr lang="en-GB" sz="1100" i="0" dirty="0"/>
            </a:br>
            <a:r>
              <a:rPr lang="en-GB" sz="1100" i="0" dirty="0"/>
              <a:t>A threat maybe express or implied </a:t>
            </a:r>
            <a:br>
              <a:rPr lang="en-GB" sz="1100" i="0" dirty="0"/>
            </a:br>
            <a:endParaRPr lang="en-GB" sz="1100" i="0" dirty="0"/>
          </a:p>
          <a:p>
            <a:r>
              <a:rPr lang="en-GB" sz="1100" i="0" dirty="0"/>
              <a:t>Either-way</a:t>
            </a:r>
            <a:br>
              <a:rPr lang="en-GB" sz="1100" i="0" dirty="0"/>
            </a:br>
            <a:r>
              <a:rPr lang="en-GB" sz="1100" i="0" dirty="0"/>
              <a:t>Summary: maximum 6 months imprisonment and/or a fine not exceeding the statutory maximum.</a:t>
            </a:r>
            <a:br>
              <a:rPr lang="en-GB" sz="1100" i="0" dirty="0"/>
            </a:br>
            <a:r>
              <a:rPr lang="en-GB" sz="1100" i="0" dirty="0"/>
              <a:t>Indictment: maximum 10 years imprisonment.</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22</a:t>
            </a:fld>
            <a:endParaRPr lang="en-GB"/>
          </a:p>
        </p:txBody>
      </p:sp>
    </p:spTree>
    <p:extLst>
      <p:ext uri="{BB962C8B-B14F-4D97-AF65-F5344CB8AC3E}">
        <p14:creationId xmlns:p14="http://schemas.microsoft.com/office/powerpoint/2010/main" val="39026236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34684886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(ii) and (iii) </a:t>
            </a:r>
            <a:r>
              <a:rPr lang="en-GB" sz="1100" b="1" kern="1200" dirty="0">
                <a:solidFill>
                  <a:schemeClr val="tx1"/>
                </a:solidFill>
                <a:effectLst/>
                <a:latin typeface="Arial" pitchFamily="34" charset="0"/>
                <a:ea typeface="ＭＳ Ｐゴシック" pitchFamily="-112" charset="-128"/>
                <a:cs typeface="ＭＳ Ｐゴシック" pitchFamily="-112" charset="-128"/>
              </a:rPr>
              <a:t>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24</a:t>
            </a:fld>
            <a:endParaRPr lang="en-GB"/>
          </a:p>
        </p:txBody>
      </p:sp>
    </p:spTree>
    <p:extLst>
      <p:ext uri="{BB962C8B-B14F-4D97-AF65-F5344CB8AC3E}">
        <p14:creationId xmlns:p14="http://schemas.microsoft.com/office/powerpoint/2010/main" val="33099392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use threatening or abusive words or behaviour, or disorderly behaviour, or</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display any writing, sign or other visible representation which is threatening, </a:t>
            </a:r>
          </a:p>
          <a:p>
            <a:r>
              <a:rPr lang="en-GB" sz="1100" b="0" kern="1200" dirty="0">
                <a:solidFill>
                  <a:schemeClr val="tx1"/>
                </a:solidFill>
                <a:effectLst/>
                <a:latin typeface="Arial" pitchFamily="34" charset="0"/>
                <a:ea typeface="ＭＳ Ｐゴシック" pitchFamily="-112" charset="-128"/>
                <a:cs typeface="ＭＳ Ｐゴシック" pitchFamily="-112" charset="-128"/>
              </a:rPr>
              <a:t>abusive or insulting within the sight or hearing of a person likely to be caused harassment, alarm or distress thereby.</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25</a:t>
            </a:fld>
            <a:endParaRPr lang="en-GB"/>
          </a:p>
        </p:txBody>
      </p:sp>
    </p:spTree>
    <p:extLst>
      <p:ext uri="{BB962C8B-B14F-4D97-AF65-F5344CB8AC3E}">
        <p14:creationId xmlns:p14="http://schemas.microsoft.com/office/powerpoint/2010/main" val="34473505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(a) At least one person would have to be caused alarm, harassment or distress as a result of the threatening, abusive or insulting nature of the posters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26</a:t>
            </a:fld>
            <a:endParaRPr lang="en-GB"/>
          </a:p>
        </p:txBody>
      </p:sp>
    </p:spTree>
    <p:extLst>
      <p:ext uri="{BB962C8B-B14F-4D97-AF65-F5344CB8AC3E}">
        <p14:creationId xmlns:p14="http://schemas.microsoft.com/office/powerpoint/2010/main" val="26057446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D. Any person may arrest for a breach of the peace, either in a public or private place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27</a:t>
            </a:fld>
            <a:endParaRPr lang="en-GB"/>
          </a:p>
        </p:txBody>
      </p:sp>
    </p:spTree>
    <p:extLst>
      <p:ext uri="{BB962C8B-B14F-4D97-AF65-F5344CB8AC3E}">
        <p14:creationId xmlns:p14="http://schemas.microsoft.com/office/powerpoint/2010/main" val="25423065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That he intended to cause alarm, harassment &amp; distress &amp; DAWSON was actually caused it.</a:t>
            </a: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20482190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SPARROW has committed the offence regardless of whether DIXON feels threatened.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29</a:t>
            </a:fld>
            <a:endParaRPr lang="en-GB"/>
          </a:p>
        </p:txBody>
      </p:sp>
    </p:spTree>
    <p:extLst>
      <p:ext uri="{BB962C8B-B14F-4D97-AF65-F5344CB8AC3E}">
        <p14:creationId xmlns:p14="http://schemas.microsoft.com/office/powerpoint/2010/main" val="42593096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30</a:t>
            </a:fld>
            <a:endParaRPr lang="en-GB"/>
          </a:p>
        </p:txBody>
      </p:sp>
    </p:spTree>
    <p:extLst>
      <p:ext uri="{BB962C8B-B14F-4D97-AF65-F5344CB8AC3E}">
        <p14:creationId xmlns:p14="http://schemas.microsoft.com/office/powerpoint/2010/main" val="3448765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27202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89817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67972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11085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0499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02360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2915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78002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50427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11077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7649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85564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583446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206876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55699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38053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269635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041879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460809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145029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105871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90371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435185323"/>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 id="2147483901" r:id="rId8"/>
    <p:sldLayoutId id="2147483902" r:id="rId9"/>
    <p:sldLayoutId id="2147483903" r:id="rId10"/>
    <p:sldLayoutId id="214748390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65818702"/>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2.jpg"/><Relationship Id="rId7" Type="http://schemas.openxmlformats.org/officeDocument/2006/relationships/diagramColors" Target="../diagrams/colors8.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3.jpg"/><Relationship Id="rId7" Type="http://schemas.openxmlformats.org/officeDocument/2006/relationships/diagramColors" Target="../diagrams/colors9.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6.jpg"/><Relationship Id="rId7" Type="http://schemas.openxmlformats.org/officeDocument/2006/relationships/diagramColors" Target="../diagrams/colors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7.jpg"/><Relationship Id="rId7" Type="http://schemas.openxmlformats.org/officeDocument/2006/relationships/diagramQuickStyle" Target="../diagrams/quickStyle13.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18.jpg"/><Relationship Id="rId9" Type="http://schemas.microsoft.com/office/2007/relationships/diagramDrawing" Target="../diagrams/drawing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image" Target="../media/image19.jpg"/><Relationship Id="rId7" Type="http://schemas.openxmlformats.org/officeDocument/2006/relationships/diagramQuickStyle" Target="../diagrams/quickStyle15.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Layout" Target="../diagrams/layout15.xml"/><Relationship Id="rId5" Type="http://schemas.openxmlformats.org/officeDocument/2006/relationships/diagramData" Target="../diagrams/data15.xml"/><Relationship Id="rId4" Type="http://schemas.openxmlformats.org/officeDocument/2006/relationships/image" Target="../media/image20.jpg"/><Relationship Id="rId9" Type="http://schemas.microsoft.com/office/2007/relationships/diagramDrawing" Target="../diagrams/drawing1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838383"/>
            <a:ext cx="3923013" cy="9387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dirty="0">
                <a:solidFill>
                  <a:srgbClr val="002A68"/>
                </a:solidFill>
                <a:latin typeface="Arial Nova Cond" panose="020B0604020202020204" pitchFamily="34" charset="0"/>
                <a:ea typeface="Tahoma" panose="020B0604030504040204" pitchFamily="34" charset="0"/>
                <a:cs typeface="Tahoma" panose="020B0604030504040204" pitchFamily="34" charset="0"/>
              </a:rPr>
              <a:t>Public Order</a:t>
            </a:r>
            <a:endPar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1918447" y="188640"/>
            <a:ext cx="8280920" cy="615602"/>
          </a:xfrm>
          <a:solidFill>
            <a:srgbClr val="002060"/>
          </a:solidFill>
        </p:spPr>
        <p:txBody>
          <a:bodyPr>
            <a:normAutofit/>
          </a:bodyPr>
          <a:lstStyle/>
          <a:p>
            <a:pPr algn="ctr"/>
            <a:r>
              <a:rPr lang="en-GB" sz="3600" b="1" dirty="0">
                <a:solidFill>
                  <a:schemeClr val="bg1"/>
                </a:solidFill>
                <a:latin typeface="+mn-lt"/>
              </a:rPr>
              <a:t>Public Order Act 1986</a:t>
            </a:r>
          </a:p>
        </p:txBody>
      </p:sp>
      <p:graphicFrame>
        <p:nvGraphicFramePr>
          <p:cNvPr id="15" name="Diagram 14"/>
          <p:cNvGraphicFramePr/>
          <p:nvPr>
            <p:extLst>
              <p:ext uri="{D42A27DB-BD31-4B8C-83A1-F6EECF244321}">
                <p14:modId xmlns:p14="http://schemas.microsoft.com/office/powerpoint/2010/main" val="2856522529"/>
              </p:ext>
            </p:extLst>
          </p:nvPr>
        </p:nvGraphicFramePr>
        <p:xfrm>
          <a:off x="1612667" y="980728"/>
          <a:ext cx="8892480"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5DC8EFA5-B800-4A42-819E-4C5230E94944}"/>
                                            </p:graphicEl>
                                          </p:spTgt>
                                        </p:tgtEl>
                                        <p:attrNameLst>
                                          <p:attrName>style.visibility</p:attrName>
                                        </p:attrNameLst>
                                      </p:cBhvr>
                                      <p:to>
                                        <p:strVal val="visible"/>
                                      </p:to>
                                    </p:set>
                                    <p:animEffect transition="in" filter="fade">
                                      <p:cBhvr>
                                        <p:cTn id="7" dur="500"/>
                                        <p:tgtEl>
                                          <p:spTgt spid="15">
                                            <p:graphicEl>
                                              <a:dgm id="{5DC8EFA5-B800-4A42-819E-4C5230E94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B92F0F1-CBB2-40CA-BDE3-122190D0BAA3}"/>
                                            </p:graphicEl>
                                          </p:spTgt>
                                        </p:tgtEl>
                                        <p:attrNameLst>
                                          <p:attrName>style.visibility</p:attrName>
                                        </p:attrNameLst>
                                      </p:cBhvr>
                                      <p:to>
                                        <p:strVal val="visible"/>
                                      </p:to>
                                    </p:set>
                                    <p:animEffect transition="in" filter="fade">
                                      <p:cBhvr>
                                        <p:cTn id="12" dur="500"/>
                                        <p:tgtEl>
                                          <p:spTgt spid="15">
                                            <p:graphicEl>
                                              <a:dgm id="{BB92F0F1-CBB2-40CA-BDE3-122190D0BAA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388D54C2-D458-4EAB-A4AD-B0A1B721DBEF}"/>
                                            </p:graphicEl>
                                          </p:spTgt>
                                        </p:tgtEl>
                                        <p:attrNameLst>
                                          <p:attrName>style.visibility</p:attrName>
                                        </p:attrNameLst>
                                      </p:cBhvr>
                                      <p:to>
                                        <p:strVal val="visible"/>
                                      </p:to>
                                    </p:set>
                                    <p:animEffect transition="in" filter="fade">
                                      <p:cBhvr>
                                        <p:cTn id="17" dur="500"/>
                                        <p:tgtEl>
                                          <p:spTgt spid="15">
                                            <p:graphicEl>
                                              <a:dgm id="{388D54C2-D458-4EAB-A4AD-B0A1B721DB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D11D6251-8698-4F27-9D4B-02E9540D516D}"/>
                                            </p:graphicEl>
                                          </p:spTgt>
                                        </p:tgtEl>
                                        <p:attrNameLst>
                                          <p:attrName>style.visibility</p:attrName>
                                        </p:attrNameLst>
                                      </p:cBhvr>
                                      <p:to>
                                        <p:strVal val="visible"/>
                                      </p:to>
                                    </p:set>
                                    <p:animEffect transition="in" filter="fade">
                                      <p:cBhvr>
                                        <p:cTn id="22" dur="500"/>
                                        <p:tgtEl>
                                          <p:spTgt spid="15">
                                            <p:graphicEl>
                                              <a:dgm id="{D11D6251-8698-4F27-9D4B-02E9540D516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DFB8DCB5-C745-46C9-8500-7B5077CDA422}"/>
                                            </p:graphicEl>
                                          </p:spTgt>
                                        </p:tgtEl>
                                        <p:attrNameLst>
                                          <p:attrName>style.visibility</p:attrName>
                                        </p:attrNameLst>
                                      </p:cBhvr>
                                      <p:to>
                                        <p:strVal val="visible"/>
                                      </p:to>
                                    </p:set>
                                    <p:animEffect transition="in" filter="fade">
                                      <p:cBhvr>
                                        <p:cTn id="27" dur="500"/>
                                        <p:tgtEl>
                                          <p:spTgt spid="15">
                                            <p:graphicEl>
                                              <a:dgm id="{DFB8DCB5-C745-46C9-8500-7B5077CDA42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2BEC92CD-7662-43CB-9DA1-F8C3FAE65ACC}"/>
                                            </p:graphicEl>
                                          </p:spTgt>
                                        </p:tgtEl>
                                        <p:attrNameLst>
                                          <p:attrName>style.visibility</p:attrName>
                                        </p:attrNameLst>
                                      </p:cBhvr>
                                      <p:to>
                                        <p:strVal val="visible"/>
                                      </p:to>
                                    </p:set>
                                    <p:animEffect transition="in" filter="fade">
                                      <p:cBhvr>
                                        <p:cTn id="32" dur="500"/>
                                        <p:tgtEl>
                                          <p:spTgt spid="15">
                                            <p:graphicEl>
                                              <a:dgm id="{2BEC92CD-7662-43CB-9DA1-F8C3FAE65ACC}"/>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8B8721A-A771-446C-B2A0-590B04281AE5}"/>
                                            </p:graphicEl>
                                          </p:spTgt>
                                        </p:tgtEl>
                                        <p:attrNameLst>
                                          <p:attrName>style.visibility</p:attrName>
                                        </p:attrNameLst>
                                      </p:cBhvr>
                                      <p:to>
                                        <p:strVal val="visible"/>
                                      </p:to>
                                    </p:set>
                                    <p:animEffect transition="in" filter="fade">
                                      <p:cBhvr>
                                        <p:cTn id="37" dur="500"/>
                                        <p:tgtEl>
                                          <p:spTgt spid="15">
                                            <p:graphicEl>
                                              <a:dgm id="{A8B8721A-A771-446C-B2A0-590B04281AE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3431705" y="1484784"/>
            <a:ext cx="5596789" cy="4248472"/>
          </a:xfrm>
          <a:prstGeom prst="rect">
            <a:avLst/>
          </a:prstGeom>
          <a:noFill/>
          <a:ln w="9525">
            <a:solidFill>
              <a:srgbClr val="000000"/>
            </a:solidFill>
            <a:miter lim="800000"/>
            <a:headEnd/>
            <a:tailEnd/>
          </a:ln>
          <a:effectLst>
            <a:softEdge rad="112500"/>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991544" y="404665"/>
            <a:ext cx="8229600" cy="646331"/>
          </a:xfrm>
          <a:prstGeom prst="rect">
            <a:avLst/>
          </a:prstGeom>
          <a:solidFill>
            <a:srgbClr val="002060"/>
          </a:solidFill>
        </p:spPr>
        <p:txBody>
          <a:bodyPr wrap="square" rtlCol="0">
            <a:spAutoFit/>
          </a:bodyPr>
          <a:lstStyle/>
          <a:p>
            <a:pPr algn="ctr"/>
            <a:r>
              <a:rPr lang="en-GB" sz="3600" dirty="0">
                <a:latin typeface="+mn-lt"/>
              </a:rPr>
              <a:t>Breach of the Peace</a:t>
            </a:r>
          </a:p>
        </p:txBody>
      </p:sp>
    </p:spTree>
    <p:extLst>
      <p:ext uri="{BB962C8B-B14F-4D97-AF65-F5344CB8AC3E}">
        <p14:creationId xmlns:p14="http://schemas.microsoft.com/office/powerpoint/2010/main" val="96762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88640"/>
            <a:ext cx="7886700" cy="543594"/>
          </a:xfrm>
          <a:solidFill>
            <a:srgbClr val="002060"/>
          </a:solidFill>
        </p:spPr>
        <p:txBody>
          <a:bodyPr>
            <a:normAutofit fontScale="90000"/>
          </a:bodyPr>
          <a:lstStyle/>
          <a:p>
            <a:pPr algn="ctr"/>
            <a:r>
              <a:rPr lang="en-GB" sz="3600" b="1" dirty="0">
                <a:solidFill>
                  <a:schemeClr val="bg1"/>
                </a:solidFill>
                <a:latin typeface="+mn-lt"/>
              </a:rPr>
              <a:t>Breach of the Peace</a:t>
            </a:r>
          </a:p>
        </p:txBody>
      </p:sp>
      <p:graphicFrame>
        <p:nvGraphicFramePr>
          <p:cNvPr id="3" name="Diagram 2"/>
          <p:cNvGraphicFramePr/>
          <p:nvPr>
            <p:extLst>
              <p:ext uri="{D42A27DB-BD31-4B8C-83A1-F6EECF244321}">
                <p14:modId xmlns:p14="http://schemas.microsoft.com/office/powerpoint/2010/main" val="326774191"/>
              </p:ext>
            </p:extLst>
          </p:nvPr>
        </p:nvGraphicFramePr>
        <p:xfrm>
          <a:off x="1997490" y="756270"/>
          <a:ext cx="8074602"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20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30D3117-2021-41D4-8241-3B15BC97360E}"/>
                                            </p:graphicEl>
                                          </p:spTgt>
                                        </p:tgtEl>
                                        <p:attrNameLst>
                                          <p:attrName>style.visibility</p:attrName>
                                        </p:attrNameLst>
                                      </p:cBhvr>
                                      <p:to>
                                        <p:strVal val="visible"/>
                                      </p:to>
                                    </p:set>
                                    <p:animEffect transition="in" filter="fade">
                                      <p:cBhvr>
                                        <p:cTn id="7" dur="500"/>
                                        <p:tgtEl>
                                          <p:spTgt spid="3">
                                            <p:graphicEl>
                                              <a:dgm id="{130D3117-2021-41D4-8241-3B15BC9736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35A7F07-536F-473A-A6CB-BD693651093F}"/>
                                            </p:graphicEl>
                                          </p:spTgt>
                                        </p:tgtEl>
                                        <p:attrNameLst>
                                          <p:attrName>style.visibility</p:attrName>
                                        </p:attrNameLst>
                                      </p:cBhvr>
                                      <p:to>
                                        <p:strVal val="visible"/>
                                      </p:to>
                                    </p:set>
                                    <p:animEffect transition="in" filter="fade">
                                      <p:cBhvr>
                                        <p:cTn id="12" dur="500"/>
                                        <p:tgtEl>
                                          <p:spTgt spid="3">
                                            <p:graphicEl>
                                              <a:dgm id="{E35A7F07-536F-473A-A6CB-BD69365109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5150E1-49AD-4D41-8405-7E1F0450F3C3}"/>
                                            </p:graphicEl>
                                          </p:spTgt>
                                        </p:tgtEl>
                                        <p:attrNameLst>
                                          <p:attrName>style.visibility</p:attrName>
                                        </p:attrNameLst>
                                      </p:cBhvr>
                                      <p:to>
                                        <p:strVal val="visible"/>
                                      </p:to>
                                    </p:set>
                                    <p:animEffect transition="in" filter="fade">
                                      <p:cBhvr>
                                        <p:cTn id="15" dur="500"/>
                                        <p:tgtEl>
                                          <p:spTgt spid="3">
                                            <p:graphicEl>
                                              <a:dgm id="{415150E1-49AD-4D41-8405-7E1F0450F3C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DEBC999-3BB1-4D90-B9BD-9137D8B2FEDA}"/>
                                            </p:graphicEl>
                                          </p:spTgt>
                                        </p:tgtEl>
                                        <p:attrNameLst>
                                          <p:attrName>style.visibility</p:attrName>
                                        </p:attrNameLst>
                                      </p:cBhvr>
                                      <p:to>
                                        <p:strVal val="visible"/>
                                      </p:to>
                                    </p:set>
                                    <p:animEffect transition="in" filter="fade">
                                      <p:cBhvr>
                                        <p:cTn id="20" dur="500"/>
                                        <p:tgtEl>
                                          <p:spTgt spid="3">
                                            <p:graphicEl>
                                              <a:dgm id="{0DEBC999-3BB1-4D90-B9BD-9137D8B2FE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7426753-38D0-4FC0-BC6C-7B6D44BD75D0}"/>
                                            </p:graphicEl>
                                          </p:spTgt>
                                        </p:tgtEl>
                                        <p:attrNameLst>
                                          <p:attrName>style.visibility</p:attrName>
                                        </p:attrNameLst>
                                      </p:cBhvr>
                                      <p:to>
                                        <p:strVal val="visible"/>
                                      </p:to>
                                    </p:set>
                                    <p:animEffect transition="in" filter="fade">
                                      <p:cBhvr>
                                        <p:cTn id="23" dur="500"/>
                                        <p:tgtEl>
                                          <p:spTgt spid="3">
                                            <p:graphicEl>
                                              <a:dgm id="{27426753-38D0-4FC0-BC6C-7B6D44BD75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365126"/>
            <a:ext cx="7886700" cy="543594"/>
          </a:xfrm>
          <a:solidFill>
            <a:srgbClr val="002060"/>
          </a:solidFill>
        </p:spPr>
        <p:txBody>
          <a:bodyPr>
            <a:normAutofit fontScale="90000"/>
          </a:bodyPr>
          <a:lstStyle/>
          <a:p>
            <a:pPr algn="ctr"/>
            <a:r>
              <a:rPr lang="en-GB" sz="3600" b="1" dirty="0">
                <a:solidFill>
                  <a:schemeClr val="bg1"/>
                </a:solidFill>
                <a:latin typeface="+mn-lt"/>
              </a:rPr>
              <a:t>Breach of the Peace</a:t>
            </a:r>
          </a:p>
        </p:txBody>
      </p:sp>
      <p:graphicFrame>
        <p:nvGraphicFramePr>
          <p:cNvPr id="3" name="Diagram 2"/>
          <p:cNvGraphicFramePr/>
          <p:nvPr>
            <p:extLst>
              <p:ext uri="{D42A27DB-BD31-4B8C-83A1-F6EECF244321}">
                <p14:modId xmlns:p14="http://schemas.microsoft.com/office/powerpoint/2010/main" val="2230758278"/>
              </p:ext>
            </p:extLst>
          </p:nvPr>
        </p:nvGraphicFramePr>
        <p:xfrm>
          <a:off x="2567608" y="1124744"/>
          <a:ext cx="7046268" cy="4464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395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1C1459D-8E12-4F25-862C-3E47B1C99A14}"/>
                                            </p:graphicEl>
                                          </p:spTgt>
                                        </p:tgtEl>
                                        <p:attrNameLst>
                                          <p:attrName>style.visibility</p:attrName>
                                        </p:attrNameLst>
                                      </p:cBhvr>
                                      <p:to>
                                        <p:strVal val="visible"/>
                                      </p:to>
                                    </p:set>
                                    <p:animEffect transition="in" filter="fade">
                                      <p:cBhvr>
                                        <p:cTn id="7" dur="500"/>
                                        <p:tgtEl>
                                          <p:spTgt spid="3">
                                            <p:graphicEl>
                                              <a:dgm id="{C1C1459D-8E12-4F25-862C-3E47B1C99A1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A90D300C-395C-464F-AB18-8716B72445B2}"/>
                                            </p:graphicEl>
                                          </p:spTgt>
                                        </p:tgtEl>
                                        <p:attrNameLst>
                                          <p:attrName>style.visibility</p:attrName>
                                        </p:attrNameLst>
                                      </p:cBhvr>
                                      <p:to>
                                        <p:strVal val="visible"/>
                                      </p:to>
                                    </p:set>
                                    <p:animEffect transition="in" filter="fade">
                                      <p:cBhvr>
                                        <p:cTn id="10" dur="500"/>
                                        <p:tgtEl>
                                          <p:spTgt spid="3">
                                            <p:graphicEl>
                                              <a:dgm id="{A90D300C-395C-464F-AB18-8716B72445B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385B5158-1C93-434D-BA96-9317939CE769}"/>
                                            </p:graphicEl>
                                          </p:spTgt>
                                        </p:tgtEl>
                                        <p:attrNameLst>
                                          <p:attrName>style.visibility</p:attrName>
                                        </p:attrNameLst>
                                      </p:cBhvr>
                                      <p:to>
                                        <p:strVal val="visible"/>
                                      </p:to>
                                    </p:set>
                                    <p:animEffect transition="in" filter="fade">
                                      <p:cBhvr>
                                        <p:cTn id="15" dur="500"/>
                                        <p:tgtEl>
                                          <p:spTgt spid="3">
                                            <p:graphicEl>
                                              <a:dgm id="{385B5158-1C93-434D-BA96-9317939CE76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9409036A-81BC-4E16-B2B0-5739589AD40E}"/>
                                            </p:graphicEl>
                                          </p:spTgt>
                                        </p:tgtEl>
                                        <p:attrNameLst>
                                          <p:attrName>style.visibility</p:attrName>
                                        </p:attrNameLst>
                                      </p:cBhvr>
                                      <p:to>
                                        <p:strVal val="visible"/>
                                      </p:to>
                                    </p:set>
                                    <p:animEffect transition="in" filter="fade">
                                      <p:cBhvr>
                                        <p:cTn id="20" dur="500"/>
                                        <p:tgtEl>
                                          <p:spTgt spid="3">
                                            <p:graphicEl>
                                              <a:dgm id="{9409036A-81BC-4E16-B2B0-5739589AD40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2C3B7AFB-CACA-4037-91E7-F1F75F4E2F55}"/>
                                            </p:graphicEl>
                                          </p:spTgt>
                                        </p:tgtEl>
                                        <p:attrNameLst>
                                          <p:attrName>style.visibility</p:attrName>
                                        </p:attrNameLst>
                                      </p:cBhvr>
                                      <p:to>
                                        <p:strVal val="visible"/>
                                      </p:to>
                                    </p:set>
                                    <p:animEffect transition="in" filter="fade">
                                      <p:cBhvr>
                                        <p:cTn id="25" dur="500"/>
                                        <p:tgtEl>
                                          <p:spTgt spid="3">
                                            <p:graphicEl>
                                              <a:dgm id="{2C3B7AFB-CACA-4037-91E7-F1F75F4E2F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4025" y="188641"/>
            <a:ext cx="8229600" cy="646331"/>
          </a:xfrm>
          <a:prstGeom prst="rect">
            <a:avLst/>
          </a:prstGeom>
          <a:solidFill>
            <a:srgbClr val="002060"/>
          </a:solidFill>
        </p:spPr>
        <p:txBody>
          <a:bodyPr wrap="square" rtlCol="0">
            <a:spAutoFit/>
          </a:bodyPr>
          <a:lstStyle/>
          <a:p>
            <a:pPr algn="ctr"/>
            <a:r>
              <a:rPr lang="en-GB" sz="3600" dirty="0">
                <a:latin typeface="+mn-lt"/>
              </a:rPr>
              <a:t>Power to Enter Premises</a:t>
            </a:r>
          </a:p>
        </p:txBody>
      </p:sp>
      <p:graphicFrame>
        <p:nvGraphicFramePr>
          <p:cNvPr id="2" name="Diagram 1"/>
          <p:cNvGraphicFramePr/>
          <p:nvPr>
            <p:extLst>
              <p:ext uri="{D42A27DB-BD31-4B8C-83A1-F6EECF244321}">
                <p14:modId xmlns:p14="http://schemas.microsoft.com/office/powerpoint/2010/main" val="1155763896"/>
              </p:ext>
            </p:extLst>
          </p:nvPr>
        </p:nvGraphicFramePr>
        <p:xfrm>
          <a:off x="1954026" y="1268760"/>
          <a:ext cx="8280919"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365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64F5F32-52AE-42B0-A819-D6AA1D0FA7C2}"/>
                                            </p:graphicEl>
                                          </p:spTgt>
                                        </p:tgtEl>
                                        <p:attrNameLst>
                                          <p:attrName>style.visibility</p:attrName>
                                        </p:attrNameLst>
                                      </p:cBhvr>
                                      <p:to>
                                        <p:strVal val="visible"/>
                                      </p:to>
                                    </p:set>
                                    <p:animEffect transition="in" filter="fade">
                                      <p:cBhvr>
                                        <p:cTn id="7" dur="500"/>
                                        <p:tgtEl>
                                          <p:spTgt spid="2">
                                            <p:graphicEl>
                                              <a:dgm id="{164F5F32-52AE-42B0-A819-D6AA1D0FA7C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CCC12C-6FC3-49E4-9B0B-E3887C2CBCFF}"/>
                                            </p:graphicEl>
                                          </p:spTgt>
                                        </p:tgtEl>
                                        <p:attrNameLst>
                                          <p:attrName>style.visibility</p:attrName>
                                        </p:attrNameLst>
                                      </p:cBhvr>
                                      <p:to>
                                        <p:strVal val="visible"/>
                                      </p:to>
                                    </p:set>
                                    <p:animEffect transition="in" filter="fade">
                                      <p:cBhvr>
                                        <p:cTn id="12" dur="500"/>
                                        <p:tgtEl>
                                          <p:spTgt spid="2">
                                            <p:graphicEl>
                                              <a:dgm id="{F6CCC12C-6FC3-49E4-9B0B-E3887C2CBCF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CED0D24-93A7-4649-8E63-1CDCCE5BBF89}"/>
                                            </p:graphicEl>
                                          </p:spTgt>
                                        </p:tgtEl>
                                        <p:attrNameLst>
                                          <p:attrName>style.visibility</p:attrName>
                                        </p:attrNameLst>
                                      </p:cBhvr>
                                      <p:to>
                                        <p:strVal val="visible"/>
                                      </p:to>
                                    </p:set>
                                    <p:animEffect transition="in" filter="fade">
                                      <p:cBhvr>
                                        <p:cTn id="17" dur="500"/>
                                        <p:tgtEl>
                                          <p:spTgt spid="2">
                                            <p:graphicEl>
                                              <a:dgm id="{4CED0D24-93A7-4649-8E63-1CDCCE5BBF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950676" y="144769"/>
            <a:ext cx="8408105" cy="646331"/>
          </a:xfrm>
          <a:prstGeom prst="rect">
            <a:avLst/>
          </a:prstGeom>
          <a:solidFill>
            <a:srgbClr val="002060"/>
          </a:solidFill>
        </p:spPr>
        <p:txBody>
          <a:bodyPr wrap="square" rtlCol="0">
            <a:spAutoFit/>
          </a:bodyPr>
          <a:lstStyle/>
          <a:p>
            <a:pPr algn="ctr"/>
            <a:r>
              <a:rPr lang="en-GB" sz="3600" dirty="0">
                <a:latin typeface="Calibri" panose="020F0502020204030204" pitchFamily="34" charset="0"/>
                <a:cs typeface="Calibri" panose="020F0502020204030204" pitchFamily="34" charset="0"/>
              </a:rPr>
              <a:t>Section 5 Public Order Act 1986</a:t>
            </a:r>
          </a:p>
        </p:txBody>
      </p:sp>
      <p:graphicFrame>
        <p:nvGraphicFramePr>
          <p:cNvPr id="3" name="Diagram 2"/>
          <p:cNvGraphicFramePr/>
          <p:nvPr>
            <p:extLst>
              <p:ext uri="{D42A27DB-BD31-4B8C-83A1-F6EECF244321}">
                <p14:modId xmlns:p14="http://schemas.microsoft.com/office/powerpoint/2010/main" val="3825020471"/>
              </p:ext>
            </p:extLst>
          </p:nvPr>
        </p:nvGraphicFramePr>
        <p:xfrm>
          <a:off x="2187133" y="1166464"/>
          <a:ext cx="7935188" cy="4260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4856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FD6B8A6-038A-4344-BA97-D230E151E7EA}"/>
                                            </p:graphicEl>
                                          </p:spTgt>
                                        </p:tgtEl>
                                        <p:attrNameLst>
                                          <p:attrName>style.visibility</p:attrName>
                                        </p:attrNameLst>
                                      </p:cBhvr>
                                      <p:to>
                                        <p:strVal val="visible"/>
                                      </p:to>
                                    </p:set>
                                    <p:animEffect transition="in" filter="fade">
                                      <p:cBhvr>
                                        <p:cTn id="7" dur="500"/>
                                        <p:tgtEl>
                                          <p:spTgt spid="3">
                                            <p:graphicEl>
                                              <a:dgm id="{6FD6B8A6-038A-4344-BA97-D230E151E7E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C39EFF9-4F46-41F8-9BCA-22FAE9B812D5}"/>
                                            </p:graphicEl>
                                          </p:spTgt>
                                        </p:tgtEl>
                                        <p:attrNameLst>
                                          <p:attrName>style.visibility</p:attrName>
                                        </p:attrNameLst>
                                      </p:cBhvr>
                                      <p:to>
                                        <p:strVal val="visible"/>
                                      </p:to>
                                    </p:set>
                                    <p:animEffect transition="in" filter="fade">
                                      <p:cBhvr>
                                        <p:cTn id="10" dur="500"/>
                                        <p:tgtEl>
                                          <p:spTgt spid="3">
                                            <p:graphicEl>
                                              <a:dgm id="{CC39EFF9-4F46-41F8-9BCA-22FAE9B812D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280634EF-6C76-4D88-A565-DDEFC0135C1A}"/>
                                            </p:graphicEl>
                                          </p:spTgt>
                                        </p:tgtEl>
                                        <p:attrNameLst>
                                          <p:attrName>style.visibility</p:attrName>
                                        </p:attrNameLst>
                                      </p:cBhvr>
                                      <p:to>
                                        <p:strVal val="visible"/>
                                      </p:to>
                                    </p:set>
                                    <p:animEffect transition="in" filter="fade">
                                      <p:cBhvr>
                                        <p:cTn id="15" dur="500"/>
                                        <p:tgtEl>
                                          <p:spTgt spid="3">
                                            <p:graphicEl>
                                              <a:dgm id="{280634EF-6C76-4D88-A565-DDEFC0135C1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9C91843A-3384-4766-9611-9827525497B6}"/>
                                            </p:graphicEl>
                                          </p:spTgt>
                                        </p:tgtEl>
                                        <p:attrNameLst>
                                          <p:attrName>style.visibility</p:attrName>
                                        </p:attrNameLst>
                                      </p:cBhvr>
                                      <p:to>
                                        <p:strVal val="visible"/>
                                      </p:to>
                                    </p:set>
                                    <p:animEffect transition="in" filter="fade">
                                      <p:cBhvr>
                                        <p:cTn id="18" dur="500"/>
                                        <p:tgtEl>
                                          <p:spTgt spid="3">
                                            <p:graphicEl>
                                              <a:dgm id="{9C91843A-3384-4766-9611-9827525497B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8571B878-8AAD-4791-8EF1-A36170BA93D4}"/>
                                            </p:graphicEl>
                                          </p:spTgt>
                                        </p:tgtEl>
                                        <p:attrNameLst>
                                          <p:attrName>style.visibility</p:attrName>
                                        </p:attrNameLst>
                                      </p:cBhvr>
                                      <p:to>
                                        <p:strVal val="visible"/>
                                      </p:to>
                                    </p:set>
                                    <p:animEffect transition="in" filter="fade">
                                      <p:cBhvr>
                                        <p:cTn id="23" dur="500"/>
                                        <p:tgtEl>
                                          <p:spTgt spid="3">
                                            <p:graphicEl>
                                              <a:dgm id="{8571B878-8AAD-4791-8EF1-A36170BA93D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5CBF222C-8B62-47AA-BB9D-E964F845089A}"/>
                                            </p:graphicEl>
                                          </p:spTgt>
                                        </p:tgtEl>
                                        <p:attrNameLst>
                                          <p:attrName>style.visibility</p:attrName>
                                        </p:attrNameLst>
                                      </p:cBhvr>
                                      <p:to>
                                        <p:strVal val="visible"/>
                                      </p:to>
                                    </p:set>
                                    <p:animEffect transition="in" filter="fade">
                                      <p:cBhvr>
                                        <p:cTn id="26" dur="500"/>
                                        <p:tgtEl>
                                          <p:spTgt spid="3">
                                            <p:graphicEl>
                                              <a:dgm id="{5CBF222C-8B62-47AA-BB9D-E964F84508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13228" b="11429"/>
          <a:stretch/>
        </p:blipFill>
        <p:spPr>
          <a:xfrm>
            <a:off x="6635354" y="1052737"/>
            <a:ext cx="3339611" cy="4176463"/>
          </a:xfrm>
          <a:prstGeom prst="rect">
            <a:avLst/>
          </a:prstGeom>
          <a:ln>
            <a:noFill/>
          </a:ln>
          <a:effectLst>
            <a:softEdge rad="112500"/>
          </a:effectLst>
        </p:spPr>
      </p:pic>
      <p:sp>
        <p:nvSpPr>
          <p:cNvPr id="2" name="Title 1"/>
          <p:cNvSpPr>
            <a:spLocks noGrp="1"/>
          </p:cNvSpPr>
          <p:nvPr>
            <p:ph type="title"/>
          </p:nvPr>
        </p:nvSpPr>
        <p:spPr>
          <a:xfrm>
            <a:off x="2152650" y="365127"/>
            <a:ext cx="7886700" cy="474219"/>
          </a:xfrm>
          <a:solidFill>
            <a:srgbClr val="002060"/>
          </a:solidFill>
        </p:spPr>
        <p:txBody>
          <a:bodyPr>
            <a:noAutofit/>
          </a:bodyPr>
          <a:lstStyle/>
          <a:p>
            <a:pPr algn="ctr"/>
            <a:r>
              <a:rPr lang="en-GB" sz="3600" b="1" dirty="0">
                <a:solidFill>
                  <a:schemeClr val="bg1"/>
                </a:solidFill>
                <a:latin typeface="+mn-lt"/>
              </a:rPr>
              <a:t>Section 5 POA 1986</a:t>
            </a:r>
          </a:p>
        </p:txBody>
      </p:sp>
      <p:sp>
        <p:nvSpPr>
          <p:cNvPr id="5" name="Vertical Scroll 4"/>
          <p:cNvSpPr/>
          <p:nvPr/>
        </p:nvSpPr>
        <p:spPr>
          <a:xfrm>
            <a:off x="2152650" y="1052736"/>
            <a:ext cx="4375398" cy="4536504"/>
          </a:xfrm>
          <a:prstGeom prst="vertic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Displays any </a:t>
            </a:r>
            <a:r>
              <a:rPr lang="en-GB" sz="2400" i="1" u="sng" dirty="0">
                <a:solidFill>
                  <a:schemeClr val="tx1"/>
                </a:solidFill>
              </a:rPr>
              <a:t>writing, sign</a:t>
            </a:r>
            <a:r>
              <a:rPr lang="en-GB" sz="2400" b="0" dirty="0">
                <a:solidFill>
                  <a:schemeClr val="tx1"/>
                </a:solidFill>
              </a:rPr>
              <a:t> or other </a:t>
            </a:r>
            <a:r>
              <a:rPr lang="en-GB" sz="2400" i="1" u="sng" dirty="0">
                <a:solidFill>
                  <a:schemeClr val="tx1"/>
                </a:solidFill>
              </a:rPr>
              <a:t>visible</a:t>
            </a:r>
            <a:r>
              <a:rPr lang="en-GB" sz="2400" b="0" dirty="0">
                <a:solidFill>
                  <a:schemeClr val="tx1"/>
                </a:solidFill>
              </a:rPr>
              <a:t> </a:t>
            </a:r>
            <a:r>
              <a:rPr lang="en-GB" sz="2400" i="1" u="sng" dirty="0">
                <a:solidFill>
                  <a:schemeClr val="tx1"/>
                </a:solidFill>
              </a:rPr>
              <a:t>representation</a:t>
            </a:r>
            <a:r>
              <a:rPr lang="en-GB" sz="2400" b="0" dirty="0">
                <a:solidFill>
                  <a:schemeClr val="tx1"/>
                </a:solidFill>
              </a:rPr>
              <a:t> which is </a:t>
            </a:r>
            <a:r>
              <a:rPr lang="en-GB" sz="2400" i="1" u="sng" dirty="0">
                <a:solidFill>
                  <a:schemeClr val="tx1"/>
                </a:solidFill>
              </a:rPr>
              <a:t>threatening</a:t>
            </a:r>
            <a:r>
              <a:rPr lang="en-GB" sz="2400" b="0" dirty="0">
                <a:solidFill>
                  <a:schemeClr val="tx1"/>
                </a:solidFill>
              </a:rPr>
              <a:t> or </a:t>
            </a:r>
            <a:r>
              <a:rPr lang="en-GB" sz="2400" i="1" u="sng" dirty="0">
                <a:solidFill>
                  <a:schemeClr val="tx1"/>
                </a:solidFill>
              </a:rPr>
              <a:t>abusive</a:t>
            </a:r>
            <a:r>
              <a:rPr lang="en-GB" sz="2400" b="0" dirty="0">
                <a:solidFill>
                  <a:schemeClr val="tx1"/>
                </a:solidFill>
              </a:rPr>
              <a:t> in the sight of a person </a:t>
            </a:r>
            <a:r>
              <a:rPr lang="en-GB" sz="2400" i="1" u="sng" dirty="0">
                <a:solidFill>
                  <a:schemeClr val="tx1"/>
                </a:solidFill>
              </a:rPr>
              <a:t>likely</a:t>
            </a:r>
            <a:r>
              <a:rPr lang="en-GB" sz="2400" b="0" dirty="0">
                <a:solidFill>
                  <a:schemeClr val="tx1"/>
                </a:solidFill>
              </a:rPr>
              <a:t> to be caused </a:t>
            </a:r>
            <a:r>
              <a:rPr lang="en-GB" sz="2400" i="1" u="sng" dirty="0">
                <a:solidFill>
                  <a:schemeClr val="tx1"/>
                </a:solidFill>
              </a:rPr>
              <a:t>harassment, alarm or distress</a:t>
            </a:r>
          </a:p>
        </p:txBody>
      </p:sp>
    </p:spTree>
    <p:extLst>
      <p:ext uri="{BB962C8B-B14F-4D97-AF65-F5344CB8AC3E}">
        <p14:creationId xmlns:p14="http://schemas.microsoft.com/office/powerpoint/2010/main" val="1922283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52650" y="336835"/>
            <a:ext cx="7886700" cy="615602"/>
          </a:xfrm>
          <a:solidFill>
            <a:srgbClr val="002060"/>
          </a:solidFill>
        </p:spPr>
        <p:txBody>
          <a:bodyPr>
            <a:normAutofit/>
          </a:bodyPr>
          <a:lstStyle/>
          <a:p>
            <a:pPr algn="ctr"/>
            <a:r>
              <a:rPr lang="en-GB" sz="3600" b="1" dirty="0">
                <a:solidFill>
                  <a:schemeClr val="bg1"/>
                </a:solidFill>
                <a:latin typeface="+mn-lt"/>
              </a:rPr>
              <a:t>Section 5 POA 1986</a:t>
            </a:r>
          </a:p>
        </p:txBody>
      </p:sp>
      <p:graphicFrame>
        <p:nvGraphicFramePr>
          <p:cNvPr id="5" name="Diagram 4"/>
          <p:cNvGraphicFramePr/>
          <p:nvPr>
            <p:extLst>
              <p:ext uri="{D42A27DB-BD31-4B8C-83A1-F6EECF244321}">
                <p14:modId xmlns:p14="http://schemas.microsoft.com/office/powerpoint/2010/main" val="3975746115"/>
              </p:ext>
            </p:extLst>
          </p:nvPr>
        </p:nvGraphicFramePr>
        <p:xfrm>
          <a:off x="2699792" y="980728"/>
          <a:ext cx="6792416" cy="4480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4876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AB70AF2-4924-4B00-B686-0F54BA7554E7}"/>
                                            </p:graphicEl>
                                          </p:spTgt>
                                        </p:tgtEl>
                                        <p:attrNameLst>
                                          <p:attrName>style.visibility</p:attrName>
                                        </p:attrNameLst>
                                      </p:cBhvr>
                                      <p:to>
                                        <p:strVal val="visible"/>
                                      </p:to>
                                    </p:set>
                                    <p:animEffect transition="in" filter="fade">
                                      <p:cBhvr>
                                        <p:cTn id="7" dur="500"/>
                                        <p:tgtEl>
                                          <p:spTgt spid="5">
                                            <p:graphicEl>
                                              <a:dgm id="{CAB70AF2-4924-4B00-B686-0F54BA7554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873B9B6-01F2-4A66-B020-039BADADE160}"/>
                                            </p:graphicEl>
                                          </p:spTgt>
                                        </p:tgtEl>
                                        <p:attrNameLst>
                                          <p:attrName>style.visibility</p:attrName>
                                        </p:attrNameLst>
                                      </p:cBhvr>
                                      <p:to>
                                        <p:strVal val="visible"/>
                                      </p:to>
                                    </p:set>
                                    <p:animEffect transition="in" filter="fade">
                                      <p:cBhvr>
                                        <p:cTn id="12" dur="500"/>
                                        <p:tgtEl>
                                          <p:spTgt spid="5">
                                            <p:graphicEl>
                                              <a:dgm id="{0873B9B6-01F2-4A66-B020-039BADADE16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2DAC1C90-079D-40CC-9B7F-9734BF277A79}"/>
                                            </p:graphicEl>
                                          </p:spTgt>
                                        </p:tgtEl>
                                        <p:attrNameLst>
                                          <p:attrName>style.visibility</p:attrName>
                                        </p:attrNameLst>
                                      </p:cBhvr>
                                      <p:to>
                                        <p:strVal val="visible"/>
                                      </p:to>
                                    </p:set>
                                    <p:animEffect transition="in" filter="fade">
                                      <p:cBhvr>
                                        <p:cTn id="15" dur="500"/>
                                        <p:tgtEl>
                                          <p:spTgt spid="5">
                                            <p:graphicEl>
                                              <a:dgm id="{2DAC1C90-079D-40CC-9B7F-9734BF277A7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36F47FC-AD55-49B6-92FF-50C882355C50}"/>
                                            </p:graphicEl>
                                          </p:spTgt>
                                        </p:tgtEl>
                                        <p:attrNameLst>
                                          <p:attrName>style.visibility</p:attrName>
                                        </p:attrNameLst>
                                      </p:cBhvr>
                                      <p:to>
                                        <p:strVal val="visible"/>
                                      </p:to>
                                    </p:set>
                                    <p:animEffect transition="in" filter="fade">
                                      <p:cBhvr>
                                        <p:cTn id="20" dur="500"/>
                                        <p:tgtEl>
                                          <p:spTgt spid="5">
                                            <p:graphicEl>
                                              <a:dgm id="{736F47FC-AD55-49B6-92FF-50C882355C5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E1B0E00-76B8-42DF-9A42-9DB08DA76C0A}"/>
                                            </p:graphicEl>
                                          </p:spTgt>
                                        </p:tgtEl>
                                        <p:attrNameLst>
                                          <p:attrName>style.visibility</p:attrName>
                                        </p:attrNameLst>
                                      </p:cBhvr>
                                      <p:to>
                                        <p:strVal val="visible"/>
                                      </p:to>
                                    </p:set>
                                    <p:animEffect transition="in" filter="fade">
                                      <p:cBhvr>
                                        <p:cTn id="23" dur="500"/>
                                        <p:tgtEl>
                                          <p:spTgt spid="5">
                                            <p:graphicEl>
                                              <a:dgm id="{9E1B0E00-76B8-42DF-9A42-9DB08DA76C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64568" y="133896"/>
            <a:ext cx="8229600" cy="646331"/>
          </a:xfrm>
          <a:prstGeom prst="rect">
            <a:avLst/>
          </a:prstGeom>
          <a:solidFill>
            <a:srgbClr val="002060"/>
          </a:solidFill>
        </p:spPr>
        <p:txBody>
          <a:bodyPr wrap="square" rtlCol="0">
            <a:spAutoFit/>
          </a:bodyPr>
          <a:lstStyle/>
          <a:p>
            <a:pPr algn="ctr"/>
            <a:r>
              <a:rPr lang="en-GB" sz="3600" dirty="0">
                <a:latin typeface="+mn-lt"/>
              </a:rPr>
              <a:t>Defences to Section 5</a:t>
            </a:r>
          </a:p>
        </p:txBody>
      </p:sp>
      <p:graphicFrame>
        <p:nvGraphicFramePr>
          <p:cNvPr id="2" name="Diagram 1"/>
          <p:cNvGraphicFramePr/>
          <p:nvPr>
            <p:extLst>
              <p:ext uri="{D42A27DB-BD31-4B8C-83A1-F6EECF244321}">
                <p14:modId xmlns:p14="http://schemas.microsoft.com/office/powerpoint/2010/main" val="2821508369"/>
              </p:ext>
            </p:extLst>
          </p:nvPr>
        </p:nvGraphicFramePr>
        <p:xfrm>
          <a:off x="2927648" y="1050568"/>
          <a:ext cx="6432376" cy="4480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094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2FEE6-12CE-401C-A5F2-D75B3AA27C80}"/>
                                            </p:graphicEl>
                                          </p:spTgt>
                                        </p:tgtEl>
                                        <p:attrNameLst>
                                          <p:attrName>style.visibility</p:attrName>
                                        </p:attrNameLst>
                                      </p:cBhvr>
                                      <p:to>
                                        <p:strVal val="visible"/>
                                      </p:to>
                                    </p:set>
                                    <p:animEffect transition="in" filter="fade">
                                      <p:cBhvr>
                                        <p:cTn id="7" dur="500"/>
                                        <p:tgtEl>
                                          <p:spTgt spid="2">
                                            <p:graphicEl>
                                              <a:dgm id="{5FA2FEE6-12CE-401C-A5F2-D75B3AA27C8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BCCB250-47D7-4B8A-B8AD-BA6E48A50983}"/>
                                            </p:graphicEl>
                                          </p:spTgt>
                                        </p:tgtEl>
                                        <p:attrNameLst>
                                          <p:attrName>style.visibility</p:attrName>
                                        </p:attrNameLst>
                                      </p:cBhvr>
                                      <p:to>
                                        <p:strVal val="visible"/>
                                      </p:to>
                                    </p:set>
                                    <p:animEffect transition="in" filter="fade">
                                      <p:cBhvr>
                                        <p:cTn id="12" dur="500"/>
                                        <p:tgtEl>
                                          <p:spTgt spid="2">
                                            <p:graphicEl>
                                              <a:dgm id="{9BCCB250-47D7-4B8A-B8AD-BA6E48A5098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880112E-7403-4DB2-A4E8-9A195EE5A481}"/>
                                            </p:graphicEl>
                                          </p:spTgt>
                                        </p:tgtEl>
                                        <p:attrNameLst>
                                          <p:attrName>style.visibility</p:attrName>
                                        </p:attrNameLst>
                                      </p:cBhvr>
                                      <p:to>
                                        <p:strVal val="visible"/>
                                      </p:to>
                                    </p:set>
                                    <p:animEffect transition="in" filter="fade">
                                      <p:cBhvr>
                                        <p:cTn id="15" dur="500"/>
                                        <p:tgtEl>
                                          <p:spTgt spid="2">
                                            <p:graphicEl>
                                              <a:dgm id="{A880112E-7403-4DB2-A4E8-9A195EE5A48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014DA4F-06A5-4F7A-841C-F4DC9BAF852B}"/>
                                            </p:graphicEl>
                                          </p:spTgt>
                                        </p:tgtEl>
                                        <p:attrNameLst>
                                          <p:attrName>style.visibility</p:attrName>
                                        </p:attrNameLst>
                                      </p:cBhvr>
                                      <p:to>
                                        <p:strVal val="visible"/>
                                      </p:to>
                                    </p:set>
                                    <p:animEffect transition="in" filter="fade">
                                      <p:cBhvr>
                                        <p:cTn id="20" dur="500"/>
                                        <p:tgtEl>
                                          <p:spTgt spid="2">
                                            <p:graphicEl>
                                              <a:dgm id="{C014DA4F-06A5-4F7A-841C-F4DC9BAF85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6A25E57-25E6-42ED-A765-3BE8FD32F119}"/>
                                            </p:graphicEl>
                                          </p:spTgt>
                                        </p:tgtEl>
                                        <p:attrNameLst>
                                          <p:attrName>style.visibility</p:attrName>
                                        </p:attrNameLst>
                                      </p:cBhvr>
                                      <p:to>
                                        <p:strVal val="visible"/>
                                      </p:to>
                                    </p:set>
                                    <p:animEffect transition="in" filter="fade">
                                      <p:cBhvr>
                                        <p:cTn id="23" dur="500"/>
                                        <p:tgtEl>
                                          <p:spTgt spid="2">
                                            <p:graphicEl>
                                              <a:dgm id="{06A25E57-25E6-42ED-A765-3BE8FD32F11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7519199-2D0A-4D1A-9057-AC2BFAA1EF64}"/>
                                            </p:graphicEl>
                                          </p:spTgt>
                                        </p:tgtEl>
                                        <p:attrNameLst>
                                          <p:attrName>style.visibility</p:attrName>
                                        </p:attrNameLst>
                                      </p:cBhvr>
                                      <p:to>
                                        <p:strVal val="visible"/>
                                      </p:to>
                                    </p:set>
                                    <p:animEffect transition="in" filter="fade">
                                      <p:cBhvr>
                                        <p:cTn id="28" dur="500"/>
                                        <p:tgtEl>
                                          <p:spTgt spid="2">
                                            <p:graphicEl>
                                              <a:dgm id="{E7519199-2D0A-4D1A-9057-AC2BFAA1EF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C23238-6A7F-4FCF-B05F-3EBA59E95845}"/>
                                            </p:graphicEl>
                                          </p:spTgt>
                                        </p:tgtEl>
                                        <p:attrNameLst>
                                          <p:attrName>style.visibility</p:attrName>
                                        </p:attrNameLst>
                                      </p:cBhvr>
                                      <p:to>
                                        <p:strVal val="visible"/>
                                      </p:to>
                                    </p:set>
                                    <p:animEffect transition="in" filter="fade">
                                      <p:cBhvr>
                                        <p:cTn id="31" dur="500"/>
                                        <p:tgtEl>
                                          <p:spTgt spid="2">
                                            <p:graphicEl>
                                              <a:dgm id="{16C23238-6A7F-4FCF-B05F-3EBA59E958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lum bright="70000" contrast="-70000"/>
            <a:extLst>
              <a:ext uri="{28A0092B-C50C-407E-A947-70E740481C1C}">
                <a14:useLocalDpi xmlns:a14="http://schemas.microsoft.com/office/drawing/2010/main" val="0"/>
              </a:ext>
            </a:extLst>
          </a:blip>
          <a:stretch>
            <a:fillRect/>
          </a:stretch>
        </p:blipFill>
        <p:spPr>
          <a:xfrm>
            <a:off x="2248090" y="834972"/>
            <a:ext cx="7649747" cy="4674845"/>
          </a:xfrm>
          <a:prstGeom prst="rect">
            <a:avLst/>
          </a:prstGeom>
          <a:ln>
            <a:noFill/>
          </a:ln>
          <a:effectLst>
            <a:softEdge rad="112500"/>
          </a:effectLst>
        </p:spPr>
      </p:pic>
      <p:sp>
        <p:nvSpPr>
          <p:cNvPr id="5" name="TextBox 4"/>
          <p:cNvSpPr txBox="1"/>
          <p:nvPr/>
        </p:nvSpPr>
        <p:spPr>
          <a:xfrm>
            <a:off x="1954025" y="188641"/>
            <a:ext cx="8229600" cy="646331"/>
          </a:xfrm>
          <a:prstGeom prst="rect">
            <a:avLst/>
          </a:prstGeom>
          <a:solidFill>
            <a:srgbClr val="002060"/>
          </a:solidFill>
        </p:spPr>
        <p:txBody>
          <a:bodyPr wrap="square" rtlCol="0">
            <a:spAutoFit/>
          </a:bodyPr>
          <a:lstStyle/>
          <a:p>
            <a:pPr algn="ctr"/>
            <a:r>
              <a:rPr lang="en-GB" sz="3600" dirty="0">
                <a:latin typeface="+mn-lt"/>
              </a:rPr>
              <a:t>Section 4A POA 1986 </a:t>
            </a:r>
          </a:p>
        </p:txBody>
      </p:sp>
      <p:graphicFrame>
        <p:nvGraphicFramePr>
          <p:cNvPr id="6" name="Diagram 5"/>
          <p:cNvGraphicFramePr/>
          <p:nvPr>
            <p:extLst>
              <p:ext uri="{D42A27DB-BD31-4B8C-83A1-F6EECF244321}">
                <p14:modId xmlns:p14="http://schemas.microsoft.com/office/powerpoint/2010/main" val="4129405798"/>
              </p:ext>
            </p:extLst>
          </p:nvPr>
        </p:nvGraphicFramePr>
        <p:xfrm>
          <a:off x="2111793" y="1203940"/>
          <a:ext cx="7914064" cy="42757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7234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E0D73D1-860D-4C2C-B01D-5149350ADC2F}"/>
                                            </p:graphicEl>
                                          </p:spTgt>
                                        </p:tgtEl>
                                        <p:attrNameLst>
                                          <p:attrName>style.visibility</p:attrName>
                                        </p:attrNameLst>
                                      </p:cBhvr>
                                      <p:to>
                                        <p:strVal val="visible"/>
                                      </p:to>
                                    </p:set>
                                    <p:animEffect transition="in" filter="fade">
                                      <p:cBhvr>
                                        <p:cTn id="7" dur="500"/>
                                        <p:tgtEl>
                                          <p:spTgt spid="6">
                                            <p:graphicEl>
                                              <a:dgm id="{5E0D73D1-860D-4C2C-B01D-5149350ADC2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7DE3A91-C7B6-4116-86E0-4F72937F173B}"/>
                                            </p:graphicEl>
                                          </p:spTgt>
                                        </p:tgtEl>
                                        <p:attrNameLst>
                                          <p:attrName>style.visibility</p:attrName>
                                        </p:attrNameLst>
                                      </p:cBhvr>
                                      <p:to>
                                        <p:strVal val="visible"/>
                                      </p:to>
                                    </p:set>
                                    <p:animEffect transition="in" filter="fade">
                                      <p:cBhvr>
                                        <p:cTn id="12" dur="500"/>
                                        <p:tgtEl>
                                          <p:spTgt spid="6">
                                            <p:graphicEl>
                                              <a:dgm id="{A7DE3A91-C7B6-4116-86E0-4F72937F17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79BFAEE-D725-40E3-9F7F-C507004337F8}"/>
                                            </p:graphicEl>
                                          </p:spTgt>
                                        </p:tgtEl>
                                        <p:attrNameLst>
                                          <p:attrName>style.visibility</p:attrName>
                                        </p:attrNameLst>
                                      </p:cBhvr>
                                      <p:to>
                                        <p:strVal val="visible"/>
                                      </p:to>
                                    </p:set>
                                    <p:animEffect transition="in" filter="fade">
                                      <p:cBhvr>
                                        <p:cTn id="17" dur="500"/>
                                        <p:tgtEl>
                                          <p:spTgt spid="6">
                                            <p:graphicEl>
                                              <a:dgm id="{979BFAEE-D725-40E3-9F7F-C507004337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CFFBD8C-DB0A-4EF5-A11D-F241C6BBF07B}"/>
                                            </p:graphicEl>
                                          </p:spTgt>
                                        </p:tgtEl>
                                        <p:attrNameLst>
                                          <p:attrName>style.visibility</p:attrName>
                                        </p:attrNameLst>
                                      </p:cBhvr>
                                      <p:to>
                                        <p:strVal val="visible"/>
                                      </p:to>
                                    </p:set>
                                    <p:animEffect transition="in" filter="fade">
                                      <p:cBhvr>
                                        <p:cTn id="22" dur="500"/>
                                        <p:tgtEl>
                                          <p:spTgt spid="6">
                                            <p:graphicEl>
                                              <a:dgm id="{CCFFBD8C-DB0A-4EF5-A11D-F241C6BBF0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lum bright="70000" contrast="-70000"/>
            <a:extLst>
              <a:ext uri="{28A0092B-C50C-407E-A947-70E740481C1C}">
                <a14:useLocalDpi xmlns:a14="http://schemas.microsoft.com/office/drawing/2010/main" val="0"/>
              </a:ext>
            </a:extLst>
          </a:blip>
          <a:srcRect l="5912" r="5829"/>
          <a:stretch/>
        </p:blipFill>
        <p:spPr>
          <a:xfrm>
            <a:off x="3287689" y="1268761"/>
            <a:ext cx="5994763" cy="4499863"/>
          </a:xfrm>
          <a:prstGeom prst="rect">
            <a:avLst/>
          </a:prstGeom>
        </p:spPr>
      </p:pic>
      <p:sp>
        <p:nvSpPr>
          <p:cNvPr id="4" name="Title 3"/>
          <p:cNvSpPr>
            <a:spLocks noGrp="1"/>
          </p:cNvSpPr>
          <p:nvPr>
            <p:ph type="title"/>
          </p:nvPr>
        </p:nvSpPr>
        <p:spPr>
          <a:xfrm>
            <a:off x="2207568" y="260648"/>
            <a:ext cx="7886700" cy="543594"/>
          </a:xfrm>
          <a:solidFill>
            <a:srgbClr val="002060"/>
          </a:solidFill>
        </p:spPr>
        <p:txBody>
          <a:bodyPr>
            <a:normAutofit fontScale="90000"/>
          </a:bodyPr>
          <a:lstStyle/>
          <a:p>
            <a:pPr algn="ctr"/>
            <a:r>
              <a:rPr lang="en-GB" sz="3600" b="1" dirty="0">
                <a:solidFill>
                  <a:schemeClr val="bg1"/>
                </a:solidFill>
                <a:latin typeface="+mn-lt"/>
              </a:rPr>
              <a:t>Section 4A POA 1986</a:t>
            </a:r>
          </a:p>
        </p:txBody>
      </p:sp>
      <p:graphicFrame>
        <p:nvGraphicFramePr>
          <p:cNvPr id="5" name="Diagram 4"/>
          <p:cNvGraphicFramePr/>
          <p:nvPr>
            <p:extLst>
              <p:ext uri="{D42A27DB-BD31-4B8C-83A1-F6EECF244321}">
                <p14:modId xmlns:p14="http://schemas.microsoft.com/office/powerpoint/2010/main" val="4025772668"/>
              </p:ext>
            </p:extLst>
          </p:nvPr>
        </p:nvGraphicFramePr>
        <p:xfrm>
          <a:off x="1847528" y="804242"/>
          <a:ext cx="8246740" cy="49643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771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105BE39-8855-4522-9200-584E37D1FC05}"/>
                                            </p:graphicEl>
                                          </p:spTgt>
                                        </p:tgtEl>
                                        <p:attrNameLst>
                                          <p:attrName>style.visibility</p:attrName>
                                        </p:attrNameLst>
                                      </p:cBhvr>
                                      <p:to>
                                        <p:strVal val="visible"/>
                                      </p:to>
                                    </p:set>
                                    <p:animEffect transition="in" filter="fade">
                                      <p:cBhvr>
                                        <p:cTn id="7" dur="500"/>
                                        <p:tgtEl>
                                          <p:spTgt spid="5">
                                            <p:graphicEl>
                                              <a:dgm id="{F105BE39-8855-4522-9200-584E37D1FC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C149899-F998-49FB-BB1D-1C31CFF3C471}"/>
                                            </p:graphicEl>
                                          </p:spTgt>
                                        </p:tgtEl>
                                        <p:attrNameLst>
                                          <p:attrName>style.visibility</p:attrName>
                                        </p:attrNameLst>
                                      </p:cBhvr>
                                      <p:to>
                                        <p:strVal val="visible"/>
                                      </p:to>
                                    </p:set>
                                    <p:animEffect transition="in" filter="fade">
                                      <p:cBhvr>
                                        <p:cTn id="12" dur="500"/>
                                        <p:tgtEl>
                                          <p:spTgt spid="5">
                                            <p:graphicEl>
                                              <a:dgm id="{CC149899-F998-49FB-BB1D-1C31CFF3C4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AECF71-B20D-4E5B-AF38-14EC41812EA3}"/>
                                            </p:graphicEl>
                                          </p:spTgt>
                                        </p:tgtEl>
                                        <p:attrNameLst>
                                          <p:attrName>style.visibility</p:attrName>
                                        </p:attrNameLst>
                                      </p:cBhvr>
                                      <p:to>
                                        <p:strVal val="visible"/>
                                      </p:to>
                                    </p:set>
                                    <p:animEffect transition="in" filter="fade">
                                      <p:cBhvr>
                                        <p:cTn id="15" dur="500"/>
                                        <p:tgtEl>
                                          <p:spTgt spid="5">
                                            <p:graphicEl>
                                              <a:dgm id="{58AECF71-B20D-4E5B-AF38-14EC41812EA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C42CD7F-5A76-41C7-8591-CDF638053036}"/>
                                            </p:graphicEl>
                                          </p:spTgt>
                                        </p:tgtEl>
                                        <p:attrNameLst>
                                          <p:attrName>style.visibility</p:attrName>
                                        </p:attrNameLst>
                                      </p:cBhvr>
                                      <p:to>
                                        <p:strVal val="visible"/>
                                      </p:to>
                                    </p:set>
                                    <p:animEffect transition="in" filter="fade">
                                      <p:cBhvr>
                                        <p:cTn id="20" dur="500"/>
                                        <p:tgtEl>
                                          <p:spTgt spid="5">
                                            <p:graphicEl>
                                              <a:dgm id="{4C42CD7F-5A76-41C7-8591-CDF6380530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0022056-EC61-4371-ADA5-43C7C98DB3D6}"/>
                                            </p:graphicEl>
                                          </p:spTgt>
                                        </p:tgtEl>
                                        <p:attrNameLst>
                                          <p:attrName>style.visibility</p:attrName>
                                        </p:attrNameLst>
                                      </p:cBhvr>
                                      <p:to>
                                        <p:strVal val="visible"/>
                                      </p:to>
                                    </p:set>
                                    <p:animEffect transition="in" filter="fade">
                                      <p:cBhvr>
                                        <p:cTn id="23" dur="500"/>
                                        <p:tgtEl>
                                          <p:spTgt spid="5">
                                            <p:graphicEl>
                                              <a:dgm id="{A0022056-EC61-4371-ADA5-43C7C98DB3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954025" y="188641"/>
            <a:ext cx="8229600" cy="584775"/>
          </a:xfrm>
          <a:prstGeom prst="rect">
            <a:avLst/>
          </a:prstGeom>
          <a:solidFill>
            <a:srgbClr val="002060"/>
          </a:solidFill>
        </p:spPr>
        <p:txBody>
          <a:bodyPr wrap="square" rtlCol="0">
            <a:spAutoFit/>
          </a:bodyPr>
          <a:lstStyle/>
          <a:p>
            <a:pPr algn="ctr"/>
            <a:r>
              <a:rPr lang="en-GB" sz="3200" dirty="0">
                <a:latin typeface="+mn-lt"/>
              </a:rPr>
              <a:t>Defences to Section 4A</a:t>
            </a:r>
          </a:p>
        </p:txBody>
      </p:sp>
      <p:graphicFrame>
        <p:nvGraphicFramePr>
          <p:cNvPr id="2" name="Diagram 1"/>
          <p:cNvGraphicFramePr/>
          <p:nvPr>
            <p:extLst>
              <p:ext uri="{D42A27DB-BD31-4B8C-83A1-F6EECF244321}">
                <p14:modId xmlns:p14="http://schemas.microsoft.com/office/powerpoint/2010/main" val="576021424"/>
              </p:ext>
            </p:extLst>
          </p:nvPr>
        </p:nvGraphicFramePr>
        <p:xfrm>
          <a:off x="3048000" y="797452"/>
          <a:ext cx="60960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219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7CE8A9-907D-4976-B9C3-89B1A5C320EF}"/>
                                            </p:graphicEl>
                                          </p:spTgt>
                                        </p:tgtEl>
                                        <p:attrNameLst>
                                          <p:attrName>style.visibility</p:attrName>
                                        </p:attrNameLst>
                                      </p:cBhvr>
                                      <p:to>
                                        <p:strVal val="visible"/>
                                      </p:to>
                                    </p:set>
                                    <p:animEffect transition="in" filter="fade">
                                      <p:cBhvr>
                                        <p:cTn id="7" dur="500"/>
                                        <p:tgtEl>
                                          <p:spTgt spid="2">
                                            <p:graphicEl>
                                              <a:dgm id="{237CE8A9-907D-4976-B9C3-89B1A5C320E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9AF745-A784-40DC-9940-97BB9FEA30EA}"/>
                                            </p:graphicEl>
                                          </p:spTgt>
                                        </p:tgtEl>
                                        <p:attrNameLst>
                                          <p:attrName>style.visibility</p:attrName>
                                        </p:attrNameLst>
                                      </p:cBhvr>
                                      <p:to>
                                        <p:strVal val="visible"/>
                                      </p:to>
                                    </p:set>
                                    <p:animEffect transition="in" filter="fade">
                                      <p:cBhvr>
                                        <p:cTn id="12" dur="500"/>
                                        <p:tgtEl>
                                          <p:spTgt spid="2">
                                            <p:graphicEl>
                                              <a:dgm id="{F69AF745-A784-40DC-9940-97BB9FEA30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C77B16-E42D-459E-B3F9-E1E373858AE5}"/>
                                            </p:graphicEl>
                                          </p:spTgt>
                                        </p:tgtEl>
                                        <p:attrNameLst>
                                          <p:attrName>style.visibility</p:attrName>
                                        </p:attrNameLst>
                                      </p:cBhvr>
                                      <p:to>
                                        <p:strVal val="visible"/>
                                      </p:to>
                                    </p:set>
                                    <p:animEffect transition="in" filter="fade">
                                      <p:cBhvr>
                                        <p:cTn id="15" dur="500"/>
                                        <p:tgtEl>
                                          <p:spTgt spid="2">
                                            <p:graphicEl>
                                              <a:dgm id="{C4C77B16-E42D-459E-B3F9-E1E373858AE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56BDB3E-A4D3-4A82-882A-7240A4A12034}"/>
                                            </p:graphicEl>
                                          </p:spTgt>
                                        </p:tgtEl>
                                        <p:attrNameLst>
                                          <p:attrName>style.visibility</p:attrName>
                                        </p:attrNameLst>
                                      </p:cBhvr>
                                      <p:to>
                                        <p:strVal val="visible"/>
                                      </p:to>
                                    </p:set>
                                    <p:animEffect transition="in" filter="fade">
                                      <p:cBhvr>
                                        <p:cTn id="20" dur="500"/>
                                        <p:tgtEl>
                                          <p:spTgt spid="2">
                                            <p:graphicEl>
                                              <a:dgm id="{756BDB3E-A4D3-4A82-882A-7240A4A120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A3EE26E-FB25-46F3-8854-C8EB131E0ADA}"/>
                                            </p:graphicEl>
                                          </p:spTgt>
                                        </p:tgtEl>
                                        <p:attrNameLst>
                                          <p:attrName>style.visibility</p:attrName>
                                        </p:attrNameLst>
                                      </p:cBhvr>
                                      <p:to>
                                        <p:strVal val="visible"/>
                                      </p:to>
                                    </p:set>
                                    <p:animEffect transition="in" filter="fade">
                                      <p:cBhvr>
                                        <p:cTn id="23" dur="500"/>
                                        <p:tgtEl>
                                          <p:spTgt spid="2">
                                            <p:graphicEl>
                                              <a:dgm id="{DA3EE26E-FB25-46F3-8854-C8EB131E0A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0454" y="1642479"/>
            <a:ext cx="2909242" cy="2123658"/>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200" b="0" dirty="0">
                <a:solidFill>
                  <a:schemeClr val="tx1"/>
                </a:solidFill>
                <a:latin typeface="+mn-lt"/>
                <a:cs typeface="Arial" panose="020B0604020202020204" pitchFamily="34" charset="0"/>
              </a:rPr>
              <a:t>These are the elements of the </a:t>
            </a:r>
            <a:r>
              <a:rPr lang="en-GB" sz="2200" dirty="0">
                <a:solidFill>
                  <a:schemeClr val="tx1"/>
                </a:solidFill>
                <a:latin typeface="+mn-lt"/>
                <a:cs typeface="Arial" panose="020B0604020202020204" pitchFamily="34" charset="0"/>
              </a:rPr>
              <a:t>definition</a:t>
            </a:r>
            <a:r>
              <a:rPr lang="en-GB" sz="2200" b="0" dirty="0">
                <a:solidFill>
                  <a:schemeClr val="tx1"/>
                </a:solidFill>
                <a:latin typeface="+mn-lt"/>
                <a:cs typeface="Arial" panose="020B0604020202020204" pitchFamily="34" charset="0"/>
              </a:rPr>
              <a:t> that must </a:t>
            </a:r>
            <a:r>
              <a:rPr lang="en-GB" sz="2200" dirty="0">
                <a:solidFill>
                  <a:schemeClr val="tx1"/>
                </a:solidFill>
                <a:latin typeface="+mn-lt"/>
                <a:cs typeface="Arial" panose="020B0604020202020204" pitchFamily="34" charset="0"/>
              </a:rPr>
              <a:t>each be proven</a:t>
            </a:r>
            <a:r>
              <a:rPr lang="en-GB" sz="2200" b="0" dirty="0">
                <a:solidFill>
                  <a:schemeClr val="tx1"/>
                </a:solidFill>
                <a:latin typeface="+mn-lt"/>
                <a:cs typeface="Arial" panose="020B0604020202020204" pitchFamily="34" charset="0"/>
              </a:rPr>
              <a:t> in order for the offence to be </a:t>
            </a:r>
            <a:r>
              <a:rPr lang="en-GB" sz="2200" dirty="0">
                <a:solidFill>
                  <a:schemeClr val="tx1"/>
                </a:solidFill>
                <a:latin typeface="+mn-lt"/>
                <a:cs typeface="Arial" panose="020B0604020202020204" pitchFamily="34" charset="0"/>
              </a:rPr>
              <a:t>fulfilled</a:t>
            </a:r>
          </a:p>
          <a:p>
            <a:pPr algn="ctr"/>
            <a:endParaRPr lang="en-GB" sz="2200" dirty="0">
              <a:solidFill>
                <a:schemeClr val="tx1"/>
              </a:solidFill>
              <a:latin typeface="+mn-lt"/>
              <a:cs typeface="Arial" panose="020B0604020202020204" pitchFamily="34" charset="0"/>
            </a:endParaRPr>
          </a:p>
        </p:txBody>
      </p:sp>
      <p:sp>
        <p:nvSpPr>
          <p:cNvPr id="6" name="TextBox 5"/>
          <p:cNvSpPr txBox="1"/>
          <p:nvPr/>
        </p:nvSpPr>
        <p:spPr>
          <a:xfrm>
            <a:off x="456878" y="188640"/>
            <a:ext cx="11278244" cy="594771"/>
          </a:xfrm>
          <a:prstGeom prst="rect">
            <a:avLst/>
          </a:prstGeom>
          <a:solidFill>
            <a:srgbClr val="002060"/>
          </a:solidFill>
        </p:spPr>
        <p:txBody>
          <a:bodyPr wrap="square" rtlCol="0">
            <a:spAutoFit/>
          </a:bodyPr>
          <a:lstStyle/>
          <a:p>
            <a:pPr algn="ctr"/>
            <a:r>
              <a:rPr lang="en-GB" sz="3200" dirty="0">
                <a:latin typeface="+mn-lt"/>
              </a:rPr>
              <a:t>Points to Prove</a:t>
            </a:r>
          </a:p>
        </p:txBody>
      </p:sp>
      <p:graphicFrame>
        <p:nvGraphicFramePr>
          <p:cNvPr id="2" name="Diagram 1"/>
          <p:cNvGraphicFramePr/>
          <p:nvPr>
            <p:extLst>
              <p:ext uri="{D42A27DB-BD31-4B8C-83A1-F6EECF244321}">
                <p14:modId xmlns:p14="http://schemas.microsoft.com/office/powerpoint/2010/main" val="296989514"/>
              </p:ext>
            </p:extLst>
          </p:nvPr>
        </p:nvGraphicFramePr>
        <p:xfrm>
          <a:off x="3719736" y="1004681"/>
          <a:ext cx="8214490" cy="4848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944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C67B487-5BE3-4599-BA0B-FAF87406E7CC}"/>
                                            </p:graphicEl>
                                          </p:spTgt>
                                        </p:tgtEl>
                                        <p:attrNameLst>
                                          <p:attrName>style.visibility</p:attrName>
                                        </p:attrNameLst>
                                      </p:cBhvr>
                                      <p:to>
                                        <p:strVal val="visible"/>
                                      </p:to>
                                    </p:set>
                                    <p:animEffect transition="in" filter="fade">
                                      <p:cBhvr>
                                        <p:cTn id="12" dur="500"/>
                                        <p:tgtEl>
                                          <p:spTgt spid="2">
                                            <p:graphicEl>
                                              <a:dgm id="{7C67B487-5BE3-4599-BA0B-FAF87406E7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B61E9D8-C5E2-40DD-AFB2-C43E7B450677}"/>
                                            </p:graphicEl>
                                          </p:spTgt>
                                        </p:tgtEl>
                                        <p:attrNameLst>
                                          <p:attrName>style.visibility</p:attrName>
                                        </p:attrNameLst>
                                      </p:cBhvr>
                                      <p:to>
                                        <p:strVal val="visible"/>
                                      </p:to>
                                    </p:set>
                                    <p:animEffect transition="in" filter="fade">
                                      <p:cBhvr>
                                        <p:cTn id="17" dur="500"/>
                                        <p:tgtEl>
                                          <p:spTgt spid="2">
                                            <p:graphicEl>
                                              <a:dgm id="{AB61E9D8-C5E2-40DD-AFB2-C43E7B45067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CA3473B-32B2-4705-8B1B-2D1ABAA92C04}"/>
                                            </p:graphicEl>
                                          </p:spTgt>
                                        </p:tgtEl>
                                        <p:attrNameLst>
                                          <p:attrName>style.visibility</p:attrName>
                                        </p:attrNameLst>
                                      </p:cBhvr>
                                      <p:to>
                                        <p:strVal val="visible"/>
                                      </p:to>
                                    </p:set>
                                    <p:animEffect transition="in" filter="fade">
                                      <p:cBhvr>
                                        <p:cTn id="22" dur="500"/>
                                        <p:tgtEl>
                                          <p:spTgt spid="2">
                                            <p:graphicEl>
                                              <a:dgm id="{ECA3473B-32B2-4705-8B1B-2D1ABAA92C04}"/>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8978F643-D11F-4070-B47A-2D0A68841FB2}"/>
                                            </p:graphicEl>
                                          </p:spTgt>
                                        </p:tgtEl>
                                        <p:attrNameLst>
                                          <p:attrName>style.visibility</p:attrName>
                                        </p:attrNameLst>
                                      </p:cBhvr>
                                      <p:to>
                                        <p:strVal val="visible"/>
                                      </p:to>
                                    </p:set>
                                    <p:animEffect transition="in" filter="fade">
                                      <p:cBhvr>
                                        <p:cTn id="25" dur="500"/>
                                        <p:tgtEl>
                                          <p:spTgt spid="2">
                                            <p:graphicEl>
                                              <a:dgm id="{8978F643-D11F-4070-B47A-2D0A68841FB2}"/>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6B5C5B22-F626-462A-949C-BAEF2F299EA3}"/>
                                            </p:graphicEl>
                                          </p:spTgt>
                                        </p:tgtEl>
                                        <p:attrNameLst>
                                          <p:attrName>style.visibility</p:attrName>
                                        </p:attrNameLst>
                                      </p:cBhvr>
                                      <p:to>
                                        <p:strVal val="visible"/>
                                      </p:to>
                                    </p:set>
                                    <p:animEffect transition="in" filter="fade">
                                      <p:cBhvr>
                                        <p:cTn id="30" dur="500"/>
                                        <p:tgtEl>
                                          <p:spTgt spid="2">
                                            <p:graphicEl>
                                              <a:dgm id="{6B5C5B22-F626-462A-949C-BAEF2F299EA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43218" t="25331" r="3731" b="3240"/>
          <a:stretch/>
        </p:blipFill>
        <p:spPr>
          <a:xfrm>
            <a:off x="7942685" y="4048093"/>
            <a:ext cx="2240940" cy="1789888"/>
          </a:xfrm>
          <a:prstGeom prst="rect">
            <a:avLst/>
          </a:prstGeom>
          <a:ln>
            <a:noFill/>
          </a:ln>
          <a:effectLst>
            <a:softEdge rad="317500"/>
          </a:effectLst>
        </p:spPr>
      </p:pic>
      <p:sp>
        <p:nvSpPr>
          <p:cNvPr id="6" name="TextBox 5"/>
          <p:cNvSpPr txBox="1"/>
          <p:nvPr/>
        </p:nvSpPr>
        <p:spPr>
          <a:xfrm>
            <a:off x="1954025" y="188641"/>
            <a:ext cx="8229600" cy="646331"/>
          </a:xfrm>
          <a:prstGeom prst="rect">
            <a:avLst/>
          </a:prstGeom>
          <a:solidFill>
            <a:srgbClr val="002060"/>
          </a:solidFill>
        </p:spPr>
        <p:txBody>
          <a:bodyPr wrap="square" rtlCol="0">
            <a:spAutoFit/>
          </a:bodyPr>
          <a:lstStyle/>
          <a:p>
            <a:pPr algn="ctr"/>
            <a:r>
              <a:rPr lang="en-GB" sz="3600" dirty="0">
                <a:latin typeface="+mn-lt"/>
              </a:rPr>
              <a:t>Section 4 Public Order Act 1986 </a:t>
            </a:r>
          </a:p>
        </p:txBody>
      </p:sp>
      <p:graphicFrame>
        <p:nvGraphicFramePr>
          <p:cNvPr id="7" name="Diagram 6"/>
          <p:cNvGraphicFramePr/>
          <p:nvPr>
            <p:extLst>
              <p:ext uri="{D42A27DB-BD31-4B8C-83A1-F6EECF244321}">
                <p14:modId xmlns:p14="http://schemas.microsoft.com/office/powerpoint/2010/main" val="2318185819"/>
              </p:ext>
            </p:extLst>
          </p:nvPr>
        </p:nvGraphicFramePr>
        <p:xfrm>
          <a:off x="1886608" y="1051866"/>
          <a:ext cx="7632848" cy="45692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364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BFE59AD-C808-44BE-9003-C952916AB4ED}"/>
                                            </p:graphicEl>
                                          </p:spTgt>
                                        </p:tgtEl>
                                        <p:attrNameLst>
                                          <p:attrName>style.visibility</p:attrName>
                                        </p:attrNameLst>
                                      </p:cBhvr>
                                      <p:to>
                                        <p:strVal val="visible"/>
                                      </p:to>
                                    </p:set>
                                    <p:animEffect transition="in" filter="fade">
                                      <p:cBhvr>
                                        <p:cTn id="12" dur="500"/>
                                        <p:tgtEl>
                                          <p:spTgt spid="7">
                                            <p:graphicEl>
                                              <a:dgm id="{0BFE59AD-C808-44BE-9003-C952916AB4E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33BA7727-2B9C-4909-8FCE-736D57F80985}"/>
                                            </p:graphicEl>
                                          </p:spTgt>
                                        </p:tgtEl>
                                        <p:attrNameLst>
                                          <p:attrName>style.visibility</p:attrName>
                                        </p:attrNameLst>
                                      </p:cBhvr>
                                      <p:to>
                                        <p:strVal val="visible"/>
                                      </p:to>
                                    </p:set>
                                    <p:animEffect transition="in" filter="fade">
                                      <p:cBhvr>
                                        <p:cTn id="17" dur="500"/>
                                        <p:tgtEl>
                                          <p:spTgt spid="7">
                                            <p:graphicEl>
                                              <a:dgm id="{33BA7727-2B9C-4909-8FCE-736D57F8098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0A11F532-2A21-4DEA-9E24-ACD86EA2BE64}"/>
                                            </p:graphicEl>
                                          </p:spTgt>
                                        </p:tgtEl>
                                        <p:attrNameLst>
                                          <p:attrName>style.visibility</p:attrName>
                                        </p:attrNameLst>
                                      </p:cBhvr>
                                      <p:to>
                                        <p:strVal val="visible"/>
                                      </p:to>
                                    </p:set>
                                    <p:animEffect transition="in" filter="fade">
                                      <p:cBhvr>
                                        <p:cTn id="20" dur="500"/>
                                        <p:tgtEl>
                                          <p:spTgt spid="7">
                                            <p:graphicEl>
                                              <a:dgm id="{0A11F532-2A21-4DEA-9E24-ACD86EA2BE6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BED057F5-1BFE-461D-91D1-DE51A6DED863}"/>
                                            </p:graphicEl>
                                          </p:spTgt>
                                        </p:tgtEl>
                                        <p:attrNameLst>
                                          <p:attrName>style.visibility</p:attrName>
                                        </p:attrNameLst>
                                      </p:cBhvr>
                                      <p:to>
                                        <p:strVal val="visible"/>
                                      </p:to>
                                    </p:set>
                                    <p:animEffect transition="in" filter="fade">
                                      <p:cBhvr>
                                        <p:cTn id="25" dur="500"/>
                                        <p:tgtEl>
                                          <p:spTgt spid="7">
                                            <p:graphicEl>
                                              <a:dgm id="{BED057F5-1BFE-461D-91D1-DE51A6DED86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0F96CDBB-FDE4-4AAB-BB30-58EC9AD2D260}"/>
                                            </p:graphicEl>
                                          </p:spTgt>
                                        </p:tgtEl>
                                        <p:attrNameLst>
                                          <p:attrName>style.visibility</p:attrName>
                                        </p:attrNameLst>
                                      </p:cBhvr>
                                      <p:to>
                                        <p:strVal val="visible"/>
                                      </p:to>
                                    </p:set>
                                    <p:animEffect transition="in" filter="fade">
                                      <p:cBhvr>
                                        <p:cTn id="28" dur="500"/>
                                        <p:tgtEl>
                                          <p:spTgt spid="7">
                                            <p:graphicEl>
                                              <a:dgm id="{0F96CDBB-FDE4-4AAB-BB30-58EC9AD2D2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7448" y="1223342"/>
            <a:ext cx="2760307" cy="1656184"/>
          </a:xfrm>
          <a:prstGeom prst="rect">
            <a:avLst/>
          </a:prstGeom>
          <a:ln>
            <a:noFill/>
          </a:ln>
          <a:effectLst>
            <a:softEdge rad="317500"/>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6249" r="6111" b="4085"/>
          <a:stretch/>
        </p:blipFill>
        <p:spPr>
          <a:xfrm>
            <a:off x="1010194" y="2847900"/>
            <a:ext cx="3115497" cy="2549724"/>
          </a:xfrm>
          <a:prstGeom prst="rect">
            <a:avLst/>
          </a:prstGeom>
          <a:ln>
            <a:noFill/>
          </a:ln>
          <a:effectLst>
            <a:softEdge rad="317500"/>
          </a:effectLst>
        </p:spPr>
      </p:pic>
      <p:sp>
        <p:nvSpPr>
          <p:cNvPr id="5" name="Title 4"/>
          <p:cNvSpPr>
            <a:spLocks noGrp="1"/>
          </p:cNvSpPr>
          <p:nvPr>
            <p:ph type="title"/>
          </p:nvPr>
        </p:nvSpPr>
        <p:spPr>
          <a:xfrm>
            <a:off x="623392" y="97637"/>
            <a:ext cx="11233248" cy="626852"/>
          </a:xfrm>
          <a:solidFill>
            <a:srgbClr val="002060"/>
          </a:solidFill>
        </p:spPr>
        <p:txBody>
          <a:bodyPr>
            <a:normAutofit/>
          </a:bodyPr>
          <a:lstStyle/>
          <a:p>
            <a:pPr algn="ctr"/>
            <a:r>
              <a:rPr lang="en-GB" sz="3200" b="1" dirty="0">
                <a:solidFill>
                  <a:schemeClr val="bg1"/>
                </a:solidFill>
                <a:latin typeface="+mn-lt"/>
              </a:rPr>
              <a:t>S4 POA 1986</a:t>
            </a:r>
          </a:p>
        </p:txBody>
      </p:sp>
      <p:graphicFrame>
        <p:nvGraphicFramePr>
          <p:cNvPr id="6" name="Diagram 5"/>
          <p:cNvGraphicFramePr/>
          <p:nvPr>
            <p:extLst>
              <p:ext uri="{D42A27DB-BD31-4B8C-83A1-F6EECF244321}">
                <p14:modId xmlns:p14="http://schemas.microsoft.com/office/powerpoint/2010/main" val="2250413849"/>
              </p:ext>
            </p:extLst>
          </p:nvPr>
        </p:nvGraphicFramePr>
        <p:xfrm>
          <a:off x="4731760" y="815493"/>
          <a:ext cx="6764840" cy="49897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19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3CACB5D-7DA7-4992-A735-260E983968D1}"/>
                                            </p:graphicEl>
                                          </p:spTgt>
                                        </p:tgtEl>
                                        <p:attrNameLst>
                                          <p:attrName>style.visibility</p:attrName>
                                        </p:attrNameLst>
                                      </p:cBhvr>
                                      <p:to>
                                        <p:strVal val="visible"/>
                                      </p:to>
                                    </p:set>
                                    <p:animEffect transition="in" filter="fade">
                                      <p:cBhvr>
                                        <p:cTn id="7" dur="500"/>
                                        <p:tgtEl>
                                          <p:spTgt spid="6">
                                            <p:graphicEl>
                                              <a:dgm id="{A3CACB5D-7DA7-4992-A735-260E98396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E7DF6E-DC6F-4C64-9845-7E3F9637608A}"/>
                                            </p:graphicEl>
                                          </p:spTgt>
                                        </p:tgtEl>
                                        <p:attrNameLst>
                                          <p:attrName>style.visibility</p:attrName>
                                        </p:attrNameLst>
                                      </p:cBhvr>
                                      <p:to>
                                        <p:strVal val="visible"/>
                                      </p:to>
                                    </p:set>
                                    <p:animEffect transition="in" filter="fade">
                                      <p:cBhvr>
                                        <p:cTn id="12" dur="500"/>
                                        <p:tgtEl>
                                          <p:spTgt spid="6">
                                            <p:graphicEl>
                                              <a:dgm id="{F3E7DF6E-DC6F-4C64-9845-7E3F963760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E8FC6BA-832E-474B-9C23-C15E6E2032B9}"/>
                                            </p:graphicEl>
                                          </p:spTgt>
                                        </p:tgtEl>
                                        <p:attrNameLst>
                                          <p:attrName>style.visibility</p:attrName>
                                        </p:attrNameLst>
                                      </p:cBhvr>
                                      <p:to>
                                        <p:strVal val="visible"/>
                                      </p:to>
                                    </p:set>
                                    <p:animEffect transition="in" filter="fade">
                                      <p:cBhvr>
                                        <p:cTn id="17" dur="500"/>
                                        <p:tgtEl>
                                          <p:spTgt spid="6">
                                            <p:graphicEl>
                                              <a:dgm id="{DE8FC6BA-832E-474B-9C23-C15E6E2032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66546" y="109911"/>
            <a:ext cx="8352928" cy="615602"/>
          </a:xfrm>
          <a:solidFill>
            <a:srgbClr val="002060"/>
          </a:solidFill>
        </p:spPr>
        <p:txBody>
          <a:bodyPr>
            <a:normAutofit/>
          </a:bodyPr>
          <a:lstStyle/>
          <a:p>
            <a:pPr algn="ctr"/>
            <a:r>
              <a:rPr lang="en-GB" sz="3200" b="1" dirty="0">
                <a:solidFill>
                  <a:schemeClr val="bg1"/>
                </a:solidFill>
                <a:latin typeface="+mn-lt"/>
              </a:rPr>
              <a:t>S4 POA 1986</a:t>
            </a:r>
          </a:p>
        </p:txBody>
      </p:sp>
      <p:graphicFrame>
        <p:nvGraphicFramePr>
          <p:cNvPr id="5" name="Diagram 4"/>
          <p:cNvGraphicFramePr/>
          <p:nvPr>
            <p:extLst>
              <p:ext uri="{D42A27DB-BD31-4B8C-83A1-F6EECF244321}">
                <p14:modId xmlns:p14="http://schemas.microsoft.com/office/powerpoint/2010/main" val="3040379146"/>
              </p:ext>
            </p:extLst>
          </p:nvPr>
        </p:nvGraphicFramePr>
        <p:xfrm>
          <a:off x="2630778" y="776983"/>
          <a:ext cx="7224464" cy="3606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2822630" y="4653136"/>
            <a:ext cx="6840760" cy="100811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There is a power of entry to premises under S17 of PACE in order to arrest</a:t>
            </a:r>
          </a:p>
        </p:txBody>
      </p:sp>
    </p:spTree>
    <p:extLst>
      <p:ext uri="{BB962C8B-B14F-4D97-AF65-F5344CB8AC3E}">
        <p14:creationId xmlns:p14="http://schemas.microsoft.com/office/powerpoint/2010/main" val="57709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02FE537-0D97-45DF-B907-3D0279DFEC15}"/>
                                            </p:graphicEl>
                                          </p:spTgt>
                                        </p:tgtEl>
                                        <p:attrNameLst>
                                          <p:attrName>style.visibility</p:attrName>
                                        </p:attrNameLst>
                                      </p:cBhvr>
                                      <p:to>
                                        <p:strVal val="visible"/>
                                      </p:to>
                                    </p:set>
                                    <p:animEffect transition="in" filter="fade">
                                      <p:cBhvr>
                                        <p:cTn id="7" dur="500"/>
                                        <p:tgtEl>
                                          <p:spTgt spid="5">
                                            <p:graphicEl>
                                              <a:dgm id="{402FE537-0D97-45DF-B907-3D0279DFEC1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911DA87-5174-4556-A867-75D457F8DCD9}"/>
                                            </p:graphicEl>
                                          </p:spTgt>
                                        </p:tgtEl>
                                        <p:attrNameLst>
                                          <p:attrName>style.visibility</p:attrName>
                                        </p:attrNameLst>
                                      </p:cBhvr>
                                      <p:to>
                                        <p:strVal val="visible"/>
                                      </p:to>
                                    </p:set>
                                    <p:animEffect transition="in" filter="fade">
                                      <p:cBhvr>
                                        <p:cTn id="12" dur="500"/>
                                        <p:tgtEl>
                                          <p:spTgt spid="5">
                                            <p:graphicEl>
                                              <a:dgm id="{5911DA87-5174-4556-A867-75D457F8DC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B4EF487-F47E-4D35-BCE9-A338457CF6A8}"/>
                                            </p:graphicEl>
                                          </p:spTgt>
                                        </p:tgtEl>
                                        <p:attrNameLst>
                                          <p:attrName>style.visibility</p:attrName>
                                        </p:attrNameLst>
                                      </p:cBhvr>
                                      <p:to>
                                        <p:strVal val="visible"/>
                                      </p:to>
                                    </p:set>
                                    <p:animEffect transition="in" filter="fade">
                                      <p:cBhvr>
                                        <p:cTn id="15" dur="500"/>
                                        <p:tgtEl>
                                          <p:spTgt spid="5">
                                            <p:graphicEl>
                                              <a:dgm id="{6B4EF487-F47E-4D35-BCE9-A338457CF6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iterate type="lt">
                                    <p:tmPct val="0"/>
                                  </p:iterate>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34" presetClass="emph" presetSubtype="0" fill="hold" grpId="1" nodeType="clickEffect">
                                  <p:stCondLst>
                                    <p:cond delay="0"/>
                                  </p:stCondLst>
                                  <p:iterate type="lt">
                                    <p:tmPct val="10000"/>
                                  </p:iterate>
                                  <p:childTnLst>
                                    <p:animMotion origin="layout" path="M 8.33333E-7 -1.85185E-6 L 8.33333E-7 -0.07222 " pathEditMode="relative" rAng="0" ptsTypes="AA">
                                      <p:cBhvr>
                                        <p:cTn id="24" dur="250" accel="50000" decel="50000" autoRev="1" fill="hold">
                                          <p:stCondLst>
                                            <p:cond delay="0"/>
                                          </p:stCondLst>
                                        </p:cTn>
                                        <p:tgtEl>
                                          <p:spTgt spid="6"/>
                                        </p:tgtEl>
                                        <p:attrNameLst>
                                          <p:attrName>ppt_x</p:attrName>
                                          <p:attrName>ppt_y</p:attrName>
                                        </p:attrNameLst>
                                      </p:cBhvr>
                                      <p:rCtr x="0" y="-3611"/>
                                    </p:animMotion>
                                    <p:animRot by="1500000">
                                      <p:cBhvr>
                                        <p:cTn id="25" dur="125" fill="hold">
                                          <p:stCondLst>
                                            <p:cond delay="0"/>
                                          </p:stCondLst>
                                        </p:cTn>
                                        <p:tgtEl>
                                          <p:spTgt spid="6"/>
                                        </p:tgtEl>
                                        <p:attrNameLst>
                                          <p:attrName>r</p:attrName>
                                        </p:attrNameLst>
                                      </p:cBhvr>
                                    </p:animRot>
                                    <p:animRot by="-1500000">
                                      <p:cBhvr>
                                        <p:cTn id="26" dur="125" fill="hold">
                                          <p:stCondLst>
                                            <p:cond delay="125"/>
                                          </p:stCondLst>
                                        </p:cTn>
                                        <p:tgtEl>
                                          <p:spTgt spid="6"/>
                                        </p:tgtEl>
                                        <p:attrNameLst>
                                          <p:attrName>r</p:attrName>
                                        </p:attrNameLst>
                                      </p:cBhvr>
                                    </p:animRot>
                                    <p:animRot by="-1500000">
                                      <p:cBhvr>
                                        <p:cTn id="27" dur="125" fill="hold">
                                          <p:stCondLst>
                                            <p:cond delay="250"/>
                                          </p:stCondLst>
                                        </p:cTn>
                                        <p:tgtEl>
                                          <p:spTgt spid="6"/>
                                        </p:tgtEl>
                                        <p:attrNameLst>
                                          <p:attrName>r</p:attrName>
                                        </p:attrNameLst>
                                      </p:cBhvr>
                                    </p:animRot>
                                    <p:animRot by="1500000">
                                      <p:cBhvr>
                                        <p:cTn id="28" dur="125" fill="hold">
                                          <p:stCondLst>
                                            <p:cond delay="375"/>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6"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97788" y="1269316"/>
            <a:ext cx="2670213" cy="1664433"/>
          </a:xfrm>
          <a:prstGeom prst="rect">
            <a:avLst/>
          </a:prstGeom>
          <a:ln>
            <a:noFill/>
          </a:ln>
          <a:effectLst>
            <a:softEdge rad="317500"/>
          </a:effectLst>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9777" r="16153" b="21506"/>
          <a:stretch/>
        </p:blipFill>
        <p:spPr>
          <a:xfrm>
            <a:off x="8081488" y="3353521"/>
            <a:ext cx="2586512" cy="1819319"/>
          </a:xfrm>
          <a:prstGeom prst="rect">
            <a:avLst/>
          </a:prstGeom>
          <a:ln>
            <a:noFill/>
          </a:ln>
          <a:effectLst>
            <a:softEdge rad="317500"/>
          </a:effectLst>
        </p:spPr>
      </p:pic>
      <p:sp>
        <p:nvSpPr>
          <p:cNvPr id="6" name="TextBox 5"/>
          <p:cNvSpPr txBox="1"/>
          <p:nvPr/>
        </p:nvSpPr>
        <p:spPr>
          <a:xfrm>
            <a:off x="1954025" y="188641"/>
            <a:ext cx="8229600" cy="646331"/>
          </a:xfrm>
          <a:prstGeom prst="rect">
            <a:avLst/>
          </a:prstGeom>
          <a:solidFill>
            <a:srgbClr val="002060"/>
          </a:solidFill>
        </p:spPr>
        <p:txBody>
          <a:bodyPr wrap="square" rtlCol="0">
            <a:spAutoFit/>
          </a:bodyPr>
          <a:lstStyle/>
          <a:p>
            <a:pPr algn="ctr"/>
            <a:r>
              <a:rPr lang="en-GB" sz="3600" dirty="0">
                <a:latin typeface="+mn-lt"/>
              </a:rPr>
              <a:t>Section 3 POA 1986 ‘Affray’ </a:t>
            </a:r>
          </a:p>
        </p:txBody>
      </p:sp>
      <p:graphicFrame>
        <p:nvGraphicFramePr>
          <p:cNvPr id="2" name="Diagram 1"/>
          <p:cNvGraphicFramePr/>
          <p:nvPr>
            <p:extLst>
              <p:ext uri="{D42A27DB-BD31-4B8C-83A1-F6EECF244321}">
                <p14:modId xmlns:p14="http://schemas.microsoft.com/office/powerpoint/2010/main" val="2846350807"/>
              </p:ext>
            </p:extLst>
          </p:nvPr>
        </p:nvGraphicFramePr>
        <p:xfrm>
          <a:off x="1954025" y="1113578"/>
          <a:ext cx="6017386" cy="44798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4896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8A38860-EE56-4834-AAE4-1C78E2F132A3}"/>
                                            </p:graphicEl>
                                          </p:spTgt>
                                        </p:tgtEl>
                                        <p:attrNameLst>
                                          <p:attrName>style.visibility</p:attrName>
                                        </p:attrNameLst>
                                      </p:cBhvr>
                                      <p:to>
                                        <p:strVal val="visible"/>
                                      </p:to>
                                    </p:set>
                                    <p:animEffect transition="in" filter="fade">
                                      <p:cBhvr>
                                        <p:cTn id="7" dur="500"/>
                                        <p:tgtEl>
                                          <p:spTgt spid="2">
                                            <p:graphicEl>
                                              <a:dgm id="{A8A38860-EE56-4834-AAE4-1C78E2F132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3F48A2-4319-4F0D-B807-5375E605CBA5}"/>
                                            </p:graphicEl>
                                          </p:spTgt>
                                        </p:tgtEl>
                                        <p:attrNameLst>
                                          <p:attrName>style.visibility</p:attrName>
                                        </p:attrNameLst>
                                      </p:cBhvr>
                                      <p:to>
                                        <p:strVal val="visible"/>
                                      </p:to>
                                    </p:set>
                                    <p:animEffect transition="in" filter="fade">
                                      <p:cBhvr>
                                        <p:cTn id="12" dur="500"/>
                                        <p:tgtEl>
                                          <p:spTgt spid="2">
                                            <p:graphicEl>
                                              <a:dgm id="{BD3F48A2-4319-4F0D-B807-5375E605CB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42C498B-FA6E-42B4-AE26-7767AD5C7DF1}"/>
                                            </p:graphicEl>
                                          </p:spTgt>
                                        </p:tgtEl>
                                        <p:attrNameLst>
                                          <p:attrName>style.visibility</p:attrName>
                                        </p:attrNameLst>
                                      </p:cBhvr>
                                      <p:to>
                                        <p:strVal val="visible"/>
                                      </p:to>
                                    </p:set>
                                    <p:animEffect transition="in" filter="fade">
                                      <p:cBhvr>
                                        <p:cTn id="15" dur="500"/>
                                        <p:tgtEl>
                                          <p:spTgt spid="2">
                                            <p:graphicEl>
                                              <a:dgm id="{242C498B-FA6E-42B4-AE26-7767AD5C7D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rgbClr val="002060"/>
          </a:solidFill>
        </p:spPr>
        <p:txBody>
          <a:bodyPr wrap="square" rtlCol="0">
            <a:spAutoFit/>
          </a:bodyPr>
          <a:lstStyle/>
          <a:p>
            <a:pPr algn="ctr"/>
            <a:r>
              <a:rPr lang="en-GB" sz="3600" dirty="0">
                <a:latin typeface="+mn-lt"/>
              </a:rPr>
              <a:t>Section 2 POA 1986 ‘Violent Disorder’ </a:t>
            </a:r>
          </a:p>
        </p:txBody>
      </p:sp>
      <p:graphicFrame>
        <p:nvGraphicFramePr>
          <p:cNvPr id="5" name="Diagram 4"/>
          <p:cNvGraphicFramePr/>
          <p:nvPr>
            <p:extLst>
              <p:ext uri="{D42A27DB-BD31-4B8C-83A1-F6EECF244321}">
                <p14:modId xmlns:p14="http://schemas.microsoft.com/office/powerpoint/2010/main" val="660782159"/>
              </p:ext>
            </p:extLst>
          </p:nvPr>
        </p:nvGraphicFramePr>
        <p:xfrm>
          <a:off x="1954026" y="834972"/>
          <a:ext cx="8390447" cy="50423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57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F406BA7-36D6-4520-8E03-745A5A655EC9}"/>
                                            </p:graphicEl>
                                          </p:spTgt>
                                        </p:tgtEl>
                                        <p:attrNameLst>
                                          <p:attrName>style.visibility</p:attrName>
                                        </p:attrNameLst>
                                      </p:cBhvr>
                                      <p:to>
                                        <p:strVal val="visible"/>
                                      </p:to>
                                    </p:set>
                                    <p:animEffect transition="in" filter="fade">
                                      <p:cBhvr>
                                        <p:cTn id="7" dur="500"/>
                                        <p:tgtEl>
                                          <p:spTgt spid="5">
                                            <p:graphicEl>
                                              <a:dgm id="{9F406BA7-36D6-4520-8E03-745A5A655E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23A1BD0-9786-4140-9C1F-1BD756B48F7B}"/>
                                            </p:graphicEl>
                                          </p:spTgt>
                                        </p:tgtEl>
                                        <p:attrNameLst>
                                          <p:attrName>style.visibility</p:attrName>
                                        </p:attrNameLst>
                                      </p:cBhvr>
                                      <p:to>
                                        <p:strVal val="visible"/>
                                      </p:to>
                                    </p:set>
                                    <p:animEffect transition="in" filter="fade">
                                      <p:cBhvr>
                                        <p:cTn id="12" dur="500"/>
                                        <p:tgtEl>
                                          <p:spTgt spid="5">
                                            <p:graphicEl>
                                              <a:dgm id="{723A1BD0-9786-4140-9C1F-1BD756B48F7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80C9A82E-DE35-4AE5-8D00-522A76A2FF7E}"/>
                                            </p:graphicEl>
                                          </p:spTgt>
                                        </p:tgtEl>
                                        <p:attrNameLst>
                                          <p:attrName>style.visibility</p:attrName>
                                        </p:attrNameLst>
                                      </p:cBhvr>
                                      <p:to>
                                        <p:strVal val="visible"/>
                                      </p:to>
                                    </p:set>
                                    <p:animEffect transition="in" filter="fade">
                                      <p:cBhvr>
                                        <p:cTn id="17" dur="500"/>
                                        <p:tgtEl>
                                          <p:spTgt spid="5">
                                            <p:graphicEl>
                                              <a:dgm id="{80C9A82E-DE35-4AE5-8D00-522A76A2FF7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3D9A225B-9264-4754-A508-3CEC902B749B}"/>
                                            </p:graphicEl>
                                          </p:spTgt>
                                        </p:tgtEl>
                                        <p:attrNameLst>
                                          <p:attrName>style.visibility</p:attrName>
                                        </p:attrNameLst>
                                      </p:cBhvr>
                                      <p:to>
                                        <p:strVal val="visible"/>
                                      </p:to>
                                    </p:set>
                                    <p:animEffect transition="in" filter="fade">
                                      <p:cBhvr>
                                        <p:cTn id="22" dur="500"/>
                                        <p:tgtEl>
                                          <p:spTgt spid="5">
                                            <p:graphicEl>
                                              <a:dgm id="{3D9A225B-9264-4754-A508-3CEC902B74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4" y="188641"/>
            <a:ext cx="8229600" cy="646331"/>
          </a:xfrm>
          <a:prstGeom prst="rect">
            <a:avLst/>
          </a:prstGeom>
          <a:solidFill>
            <a:srgbClr val="002060"/>
          </a:solidFill>
        </p:spPr>
        <p:txBody>
          <a:bodyPr wrap="square" rtlCol="0">
            <a:spAutoFit/>
          </a:bodyPr>
          <a:lstStyle/>
          <a:p>
            <a:pPr algn="ctr"/>
            <a:r>
              <a:rPr lang="en-GB" sz="3600" dirty="0">
                <a:latin typeface="+mn-lt"/>
              </a:rPr>
              <a:t>Section 1 POA 1986 ‘Riot’ </a:t>
            </a:r>
          </a:p>
        </p:txBody>
      </p:sp>
      <p:graphicFrame>
        <p:nvGraphicFramePr>
          <p:cNvPr id="5" name="Diagram 4"/>
          <p:cNvGraphicFramePr/>
          <p:nvPr>
            <p:extLst>
              <p:ext uri="{D42A27DB-BD31-4B8C-83A1-F6EECF244321}">
                <p14:modId xmlns:p14="http://schemas.microsoft.com/office/powerpoint/2010/main" val="1176259955"/>
              </p:ext>
            </p:extLst>
          </p:nvPr>
        </p:nvGraphicFramePr>
        <p:xfrm>
          <a:off x="1954026" y="834972"/>
          <a:ext cx="8390447" cy="50423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8167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F406BA7-36D6-4520-8E03-745A5A655EC9}"/>
                                            </p:graphicEl>
                                          </p:spTgt>
                                        </p:tgtEl>
                                        <p:attrNameLst>
                                          <p:attrName>style.visibility</p:attrName>
                                        </p:attrNameLst>
                                      </p:cBhvr>
                                      <p:to>
                                        <p:strVal val="visible"/>
                                      </p:to>
                                    </p:set>
                                    <p:animEffect transition="in" filter="fade">
                                      <p:cBhvr>
                                        <p:cTn id="7" dur="500"/>
                                        <p:tgtEl>
                                          <p:spTgt spid="5">
                                            <p:graphicEl>
                                              <a:dgm id="{9F406BA7-36D6-4520-8E03-745A5A655E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23A1BD0-9786-4140-9C1F-1BD756B48F7B}"/>
                                            </p:graphicEl>
                                          </p:spTgt>
                                        </p:tgtEl>
                                        <p:attrNameLst>
                                          <p:attrName>style.visibility</p:attrName>
                                        </p:attrNameLst>
                                      </p:cBhvr>
                                      <p:to>
                                        <p:strVal val="visible"/>
                                      </p:to>
                                    </p:set>
                                    <p:animEffect transition="in" filter="fade">
                                      <p:cBhvr>
                                        <p:cTn id="12" dur="500"/>
                                        <p:tgtEl>
                                          <p:spTgt spid="5">
                                            <p:graphicEl>
                                              <a:dgm id="{723A1BD0-9786-4140-9C1F-1BD756B48F7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80C9A82E-DE35-4AE5-8D00-522A76A2FF7E}"/>
                                            </p:graphicEl>
                                          </p:spTgt>
                                        </p:tgtEl>
                                        <p:attrNameLst>
                                          <p:attrName>style.visibility</p:attrName>
                                        </p:attrNameLst>
                                      </p:cBhvr>
                                      <p:to>
                                        <p:strVal val="visible"/>
                                      </p:to>
                                    </p:set>
                                    <p:animEffect transition="in" filter="fade">
                                      <p:cBhvr>
                                        <p:cTn id="17" dur="500"/>
                                        <p:tgtEl>
                                          <p:spTgt spid="5">
                                            <p:graphicEl>
                                              <a:dgm id="{80C9A82E-DE35-4AE5-8D00-522A76A2FF7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3D9A225B-9264-4754-A508-3CEC902B749B}"/>
                                            </p:graphicEl>
                                          </p:spTgt>
                                        </p:tgtEl>
                                        <p:attrNameLst>
                                          <p:attrName>style.visibility</p:attrName>
                                        </p:attrNameLst>
                                      </p:cBhvr>
                                      <p:to>
                                        <p:strVal val="visible"/>
                                      </p:to>
                                    </p:set>
                                    <p:animEffect transition="in" filter="fade">
                                      <p:cBhvr>
                                        <p:cTn id="22" dur="500"/>
                                        <p:tgtEl>
                                          <p:spTgt spid="5">
                                            <p:graphicEl>
                                              <a:dgm id="{3D9A225B-9264-4754-A508-3CEC902B74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2014490" y="225515"/>
            <a:ext cx="8229600" cy="646331"/>
          </a:xfrm>
          <a:prstGeom prst="rect">
            <a:avLst/>
          </a:prstGeom>
          <a:solidFill>
            <a:srgbClr val="002060"/>
          </a:solidFill>
        </p:spPr>
        <p:txBody>
          <a:bodyPr wrap="square" rtlCol="0">
            <a:spAutoFit/>
          </a:bodyPr>
          <a:lstStyle/>
          <a:p>
            <a:pPr algn="ctr"/>
            <a:r>
              <a:rPr lang="en-GB" sz="3600" dirty="0">
                <a:latin typeface="+mn-lt"/>
              </a:rPr>
              <a:t>The Difference</a:t>
            </a:r>
          </a:p>
        </p:txBody>
      </p:sp>
      <p:graphicFrame>
        <p:nvGraphicFramePr>
          <p:cNvPr id="20" name="Diagram 19"/>
          <p:cNvGraphicFramePr/>
          <p:nvPr>
            <p:extLst>
              <p:ext uri="{D42A27DB-BD31-4B8C-83A1-F6EECF244321}">
                <p14:modId xmlns:p14="http://schemas.microsoft.com/office/powerpoint/2010/main" val="3958154722"/>
              </p:ext>
            </p:extLst>
          </p:nvPr>
        </p:nvGraphicFramePr>
        <p:xfrm>
          <a:off x="1810806" y="867436"/>
          <a:ext cx="8433284" cy="4984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265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graphicEl>
                                              <a:dgm id="{54216FDD-34B0-4610-A20F-EA7C79476D37}"/>
                                            </p:graphicEl>
                                          </p:spTgt>
                                        </p:tgtEl>
                                        <p:attrNameLst>
                                          <p:attrName>style.visibility</p:attrName>
                                        </p:attrNameLst>
                                      </p:cBhvr>
                                      <p:to>
                                        <p:strVal val="visible"/>
                                      </p:to>
                                    </p:set>
                                    <p:animEffect transition="in" filter="fade">
                                      <p:cBhvr>
                                        <p:cTn id="7" dur="500"/>
                                        <p:tgtEl>
                                          <p:spTgt spid="20">
                                            <p:graphicEl>
                                              <a:dgm id="{54216FDD-34B0-4610-A20F-EA7C79476D3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graphicEl>
                                              <a:dgm id="{BD134A69-1400-405D-9331-0317074910F3}"/>
                                            </p:graphicEl>
                                          </p:spTgt>
                                        </p:tgtEl>
                                        <p:attrNameLst>
                                          <p:attrName>style.visibility</p:attrName>
                                        </p:attrNameLst>
                                      </p:cBhvr>
                                      <p:to>
                                        <p:strVal val="visible"/>
                                      </p:to>
                                    </p:set>
                                    <p:animEffect transition="in" filter="fade">
                                      <p:cBhvr>
                                        <p:cTn id="12" dur="500"/>
                                        <p:tgtEl>
                                          <p:spTgt spid="20">
                                            <p:graphicEl>
                                              <a:dgm id="{BD134A69-1400-405D-9331-0317074910F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
                                            <p:graphicEl>
                                              <a:dgm id="{8485277F-D1B7-441C-AB8A-B9CC57FC3A87}"/>
                                            </p:graphicEl>
                                          </p:spTgt>
                                        </p:tgtEl>
                                        <p:attrNameLst>
                                          <p:attrName>style.visibility</p:attrName>
                                        </p:attrNameLst>
                                      </p:cBhvr>
                                      <p:to>
                                        <p:strVal val="visible"/>
                                      </p:to>
                                    </p:set>
                                    <p:animEffect transition="in" filter="fade">
                                      <p:cBhvr>
                                        <p:cTn id="17" dur="500"/>
                                        <p:tgtEl>
                                          <p:spTgt spid="20">
                                            <p:graphicEl>
                                              <a:dgm id="{8485277F-D1B7-441C-AB8A-B9CC57FC3A8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graphicEl>
                                              <a:dgm id="{EE7357E9-C563-4FF0-BB3F-446EBB9F1F9C}"/>
                                            </p:graphicEl>
                                          </p:spTgt>
                                        </p:tgtEl>
                                        <p:attrNameLst>
                                          <p:attrName>style.visibility</p:attrName>
                                        </p:attrNameLst>
                                      </p:cBhvr>
                                      <p:to>
                                        <p:strVal val="visible"/>
                                      </p:to>
                                    </p:set>
                                    <p:animEffect transition="in" filter="fade">
                                      <p:cBhvr>
                                        <p:cTn id="22" dur="500"/>
                                        <p:tgtEl>
                                          <p:spTgt spid="20">
                                            <p:graphicEl>
                                              <a:dgm id="{EE7357E9-C563-4FF0-BB3F-446EBB9F1F9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
                                            <p:graphicEl>
                                              <a:dgm id="{9CE51BB7-0064-4F5E-9AD2-2D0313DADAE7}"/>
                                            </p:graphicEl>
                                          </p:spTgt>
                                        </p:tgtEl>
                                        <p:attrNameLst>
                                          <p:attrName>style.visibility</p:attrName>
                                        </p:attrNameLst>
                                      </p:cBhvr>
                                      <p:to>
                                        <p:strVal val="visible"/>
                                      </p:to>
                                    </p:set>
                                    <p:animEffect transition="in" filter="fade">
                                      <p:cBhvr>
                                        <p:cTn id="27" dur="500"/>
                                        <p:tgtEl>
                                          <p:spTgt spid="20">
                                            <p:graphicEl>
                                              <a:dgm id="{9CE51BB7-0064-4F5E-9AD2-2D0313DADAE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graphicEl>
                                              <a:dgm id="{0D86CEFC-5717-4539-A997-F44500D37859}"/>
                                            </p:graphicEl>
                                          </p:spTgt>
                                        </p:tgtEl>
                                        <p:attrNameLst>
                                          <p:attrName>style.visibility</p:attrName>
                                        </p:attrNameLst>
                                      </p:cBhvr>
                                      <p:to>
                                        <p:strVal val="visible"/>
                                      </p:to>
                                    </p:set>
                                    <p:animEffect transition="in" filter="fade">
                                      <p:cBhvr>
                                        <p:cTn id="32" dur="500"/>
                                        <p:tgtEl>
                                          <p:spTgt spid="20">
                                            <p:graphicEl>
                                              <a:dgm id="{0D86CEFC-5717-4539-A997-F44500D3785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54025" y="188641"/>
            <a:ext cx="8229600" cy="646331"/>
          </a:xfrm>
          <a:prstGeom prst="rect">
            <a:avLst/>
          </a:prstGeom>
          <a:solidFill>
            <a:srgbClr val="002060"/>
          </a:solidFill>
        </p:spPr>
        <p:txBody>
          <a:bodyPr wrap="square" rtlCol="0">
            <a:spAutoFit/>
          </a:bodyPr>
          <a:lstStyle/>
          <a:p>
            <a:pPr algn="ctr"/>
            <a:r>
              <a:rPr lang="en-GB" sz="3600" dirty="0">
                <a:latin typeface="Calibri" panose="020F0502020204030204" pitchFamily="34" charset="0"/>
                <a:cs typeface="Calibri" panose="020F0502020204030204" pitchFamily="34" charset="0"/>
              </a:rPr>
              <a:t> S16 OAP Act 1861….Threats to Kill</a:t>
            </a:r>
          </a:p>
        </p:txBody>
      </p:sp>
      <p:graphicFrame>
        <p:nvGraphicFramePr>
          <p:cNvPr id="5" name="Diagram 4"/>
          <p:cNvGraphicFramePr/>
          <p:nvPr>
            <p:extLst>
              <p:ext uri="{D42A27DB-BD31-4B8C-83A1-F6EECF244321}">
                <p14:modId xmlns:p14="http://schemas.microsoft.com/office/powerpoint/2010/main" val="1562073152"/>
              </p:ext>
            </p:extLst>
          </p:nvPr>
        </p:nvGraphicFramePr>
        <p:xfrm>
          <a:off x="3707904" y="1001620"/>
          <a:ext cx="4776192" cy="4854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0149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A32D70FE-B9C1-4FBC-ADFD-75FA6F043CC2}"/>
                                            </p:graphicEl>
                                          </p:spTgt>
                                        </p:tgtEl>
                                        <p:attrNameLst>
                                          <p:attrName>style.visibility</p:attrName>
                                        </p:attrNameLst>
                                      </p:cBhvr>
                                      <p:to>
                                        <p:strVal val="visible"/>
                                      </p:to>
                                    </p:set>
                                    <p:animEffect transition="in" filter="fade">
                                      <p:cBhvr>
                                        <p:cTn id="7" dur="500"/>
                                        <p:tgtEl>
                                          <p:spTgt spid="5">
                                            <p:graphicEl>
                                              <a:dgm id="{A32D70FE-B9C1-4FBC-ADFD-75FA6F043CC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1425818-F38E-4366-A2D2-5A286B056E8A}"/>
                                            </p:graphicEl>
                                          </p:spTgt>
                                        </p:tgtEl>
                                        <p:attrNameLst>
                                          <p:attrName>style.visibility</p:attrName>
                                        </p:attrNameLst>
                                      </p:cBhvr>
                                      <p:to>
                                        <p:strVal val="visible"/>
                                      </p:to>
                                    </p:set>
                                    <p:animEffect transition="in" filter="fade">
                                      <p:cBhvr>
                                        <p:cTn id="12" dur="500"/>
                                        <p:tgtEl>
                                          <p:spTgt spid="5">
                                            <p:graphicEl>
                                              <a:dgm id="{71425818-F38E-4366-A2D2-5A286B056E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1221F12-3CC5-4BD5-B8EC-B91006FACE36}"/>
                                            </p:graphicEl>
                                          </p:spTgt>
                                        </p:tgtEl>
                                        <p:attrNameLst>
                                          <p:attrName>style.visibility</p:attrName>
                                        </p:attrNameLst>
                                      </p:cBhvr>
                                      <p:to>
                                        <p:strVal val="visible"/>
                                      </p:to>
                                    </p:set>
                                    <p:animEffect transition="in" filter="fade">
                                      <p:cBhvr>
                                        <p:cTn id="15" dur="500"/>
                                        <p:tgtEl>
                                          <p:spTgt spid="5">
                                            <p:graphicEl>
                                              <a:dgm id="{61221F12-3CC5-4BD5-B8EC-B91006FACE3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5681" y="404665"/>
            <a:ext cx="6048671" cy="5483215"/>
          </a:xfrm>
          <a:prstGeom prst="rect">
            <a:avLst/>
          </a:prstGeom>
        </p:spPr>
      </p:pic>
    </p:spTree>
    <p:extLst>
      <p:ext uri="{BB962C8B-B14F-4D97-AF65-F5344CB8AC3E}">
        <p14:creationId xmlns:p14="http://schemas.microsoft.com/office/powerpoint/2010/main" val="1077169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79576" y="404665"/>
            <a:ext cx="7848872" cy="5400453"/>
          </a:xfrm>
          <a:prstGeom prst="rect">
            <a:avLst/>
          </a:prstGeom>
          <a:solidFill>
            <a:schemeClr val="accent2">
              <a:lumMod val="20000"/>
              <a:lumOff val="80000"/>
            </a:schemeClr>
          </a:solidFill>
          <a:ln>
            <a:solidFill>
              <a:schemeClr val="tx1"/>
            </a:solidFill>
          </a:ln>
        </p:spPr>
        <p:txBody>
          <a:bodyPr wrap="square" rtlCol="0">
            <a:spAutoFit/>
          </a:bodyPr>
          <a:lstStyle/>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In which of the following cases will a Police Officer have a power to arrest for breach of the peace?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marL="342900" indent="-342900" algn="just">
              <a:lnSpc>
                <a:spcPct val="115000"/>
              </a:lnSpc>
              <a:spcAft>
                <a:spcPts val="1000"/>
              </a:spcAft>
              <a:buFont typeface="+mj-lt"/>
              <a:buAutoNum type="romanLcParenBoth"/>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He has reasonable suspicion that a breach of the peace has been committed.</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 A breach of the peace has been committed in the Officer's presence.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(iii) He believes that a breach of the peace will be committed in the immediate future.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All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a:t>
            </a:r>
            <a:r>
              <a:rPr lang="en-GB" sz="2200" b="0"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i</a:t>
            </a: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 (ii) only</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(ii) and (iii)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(ii) only</a:t>
            </a:r>
          </a:p>
        </p:txBody>
      </p:sp>
    </p:spTree>
    <p:extLst>
      <p:ext uri="{BB962C8B-B14F-4D97-AF65-F5344CB8AC3E}">
        <p14:creationId xmlns:p14="http://schemas.microsoft.com/office/powerpoint/2010/main" val="306398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1544" y="332656"/>
            <a:ext cx="8352928" cy="5355312"/>
          </a:xfrm>
          <a:prstGeom prst="rect">
            <a:avLst/>
          </a:prstGeom>
          <a:solidFill>
            <a:schemeClr val="accent2">
              <a:lumMod val="20000"/>
              <a:lumOff val="80000"/>
            </a:schemeClr>
          </a:solidFill>
          <a:ln>
            <a:solidFill>
              <a:schemeClr val="tx1"/>
            </a:solidFill>
          </a:ln>
        </p:spPr>
        <p:txBody>
          <a:bodyPr wrap="square" rtlCol="0">
            <a:spAutoFit/>
          </a:bodyPr>
          <a:lstStyle/>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person is guilty of an offence of Section 5 POA 1986, if they: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use threatening or abusive words or behaviour, or disorderly behaviour,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display any writing, sign or other visible representation which is threatening,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abusive within the sight or hearing of a person likely to be caused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use abusive words or behaviour, or disorderly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which is </a:t>
            </a:r>
            <a:r>
              <a:rPr lang="en-GB" sz="18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threatening</a:t>
            </a: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or abusive within the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sight or hearing of a person likely 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use threatening or abusive words or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Within the sight or hearing of a person likely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use disorderly behaviour, or which is threatening, or abusive within the sight or hearing of a person likely to be caused alarm or distress thereby.</a:t>
            </a:r>
          </a:p>
        </p:txBody>
      </p:sp>
    </p:spTree>
    <p:extLst>
      <p:ext uri="{BB962C8B-B14F-4D97-AF65-F5344CB8AC3E}">
        <p14:creationId xmlns:p14="http://schemas.microsoft.com/office/powerpoint/2010/main" val="174069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63552" y="404665"/>
            <a:ext cx="8280920" cy="5310043"/>
          </a:xfrm>
          <a:prstGeom prst="rect">
            <a:avLst/>
          </a:prstGeom>
          <a:solidFill>
            <a:schemeClr val="accent2">
              <a:lumMod val="20000"/>
              <a:lumOff val="80000"/>
            </a:schemeClr>
          </a:solidFill>
          <a:ln>
            <a:solidFill>
              <a:schemeClr val="tx1"/>
            </a:solidFill>
          </a:ln>
        </p:spPr>
        <p:txBody>
          <a:bodyPr wrap="square" rtlCol="0">
            <a:spAutoFit/>
          </a:bodyPr>
          <a:lstStyle/>
          <a:p>
            <a:pPr algn="just">
              <a:lnSpc>
                <a:spcPct val="150000"/>
              </a:lnSpc>
              <a:spcAft>
                <a:spcPts val="0"/>
              </a:spcAft>
            </a:pPr>
            <a:r>
              <a:rPr lang="en-GB" sz="1900" b="0" dirty="0">
                <a:solidFill>
                  <a:schemeClr val="tx1"/>
                </a:solidFill>
                <a:latin typeface="+mn-lt"/>
                <a:ea typeface="Times New Roman" panose="02020603050405020304" pitchFamily="18" charset="0"/>
                <a:cs typeface="Arial" panose="020B0604020202020204" pitchFamily="34" charset="0"/>
              </a:rPr>
              <a:t>REARDON places posters of a racist nature in the front window of his house, which is situated in a private road. The house is not overlooked and is in a secluded area of the road. In relation to Section 4a of the Public Order Act 1986, what statements (on this information alone) would be true? </a:t>
            </a:r>
          </a:p>
          <a:p>
            <a:pPr algn="just">
              <a:lnSpc>
                <a:spcPct val="150000"/>
              </a:lnSpc>
              <a:spcAft>
                <a:spcPts val="0"/>
              </a:spcAft>
            </a:pPr>
            <a:endParaRPr lang="en-GB" sz="19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1900" b="0" dirty="0">
                <a:solidFill>
                  <a:schemeClr val="tx1"/>
                </a:solidFill>
                <a:latin typeface="+mn-lt"/>
                <a:ea typeface="Times New Roman" panose="02020603050405020304" pitchFamily="18" charset="0"/>
                <a:cs typeface="Arial" panose="020B0604020202020204" pitchFamily="34" charset="0"/>
              </a:rPr>
              <a:t>(a) At least one person would have to be caused alarm, harassment or distress as a result of the threatening, abusive or insulting nature of the posters</a:t>
            </a:r>
          </a:p>
          <a:p>
            <a:pPr algn="just">
              <a:lnSpc>
                <a:spcPct val="150000"/>
              </a:lnSpc>
              <a:spcAft>
                <a:spcPts val="0"/>
              </a:spcAft>
            </a:pPr>
            <a:r>
              <a:rPr lang="en-GB" sz="1900" b="0" dirty="0">
                <a:solidFill>
                  <a:schemeClr val="tx1"/>
                </a:solidFill>
                <a:latin typeface="+mn-lt"/>
                <a:ea typeface="Times New Roman" panose="02020603050405020304" pitchFamily="18" charset="0"/>
                <a:cs typeface="Arial" panose="020B0604020202020204" pitchFamily="34" charset="0"/>
              </a:rPr>
              <a:t>(b) It doesn’t matter whether anyone is caused alarm, harassment or distress, only that REARDON intends this</a:t>
            </a:r>
          </a:p>
          <a:p>
            <a:pPr algn="just">
              <a:lnSpc>
                <a:spcPct val="150000"/>
              </a:lnSpc>
              <a:spcAft>
                <a:spcPts val="0"/>
              </a:spcAft>
            </a:pPr>
            <a:r>
              <a:rPr lang="en-GB" sz="1900" b="0" dirty="0">
                <a:solidFill>
                  <a:schemeClr val="tx1"/>
                </a:solidFill>
                <a:latin typeface="+mn-lt"/>
                <a:ea typeface="Times New Roman" panose="02020603050405020304" pitchFamily="18" charset="0"/>
                <a:cs typeface="Arial" panose="020B0604020202020204" pitchFamily="34" charset="0"/>
              </a:rPr>
              <a:t>(c) A constable could arrest REARDON if he was found committing this offence but only after he failed to remove the posters after being first warned</a:t>
            </a:r>
          </a:p>
          <a:p>
            <a:pPr algn="just">
              <a:lnSpc>
                <a:spcPct val="150000"/>
              </a:lnSpc>
              <a:spcAft>
                <a:spcPts val="0"/>
              </a:spcAft>
            </a:pPr>
            <a:r>
              <a:rPr lang="en-GB" sz="1900" b="0" dirty="0">
                <a:solidFill>
                  <a:schemeClr val="tx1"/>
                </a:solidFill>
                <a:latin typeface="+mn-lt"/>
                <a:ea typeface="Times New Roman" panose="02020603050405020304" pitchFamily="18" charset="0"/>
                <a:cs typeface="Arial" panose="020B0604020202020204" pitchFamily="34" charset="0"/>
              </a:rPr>
              <a:t>(d) No offence has been committed, a private road is not a public place</a:t>
            </a:r>
          </a:p>
        </p:txBody>
      </p:sp>
    </p:spTree>
    <p:extLst>
      <p:ext uri="{BB962C8B-B14F-4D97-AF65-F5344CB8AC3E}">
        <p14:creationId xmlns:p14="http://schemas.microsoft.com/office/powerpoint/2010/main" val="3861471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7608" y="476672"/>
            <a:ext cx="6984776" cy="5170646"/>
          </a:xfrm>
          <a:prstGeom prst="rect">
            <a:avLst/>
          </a:prstGeom>
          <a:solidFill>
            <a:schemeClr val="accent2">
              <a:lumMod val="20000"/>
              <a:lumOff val="80000"/>
            </a:schemeClr>
          </a:solidFill>
          <a:ln>
            <a:solidFill>
              <a:schemeClr val="tx1"/>
            </a:solid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Under Common Law, who may make an arrest for a breach of the peace and where may they make it?</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Only a Police Officer may arrest for a breach of the peace and only in a public place</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Only a Police Officer may arrest for a breach of the peace, either in a public or private place</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Any person may arrest for a breach of the peace but only in a public place</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Any person may arrest for a breach of the peace, either in a public or private place</a:t>
            </a:r>
          </a:p>
        </p:txBody>
      </p:sp>
    </p:spTree>
    <p:extLst>
      <p:ext uri="{BB962C8B-B14F-4D97-AF65-F5344CB8AC3E}">
        <p14:creationId xmlns:p14="http://schemas.microsoft.com/office/powerpoint/2010/main" val="220874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95772" y="548680"/>
            <a:ext cx="10200456" cy="4204356"/>
          </a:xfrm>
          <a:prstGeom prst="rect">
            <a:avLst/>
          </a:prstGeom>
          <a:solidFill>
            <a:schemeClr val="accent2">
              <a:lumMod val="20000"/>
              <a:lumOff val="80000"/>
            </a:schemeClr>
          </a:solidFill>
          <a:ln>
            <a:solidFill>
              <a:schemeClr val="tx1"/>
            </a:solidFill>
          </a:ln>
        </p:spPr>
        <p:txBody>
          <a:bodyPr wrap="square" rtlCol="0">
            <a:spAutoFit/>
          </a:bodyPr>
          <a:lstStyle/>
          <a:p>
            <a:pPr algn="just">
              <a:lnSpc>
                <a:spcPct val="150000"/>
              </a:lnSpc>
              <a:spcAft>
                <a:spcPts val="0"/>
              </a:spcAft>
            </a:pPr>
            <a:r>
              <a:rPr lang="en-GB" sz="1800" b="0" dirty="0">
                <a:solidFill>
                  <a:schemeClr val="tx1"/>
                </a:solidFill>
                <a:latin typeface="+mn-lt"/>
                <a:ea typeface="Times New Roman" panose="02020603050405020304" pitchFamily="18" charset="0"/>
                <a:cs typeface="Arial" panose="020B0604020202020204" pitchFamily="34" charset="0"/>
              </a:rPr>
              <a:t>You are called to a neighbour dispute and on arrival in the street see QUENTIN walking up and down the pavement carrying a poster stating that his neighbour DAWSON is a child molester.</a:t>
            </a:r>
          </a:p>
          <a:p>
            <a:pPr algn="just">
              <a:lnSpc>
                <a:spcPct val="150000"/>
              </a:lnSpc>
              <a:spcAft>
                <a:spcPts val="0"/>
              </a:spcAft>
            </a:pPr>
            <a:r>
              <a:rPr lang="en-GB" sz="1800" b="0" dirty="0">
                <a:solidFill>
                  <a:schemeClr val="tx1"/>
                </a:solidFill>
                <a:latin typeface="+mn-lt"/>
                <a:ea typeface="Times New Roman" panose="02020603050405020304" pitchFamily="18" charset="0"/>
                <a:cs typeface="Arial" panose="020B0604020202020204" pitchFamily="34" charset="0"/>
              </a:rPr>
              <a:t>What has to be proved for QUENTIN to commit the offence of causing intentional harassment, alarm or distress under Sec 4A Public Order Act 1986?</a:t>
            </a:r>
          </a:p>
          <a:p>
            <a:pPr algn="just">
              <a:lnSpc>
                <a:spcPct val="150000"/>
              </a:lnSpc>
              <a:spcAft>
                <a:spcPts val="0"/>
              </a:spcAft>
            </a:pPr>
            <a:endParaRPr lang="en-GB" sz="18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1800" b="0" dirty="0">
                <a:solidFill>
                  <a:schemeClr val="tx1"/>
                </a:solidFill>
                <a:latin typeface="+mn-lt"/>
                <a:ea typeface="Times New Roman" panose="02020603050405020304" pitchFamily="18" charset="0"/>
                <a:cs typeface="Arial" panose="020B0604020202020204" pitchFamily="34" charset="0"/>
              </a:rPr>
              <a:t>A. That he intended to cause DAWSON harassment, alarm or distress</a:t>
            </a:r>
          </a:p>
          <a:p>
            <a:pPr algn="just">
              <a:lnSpc>
                <a:spcPct val="150000"/>
              </a:lnSpc>
              <a:spcAft>
                <a:spcPts val="0"/>
              </a:spcAft>
            </a:pPr>
            <a:r>
              <a:rPr lang="en-GB" sz="1800" b="0" dirty="0">
                <a:solidFill>
                  <a:schemeClr val="tx1"/>
                </a:solidFill>
                <a:latin typeface="+mn-lt"/>
                <a:ea typeface="Times New Roman" panose="02020603050405020304" pitchFamily="18" charset="0"/>
                <a:cs typeface="Arial" panose="020B0604020202020204" pitchFamily="34" charset="0"/>
              </a:rPr>
              <a:t>B. That DAWSON was actually caused harassment, alarm or distress whether QUENTIN intended it or not</a:t>
            </a:r>
          </a:p>
          <a:p>
            <a:pPr algn="just">
              <a:lnSpc>
                <a:spcPct val="150000"/>
              </a:lnSpc>
              <a:spcAft>
                <a:spcPts val="0"/>
              </a:spcAft>
            </a:pPr>
            <a:r>
              <a:rPr lang="en-GB" sz="1800" b="0" dirty="0">
                <a:solidFill>
                  <a:schemeClr val="tx1"/>
                </a:solidFill>
                <a:latin typeface="+mn-lt"/>
                <a:ea typeface="Times New Roman" panose="02020603050405020304" pitchFamily="18" charset="0"/>
                <a:cs typeface="Arial" panose="020B0604020202020204" pitchFamily="34" charset="0"/>
              </a:rPr>
              <a:t>C. That he intended to cause harassment, alarm or distress and DAWSON was actually caused it</a:t>
            </a:r>
          </a:p>
          <a:p>
            <a:pPr algn="just">
              <a:lnSpc>
                <a:spcPct val="150000"/>
              </a:lnSpc>
              <a:spcAft>
                <a:spcPts val="0"/>
              </a:spcAft>
            </a:pPr>
            <a:r>
              <a:rPr lang="en-GB" sz="1800" b="0" dirty="0">
                <a:solidFill>
                  <a:schemeClr val="tx1"/>
                </a:solidFill>
                <a:latin typeface="+mn-lt"/>
                <a:ea typeface="Times New Roman" panose="02020603050405020304" pitchFamily="18" charset="0"/>
                <a:cs typeface="Arial" panose="020B0604020202020204" pitchFamily="34" charset="0"/>
              </a:rPr>
              <a:t>D. That DAWSON was not actually caused harassment, alarm or distress although QUENTIN intended this or was reckless as to whether harassment, alarm or distress was caused. </a:t>
            </a:r>
          </a:p>
        </p:txBody>
      </p:sp>
    </p:spTree>
    <p:extLst>
      <p:ext uri="{BB962C8B-B14F-4D97-AF65-F5344CB8AC3E}">
        <p14:creationId xmlns:p14="http://schemas.microsoft.com/office/powerpoint/2010/main" val="291637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63552" y="476672"/>
            <a:ext cx="8280920" cy="4985980"/>
          </a:xfrm>
          <a:prstGeom prst="rect">
            <a:avLst/>
          </a:prstGeom>
          <a:solidFill>
            <a:schemeClr val="accent2">
              <a:lumMod val="20000"/>
              <a:lumOff val="80000"/>
            </a:schemeClr>
          </a:solidFill>
          <a:ln>
            <a:solidFill>
              <a:schemeClr val="tx1"/>
            </a:solidFill>
          </a:ln>
        </p:spPr>
        <p:txBody>
          <a:bodyPr wrap="square" rtlCol="0">
            <a:spAutoFit/>
          </a:bodyPr>
          <a:lstStyle/>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SPARROW uses threatening language towards DIXON with the intention of causing him to fear unlawful violence.  DIXON is not threatened by this behaviour. DIXON is in a dwelling and SPARROW wishes to enter. </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In relation to Section 4 of the Public Order Act 1986, which of the following is correct?  </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A.SPARROW has committed the offence regardless of whether DIXON feels threatened.</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B.SPARROW has committed the offence, but only if someone else witnesses the behaviour.</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C.SPARROW has not committed the offence, because DIXON was not actually threatened.</a:t>
            </a:r>
          </a:p>
          <a:p>
            <a:pPr algn="just">
              <a:spcAft>
                <a:spcPts val="0"/>
              </a:spcAft>
            </a:pPr>
            <a:endPar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1600" b="0" dirty="0">
                <a:solidFill>
                  <a:schemeClr val="tx1"/>
                </a:solidFill>
                <a:latin typeface="Arial" panose="020B0604020202020204" pitchFamily="34" charset="0"/>
                <a:ea typeface="Times New Roman" panose="02020603050405020304" pitchFamily="18" charset="0"/>
                <a:cs typeface="Arial" panose="020B0604020202020204" pitchFamily="34" charset="0"/>
              </a:rPr>
              <a:t>D.SPARROW has not committed the offence, because DIXON was inside the dwelling.</a:t>
            </a:r>
          </a:p>
          <a:p>
            <a:pPr algn="just">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605033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91745" y="1268760"/>
            <a:ext cx="5035007" cy="3672408"/>
          </a:xfrm>
          <a:prstGeom prst="rect">
            <a:avLst/>
          </a:prstGeom>
        </p:spPr>
      </p:pic>
    </p:spTree>
    <p:extLst>
      <p:ext uri="{BB962C8B-B14F-4D97-AF65-F5344CB8AC3E}">
        <p14:creationId xmlns:p14="http://schemas.microsoft.com/office/powerpoint/2010/main" val="60419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24237</TotalTime>
  <Words>6830</Words>
  <Application>Microsoft Office PowerPoint</Application>
  <PresentationFormat>Widescreen</PresentationFormat>
  <Paragraphs>430</Paragraphs>
  <Slides>30</Slides>
  <Notes>30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30</vt:i4>
      </vt:variant>
    </vt:vector>
  </HeadingPairs>
  <TitlesOfParts>
    <vt:vector size="40" baseType="lpstr">
      <vt:lpstr>Arial</vt:lpstr>
      <vt:lpstr>Arial Nova Cond</vt:lpstr>
      <vt:lpstr>calibri</vt:lpstr>
      <vt:lpstr>calibri</vt:lpstr>
      <vt:lpstr>Calibri Light</vt:lpstr>
      <vt:lpstr>Microsoft Sans Serif</vt:lpstr>
      <vt:lpstr>Tahoma</vt:lpstr>
      <vt:lpstr>Verdana</vt:lpstr>
      <vt:lpstr>1_Office Theme</vt:lpstr>
      <vt:lpstr>2_Office Theme</vt:lpstr>
      <vt:lpstr>PowerPoint Presentation</vt:lpstr>
      <vt:lpstr>Public Order Act 1986</vt:lpstr>
      <vt:lpstr>PowerPoint Presentation</vt:lpstr>
      <vt:lpstr>Breach of the Peace</vt:lpstr>
      <vt:lpstr>Breach of the Peace</vt:lpstr>
      <vt:lpstr>PowerPoint Presentation</vt:lpstr>
      <vt:lpstr>PowerPoint Presentation</vt:lpstr>
      <vt:lpstr>Section 5 POA 1986</vt:lpstr>
      <vt:lpstr>Section 5 POA 1986</vt:lpstr>
      <vt:lpstr>PowerPoint Presentation</vt:lpstr>
      <vt:lpstr>PowerPoint Presentation</vt:lpstr>
      <vt:lpstr>Section 4A POA 1986</vt:lpstr>
      <vt:lpstr>PowerPoint Presentation</vt:lpstr>
      <vt:lpstr>PowerPoint Presentation</vt:lpstr>
      <vt:lpstr>PowerPoint Presentation</vt:lpstr>
      <vt:lpstr>S4 POA 1986</vt:lpstr>
      <vt:lpstr>S4 POA 1986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Neil,Sharon swp3514</cp:lastModifiedBy>
  <cp:revision>657</cp:revision>
  <cp:lastPrinted>2018-09-25T08:22:45Z</cp:lastPrinted>
  <dcterms:created xsi:type="dcterms:W3CDTF">2010-07-02T08:46:54Z</dcterms:created>
  <dcterms:modified xsi:type="dcterms:W3CDTF">2022-07-01T09:30:28Z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ade9afc8-2fb0-4bb2-bfcb-bd3514283b64</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2022-06-23T10:50:58Z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3464cf0e-f244-4ae8-85c7-c6ca67566f25</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