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8" r:id="rId2"/>
    <p:sldId id="257" r:id="rId3"/>
    <p:sldId id="259" r:id="rId4"/>
    <p:sldId id="261" r:id="rId5"/>
    <p:sldId id="270" r:id="rId6"/>
    <p:sldId id="265" r:id="rId7"/>
    <p:sldId id="269" r:id="rId8"/>
    <p:sldId id="263" r:id="rId9"/>
    <p:sldId id="266"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196" autoAdjust="0"/>
    <p:restoredTop sz="93690" autoAdjust="0"/>
  </p:normalViewPr>
  <p:slideViewPr>
    <p:cSldViewPr snapToGrid="0">
      <p:cViewPr varScale="1">
        <p:scale>
          <a:sx n="61" d="100"/>
          <a:sy n="61" d="100"/>
        </p:scale>
        <p:origin x="83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4546D3-933B-4C95-84FD-4D441F47B5E1}" type="datetimeFigureOut">
              <a:rPr lang="en-GB" smtClean="0"/>
              <a:t>11/07/2022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0336E5-EDC8-421D-AB86-9FBB4E36B0AB}" type="slidenum">
              <a:rPr lang="en-GB" smtClean="0"/>
              <a:t>‹#›</a:t>
            </a:fld>
            <a:endParaRPr lang="en-GB"/>
          </a:p>
        </p:txBody>
      </p:sp>
    </p:spTree>
    <p:extLst>
      <p:ext uri="{BB962C8B-B14F-4D97-AF65-F5344CB8AC3E}">
        <p14:creationId xmlns:p14="http://schemas.microsoft.com/office/powerpoint/2010/main" val="6425044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60336E5-EDC8-421D-AB86-9FBB4E36B0AB}" type="slidenum">
              <a:rPr lang="en-GB" smtClean="0"/>
              <a:t>4</a:t>
            </a:fld>
            <a:endParaRPr lang="en-GB" dirty="0"/>
          </a:p>
        </p:txBody>
      </p:sp>
    </p:spTree>
    <p:extLst>
      <p:ext uri="{BB962C8B-B14F-4D97-AF65-F5344CB8AC3E}">
        <p14:creationId xmlns:p14="http://schemas.microsoft.com/office/powerpoint/2010/main" val="2404563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br>
              <a:rPr lang="en-GB" sz="1200" dirty="0">
                <a:solidFill>
                  <a:srgbClr val="3A3A3A"/>
                </a:solidFill>
                <a:effectLst/>
                <a:latin typeface="Work Sans" pitchFamily="2" charset="0"/>
                <a:ea typeface="Times New Roman" panose="02020603050405020304" pitchFamily="18" charset="0"/>
                <a:cs typeface="Times New Roman" panose="02020603050405020304" pitchFamily="18" charset="0"/>
              </a:rPr>
            </a:br>
            <a:endParaRPr lang="en-GB" sz="1200" dirty="0">
              <a:solidFill>
                <a:srgbClr val="3A3A3A"/>
              </a:solidFill>
              <a:effectLst/>
              <a:latin typeface="Work Sans" pitchFamily="2"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60336E5-EDC8-421D-AB86-9FBB4E36B0AB}" type="slidenum">
              <a:rPr lang="en-GB" smtClean="0"/>
              <a:t>6</a:t>
            </a:fld>
            <a:endParaRPr lang="en-GB"/>
          </a:p>
        </p:txBody>
      </p:sp>
    </p:spTree>
    <p:extLst>
      <p:ext uri="{BB962C8B-B14F-4D97-AF65-F5344CB8AC3E}">
        <p14:creationId xmlns:p14="http://schemas.microsoft.com/office/powerpoint/2010/main" val="25022644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0336E5-EDC8-421D-AB86-9FBB4E36B0AB}" type="slidenum">
              <a:rPr lang="en-GB" smtClean="0"/>
              <a:t>8</a:t>
            </a:fld>
            <a:endParaRPr lang="en-GB"/>
          </a:p>
        </p:txBody>
      </p:sp>
    </p:spTree>
    <p:extLst>
      <p:ext uri="{BB962C8B-B14F-4D97-AF65-F5344CB8AC3E}">
        <p14:creationId xmlns:p14="http://schemas.microsoft.com/office/powerpoint/2010/main" val="19237065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60336E5-EDC8-421D-AB86-9FBB4E36B0AB}" type="slidenum">
              <a:rPr lang="en-GB" smtClean="0"/>
              <a:t>9</a:t>
            </a:fld>
            <a:endParaRPr lang="en-GB"/>
          </a:p>
        </p:txBody>
      </p:sp>
    </p:spTree>
    <p:extLst>
      <p:ext uri="{BB962C8B-B14F-4D97-AF65-F5344CB8AC3E}">
        <p14:creationId xmlns:p14="http://schemas.microsoft.com/office/powerpoint/2010/main" val="2390200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0336E5-EDC8-421D-AB86-9FBB4E36B0AB}" type="slidenum">
              <a:rPr lang="en-GB" smtClean="0"/>
              <a:t>10</a:t>
            </a:fld>
            <a:endParaRPr lang="en-GB"/>
          </a:p>
        </p:txBody>
      </p:sp>
    </p:spTree>
    <p:extLst>
      <p:ext uri="{BB962C8B-B14F-4D97-AF65-F5344CB8AC3E}">
        <p14:creationId xmlns:p14="http://schemas.microsoft.com/office/powerpoint/2010/main" val="6128109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0336E5-EDC8-421D-AB86-9FBB4E36B0AB}" type="slidenum">
              <a:rPr lang="en-GB" smtClean="0"/>
              <a:t>11</a:t>
            </a:fld>
            <a:endParaRPr lang="en-GB"/>
          </a:p>
        </p:txBody>
      </p:sp>
    </p:spTree>
    <p:extLst>
      <p:ext uri="{BB962C8B-B14F-4D97-AF65-F5344CB8AC3E}">
        <p14:creationId xmlns:p14="http://schemas.microsoft.com/office/powerpoint/2010/main" val="1209922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1B7F3-4456-4993-9CD5-EEDCDB1A83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C3F7239-BA9E-4B39-AF56-246F63085D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747539-E1B5-4C8B-92E9-56B6DEFFED50}"/>
              </a:ext>
            </a:extLst>
          </p:cNvPr>
          <p:cNvSpPr>
            <a:spLocks noGrp="1"/>
          </p:cNvSpPr>
          <p:nvPr>
            <p:ph type="dt" sz="half" idx="10"/>
          </p:nvPr>
        </p:nvSpPr>
        <p:spPr/>
        <p:txBody>
          <a:bodyPr/>
          <a:lstStyle/>
          <a:p>
            <a:fld id="{55986619-80D4-4A15-B1F3-85799EC97C5B}" type="datetimeFigureOut">
              <a:rPr lang="en-GB" smtClean="0"/>
              <a:t>11/07/2022</a:t>
            </a:fld>
            <a:endParaRPr lang="en-GB"/>
          </a:p>
        </p:txBody>
      </p:sp>
      <p:sp>
        <p:nvSpPr>
          <p:cNvPr id="5" name="Footer Placeholder 4">
            <a:extLst>
              <a:ext uri="{FF2B5EF4-FFF2-40B4-BE49-F238E27FC236}">
                <a16:creationId xmlns:a16="http://schemas.microsoft.com/office/drawing/2014/main" id="{C548F6F2-BEEF-4485-85EA-89514A20DF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B9A698-6D31-4EF7-93B6-A8AF068E03E5}"/>
              </a:ext>
            </a:extLst>
          </p:cNvPr>
          <p:cNvSpPr>
            <a:spLocks noGrp="1"/>
          </p:cNvSpPr>
          <p:nvPr>
            <p:ph type="sldNum" sz="quarter" idx="12"/>
          </p:nvPr>
        </p:nvSpPr>
        <p:spPr/>
        <p:txBody>
          <a:bodyPr/>
          <a:lstStyle/>
          <a:p>
            <a:fld id="{D940740F-B81D-4B3B-980B-2FDC56D503D3}" type="slidenum">
              <a:rPr lang="en-GB" smtClean="0"/>
              <a:t>‹#›</a:t>
            </a:fld>
            <a:endParaRPr lang="en-GB"/>
          </a:p>
        </p:txBody>
      </p:sp>
    </p:spTree>
    <p:extLst>
      <p:ext uri="{BB962C8B-B14F-4D97-AF65-F5344CB8AC3E}">
        <p14:creationId xmlns:p14="http://schemas.microsoft.com/office/powerpoint/2010/main" val="3467454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0F332-8E1E-4594-957D-7A8A70A784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29A08F-0645-4C07-AF07-A07B7C5EDE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632ADA-88CB-4475-8572-BC488477D4F4}"/>
              </a:ext>
            </a:extLst>
          </p:cNvPr>
          <p:cNvSpPr>
            <a:spLocks noGrp="1"/>
          </p:cNvSpPr>
          <p:nvPr>
            <p:ph type="dt" sz="half" idx="10"/>
          </p:nvPr>
        </p:nvSpPr>
        <p:spPr/>
        <p:txBody>
          <a:bodyPr/>
          <a:lstStyle/>
          <a:p>
            <a:fld id="{55986619-80D4-4A15-B1F3-85799EC97C5B}" type="datetimeFigureOut">
              <a:rPr lang="en-GB" smtClean="0"/>
              <a:t>11/07/2022</a:t>
            </a:fld>
            <a:endParaRPr lang="en-GB"/>
          </a:p>
        </p:txBody>
      </p:sp>
      <p:sp>
        <p:nvSpPr>
          <p:cNvPr id="5" name="Footer Placeholder 4">
            <a:extLst>
              <a:ext uri="{FF2B5EF4-FFF2-40B4-BE49-F238E27FC236}">
                <a16:creationId xmlns:a16="http://schemas.microsoft.com/office/drawing/2014/main" id="{2A666936-EEAD-4654-9E9E-B86ACD134E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F22D48-0D57-4289-8DE2-AD92C950C680}"/>
              </a:ext>
            </a:extLst>
          </p:cNvPr>
          <p:cNvSpPr>
            <a:spLocks noGrp="1"/>
          </p:cNvSpPr>
          <p:nvPr>
            <p:ph type="sldNum" sz="quarter" idx="12"/>
          </p:nvPr>
        </p:nvSpPr>
        <p:spPr/>
        <p:txBody>
          <a:bodyPr/>
          <a:lstStyle/>
          <a:p>
            <a:fld id="{D940740F-B81D-4B3B-980B-2FDC56D503D3}" type="slidenum">
              <a:rPr lang="en-GB" smtClean="0"/>
              <a:t>‹#›</a:t>
            </a:fld>
            <a:endParaRPr lang="en-GB"/>
          </a:p>
        </p:txBody>
      </p:sp>
    </p:spTree>
    <p:extLst>
      <p:ext uri="{BB962C8B-B14F-4D97-AF65-F5344CB8AC3E}">
        <p14:creationId xmlns:p14="http://schemas.microsoft.com/office/powerpoint/2010/main" val="21619497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285DB-F092-4FE8-BAC8-782D4107D9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D2AE9C-72E2-4161-BE45-D6D5E370542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E68FC1-58AB-49D2-A9C4-AE31E86E6FB7}"/>
              </a:ext>
            </a:extLst>
          </p:cNvPr>
          <p:cNvSpPr>
            <a:spLocks noGrp="1"/>
          </p:cNvSpPr>
          <p:nvPr>
            <p:ph type="dt" sz="half" idx="10"/>
          </p:nvPr>
        </p:nvSpPr>
        <p:spPr/>
        <p:txBody>
          <a:bodyPr/>
          <a:lstStyle/>
          <a:p>
            <a:fld id="{55986619-80D4-4A15-B1F3-85799EC97C5B}" type="datetimeFigureOut">
              <a:rPr lang="en-GB" smtClean="0"/>
              <a:t>11/07/2022</a:t>
            </a:fld>
            <a:endParaRPr lang="en-GB"/>
          </a:p>
        </p:txBody>
      </p:sp>
      <p:sp>
        <p:nvSpPr>
          <p:cNvPr id="5" name="Footer Placeholder 4">
            <a:extLst>
              <a:ext uri="{FF2B5EF4-FFF2-40B4-BE49-F238E27FC236}">
                <a16:creationId xmlns:a16="http://schemas.microsoft.com/office/drawing/2014/main" id="{52521C53-3BB7-4ECC-B0EA-64243FAF2A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D8D05E-54AB-4596-8FE9-CD5371A7C8FF}"/>
              </a:ext>
            </a:extLst>
          </p:cNvPr>
          <p:cNvSpPr>
            <a:spLocks noGrp="1"/>
          </p:cNvSpPr>
          <p:nvPr>
            <p:ph type="sldNum" sz="quarter" idx="12"/>
          </p:nvPr>
        </p:nvSpPr>
        <p:spPr/>
        <p:txBody>
          <a:bodyPr/>
          <a:lstStyle/>
          <a:p>
            <a:fld id="{D940740F-B81D-4B3B-980B-2FDC56D503D3}" type="slidenum">
              <a:rPr lang="en-GB" smtClean="0"/>
              <a:t>‹#›</a:t>
            </a:fld>
            <a:endParaRPr lang="en-GB"/>
          </a:p>
        </p:txBody>
      </p:sp>
    </p:spTree>
    <p:extLst>
      <p:ext uri="{BB962C8B-B14F-4D97-AF65-F5344CB8AC3E}">
        <p14:creationId xmlns:p14="http://schemas.microsoft.com/office/powerpoint/2010/main" val="1479332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5A557-7CFD-4DC9-A9C8-241E083938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2AC-1E89-4866-8ACE-281621C98BB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38BB2D-D479-48F2-810B-7B8F29EC9C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51587CB-FC88-40E2-86C4-272B966396A1}"/>
              </a:ext>
            </a:extLst>
          </p:cNvPr>
          <p:cNvSpPr>
            <a:spLocks noGrp="1"/>
          </p:cNvSpPr>
          <p:nvPr>
            <p:ph type="dt" sz="half" idx="10"/>
          </p:nvPr>
        </p:nvSpPr>
        <p:spPr/>
        <p:txBody>
          <a:bodyPr/>
          <a:lstStyle/>
          <a:p>
            <a:fld id="{55986619-80D4-4A15-B1F3-85799EC97C5B}" type="datetimeFigureOut">
              <a:rPr lang="en-GB" smtClean="0"/>
              <a:t>11/07/2022</a:t>
            </a:fld>
            <a:endParaRPr lang="en-GB"/>
          </a:p>
        </p:txBody>
      </p:sp>
      <p:sp>
        <p:nvSpPr>
          <p:cNvPr id="6" name="Footer Placeholder 5">
            <a:extLst>
              <a:ext uri="{FF2B5EF4-FFF2-40B4-BE49-F238E27FC236}">
                <a16:creationId xmlns:a16="http://schemas.microsoft.com/office/drawing/2014/main" id="{DEF40173-5436-4E13-9236-4620E819F0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B0741F-6D63-4EDE-9729-35781F4A8F02}"/>
              </a:ext>
            </a:extLst>
          </p:cNvPr>
          <p:cNvSpPr>
            <a:spLocks noGrp="1"/>
          </p:cNvSpPr>
          <p:nvPr>
            <p:ph type="sldNum" sz="quarter" idx="12"/>
          </p:nvPr>
        </p:nvSpPr>
        <p:spPr/>
        <p:txBody>
          <a:bodyPr/>
          <a:lstStyle/>
          <a:p>
            <a:fld id="{D940740F-B81D-4B3B-980B-2FDC56D503D3}" type="slidenum">
              <a:rPr lang="en-GB" smtClean="0"/>
              <a:t>‹#›</a:t>
            </a:fld>
            <a:endParaRPr lang="en-GB"/>
          </a:p>
        </p:txBody>
      </p:sp>
    </p:spTree>
    <p:extLst>
      <p:ext uri="{BB962C8B-B14F-4D97-AF65-F5344CB8AC3E}">
        <p14:creationId xmlns:p14="http://schemas.microsoft.com/office/powerpoint/2010/main" val="2734549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6EAC8-754F-4DAF-81FC-CA8C83E9E49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44DF34-7097-45E5-AFDC-89F1A2576C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2D444F-BB53-4546-B0E3-2FABC3E1A6E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461B774-798D-460B-A60A-5F29BCD577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4C6B820-DD3B-4232-A6B7-DA2205B4BFD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7E434F6-6B69-4811-B0FC-9DF944409F97}"/>
              </a:ext>
            </a:extLst>
          </p:cNvPr>
          <p:cNvSpPr>
            <a:spLocks noGrp="1"/>
          </p:cNvSpPr>
          <p:nvPr>
            <p:ph type="dt" sz="half" idx="10"/>
          </p:nvPr>
        </p:nvSpPr>
        <p:spPr/>
        <p:txBody>
          <a:bodyPr/>
          <a:lstStyle/>
          <a:p>
            <a:fld id="{55986619-80D4-4A15-B1F3-85799EC97C5B}" type="datetimeFigureOut">
              <a:rPr lang="en-GB" smtClean="0"/>
              <a:t>11/07/2022</a:t>
            </a:fld>
            <a:endParaRPr lang="en-GB"/>
          </a:p>
        </p:txBody>
      </p:sp>
      <p:sp>
        <p:nvSpPr>
          <p:cNvPr id="8" name="Footer Placeholder 7">
            <a:extLst>
              <a:ext uri="{FF2B5EF4-FFF2-40B4-BE49-F238E27FC236}">
                <a16:creationId xmlns:a16="http://schemas.microsoft.com/office/drawing/2014/main" id="{FA6EF317-08A8-4786-9283-73623A7577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DE46F6-36B0-40BD-9C28-2743C9ECBA40}"/>
              </a:ext>
            </a:extLst>
          </p:cNvPr>
          <p:cNvSpPr>
            <a:spLocks noGrp="1"/>
          </p:cNvSpPr>
          <p:nvPr>
            <p:ph type="sldNum" sz="quarter" idx="12"/>
          </p:nvPr>
        </p:nvSpPr>
        <p:spPr/>
        <p:txBody>
          <a:bodyPr/>
          <a:lstStyle/>
          <a:p>
            <a:fld id="{D940740F-B81D-4B3B-980B-2FDC56D503D3}" type="slidenum">
              <a:rPr lang="en-GB" smtClean="0"/>
              <a:t>‹#›</a:t>
            </a:fld>
            <a:endParaRPr lang="en-GB"/>
          </a:p>
        </p:txBody>
      </p:sp>
    </p:spTree>
    <p:extLst>
      <p:ext uri="{BB962C8B-B14F-4D97-AF65-F5344CB8AC3E}">
        <p14:creationId xmlns:p14="http://schemas.microsoft.com/office/powerpoint/2010/main" val="19545987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52908-C96C-41F7-AA3D-9D69D97B49D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6C03119-5393-421C-AF31-788F985480CB}"/>
              </a:ext>
            </a:extLst>
          </p:cNvPr>
          <p:cNvSpPr>
            <a:spLocks noGrp="1"/>
          </p:cNvSpPr>
          <p:nvPr>
            <p:ph type="dt" sz="half" idx="10"/>
          </p:nvPr>
        </p:nvSpPr>
        <p:spPr/>
        <p:txBody>
          <a:bodyPr/>
          <a:lstStyle/>
          <a:p>
            <a:fld id="{55986619-80D4-4A15-B1F3-85799EC97C5B}" type="datetimeFigureOut">
              <a:rPr lang="en-GB" smtClean="0"/>
              <a:t>11/07/2022</a:t>
            </a:fld>
            <a:endParaRPr lang="en-GB"/>
          </a:p>
        </p:txBody>
      </p:sp>
      <p:sp>
        <p:nvSpPr>
          <p:cNvPr id="4" name="Footer Placeholder 3">
            <a:extLst>
              <a:ext uri="{FF2B5EF4-FFF2-40B4-BE49-F238E27FC236}">
                <a16:creationId xmlns:a16="http://schemas.microsoft.com/office/drawing/2014/main" id="{DF59C7AE-BA8E-4C7F-A54E-71475864B7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E493817-81EE-4DEC-AA3E-10AF39B42176}"/>
              </a:ext>
            </a:extLst>
          </p:cNvPr>
          <p:cNvSpPr>
            <a:spLocks noGrp="1"/>
          </p:cNvSpPr>
          <p:nvPr>
            <p:ph type="sldNum" sz="quarter" idx="12"/>
          </p:nvPr>
        </p:nvSpPr>
        <p:spPr/>
        <p:txBody>
          <a:bodyPr/>
          <a:lstStyle/>
          <a:p>
            <a:fld id="{D940740F-B81D-4B3B-980B-2FDC56D503D3}" type="slidenum">
              <a:rPr lang="en-GB" smtClean="0"/>
              <a:t>‹#›</a:t>
            </a:fld>
            <a:endParaRPr lang="en-GB"/>
          </a:p>
        </p:txBody>
      </p:sp>
    </p:spTree>
    <p:extLst>
      <p:ext uri="{BB962C8B-B14F-4D97-AF65-F5344CB8AC3E}">
        <p14:creationId xmlns:p14="http://schemas.microsoft.com/office/powerpoint/2010/main" val="24912727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3B9F41-48F7-4F89-B7D3-7378F46AC2FF}"/>
              </a:ext>
            </a:extLst>
          </p:cNvPr>
          <p:cNvSpPr>
            <a:spLocks noGrp="1"/>
          </p:cNvSpPr>
          <p:nvPr>
            <p:ph type="dt" sz="half" idx="10"/>
          </p:nvPr>
        </p:nvSpPr>
        <p:spPr/>
        <p:txBody>
          <a:bodyPr/>
          <a:lstStyle/>
          <a:p>
            <a:fld id="{55986619-80D4-4A15-B1F3-85799EC97C5B}" type="datetimeFigureOut">
              <a:rPr lang="en-GB" smtClean="0"/>
              <a:t>11/07/2022</a:t>
            </a:fld>
            <a:endParaRPr lang="en-GB"/>
          </a:p>
        </p:txBody>
      </p:sp>
      <p:sp>
        <p:nvSpPr>
          <p:cNvPr id="3" name="Footer Placeholder 2">
            <a:extLst>
              <a:ext uri="{FF2B5EF4-FFF2-40B4-BE49-F238E27FC236}">
                <a16:creationId xmlns:a16="http://schemas.microsoft.com/office/drawing/2014/main" id="{23D925CB-DC28-452F-ADD7-4CF2D55AB2D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5CF46CC-A877-48F9-9051-C639D8EBB41C}"/>
              </a:ext>
            </a:extLst>
          </p:cNvPr>
          <p:cNvSpPr>
            <a:spLocks noGrp="1"/>
          </p:cNvSpPr>
          <p:nvPr>
            <p:ph type="sldNum" sz="quarter" idx="12"/>
          </p:nvPr>
        </p:nvSpPr>
        <p:spPr/>
        <p:txBody>
          <a:bodyPr/>
          <a:lstStyle/>
          <a:p>
            <a:fld id="{D940740F-B81D-4B3B-980B-2FDC56D503D3}" type="slidenum">
              <a:rPr lang="en-GB" smtClean="0"/>
              <a:t>‹#›</a:t>
            </a:fld>
            <a:endParaRPr lang="en-GB"/>
          </a:p>
        </p:txBody>
      </p:sp>
    </p:spTree>
    <p:extLst>
      <p:ext uri="{BB962C8B-B14F-4D97-AF65-F5344CB8AC3E}">
        <p14:creationId xmlns:p14="http://schemas.microsoft.com/office/powerpoint/2010/main" val="36684614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201D0-FA02-4806-B00E-99425A7810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A58D0C-DB38-4CB3-A401-44FEE651E8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032623-59D8-42EF-94E5-D8D64CE95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AC618E-93F7-433A-BE8D-92F522247DBE}"/>
              </a:ext>
            </a:extLst>
          </p:cNvPr>
          <p:cNvSpPr>
            <a:spLocks noGrp="1"/>
          </p:cNvSpPr>
          <p:nvPr>
            <p:ph type="dt" sz="half" idx="10"/>
          </p:nvPr>
        </p:nvSpPr>
        <p:spPr/>
        <p:txBody>
          <a:bodyPr/>
          <a:lstStyle/>
          <a:p>
            <a:fld id="{55986619-80D4-4A15-B1F3-85799EC97C5B}" type="datetimeFigureOut">
              <a:rPr lang="en-GB" smtClean="0"/>
              <a:t>11/07/2022</a:t>
            </a:fld>
            <a:endParaRPr lang="en-GB"/>
          </a:p>
        </p:txBody>
      </p:sp>
      <p:sp>
        <p:nvSpPr>
          <p:cNvPr id="6" name="Footer Placeholder 5">
            <a:extLst>
              <a:ext uri="{FF2B5EF4-FFF2-40B4-BE49-F238E27FC236}">
                <a16:creationId xmlns:a16="http://schemas.microsoft.com/office/drawing/2014/main" id="{3AC4BC00-B78C-4CE1-94D1-B45D62B2E1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4437D3-EE2A-46AF-B4FD-6E7B6CF2B903}"/>
              </a:ext>
            </a:extLst>
          </p:cNvPr>
          <p:cNvSpPr>
            <a:spLocks noGrp="1"/>
          </p:cNvSpPr>
          <p:nvPr>
            <p:ph type="sldNum" sz="quarter" idx="12"/>
          </p:nvPr>
        </p:nvSpPr>
        <p:spPr/>
        <p:txBody>
          <a:bodyPr/>
          <a:lstStyle/>
          <a:p>
            <a:fld id="{D940740F-B81D-4B3B-980B-2FDC56D503D3}" type="slidenum">
              <a:rPr lang="en-GB" smtClean="0"/>
              <a:t>‹#›</a:t>
            </a:fld>
            <a:endParaRPr lang="en-GB"/>
          </a:p>
        </p:txBody>
      </p:sp>
    </p:spTree>
    <p:extLst>
      <p:ext uri="{BB962C8B-B14F-4D97-AF65-F5344CB8AC3E}">
        <p14:creationId xmlns:p14="http://schemas.microsoft.com/office/powerpoint/2010/main" val="240221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FAE4-CA9B-4D16-A5E5-81C27658C4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F8F353-960C-459D-B864-B0288C16F1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C24A285-819C-4BCA-BAB7-FFCB5B652E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D4FE08-65AB-4D0F-871C-6A7D596C46A4}"/>
              </a:ext>
            </a:extLst>
          </p:cNvPr>
          <p:cNvSpPr>
            <a:spLocks noGrp="1"/>
          </p:cNvSpPr>
          <p:nvPr>
            <p:ph type="dt" sz="half" idx="10"/>
          </p:nvPr>
        </p:nvSpPr>
        <p:spPr/>
        <p:txBody>
          <a:bodyPr/>
          <a:lstStyle/>
          <a:p>
            <a:fld id="{55986619-80D4-4A15-B1F3-85799EC97C5B}" type="datetimeFigureOut">
              <a:rPr lang="en-GB" smtClean="0"/>
              <a:t>11/07/2022</a:t>
            </a:fld>
            <a:endParaRPr lang="en-GB"/>
          </a:p>
        </p:txBody>
      </p:sp>
      <p:sp>
        <p:nvSpPr>
          <p:cNvPr id="6" name="Footer Placeholder 5">
            <a:extLst>
              <a:ext uri="{FF2B5EF4-FFF2-40B4-BE49-F238E27FC236}">
                <a16:creationId xmlns:a16="http://schemas.microsoft.com/office/drawing/2014/main" id="{2578E745-F99F-4C6B-94C0-4E2C24B6BA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ABD6CC-6A7A-4F82-981B-78ECF31104A3}"/>
              </a:ext>
            </a:extLst>
          </p:cNvPr>
          <p:cNvSpPr>
            <a:spLocks noGrp="1"/>
          </p:cNvSpPr>
          <p:nvPr>
            <p:ph type="sldNum" sz="quarter" idx="12"/>
          </p:nvPr>
        </p:nvSpPr>
        <p:spPr/>
        <p:txBody>
          <a:bodyPr/>
          <a:lstStyle/>
          <a:p>
            <a:fld id="{D940740F-B81D-4B3B-980B-2FDC56D503D3}" type="slidenum">
              <a:rPr lang="en-GB" smtClean="0"/>
              <a:t>‹#›</a:t>
            </a:fld>
            <a:endParaRPr lang="en-GB"/>
          </a:p>
        </p:txBody>
      </p:sp>
    </p:spTree>
    <p:extLst>
      <p:ext uri="{BB962C8B-B14F-4D97-AF65-F5344CB8AC3E}">
        <p14:creationId xmlns:p14="http://schemas.microsoft.com/office/powerpoint/2010/main" val="29365365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ABBED-71F3-449F-94D3-B52141C3D9A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CC52E7-9861-4AAF-8B87-2F8ADF85576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25DE97-96FA-49DA-B69C-65605BDB12DD}"/>
              </a:ext>
            </a:extLst>
          </p:cNvPr>
          <p:cNvSpPr>
            <a:spLocks noGrp="1"/>
          </p:cNvSpPr>
          <p:nvPr>
            <p:ph type="dt" sz="half" idx="10"/>
          </p:nvPr>
        </p:nvSpPr>
        <p:spPr/>
        <p:txBody>
          <a:bodyPr/>
          <a:lstStyle/>
          <a:p>
            <a:fld id="{55986619-80D4-4A15-B1F3-85799EC97C5B}" type="datetimeFigureOut">
              <a:rPr lang="en-GB" smtClean="0"/>
              <a:t>11/07/2022</a:t>
            </a:fld>
            <a:endParaRPr lang="en-GB"/>
          </a:p>
        </p:txBody>
      </p:sp>
      <p:sp>
        <p:nvSpPr>
          <p:cNvPr id="5" name="Footer Placeholder 4">
            <a:extLst>
              <a:ext uri="{FF2B5EF4-FFF2-40B4-BE49-F238E27FC236}">
                <a16:creationId xmlns:a16="http://schemas.microsoft.com/office/drawing/2014/main" id="{A4C96B7A-4257-4A95-A2F1-EC6B58FFC0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4066F3-259E-412D-BA59-865F06FBECAF}"/>
              </a:ext>
            </a:extLst>
          </p:cNvPr>
          <p:cNvSpPr>
            <a:spLocks noGrp="1"/>
          </p:cNvSpPr>
          <p:nvPr>
            <p:ph type="sldNum" sz="quarter" idx="12"/>
          </p:nvPr>
        </p:nvSpPr>
        <p:spPr/>
        <p:txBody>
          <a:bodyPr/>
          <a:lstStyle/>
          <a:p>
            <a:fld id="{D940740F-B81D-4B3B-980B-2FDC56D503D3}" type="slidenum">
              <a:rPr lang="en-GB" smtClean="0"/>
              <a:t>‹#›</a:t>
            </a:fld>
            <a:endParaRPr lang="en-GB"/>
          </a:p>
        </p:txBody>
      </p:sp>
    </p:spTree>
    <p:extLst>
      <p:ext uri="{BB962C8B-B14F-4D97-AF65-F5344CB8AC3E}">
        <p14:creationId xmlns:p14="http://schemas.microsoft.com/office/powerpoint/2010/main" val="4147773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C9F75B-E18B-4B97-BE5A-3BB390A00FB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6F5B46-F867-4E85-9A1B-3AE30A94D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918FF4-FB58-470F-983D-CC8AF5209E75}"/>
              </a:ext>
            </a:extLst>
          </p:cNvPr>
          <p:cNvSpPr>
            <a:spLocks noGrp="1"/>
          </p:cNvSpPr>
          <p:nvPr>
            <p:ph type="dt" sz="half" idx="10"/>
          </p:nvPr>
        </p:nvSpPr>
        <p:spPr/>
        <p:txBody>
          <a:bodyPr/>
          <a:lstStyle/>
          <a:p>
            <a:fld id="{55986619-80D4-4A15-B1F3-85799EC97C5B}" type="datetimeFigureOut">
              <a:rPr lang="en-GB" smtClean="0"/>
              <a:t>11/07/2022</a:t>
            </a:fld>
            <a:endParaRPr lang="en-GB"/>
          </a:p>
        </p:txBody>
      </p:sp>
      <p:sp>
        <p:nvSpPr>
          <p:cNvPr id="5" name="Footer Placeholder 4">
            <a:extLst>
              <a:ext uri="{FF2B5EF4-FFF2-40B4-BE49-F238E27FC236}">
                <a16:creationId xmlns:a16="http://schemas.microsoft.com/office/drawing/2014/main" id="{2481A8DB-E863-4360-9E6D-2F23EAE445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0BB710-3AB4-45CE-9392-5C0AD345FEA4}"/>
              </a:ext>
            </a:extLst>
          </p:cNvPr>
          <p:cNvSpPr>
            <a:spLocks noGrp="1"/>
          </p:cNvSpPr>
          <p:nvPr>
            <p:ph type="sldNum" sz="quarter" idx="12"/>
          </p:nvPr>
        </p:nvSpPr>
        <p:spPr/>
        <p:txBody>
          <a:bodyPr/>
          <a:lstStyle/>
          <a:p>
            <a:fld id="{D940740F-B81D-4B3B-980B-2FDC56D503D3}" type="slidenum">
              <a:rPr lang="en-GB" smtClean="0"/>
              <a:t>‹#›</a:t>
            </a:fld>
            <a:endParaRPr lang="en-GB"/>
          </a:p>
        </p:txBody>
      </p:sp>
    </p:spTree>
    <p:extLst>
      <p:ext uri="{BB962C8B-B14F-4D97-AF65-F5344CB8AC3E}">
        <p14:creationId xmlns:p14="http://schemas.microsoft.com/office/powerpoint/2010/main" val="2822536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DA5F3D-DACA-4C42-9861-D74C3389DE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B96BB8-8995-4EF2-A6C4-43F75CB821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687B3E-7BAC-4F20-9298-6906AB8090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986619-80D4-4A15-B1F3-85799EC97C5B}" type="datetimeFigureOut">
              <a:rPr lang="en-GB" smtClean="0"/>
              <a:t>11/07/2022</a:t>
            </a:fld>
            <a:endParaRPr lang="en-GB"/>
          </a:p>
        </p:txBody>
      </p:sp>
      <p:sp>
        <p:nvSpPr>
          <p:cNvPr id="5" name="Footer Placeholder 4">
            <a:extLst>
              <a:ext uri="{FF2B5EF4-FFF2-40B4-BE49-F238E27FC236}">
                <a16:creationId xmlns:a16="http://schemas.microsoft.com/office/drawing/2014/main" id="{DF0365BF-4939-4AC7-B1EE-B7ED38B981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A9CF070-2FBA-43F6-A1C9-7BD4D553CB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40740F-B81D-4B3B-980B-2FDC56D503D3}" type="slidenum">
              <a:rPr lang="en-GB" smtClean="0"/>
              <a:t>‹#›</a:t>
            </a:fld>
            <a:endParaRPr lang="en-GB"/>
          </a:p>
        </p:txBody>
      </p:sp>
    </p:spTree>
    <p:extLst>
      <p:ext uri="{BB962C8B-B14F-4D97-AF65-F5344CB8AC3E}">
        <p14:creationId xmlns:p14="http://schemas.microsoft.com/office/powerpoint/2010/main" val="14009459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hyperlink" Target="https://www.verywellmind.com/whats-your-leadership-style-3866929"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19">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21">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23">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25">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5" name="Rectangle 27">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6" name="Freeform: Shape 29">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7" name="Rectangle 31">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48" name="Freeform: Shape 33">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Shape 35">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 name="Title 1"/>
          <p:cNvSpPr>
            <a:spLocks noGrp="1"/>
          </p:cNvSpPr>
          <p:nvPr>
            <p:ph type="ctrTitle"/>
          </p:nvPr>
        </p:nvSpPr>
        <p:spPr>
          <a:xfrm>
            <a:off x="3204642" y="1408386"/>
            <a:ext cx="5782716" cy="3972911"/>
          </a:xfrm>
          <a:noFill/>
        </p:spPr>
        <p:txBody>
          <a:bodyPr anchor="ctr">
            <a:normAutofit/>
          </a:bodyPr>
          <a:lstStyle/>
          <a:p>
            <a:pPr>
              <a:spcAft>
                <a:spcPts val="1067"/>
              </a:spcAft>
            </a:pPr>
            <a:r>
              <a:rPr lang="en-GB" sz="2800" dirty="0">
                <a:solidFill>
                  <a:srgbClr val="080808"/>
                </a:solidFill>
                <a:latin typeface="Arial" panose="020B0604020202020204" pitchFamily="34" charset="0"/>
                <a:ea typeface="Calibri" panose="020F0502020204030204" pitchFamily="34" charset="0"/>
                <a:cs typeface="Arial" panose="020B0604020202020204" pitchFamily="34" charset="0"/>
              </a:rPr>
              <a:t>Module: Emergent Leadership </a:t>
            </a:r>
            <a:br>
              <a:rPr lang="en-GB" sz="2800" dirty="0">
                <a:solidFill>
                  <a:srgbClr val="080808"/>
                </a:solidFill>
                <a:latin typeface="Arial" panose="020B0604020202020204" pitchFamily="34" charset="0"/>
                <a:ea typeface="Calibri" panose="020F0502020204030204" pitchFamily="34" charset="0"/>
                <a:cs typeface="Arial" panose="020B0604020202020204" pitchFamily="34" charset="0"/>
              </a:rPr>
            </a:br>
            <a:r>
              <a:rPr lang="en-GB" sz="2800" dirty="0">
                <a:solidFill>
                  <a:srgbClr val="080808"/>
                </a:solidFill>
                <a:latin typeface="Arial" panose="020B0604020202020204" pitchFamily="34" charset="0"/>
                <a:ea typeface="Calibri" panose="020F0502020204030204" pitchFamily="34" charset="0"/>
                <a:cs typeface="Arial" panose="020B0604020202020204" pitchFamily="34" charset="0"/>
              </a:rPr>
              <a:t>Skills for the Workplace</a:t>
            </a:r>
            <a:br>
              <a:rPr lang="en-GB" sz="2800" dirty="0">
                <a:solidFill>
                  <a:srgbClr val="080808"/>
                </a:solidFill>
                <a:latin typeface="Arial" panose="020B0604020202020204" pitchFamily="34" charset="0"/>
                <a:ea typeface="Calibri" panose="020F0502020204030204" pitchFamily="34" charset="0"/>
                <a:cs typeface="Arial" panose="020B0604020202020204" pitchFamily="34" charset="0"/>
              </a:rPr>
            </a:br>
            <a:r>
              <a:rPr lang="en-GB" sz="2800" dirty="0">
                <a:solidFill>
                  <a:srgbClr val="080808"/>
                </a:solidFill>
                <a:latin typeface="Arial" panose="020B0604020202020204" pitchFamily="34" charset="0"/>
                <a:ea typeface="Calibri" panose="020F0502020204030204" pitchFamily="34" charset="0"/>
                <a:cs typeface="Arial" panose="020B0604020202020204" pitchFamily="34" charset="0"/>
              </a:rPr>
              <a:t>Module code: BMSW6101</a:t>
            </a:r>
            <a:br>
              <a:rPr lang="en-GB" sz="2800" dirty="0">
                <a:solidFill>
                  <a:srgbClr val="080808"/>
                </a:solidFill>
                <a:latin typeface="Arial" panose="020B0604020202020204" pitchFamily="34" charset="0"/>
                <a:ea typeface="Calibri" panose="020F0502020204030204" pitchFamily="34" charset="0"/>
                <a:cs typeface="Arial" panose="020B0604020202020204" pitchFamily="34" charset="0"/>
              </a:rPr>
            </a:br>
            <a:r>
              <a:rPr lang="en-GB" sz="2800" dirty="0">
                <a:solidFill>
                  <a:srgbClr val="080808"/>
                </a:solidFill>
                <a:latin typeface="Arial" panose="020B0604020202020204" pitchFamily="34" charset="0"/>
                <a:ea typeface="Calibri" panose="020F0502020204030204" pitchFamily="34" charset="0"/>
                <a:cs typeface="Arial" panose="020B0604020202020204" pitchFamily="34" charset="0"/>
              </a:rPr>
              <a:t>Student name: Corina Berco</a:t>
            </a:r>
            <a:br>
              <a:rPr lang="en-GB" sz="2800" dirty="0">
                <a:solidFill>
                  <a:srgbClr val="080808"/>
                </a:solidFill>
                <a:latin typeface="Arial" panose="020B0604020202020204" pitchFamily="34" charset="0"/>
                <a:ea typeface="Calibri" panose="020F0502020204030204" pitchFamily="34" charset="0"/>
                <a:cs typeface="Arial" panose="020B0604020202020204" pitchFamily="34" charset="0"/>
              </a:rPr>
            </a:br>
            <a:r>
              <a:rPr lang="en-GB" sz="2800" dirty="0">
                <a:solidFill>
                  <a:srgbClr val="080808"/>
                </a:solidFill>
                <a:latin typeface="Arial" panose="020B0604020202020204" pitchFamily="34" charset="0"/>
                <a:ea typeface="Calibri" panose="020F0502020204030204" pitchFamily="34" charset="0"/>
                <a:cs typeface="Arial" panose="020B0604020202020204" pitchFamily="34" charset="0"/>
              </a:rPr>
              <a:t>Student ID: 1918420</a:t>
            </a:r>
            <a:br>
              <a:rPr lang="en-GB" sz="2800" dirty="0">
                <a:solidFill>
                  <a:srgbClr val="080808"/>
                </a:solidFill>
                <a:latin typeface="Arial" panose="020B0604020202020204" pitchFamily="34" charset="0"/>
                <a:ea typeface="Calibri" panose="020F0502020204030204" pitchFamily="34" charset="0"/>
                <a:cs typeface="Arial" panose="020B0604020202020204" pitchFamily="34" charset="0"/>
              </a:rPr>
            </a:br>
            <a:r>
              <a:rPr lang="en-GB" sz="2800" dirty="0">
                <a:solidFill>
                  <a:srgbClr val="080808"/>
                </a:solidFill>
                <a:latin typeface="Arial" panose="020B0604020202020204" pitchFamily="34" charset="0"/>
                <a:ea typeface="Calibri" panose="020F0502020204030204" pitchFamily="34" charset="0"/>
                <a:cs typeface="Arial" panose="020B0604020202020204" pitchFamily="34" charset="0"/>
              </a:rPr>
              <a:t>Lecturer name: </a:t>
            </a:r>
            <a:r>
              <a:rPr lang="en-GB" sz="2800" dirty="0" err="1">
                <a:solidFill>
                  <a:srgbClr val="080808"/>
                </a:solidFill>
                <a:latin typeface="Arial" panose="020B0604020202020204" pitchFamily="34" charset="0"/>
                <a:ea typeface="Calibri" panose="020F0502020204030204" pitchFamily="34" charset="0"/>
                <a:cs typeface="Arial" panose="020B0604020202020204" pitchFamily="34" charset="0"/>
              </a:rPr>
              <a:t>Sujeewa</a:t>
            </a:r>
            <a:r>
              <a:rPr lang="en-GB" sz="2800" dirty="0">
                <a:solidFill>
                  <a:srgbClr val="080808"/>
                </a:solidFill>
                <a:latin typeface="Arial" panose="020B0604020202020204" pitchFamily="34" charset="0"/>
                <a:ea typeface="Calibri" panose="020F0502020204030204" pitchFamily="34" charset="0"/>
                <a:cs typeface="Arial" panose="020B0604020202020204" pitchFamily="34" charset="0"/>
              </a:rPr>
              <a:t> Herath</a:t>
            </a:r>
            <a:br>
              <a:rPr lang="en-GB" sz="2800" dirty="0">
                <a:solidFill>
                  <a:srgbClr val="080808"/>
                </a:solidFill>
                <a:latin typeface="Arial" panose="020B0604020202020204" pitchFamily="34" charset="0"/>
                <a:cs typeface="Arial" panose="020B0604020202020204" pitchFamily="34" charset="0"/>
              </a:rPr>
            </a:br>
            <a:endParaRPr lang="en-US" sz="2800" dirty="0">
              <a:solidFill>
                <a:srgbClr val="080808"/>
              </a:solidFill>
            </a:endParaRPr>
          </a:p>
        </p:txBody>
      </p:sp>
      <p:sp>
        <p:nvSpPr>
          <p:cNvPr id="38" name="Freeform: Shape 37">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Rectangle 39">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3920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CA9C5C4-D821-47C5-95D4-BF0F0667D545}"/>
              </a:ext>
            </a:extLst>
          </p:cNvPr>
          <p:cNvSpPr>
            <a:spLocks noGrp="1"/>
          </p:cNvSpPr>
          <p:nvPr>
            <p:ph type="title"/>
          </p:nvPr>
        </p:nvSpPr>
        <p:spPr>
          <a:xfrm>
            <a:off x="500514" y="792501"/>
            <a:ext cx="4811188" cy="1001992"/>
          </a:xfrm>
        </p:spPr>
        <p:txBody>
          <a:bodyPr anchor="b">
            <a:normAutofit/>
          </a:bodyPr>
          <a:lstStyle/>
          <a:p>
            <a:pPr marL="0" indent="0" algn="just">
              <a:buNone/>
            </a:pPr>
            <a:r>
              <a:rPr lang="en-GB" dirty="0">
                <a:latin typeface="+mn-lt"/>
              </a:rPr>
              <a:t>Table of contents: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5E8A23F-EC22-440A-80A2-32A658BCB4D5}"/>
              </a:ext>
            </a:extLst>
          </p:cNvPr>
          <p:cNvSpPr>
            <a:spLocks noGrp="1"/>
          </p:cNvSpPr>
          <p:nvPr>
            <p:ph idx="1"/>
          </p:nvPr>
        </p:nvSpPr>
        <p:spPr>
          <a:xfrm>
            <a:off x="367863" y="2733576"/>
            <a:ext cx="4811188" cy="3782838"/>
          </a:xfrm>
        </p:spPr>
        <p:txBody>
          <a:bodyPr>
            <a:normAutofit lnSpcReduction="10000"/>
          </a:bodyPr>
          <a:lstStyle/>
          <a:p>
            <a:pPr algn="just"/>
            <a:r>
              <a:rPr lang="en-GB" sz="2600" dirty="0"/>
              <a:t>Introduction </a:t>
            </a:r>
          </a:p>
          <a:p>
            <a:pPr algn="just"/>
            <a:r>
              <a:rPr lang="en-GB" sz="2600" dirty="0"/>
              <a:t>Different leadership styles</a:t>
            </a:r>
          </a:p>
          <a:p>
            <a:pPr algn="just"/>
            <a:r>
              <a:rPr lang="en-GB" sz="2600" dirty="0"/>
              <a:t>My personal leadership style</a:t>
            </a:r>
          </a:p>
          <a:p>
            <a:pPr lvl="1" algn="just"/>
            <a:r>
              <a:rPr lang="en-GB" sz="2200" dirty="0"/>
              <a:t>Democratic leadership style </a:t>
            </a:r>
          </a:p>
          <a:p>
            <a:pPr algn="just"/>
            <a:r>
              <a:rPr lang="en-GB" sz="2600" dirty="0"/>
              <a:t>Advantages and disadvantages of my leadership style (Democratic)</a:t>
            </a:r>
          </a:p>
          <a:p>
            <a:pPr algn="just"/>
            <a:r>
              <a:rPr lang="en-GB" sz="2600" dirty="0"/>
              <a:t>Conclusion</a:t>
            </a:r>
          </a:p>
          <a:p>
            <a:pPr algn="just"/>
            <a:r>
              <a:rPr lang="en-GB" sz="2600" dirty="0"/>
              <a:t>References</a:t>
            </a:r>
          </a:p>
        </p:txBody>
      </p:sp>
      <p:pic>
        <p:nvPicPr>
          <p:cNvPr id="6" name="Picture 5" descr="Drawings on colourful paper">
            <a:extLst>
              <a:ext uri="{FF2B5EF4-FFF2-40B4-BE49-F238E27FC236}">
                <a16:creationId xmlns:a16="http://schemas.microsoft.com/office/drawing/2014/main" id="{BB9D08D2-F2E0-C0C4-9678-9479F9D0511C}"/>
              </a:ext>
            </a:extLst>
          </p:cNvPr>
          <p:cNvPicPr>
            <a:picLocks noChangeAspect="1"/>
          </p:cNvPicPr>
          <p:nvPr/>
        </p:nvPicPr>
        <p:blipFill rotWithShape="1">
          <a:blip r:embed="rId2"/>
          <a:srcRect l="6395" r="2665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6295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6861CDBA-1682-45D5-B1A1-D6B4AEC61B46}"/>
              </a:ext>
            </a:extLst>
          </p:cNvPr>
          <p:cNvSpPr>
            <a:spLocks noGrp="1"/>
          </p:cNvSpPr>
          <p:nvPr>
            <p:ph type="title"/>
          </p:nvPr>
        </p:nvSpPr>
        <p:spPr>
          <a:xfrm>
            <a:off x="635267" y="548640"/>
            <a:ext cx="3957959" cy="5431536"/>
          </a:xfrm>
        </p:spPr>
        <p:txBody>
          <a:bodyPr>
            <a:normAutofit/>
          </a:bodyPr>
          <a:lstStyle/>
          <a:p>
            <a:r>
              <a:rPr lang="en-GB" sz="5400" dirty="0"/>
              <a:t>Introduction</a:t>
            </a:r>
            <a:endParaRPr lang="en-US" sz="5400" dirty="0"/>
          </a:p>
        </p:txBody>
      </p:sp>
      <p:sp>
        <p:nvSpPr>
          <p:cNvPr id="1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75394C1-C411-47A9-9194-C1AE26F1659E}"/>
              </a:ext>
            </a:extLst>
          </p:cNvPr>
          <p:cNvSpPr>
            <a:spLocks noGrp="1"/>
          </p:cNvSpPr>
          <p:nvPr>
            <p:ph idx="1"/>
          </p:nvPr>
        </p:nvSpPr>
        <p:spPr>
          <a:xfrm>
            <a:off x="5009289" y="1027579"/>
            <a:ext cx="6563418" cy="5431536"/>
          </a:xfrm>
        </p:spPr>
        <p:txBody>
          <a:bodyPr anchor="ctr">
            <a:normAutofit/>
          </a:bodyPr>
          <a:lstStyle/>
          <a:p>
            <a:pPr marL="0" indent="0" algn="just">
              <a:buNone/>
            </a:pPr>
            <a:r>
              <a:rPr lang="en-US" sz="2400" dirty="0"/>
              <a:t>The purpose of the presentation is to outline the theories of different leadership styles.</a:t>
            </a:r>
            <a:r>
              <a:rPr lang="en-GB" sz="2400" dirty="0"/>
              <a:t> </a:t>
            </a:r>
            <a:r>
              <a:rPr lang="en-GB" sz="2400" dirty="0" err="1"/>
              <a:t>Aithal</a:t>
            </a:r>
            <a:r>
              <a:rPr lang="en-GB" sz="2400" dirty="0"/>
              <a:t> and Suresh Kumar (2016) defined a leadership style as a method and process of providing task solutions and performing, directing, and motivating people. </a:t>
            </a:r>
          </a:p>
          <a:p>
            <a:pPr marL="0" indent="0" algn="just">
              <a:buNone/>
            </a:pPr>
            <a:r>
              <a:rPr lang="en-US" sz="2400" dirty="0"/>
              <a:t>A detailed explanation of the democratic leadership style is presented, which is the assumption of Theory Y, and people-oriented as it cares more about relationships inside the team than about the task itself. Some of the advantages and disadvantages of the Democratic style are presented. </a:t>
            </a:r>
          </a:p>
          <a:p>
            <a:pPr marL="0" indent="0" algn="just">
              <a:buNone/>
            </a:pPr>
            <a:r>
              <a:rPr lang="en-US" sz="2400" dirty="0"/>
              <a:t> </a:t>
            </a:r>
          </a:p>
          <a:p>
            <a:pPr marL="0" indent="0" algn="just">
              <a:buNone/>
            </a:pPr>
            <a:endParaRPr lang="en-GB" sz="2400" dirty="0"/>
          </a:p>
        </p:txBody>
      </p:sp>
    </p:spTree>
    <p:extLst>
      <p:ext uri="{BB962C8B-B14F-4D97-AF65-F5344CB8AC3E}">
        <p14:creationId xmlns:p14="http://schemas.microsoft.com/office/powerpoint/2010/main" val="10749187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4646F7-6881-4CD0-B41F-22F4F395F3E0}"/>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Different Leadership Styles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E880106-96D8-4417-8DF1-DF7C4C0F8071}"/>
              </a:ext>
            </a:extLst>
          </p:cNvPr>
          <p:cNvSpPr>
            <a:spLocks noGrp="1"/>
          </p:cNvSpPr>
          <p:nvPr>
            <p:ph idx="1"/>
          </p:nvPr>
        </p:nvSpPr>
        <p:spPr>
          <a:xfrm>
            <a:off x="4340771" y="199697"/>
            <a:ext cx="7652306" cy="2848303"/>
          </a:xfrm>
        </p:spPr>
        <p:txBody>
          <a:bodyPr anchor="ctr">
            <a:normAutofit/>
          </a:bodyPr>
          <a:lstStyle/>
          <a:p>
            <a:pPr marL="0" indent="0" algn="just">
              <a:buNone/>
            </a:pPr>
            <a:r>
              <a:rPr lang="en-GB" dirty="0" err="1"/>
              <a:t>Sethuraman</a:t>
            </a:r>
            <a:r>
              <a:rPr lang="en-GB" dirty="0"/>
              <a:t> and Suresh (2014) defined leadership style as the manner and attitude of providing and accomplishing plans and orders and stimulating and inspiring people. A leader must be always ready to change the leadership style according to the circumstances, should support the team members, and form their beliefs.</a:t>
            </a:r>
            <a:endParaRPr lang="en-GB" b="1" dirty="0"/>
          </a:p>
        </p:txBody>
      </p:sp>
      <p:graphicFrame>
        <p:nvGraphicFramePr>
          <p:cNvPr id="4" name="Table 4">
            <a:extLst>
              <a:ext uri="{FF2B5EF4-FFF2-40B4-BE49-F238E27FC236}">
                <a16:creationId xmlns:a16="http://schemas.microsoft.com/office/drawing/2014/main" id="{208B2807-94E6-4434-8DEF-5D41E481D94E}"/>
              </a:ext>
            </a:extLst>
          </p:cNvPr>
          <p:cNvGraphicFramePr>
            <a:graphicFrameLocks noGrp="1"/>
          </p:cNvGraphicFramePr>
          <p:nvPr>
            <p:extLst>
              <p:ext uri="{D42A27DB-BD31-4B8C-83A1-F6EECF244321}">
                <p14:modId xmlns:p14="http://schemas.microsoft.com/office/powerpoint/2010/main" val="1536283772"/>
              </p:ext>
            </p:extLst>
          </p:nvPr>
        </p:nvGraphicFramePr>
        <p:xfrm>
          <a:off x="4340771" y="3111062"/>
          <a:ext cx="7653080" cy="3587394"/>
        </p:xfrm>
        <a:graphic>
          <a:graphicData uri="http://schemas.openxmlformats.org/drawingml/2006/table">
            <a:tbl>
              <a:tblPr firstRow="1" bandRow="1">
                <a:tableStyleId>{21E4AEA4-8DFA-4A89-87EB-49C32662AFE0}</a:tableStyleId>
              </a:tblPr>
              <a:tblGrid>
                <a:gridCol w="7653080">
                  <a:extLst>
                    <a:ext uri="{9D8B030D-6E8A-4147-A177-3AD203B41FA5}">
                      <a16:colId xmlns:a16="http://schemas.microsoft.com/office/drawing/2014/main" val="2431880025"/>
                    </a:ext>
                  </a:extLst>
                </a:gridCol>
              </a:tblGrid>
              <a:tr h="3587394">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2600" b="1" dirty="0">
                          <a:solidFill>
                            <a:schemeClr val="tx1"/>
                          </a:solidFill>
                        </a:rPr>
                        <a:t>Authoritarian</a:t>
                      </a:r>
                      <a:r>
                        <a:rPr lang="en-GB" sz="2600" b="0" dirty="0">
                          <a:solidFill>
                            <a:schemeClr val="tx1"/>
                          </a:solidFill>
                        </a:rPr>
                        <a:t> -  leaders who direct their team members on what they should do and the way it should be done without receiving feedback or suggestion (Bhargavi and Yaseen, 2016).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2600" b="0" dirty="0">
                          <a:solidFill>
                            <a:schemeClr val="tx1"/>
                          </a:solidFill>
                        </a:rPr>
                        <a:t>According to Val and Kemp (2012), the authoritarian leader is the person who has the responsibility to guide and control team members, leading them to achieve a specific goal. </a:t>
                      </a:r>
                      <a:endParaRPr lang="en-GB" sz="2600" dirty="0"/>
                    </a:p>
                    <a:p>
                      <a:endParaRPr lang="en-GB" dirty="0"/>
                    </a:p>
                  </a:txBody>
                  <a:tcPr>
                    <a:solidFill>
                      <a:schemeClr val="accent2">
                        <a:lumMod val="40000"/>
                        <a:lumOff val="60000"/>
                      </a:schemeClr>
                    </a:solidFill>
                  </a:tcPr>
                </a:tc>
                <a:extLst>
                  <a:ext uri="{0D108BD9-81ED-4DB2-BD59-A6C34878D82A}">
                    <a16:rowId xmlns:a16="http://schemas.microsoft.com/office/drawing/2014/main" val="2175538900"/>
                  </a:ext>
                </a:extLst>
              </a:tr>
            </a:tbl>
          </a:graphicData>
        </a:graphic>
      </p:graphicFrame>
    </p:spTree>
    <p:extLst>
      <p:ext uri="{BB962C8B-B14F-4D97-AF65-F5344CB8AC3E}">
        <p14:creationId xmlns:p14="http://schemas.microsoft.com/office/powerpoint/2010/main" val="516877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FF150790-70E1-4FF6-A3F9-312A17F1FE8B}"/>
              </a:ext>
            </a:extLst>
          </p:cNvPr>
          <p:cNvGraphicFramePr>
            <a:graphicFrameLocks noGrp="1"/>
          </p:cNvGraphicFramePr>
          <p:nvPr>
            <p:ph idx="1"/>
            <p:extLst>
              <p:ext uri="{D42A27DB-BD31-4B8C-83A1-F6EECF244321}">
                <p14:modId xmlns:p14="http://schemas.microsoft.com/office/powerpoint/2010/main" val="1366972641"/>
              </p:ext>
            </p:extLst>
          </p:nvPr>
        </p:nvGraphicFramePr>
        <p:xfrm>
          <a:off x="134755" y="147145"/>
          <a:ext cx="11906450" cy="6560910"/>
        </p:xfrm>
        <a:graphic>
          <a:graphicData uri="http://schemas.openxmlformats.org/drawingml/2006/table">
            <a:tbl>
              <a:tblPr firstRow="1" bandRow="1">
                <a:tableStyleId>{5C22544A-7EE6-4342-B048-85BDC9FD1C3A}</a:tableStyleId>
              </a:tblPr>
              <a:tblGrid>
                <a:gridCol w="11906450">
                  <a:extLst>
                    <a:ext uri="{9D8B030D-6E8A-4147-A177-3AD203B41FA5}">
                      <a16:colId xmlns:a16="http://schemas.microsoft.com/office/drawing/2014/main" val="2017990079"/>
                    </a:ext>
                  </a:extLst>
                </a:gridCol>
              </a:tblGrid>
              <a:tr h="473664">
                <a:tc>
                  <a:txBody>
                    <a:bodyPr/>
                    <a:lstStyle/>
                    <a:p>
                      <a:pPr algn="ctr"/>
                      <a:r>
                        <a:rPr lang="en-GB" sz="2800" dirty="0">
                          <a:solidFill>
                            <a:schemeClr val="tx1"/>
                          </a:solidFill>
                        </a:rPr>
                        <a:t>Different Leadership Styles</a:t>
                      </a:r>
                    </a:p>
                  </a:txBody>
                  <a:tcPr>
                    <a:solidFill>
                      <a:schemeClr val="accent2">
                        <a:lumMod val="40000"/>
                        <a:lumOff val="60000"/>
                      </a:schemeClr>
                    </a:solidFill>
                  </a:tcPr>
                </a:tc>
                <a:extLst>
                  <a:ext uri="{0D108BD9-81ED-4DB2-BD59-A6C34878D82A}">
                    <a16:rowId xmlns:a16="http://schemas.microsoft.com/office/drawing/2014/main" val="718769646"/>
                  </a:ext>
                </a:extLst>
              </a:tr>
              <a:tr h="1184159">
                <a:tc>
                  <a:txBody>
                    <a:bodyPr/>
                    <a:lstStyle/>
                    <a:p>
                      <a:pPr algn="just"/>
                      <a:r>
                        <a:rPr lang="en-GB" sz="2400" b="1" dirty="0"/>
                        <a:t>Democratic</a:t>
                      </a:r>
                      <a:r>
                        <a:rPr lang="en-GB" sz="2300" dirty="0"/>
                        <a:t> – an individual who leads the group in a very relaxed way but still with a responsible attitude, who will ask the team for suggestions, when solving a problem, considering their ideas, but still, the leader has to make the final decision (Val and Kemp, 2012).</a:t>
                      </a:r>
                    </a:p>
                  </a:txBody>
                  <a:tcPr>
                    <a:solidFill>
                      <a:schemeClr val="accent3">
                        <a:lumMod val="20000"/>
                        <a:lumOff val="80000"/>
                      </a:schemeClr>
                    </a:solidFill>
                  </a:tcPr>
                </a:tc>
                <a:extLst>
                  <a:ext uri="{0D108BD9-81ED-4DB2-BD59-A6C34878D82A}">
                    <a16:rowId xmlns:a16="http://schemas.microsoft.com/office/drawing/2014/main" val="3114617962"/>
                  </a:ext>
                </a:extLst>
              </a:tr>
              <a:tr h="1600729">
                <a:tc>
                  <a:txBody>
                    <a:bodyPr/>
                    <a:lstStyle/>
                    <a:p>
                      <a:pPr algn="just"/>
                      <a:r>
                        <a:rPr lang="en-GB" sz="2400" b="1" dirty="0"/>
                        <a:t>Laissez-faire</a:t>
                      </a:r>
                      <a:r>
                        <a:rPr lang="en-GB" sz="2300" b="1" dirty="0"/>
                        <a:t> </a:t>
                      </a:r>
                      <a:r>
                        <a:rPr lang="en-GB" sz="2300" dirty="0"/>
                        <a:t>(hands-off) – leaders provide minor guidance when there are problems in the team and </a:t>
                      </a:r>
                      <a:r>
                        <a:rPr lang="en-GB" sz="2300" dirty="0">
                          <a:solidFill>
                            <a:schemeClr val="tx1"/>
                          </a:solidFill>
                        </a:rPr>
                        <a:t>allow employees to come up with decisions on their own (Val and Kemp, 2012). The outcome is usually negative, as the team members are not controlled </a:t>
                      </a:r>
                      <a:r>
                        <a:rPr lang="en-GB" sz="2300" dirty="0"/>
                        <a:t>in any way, and don’t receive any instructions or feedback.</a:t>
                      </a:r>
                    </a:p>
                  </a:txBody>
                  <a:tcPr>
                    <a:solidFill>
                      <a:schemeClr val="accent4">
                        <a:lumMod val="20000"/>
                        <a:lumOff val="80000"/>
                      </a:schemeClr>
                    </a:solidFill>
                  </a:tcPr>
                </a:tc>
                <a:extLst>
                  <a:ext uri="{0D108BD9-81ED-4DB2-BD59-A6C34878D82A}">
                    <a16:rowId xmlns:a16="http://schemas.microsoft.com/office/drawing/2014/main" val="4228743091"/>
                  </a:ext>
                </a:extLst>
              </a:tr>
              <a:tr h="1347419">
                <a:tc>
                  <a:txBody>
                    <a:bodyPr/>
                    <a:lstStyle/>
                    <a:p>
                      <a:pPr algn="just"/>
                      <a:r>
                        <a:rPr lang="en-GB" sz="2400" b="1" dirty="0"/>
                        <a:t>Transactional leadership </a:t>
                      </a:r>
                      <a:r>
                        <a:rPr lang="en-GB" sz="2300" b="1" dirty="0"/>
                        <a:t>– </a:t>
                      </a:r>
                      <a:r>
                        <a:rPr lang="en-GB" sz="2300" b="0" dirty="0"/>
                        <a:t>is defined </a:t>
                      </a:r>
                      <a:r>
                        <a:rPr lang="en-GB" sz="2300" dirty="0"/>
                        <a:t>as a transaction in the sort of exchange, the idea that the relationship between leader and team members develops from the exchange of such a reward as bonuses, or promotion, in exchange for well-done work (</a:t>
                      </a:r>
                      <a:r>
                        <a:rPr lang="en-GB" sz="2300" dirty="0" err="1"/>
                        <a:t>Kippenberger</a:t>
                      </a:r>
                      <a:r>
                        <a:rPr lang="en-GB" sz="2300" dirty="0"/>
                        <a:t>, 2002). </a:t>
                      </a:r>
                    </a:p>
                  </a:txBody>
                  <a:tcPr>
                    <a:solidFill>
                      <a:schemeClr val="accent6">
                        <a:lumMod val="20000"/>
                        <a:lumOff val="80000"/>
                      </a:schemeClr>
                    </a:solidFill>
                  </a:tcPr>
                </a:tc>
                <a:extLst>
                  <a:ext uri="{0D108BD9-81ED-4DB2-BD59-A6C34878D82A}">
                    <a16:rowId xmlns:a16="http://schemas.microsoft.com/office/drawing/2014/main" val="3959966144"/>
                  </a:ext>
                </a:extLst>
              </a:tr>
              <a:tr h="1910443">
                <a:tc>
                  <a:txBody>
                    <a:bodyPr/>
                    <a:lstStyle/>
                    <a:p>
                      <a:pPr algn="just"/>
                      <a:r>
                        <a:rPr lang="en-GB" sz="2400" b="1" dirty="0"/>
                        <a:t>Transformational leadership</a:t>
                      </a:r>
                      <a:r>
                        <a:rPr lang="en-GB" sz="2400" dirty="0"/>
                        <a:t> </a:t>
                      </a:r>
                      <a:r>
                        <a:rPr lang="en-GB" sz="2300" dirty="0"/>
                        <a:t>- is the most often used style of leadership based on trust on the leader’s part and intelligence, knowledge, and commitment from team members part. It motivates and emphasizes close collaboration between the leader and the team members. Unlike transactional leadership, it is more about feelings and intelligence and empowering people (</a:t>
                      </a:r>
                      <a:r>
                        <a:rPr lang="en-GB" sz="2300" dirty="0" err="1"/>
                        <a:t>Kippenberger</a:t>
                      </a:r>
                      <a:r>
                        <a:rPr lang="en-GB" sz="2300" dirty="0"/>
                        <a:t>, 2002).</a:t>
                      </a:r>
                    </a:p>
                  </a:txBody>
                  <a:tcPr/>
                </a:tc>
                <a:extLst>
                  <a:ext uri="{0D108BD9-81ED-4DB2-BD59-A6C34878D82A}">
                    <a16:rowId xmlns:a16="http://schemas.microsoft.com/office/drawing/2014/main" val="206567537"/>
                  </a:ext>
                </a:extLst>
              </a:tr>
            </a:tbl>
          </a:graphicData>
        </a:graphic>
      </p:graphicFrame>
    </p:spTree>
    <p:extLst>
      <p:ext uri="{BB962C8B-B14F-4D97-AF65-F5344CB8AC3E}">
        <p14:creationId xmlns:p14="http://schemas.microsoft.com/office/powerpoint/2010/main" val="3300617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6F0C03-2B4B-4664-B622-C3CB5EE3B74E}"/>
              </a:ext>
            </a:extLst>
          </p:cNvPr>
          <p:cNvSpPr>
            <a:spLocks noGrp="1"/>
          </p:cNvSpPr>
          <p:nvPr>
            <p:ph type="title"/>
          </p:nvPr>
        </p:nvSpPr>
        <p:spPr>
          <a:xfrm>
            <a:off x="838200" y="1280160"/>
            <a:ext cx="3502794" cy="4613962"/>
          </a:xfrm>
        </p:spPr>
        <p:txBody>
          <a:bodyPr>
            <a:normAutofit/>
          </a:bodyPr>
          <a:lstStyle/>
          <a:p>
            <a:r>
              <a:rPr lang="en-GB" dirty="0">
                <a:solidFill>
                  <a:schemeClr val="accent1"/>
                </a:solidFill>
              </a:rPr>
              <a:t>My personal leadership style</a:t>
            </a:r>
            <a:br>
              <a:rPr lang="en-GB" dirty="0">
                <a:solidFill>
                  <a:schemeClr val="accent1"/>
                </a:solidFill>
              </a:rPr>
            </a:br>
            <a:endParaRPr lang="en-GB" dirty="0">
              <a:solidFill>
                <a:schemeClr val="accent1"/>
              </a:solidFill>
            </a:endParaRPr>
          </a:p>
        </p:txBody>
      </p:sp>
      <p:cxnSp>
        <p:nvCxnSpPr>
          <p:cNvPr id="33"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6BFAE04-10C8-4333-B390-144617D240D0}"/>
              </a:ext>
            </a:extLst>
          </p:cNvPr>
          <p:cNvSpPr>
            <a:spLocks noGrp="1"/>
          </p:cNvSpPr>
          <p:nvPr>
            <p:ph idx="1"/>
          </p:nvPr>
        </p:nvSpPr>
        <p:spPr>
          <a:xfrm>
            <a:off x="4654296" y="320039"/>
            <a:ext cx="7216138" cy="6071135"/>
          </a:xfrm>
        </p:spPr>
        <p:txBody>
          <a:bodyPr anchor="ctr">
            <a:normAutofit/>
          </a:bodyPr>
          <a:lstStyle/>
          <a:p>
            <a:pPr marL="0" indent="0" algn="just">
              <a:buNone/>
            </a:pPr>
            <a:r>
              <a:rPr lang="en-GB" sz="2400" dirty="0">
                <a:latin typeface="+mn-lt"/>
              </a:rPr>
              <a:t>A leader can use each of the leadership styles presented, it only depends on the situation created at the workplace. </a:t>
            </a:r>
          </a:p>
          <a:p>
            <a:pPr marL="0" indent="0" algn="just">
              <a:buNone/>
            </a:pPr>
            <a:r>
              <a:rPr lang="en-GB" sz="2400" dirty="0"/>
              <a:t>I have tested my leadership style using a test on a website, which showed that the one that aligns with my leadership style is democratic.</a:t>
            </a:r>
            <a:endParaRPr lang="en-GB" sz="2400" dirty="0">
              <a:latin typeface="+mn-lt"/>
            </a:endParaRPr>
          </a:p>
        </p:txBody>
      </p:sp>
    </p:spTree>
    <p:extLst>
      <p:ext uri="{BB962C8B-B14F-4D97-AF65-F5344CB8AC3E}">
        <p14:creationId xmlns:p14="http://schemas.microsoft.com/office/powerpoint/2010/main" val="1869837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3FECF1-A641-4B5B-B8AB-168AF1C0B20A}"/>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Democratic Leadership Style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0A472B3-7261-4669-ACB0-A6CD22EE590C}"/>
              </a:ext>
            </a:extLst>
          </p:cNvPr>
          <p:cNvSpPr>
            <a:spLocks noGrp="1"/>
          </p:cNvSpPr>
          <p:nvPr>
            <p:ph idx="1"/>
          </p:nvPr>
        </p:nvSpPr>
        <p:spPr>
          <a:xfrm>
            <a:off x="4369869" y="319088"/>
            <a:ext cx="7263966" cy="6380095"/>
          </a:xfrm>
        </p:spPr>
        <p:txBody>
          <a:bodyPr anchor="ctr">
            <a:normAutofit/>
          </a:bodyPr>
          <a:lstStyle/>
          <a:p>
            <a:pPr marL="0" indent="0" algn="just">
              <a:buNone/>
            </a:pPr>
            <a:r>
              <a:rPr lang="en-GB" sz="2400" dirty="0"/>
              <a:t>It looks like the assumption of Theory Y. Democratic leaders works with team members, trying hard to treat everyone fairly without putting themselves above the rest of the team. They speak at the same level as everyone.  According to Theory Y, people are hard-working and have potential, love their work, are creative,  and take the responsibility for work they do (</a:t>
            </a:r>
            <a:r>
              <a:rPr lang="en-GB" sz="2400" dirty="0" err="1"/>
              <a:t>Gurbuz</a:t>
            </a:r>
            <a:r>
              <a:rPr lang="en-GB" sz="2400" dirty="0"/>
              <a:t> et al, 2014).</a:t>
            </a:r>
          </a:p>
          <a:p>
            <a:pPr marL="0" indent="0" algn="just">
              <a:buNone/>
            </a:pPr>
            <a:r>
              <a:rPr lang="en-GB" sz="2400" dirty="0"/>
              <a:t>Chong et al (2018) pointed out that the democratic leadership style is people-oriented, it motivates leaders to encourage mutual respect and belief with employees. The people-oriented leader motivates and inspires team members to achieve organizational goals. In turn, employees are motivated in completing daily tasks. The people-oriented leader is seen by the employees as charismatic, with good communication skills and good manners (Chong et al, 2018). </a:t>
            </a:r>
          </a:p>
          <a:p>
            <a:endParaRPr lang="en-GB" sz="2200" dirty="0"/>
          </a:p>
        </p:txBody>
      </p:sp>
    </p:spTree>
    <p:extLst>
      <p:ext uri="{BB962C8B-B14F-4D97-AF65-F5344CB8AC3E}">
        <p14:creationId xmlns:p14="http://schemas.microsoft.com/office/powerpoint/2010/main" val="25903923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6C4EC-D3FF-4FCF-95F4-1A4551BDFB8F}"/>
              </a:ext>
            </a:extLst>
          </p:cNvPr>
          <p:cNvSpPr>
            <a:spLocks noGrp="1"/>
          </p:cNvSpPr>
          <p:nvPr>
            <p:ph type="ctrTitle"/>
          </p:nvPr>
        </p:nvSpPr>
        <p:spPr/>
        <p:txBody>
          <a:bodyPr>
            <a:normAutofit/>
          </a:bodyPr>
          <a:lstStyle/>
          <a:p>
            <a:pPr algn="just"/>
            <a:br>
              <a:rPr lang="en-GB" sz="2000" dirty="0">
                <a:effectLst/>
                <a:latin typeface="Arial" panose="020B0604020202020204" pitchFamily="34" charset="0"/>
                <a:ea typeface="Times New Roman" panose="02020603050405020304" pitchFamily="18" charset="0"/>
              </a:rPr>
            </a:br>
            <a:r>
              <a:rPr lang="en-GB" sz="2000" dirty="0">
                <a:latin typeface="+mn-lt"/>
              </a:rPr>
              <a:t>   </a:t>
            </a:r>
            <a:br>
              <a:rPr lang="en-GB" sz="2000" dirty="0">
                <a:latin typeface="+mn-lt"/>
              </a:rPr>
            </a:br>
            <a:br>
              <a:rPr lang="en-GB" sz="2000" dirty="0">
                <a:latin typeface="+mn-lt"/>
              </a:rPr>
            </a:br>
            <a:br>
              <a:rPr lang="en-GB" sz="2000" dirty="0">
                <a:latin typeface="+mn-lt"/>
              </a:rPr>
            </a:br>
            <a:br>
              <a:rPr lang="en-GB" sz="2000" dirty="0">
                <a:latin typeface="+mn-lt"/>
              </a:rPr>
            </a:br>
            <a:br>
              <a:rPr lang="en-GB" sz="2000" dirty="0">
                <a:latin typeface="+mn-lt"/>
              </a:rPr>
            </a:br>
            <a:endParaRPr lang="en-GB" sz="2000" dirty="0">
              <a:latin typeface="+mn-lt"/>
            </a:endParaRPr>
          </a:p>
        </p:txBody>
      </p:sp>
      <p:sp>
        <p:nvSpPr>
          <p:cNvPr id="24" name="Subtitle 23">
            <a:extLst>
              <a:ext uri="{FF2B5EF4-FFF2-40B4-BE49-F238E27FC236}">
                <a16:creationId xmlns:a16="http://schemas.microsoft.com/office/drawing/2014/main" id="{20348145-9470-4B0F-9349-E56434445093}"/>
              </a:ext>
            </a:extLst>
          </p:cNvPr>
          <p:cNvSpPr>
            <a:spLocks noGrp="1"/>
          </p:cNvSpPr>
          <p:nvPr>
            <p:ph type="subTitle" idx="1"/>
          </p:nvPr>
        </p:nvSpPr>
        <p:spPr>
          <a:xfrm>
            <a:off x="413886" y="471639"/>
            <a:ext cx="6420051" cy="5794408"/>
          </a:xfrm>
        </p:spPr>
        <p:txBody>
          <a:bodyPr>
            <a:normAutofit/>
          </a:bodyPr>
          <a:lstStyle/>
          <a:p>
            <a:pPr algn="just"/>
            <a:br>
              <a:rPr lang="en-GB" dirty="0"/>
            </a:br>
            <a:r>
              <a:rPr lang="en-GB" dirty="0"/>
              <a:t>From the experience I had while working as a Quality Assurance Manager, I always used a Democratic leadership style, as the opinion and ideas of each team member were considered. The responsibilities were shared between the team. </a:t>
            </a:r>
          </a:p>
          <a:p>
            <a:pPr algn="just"/>
            <a:r>
              <a:rPr lang="en-GB" dirty="0"/>
              <a:t>We had a friendly team that used to celebrate corporate holidays. As the manager of a department, with a creative and competent team, I always trusted them in their choices. Team members were discussing the place to hold the party, about what cake to bring, taking into account everyone's preferences. </a:t>
            </a:r>
          </a:p>
          <a:p>
            <a:pPr algn="just"/>
            <a:r>
              <a:rPr lang="en-GB" dirty="0"/>
              <a:t>The Democratic style of leadership reveals the best ideas and makes sure all aspects of the plan are fulfilled. </a:t>
            </a:r>
          </a:p>
          <a:p>
            <a:pPr algn="just"/>
            <a:endParaRPr lang="en-GB" dirty="0"/>
          </a:p>
        </p:txBody>
      </p:sp>
      <p:pic>
        <p:nvPicPr>
          <p:cNvPr id="4" name="Content Placeholder 6" descr="Graphical user interface, application&#10;&#10;Description automatically generated">
            <a:extLst>
              <a:ext uri="{FF2B5EF4-FFF2-40B4-BE49-F238E27FC236}">
                <a16:creationId xmlns:a16="http://schemas.microsoft.com/office/drawing/2014/main" id="{BFCEEAA5-A4F0-46C5-A9DA-93B90C33612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2" b="7991"/>
          <a:stretch/>
        </p:blipFill>
        <p:spPr>
          <a:xfrm>
            <a:off x="6957873" y="0"/>
            <a:ext cx="5097517" cy="5990887"/>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p:spPr>
      </p:pic>
      <p:sp>
        <p:nvSpPr>
          <p:cNvPr id="15" name="Title 1">
            <a:extLst>
              <a:ext uri="{FF2B5EF4-FFF2-40B4-BE49-F238E27FC236}">
                <a16:creationId xmlns:a16="http://schemas.microsoft.com/office/drawing/2014/main" id="{4E1E4072-CF21-4A1A-AE5F-27E1DDD45392}"/>
              </a:ext>
            </a:extLst>
          </p:cNvPr>
          <p:cNvSpPr txBox="1">
            <a:spLocks/>
          </p:cNvSpPr>
          <p:nvPr/>
        </p:nvSpPr>
        <p:spPr>
          <a:xfrm>
            <a:off x="640080" y="3021273"/>
            <a:ext cx="4368602" cy="195684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4000" dirty="0"/>
          </a:p>
        </p:txBody>
      </p:sp>
      <p:sp>
        <p:nvSpPr>
          <p:cNvPr id="23" name="Content Placeholder 7">
            <a:extLst>
              <a:ext uri="{FF2B5EF4-FFF2-40B4-BE49-F238E27FC236}">
                <a16:creationId xmlns:a16="http://schemas.microsoft.com/office/drawing/2014/main" id="{6FA11EFB-5B52-4D60-B735-E86FD8868843}"/>
              </a:ext>
            </a:extLst>
          </p:cNvPr>
          <p:cNvSpPr txBox="1">
            <a:spLocks/>
          </p:cNvSpPr>
          <p:nvPr/>
        </p:nvSpPr>
        <p:spPr>
          <a:xfrm>
            <a:off x="7701708" y="6146655"/>
            <a:ext cx="4619621" cy="530391"/>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000" dirty="0"/>
              <a:t>Source: </a:t>
            </a:r>
            <a:r>
              <a:rPr lang="en-GB" sz="2000" dirty="0">
                <a:hlinkClick r:id="rId4"/>
              </a:rPr>
              <a:t>https://www.verywellmind.com/whats-your-leadership-style-3866929</a:t>
            </a:r>
            <a:endParaRPr lang="en-GB" sz="2000" dirty="0"/>
          </a:p>
          <a:p>
            <a:endParaRPr lang="en-US" sz="2000" dirty="0"/>
          </a:p>
        </p:txBody>
      </p:sp>
    </p:spTree>
    <p:extLst>
      <p:ext uri="{BB962C8B-B14F-4D97-AF65-F5344CB8AC3E}">
        <p14:creationId xmlns:p14="http://schemas.microsoft.com/office/powerpoint/2010/main" val="825614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1D68C-E349-409C-BEEC-ACCAC2AB5AFD}"/>
              </a:ext>
            </a:extLst>
          </p:cNvPr>
          <p:cNvSpPr>
            <a:spLocks noGrp="1"/>
          </p:cNvSpPr>
          <p:nvPr>
            <p:ph type="title"/>
          </p:nvPr>
        </p:nvSpPr>
        <p:spPr>
          <a:xfrm>
            <a:off x="288758" y="105878"/>
            <a:ext cx="11703545" cy="1010653"/>
          </a:xfrm>
        </p:spPr>
        <p:txBody>
          <a:bodyPr>
            <a:noAutofit/>
          </a:bodyPr>
          <a:lstStyle/>
          <a:p>
            <a:r>
              <a:rPr lang="en-GB" sz="2900" dirty="0">
                <a:latin typeface="+mn-lt"/>
              </a:rPr>
              <a:t>Advantages and disadvantages of my personal leadership style (Democratic).</a:t>
            </a:r>
            <a:br>
              <a:rPr lang="en-GB" sz="5400" dirty="0">
                <a:solidFill>
                  <a:schemeClr val="bg1"/>
                </a:solidFill>
                <a:latin typeface="Arial" panose="020B0604020202020204" pitchFamily="34" charset="0"/>
                <a:cs typeface="Arial" panose="020B0604020202020204" pitchFamily="34" charset="0"/>
              </a:rPr>
            </a:br>
            <a:endParaRPr lang="en-GB" sz="4000" dirty="0"/>
          </a:p>
        </p:txBody>
      </p:sp>
      <p:graphicFrame>
        <p:nvGraphicFramePr>
          <p:cNvPr id="4" name="Table 4">
            <a:extLst>
              <a:ext uri="{FF2B5EF4-FFF2-40B4-BE49-F238E27FC236}">
                <a16:creationId xmlns:a16="http://schemas.microsoft.com/office/drawing/2014/main" id="{55316657-B3CA-4991-A924-1A35638CEC5D}"/>
              </a:ext>
            </a:extLst>
          </p:cNvPr>
          <p:cNvGraphicFramePr>
            <a:graphicFrameLocks noGrp="1"/>
          </p:cNvGraphicFramePr>
          <p:nvPr>
            <p:ph idx="1"/>
            <p:extLst>
              <p:ext uri="{D42A27DB-BD31-4B8C-83A1-F6EECF244321}">
                <p14:modId xmlns:p14="http://schemas.microsoft.com/office/powerpoint/2010/main" val="161955436"/>
              </p:ext>
            </p:extLst>
          </p:nvPr>
        </p:nvGraphicFramePr>
        <p:xfrm>
          <a:off x="105103" y="620111"/>
          <a:ext cx="11960774" cy="6125519"/>
        </p:xfrm>
        <a:graphic>
          <a:graphicData uri="http://schemas.openxmlformats.org/drawingml/2006/table">
            <a:tbl>
              <a:tblPr firstRow="1" bandRow="1">
                <a:tableStyleId>{5C22544A-7EE6-4342-B048-85BDC9FD1C3A}</a:tableStyleId>
              </a:tblPr>
              <a:tblGrid>
                <a:gridCol w="5964496">
                  <a:extLst>
                    <a:ext uri="{9D8B030D-6E8A-4147-A177-3AD203B41FA5}">
                      <a16:colId xmlns:a16="http://schemas.microsoft.com/office/drawing/2014/main" val="3296899390"/>
                    </a:ext>
                  </a:extLst>
                </a:gridCol>
                <a:gridCol w="5996278">
                  <a:extLst>
                    <a:ext uri="{9D8B030D-6E8A-4147-A177-3AD203B41FA5}">
                      <a16:colId xmlns:a16="http://schemas.microsoft.com/office/drawing/2014/main" val="319964317"/>
                    </a:ext>
                  </a:extLst>
                </a:gridCol>
              </a:tblGrid>
              <a:tr h="1880877">
                <a:tc>
                  <a:txBody>
                    <a:bodyPr/>
                    <a:lstStyle/>
                    <a:p>
                      <a:pPr algn="just"/>
                      <a:r>
                        <a:rPr lang="en-GB" sz="2400" b="0" dirty="0">
                          <a:solidFill>
                            <a:schemeClr val="bg1"/>
                          </a:solidFill>
                          <a:latin typeface="+mn-lt"/>
                        </a:rPr>
                        <a:t>Lead to higher productivity and increased group confidence. </a:t>
                      </a:r>
                      <a:r>
                        <a:rPr lang="en-GB" sz="2400" b="0" kern="1200" dirty="0">
                          <a:solidFill>
                            <a:schemeClr val="bg1"/>
                          </a:solidFill>
                          <a:effectLst/>
                          <a:latin typeface="+mn-lt"/>
                          <a:ea typeface="+mn-ea"/>
                          <a:cs typeface="+mn-cs"/>
                        </a:rPr>
                        <a:t>Encourages trust and respect throughout the team </a:t>
                      </a:r>
                      <a:r>
                        <a:rPr lang="en-GB" sz="2400" b="0" dirty="0">
                          <a:latin typeface="+mn-lt"/>
                        </a:rPr>
                        <a:t>(Regoli, 2019)</a:t>
                      </a:r>
                      <a:r>
                        <a:rPr lang="en-GB" sz="2400" b="0" kern="1200" dirty="0">
                          <a:solidFill>
                            <a:schemeClr val="bg1"/>
                          </a:solidFill>
                          <a:effectLst/>
                          <a:latin typeface="+mn-lt"/>
                          <a:ea typeface="+mn-ea"/>
                          <a:cs typeface="+mn-cs"/>
                        </a:rPr>
                        <a:t>.</a:t>
                      </a:r>
                      <a:endParaRPr lang="en-GB" sz="2400" b="0" dirty="0">
                        <a:solidFill>
                          <a:schemeClr val="bg1"/>
                        </a:solidFill>
                        <a:latin typeface="+mn-lt"/>
                      </a:endParaRP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2400" b="0" dirty="0">
                          <a:latin typeface="+mn-lt"/>
                        </a:rPr>
                        <a:t>As group members have a word to say in taking a decision about a problem, it can sometimes be a  bad decision, that might waste team’s time and ruin team’s work  (Bhargavi and Yaseen, 2016).</a:t>
                      </a:r>
                    </a:p>
                  </a:txBody>
                  <a:tcPr/>
                </a:tc>
                <a:extLst>
                  <a:ext uri="{0D108BD9-81ED-4DB2-BD59-A6C34878D82A}">
                    <a16:rowId xmlns:a16="http://schemas.microsoft.com/office/drawing/2014/main" val="3908785323"/>
                  </a:ext>
                </a:extLst>
              </a:tr>
              <a:tr h="1164353">
                <a:tc>
                  <a:txBody>
                    <a:bodyPr/>
                    <a:lstStyle/>
                    <a:p>
                      <a:pPr algn="just"/>
                      <a:r>
                        <a:rPr lang="en-GB" sz="2400" b="0" dirty="0">
                          <a:latin typeface="+mn-lt"/>
                        </a:rPr>
                        <a:t>Group members feel motivated and tend to be more creative and are encouraged and rewarded.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2400" dirty="0">
                          <a:latin typeface="+mn-lt"/>
                        </a:rPr>
                        <a:t>There might appear conflicts between members of the group who has different opinions and ideas. </a:t>
                      </a:r>
                    </a:p>
                  </a:txBody>
                  <a:tcPr/>
                </a:tc>
                <a:extLst>
                  <a:ext uri="{0D108BD9-81ED-4DB2-BD59-A6C34878D82A}">
                    <a16:rowId xmlns:a16="http://schemas.microsoft.com/office/drawing/2014/main" val="2112885015"/>
                  </a:ext>
                </a:extLst>
              </a:tr>
              <a:tr h="1880877">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2400" dirty="0">
                          <a:latin typeface="+mn-lt"/>
                        </a:rPr>
                        <a:t>The freedom of team members to work together, express and share ideas and solution make them feel more confident in planning and decision making (Bhargavi and Yaseen, 2016).</a:t>
                      </a:r>
                      <a:r>
                        <a:rPr lang="en-GB" sz="2400" dirty="0">
                          <a:solidFill>
                            <a:srgbClr val="3A3A3A"/>
                          </a:solidFill>
                          <a:effectLst/>
                          <a:latin typeface="+mn-lt"/>
                          <a:ea typeface="Times New Roman" panose="02020603050405020304" pitchFamily="18" charset="0"/>
                          <a:cs typeface="Times New Roman" panose="02020603050405020304" pitchFamily="18" charset="0"/>
                        </a:rPr>
                        <a:t> </a:t>
                      </a:r>
                      <a:endParaRPr lang="en-GB" sz="2400" dirty="0">
                        <a:solidFill>
                          <a:srgbClr val="FF0000"/>
                        </a:solidFill>
                        <a:latin typeface="+mn-lt"/>
                      </a:endParaRP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2400" b="0" dirty="0">
                          <a:latin typeface="+mn-lt"/>
                        </a:rPr>
                        <a:t>The work doesn’t go well when the team members are not experienced, low skilled. </a:t>
                      </a:r>
                    </a:p>
                  </a:txBody>
                  <a:tcPr/>
                </a:tc>
                <a:extLst>
                  <a:ext uri="{0D108BD9-81ED-4DB2-BD59-A6C34878D82A}">
                    <a16:rowId xmlns:a16="http://schemas.microsoft.com/office/drawing/2014/main" val="2668015757"/>
                  </a:ext>
                </a:extLst>
              </a:tr>
              <a:tr h="1096319">
                <a:tc>
                  <a:txBody>
                    <a:bodyPr/>
                    <a:lstStyle/>
                    <a:p>
                      <a:pPr algn="just"/>
                      <a:r>
                        <a:rPr lang="en-GB" sz="2400" dirty="0"/>
                        <a:t>Common goals lead to high responsibility and productivity. </a:t>
                      </a:r>
                    </a:p>
                  </a:txBody>
                  <a:tcPr/>
                </a:tc>
                <a:tc>
                  <a:txBody>
                    <a:bodyPr/>
                    <a:lstStyle/>
                    <a:p>
                      <a:r>
                        <a:rPr lang="en-GB" sz="2400" u="none" dirty="0"/>
                        <a:t>Time-consuming lower productivity and ineffectiveness </a:t>
                      </a:r>
                      <a:r>
                        <a:rPr lang="en-GB" sz="2400" b="0" dirty="0">
                          <a:latin typeface="+mn-lt"/>
                        </a:rPr>
                        <a:t>(Regoli, 2019)</a:t>
                      </a:r>
                      <a:r>
                        <a:rPr lang="en-GB" sz="2400" u="none" dirty="0"/>
                        <a:t>.</a:t>
                      </a:r>
                    </a:p>
                  </a:txBody>
                  <a:tcPr/>
                </a:tc>
                <a:extLst>
                  <a:ext uri="{0D108BD9-81ED-4DB2-BD59-A6C34878D82A}">
                    <a16:rowId xmlns:a16="http://schemas.microsoft.com/office/drawing/2014/main" val="3767132964"/>
                  </a:ext>
                </a:extLst>
              </a:tr>
            </a:tbl>
          </a:graphicData>
        </a:graphic>
      </p:graphicFrame>
    </p:spTree>
    <p:extLst>
      <p:ext uri="{BB962C8B-B14F-4D97-AF65-F5344CB8AC3E}">
        <p14:creationId xmlns:p14="http://schemas.microsoft.com/office/powerpoint/2010/main" val="5383942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CFC2D48-27CD-4332-AD45-17B7CC89F9F2}"/>
              </a:ext>
            </a:extLst>
          </p:cNvPr>
          <p:cNvSpPr>
            <a:spLocks noGrp="1"/>
          </p:cNvSpPr>
          <p:nvPr>
            <p:ph type="subTitle" idx="1"/>
          </p:nvPr>
        </p:nvSpPr>
        <p:spPr>
          <a:xfrm>
            <a:off x="202131" y="356135"/>
            <a:ext cx="6208294" cy="6237170"/>
          </a:xfrm>
        </p:spPr>
        <p:txBody>
          <a:bodyPr>
            <a:normAutofit/>
          </a:bodyPr>
          <a:lstStyle/>
          <a:p>
            <a:pPr algn="just"/>
            <a:r>
              <a:rPr lang="en-US" sz="3100" b="1" dirty="0">
                <a:latin typeface="+mn-lt"/>
              </a:rPr>
              <a:t>Conclusion.</a:t>
            </a:r>
            <a:br>
              <a:rPr lang="en-US" sz="3100" dirty="0"/>
            </a:br>
            <a:br>
              <a:rPr lang="en-US" dirty="0"/>
            </a:br>
            <a:r>
              <a:rPr lang="en-GB" dirty="0"/>
              <a:t>After the exploration of multiple professional viewpoints about different leadership styles discussed in this presentation, the </a:t>
            </a:r>
            <a:r>
              <a:rPr lang="en-US" sz="2400" dirty="0">
                <a:latin typeface="+mn-lt"/>
              </a:rPr>
              <a:t>Democratic seems to be the most effective leadership style. </a:t>
            </a:r>
            <a:r>
              <a:rPr lang="en-US" dirty="0"/>
              <a:t>However, it has advantages and disadvantages as well, a few of them were pointed out here. </a:t>
            </a:r>
            <a:br>
              <a:rPr lang="en-US" sz="2400" dirty="0">
                <a:latin typeface="+mn-lt"/>
              </a:rPr>
            </a:br>
            <a:r>
              <a:rPr lang="en-US" sz="2400" dirty="0">
                <a:latin typeface="+mn-lt"/>
              </a:rPr>
              <a:t>An example from the workplace is given, which shows that the democratic leader, is people-oriented and seen by employees as communicative and charismatic. </a:t>
            </a:r>
          </a:p>
          <a:p>
            <a:pPr algn="just"/>
            <a:r>
              <a:rPr lang="en-GB" sz="2400" dirty="0">
                <a:latin typeface="+mn-lt"/>
              </a:rPr>
              <a:t>As a result of the research, it was found that</a:t>
            </a:r>
            <a:r>
              <a:rPr lang="en-US" sz="2400" dirty="0">
                <a:latin typeface="+mn-lt"/>
              </a:rPr>
              <a:t> each of the leadership styles can influence organizational effectiveness and performance, as well the productivity.</a:t>
            </a:r>
            <a:endParaRPr lang="en-GB" dirty="0"/>
          </a:p>
        </p:txBody>
      </p:sp>
      <p:pic>
        <p:nvPicPr>
          <p:cNvPr id="5" name="Picture 4" descr="Pen placed on top of a signature line">
            <a:extLst>
              <a:ext uri="{FF2B5EF4-FFF2-40B4-BE49-F238E27FC236}">
                <a16:creationId xmlns:a16="http://schemas.microsoft.com/office/drawing/2014/main" id="{699B6BE6-F150-B67D-B8A9-6955BAEC8BB4}"/>
              </a:ext>
            </a:extLst>
          </p:cNvPr>
          <p:cNvPicPr>
            <a:picLocks noChangeAspect="1"/>
          </p:cNvPicPr>
          <p:nvPr/>
        </p:nvPicPr>
        <p:blipFill rotWithShape="1">
          <a:blip r:embed="rId3"/>
          <a:srcRect l="41964" r="-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6830498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AEE68FC-60F0-4E2A-BEED-C48EE7ADBF5B}"/>
              </a:ext>
            </a:extLst>
          </p:cNvPr>
          <p:cNvSpPr>
            <a:spLocks noGrp="1"/>
          </p:cNvSpPr>
          <p:nvPr>
            <p:ph type="title"/>
          </p:nvPr>
        </p:nvSpPr>
        <p:spPr>
          <a:xfrm>
            <a:off x="838200" y="259881"/>
            <a:ext cx="10515600" cy="1116531"/>
          </a:xfrm>
        </p:spPr>
        <p:txBody>
          <a:bodyPr>
            <a:normAutofit/>
          </a:bodyPr>
          <a:lstStyle/>
          <a:p>
            <a:r>
              <a:rPr lang="en-GB" dirty="0">
                <a:latin typeface="+mn-lt"/>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B667B90-EC51-43B1-9FB1-660BC7B484E3}"/>
              </a:ext>
            </a:extLst>
          </p:cNvPr>
          <p:cNvSpPr>
            <a:spLocks noGrp="1"/>
          </p:cNvSpPr>
          <p:nvPr>
            <p:ph idx="1"/>
          </p:nvPr>
        </p:nvSpPr>
        <p:spPr>
          <a:xfrm>
            <a:off x="555710" y="1183908"/>
            <a:ext cx="11080580" cy="5216892"/>
          </a:xfrm>
        </p:spPr>
        <p:txBody>
          <a:bodyPr>
            <a:normAutofit fontScale="92500" lnSpcReduction="10000"/>
          </a:bodyPr>
          <a:lstStyle/>
          <a:p>
            <a:pPr algn="just"/>
            <a:r>
              <a:rPr lang="en-GB" sz="2200" dirty="0">
                <a:cs typeface="Arial" panose="020B0604020202020204" pitchFamily="34" charset="0"/>
              </a:rPr>
              <a:t>Aithal P. S. and Suresh Kumar P. M. (2016) </a:t>
            </a:r>
            <a:r>
              <a:rPr lang="en-GB" sz="2200" i="1" dirty="0">
                <a:cs typeface="Arial" panose="020B0604020202020204" pitchFamily="34" charset="0"/>
              </a:rPr>
              <a:t>Comparative Analysis of Theory X, Theory Y, Theory Z, and Theory A for Managing People and Performance</a:t>
            </a:r>
            <a:r>
              <a:rPr lang="en-GB" sz="2200" dirty="0">
                <a:cs typeface="Arial" panose="020B0604020202020204" pitchFamily="34" charset="0"/>
              </a:rPr>
              <a:t>. </a:t>
            </a:r>
            <a:r>
              <a:rPr lang="de-DE" sz="2200" dirty="0">
                <a:cs typeface="Arial" panose="020B0604020202020204" pitchFamily="34" charset="0"/>
              </a:rPr>
              <a:t>Pandeshwar, Mangalore India. </a:t>
            </a:r>
          </a:p>
          <a:p>
            <a:pPr algn="just"/>
            <a:r>
              <a:rPr lang="en-GB" sz="2200" dirty="0">
                <a:effectLst/>
                <a:ea typeface="Times New Roman" panose="02020603050405020304" pitchFamily="18" charset="0"/>
              </a:rPr>
              <a:t>Bhargavi, S. and Yaseen, A. (2016) ‘Leadership styles and organizational performance, </a:t>
            </a:r>
            <a:r>
              <a:rPr lang="en-GB" sz="2200" i="1" dirty="0">
                <a:effectLst/>
                <a:ea typeface="Times New Roman" panose="02020603050405020304" pitchFamily="18" charset="0"/>
              </a:rPr>
              <a:t>Strategic Management Quarterly</a:t>
            </a:r>
            <a:r>
              <a:rPr lang="en-GB" sz="2200" dirty="0">
                <a:effectLst/>
                <a:ea typeface="Times New Roman" panose="02020603050405020304" pitchFamily="18" charset="0"/>
              </a:rPr>
              <a:t>, 4(1), pp. 87-117. DOI: 10.15640/smq.v4n1a5</a:t>
            </a:r>
          </a:p>
          <a:p>
            <a:pPr algn="just"/>
            <a:r>
              <a:rPr lang="en-GB" sz="2200" dirty="0">
                <a:effectLst/>
                <a:ea typeface="Times New Roman" panose="02020603050405020304" pitchFamily="18" charset="0"/>
              </a:rPr>
              <a:t>Chong, A.V.N., Lee, U.H.M.S., Ismail, A., Yazid, Z. and Ahmad, N.N. (2018) Person-Oriented Leadership Enhancing Employee Outcomes. </a:t>
            </a:r>
            <a:r>
              <a:rPr lang="en-GB" sz="2200" i="1" dirty="0">
                <a:effectLst/>
                <a:ea typeface="Times New Roman" panose="02020603050405020304" pitchFamily="18" charset="0"/>
              </a:rPr>
              <a:t>IPN Journal of Research and Practice in Public Sector Accounting and Management</a:t>
            </a:r>
            <a:r>
              <a:rPr lang="en-GB" sz="2200" dirty="0">
                <a:effectLst/>
                <a:ea typeface="Times New Roman" panose="02020603050405020304" pitchFamily="18" charset="0"/>
              </a:rPr>
              <a:t>. </a:t>
            </a:r>
            <a:r>
              <a:rPr lang="en-GB" sz="2200" i="1" dirty="0">
                <a:effectLst/>
                <a:ea typeface="Times New Roman" panose="02020603050405020304" pitchFamily="18" charset="0"/>
              </a:rPr>
              <a:t>8</a:t>
            </a:r>
            <a:r>
              <a:rPr lang="en-GB" sz="2200" dirty="0">
                <a:effectLst/>
                <a:ea typeface="Times New Roman" panose="02020603050405020304" pitchFamily="18" charset="0"/>
              </a:rPr>
              <a:t>(1), pp. 103-120.</a:t>
            </a:r>
          </a:p>
          <a:p>
            <a:pPr algn="just"/>
            <a:r>
              <a:rPr lang="en-GB" sz="2200" dirty="0">
                <a:cs typeface="Arial" panose="020B0604020202020204" pitchFamily="34" charset="0"/>
              </a:rPr>
              <a:t>Gurbuz, S., </a:t>
            </a:r>
            <a:r>
              <a:rPr lang="en-GB" sz="2200" dirty="0" err="1">
                <a:cs typeface="Arial" panose="020B0604020202020204" pitchFamily="34" charset="0"/>
              </a:rPr>
              <a:t>Sahin</a:t>
            </a:r>
            <a:r>
              <a:rPr lang="en-GB" sz="2200" dirty="0">
                <a:cs typeface="Arial" panose="020B0604020202020204" pitchFamily="34" charset="0"/>
              </a:rPr>
              <a:t> F. and </a:t>
            </a:r>
            <a:r>
              <a:rPr lang="en-GB" sz="2200" dirty="0" err="1">
                <a:cs typeface="Arial" panose="020B0604020202020204" pitchFamily="34" charset="0"/>
              </a:rPr>
              <a:t>Koksal</a:t>
            </a:r>
            <a:r>
              <a:rPr lang="en-GB" sz="2200" dirty="0">
                <a:cs typeface="Arial" panose="020B0604020202020204" pitchFamily="34" charset="0"/>
              </a:rPr>
              <a:t>, O. (2014) ‘Revisiting of Theory X and Y. A multilevel analysis of the effects of leaders’ managerial assumptions on followers’ attitudes’, </a:t>
            </a:r>
            <a:r>
              <a:rPr lang="en-GB" sz="2200" i="1" dirty="0">
                <a:cs typeface="Arial" panose="020B0604020202020204" pitchFamily="34" charset="0"/>
              </a:rPr>
              <a:t>Management Decision, 52</a:t>
            </a:r>
            <a:r>
              <a:rPr lang="en-GB" sz="2200" dirty="0">
                <a:cs typeface="Arial" panose="020B0604020202020204" pitchFamily="34" charset="0"/>
              </a:rPr>
              <a:t>(10). DOI 10.1108/MD-06-2013-0357</a:t>
            </a:r>
            <a:endParaRPr lang="de-DE" sz="2200" dirty="0">
              <a:cs typeface="Arial" panose="020B0604020202020204" pitchFamily="34" charset="0"/>
            </a:endParaRPr>
          </a:p>
          <a:p>
            <a:pPr algn="just">
              <a:spcAft>
                <a:spcPts val="800"/>
              </a:spcAft>
            </a:pPr>
            <a:r>
              <a:rPr lang="en-GB" sz="2200" dirty="0" err="1">
                <a:ea typeface="Times New Roman" panose="02020603050405020304" pitchFamily="18" charset="0"/>
                <a:cs typeface="Arial" panose="020B0604020202020204" pitchFamily="34" charset="0"/>
              </a:rPr>
              <a:t>Kippenberger</a:t>
            </a:r>
            <a:r>
              <a:rPr lang="en-GB" sz="2200" dirty="0">
                <a:ea typeface="Times New Roman" panose="02020603050405020304" pitchFamily="18" charset="0"/>
                <a:cs typeface="Arial" panose="020B0604020202020204" pitchFamily="34" charset="0"/>
              </a:rPr>
              <a:t>, T. (2002) </a:t>
            </a:r>
            <a:r>
              <a:rPr lang="en-GB" sz="2200" i="1" dirty="0">
                <a:ea typeface="Times New Roman" panose="02020603050405020304" pitchFamily="18" charset="0"/>
                <a:cs typeface="Arial" panose="020B0604020202020204" pitchFamily="34" charset="0"/>
              </a:rPr>
              <a:t>Leadership styles</a:t>
            </a:r>
            <a:r>
              <a:rPr lang="en-GB" sz="2200" dirty="0">
                <a:ea typeface="Times New Roman" panose="02020603050405020304" pitchFamily="18" charset="0"/>
                <a:cs typeface="Arial" panose="020B0604020202020204" pitchFamily="34" charset="0"/>
              </a:rPr>
              <a:t>. United Kingdom: Capstone.</a:t>
            </a:r>
          </a:p>
          <a:p>
            <a:pPr algn="just">
              <a:spcAft>
                <a:spcPts val="800"/>
              </a:spcAft>
            </a:pPr>
            <a:r>
              <a:rPr lang="en-GB" sz="2200" dirty="0">
                <a:effectLst/>
                <a:ea typeface="Times New Roman" panose="02020603050405020304" pitchFamily="18" charset="0"/>
              </a:rPr>
              <a:t>Sethuraman, K. and Suresh, J. (2014) Effective Leadership Styles. </a:t>
            </a:r>
            <a:r>
              <a:rPr lang="en-GB" sz="2200" i="1" dirty="0">
                <a:effectLst/>
                <a:ea typeface="Times New Roman" panose="02020603050405020304" pitchFamily="18" charset="0"/>
              </a:rPr>
              <a:t>International Business Research (7)</a:t>
            </a:r>
            <a:r>
              <a:rPr lang="en-GB" sz="2200" dirty="0">
                <a:effectLst/>
                <a:ea typeface="Times New Roman" panose="02020603050405020304" pitchFamily="18" charset="0"/>
              </a:rPr>
              <a:t>9. </a:t>
            </a:r>
            <a:r>
              <a:rPr lang="en-GB" sz="2200" dirty="0">
                <a:effectLst/>
                <a:ea typeface="Times New Roman" panose="02020603050405020304" pitchFamily="18" charset="0"/>
                <a:cs typeface="Arial" panose="020B0604020202020204" pitchFamily="34" charset="0"/>
              </a:rPr>
              <a:t>DOI:10.5539/ibr.v7n9p165 </a:t>
            </a:r>
          </a:p>
          <a:p>
            <a:pPr algn="just">
              <a:spcAft>
                <a:spcPts val="800"/>
              </a:spcAft>
            </a:pPr>
            <a:r>
              <a:rPr lang="en-GB" sz="2200" dirty="0">
                <a:effectLst/>
                <a:ea typeface="Times New Roman" panose="02020603050405020304" pitchFamily="18" charset="0"/>
              </a:rPr>
              <a:t>Val, C. and Kemp, J. (2012) ‘Leadership Styles’, </a:t>
            </a:r>
            <a:r>
              <a:rPr lang="en-GB" sz="2200" i="1" dirty="0">
                <a:effectLst/>
                <a:ea typeface="Times New Roman" panose="02020603050405020304" pitchFamily="18" charset="0"/>
              </a:rPr>
              <a:t>Pathways: The Ontario Journal of outdoor education</a:t>
            </a:r>
            <a:r>
              <a:rPr lang="en-GB" sz="2200" dirty="0">
                <a:effectLst/>
                <a:ea typeface="Times New Roman" panose="02020603050405020304" pitchFamily="18" charset="0"/>
              </a:rPr>
              <a:t>, </a:t>
            </a:r>
            <a:r>
              <a:rPr lang="en-GB" sz="2200" i="1" dirty="0">
                <a:effectLst/>
                <a:ea typeface="Times New Roman" panose="02020603050405020304" pitchFamily="18" charset="0"/>
              </a:rPr>
              <a:t>24</a:t>
            </a:r>
            <a:r>
              <a:rPr lang="en-GB" sz="2200" dirty="0">
                <a:effectLst/>
                <a:ea typeface="Times New Roman" panose="02020603050405020304" pitchFamily="18" charset="0"/>
              </a:rPr>
              <a:t>(3), pp. 28-31.</a:t>
            </a:r>
            <a:endParaRPr lang="en-GB" sz="2200" dirty="0">
              <a:effectLst/>
              <a:ea typeface="Times New Roman" panose="02020603050405020304" pitchFamily="18" charset="0"/>
              <a:cs typeface="Arial" panose="020B0604020202020204" pitchFamily="34" charset="0"/>
            </a:endParaRPr>
          </a:p>
          <a:p>
            <a:pPr algn="just">
              <a:spcAft>
                <a:spcPts val="800"/>
              </a:spcAft>
            </a:pPr>
            <a:endParaRPr lang="en-GB" sz="2200" dirty="0">
              <a:ea typeface="Times New Roman" panose="02020603050405020304" pitchFamily="18" charset="0"/>
              <a:cs typeface="Arial" panose="020B0604020202020204" pitchFamily="34" charset="0"/>
            </a:endParaRPr>
          </a:p>
          <a:p>
            <a:pPr algn="just">
              <a:spcAft>
                <a:spcPts val="800"/>
              </a:spcAft>
            </a:pPr>
            <a:endParaRPr lang="en-GB" sz="2200" dirty="0">
              <a:ea typeface="Times New Roman" panose="02020603050405020304" pitchFamily="18" charset="0"/>
              <a:cs typeface="Arial" panose="020B0604020202020204" pitchFamily="34" charset="0"/>
            </a:endParaRPr>
          </a:p>
          <a:p>
            <a:pPr algn="just">
              <a:spcAft>
                <a:spcPts val="800"/>
              </a:spcAft>
            </a:pPr>
            <a:endParaRPr lang="en-GB" sz="2200" dirty="0">
              <a:latin typeface="Arial" panose="020B0604020202020204" pitchFamily="34" charset="0"/>
              <a:ea typeface="Times New Roman" panose="02020603050405020304" pitchFamily="18" charset="0"/>
              <a:cs typeface="Arial" panose="020B0604020202020204" pitchFamily="34" charset="0"/>
            </a:endParaRPr>
          </a:p>
          <a:p>
            <a:pPr algn="just">
              <a:spcAft>
                <a:spcPts val="800"/>
              </a:spcAft>
            </a:pPr>
            <a:endParaRPr lang="en-GB" sz="2200" dirty="0">
              <a:effectLst/>
              <a:latin typeface="Arial" panose="020B0604020202020204" pitchFamily="34" charset="0"/>
              <a:ea typeface="Times New Roman" panose="02020603050405020304" pitchFamily="18" charset="0"/>
              <a:cs typeface="Arial" panose="020B0604020202020204" pitchFamily="34" charset="0"/>
            </a:endParaRPr>
          </a:p>
          <a:p>
            <a:endParaRPr lang="en-GB" sz="2200" dirty="0"/>
          </a:p>
        </p:txBody>
      </p:sp>
    </p:spTree>
    <p:extLst>
      <p:ext uri="{BB962C8B-B14F-4D97-AF65-F5344CB8AC3E}">
        <p14:creationId xmlns:p14="http://schemas.microsoft.com/office/powerpoint/2010/main" val="19935287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9832</TotalTime>
  <Words>1397</Words>
  <Application>Microsoft Office PowerPoint</Application>
  <PresentationFormat>Widescreen</PresentationFormat>
  <Paragraphs>70</Paragraphs>
  <Slides>11</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Times New Roman</vt:lpstr>
      <vt:lpstr>Work Sans</vt:lpstr>
      <vt:lpstr>Office Theme</vt:lpstr>
      <vt:lpstr>Module: Emergent Leadership  Skills for the Workplace Module code: BMSW6101 Student name: Corina Berco Student ID: 1918420 Lecturer name: Sujeewa Herath </vt:lpstr>
      <vt:lpstr>Table of contents:</vt:lpstr>
      <vt:lpstr>Introduction</vt:lpstr>
      <vt:lpstr>Different Leadership Styles</vt:lpstr>
      <vt:lpstr>PowerPoint Presentation</vt:lpstr>
      <vt:lpstr>My personal leadership style </vt:lpstr>
      <vt:lpstr>Democratic Leadership Style</vt:lpstr>
      <vt:lpstr>         </vt:lpstr>
      <vt:lpstr>Advantages and disadvantages of my personal leadership style (Democratic).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Emergent Leadership  Skills for the Workplace Module code: BMSW6101 Student name: Corina Berco Student ID: 1918420 Lecturer name: Sujeewa Herath </dc:title>
  <dc:creator>Corina Berco (1918420)</dc:creator>
  <cp:lastModifiedBy>Corina Berco (1918420)</cp:lastModifiedBy>
  <cp:revision>136</cp:revision>
  <dcterms:created xsi:type="dcterms:W3CDTF">2022-06-06T11:24:12Z</dcterms:created>
  <dcterms:modified xsi:type="dcterms:W3CDTF">2022-07-11T10:55:19Z</dcterms:modified>
</cp:coreProperties>
</file>