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binary" PartName="/ppt/metadata"/>
  <Override ContentType="application/vnd.openxmlformats-officedocument.presentationml.slide+xml" PartName="/ppt/slides/slide12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48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</p:sldIdLst>
  <p:sldSz cy="6858000" cx="12192000"/>
  <p:notesSz cx="6858000" cy="9144000"/>
  <p:embeddedFontLst>
    <p:embeddedFont>
      <p:font typeface="Play"/>
      <p:regular r:id="rId17"/>
      <p:bold r:id="rId18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GoogleSlidesCustomDataVersion2">
      <go:slidesCustomData xmlns:go="http://customooxmlschemas.google.com/" r:id="rId19" roundtripDataSignature="AMtx7mhhRKbG64Hg1uG6XpMmN/EV5GZ3JQ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7.xml"/><Relationship Id="rId10" Type="http://schemas.openxmlformats.org/officeDocument/2006/relationships/slide" Target="slides/slide6.xml"/><Relationship Id="rId13" Type="http://schemas.openxmlformats.org/officeDocument/2006/relationships/slide" Target="slides/slide9.xml"/><Relationship Id="rId12" Type="http://schemas.openxmlformats.org/officeDocument/2006/relationships/slide" Target="slides/slide8.xml"/><Relationship Id="rId1" Type="http://schemas.openxmlformats.org/officeDocument/2006/relationships/theme" Target="theme/theme2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9" Type="http://schemas.openxmlformats.org/officeDocument/2006/relationships/slide" Target="slides/slide5.xml"/><Relationship Id="rId15" Type="http://schemas.openxmlformats.org/officeDocument/2006/relationships/slide" Target="slides/slide11.xml"/><Relationship Id="rId14" Type="http://schemas.openxmlformats.org/officeDocument/2006/relationships/slide" Target="slides/slide10.xml"/><Relationship Id="rId17" Type="http://schemas.openxmlformats.org/officeDocument/2006/relationships/font" Target="fonts/Play-regular.fntdata"/><Relationship Id="rId16" Type="http://schemas.openxmlformats.org/officeDocument/2006/relationships/slide" Target="slides/slide12.xml"/><Relationship Id="rId5" Type="http://schemas.openxmlformats.org/officeDocument/2006/relationships/slide" Target="slides/slide1.xml"/><Relationship Id="rId19" Type="http://customschemas.google.com/relationships/presentationmetadata" Target="metadata"/><Relationship Id="rId6" Type="http://schemas.openxmlformats.org/officeDocument/2006/relationships/slide" Target="slides/slide2.xml"/><Relationship Id="rId18" Type="http://schemas.openxmlformats.org/officeDocument/2006/relationships/font" Target="fonts/Play-bold.fntdata"/><Relationship Id="rId7" Type="http://schemas.openxmlformats.org/officeDocument/2006/relationships/slide" Target="slides/slide3.xml"/><Relationship Id="rId8" Type="http://schemas.openxmlformats.org/officeDocument/2006/relationships/slide" Target="slides/slide4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2" name="Google Shape;82;p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9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1" name="Google Shape;91;p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9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1" name="Google Shape;101;p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2" name="Google Shape;112;p4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6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8" name="Google Shape;128;p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6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8" name="Google Shape;138;p6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6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8" name="Google Shape;148;p7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5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7" name="Google Shape;157;p8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3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5" name="Google Shape;165;p9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3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p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5" name="Google Shape;175;p10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6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8" name="Google Shape;188;p1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5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p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7" name="Google Shape;197;p1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14"/>
          <p:cNvSpPr txBox="1"/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Play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" name="Google Shape;13;p14"/>
          <p:cNvSpPr txBox="1"/>
          <p:nvPr>
            <p:ph idx="1" type="subTitle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/>
        </p:txBody>
      </p:sp>
      <p:sp>
        <p:nvSpPr>
          <p:cNvPr id="14" name="Google Shape;14;p14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" name="Google Shape;15;p14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" name="Google Shape;16;p14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15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" name="Google Shape;19;p15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0" name="Google Shape;20;p15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1" name="Google Shape;21;p15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2" name="Google Shape;22;p15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23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16"/>
          <p:cNvSpPr txBox="1"/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Play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" name="Google Shape;25;p16"/>
          <p:cNvSpPr txBox="1"/>
          <p:nvPr>
            <p:ph idx="1" type="body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757575"/>
              </a:buClr>
              <a:buSzPts val="2400"/>
              <a:buNone/>
              <a:defRPr sz="2400">
                <a:solidFill>
                  <a:srgbClr val="757575"/>
                </a:solidFill>
              </a:defRPr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2000"/>
              <a:buNone/>
              <a:defRPr sz="2000">
                <a:solidFill>
                  <a:srgbClr val="757575"/>
                </a:solidFill>
              </a:defRPr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800"/>
              <a:buNone/>
              <a:defRPr sz="1800">
                <a:solidFill>
                  <a:srgbClr val="757575"/>
                </a:solidFill>
              </a:defRPr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9pPr>
          </a:lstStyle>
          <a:p/>
        </p:txBody>
      </p:sp>
      <p:sp>
        <p:nvSpPr>
          <p:cNvPr id="26" name="Google Shape;26;p16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7" name="Google Shape;27;p16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8" name="Google Shape;28;p16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29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17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" name="Google Shape;31;p17"/>
          <p:cNvSpPr txBox="1"/>
          <p:nvPr>
            <p:ph idx="1" type="body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2" name="Google Shape;32;p17"/>
          <p:cNvSpPr txBox="1"/>
          <p:nvPr>
            <p:ph idx="2" type="body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3" name="Google Shape;33;p17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4" name="Google Shape;34;p17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17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18"/>
          <p:cNvSpPr txBox="1"/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18"/>
          <p:cNvSpPr txBox="1"/>
          <p:nvPr>
            <p:ph idx="1" type="body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39" name="Google Shape;39;p18"/>
          <p:cNvSpPr txBox="1"/>
          <p:nvPr>
            <p:ph idx="2" type="body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0" name="Google Shape;40;p18"/>
          <p:cNvSpPr txBox="1"/>
          <p:nvPr>
            <p:ph idx="3" type="body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1" name="Google Shape;41;p18"/>
          <p:cNvSpPr txBox="1"/>
          <p:nvPr>
            <p:ph idx="4" type="body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2" name="Google Shape;42;p18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3" name="Google Shape;43;p18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4" name="Google Shape;44;p18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45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19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19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" name="Google Shape;48;p19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9" name="Google Shape;49;p19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20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20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20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21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21"/>
          <p:cNvSpPr txBox="1"/>
          <p:nvPr>
            <p:ph idx="1" type="body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indent="-3810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indent="-355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indent="-355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57" name="Google Shape;57;p21"/>
          <p:cNvSpPr txBox="1"/>
          <p:nvPr>
            <p:ph idx="2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58" name="Google Shape;58;p21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9" name="Google Shape;59;p21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21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22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22"/>
          <p:cNvSpPr/>
          <p:nvPr>
            <p:ph idx="2" type="pic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22"/>
          <p:cNvSpPr txBox="1"/>
          <p:nvPr>
            <p:ph idx="1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65" name="Google Shape;65;p22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22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22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23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23"/>
          <p:cNvSpPr txBox="1"/>
          <p:nvPr>
            <p:ph idx="1" type="body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1" name="Google Shape;71;p23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" name="Google Shape;72;p23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23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24"/>
          <p:cNvSpPr txBox="1"/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6" name="Google Shape;76;p24"/>
          <p:cNvSpPr txBox="1"/>
          <p:nvPr>
            <p:ph idx="1" type="body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7" name="Google Shape;77;p24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24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" name="Google Shape;79;p24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3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Play"/>
              <a:buNone/>
              <a:defRPr b="0" i="0" sz="4400" u="none" cap="none" strike="noStrike">
                <a:solidFill>
                  <a:schemeClr val="dk1"/>
                </a:solidFill>
                <a:latin typeface="Play"/>
                <a:ea typeface="Play"/>
                <a:cs typeface="Play"/>
                <a:sym typeface="Play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7" name="Google Shape;7;p13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8" name="Google Shape;8;p13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9" name="Google Shape;9;p13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0" name="Google Shape;10;p13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5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6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4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3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2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1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Relationship Id="rId3" Type="http://schemas.openxmlformats.org/officeDocument/2006/relationships/hyperlink" Target="https://www.simplypsychology.org/bowlby.html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5" name="Google Shape;85;p1"/>
          <p:cNvSpPr/>
          <p:nvPr/>
        </p:nvSpPr>
        <p:spPr>
          <a:xfrm>
            <a:off x="1310784" y="0"/>
            <a:ext cx="9570431" cy="6858000"/>
          </a:xfrm>
          <a:custGeom>
            <a:rect b="b" l="l" r="r" t="t"/>
            <a:pathLst>
              <a:path extrusionOk="0" h="5150263" w="7187261">
                <a:moveTo>
                  <a:pt x="7178288" y="2604802"/>
                </a:moveTo>
                <a:cubicBezTo>
                  <a:pt x="7168763" y="2513076"/>
                  <a:pt x="7174478" y="2420684"/>
                  <a:pt x="7169335" y="2328577"/>
                </a:cubicBezTo>
                <a:cubicBezTo>
                  <a:pt x="7156952" y="2102882"/>
                  <a:pt x="7120586" y="1879149"/>
                  <a:pt x="7060845" y="1661160"/>
                </a:cubicBezTo>
                <a:cubicBezTo>
                  <a:pt x="6910588" y="1121007"/>
                  <a:pt x="6617428" y="631374"/>
                  <a:pt x="6212263" y="243840"/>
                </a:cubicBezTo>
                <a:cubicBezTo>
                  <a:pt x="6126538" y="162496"/>
                  <a:pt x="6040813" y="80201"/>
                  <a:pt x="5953564" y="0"/>
                </a:cubicBezTo>
                <a:lnTo>
                  <a:pt x="1408615" y="0"/>
                </a:lnTo>
                <a:cubicBezTo>
                  <a:pt x="1180967" y="200316"/>
                  <a:pt x="978332" y="427387"/>
                  <a:pt x="805111" y="676275"/>
                </a:cubicBezTo>
                <a:cubicBezTo>
                  <a:pt x="481261" y="1136523"/>
                  <a:pt x="252089" y="1640872"/>
                  <a:pt x="104928" y="2183035"/>
                </a:cubicBezTo>
                <a:cubicBezTo>
                  <a:pt x="85878" y="2254853"/>
                  <a:pt x="69495" y="2327720"/>
                  <a:pt x="51588" y="2400014"/>
                </a:cubicBezTo>
                <a:cubicBezTo>
                  <a:pt x="49683" y="2407634"/>
                  <a:pt x="51588" y="2416969"/>
                  <a:pt x="41301" y="2424208"/>
                </a:cubicBezTo>
                <a:cubicBezTo>
                  <a:pt x="45900" y="2225469"/>
                  <a:pt x="72186" y="2027834"/>
                  <a:pt x="119692" y="1834801"/>
                </a:cubicBezTo>
                <a:cubicBezTo>
                  <a:pt x="247993" y="1310926"/>
                  <a:pt x="506121" y="857726"/>
                  <a:pt x="870071" y="462248"/>
                </a:cubicBezTo>
                <a:cubicBezTo>
                  <a:pt x="1027729" y="291823"/>
                  <a:pt x="1201617" y="137169"/>
                  <a:pt x="1389279" y="476"/>
                </a:cubicBezTo>
                <a:lnTo>
                  <a:pt x="1320223" y="476"/>
                </a:lnTo>
                <a:cubicBezTo>
                  <a:pt x="960844" y="274320"/>
                  <a:pt x="656330" y="599123"/>
                  <a:pt x="423158" y="989743"/>
                </a:cubicBezTo>
                <a:cubicBezTo>
                  <a:pt x="215608" y="1337596"/>
                  <a:pt x="80258" y="1711357"/>
                  <a:pt x="25585" y="2113693"/>
                </a:cubicBezTo>
                <a:cubicBezTo>
                  <a:pt x="-2705" y="2316480"/>
                  <a:pt x="-2228" y="2521077"/>
                  <a:pt x="2344" y="2725865"/>
                </a:cubicBezTo>
                <a:cubicBezTo>
                  <a:pt x="14155" y="3261932"/>
                  <a:pt x="170650" y="3754565"/>
                  <a:pt x="447256" y="4210717"/>
                </a:cubicBezTo>
                <a:cubicBezTo>
                  <a:pt x="629851" y="4511612"/>
                  <a:pt x="866356" y="4767167"/>
                  <a:pt x="1138962" y="4988910"/>
                </a:cubicBezTo>
                <a:cubicBezTo>
                  <a:pt x="1207161" y="5044345"/>
                  <a:pt x="1277008" y="5096990"/>
                  <a:pt x="1348512" y="5146834"/>
                </a:cubicBezTo>
                <a:lnTo>
                  <a:pt x="1422712" y="5146834"/>
                </a:lnTo>
                <a:cubicBezTo>
                  <a:pt x="1043426" y="4892802"/>
                  <a:pt x="724720" y="4577334"/>
                  <a:pt x="480594" y="4187952"/>
                </a:cubicBezTo>
                <a:cubicBezTo>
                  <a:pt x="452019" y="4141851"/>
                  <a:pt x="423444" y="4095179"/>
                  <a:pt x="398679" y="4046125"/>
                </a:cubicBezTo>
                <a:cubicBezTo>
                  <a:pt x="407442" y="4043267"/>
                  <a:pt x="409156" y="4048982"/>
                  <a:pt x="411823" y="4053078"/>
                </a:cubicBezTo>
                <a:cubicBezTo>
                  <a:pt x="683572" y="4484656"/>
                  <a:pt x="1033139" y="4842701"/>
                  <a:pt x="1439380" y="5147405"/>
                </a:cubicBezTo>
                <a:lnTo>
                  <a:pt x="5710010" y="5150263"/>
                </a:lnTo>
                <a:cubicBezTo>
                  <a:pt x="5810594" y="5075482"/>
                  <a:pt x="5907272" y="4995587"/>
                  <a:pt x="5999665" y="4910900"/>
                </a:cubicBezTo>
                <a:cubicBezTo>
                  <a:pt x="6418765" y="4526661"/>
                  <a:pt x="6746901" y="4078129"/>
                  <a:pt x="6954165" y="3545777"/>
                </a:cubicBezTo>
                <a:cubicBezTo>
                  <a:pt x="7048234" y="3306175"/>
                  <a:pt x="7109956" y="3055115"/>
                  <a:pt x="7137712" y="2799207"/>
                </a:cubicBezTo>
                <a:cubicBezTo>
                  <a:pt x="7139236" y="2784920"/>
                  <a:pt x="7141046" y="2770632"/>
                  <a:pt x="7142951" y="2754535"/>
                </a:cubicBezTo>
                <a:cubicBezTo>
                  <a:pt x="7151714" y="2760440"/>
                  <a:pt x="7149237" y="2768441"/>
                  <a:pt x="7149428" y="2774823"/>
                </a:cubicBezTo>
                <a:cubicBezTo>
                  <a:pt x="7156743" y="3007967"/>
                  <a:pt x="7128777" y="3240881"/>
                  <a:pt x="7066465" y="3465672"/>
                </a:cubicBezTo>
                <a:cubicBezTo>
                  <a:pt x="6952165" y="3878580"/>
                  <a:pt x="6737948" y="4235863"/>
                  <a:pt x="6452578" y="4552760"/>
                </a:cubicBezTo>
                <a:cubicBezTo>
                  <a:pt x="6244553" y="4783836"/>
                  <a:pt x="6008809" y="4980242"/>
                  <a:pt x="5752110" y="5150263"/>
                </a:cubicBezTo>
                <a:lnTo>
                  <a:pt x="5827643" y="5150263"/>
                </a:lnTo>
                <a:cubicBezTo>
                  <a:pt x="6136539" y="4938904"/>
                  <a:pt x="6412192" y="4689348"/>
                  <a:pt x="6642793" y="4389406"/>
                </a:cubicBezTo>
                <a:cubicBezTo>
                  <a:pt x="6851295" y="4118324"/>
                  <a:pt x="7009125" y="3820859"/>
                  <a:pt x="7102469" y="3490817"/>
                </a:cubicBezTo>
                <a:cubicBezTo>
                  <a:pt x="7148646" y="3327473"/>
                  <a:pt x="7177069" y="3159624"/>
                  <a:pt x="7187242" y="2990183"/>
                </a:cubicBezTo>
                <a:cubicBezTo>
                  <a:pt x="7187623" y="2984087"/>
                  <a:pt x="7182384" y="2642330"/>
                  <a:pt x="7178288" y="2604802"/>
                </a:cubicBezTo>
                <a:close/>
                <a:moveTo>
                  <a:pt x="6342565" y="441389"/>
                </a:moveTo>
                <a:cubicBezTo>
                  <a:pt x="6829797" y="986533"/>
                  <a:pt x="7091135" y="1624422"/>
                  <a:pt x="7126567" y="2355056"/>
                </a:cubicBezTo>
                <a:cubicBezTo>
                  <a:pt x="7001123" y="1661827"/>
                  <a:pt x="6756426" y="1017365"/>
                  <a:pt x="6342565" y="441389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6" name="Google Shape;86;p1"/>
          <p:cNvSpPr txBox="1"/>
          <p:nvPr>
            <p:ph type="ctrTitle"/>
          </p:nvPr>
        </p:nvSpPr>
        <p:spPr>
          <a:xfrm>
            <a:off x="2630603" y="1717309"/>
            <a:ext cx="6973927" cy="1921315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600"/>
              <a:buFont typeface="Arial"/>
              <a:buNone/>
            </a:pPr>
            <a:r>
              <a:rPr b="1" lang="en-GB" sz="36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Supporting Amira’s Early Development Using Bowlby’s Attachment Theory</a:t>
            </a:r>
            <a:endParaRPr sz="3600"/>
          </a:p>
        </p:txBody>
      </p:sp>
      <p:sp>
        <p:nvSpPr>
          <p:cNvPr id="87" name="Google Shape;87;p1"/>
          <p:cNvSpPr txBox="1"/>
          <p:nvPr>
            <p:ph idx="1" type="subTitle"/>
          </p:nvPr>
        </p:nvSpPr>
        <p:spPr>
          <a:xfrm>
            <a:off x="3051859" y="4447548"/>
            <a:ext cx="6930189" cy="180110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</a:pPr>
            <a:r>
              <a:rPr lang="en-GB" sz="20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Student name: Eric Lerouge ANGWE NZE </a:t>
            </a:r>
            <a:endParaRPr sz="20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</a:pPr>
            <a:r>
              <a:rPr lang="en-GB" sz="20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Student id : 2417</a:t>
            </a:r>
            <a:r>
              <a:rPr lang="en-GB" sz="2000">
                <a:solidFill>
                  <a:schemeClr val="lt1"/>
                </a:solidFill>
              </a:rPr>
              <a:t>255</a:t>
            </a:r>
            <a:endParaRPr sz="20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</a:pPr>
            <a:r>
              <a:rPr lang="en-GB" sz="20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Module title: </a:t>
            </a:r>
            <a:r>
              <a:rPr lang="en-GB" sz="2000">
                <a:solidFill>
                  <a:schemeClr val="lt1"/>
                </a:solidFill>
              </a:rPr>
              <a:t>Psychology in Health and Social Care</a:t>
            </a:r>
            <a:endParaRPr sz="20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</a:pPr>
            <a:r>
              <a:rPr lang="en-GB" sz="20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Module code:LCHS4010_LON</a:t>
            </a:r>
            <a:endParaRPr sz="20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</a:pPr>
            <a:r>
              <a:rPr lang="en-GB" sz="20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Date: 17/11/2025</a:t>
            </a:r>
            <a:endParaRPr sz="20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t/>
            </a:r>
            <a:endParaRPr>
              <a:solidFill>
                <a:srgbClr val="FFFFFF"/>
              </a:solidFill>
            </a:endParaRPr>
          </a:p>
        </p:txBody>
      </p:sp>
      <p:sp>
        <p:nvSpPr>
          <p:cNvPr id="88" name="Google Shape;88;p1"/>
          <p:cNvSpPr/>
          <p:nvPr/>
        </p:nvSpPr>
        <p:spPr>
          <a:xfrm>
            <a:off x="3974206" y="4173498"/>
            <a:ext cx="4243589" cy="18288"/>
          </a:xfrm>
          <a:custGeom>
            <a:rect b="b" l="l" r="r" t="t"/>
            <a:pathLst>
              <a:path extrusionOk="0" fill="none" h="18288" w="4243589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extrusionOk="0" h="18288" w="4243589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rgbClr val="FFFFFF"/>
          </a:solidFill>
          <a:ln cap="rnd" cmpd="sng" w="4127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94" name="Google Shape;94;p2"/>
          <p:cNvPicPr preferRelativeResize="0"/>
          <p:nvPr/>
        </p:nvPicPr>
        <p:blipFill rotWithShape="1">
          <a:blip r:embed="rId3">
            <a:alphaModFix amt="40000"/>
          </a:blip>
          <a:srcRect b="16841" l="0" r="0" t="4211"/>
          <a:stretch/>
        </p:blipFill>
        <p:spPr>
          <a:xfrm>
            <a:off x="20" y="10"/>
            <a:ext cx="12191980" cy="6857990"/>
          </a:xfrm>
          <a:prstGeom prst="rect">
            <a:avLst/>
          </a:prstGeom>
          <a:noFill/>
          <a:ln>
            <a:noFill/>
          </a:ln>
        </p:spPr>
      </p:pic>
      <p:sp>
        <p:nvSpPr>
          <p:cNvPr id="95" name="Google Shape;95;p2"/>
          <p:cNvSpPr txBox="1"/>
          <p:nvPr>
            <p:ph type="title"/>
          </p:nvPr>
        </p:nvSpPr>
        <p:spPr>
          <a:xfrm>
            <a:off x="841249" y="941832"/>
            <a:ext cx="10506456" cy="20574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000"/>
              <a:buFont typeface="Play"/>
              <a:buNone/>
            </a:pPr>
            <a:r>
              <a:rPr lang="en-GB" sz="5000">
                <a:solidFill>
                  <a:schemeClr val="lt1"/>
                </a:solidFill>
              </a:rPr>
              <a:t>Introduction</a:t>
            </a:r>
            <a:endParaRPr sz="5000">
              <a:solidFill>
                <a:schemeClr val="lt1"/>
              </a:solidFill>
            </a:endParaRPr>
          </a:p>
        </p:txBody>
      </p:sp>
      <p:sp>
        <p:nvSpPr>
          <p:cNvPr id="96" name="Google Shape;96;p2"/>
          <p:cNvSpPr/>
          <p:nvPr/>
        </p:nvSpPr>
        <p:spPr>
          <a:xfrm rot="5400000">
            <a:off x="1120140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7" name="Google Shape;97;p2"/>
          <p:cNvSpPr/>
          <p:nvPr/>
        </p:nvSpPr>
        <p:spPr>
          <a:xfrm>
            <a:off x="841248" y="3241202"/>
            <a:ext cx="10506456" cy="18288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8" name="Google Shape;98;p2"/>
          <p:cNvSpPr txBox="1"/>
          <p:nvPr>
            <p:ph idx="1" type="body"/>
          </p:nvPr>
        </p:nvSpPr>
        <p:spPr>
          <a:xfrm>
            <a:off x="841248" y="3502152"/>
            <a:ext cx="10506456" cy="267004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228600" lvl="0" marL="2286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•"/>
            </a:pPr>
            <a:r>
              <a:rPr lang="en-GB" sz="1400">
                <a:solidFill>
                  <a:schemeClr val="lt1"/>
                </a:solidFill>
              </a:rPr>
              <a:t>Amira is a 3-year-old child who has recently joined the nursery.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Char char="•"/>
            </a:pPr>
            <a:r>
              <a:rPr lang="en-GB" sz="1400">
                <a:solidFill>
                  <a:schemeClr val="lt1"/>
                </a:solidFill>
              </a:rPr>
              <a:t>She shows anxiety when separated from her carers.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Char char="•"/>
            </a:pPr>
            <a:r>
              <a:rPr lang="en-GB" sz="1400">
                <a:solidFill>
                  <a:schemeClr val="lt1"/>
                </a:solidFill>
              </a:rPr>
              <a:t>Displays limited verbal communication skills.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Char char="•"/>
            </a:pPr>
            <a:r>
              <a:rPr lang="en-GB" sz="1400">
                <a:solidFill>
                  <a:schemeClr val="lt1"/>
                </a:solidFill>
              </a:rPr>
              <a:t>Finds it difficult to engage in group play with peers.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</a:pPr>
            <a:r>
              <a:rPr b="1" lang="en-GB" sz="1400">
                <a:solidFill>
                  <a:schemeClr val="lt1"/>
                </a:solidFill>
              </a:rPr>
              <a:t>Purpose of Presentation: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Char char="•"/>
            </a:pPr>
            <a:r>
              <a:rPr lang="en-GB" sz="1400">
                <a:solidFill>
                  <a:schemeClr val="lt1"/>
                </a:solidFill>
              </a:rPr>
              <a:t>Understand Amira’s developmental needs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Char char="•"/>
            </a:pPr>
            <a:r>
              <a:rPr lang="en-GB" sz="1400">
                <a:solidFill>
                  <a:schemeClr val="lt1"/>
                </a:solidFill>
              </a:rPr>
              <a:t>Apply Bowlby’s Attachment Theory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Char char="•"/>
            </a:pPr>
            <a:r>
              <a:rPr lang="en-GB" sz="1400">
                <a:solidFill>
                  <a:schemeClr val="lt1"/>
                </a:solidFill>
              </a:rPr>
              <a:t>Propose supportive strategies for her emotional, social, cognitive, and physical development. 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</a:pPr>
            <a:r>
              <a:t/>
            </a:r>
            <a:endParaRPr sz="1400">
              <a:solidFill>
                <a:schemeClr val="lt1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02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3"/>
          <p:cNvSpPr/>
          <p:nvPr/>
        </p:nvSpPr>
        <p:spPr>
          <a:xfrm>
            <a:off x="1225448" y="8300"/>
            <a:ext cx="10966551" cy="6849700"/>
          </a:xfrm>
          <a:prstGeom prst="rect">
            <a:avLst/>
          </a:prstGeom>
          <a:solidFill>
            <a:schemeClr val="lt2">
              <a:alpha val="40000"/>
            </a:scheme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4" name="Google Shape;104;p3"/>
          <p:cNvSpPr/>
          <p:nvPr/>
        </p:nvSpPr>
        <p:spPr>
          <a:xfrm>
            <a:off x="0" y="0"/>
            <a:ext cx="11416415" cy="6858000"/>
          </a:xfrm>
          <a:prstGeom prst="rect">
            <a:avLst/>
          </a:prstGeom>
          <a:solidFill>
            <a:schemeClr val="lt1"/>
          </a:solidFill>
          <a:ln>
            <a:noFill/>
          </a:ln>
          <a:effectLst>
            <a:outerShdw blurRad="317500" sx="95000" rotWithShape="0" algn="t" dir="2400000" dist="127000" sy="95000">
              <a:srgbClr val="000000">
                <a:alpha val="400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5" name="Google Shape;105;p3"/>
          <p:cNvSpPr txBox="1"/>
          <p:nvPr>
            <p:ph type="title"/>
          </p:nvPr>
        </p:nvSpPr>
        <p:spPr>
          <a:xfrm>
            <a:off x="6106390" y="759126"/>
            <a:ext cx="4596245" cy="171111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Play"/>
              <a:buNone/>
            </a:pPr>
            <a:r>
              <a:rPr lang="en-GB" sz="4000"/>
              <a:t>Bowlby’s Attachment Theory</a:t>
            </a:r>
            <a:endParaRPr sz="4000"/>
          </a:p>
        </p:txBody>
      </p:sp>
      <p:sp>
        <p:nvSpPr>
          <p:cNvPr id="106" name="Google Shape;106;p3"/>
          <p:cNvSpPr/>
          <p:nvPr/>
        </p:nvSpPr>
        <p:spPr>
          <a:xfrm>
            <a:off x="0" y="0"/>
            <a:ext cx="54102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190500" sx="94000" rotWithShape="0" algn="t" dir="3000000" dist="139700" sy="94000">
              <a:srgbClr val="000000">
                <a:alpha val="29803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A close-up of a person&#10;&#10;AI-generated content may be incorrect." id="107" name="Google Shape;107;p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68873" y="1006607"/>
            <a:ext cx="3872455" cy="4879293"/>
          </a:xfrm>
          <a:prstGeom prst="rect">
            <a:avLst/>
          </a:prstGeom>
          <a:noFill/>
          <a:ln>
            <a:noFill/>
          </a:ln>
        </p:spPr>
      </p:pic>
      <p:sp>
        <p:nvSpPr>
          <p:cNvPr id="108" name="Google Shape;108;p3"/>
          <p:cNvSpPr txBox="1"/>
          <p:nvPr>
            <p:ph idx="1" type="body"/>
          </p:nvPr>
        </p:nvSpPr>
        <p:spPr>
          <a:xfrm>
            <a:off x="6106390" y="2470244"/>
            <a:ext cx="4596245" cy="376983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-228600" lvl="0" marL="2286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Char char="•"/>
            </a:pPr>
            <a:r>
              <a:rPr lang="en-GB" sz="1700"/>
              <a:t>Secure base: caregiver provides safety to explore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700"/>
              <a:buChar char="•"/>
            </a:pPr>
            <a:r>
              <a:rPr lang="en-GB" sz="1700"/>
              <a:t>Internal working model: shapes expectations in relationships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700"/>
              <a:buChar char="•"/>
            </a:pPr>
            <a:r>
              <a:rPr lang="en-GB" sz="1700"/>
              <a:t>Separation anxiety: distress when away from caregiver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700"/>
              <a:buChar char="•"/>
            </a:pPr>
            <a:r>
              <a:rPr lang="en-GB" sz="1700"/>
              <a:t>Attachment is innate &amp; adaptive: children seek closeness naturally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700"/>
              <a:buChar char="•"/>
            </a:pPr>
            <a:r>
              <a:rPr lang="en-GB" sz="1700"/>
              <a:t>Sensitive period: first 2–3 years are critical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700"/>
              <a:buChar char="•"/>
            </a:pPr>
            <a:r>
              <a:rPr lang="en-GB" sz="1700"/>
              <a:t>Monotropy: primary caregiver is central to development</a:t>
            </a:r>
            <a:endParaRPr/>
          </a:p>
          <a:p>
            <a:pPr indent="-12065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700"/>
              <a:buNone/>
            </a:pPr>
            <a:r>
              <a:t/>
            </a:r>
            <a:endParaRPr sz="1700"/>
          </a:p>
        </p:txBody>
      </p:sp>
      <p:sp>
        <p:nvSpPr>
          <p:cNvPr id="109" name="Google Shape;109;p3"/>
          <p:cNvSpPr txBox="1"/>
          <p:nvPr>
            <p:ph idx="11" type="ftr"/>
          </p:nvPr>
        </p:nvSpPr>
        <p:spPr>
          <a:xfrm>
            <a:off x="659921" y="5881897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>
                <a:solidFill>
                  <a:srgbClr val="595959"/>
                </a:solidFill>
              </a:rPr>
              <a:t>(Bowlby, 1969; SimplyPsychology, 2025)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3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4"/>
          <p:cNvSpPr txBox="1"/>
          <p:nvPr>
            <p:ph type="title"/>
          </p:nvPr>
        </p:nvSpPr>
        <p:spPr>
          <a:xfrm>
            <a:off x="852577" y="494521"/>
            <a:ext cx="10501223" cy="121054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Bookman Old Style"/>
              <a:buNone/>
            </a:pPr>
            <a:r>
              <a:rPr b="1" i="1" lang="en-GB" sz="3600">
                <a:latin typeface="Bookman Old Style"/>
                <a:ea typeface="Bookman Old Style"/>
                <a:cs typeface="Bookman Old Style"/>
                <a:sym typeface="Bookman Old Style"/>
              </a:rPr>
              <a:t>Relevance of Attachment Theory in Early Childhood</a:t>
            </a:r>
            <a:endParaRPr b="1" i="1" sz="3600">
              <a:latin typeface="Bookman Old Style"/>
              <a:ea typeface="Bookman Old Style"/>
              <a:cs typeface="Bookman Old Style"/>
              <a:sym typeface="Bookman Old Style"/>
            </a:endParaRPr>
          </a:p>
        </p:txBody>
      </p:sp>
      <p:grpSp>
        <p:nvGrpSpPr>
          <p:cNvPr id="115" name="Google Shape;115;p4"/>
          <p:cNvGrpSpPr/>
          <p:nvPr/>
        </p:nvGrpSpPr>
        <p:grpSpPr>
          <a:xfrm>
            <a:off x="838200" y="1886878"/>
            <a:ext cx="10515600" cy="4271963"/>
            <a:chOff x="0" y="18121"/>
            <a:chExt cx="10515600" cy="4271963"/>
          </a:xfrm>
        </p:grpSpPr>
        <p:sp>
          <p:nvSpPr>
            <p:cNvPr id="116" name="Google Shape;116;p4"/>
            <p:cNvSpPr/>
            <p:nvPr/>
          </p:nvSpPr>
          <p:spPr>
            <a:xfrm>
              <a:off x="0" y="18121"/>
              <a:ext cx="3286125" cy="1971675"/>
            </a:xfrm>
            <a:prstGeom prst="rect">
              <a:avLst/>
            </a:prstGeom>
            <a:solidFill>
              <a:srgbClr val="145F1D"/>
            </a:solidFill>
            <a:ln cap="flat" cmpd="sng" w="1905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" name="Google Shape;117;p4"/>
            <p:cNvSpPr txBox="1"/>
            <p:nvPr/>
          </p:nvSpPr>
          <p:spPr>
            <a:xfrm>
              <a:off x="0" y="18121"/>
              <a:ext cx="3286125" cy="197167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76200" lIns="76200" spcFirstLastPara="1" rIns="76200" wrap="square" tIns="7620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2000"/>
                <a:buFont typeface="Arial"/>
                <a:buNone/>
              </a:pPr>
              <a:r>
                <a:rPr lang="en-GB" sz="2000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Supports emotional development: secure attachment helps children manage stress and feel safe. (Bowlby, 1969)</a:t>
              </a:r>
              <a:endParaRPr sz="20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8" name="Google Shape;118;p4"/>
            <p:cNvSpPr/>
            <p:nvPr/>
          </p:nvSpPr>
          <p:spPr>
            <a:xfrm>
              <a:off x="3614737" y="18121"/>
              <a:ext cx="3286125" cy="1971675"/>
            </a:xfrm>
            <a:prstGeom prst="rect">
              <a:avLst/>
            </a:prstGeom>
            <a:solidFill>
              <a:srgbClr val="297D33"/>
            </a:solidFill>
            <a:ln cap="flat" cmpd="sng" w="1905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" name="Google Shape;119;p4"/>
            <p:cNvSpPr txBox="1"/>
            <p:nvPr/>
          </p:nvSpPr>
          <p:spPr>
            <a:xfrm>
              <a:off x="3614737" y="18121"/>
              <a:ext cx="3286125" cy="197167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76200" lIns="76200" spcFirstLastPara="1" rIns="76200" wrap="square" tIns="7620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2000"/>
                <a:buFont typeface="Arial"/>
                <a:buNone/>
              </a:pPr>
              <a:r>
                <a:rPr lang="en-GB" sz="2000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Enhances social skills: children with strong attachments are more confident in interacting with peers. (Ainsworth, 1978)</a:t>
              </a:r>
              <a:endParaRPr sz="20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0" name="Google Shape;120;p4"/>
            <p:cNvSpPr/>
            <p:nvPr/>
          </p:nvSpPr>
          <p:spPr>
            <a:xfrm>
              <a:off x="7229475" y="18121"/>
              <a:ext cx="3286125" cy="1971675"/>
            </a:xfrm>
            <a:prstGeom prst="rect">
              <a:avLst/>
            </a:prstGeom>
            <a:solidFill>
              <a:srgbClr val="45944C"/>
            </a:solidFill>
            <a:ln cap="flat" cmpd="sng" w="1905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" name="Google Shape;121;p4"/>
            <p:cNvSpPr txBox="1"/>
            <p:nvPr/>
          </p:nvSpPr>
          <p:spPr>
            <a:xfrm>
              <a:off x="7229475" y="18121"/>
              <a:ext cx="3286125" cy="197167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76200" lIns="76200" spcFirstLastPara="1" rIns="76200" wrap="square" tIns="7620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2000"/>
                <a:buFont typeface="Arial"/>
                <a:buNone/>
              </a:pPr>
              <a:r>
                <a:rPr lang="en-GB" sz="2000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Influences cognitive development: secure relationships provide a foundation for exploration and learning. (Bowlby, 1969)</a:t>
              </a:r>
              <a:endParaRPr sz="20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2" name="Google Shape;122;p4"/>
            <p:cNvSpPr/>
            <p:nvPr/>
          </p:nvSpPr>
          <p:spPr>
            <a:xfrm>
              <a:off x="1807368" y="2318409"/>
              <a:ext cx="3286125" cy="1971675"/>
            </a:xfrm>
            <a:prstGeom prst="rect">
              <a:avLst/>
            </a:prstGeom>
            <a:solidFill>
              <a:srgbClr val="6AA16F"/>
            </a:solidFill>
            <a:ln cap="flat" cmpd="sng" w="1905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3" name="Google Shape;123;p4"/>
            <p:cNvSpPr txBox="1"/>
            <p:nvPr/>
          </p:nvSpPr>
          <p:spPr>
            <a:xfrm>
              <a:off x="1807368" y="2318409"/>
              <a:ext cx="3286125" cy="197167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76200" lIns="76200" spcFirstLastPara="1" rIns="76200" wrap="square" tIns="7620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262626"/>
                </a:buClr>
                <a:buSzPts val="2000"/>
                <a:buFont typeface="Arial"/>
                <a:buNone/>
              </a:pPr>
              <a:r>
                <a:rPr lang="en-GB" sz="2000">
                  <a:solidFill>
                    <a:srgbClr val="262626"/>
                  </a:solidFill>
                  <a:latin typeface="Arial"/>
                  <a:ea typeface="Arial"/>
                  <a:cs typeface="Arial"/>
                  <a:sym typeface="Arial"/>
                </a:rPr>
                <a:t>Guides behaviour in nursery settings: understanding attachment helps practitioners respond to anxiety and separation. (Schofield &amp; Beek, 2009)</a:t>
              </a:r>
              <a:endParaRPr sz="20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4" name="Google Shape;124;p4"/>
            <p:cNvSpPr/>
            <p:nvPr/>
          </p:nvSpPr>
          <p:spPr>
            <a:xfrm>
              <a:off x="5422106" y="2318409"/>
              <a:ext cx="3286125" cy="1971675"/>
            </a:xfrm>
            <a:prstGeom prst="rect">
              <a:avLst/>
            </a:prstGeom>
            <a:solidFill>
              <a:srgbClr val="95A997"/>
            </a:solidFill>
            <a:ln cap="flat" cmpd="sng" w="1905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5" name="Google Shape;125;p4"/>
            <p:cNvSpPr txBox="1"/>
            <p:nvPr/>
          </p:nvSpPr>
          <p:spPr>
            <a:xfrm>
              <a:off x="5422106" y="2318409"/>
              <a:ext cx="3286125" cy="197167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76200" lIns="76200" spcFirstLastPara="1" rIns="76200" wrap="square" tIns="7620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262626"/>
                </a:buClr>
                <a:buSzPts val="2000"/>
                <a:buFont typeface="Arial"/>
                <a:buNone/>
              </a:pPr>
              <a:r>
                <a:rPr lang="en-GB" sz="2000">
                  <a:solidFill>
                    <a:srgbClr val="262626"/>
                  </a:solidFill>
                  <a:latin typeface="Arial"/>
                  <a:ea typeface="Arial"/>
                  <a:cs typeface="Arial"/>
                  <a:sym typeface="Arial"/>
                </a:rPr>
                <a:t>Highlights importance of responsive caregiving: consistency and warmth from adults are crucial in early years. (Van IJzendoorn et al., 2011)</a:t>
              </a:r>
              <a:endParaRPr sz="20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29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5"/>
          <p:cNvSpPr/>
          <p:nvPr/>
        </p:nvSpPr>
        <p:spPr>
          <a:xfrm>
            <a:off x="3740383" y="0"/>
            <a:ext cx="8451607" cy="6858001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1" name="Google Shape;131;p5"/>
          <p:cNvSpPr/>
          <p:nvPr/>
        </p:nvSpPr>
        <p:spPr>
          <a:xfrm>
            <a:off x="10" y="0"/>
            <a:ext cx="3745177" cy="6858001"/>
          </a:xfrm>
          <a:prstGeom prst="rect">
            <a:avLst/>
          </a:prstGeom>
          <a:solidFill>
            <a:srgbClr val="275316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2" name="Google Shape;132;p5"/>
          <p:cNvSpPr txBox="1"/>
          <p:nvPr>
            <p:ph type="title"/>
          </p:nvPr>
        </p:nvSpPr>
        <p:spPr>
          <a:xfrm>
            <a:off x="279834" y="637762"/>
            <a:ext cx="3067800" cy="556239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None/>
            </a:pPr>
            <a:br>
              <a:rPr b="1" lang="en-GB" sz="2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</a:br>
            <a:br>
              <a:rPr b="1" lang="en-GB" sz="2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</a:br>
            <a:br>
              <a:rPr b="1" lang="en-GB" sz="2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</a:br>
            <a:br>
              <a:rPr b="1" lang="en-GB" sz="2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</a:br>
            <a:br>
              <a:rPr b="1" lang="en-GB" sz="2400">
                <a:latin typeface="Arial"/>
                <a:ea typeface="Arial"/>
                <a:cs typeface="Arial"/>
                <a:sym typeface="Arial"/>
              </a:rPr>
            </a:br>
            <a:r>
              <a:rPr b="1" lang="en-GB" sz="2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Understanding Amira through Attachment Theory</a:t>
            </a:r>
            <a:endParaRPr b="1" sz="24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3" name="Google Shape;133;p5"/>
          <p:cNvSpPr/>
          <p:nvPr/>
        </p:nvSpPr>
        <p:spPr>
          <a:xfrm>
            <a:off x="4654733" y="643465"/>
            <a:ext cx="457200" cy="4572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4" name="Google Shape;134;p5"/>
          <p:cNvSpPr txBox="1"/>
          <p:nvPr>
            <p:ph idx="1" type="body"/>
          </p:nvPr>
        </p:nvSpPr>
        <p:spPr>
          <a:xfrm>
            <a:off x="4654732" y="850052"/>
            <a:ext cx="6390623" cy="532691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b="1" lang="en-GB" sz="2400"/>
              <a:t>Analysing Amira’s Behaviours:</a:t>
            </a:r>
            <a:endParaRPr b="1" sz="2400"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GB" sz="2400"/>
              <a:t>Anxiety when left: may indicate an insecure attachment, as she seeks comfort from familiar caregivers.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GB" sz="2400"/>
              <a:t>Limited verbal communication: could reflect lower social confidence and hesitation to engage with peers.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GB" sz="2400"/>
              <a:t>Difficulty engaging in group play: may suggest challenges forming peer relationships, linked to attachment experiences.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GB" sz="2400"/>
              <a:t>Emotional responses: distress and clinginess show the importance of a secure base in her nursery environment.</a:t>
            </a:r>
            <a:endParaRPr/>
          </a:p>
          <a:p>
            <a:pPr indent="-762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t/>
            </a:r>
            <a:endParaRPr sz="2400"/>
          </a:p>
        </p:txBody>
      </p:sp>
      <p:sp>
        <p:nvSpPr>
          <p:cNvPr id="135" name="Google Shape;135;p5"/>
          <p:cNvSpPr txBox="1"/>
          <p:nvPr>
            <p:ph idx="11" type="ftr"/>
          </p:nvPr>
        </p:nvSpPr>
        <p:spPr>
          <a:xfrm>
            <a:off x="4656826" y="6485746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>
                <a:solidFill>
                  <a:srgbClr val="717171"/>
                </a:solidFill>
              </a:rPr>
              <a:t>(Bowlby, 1969; Ainsworth, 1978)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39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6"/>
          <p:cNvSpPr/>
          <p:nvPr/>
        </p:nvSpPr>
        <p:spPr>
          <a:xfrm>
            <a:off x="0" y="-1"/>
            <a:ext cx="12188952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1" name="Google Shape;141;p6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2" name="Google Shape;142;p6"/>
          <p:cNvPicPr preferRelativeResize="0"/>
          <p:nvPr/>
        </p:nvPicPr>
        <p:blipFill rotWithShape="1">
          <a:blip r:embed="rId3">
            <a:alphaModFix amt="60000"/>
          </a:blip>
          <a:srcRect b="15730" l="0" r="0" t="0"/>
          <a:stretch/>
        </p:blipFill>
        <p:spPr>
          <a:xfrm>
            <a:off x="-1" y="10"/>
            <a:ext cx="12192001" cy="6857990"/>
          </a:xfrm>
          <a:prstGeom prst="rect">
            <a:avLst/>
          </a:prstGeom>
          <a:noFill/>
          <a:ln>
            <a:noFill/>
          </a:ln>
        </p:spPr>
      </p:pic>
      <p:sp>
        <p:nvSpPr>
          <p:cNvPr id="143" name="Google Shape;143;p6"/>
          <p:cNvSpPr txBox="1"/>
          <p:nvPr>
            <p:ph type="title"/>
          </p:nvPr>
        </p:nvSpPr>
        <p:spPr>
          <a:xfrm>
            <a:off x="838199" y="557189"/>
            <a:ext cx="5155263" cy="557189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400"/>
              <a:buFont typeface="Play"/>
              <a:buNone/>
            </a:pPr>
            <a:r>
              <a:rPr b="1" lang="en-GB">
                <a:solidFill>
                  <a:srgbClr val="FFFFFF"/>
                </a:solidFill>
              </a:rPr>
              <a:t>Developmental Needs of Amira</a:t>
            </a:r>
            <a:endParaRPr b="1">
              <a:solidFill>
                <a:srgbClr val="FFFFFF"/>
              </a:solidFill>
            </a:endParaRPr>
          </a:p>
        </p:txBody>
      </p:sp>
      <p:sp>
        <p:nvSpPr>
          <p:cNvPr id="144" name="Google Shape;144;p6"/>
          <p:cNvSpPr txBox="1"/>
          <p:nvPr>
            <p:ph idx="1" type="body"/>
          </p:nvPr>
        </p:nvSpPr>
        <p:spPr>
          <a:xfrm>
            <a:off x="5548394" y="1117906"/>
            <a:ext cx="6121706" cy="557189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just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</a:pPr>
            <a:r>
              <a:rPr b="1" lang="en-GB" sz="16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Emotional Needs:</a:t>
            </a:r>
            <a:endParaRPr sz="16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28600" lvl="0" marL="228600" rtl="0" algn="just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FFFFFF"/>
              </a:buClr>
              <a:buSzPts val="1600"/>
              <a:buChar char="•"/>
            </a:pPr>
            <a:r>
              <a:rPr lang="en-GB" sz="16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Safe, consistent routines to reduce anxiety.</a:t>
            </a:r>
            <a:endParaRPr/>
          </a:p>
          <a:p>
            <a:pPr indent="-228600" lvl="0" marL="228600" rtl="0" algn="just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FFFFFF"/>
              </a:buClr>
              <a:buSzPts val="1600"/>
              <a:buChar char="•"/>
            </a:pPr>
            <a:r>
              <a:rPr lang="en-GB" sz="16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Supportive, responsive interactions from caregivers to build trust.</a:t>
            </a:r>
            <a:endParaRPr/>
          </a:p>
          <a:p>
            <a:pPr indent="0" lvl="0" marL="0" rtl="0" algn="just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</a:pPr>
            <a:r>
              <a:rPr b="1" lang="en-GB" sz="16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Social Needs:</a:t>
            </a:r>
            <a:endParaRPr/>
          </a:p>
          <a:p>
            <a:pPr indent="-228600" lvl="0" marL="228600" rtl="0" algn="just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FFFFFF"/>
              </a:buClr>
              <a:buSzPts val="1600"/>
              <a:buChar char="•"/>
            </a:pPr>
            <a:r>
              <a:rPr lang="en-GB" sz="16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Opportunities for small-group play to develop peer relationships.</a:t>
            </a:r>
            <a:endParaRPr/>
          </a:p>
          <a:p>
            <a:pPr indent="-228600" lvl="0" marL="228600" rtl="0" algn="just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FFFFFF"/>
              </a:buClr>
              <a:buSzPts val="1600"/>
              <a:buChar char="•"/>
            </a:pPr>
            <a:r>
              <a:rPr lang="en-GB" sz="16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Guided social interactions to improve confidence and communication.</a:t>
            </a:r>
            <a:endParaRPr/>
          </a:p>
          <a:p>
            <a:pPr indent="0" lvl="0" marL="0" rtl="0" algn="just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</a:pPr>
            <a:r>
              <a:rPr b="1" lang="en-GB" sz="16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Cognitive Needs:</a:t>
            </a:r>
            <a:endParaRPr/>
          </a:p>
          <a:p>
            <a:pPr indent="-228600" lvl="0" marL="228600" rtl="0" algn="just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FFFFFF"/>
              </a:buClr>
              <a:buSzPts val="1600"/>
              <a:buChar char="•"/>
            </a:pPr>
            <a:r>
              <a:rPr lang="en-GB" sz="16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Play-based learning to encourage exploration and problem-solving.</a:t>
            </a:r>
            <a:endParaRPr/>
          </a:p>
          <a:p>
            <a:pPr indent="-228600" lvl="0" marL="228600" rtl="0" algn="just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FFFFFF"/>
              </a:buClr>
              <a:buSzPts val="1600"/>
              <a:buChar char="•"/>
            </a:pPr>
            <a:r>
              <a:rPr lang="en-GB" sz="16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Activities that stimulate language and communication skills.</a:t>
            </a:r>
            <a:endParaRPr/>
          </a:p>
          <a:p>
            <a:pPr indent="0" lvl="0" marL="0" rtl="0" algn="just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</a:pPr>
            <a:r>
              <a:rPr b="1" lang="en-GB" sz="16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Physical Needs:</a:t>
            </a:r>
            <a:endParaRPr/>
          </a:p>
          <a:p>
            <a:pPr indent="-228600" lvl="0" marL="228600" rtl="0" algn="just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FFFFFF"/>
              </a:buClr>
              <a:buSzPts val="1600"/>
              <a:buChar char="•"/>
            </a:pPr>
            <a:r>
              <a:rPr lang="en-GB" sz="16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Safe spaces for movement and gross motor development.</a:t>
            </a:r>
            <a:endParaRPr/>
          </a:p>
          <a:p>
            <a:pPr indent="-228600" lvl="0" marL="228600" rtl="0" algn="just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FFFFFF"/>
              </a:buClr>
              <a:buSzPts val="1600"/>
              <a:buChar char="•"/>
            </a:pPr>
            <a:r>
              <a:rPr lang="en-GB" sz="16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Opportunities for fine motor skills through hands-on activities.</a:t>
            </a:r>
            <a:endParaRPr/>
          </a:p>
          <a:p>
            <a:pPr indent="-127000" lvl="0" marL="228600" rtl="0" algn="just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</a:pPr>
            <a:r>
              <a:t/>
            </a:r>
            <a:endParaRPr sz="16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5" name="Google Shape;145;p6"/>
          <p:cNvSpPr txBox="1"/>
          <p:nvPr>
            <p:ph idx="11" type="ftr"/>
          </p:nvPr>
        </p:nvSpPr>
        <p:spPr>
          <a:xfrm>
            <a:off x="3046562" y="6356350"/>
            <a:ext cx="4948686" cy="32199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>
                <a:solidFill>
                  <a:srgbClr val="D8D8D8"/>
                </a:solidFill>
              </a:rPr>
              <a:t>(Bowlby, 1969; Van IJzendoorn et al., 2011; Berk, 2018)</a:t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49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7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1" name="Google Shape;151;p7"/>
          <p:cNvSpPr txBox="1"/>
          <p:nvPr>
            <p:ph type="title"/>
          </p:nvPr>
        </p:nvSpPr>
        <p:spPr>
          <a:xfrm>
            <a:off x="640080" y="325369"/>
            <a:ext cx="4368602" cy="195684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Font typeface="Arial"/>
              <a:buNone/>
            </a:pPr>
            <a:r>
              <a:rPr b="1" lang="en-GB" sz="3400">
                <a:latin typeface="Arial"/>
                <a:ea typeface="Arial"/>
                <a:cs typeface="Arial"/>
                <a:sym typeface="Arial"/>
              </a:rPr>
              <a:t>Practical Approaches to Emotional Development</a:t>
            </a:r>
            <a:endParaRPr b="1" sz="340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2" name="Google Shape;152;p7"/>
          <p:cNvSpPr/>
          <p:nvPr/>
        </p:nvSpPr>
        <p:spPr>
          <a:xfrm>
            <a:off x="640080" y="2586994"/>
            <a:ext cx="3474720" cy="18288"/>
          </a:xfrm>
          <a:custGeom>
            <a:rect b="b" l="l" r="r" t="t"/>
            <a:pathLst>
              <a:path extrusionOk="0" fill="none" h="18288" w="347472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extrusionOk="0" h="18288" w="347472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cap="rnd" cmpd="sng" w="44450">
            <a:solidFill>
              <a:schemeClr val="accent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3" name="Google Shape;153;p7"/>
          <p:cNvSpPr txBox="1"/>
          <p:nvPr>
            <p:ph idx="1" type="body"/>
          </p:nvPr>
        </p:nvSpPr>
        <p:spPr>
          <a:xfrm>
            <a:off x="640080" y="2872899"/>
            <a:ext cx="4243589" cy="332066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228600" lvl="0" marL="228600" rtl="0" algn="just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</a:pPr>
            <a:r>
              <a:rPr lang="en-GB" sz="1400">
                <a:latin typeface="Arial"/>
                <a:ea typeface="Arial"/>
                <a:cs typeface="Arial"/>
                <a:sym typeface="Arial"/>
              </a:rPr>
              <a:t>Gradual separation: allow Amira to become comfortable with short separations, increasing time gradually. (Bowlby, 1969)</a:t>
            </a:r>
            <a:endParaRPr/>
          </a:p>
          <a:p>
            <a:pPr indent="-228600" lvl="0" marL="228600" rtl="0" algn="just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</a:pPr>
            <a:r>
              <a:rPr lang="en-GB" sz="1400">
                <a:latin typeface="Arial"/>
                <a:ea typeface="Arial"/>
                <a:cs typeface="Arial"/>
                <a:sym typeface="Arial"/>
              </a:rPr>
              <a:t>Consistent routines: establish predictable daily schedules to reduce anxiety and build security. (Berk, 2018)</a:t>
            </a:r>
            <a:endParaRPr/>
          </a:p>
          <a:p>
            <a:pPr indent="-228600" lvl="0" marL="228600" rtl="0" algn="just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</a:pPr>
            <a:r>
              <a:rPr lang="en-GB" sz="1400">
                <a:latin typeface="Arial"/>
                <a:ea typeface="Arial"/>
                <a:cs typeface="Arial"/>
                <a:sym typeface="Arial"/>
              </a:rPr>
              <a:t>Responsive interactions: nursery staff provide warmth, reassurance, and attentive support. (Ainsworth, 1978)</a:t>
            </a:r>
            <a:endParaRPr/>
          </a:p>
          <a:p>
            <a:pPr indent="-228600" lvl="0" marL="228600" rtl="0" algn="just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</a:pPr>
            <a:r>
              <a:rPr lang="en-GB" sz="1400">
                <a:latin typeface="Arial"/>
                <a:ea typeface="Arial"/>
                <a:cs typeface="Arial"/>
                <a:sym typeface="Arial"/>
              </a:rPr>
              <a:t>Comfort objects: allow familiar items from home to support emotional stability. (Schofield &amp; Beek, 2009)</a:t>
            </a:r>
            <a:endParaRPr/>
          </a:p>
          <a:p>
            <a:pPr indent="-228600" lvl="0" marL="228600" rtl="0" algn="just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</a:pPr>
            <a:r>
              <a:rPr lang="en-GB" sz="1400">
                <a:latin typeface="Arial"/>
                <a:ea typeface="Arial"/>
                <a:cs typeface="Arial"/>
                <a:sym typeface="Arial"/>
              </a:rPr>
              <a:t>Positive reinforcement: praise and encouragement to promote feelings of safety and confidence. (Van IJzendoorn et al., 2011)</a:t>
            </a:r>
            <a:endParaRPr/>
          </a:p>
        </p:txBody>
      </p:sp>
      <p:pic>
        <p:nvPicPr>
          <p:cNvPr id="154" name="Google Shape;154;p7"/>
          <p:cNvPicPr preferRelativeResize="0"/>
          <p:nvPr/>
        </p:nvPicPr>
        <p:blipFill rotWithShape="1">
          <a:blip r:embed="rId3">
            <a:alphaModFix/>
          </a:blip>
          <a:srcRect b="-1" l="0" r="33046" t="0"/>
          <a:stretch/>
        </p:blipFill>
        <p:spPr>
          <a:xfrm>
            <a:off x="5311702" y="10"/>
            <a:ext cx="6878775" cy="6857990"/>
          </a:xfrm>
          <a:custGeom>
            <a:rect b="b" l="l" r="r" t="t"/>
            <a:pathLst>
              <a:path extrusionOk="0" h="6858000" w="6878775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5C311B"/>
        </a:solidFill>
      </p:bgPr>
    </p:bg>
    <p:spTree>
      <p:nvGrpSpPr>
        <p:cNvPr id="158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8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5C311B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0" name="Google Shape;160;p8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Font typeface="Arial"/>
              <a:buNone/>
            </a:pPr>
            <a:r>
              <a:rPr b="1" lang="en-GB" sz="4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Supporting Amira’s Social &amp; Cognitive Development</a:t>
            </a:r>
            <a:endParaRPr b="1" sz="4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1" name="Google Shape;161;p8"/>
          <p:cNvSpPr/>
          <p:nvPr/>
        </p:nvSpPr>
        <p:spPr>
          <a:xfrm>
            <a:off x="669036" y="1677373"/>
            <a:ext cx="10853928" cy="18288"/>
          </a:xfrm>
          <a:custGeom>
            <a:rect b="b" l="l" r="r" t="t"/>
            <a:pathLst>
              <a:path extrusionOk="0" fill="none" h="18288" w="10853928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extrusionOk="0" h="18288" w="10853928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cap="rnd" cmpd="sng" w="41275">
            <a:solidFill>
              <a:schemeClr val="accent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2" name="Google Shape;162;p8"/>
          <p:cNvSpPr txBox="1"/>
          <p:nvPr>
            <p:ph idx="1" type="body"/>
          </p:nvPr>
        </p:nvSpPr>
        <p:spPr>
          <a:xfrm>
            <a:off x="838200" y="1929384"/>
            <a:ext cx="10515600" cy="425196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None/>
            </a:pPr>
            <a:r>
              <a:rPr b="1" lang="en-GB" sz="17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Social Support Strategies:</a:t>
            </a:r>
            <a:endParaRPr b="1" sz="17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700"/>
              <a:buChar char="•"/>
            </a:pPr>
            <a:r>
              <a:rPr lang="en-GB" sz="17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Small group activities: help Amira interact with familiar peers and build social confidence. (Ainsworth, 1978)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700"/>
              <a:buChar char="•"/>
            </a:pPr>
            <a:r>
              <a:rPr lang="en-GB" sz="17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Peer modelling: encourage children to model communication and social skills for Amira. (Berk, 2018)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700"/>
              <a:buChar char="•"/>
            </a:pPr>
            <a:r>
              <a:rPr lang="en-GB" sz="17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Guided play: structured activities to promote turn-taking, sharing, and collaboration. (Schofield &amp; Beek, 2009)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700"/>
              <a:buNone/>
            </a:pPr>
            <a:r>
              <a:rPr b="1" lang="en-GB" sz="17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Cognitive Support Strategies: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700"/>
              <a:buChar char="•"/>
            </a:pPr>
            <a:r>
              <a:rPr lang="en-GB" sz="17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Play-based learning: hands-on activities to stimulate exploration and problem-solving. (Berk, 2018)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700"/>
              <a:buChar char="•"/>
            </a:pPr>
            <a:r>
              <a:rPr lang="en-GB" sz="17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Language support: encourage verbal expression through storytelling, songs, and role play. (Van IJzendoorn et al., 2011)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700"/>
              <a:buChar char="•"/>
            </a:pPr>
            <a:r>
              <a:rPr lang="en-GB" sz="17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Observation &amp; scaffolding: staff provide support just above her current level to encourage development. (Vygotsky, 1978)</a:t>
            </a:r>
            <a:endParaRPr/>
          </a:p>
          <a:p>
            <a:pPr indent="-12065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700"/>
              <a:buNone/>
            </a:pPr>
            <a:r>
              <a:t/>
            </a:r>
            <a:endParaRPr sz="170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66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Google Shape;167;p9"/>
          <p:cNvSpPr/>
          <p:nvPr/>
        </p:nvSpPr>
        <p:spPr>
          <a:xfrm>
            <a:off x="0" y="2"/>
            <a:ext cx="12192000" cy="6857997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8" name="Google Shape;168;p9"/>
          <p:cNvSpPr txBox="1"/>
          <p:nvPr>
            <p:ph type="title"/>
          </p:nvPr>
        </p:nvSpPr>
        <p:spPr>
          <a:xfrm>
            <a:off x="690699" y="617041"/>
            <a:ext cx="5398771" cy="1294186"/>
          </a:xfrm>
          <a:prstGeom prst="rect">
            <a:avLst/>
          </a:prstGeom>
          <a:noFill/>
          <a:ln cap="flat" cmpd="sng" w="9525">
            <a:solidFill>
              <a:srgbClr val="0F486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rial"/>
              <a:buNone/>
            </a:pPr>
            <a:r>
              <a:rPr b="1" i="1" lang="en-GB" sz="4000">
                <a:latin typeface="Arial"/>
                <a:ea typeface="Arial"/>
                <a:cs typeface="Arial"/>
                <a:sym typeface="Arial"/>
              </a:rPr>
              <a:t>Nature and Nurture Influences</a:t>
            </a:r>
            <a:endParaRPr b="1" i="1" sz="400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9" name="Google Shape;169;p9"/>
          <p:cNvSpPr txBox="1"/>
          <p:nvPr>
            <p:ph idx="1" type="body"/>
          </p:nvPr>
        </p:nvSpPr>
        <p:spPr>
          <a:xfrm>
            <a:off x="705078" y="2161052"/>
            <a:ext cx="5858846" cy="377949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just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rPr b="1" lang="en-GB" sz="1200">
                <a:latin typeface="Arial"/>
                <a:ea typeface="Arial"/>
                <a:cs typeface="Arial"/>
                <a:sym typeface="Arial"/>
              </a:rPr>
              <a:t>Biological Factors (Nature):</a:t>
            </a:r>
            <a:endParaRPr b="1" sz="1200">
              <a:latin typeface="Arial"/>
              <a:ea typeface="Arial"/>
              <a:cs typeface="Arial"/>
              <a:sym typeface="Arial"/>
            </a:endParaRPr>
          </a:p>
          <a:p>
            <a:pPr indent="-228600" lvl="0" marL="228600" rtl="0" algn="just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GB" sz="1200">
                <a:latin typeface="Arial"/>
                <a:ea typeface="Arial"/>
                <a:cs typeface="Arial"/>
                <a:sym typeface="Arial"/>
              </a:rPr>
              <a:t>Genetics and temperament influence Amira’s emotional reactivity and social behaviour. (Berk, 2018)</a:t>
            </a:r>
            <a:endParaRPr/>
          </a:p>
          <a:p>
            <a:pPr indent="-228600" lvl="0" marL="228600" rtl="0" algn="just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GB" sz="1200">
                <a:latin typeface="Arial"/>
                <a:ea typeface="Arial"/>
                <a:cs typeface="Arial"/>
                <a:sym typeface="Arial"/>
              </a:rPr>
              <a:t>Neurological development affects communication and cognitive skills. (Shonkoff &amp; Phillips, 2000)</a:t>
            </a:r>
            <a:endParaRPr/>
          </a:p>
          <a:p>
            <a:pPr indent="0" lvl="0" marL="0" rtl="0" algn="just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rPr b="1" lang="en-GB" sz="1200">
                <a:latin typeface="Arial"/>
                <a:ea typeface="Arial"/>
                <a:cs typeface="Arial"/>
                <a:sym typeface="Arial"/>
              </a:rPr>
              <a:t>Environmental Factors (Nurture):</a:t>
            </a:r>
            <a:endParaRPr/>
          </a:p>
          <a:p>
            <a:pPr indent="-228600" lvl="0" marL="228600" rtl="0" algn="just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GB" sz="1200">
                <a:latin typeface="Arial"/>
                <a:ea typeface="Arial"/>
                <a:cs typeface="Arial"/>
                <a:sym typeface="Arial"/>
              </a:rPr>
              <a:t>Caregiving style and family dynamics shape attachment and emotional regulation. (Bowlby, 1969)</a:t>
            </a:r>
            <a:endParaRPr/>
          </a:p>
          <a:p>
            <a:pPr indent="-228600" lvl="0" marL="228600" rtl="0" algn="just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GB" sz="1200">
                <a:latin typeface="Arial"/>
                <a:ea typeface="Arial"/>
                <a:cs typeface="Arial"/>
                <a:sym typeface="Arial"/>
              </a:rPr>
              <a:t>Nursery environment, routines, and peer interactions support social and cognitive growth. (Van IJzendoorn et al., 2011)</a:t>
            </a:r>
            <a:endParaRPr/>
          </a:p>
          <a:p>
            <a:pPr indent="0" lvl="0" marL="0" rtl="0" algn="just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rPr b="1" lang="en-GB" sz="1200">
                <a:latin typeface="Arial"/>
                <a:ea typeface="Arial"/>
                <a:cs typeface="Arial"/>
                <a:sym typeface="Arial"/>
              </a:rPr>
              <a:t>Interaction of Nature and Nurture:</a:t>
            </a:r>
            <a:endParaRPr/>
          </a:p>
          <a:p>
            <a:pPr indent="-228600" lvl="0" marL="228600" rtl="0" algn="just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GB" sz="1200">
                <a:latin typeface="Arial"/>
                <a:ea typeface="Arial"/>
                <a:cs typeface="Arial"/>
                <a:sym typeface="Arial"/>
              </a:rPr>
              <a:t>Development results from the continuous interplay between biological predispositions and environmental influences.</a:t>
            </a:r>
            <a:endParaRPr/>
          </a:p>
          <a:p>
            <a:pPr indent="-228600" lvl="0" marL="228600" rtl="0" algn="just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GB" sz="1200">
                <a:latin typeface="Arial"/>
                <a:ea typeface="Arial"/>
                <a:cs typeface="Arial"/>
                <a:sym typeface="Arial"/>
              </a:rPr>
              <a:t>Early experiences can enhance resilience or exacerbate vulnerabilities. (Berk, 2018)</a:t>
            </a:r>
            <a:endParaRPr sz="1100">
              <a:latin typeface="Arial"/>
              <a:ea typeface="Arial"/>
              <a:cs typeface="Arial"/>
              <a:sym typeface="Arial"/>
            </a:endParaRPr>
          </a:p>
          <a:p>
            <a:pPr indent="-15875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</a:pPr>
            <a:r>
              <a:t/>
            </a:r>
            <a:endParaRPr sz="1100"/>
          </a:p>
        </p:txBody>
      </p:sp>
      <p:pic>
        <p:nvPicPr>
          <p:cNvPr descr="A person and person with a child&#10;&#10;AI-generated content may be incorrect." id="170" name="Google Shape;170;p9"/>
          <p:cNvPicPr preferRelativeResize="0"/>
          <p:nvPr/>
        </p:nvPicPr>
        <p:blipFill rotWithShape="1">
          <a:blip r:embed="rId3">
            <a:alphaModFix/>
          </a:blip>
          <a:srcRect b="1942" l="11447" r="21814" t="-1942"/>
          <a:stretch/>
        </p:blipFill>
        <p:spPr>
          <a:xfrm>
            <a:off x="7047513" y="975645"/>
            <a:ext cx="4442702" cy="4443407"/>
          </a:xfrm>
          <a:custGeom>
            <a:rect b="b" l="l" r="r" t="t"/>
            <a:pathLst>
              <a:path extrusionOk="0" h="4694238" w="4694238">
                <a:moveTo>
                  <a:pt x="2347119" y="0"/>
                </a:moveTo>
                <a:cubicBezTo>
                  <a:pt x="3643397" y="0"/>
                  <a:pt x="4694238" y="1050841"/>
                  <a:pt x="4694238" y="2347119"/>
                </a:cubicBezTo>
                <a:cubicBezTo>
                  <a:pt x="4694238" y="3643397"/>
                  <a:pt x="3643397" y="4694238"/>
                  <a:pt x="2347119" y="4694238"/>
                </a:cubicBezTo>
                <a:cubicBezTo>
                  <a:pt x="1050841" y="4694238"/>
                  <a:pt x="0" y="3643397"/>
                  <a:pt x="0" y="2347119"/>
                </a:cubicBezTo>
                <a:cubicBezTo>
                  <a:pt x="0" y="1050841"/>
                  <a:pt x="1050841" y="0"/>
                  <a:pt x="2347119" y="0"/>
                </a:cubicBezTo>
                <a:close/>
              </a:path>
            </a:pathLst>
          </a:custGeom>
          <a:noFill/>
          <a:ln>
            <a:noFill/>
          </a:ln>
        </p:spPr>
      </p:pic>
      <p:sp>
        <p:nvSpPr>
          <p:cNvPr id="171" name="Google Shape;171;p9"/>
          <p:cNvSpPr/>
          <p:nvPr/>
        </p:nvSpPr>
        <p:spPr>
          <a:xfrm flipH="1" rot="10800000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  <a:gs pos="100000">
                <a:srgbClr val="000000"/>
              </a:gs>
            </a:gsLst>
            <a:lin ang="2400000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2" name="Google Shape;172;p9"/>
          <p:cNvSpPr/>
          <p:nvPr/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2745"/>
                </a:srgbClr>
              </a:gs>
              <a:gs pos="100000">
                <a:srgbClr val="0F4861"/>
              </a:gs>
            </a:gsLst>
            <a:lin ang="13800001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76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p10"/>
          <p:cNvSpPr/>
          <p:nvPr/>
        </p:nvSpPr>
        <p:spPr>
          <a:xfrm>
            <a:off x="0" y="1"/>
            <a:ext cx="12191695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8" name="Google Shape;178;p10"/>
          <p:cNvSpPr/>
          <p:nvPr/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179" name="Google Shape;179;p10"/>
          <p:cNvGrpSpPr/>
          <p:nvPr/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80" name="Google Shape;180;p10"/>
            <p:cNvSpPr/>
            <p:nvPr/>
          </p:nvSpPr>
          <p:spPr>
            <a:xfrm>
              <a:off x="-19221" y="251144"/>
              <a:ext cx="5187198" cy="6239661"/>
            </a:xfrm>
            <a:custGeom>
              <a:rect b="b" l="l" r="r" t="t"/>
              <a:pathLst>
                <a:path extrusionOk="0" h="6239661" w="5187198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9803"/>
                  </a:srgbClr>
                </a:gs>
                <a:gs pos="2000">
                  <a:srgbClr val="FFFFFF">
                    <a:alpha val="9803"/>
                  </a:srgbClr>
                </a:gs>
                <a:gs pos="16000">
                  <a:srgbClr val="4EA72E">
                    <a:alpha val="9803"/>
                  </a:srgbClr>
                </a:gs>
                <a:gs pos="85000">
                  <a:srgbClr val="156082">
                    <a:alpha val="9803"/>
                  </a:srgbClr>
                </a:gs>
                <a:gs pos="100000">
                  <a:srgbClr val="FFFFFF">
                    <a:alpha val="9803"/>
                  </a:srgbClr>
                </a:gs>
              </a:gsLst>
              <a:lin ang="12000000" scaled="0"/>
            </a:gra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1" name="Google Shape;181;p10"/>
            <p:cNvSpPr/>
            <p:nvPr/>
          </p:nvSpPr>
          <p:spPr>
            <a:xfrm>
              <a:off x="-19220" y="297400"/>
              <a:ext cx="5215811" cy="6107388"/>
            </a:xfrm>
            <a:custGeom>
              <a:rect b="b" l="l" r="r" t="t"/>
              <a:pathLst>
                <a:path extrusionOk="0" h="6107388" w="5215811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9803"/>
                  </a:srgbClr>
                </a:gs>
                <a:gs pos="2000">
                  <a:srgbClr val="FFFFFF">
                    <a:alpha val="9803"/>
                  </a:srgbClr>
                </a:gs>
                <a:gs pos="16000">
                  <a:srgbClr val="4EA72E">
                    <a:alpha val="9803"/>
                  </a:srgbClr>
                </a:gs>
                <a:gs pos="85000">
                  <a:srgbClr val="156082">
                    <a:alpha val="9803"/>
                  </a:srgbClr>
                </a:gs>
                <a:gs pos="100000">
                  <a:srgbClr val="FFFFFF">
                    <a:alpha val="9803"/>
                  </a:srgbClr>
                </a:gs>
              </a:gsLst>
              <a:lin ang="12000000" scaled="0"/>
            </a:gra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2" name="Google Shape;182;p10"/>
            <p:cNvSpPr/>
            <p:nvPr/>
          </p:nvSpPr>
          <p:spPr>
            <a:xfrm>
              <a:off x="-19221" y="319367"/>
              <a:ext cx="5217956" cy="6100079"/>
            </a:xfrm>
            <a:custGeom>
              <a:rect b="b" l="l" r="r" t="t"/>
              <a:pathLst>
                <a:path extrusionOk="0" h="6100079" w="5217956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9803"/>
                  </a:srgbClr>
                </a:gs>
                <a:gs pos="2000">
                  <a:srgbClr val="FFFFFF">
                    <a:alpha val="9803"/>
                  </a:srgbClr>
                </a:gs>
                <a:gs pos="16000">
                  <a:srgbClr val="4EA72E">
                    <a:alpha val="9803"/>
                  </a:srgbClr>
                </a:gs>
                <a:gs pos="85000">
                  <a:srgbClr val="156082">
                    <a:alpha val="9803"/>
                  </a:srgbClr>
                </a:gs>
                <a:gs pos="100000">
                  <a:srgbClr val="FFFFFF">
                    <a:alpha val="9803"/>
                  </a:srgbClr>
                </a:gs>
              </a:gsLst>
              <a:lin ang="12000000" scaled="0"/>
            </a:gra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3" name="Google Shape;183;p10"/>
            <p:cNvSpPr/>
            <p:nvPr/>
          </p:nvSpPr>
          <p:spPr>
            <a:xfrm>
              <a:off x="-19220" y="319367"/>
              <a:ext cx="5217957" cy="6100079"/>
            </a:xfrm>
            <a:custGeom>
              <a:rect b="b" l="l" r="r" t="t"/>
              <a:pathLst>
                <a:path extrusionOk="0" h="6100079" w="5217957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9803"/>
                  </a:srgbClr>
                </a:gs>
                <a:gs pos="2000">
                  <a:srgbClr val="FFFFFF">
                    <a:alpha val="9803"/>
                  </a:srgbClr>
                </a:gs>
                <a:gs pos="16000">
                  <a:srgbClr val="4EA72E">
                    <a:alpha val="9803"/>
                  </a:srgbClr>
                </a:gs>
                <a:gs pos="85000">
                  <a:srgbClr val="156082">
                    <a:alpha val="9803"/>
                  </a:srgbClr>
                </a:gs>
                <a:gs pos="100000">
                  <a:srgbClr val="FFFFFF">
                    <a:alpha val="9803"/>
                  </a:srgbClr>
                </a:gs>
              </a:gsLst>
              <a:lin ang="12000000" scaled="0"/>
            </a:gra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184" name="Google Shape;184;p10"/>
          <p:cNvSpPr txBox="1"/>
          <p:nvPr>
            <p:ph type="title"/>
          </p:nvPr>
        </p:nvSpPr>
        <p:spPr>
          <a:xfrm>
            <a:off x="223137" y="1875616"/>
            <a:ext cx="4243908" cy="349495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Play"/>
              <a:buNone/>
            </a:pPr>
            <a:r>
              <a:rPr b="1" lang="en-GB" sz="3600">
                <a:solidFill>
                  <a:schemeClr val="dk2"/>
                </a:solidFill>
              </a:rPr>
              <a:t>Critical Evaluation of Attachment Theory</a:t>
            </a:r>
            <a:endParaRPr b="1" sz="3600">
              <a:solidFill>
                <a:schemeClr val="dk2"/>
              </a:solidFill>
            </a:endParaRPr>
          </a:p>
        </p:txBody>
      </p:sp>
      <p:sp>
        <p:nvSpPr>
          <p:cNvPr id="185" name="Google Shape;185;p10"/>
          <p:cNvSpPr txBox="1"/>
          <p:nvPr>
            <p:ph idx="1" type="body"/>
          </p:nvPr>
        </p:nvSpPr>
        <p:spPr>
          <a:xfrm>
            <a:off x="6172200" y="804672"/>
            <a:ext cx="5221224" cy="523036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None/>
            </a:pPr>
            <a:r>
              <a:rPr b="1" lang="en-GB" sz="180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Strengths:</a:t>
            </a:r>
            <a:endParaRPr b="1" sz="1800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2"/>
              </a:buClr>
              <a:buSzPts val="1800"/>
              <a:buChar char="•"/>
            </a:pPr>
            <a:r>
              <a:rPr lang="en-GB" sz="180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Provides clear guidance for practitioners working with young children. (Bowlby, 1969)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2"/>
              </a:buClr>
              <a:buSzPts val="1800"/>
              <a:buChar char="•"/>
            </a:pPr>
            <a:r>
              <a:rPr lang="en-GB" sz="180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Highlights the importance of early relationships in emotional and social development. (Ainsworth, 1978)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2"/>
              </a:buClr>
              <a:buSzPts val="1800"/>
              <a:buChar char="•"/>
            </a:pPr>
            <a:r>
              <a:rPr lang="en-GB" sz="180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Explains behaviours like separation anxiety and social withdrawal. (Schofield &amp; Beek, 2009)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2"/>
              </a:buClr>
              <a:buSzPts val="1800"/>
              <a:buNone/>
            </a:pPr>
            <a:r>
              <a:rPr b="1" lang="en-GB" sz="180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Limitations: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2"/>
              </a:buClr>
              <a:buSzPts val="1800"/>
              <a:buChar char="•"/>
            </a:pPr>
            <a:r>
              <a:rPr lang="en-GB" sz="180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Focuses heavily on early years, may underplay later experiences and resilience. (Rutter, 1981)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2"/>
              </a:buClr>
              <a:buSzPts val="1800"/>
              <a:buChar char="•"/>
            </a:pPr>
            <a:r>
              <a:rPr lang="en-GB" sz="180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Cultural differences in caregiving and attachment styles are not fully addressed. (Van IJzendoorn &amp; Kroonenberg, 1988)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2"/>
              </a:buClr>
              <a:buSzPts val="1800"/>
              <a:buChar char="•"/>
            </a:pPr>
            <a:r>
              <a:rPr lang="en-GB" sz="180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May overemphasize the mother-child bond, neglecting other caregivers’ influence. (Bowlby, 1969)</a:t>
            </a:r>
            <a:endParaRPr/>
          </a:p>
          <a:p>
            <a:pPr indent="-12065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700"/>
              <a:buNone/>
            </a:pPr>
            <a:r>
              <a:t/>
            </a:r>
            <a:endParaRPr sz="1700">
              <a:solidFill>
                <a:schemeClr val="dk2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89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p11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1" name="Google Shape;191;p11"/>
          <p:cNvSpPr txBox="1"/>
          <p:nvPr>
            <p:ph type="title"/>
          </p:nvPr>
        </p:nvSpPr>
        <p:spPr>
          <a:xfrm>
            <a:off x="572493" y="238539"/>
            <a:ext cx="11018520" cy="1434415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400"/>
              <a:buFont typeface="Arial"/>
              <a:buNone/>
            </a:pPr>
            <a:r>
              <a:rPr b="1" lang="en-GB" sz="5400">
                <a:latin typeface="Arial"/>
                <a:ea typeface="Arial"/>
                <a:cs typeface="Arial"/>
                <a:sym typeface="Arial"/>
              </a:rPr>
              <a:t>Conclusion</a:t>
            </a:r>
            <a:endParaRPr b="1" sz="540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2" name="Google Shape;192;p11"/>
          <p:cNvSpPr/>
          <p:nvPr/>
        </p:nvSpPr>
        <p:spPr>
          <a:xfrm>
            <a:off x="572493" y="1681544"/>
            <a:ext cx="10972800" cy="18288"/>
          </a:xfrm>
          <a:custGeom>
            <a:rect b="b" l="l" r="r" t="t"/>
            <a:pathLst>
              <a:path extrusionOk="0" fill="none" h="18288" w="1097280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extrusionOk="0" h="18288" w="1097280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4901"/>
            </a:schemeClr>
          </a:solidFill>
          <a:ln cap="rnd" cmpd="sng" w="44450">
            <a:solidFill>
              <a:schemeClr val="accent2">
                <a:alpha val="74901"/>
              </a:schemeClr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3" name="Google Shape;193;p11"/>
          <p:cNvSpPr txBox="1"/>
          <p:nvPr>
            <p:ph idx="1" type="body"/>
          </p:nvPr>
        </p:nvSpPr>
        <p:spPr>
          <a:xfrm>
            <a:off x="572493" y="2071316"/>
            <a:ext cx="6713552" cy="411917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228600" lvl="0" marL="2286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GB" sz="2000"/>
              <a:t>Bowlby’s Attachment Theory helps understand Amira’s behaviours such as anxiety and limited social engagement.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GB" sz="2000"/>
              <a:t>Early secure attachments are essential for emotional, social, and cognitive development.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GB" sz="2000"/>
              <a:t>Practical strategies in nursery, including emotional support, guided play, and consistent routines, can promote development.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GB" sz="2000"/>
              <a:t>Both nature and nurture influence development; genetics, temperament, and caregiving all interact.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GB" sz="2000"/>
              <a:t>Theory has strengths and limitations; useful for guidance but must consider cultural and individual differences.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t/>
            </a:r>
            <a:endParaRPr sz="2000"/>
          </a:p>
        </p:txBody>
      </p:sp>
      <p:pic>
        <p:nvPicPr>
          <p:cNvPr descr="A group of children playing with toys&#10;&#10;AI-generated content may be incorrect." id="194" name="Google Shape;194;p11"/>
          <p:cNvPicPr preferRelativeResize="0"/>
          <p:nvPr/>
        </p:nvPicPr>
        <p:blipFill rotWithShape="1">
          <a:blip r:embed="rId3">
            <a:alphaModFix/>
          </a:blip>
          <a:srcRect b="0" l="30930" r="15195" t="0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8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p12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Play"/>
              <a:buNone/>
            </a:pPr>
            <a:r>
              <a:rPr lang="en-GB"/>
              <a:t>References </a:t>
            </a:r>
            <a:endParaRPr/>
          </a:p>
        </p:txBody>
      </p:sp>
      <p:grpSp>
        <p:nvGrpSpPr>
          <p:cNvPr id="200" name="Google Shape;200;p12"/>
          <p:cNvGrpSpPr/>
          <p:nvPr/>
        </p:nvGrpSpPr>
        <p:grpSpPr>
          <a:xfrm>
            <a:off x="838200" y="1825625"/>
            <a:ext cx="10515600" cy="4351337"/>
            <a:chOff x="0" y="0"/>
            <a:chExt cx="10515600" cy="4351337"/>
          </a:xfrm>
        </p:grpSpPr>
        <p:cxnSp>
          <p:nvCxnSpPr>
            <p:cNvPr id="201" name="Google Shape;201;p12"/>
            <p:cNvCxnSpPr/>
            <p:nvPr/>
          </p:nvCxnSpPr>
          <p:spPr>
            <a:xfrm>
              <a:off x="0" y="0"/>
              <a:ext cx="10515600" cy="0"/>
            </a:xfrm>
            <a:prstGeom prst="straightConnector1">
              <a:avLst/>
            </a:prstGeom>
            <a:solidFill>
              <a:srgbClr val="126082"/>
            </a:solidFill>
            <a:ln cap="flat" cmpd="sng" w="19050">
              <a:solidFill>
                <a:srgbClr val="126082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202" name="Google Shape;202;p12"/>
            <p:cNvSpPr/>
            <p:nvPr/>
          </p:nvSpPr>
          <p:spPr>
            <a:xfrm>
              <a:off x="0" y="0"/>
              <a:ext cx="10515600" cy="54391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3" name="Google Shape;203;p12"/>
            <p:cNvSpPr txBox="1"/>
            <p:nvPr/>
          </p:nvSpPr>
          <p:spPr>
            <a:xfrm>
              <a:off x="0" y="0"/>
              <a:ext cx="10515600" cy="54391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57150" lIns="57150" spcFirstLastPara="1" rIns="57150" wrap="square" tIns="5715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500"/>
                <a:buFont typeface="Arial"/>
                <a:buNone/>
              </a:pPr>
              <a:r>
                <a:rPr lang="en-GB" sz="15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Bowlby, J. (1969) </a:t>
              </a:r>
              <a:r>
                <a:rPr i="1" lang="en-GB" sz="15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Attachment and Loss: Volume 1 Attachment</a:t>
              </a:r>
              <a:r>
                <a:rPr lang="en-GB" sz="15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. New York: Basic Books. </a:t>
              </a:r>
              <a:endParaRPr sz="15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cxnSp>
          <p:nvCxnSpPr>
            <p:cNvPr id="204" name="Google Shape;204;p12"/>
            <p:cNvCxnSpPr/>
            <p:nvPr/>
          </p:nvCxnSpPr>
          <p:spPr>
            <a:xfrm>
              <a:off x="0" y="543917"/>
              <a:ext cx="10515600" cy="0"/>
            </a:xfrm>
            <a:prstGeom prst="straightConnector1">
              <a:avLst/>
            </a:prstGeom>
            <a:solidFill>
              <a:srgbClr val="126082"/>
            </a:solidFill>
            <a:ln cap="flat" cmpd="sng" w="19050">
              <a:solidFill>
                <a:srgbClr val="126082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205" name="Google Shape;205;p12"/>
            <p:cNvSpPr/>
            <p:nvPr/>
          </p:nvSpPr>
          <p:spPr>
            <a:xfrm>
              <a:off x="0" y="543917"/>
              <a:ext cx="10515600" cy="54391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6" name="Google Shape;206;p12"/>
            <p:cNvSpPr txBox="1"/>
            <p:nvPr/>
          </p:nvSpPr>
          <p:spPr>
            <a:xfrm>
              <a:off x="0" y="543917"/>
              <a:ext cx="10515600" cy="54391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57150" lIns="57150" spcFirstLastPara="1" rIns="57150" wrap="square" tIns="5715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500"/>
                <a:buFont typeface="Arial"/>
                <a:buNone/>
              </a:pPr>
              <a:r>
                <a:rPr lang="en-GB" sz="15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Bowlby, J. (1988) </a:t>
              </a:r>
              <a:r>
                <a:rPr i="1" lang="en-GB" sz="15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A Secure Base: Parent‑Child Attachment and Healthy Human Development</a:t>
              </a:r>
              <a:r>
                <a:rPr lang="en-GB" sz="15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. New York: Basic Books.</a:t>
              </a:r>
              <a:endParaRPr sz="15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cxnSp>
          <p:nvCxnSpPr>
            <p:cNvPr id="207" name="Google Shape;207;p12"/>
            <p:cNvCxnSpPr/>
            <p:nvPr/>
          </p:nvCxnSpPr>
          <p:spPr>
            <a:xfrm>
              <a:off x="0" y="1087834"/>
              <a:ext cx="10515600" cy="0"/>
            </a:xfrm>
            <a:prstGeom prst="straightConnector1">
              <a:avLst/>
            </a:prstGeom>
            <a:solidFill>
              <a:srgbClr val="126082"/>
            </a:solidFill>
            <a:ln cap="flat" cmpd="sng" w="19050">
              <a:solidFill>
                <a:srgbClr val="126082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208" name="Google Shape;208;p12"/>
            <p:cNvSpPr/>
            <p:nvPr/>
          </p:nvSpPr>
          <p:spPr>
            <a:xfrm>
              <a:off x="0" y="1087834"/>
              <a:ext cx="10515600" cy="54391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9" name="Google Shape;209;p12"/>
            <p:cNvSpPr txBox="1"/>
            <p:nvPr/>
          </p:nvSpPr>
          <p:spPr>
            <a:xfrm>
              <a:off x="0" y="1087834"/>
              <a:ext cx="10515600" cy="54391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57150" lIns="57150" spcFirstLastPara="1" rIns="57150" wrap="square" tIns="5715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500"/>
                <a:buFont typeface="Arial"/>
                <a:buNone/>
              </a:pPr>
              <a:r>
                <a:rPr lang="en-GB" sz="15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Ainsworth, M.D.S. (1978) </a:t>
              </a:r>
              <a:r>
                <a:rPr i="1" lang="en-GB" sz="15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Patterns of Attachment: A Psychological Study of the Strange Situation</a:t>
              </a:r>
              <a:r>
                <a:rPr lang="en-GB" sz="15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. Hillsdale, NJ: Lawrence Erlbaum.</a:t>
              </a:r>
              <a:endParaRPr sz="15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cxnSp>
          <p:nvCxnSpPr>
            <p:cNvPr id="210" name="Google Shape;210;p12"/>
            <p:cNvCxnSpPr/>
            <p:nvPr/>
          </p:nvCxnSpPr>
          <p:spPr>
            <a:xfrm>
              <a:off x="0" y="1631751"/>
              <a:ext cx="10515600" cy="0"/>
            </a:xfrm>
            <a:prstGeom prst="straightConnector1">
              <a:avLst/>
            </a:prstGeom>
            <a:solidFill>
              <a:srgbClr val="126082"/>
            </a:solidFill>
            <a:ln cap="flat" cmpd="sng" w="19050">
              <a:solidFill>
                <a:srgbClr val="126082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211" name="Google Shape;211;p12"/>
            <p:cNvSpPr/>
            <p:nvPr/>
          </p:nvSpPr>
          <p:spPr>
            <a:xfrm>
              <a:off x="0" y="1631751"/>
              <a:ext cx="10515600" cy="54391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" name="Google Shape;212;p12"/>
            <p:cNvSpPr txBox="1"/>
            <p:nvPr/>
          </p:nvSpPr>
          <p:spPr>
            <a:xfrm>
              <a:off x="0" y="1631751"/>
              <a:ext cx="10515600" cy="54391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57150" lIns="57150" spcFirstLastPara="1" rIns="57150" wrap="square" tIns="5715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500"/>
                <a:buFont typeface="Arial"/>
                <a:buNone/>
              </a:pPr>
              <a:r>
                <a:rPr lang="en-GB" sz="15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Berk, L.E. (2018) </a:t>
              </a:r>
              <a:r>
                <a:rPr i="1" lang="en-GB" sz="15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Development Through the Lifespan</a:t>
              </a:r>
              <a:r>
                <a:rPr lang="en-GB" sz="15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, 7th edn. Boston, MA: Pearson</a:t>
              </a:r>
              <a:endParaRPr sz="15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cxnSp>
          <p:nvCxnSpPr>
            <p:cNvPr id="213" name="Google Shape;213;p12"/>
            <p:cNvCxnSpPr/>
            <p:nvPr/>
          </p:nvCxnSpPr>
          <p:spPr>
            <a:xfrm>
              <a:off x="0" y="2175669"/>
              <a:ext cx="10515600" cy="0"/>
            </a:xfrm>
            <a:prstGeom prst="straightConnector1">
              <a:avLst/>
            </a:prstGeom>
            <a:solidFill>
              <a:srgbClr val="126082"/>
            </a:solidFill>
            <a:ln cap="flat" cmpd="sng" w="19050">
              <a:solidFill>
                <a:srgbClr val="126082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214" name="Google Shape;214;p12"/>
            <p:cNvSpPr/>
            <p:nvPr/>
          </p:nvSpPr>
          <p:spPr>
            <a:xfrm>
              <a:off x="0" y="2175669"/>
              <a:ext cx="10515600" cy="54391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" name="Google Shape;215;p12"/>
            <p:cNvSpPr txBox="1"/>
            <p:nvPr/>
          </p:nvSpPr>
          <p:spPr>
            <a:xfrm>
              <a:off x="0" y="2175669"/>
              <a:ext cx="10515600" cy="54391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57150" lIns="57150" spcFirstLastPara="1" rIns="57150" wrap="square" tIns="5715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500"/>
                <a:buFont typeface="Arial"/>
                <a:buNone/>
              </a:pPr>
              <a:r>
                <a:rPr lang="en-GB" sz="15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Van IJzendoorn, M.H., Dijkstra, J. &amp; Bus, A.G. (1995) ‘Attachment, Intelligence, and Language: A Meta‑analysis’, </a:t>
              </a:r>
              <a:r>
                <a:rPr i="1" lang="en-GB" sz="15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Social Development</a:t>
              </a:r>
              <a:r>
                <a:rPr lang="en-GB" sz="15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, 4(2), pp. 115‑128.</a:t>
              </a:r>
              <a:endParaRPr sz="15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cxnSp>
          <p:nvCxnSpPr>
            <p:cNvPr id="216" name="Google Shape;216;p12"/>
            <p:cNvCxnSpPr/>
            <p:nvPr/>
          </p:nvCxnSpPr>
          <p:spPr>
            <a:xfrm>
              <a:off x="0" y="2719586"/>
              <a:ext cx="10515600" cy="0"/>
            </a:xfrm>
            <a:prstGeom prst="straightConnector1">
              <a:avLst/>
            </a:prstGeom>
            <a:solidFill>
              <a:srgbClr val="126082"/>
            </a:solidFill>
            <a:ln cap="flat" cmpd="sng" w="19050">
              <a:solidFill>
                <a:srgbClr val="126082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217" name="Google Shape;217;p12"/>
            <p:cNvSpPr/>
            <p:nvPr/>
          </p:nvSpPr>
          <p:spPr>
            <a:xfrm>
              <a:off x="0" y="2719586"/>
              <a:ext cx="10515600" cy="54391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" name="Google Shape;218;p12"/>
            <p:cNvSpPr txBox="1"/>
            <p:nvPr/>
          </p:nvSpPr>
          <p:spPr>
            <a:xfrm>
              <a:off x="0" y="2719586"/>
              <a:ext cx="10515600" cy="54391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57150" lIns="57150" spcFirstLastPara="1" rIns="57150" wrap="square" tIns="5715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500"/>
                <a:buFont typeface="Arial"/>
                <a:buNone/>
              </a:pPr>
              <a:r>
                <a:rPr lang="en-GB" sz="15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Schofield, G. &amp; Beek, M. (2009) </a:t>
              </a:r>
              <a:r>
                <a:rPr i="1" lang="en-GB" sz="15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Attachment Handbook for Foster Care and Adoption</a:t>
              </a:r>
              <a:r>
                <a:rPr lang="en-GB" sz="15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. London: BAAF.</a:t>
              </a:r>
              <a:endParaRPr sz="15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cxnSp>
          <p:nvCxnSpPr>
            <p:cNvPr id="219" name="Google Shape;219;p12"/>
            <p:cNvCxnSpPr/>
            <p:nvPr/>
          </p:nvCxnSpPr>
          <p:spPr>
            <a:xfrm>
              <a:off x="0" y="3263503"/>
              <a:ext cx="10515600" cy="0"/>
            </a:xfrm>
            <a:prstGeom prst="straightConnector1">
              <a:avLst/>
            </a:prstGeom>
            <a:solidFill>
              <a:srgbClr val="126082"/>
            </a:solidFill>
            <a:ln cap="flat" cmpd="sng" w="19050">
              <a:solidFill>
                <a:srgbClr val="126082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220" name="Google Shape;220;p12"/>
            <p:cNvSpPr/>
            <p:nvPr/>
          </p:nvSpPr>
          <p:spPr>
            <a:xfrm>
              <a:off x="0" y="3263503"/>
              <a:ext cx="10515600" cy="54391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1" name="Google Shape;221;p12"/>
            <p:cNvSpPr txBox="1"/>
            <p:nvPr/>
          </p:nvSpPr>
          <p:spPr>
            <a:xfrm>
              <a:off x="0" y="3263503"/>
              <a:ext cx="10515600" cy="54391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57150" lIns="57150" spcFirstLastPara="1" rIns="57150" wrap="square" tIns="5715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500"/>
                <a:buFont typeface="Arial"/>
                <a:buNone/>
              </a:pPr>
              <a:r>
                <a:rPr lang="en-GB" sz="15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Gomez, J.A. (2018) ‘Parental Insightfulness and Parenting Behavior: A Two‑Year Longitudinal Study’, </a:t>
              </a:r>
              <a:r>
                <a:rPr i="1" lang="en-GB" sz="15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Infant Mental Health Journal</a:t>
              </a:r>
              <a:r>
                <a:rPr lang="en-GB" sz="15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, 39(6), pp. 692‑705. </a:t>
              </a:r>
              <a:endParaRPr sz="15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cxnSp>
          <p:nvCxnSpPr>
            <p:cNvPr id="222" name="Google Shape;222;p12"/>
            <p:cNvCxnSpPr/>
            <p:nvPr/>
          </p:nvCxnSpPr>
          <p:spPr>
            <a:xfrm>
              <a:off x="0" y="3807420"/>
              <a:ext cx="10515600" cy="0"/>
            </a:xfrm>
            <a:prstGeom prst="straightConnector1">
              <a:avLst/>
            </a:prstGeom>
            <a:solidFill>
              <a:srgbClr val="126082"/>
            </a:solidFill>
            <a:ln cap="flat" cmpd="sng" w="19050">
              <a:solidFill>
                <a:srgbClr val="126082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223" name="Google Shape;223;p12"/>
            <p:cNvSpPr/>
            <p:nvPr/>
          </p:nvSpPr>
          <p:spPr>
            <a:xfrm>
              <a:off x="0" y="3807420"/>
              <a:ext cx="10515600" cy="54391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4" name="Google Shape;224;p12"/>
            <p:cNvSpPr txBox="1"/>
            <p:nvPr/>
          </p:nvSpPr>
          <p:spPr>
            <a:xfrm>
              <a:off x="0" y="3807420"/>
              <a:ext cx="10515600" cy="54391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57150" lIns="57150" spcFirstLastPara="1" rIns="57150" wrap="square" tIns="5715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500"/>
                <a:buFont typeface="Arial"/>
                <a:buNone/>
              </a:pPr>
              <a:r>
                <a:rPr lang="en-GB" sz="15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SimplyPsychology (2025) ‘John Bowlby’s Attachment Theory’, Available at: </a:t>
              </a:r>
              <a:r>
                <a:rPr lang="en-GB" sz="1500" u="sng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  <a:hlinkClick r:id="rId3">
                    <a:extLst>
                      <a:ext uri="{A12FA001-AC4F-418D-AE19-62706E023703}">
                        <ahyp:hlinkClr val="tx"/>
                      </a:ext>
                    </a:extLst>
                  </a:hlinkClick>
                </a:rPr>
                <a:t>https://www.simplypsychology.org/bowlby.html</a:t>
              </a:r>
              <a:r>
                <a:rPr lang="en-GB" sz="15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(Accessed: 4 November 2025). </a:t>
              </a:r>
              <a:endParaRPr sz="15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2025-11-04T15:08:52Z</dcterms:created>
</cp:coreProperties>
</file>