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ink/ink1.xml" ContentType="application/inkml+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57"/>
  </p:notesMasterIdLst>
  <p:handoutMasterIdLst>
    <p:handoutMasterId r:id="rId58"/>
  </p:handoutMasterIdLst>
  <p:sldIdLst>
    <p:sldId id="256" r:id="rId2"/>
    <p:sldId id="257" r:id="rId3"/>
    <p:sldId id="258" r:id="rId4"/>
    <p:sldId id="259" r:id="rId5"/>
    <p:sldId id="260" r:id="rId6"/>
    <p:sldId id="261" r:id="rId7"/>
    <p:sldId id="262" r:id="rId8"/>
    <p:sldId id="264" r:id="rId9"/>
    <p:sldId id="265" r:id="rId10"/>
    <p:sldId id="266" r:id="rId11"/>
    <p:sldId id="318" r:id="rId12"/>
    <p:sldId id="269" r:id="rId13"/>
    <p:sldId id="270" r:id="rId14"/>
    <p:sldId id="271" r:id="rId15"/>
    <p:sldId id="272" r:id="rId16"/>
    <p:sldId id="273" r:id="rId17"/>
    <p:sldId id="277" r:id="rId18"/>
    <p:sldId id="278" r:id="rId19"/>
    <p:sldId id="274" r:id="rId20"/>
    <p:sldId id="275" r:id="rId21"/>
    <p:sldId id="276" r:id="rId22"/>
    <p:sldId id="280" r:id="rId23"/>
    <p:sldId id="282" r:id="rId24"/>
    <p:sldId id="283" r:id="rId25"/>
    <p:sldId id="284" r:id="rId26"/>
    <p:sldId id="285" r:id="rId27"/>
    <p:sldId id="286" r:id="rId28"/>
    <p:sldId id="287" r:id="rId29"/>
    <p:sldId id="288" r:id="rId30"/>
    <p:sldId id="289" r:id="rId31"/>
    <p:sldId id="290" r:id="rId32"/>
    <p:sldId id="303" r:id="rId33"/>
    <p:sldId id="304" r:id="rId34"/>
    <p:sldId id="293" r:id="rId35"/>
    <p:sldId id="294" r:id="rId36"/>
    <p:sldId id="298" r:id="rId37"/>
    <p:sldId id="299" r:id="rId38"/>
    <p:sldId id="300" r:id="rId39"/>
    <p:sldId id="301" r:id="rId40"/>
    <p:sldId id="297" r:id="rId41"/>
    <p:sldId id="302" r:id="rId42"/>
    <p:sldId id="305" r:id="rId43"/>
    <p:sldId id="306" r:id="rId44"/>
    <p:sldId id="307" r:id="rId45"/>
    <p:sldId id="308" r:id="rId46"/>
    <p:sldId id="309" r:id="rId47"/>
    <p:sldId id="311" r:id="rId48"/>
    <p:sldId id="310" r:id="rId49"/>
    <p:sldId id="312" r:id="rId50"/>
    <p:sldId id="313" r:id="rId51"/>
    <p:sldId id="314" r:id="rId52"/>
    <p:sldId id="315" r:id="rId53"/>
    <p:sldId id="316" r:id="rId54"/>
    <p:sldId id="317" r:id="rId55"/>
    <p:sldId id="296" r:id="rId56"/>
  </p:sldIdLst>
  <p:sldSz cx="9144000" cy="6858000" type="screen4x3"/>
  <p:notesSz cx="6669088" cy="9753600"/>
  <p:defaultTextStyle>
    <a:defPPr>
      <a:defRPr lang="en-GB"/>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p:cViewPr varScale="1">
        <p:scale>
          <a:sx n="90" d="100"/>
          <a:sy n="90" d="100"/>
        </p:scale>
        <p:origin x="57" y="75"/>
      </p:cViewPr>
      <p:guideLst>
        <p:guide orient="horz" pos="2160"/>
        <p:guide pos="2880"/>
      </p:guideLst>
    </p:cSldViewPr>
  </p:slideViewPr>
  <p:notesTextViewPr>
    <p:cViewPr>
      <p:scale>
        <a:sx n="100" d="100"/>
        <a:sy n="100" d="100"/>
      </p:scale>
      <p:origin x="0" y="0"/>
    </p:cViewPr>
  </p:notesTextViewPr>
  <p:notesViewPr>
    <p:cSldViewPr>
      <p:cViewPr varScale="1">
        <p:scale>
          <a:sx n="59" d="100"/>
          <a:sy n="59" d="100"/>
        </p:scale>
        <p:origin x="-2508" y="-90"/>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89785" tIns="44892" rIns="89785" bIns="44892"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89785" tIns="44892" rIns="89785" bIns="44892" rtlCol="0"/>
          <a:lstStyle>
            <a:lvl1pPr algn="r">
              <a:defRPr sz="1200"/>
            </a:lvl1pPr>
          </a:lstStyle>
          <a:p>
            <a:fld id="{5699B9A5-0AD8-4F7B-84E2-1760191B665E}" type="datetimeFigureOut">
              <a:rPr lang="en-GB" smtClean="0"/>
              <a:t>12/10/2019</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89785" tIns="44892" rIns="89785" bIns="44892"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89785" tIns="44892" rIns="89785" bIns="44892" rtlCol="0" anchor="b"/>
          <a:lstStyle>
            <a:lvl1pPr algn="r">
              <a:defRPr sz="1200"/>
            </a:lvl1pPr>
          </a:lstStyle>
          <a:p>
            <a:fld id="{9C850DF6-1E80-4434-AF03-34D3A7D592B8}" type="slidenum">
              <a:rPr lang="en-GB" smtClean="0"/>
              <a:t>‹#›</a:t>
            </a:fld>
            <a:endParaRPr lang="en-GB"/>
          </a:p>
        </p:txBody>
      </p:sp>
    </p:spTree>
    <p:extLst>
      <p:ext uri="{BB962C8B-B14F-4D97-AF65-F5344CB8AC3E}">
        <p14:creationId xmlns:p14="http://schemas.microsoft.com/office/powerpoint/2010/main" val="428344728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024" units="cm"/>
          <inkml:channel name="Y" type="integer" max="768" units="cm"/>
        </inkml:traceFormat>
        <inkml:channelProperties>
          <inkml:channelProperty channel="X" name="resolution" value="28.36565" units="1/cm"/>
          <inkml:channelProperty channel="Y" name="resolution" value="28.33948" units="1/cm"/>
        </inkml:channelProperties>
      </inkml:inkSource>
      <inkml:timestamp xml:id="ts0" timeString="2015-02-02T11:20:08.788"/>
    </inkml:context>
    <inkml:brush xml:id="br0">
      <inkml:brushProperty name="width" value="0.06667" units="cm"/>
      <inkml:brushProperty name="height" value="0.06667" units="cm"/>
      <inkml:brushProperty name="fitToCurve" value="1"/>
    </inkml:brush>
  </inkml:definitions>
  <inkml:trace contextRef="#ctx0" brushRef="#br0">0 0</inkml:trace>
  <inkml:trace contextRef="#ctx0" brushRef="#br0" timeOffset="-152.0152">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89785" tIns="44892" rIns="89785" bIns="44892" rtlCol="0"/>
          <a:lstStyle>
            <a:lvl1pPr algn="l">
              <a:defRPr sz="1200"/>
            </a:lvl1pPr>
          </a:lstStyle>
          <a:p>
            <a:endParaRPr lang="en-US"/>
          </a:p>
        </p:txBody>
      </p:sp>
      <p:sp>
        <p:nvSpPr>
          <p:cNvPr id="3" name="Date Placeholder 2"/>
          <p:cNvSpPr>
            <a:spLocks noGrp="1"/>
          </p:cNvSpPr>
          <p:nvPr>
            <p:ph type="dt" idx="1"/>
          </p:nvPr>
        </p:nvSpPr>
        <p:spPr>
          <a:xfrm>
            <a:off x="3777607" y="0"/>
            <a:ext cx="2889938" cy="487680"/>
          </a:xfrm>
          <a:prstGeom prst="rect">
            <a:avLst/>
          </a:prstGeom>
        </p:spPr>
        <p:txBody>
          <a:bodyPr vert="horz" lIns="89785" tIns="44892" rIns="89785" bIns="44892" rtlCol="0"/>
          <a:lstStyle>
            <a:lvl1pPr algn="r">
              <a:defRPr sz="1200"/>
            </a:lvl1pPr>
          </a:lstStyle>
          <a:p>
            <a:fld id="{089D0037-21F1-4D80-B533-951087C18EBF}" type="datetimeFigureOut">
              <a:rPr lang="en-US" smtClean="0"/>
              <a:t>10/12/2019</a:t>
            </a:fld>
            <a:endParaRPr lang="en-US"/>
          </a:p>
        </p:txBody>
      </p:sp>
      <p:sp>
        <p:nvSpPr>
          <p:cNvPr id="4" name="Slide Image Placeholder 3"/>
          <p:cNvSpPr>
            <a:spLocks noGrp="1" noRot="1" noChangeAspect="1"/>
          </p:cNvSpPr>
          <p:nvPr>
            <p:ph type="sldImg" idx="2"/>
          </p:nvPr>
        </p:nvSpPr>
        <p:spPr>
          <a:xfrm>
            <a:off x="896938" y="731838"/>
            <a:ext cx="4875212" cy="3657600"/>
          </a:xfrm>
          <a:prstGeom prst="rect">
            <a:avLst/>
          </a:prstGeom>
          <a:noFill/>
          <a:ln w="12700">
            <a:solidFill>
              <a:prstClr val="black"/>
            </a:solidFill>
          </a:ln>
        </p:spPr>
        <p:txBody>
          <a:bodyPr vert="horz" lIns="89785" tIns="44892" rIns="89785" bIns="44892" rtlCol="0" anchor="ctr"/>
          <a:lstStyle/>
          <a:p>
            <a:endParaRPr lang="en-US"/>
          </a:p>
        </p:txBody>
      </p:sp>
      <p:sp>
        <p:nvSpPr>
          <p:cNvPr id="5" name="Notes Placeholder 4"/>
          <p:cNvSpPr>
            <a:spLocks noGrp="1"/>
          </p:cNvSpPr>
          <p:nvPr>
            <p:ph type="body" sz="quarter" idx="3"/>
          </p:nvPr>
        </p:nvSpPr>
        <p:spPr>
          <a:xfrm>
            <a:off x="666909" y="4632960"/>
            <a:ext cx="5335270" cy="4389120"/>
          </a:xfrm>
          <a:prstGeom prst="rect">
            <a:avLst/>
          </a:prstGeom>
        </p:spPr>
        <p:txBody>
          <a:bodyPr vert="horz" lIns="89785" tIns="44892" rIns="89785" bIns="4489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264227"/>
            <a:ext cx="2889938" cy="487680"/>
          </a:xfrm>
          <a:prstGeom prst="rect">
            <a:avLst/>
          </a:prstGeom>
        </p:spPr>
        <p:txBody>
          <a:bodyPr vert="horz" lIns="89785" tIns="44892" rIns="89785" bIns="44892"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7"/>
            <a:ext cx="2889938" cy="487680"/>
          </a:xfrm>
          <a:prstGeom prst="rect">
            <a:avLst/>
          </a:prstGeom>
        </p:spPr>
        <p:txBody>
          <a:bodyPr vert="horz" lIns="89785" tIns="44892" rIns="89785" bIns="44892" rtlCol="0" anchor="b"/>
          <a:lstStyle>
            <a:lvl1pPr algn="r">
              <a:defRPr sz="1200"/>
            </a:lvl1pPr>
          </a:lstStyle>
          <a:p>
            <a:fld id="{8E6E90D7-CD62-454A-9C18-8043798DC752}" type="slidenum">
              <a:rPr lang="en-US" smtClean="0"/>
              <a:t>‹#›</a:t>
            </a:fld>
            <a:endParaRPr lang="en-US"/>
          </a:p>
        </p:txBody>
      </p:sp>
    </p:spTree>
    <p:extLst>
      <p:ext uri="{BB962C8B-B14F-4D97-AF65-F5344CB8AC3E}">
        <p14:creationId xmlns:p14="http://schemas.microsoft.com/office/powerpoint/2010/main" val="340838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1</a:t>
            </a:fld>
            <a:endParaRPr lang="en-US"/>
          </a:p>
        </p:txBody>
      </p:sp>
    </p:spTree>
    <p:extLst>
      <p:ext uri="{BB962C8B-B14F-4D97-AF65-F5344CB8AC3E}">
        <p14:creationId xmlns:p14="http://schemas.microsoft.com/office/powerpoint/2010/main" val="2802986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6E90D7-CD62-454A-9C18-8043798DC752}" type="slidenum">
              <a:rPr lang="en-US" smtClean="0"/>
              <a:t>2</a:t>
            </a:fld>
            <a:endParaRPr lang="en-US"/>
          </a:p>
        </p:txBody>
      </p:sp>
    </p:spTree>
    <p:extLst>
      <p:ext uri="{BB962C8B-B14F-4D97-AF65-F5344CB8AC3E}">
        <p14:creationId xmlns:p14="http://schemas.microsoft.com/office/powerpoint/2010/main" val="1528959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a:t>
            </a:fld>
            <a:endParaRPr lang="en-US"/>
          </a:p>
        </p:txBody>
      </p:sp>
    </p:spTree>
    <p:extLst>
      <p:ext uri="{BB962C8B-B14F-4D97-AF65-F5344CB8AC3E}">
        <p14:creationId xmlns:p14="http://schemas.microsoft.com/office/powerpoint/2010/main" val="1659063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4</a:t>
            </a:fld>
            <a:endParaRPr lang="en-US"/>
          </a:p>
        </p:txBody>
      </p:sp>
    </p:spTree>
    <p:extLst>
      <p:ext uri="{BB962C8B-B14F-4D97-AF65-F5344CB8AC3E}">
        <p14:creationId xmlns:p14="http://schemas.microsoft.com/office/powerpoint/2010/main" val="29593853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5</a:t>
            </a:fld>
            <a:endParaRPr lang="en-US"/>
          </a:p>
        </p:txBody>
      </p:sp>
    </p:spTree>
    <p:extLst>
      <p:ext uri="{BB962C8B-B14F-4D97-AF65-F5344CB8AC3E}">
        <p14:creationId xmlns:p14="http://schemas.microsoft.com/office/powerpoint/2010/main" val="26262327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6</a:t>
            </a:fld>
            <a:endParaRPr lang="en-US"/>
          </a:p>
        </p:txBody>
      </p:sp>
    </p:spTree>
    <p:extLst>
      <p:ext uri="{BB962C8B-B14F-4D97-AF65-F5344CB8AC3E}">
        <p14:creationId xmlns:p14="http://schemas.microsoft.com/office/powerpoint/2010/main" val="911485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7</a:t>
            </a:fld>
            <a:endParaRPr lang="en-US"/>
          </a:p>
        </p:txBody>
      </p:sp>
    </p:spTree>
    <p:extLst>
      <p:ext uri="{BB962C8B-B14F-4D97-AF65-F5344CB8AC3E}">
        <p14:creationId xmlns:p14="http://schemas.microsoft.com/office/powerpoint/2010/main" val="2754493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8</a:t>
            </a:fld>
            <a:endParaRPr lang="en-US"/>
          </a:p>
        </p:txBody>
      </p:sp>
    </p:spTree>
    <p:extLst>
      <p:ext uri="{BB962C8B-B14F-4D97-AF65-F5344CB8AC3E}">
        <p14:creationId xmlns:p14="http://schemas.microsoft.com/office/powerpoint/2010/main" val="40090378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9</a:t>
            </a:fld>
            <a:endParaRPr lang="en-US"/>
          </a:p>
        </p:txBody>
      </p:sp>
    </p:spTree>
    <p:extLst>
      <p:ext uri="{BB962C8B-B14F-4D97-AF65-F5344CB8AC3E}">
        <p14:creationId xmlns:p14="http://schemas.microsoft.com/office/powerpoint/2010/main" val="17104479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10</a:t>
            </a:fld>
            <a:endParaRPr lang="en-US"/>
          </a:p>
        </p:txBody>
      </p:sp>
    </p:spTree>
    <p:extLst>
      <p:ext uri="{BB962C8B-B14F-4D97-AF65-F5344CB8AC3E}">
        <p14:creationId xmlns:p14="http://schemas.microsoft.com/office/powerpoint/2010/main" val="39748125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12</a:t>
            </a:fld>
            <a:endParaRPr lang="en-US"/>
          </a:p>
        </p:txBody>
      </p:sp>
    </p:spTree>
    <p:extLst>
      <p:ext uri="{BB962C8B-B14F-4D97-AF65-F5344CB8AC3E}">
        <p14:creationId xmlns:p14="http://schemas.microsoft.com/office/powerpoint/2010/main" val="41747232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13</a:t>
            </a:fld>
            <a:endParaRPr lang="en-US"/>
          </a:p>
        </p:txBody>
      </p:sp>
    </p:spTree>
    <p:extLst>
      <p:ext uri="{BB962C8B-B14F-4D97-AF65-F5344CB8AC3E}">
        <p14:creationId xmlns:p14="http://schemas.microsoft.com/office/powerpoint/2010/main" val="3291769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14</a:t>
            </a:fld>
            <a:endParaRPr lang="en-US"/>
          </a:p>
        </p:txBody>
      </p:sp>
    </p:spTree>
    <p:extLst>
      <p:ext uri="{BB962C8B-B14F-4D97-AF65-F5344CB8AC3E}">
        <p14:creationId xmlns:p14="http://schemas.microsoft.com/office/powerpoint/2010/main" val="33476980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15</a:t>
            </a:fld>
            <a:endParaRPr lang="en-US"/>
          </a:p>
        </p:txBody>
      </p:sp>
    </p:spTree>
    <p:extLst>
      <p:ext uri="{BB962C8B-B14F-4D97-AF65-F5344CB8AC3E}">
        <p14:creationId xmlns:p14="http://schemas.microsoft.com/office/powerpoint/2010/main" val="53819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16</a:t>
            </a:fld>
            <a:endParaRPr lang="en-US"/>
          </a:p>
        </p:txBody>
      </p:sp>
    </p:spTree>
    <p:extLst>
      <p:ext uri="{BB962C8B-B14F-4D97-AF65-F5344CB8AC3E}">
        <p14:creationId xmlns:p14="http://schemas.microsoft.com/office/powerpoint/2010/main" val="33975822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6E90D7-CD62-454A-9C18-8043798DC752}" type="slidenum">
              <a:rPr lang="en-US" smtClean="0"/>
              <a:t>17</a:t>
            </a:fld>
            <a:endParaRPr lang="en-US"/>
          </a:p>
        </p:txBody>
      </p:sp>
    </p:spTree>
    <p:extLst>
      <p:ext uri="{BB962C8B-B14F-4D97-AF65-F5344CB8AC3E}">
        <p14:creationId xmlns:p14="http://schemas.microsoft.com/office/powerpoint/2010/main" val="7134420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18</a:t>
            </a:fld>
            <a:endParaRPr lang="en-US"/>
          </a:p>
        </p:txBody>
      </p:sp>
    </p:spTree>
    <p:extLst>
      <p:ext uri="{BB962C8B-B14F-4D97-AF65-F5344CB8AC3E}">
        <p14:creationId xmlns:p14="http://schemas.microsoft.com/office/powerpoint/2010/main" val="9318644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19</a:t>
            </a:fld>
            <a:endParaRPr lang="en-US"/>
          </a:p>
        </p:txBody>
      </p:sp>
    </p:spTree>
    <p:extLst>
      <p:ext uri="{BB962C8B-B14F-4D97-AF65-F5344CB8AC3E}">
        <p14:creationId xmlns:p14="http://schemas.microsoft.com/office/powerpoint/2010/main" val="27121592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20</a:t>
            </a:fld>
            <a:endParaRPr lang="en-US"/>
          </a:p>
        </p:txBody>
      </p:sp>
    </p:spTree>
    <p:extLst>
      <p:ext uri="{BB962C8B-B14F-4D97-AF65-F5344CB8AC3E}">
        <p14:creationId xmlns:p14="http://schemas.microsoft.com/office/powerpoint/2010/main" val="36153710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21</a:t>
            </a:fld>
            <a:endParaRPr lang="en-US"/>
          </a:p>
        </p:txBody>
      </p:sp>
    </p:spTree>
    <p:extLst>
      <p:ext uri="{BB962C8B-B14F-4D97-AF65-F5344CB8AC3E}">
        <p14:creationId xmlns:p14="http://schemas.microsoft.com/office/powerpoint/2010/main" val="28647078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22</a:t>
            </a:fld>
            <a:endParaRPr lang="en-US"/>
          </a:p>
        </p:txBody>
      </p:sp>
    </p:spTree>
    <p:extLst>
      <p:ext uri="{BB962C8B-B14F-4D97-AF65-F5344CB8AC3E}">
        <p14:creationId xmlns:p14="http://schemas.microsoft.com/office/powerpoint/2010/main" val="183769584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23</a:t>
            </a:fld>
            <a:endParaRPr lang="en-US"/>
          </a:p>
        </p:txBody>
      </p:sp>
    </p:spTree>
    <p:extLst>
      <p:ext uri="{BB962C8B-B14F-4D97-AF65-F5344CB8AC3E}">
        <p14:creationId xmlns:p14="http://schemas.microsoft.com/office/powerpoint/2010/main" val="3782382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24</a:t>
            </a:fld>
            <a:endParaRPr lang="en-US"/>
          </a:p>
        </p:txBody>
      </p:sp>
    </p:spTree>
    <p:extLst>
      <p:ext uri="{BB962C8B-B14F-4D97-AF65-F5344CB8AC3E}">
        <p14:creationId xmlns:p14="http://schemas.microsoft.com/office/powerpoint/2010/main" val="166443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25</a:t>
            </a:fld>
            <a:endParaRPr lang="en-US"/>
          </a:p>
        </p:txBody>
      </p:sp>
    </p:spTree>
    <p:extLst>
      <p:ext uri="{BB962C8B-B14F-4D97-AF65-F5344CB8AC3E}">
        <p14:creationId xmlns:p14="http://schemas.microsoft.com/office/powerpoint/2010/main" val="17507513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26</a:t>
            </a:fld>
            <a:endParaRPr lang="en-US"/>
          </a:p>
        </p:txBody>
      </p:sp>
    </p:spTree>
    <p:extLst>
      <p:ext uri="{BB962C8B-B14F-4D97-AF65-F5344CB8AC3E}">
        <p14:creationId xmlns:p14="http://schemas.microsoft.com/office/powerpoint/2010/main" val="36852117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27</a:t>
            </a:fld>
            <a:endParaRPr lang="en-US"/>
          </a:p>
        </p:txBody>
      </p:sp>
    </p:spTree>
    <p:extLst>
      <p:ext uri="{BB962C8B-B14F-4D97-AF65-F5344CB8AC3E}">
        <p14:creationId xmlns:p14="http://schemas.microsoft.com/office/powerpoint/2010/main" val="38695919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6E90D7-CD62-454A-9C18-8043798DC752}" type="slidenum">
              <a:rPr lang="en-US" smtClean="0"/>
              <a:t>28</a:t>
            </a:fld>
            <a:endParaRPr lang="en-US"/>
          </a:p>
        </p:txBody>
      </p:sp>
    </p:spTree>
    <p:extLst>
      <p:ext uri="{BB962C8B-B14F-4D97-AF65-F5344CB8AC3E}">
        <p14:creationId xmlns:p14="http://schemas.microsoft.com/office/powerpoint/2010/main" val="13079593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29</a:t>
            </a:fld>
            <a:endParaRPr lang="en-US"/>
          </a:p>
        </p:txBody>
      </p:sp>
    </p:spTree>
    <p:extLst>
      <p:ext uri="{BB962C8B-B14F-4D97-AF65-F5344CB8AC3E}">
        <p14:creationId xmlns:p14="http://schemas.microsoft.com/office/powerpoint/2010/main" val="280411832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30</a:t>
            </a:fld>
            <a:endParaRPr lang="en-US"/>
          </a:p>
        </p:txBody>
      </p:sp>
    </p:spTree>
    <p:extLst>
      <p:ext uri="{BB962C8B-B14F-4D97-AF65-F5344CB8AC3E}">
        <p14:creationId xmlns:p14="http://schemas.microsoft.com/office/powerpoint/2010/main" val="6364681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31</a:t>
            </a:fld>
            <a:endParaRPr lang="en-US"/>
          </a:p>
        </p:txBody>
      </p:sp>
    </p:spTree>
    <p:extLst>
      <p:ext uri="{BB962C8B-B14F-4D97-AF65-F5344CB8AC3E}">
        <p14:creationId xmlns:p14="http://schemas.microsoft.com/office/powerpoint/2010/main" val="18726294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32</a:t>
            </a:fld>
            <a:endParaRPr lang="en-US"/>
          </a:p>
        </p:txBody>
      </p:sp>
    </p:spTree>
    <p:extLst>
      <p:ext uri="{BB962C8B-B14F-4D97-AF65-F5344CB8AC3E}">
        <p14:creationId xmlns:p14="http://schemas.microsoft.com/office/powerpoint/2010/main" val="38013808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8E6E90D7-CD62-454A-9C18-8043798DC752}" type="slidenum">
              <a:rPr lang="en-US" smtClean="0"/>
              <a:t>33</a:t>
            </a:fld>
            <a:endParaRPr lang="en-US"/>
          </a:p>
        </p:txBody>
      </p:sp>
    </p:spTree>
    <p:extLst>
      <p:ext uri="{BB962C8B-B14F-4D97-AF65-F5344CB8AC3E}">
        <p14:creationId xmlns:p14="http://schemas.microsoft.com/office/powerpoint/2010/main" val="27344339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34</a:t>
            </a:fld>
            <a:endParaRPr lang="en-US"/>
          </a:p>
        </p:txBody>
      </p:sp>
    </p:spTree>
    <p:extLst>
      <p:ext uri="{BB962C8B-B14F-4D97-AF65-F5344CB8AC3E}">
        <p14:creationId xmlns:p14="http://schemas.microsoft.com/office/powerpoint/2010/main" val="286711491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35</a:t>
            </a:fld>
            <a:endParaRPr lang="en-US"/>
          </a:p>
        </p:txBody>
      </p:sp>
    </p:spTree>
    <p:extLst>
      <p:ext uri="{BB962C8B-B14F-4D97-AF65-F5344CB8AC3E}">
        <p14:creationId xmlns:p14="http://schemas.microsoft.com/office/powerpoint/2010/main" val="172640723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36</a:t>
            </a:fld>
            <a:endParaRPr lang="en-US"/>
          </a:p>
        </p:txBody>
      </p:sp>
    </p:spTree>
    <p:extLst>
      <p:ext uri="{BB962C8B-B14F-4D97-AF65-F5344CB8AC3E}">
        <p14:creationId xmlns:p14="http://schemas.microsoft.com/office/powerpoint/2010/main" val="224387848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37</a:t>
            </a:fld>
            <a:endParaRPr lang="en-US"/>
          </a:p>
        </p:txBody>
      </p:sp>
    </p:spTree>
    <p:extLst>
      <p:ext uri="{BB962C8B-B14F-4D97-AF65-F5344CB8AC3E}">
        <p14:creationId xmlns:p14="http://schemas.microsoft.com/office/powerpoint/2010/main" val="302735681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38</a:t>
            </a:fld>
            <a:endParaRPr lang="en-US"/>
          </a:p>
        </p:txBody>
      </p:sp>
    </p:spTree>
    <p:extLst>
      <p:ext uri="{BB962C8B-B14F-4D97-AF65-F5344CB8AC3E}">
        <p14:creationId xmlns:p14="http://schemas.microsoft.com/office/powerpoint/2010/main" val="30460136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39</a:t>
            </a:fld>
            <a:endParaRPr lang="en-US"/>
          </a:p>
        </p:txBody>
      </p:sp>
    </p:spTree>
    <p:extLst>
      <p:ext uri="{BB962C8B-B14F-4D97-AF65-F5344CB8AC3E}">
        <p14:creationId xmlns:p14="http://schemas.microsoft.com/office/powerpoint/2010/main" val="70996670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E6E90D7-CD62-454A-9C18-8043798DC752}" type="slidenum">
              <a:rPr lang="en-US" smtClean="0"/>
              <a:t>40</a:t>
            </a:fld>
            <a:endParaRPr lang="en-US"/>
          </a:p>
        </p:txBody>
      </p:sp>
    </p:spTree>
    <p:extLst>
      <p:ext uri="{BB962C8B-B14F-4D97-AF65-F5344CB8AC3E}">
        <p14:creationId xmlns:p14="http://schemas.microsoft.com/office/powerpoint/2010/main" val="9285105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41</a:t>
            </a:fld>
            <a:endParaRPr lang="en-US"/>
          </a:p>
        </p:txBody>
      </p:sp>
    </p:spTree>
    <p:extLst>
      <p:ext uri="{BB962C8B-B14F-4D97-AF65-F5344CB8AC3E}">
        <p14:creationId xmlns:p14="http://schemas.microsoft.com/office/powerpoint/2010/main" val="203731114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42</a:t>
            </a:fld>
            <a:endParaRPr lang="en-US"/>
          </a:p>
        </p:txBody>
      </p:sp>
    </p:spTree>
    <p:extLst>
      <p:ext uri="{BB962C8B-B14F-4D97-AF65-F5344CB8AC3E}">
        <p14:creationId xmlns:p14="http://schemas.microsoft.com/office/powerpoint/2010/main" val="283467900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43</a:t>
            </a:fld>
            <a:endParaRPr lang="en-US"/>
          </a:p>
        </p:txBody>
      </p:sp>
    </p:spTree>
    <p:extLst>
      <p:ext uri="{BB962C8B-B14F-4D97-AF65-F5344CB8AC3E}">
        <p14:creationId xmlns:p14="http://schemas.microsoft.com/office/powerpoint/2010/main" val="268580069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44</a:t>
            </a:fld>
            <a:endParaRPr lang="en-US"/>
          </a:p>
        </p:txBody>
      </p:sp>
    </p:spTree>
    <p:extLst>
      <p:ext uri="{BB962C8B-B14F-4D97-AF65-F5344CB8AC3E}">
        <p14:creationId xmlns:p14="http://schemas.microsoft.com/office/powerpoint/2010/main" val="356628535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45</a:t>
            </a:fld>
            <a:endParaRPr lang="en-US"/>
          </a:p>
        </p:txBody>
      </p:sp>
    </p:spTree>
    <p:extLst>
      <p:ext uri="{BB962C8B-B14F-4D97-AF65-F5344CB8AC3E}">
        <p14:creationId xmlns:p14="http://schemas.microsoft.com/office/powerpoint/2010/main" val="216211958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46</a:t>
            </a:fld>
            <a:endParaRPr lang="en-US"/>
          </a:p>
        </p:txBody>
      </p:sp>
    </p:spTree>
    <p:extLst>
      <p:ext uri="{BB962C8B-B14F-4D97-AF65-F5344CB8AC3E}">
        <p14:creationId xmlns:p14="http://schemas.microsoft.com/office/powerpoint/2010/main" val="21922184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47</a:t>
            </a:fld>
            <a:endParaRPr lang="en-US"/>
          </a:p>
        </p:txBody>
      </p:sp>
    </p:spTree>
    <p:extLst>
      <p:ext uri="{BB962C8B-B14F-4D97-AF65-F5344CB8AC3E}">
        <p14:creationId xmlns:p14="http://schemas.microsoft.com/office/powerpoint/2010/main" val="349355262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E6E90D7-CD62-454A-9C18-8043798DC752}" type="slidenum">
              <a:rPr lang="en-US" smtClean="0"/>
              <a:t>48</a:t>
            </a:fld>
            <a:endParaRPr lang="en-US"/>
          </a:p>
        </p:txBody>
      </p:sp>
    </p:spTree>
    <p:extLst>
      <p:ext uri="{BB962C8B-B14F-4D97-AF65-F5344CB8AC3E}">
        <p14:creationId xmlns:p14="http://schemas.microsoft.com/office/powerpoint/2010/main" val="89826594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49</a:t>
            </a:fld>
            <a:endParaRPr lang="en-US"/>
          </a:p>
        </p:txBody>
      </p:sp>
    </p:spTree>
    <p:extLst>
      <p:ext uri="{BB962C8B-B14F-4D97-AF65-F5344CB8AC3E}">
        <p14:creationId xmlns:p14="http://schemas.microsoft.com/office/powerpoint/2010/main" val="177196973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50</a:t>
            </a:fld>
            <a:endParaRPr lang="en-US"/>
          </a:p>
        </p:txBody>
      </p:sp>
    </p:spTree>
    <p:extLst>
      <p:ext uri="{BB962C8B-B14F-4D97-AF65-F5344CB8AC3E}">
        <p14:creationId xmlns:p14="http://schemas.microsoft.com/office/powerpoint/2010/main" val="25871501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51</a:t>
            </a:fld>
            <a:endParaRPr lang="en-US"/>
          </a:p>
        </p:txBody>
      </p:sp>
    </p:spTree>
    <p:extLst>
      <p:ext uri="{BB962C8B-B14F-4D97-AF65-F5344CB8AC3E}">
        <p14:creationId xmlns:p14="http://schemas.microsoft.com/office/powerpoint/2010/main" val="319282224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52</a:t>
            </a:fld>
            <a:endParaRPr lang="en-US"/>
          </a:p>
        </p:txBody>
      </p:sp>
    </p:spTree>
    <p:extLst>
      <p:ext uri="{BB962C8B-B14F-4D97-AF65-F5344CB8AC3E}">
        <p14:creationId xmlns:p14="http://schemas.microsoft.com/office/powerpoint/2010/main" val="135582269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53</a:t>
            </a:fld>
            <a:endParaRPr lang="en-US"/>
          </a:p>
        </p:txBody>
      </p:sp>
    </p:spTree>
    <p:extLst>
      <p:ext uri="{BB962C8B-B14F-4D97-AF65-F5344CB8AC3E}">
        <p14:creationId xmlns:p14="http://schemas.microsoft.com/office/powerpoint/2010/main" val="381730312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54</a:t>
            </a:fld>
            <a:endParaRPr lang="en-US"/>
          </a:p>
        </p:txBody>
      </p:sp>
    </p:spTree>
    <p:extLst>
      <p:ext uri="{BB962C8B-B14F-4D97-AF65-F5344CB8AC3E}">
        <p14:creationId xmlns:p14="http://schemas.microsoft.com/office/powerpoint/2010/main" val="102551349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8E6E90D7-CD62-454A-9C18-8043798DC752}" type="slidenum">
              <a:rPr lang="en-US" smtClean="0"/>
              <a:t>55</a:t>
            </a:fld>
            <a:endParaRPr lang="en-US"/>
          </a:p>
        </p:txBody>
      </p:sp>
    </p:spTree>
    <p:extLst>
      <p:ext uri="{BB962C8B-B14F-4D97-AF65-F5344CB8AC3E}">
        <p14:creationId xmlns:p14="http://schemas.microsoft.com/office/powerpoint/2010/main" val="25040070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5122" name="Group 2"/>
          <p:cNvGrpSpPr>
            <a:grpSpLocks/>
          </p:cNvGrpSpPr>
          <p:nvPr/>
        </p:nvGrpSpPr>
        <p:grpSpPr bwMode="auto">
          <a:xfrm>
            <a:off x="-3222625" y="304800"/>
            <a:ext cx="11909425" cy="4724400"/>
            <a:chOff x="-2030" y="192"/>
            <a:chExt cx="7502" cy="2976"/>
          </a:xfrm>
        </p:grpSpPr>
        <p:sp>
          <p:nvSpPr>
            <p:cNvPr id="5123" name="Line 3"/>
            <p:cNvSpPr>
              <a:spLocks noChangeShapeType="1"/>
            </p:cNvSpPr>
            <p:nvPr/>
          </p:nvSpPr>
          <p:spPr bwMode="auto">
            <a:xfrm>
              <a:off x="912" y="1584"/>
              <a:ext cx="4560" cy="0"/>
            </a:xfrm>
            <a:prstGeom prst="line">
              <a:avLst/>
            </a:prstGeom>
            <a:noFill/>
            <a:ln w="12700">
              <a:solidFill>
                <a:schemeClr val="tx1"/>
              </a:solidFill>
              <a:round/>
              <a:headEnd/>
              <a:tailEnd/>
            </a:ln>
            <a:effectLst/>
          </p:spPr>
          <p:txBody>
            <a:bodyPr/>
            <a:lstStyle/>
            <a:p>
              <a:endParaRPr lang="en-GB"/>
            </a:p>
          </p:txBody>
        </p:sp>
        <p:sp>
          <p:nvSpPr>
            <p:cNvPr id="5124" name="AutoShape 4"/>
            <p:cNvSpPr>
              <a:spLocks noChangeArrowheads="1"/>
            </p:cNvSpPr>
            <p:nvPr/>
          </p:nvSpPr>
          <p:spPr bwMode="auto">
            <a:xfrm>
              <a:off x="-1584" y="864"/>
              <a:ext cx="2304" cy="2304"/>
            </a:xfrm>
            <a:custGeom>
              <a:avLst/>
              <a:gdLst>
                <a:gd name="G0" fmla="+- 12083 0 0"/>
                <a:gd name="G1" fmla="+- -3200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44083" y="2368"/>
                </a:cxn>
                <a:cxn ang="0">
                  <a:pos x="64000" y="32000"/>
                </a:cxn>
                <a:cxn ang="0">
                  <a:pos x="44083" y="61631"/>
                </a:cxn>
                <a:cxn ang="0">
                  <a:pos x="44083" y="61631"/>
                </a:cxn>
                <a:cxn ang="0">
                  <a:pos x="44082" y="61631"/>
                </a:cxn>
                <a:cxn ang="0">
                  <a:pos x="44083" y="61632"/>
                </a:cxn>
                <a:cxn ang="0">
                  <a:pos x="44083" y="2368"/>
                </a:cxn>
                <a:cxn ang="0">
                  <a:pos x="44082" y="2368"/>
                </a:cxn>
                <a:cxn ang="0">
                  <a:pos x="44083" y="2368"/>
                </a:cxn>
              </a:cxnLst>
              <a:rect l="T13" t="T15" r="T17" b="T19"/>
              <a:pathLst>
                <a:path w="64000" h="64000">
                  <a:moveTo>
                    <a:pt x="44083" y="2368"/>
                  </a:moveTo>
                  <a:cubicBezTo>
                    <a:pt x="56127" y="7280"/>
                    <a:pt x="64000" y="18993"/>
                    <a:pt x="64000" y="32000"/>
                  </a:cubicBezTo>
                  <a:cubicBezTo>
                    <a:pt x="64000" y="45006"/>
                    <a:pt x="56127" y="56719"/>
                    <a:pt x="44083" y="61631"/>
                  </a:cubicBezTo>
                  <a:cubicBezTo>
                    <a:pt x="44082" y="61631"/>
                    <a:pt x="44082" y="61631"/>
                    <a:pt x="44082" y="61631"/>
                  </a:cubicBezTo>
                  <a:lnTo>
                    <a:pt x="44083" y="61632"/>
                  </a:lnTo>
                  <a:lnTo>
                    <a:pt x="44083" y="2368"/>
                  </a:lnTo>
                  <a:lnTo>
                    <a:pt x="44082" y="2368"/>
                  </a:lnTo>
                  <a:cubicBezTo>
                    <a:pt x="44082" y="2368"/>
                    <a:pt x="44082" y="2368"/>
                    <a:pt x="44083" y="2368"/>
                  </a:cubicBezTo>
                  <a:close/>
                </a:path>
              </a:pathLst>
            </a:custGeom>
            <a:solidFill>
              <a:schemeClr val="accent2"/>
            </a:solidFill>
            <a:ln w="9525">
              <a:noFill/>
              <a:miter lim="800000"/>
              <a:headEnd/>
              <a:tailEnd/>
            </a:ln>
          </p:spPr>
          <p:txBody>
            <a:bodyPr/>
            <a:lstStyle/>
            <a:p>
              <a:endParaRPr lang="en-US" sz="2400">
                <a:latin typeface="Times New Roman" pitchFamily="18" charset="0"/>
              </a:endParaRPr>
            </a:p>
          </p:txBody>
        </p:sp>
        <p:sp>
          <p:nvSpPr>
            <p:cNvPr id="5125" name="AutoShape 5"/>
            <p:cNvSpPr>
              <a:spLocks noChangeArrowheads="1"/>
            </p:cNvSpPr>
            <p:nvPr/>
          </p:nvSpPr>
          <p:spPr bwMode="auto">
            <a:xfrm>
              <a:off x="-2030" y="192"/>
              <a:ext cx="2544" cy="2544"/>
            </a:xfrm>
            <a:custGeom>
              <a:avLst/>
              <a:gdLst>
                <a:gd name="G0" fmla="+- 18994 0 0"/>
                <a:gd name="G1" fmla="+- -30013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994" y="6246"/>
                </a:cxn>
                <a:cxn ang="0">
                  <a:pos x="64000" y="32000"/>
                </a:cxn>
                <a:cxn ang="0">
                  <a:pos x="50994" y="57753"/>
                </a:cxn>
                <a:cxn ang="0">
                  <a:pos x="50994" y="57753"/>
                </a:cxn>
                <a:cxn ang="0">
                  <a:pos x="50993" y="57753"/>
                </a:cxn>
                <a:cxn ang="0">
                  <a:pos x="50994" y="57754"/>
                </a:cxn>
                <a:cxn ang="0">
                  <a:pos x="50994" y="6246"/>
                </a:cxn>
                <a:cxn ang="0">
                  <a:pos x="50993" y="6246"/>
                </a:cxn>
                <a:cxn ang="0">
                  <a:pos x="50994" y="6246"/>
                </a:cxn>
              </a:cxnLst>
              <a:rect l="T13" t="T15" r="T17" b="T19"/>
              <a:pathLst>
                <a:path w="64000" h="64000">
                  <a:moveTo>
                    <a:pt x="50994" y="6246"/>
                  </a:moveTo>
                  <a:cubicBezTo>
                    <a:pt x="59172" y="12279"/>
                    <a:pt x="64000" y="21837"/>
                    <a:pt x="64000" y="32000"/>
                  </a:cubicBezTo>
                  <a:cubicBezTo>
                    <a:pt x="64000" y="42162"/>
                    <a:pt x="59172" y="51720"/>
                    <a:pt x="50994" y="57753"/>
                  </a:cubicBezTo>
                  <a:cubicBezTo>
                    <a:pt x="50993" y="57753"/>
                    <a:pt x="50993" y="57753"/>
                    <a:pt x="50993" y="57753"/>
                  </a:cubicBezTo>
                  <a:lnTo>
                    <a:pt x="50994" y="57754"/>
                  </a:lnTo>
                  <a:lnTo>
                    <a:pt x="50994" y="6246"/>
                  </a:lnTo>
                  <a:lnTo>
                    <a:pt x="50993" y="6246"/>
                  </a:lnTo>
                  <a:cubicBezTo>
                    <a:pt x="50993" y="6246"/>
                    <a:pt x="50993" y="6246"/>
                    <a:pt x="50994" y="6246"/>
                  </a:cubicBezTo>
                  <a:close/>
                </a:path>
              </a:pathLst>
            </a:custGeom>
            <a:solidFill>
              <a:schemeClr val="hlink"/>
            </a:solidFill>
            <a:ln w="9525">
              <a:noFill/>
              <a:miter lim="800000"/>
              <a:headEnd/>
              <a:tailEnd/>
            </a:ln>
          </p:spPr>
          <p:txBody>
            <a:bodyPr/>
            <a:lstStyle/>
            <a:p>
              <a:endParaRPr lang="en-US">
                <a:latin typeface="Arial" charset="0"/>
              </a:endParaRPr>
            </a:p>
          </p:txBody>
        </p:sp>
      </p:grpSp>
      <p:sp>
        <p:nvSpPr>
          <p:cNvPr id="5126" name="Rectangle 6"/>
          <p:cNvSpPr>
            <a:spLocks noGrp="1" noChangeArrowheads="1"/>
          </p:cNvSpPr>
          <p:nvPr>
            <p:ph type="ctrTitle"/>
          </p:nvPr>
        </p:nvSpPr>
        <p:spPr>
          <a:xfrm>
            <a:off x="1443038" y="985838"/>
            <a:ext cx="7239000" cy="1444625"/>
          </a:xfrm>
        </p:spPr>
        <p:txBody>
          <a:bodyPr/>
          <a:lstStyle>
            <a:lvl1pPr>
              <a:defRPr sz="4000"/>
            </a:lvl1pPr>
          </a:lstStyle>
          <a:p>
            <a:r>
              <a:rPr lang="en-GB"/>
              <a:t>Click to edit Master title style</a:t>
            </a:r>
          </a:p>
        </p:txBody>
      </p:sp>
      <p:sp>
        <p:nvSpPr>
          <p:cNvPr id="5127" name="Rectangle 7"/>
          <p:cNvSpPr>
            <a:spLocks noGrp="1" noChangeArrowheads="1"/>
          </p:cNvSpPr>
          <p:nvPr>
            <p:ph type="subTitle" idx="1"/>
          </p:nvPr>
        </p:nvSpPr>
        <p:spPr>
          <a:xfrm>
            <a:off x="1443038" y="3427413"/>
            <a:ext cx="7239000" cy="1752600"/>
          </a:xfrm>
        </p:spPr>
        <p:txBody>
          <a:bodyPr/>
          <a:lstStyle>
            <a:lvl1pPr marL="0" indent="0">
              <a:buFont typeface="Wingdings" pitchFamily="2" charset="2"/>
              <a:buNone/>
              <a:defRPr/>
            </a:lvl1pPr>
          </a:lstStyle>
          <a:p>
            <a:r>
              <a:rPr lang="en-GB"/>
              <a:t>Click to edit Master subtitle style</a:t>
            </a:r>
          </a:p>
        </p:txBody>
      </p:sp>
      <p:sp>
        <p:nvSpPr>
          <p:cNvPr id="5128" name="Rectangle 8"/>
          <p:cNvSpPr>
            <a:spLocks noGrp="1" noChangeArrowheads="1"/>
          </p:cNvSpPr>
          <p:nvPr>
            <p:ph type="dt" sz="half" idx="2"/>
          </p:nvPr>
        </p:nvSpPr>
        <p:spPr/>
        <p:txBody>
          <a:bodyPr/>
          <a:lstStyle>
            <a:lvl1pPr>
              <a:defRPr/>
            </a:lvl1pPr>
          </a:lstStyle>
          <a:p>
            <a:endParaRPr lang="en-GB"/>
          </a:p>
        </p:txBody>
      </p:sp>
      <p:sp>
        <p:nvSpPr>
          <p:cNvPr id="5129" name="Rectangle 9"/>
          <p:cNvSpPr>
            <a:spLocks noGrp="1" noChangeArrowheads="1"/>
          </p:cNvSpPr>
          <p:nvPr>
            <p:ph type="ftr" sz="quarter" idx="3"/>
          </p:nvPr>
        </p:nvSpPr>
        <p:spPr/>
        <p:txBody>
          <a:bodyPr/>
          <a:lstStyle>
            <a:lvl1pPr>
              <a:defRPr/>
            </a:lvl1pPr>
          </a:lstStyle>
          <a:p>
            <a:endParaRPr lang="en-GB"/>
          </a:p>
        </p:txBody>
      </p:sp>
      <p:sp>
        <p:nvSpPr>
          <p:cNvPr id="5130" name="Rectangle 10"/>
          <p:cNvSpPr>
            <a:spLocks noGrp="1" noChangeArrowheads="1"/>
          </p:cNvSpPr>
          <p:nvPr>
            <p:ph type="sldNum" sz="quarter" idx="4"/>
          </p:nvPr>
        </p:nvSpPr>
        <p:spPr/>
        <p:txBody>
          <a:bodyPr/>
          <a:lstStyle>
            <a:lvl1pPr>
              <a:defRPr/>
            </a:lvl1pPr>
          </a:lstStyle>
          <a:p>
            <a:fld id="{760EC428-88D4-4FC1-85F9-DDCEB74D828C}"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12DBA238-B0A8-4E33-AF5E-3D4E990766A6}"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30AD2315-87D5-4B74-AB63-26F1D0BEB494}"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370013" y="1827213"/>
            <a:ext cx="3579812"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102225" y="1827213"/>
            <a:ext cx="35814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68239D82-E027-4030-95CC-21CA22A695B3}"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CB3EA113-6A47-4725-8AA2-0D27F66EFF85}"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DD282CD2-7C36-40AA-A5CD-7A22A8EE605E}"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999F5A87-4158-4A45-9A0C-25F020D5A12B}"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E3D7DD5E-CFC7-45F5-8918-59E4E070032C}"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9D50DEB9-8C08-4893-8DA6-88C528F23951}"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BB71E7F3-DC3F-452F-8F22-900280692DD9}"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301625"/>
            <a:ext cx="1827212" cy="564038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370013" y="301625"/>
            <a:ext cx="5334000" cy="56403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C941B227-518A-462B-8B40-DFB69F611CE1}"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3238500" y="0"/>
            <a:ext cx="11925300" cy="3810000"/>
            <a:chOff x="-2040" y="0"/>
            <a:chExt cx="7512" cy="2400"/>
          </a:xfrm>
        </p:grpSpPr>
        <p:sp>
          <p:nvSpPr>
            <p:cNvPr id="4099" name="AutoShape 3"/>
            <p:cNvSpPr>
              <a:spLocks noChangeArrowheads="1"/>
            </p:cNvSpPr>
            <p:nvPr/>
          </p:nvSpPr>
          <p:spPr bwMode="auto">
            <a:xfrm>
              <a:off x="-2040" y="432"/>
              <a:ext cx="2592" cy="1968"/>
            </a:xfrm>
            <a:custGeom>
              <a:avLst/>
              <a:gdLst>
                <a:gd name="G0" fmla="+- 18296 0 0"/>
                <a:gd name="G1" fmla="+- -30880 0 0"/>
                <a:gd name="G2" fmla="+- 31512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296" y="5746"/>
                </a:cxn>
                <a:cxn ang="0">
                  <a:pos x="64000" y="32000"/>
                </a:cxn>
                <a:cxn ang="0">
                  <a:pos x="50296" y="58253"/>
                </a:cxn>
                <a:cxn ang="0">
                  <a:pos x="50296" y="58253"/>
                </a:cxn>
                <a:cxn ang="0">
                  <a:pos x="50295" y="58253"/>
                </a:cxn>
                <a:cxn ang="0">
                  <a:pos x="50296" y="58254"/>
                </a:cxn>
                <a:cxn ang="0">
                  <a:pos x="50296" y="5746"/>
                </a:cxn>
                <a:cxn ang="0">
                  <a:pos x="50295" y="5746"/>
                </a:cxn>
                <a:cxn ang="0">
                  <a:pos x="50296" y="5746"/>
                </a:cxn>
              </a:cxnLst>
              <a:rect l="T13" t="T15" r="T17" b="T19"/>
              <a:pathLst>
                <a:path w="64000" h="64000">
                  <a:moveTo>
                    <a:pt x="50296" y="5746"/>
                  </a:moveTo>
                  <a:cubicBezTo>
                    <a:pt x="58882" y="11730"/>
                    <a:pt x="64000" y="21534"/>
                    <a:pt x="64000" y="32000"/>
                  </a:cubicBezTo>
                  <a:cubicBezTo>
                    <a:pt x="64000" y="42465"/>
                    <a:pt x="58882" y="52269"/>
                    <a:pt x="50296" y="58253"/>
                  </a:cubicBezTo>
                  <a:cubicBezTo>
                    <a:pt x="50296" y="58253"/>
                    <a:pt x="50296" y="58253"/>
                    <a:pt x="50295" y="58253"/>
                  </a:cubicBezTo>
                  <a:lnTo>
                    <a:pt x="50296" y="58254"/>
                  </a:lnTo>
                  <a:lnTo>
                    <a:pt x="50296" y="5746"/>
                  </a:lnTo>
                  <a:lnTo>
                    <a:pt x="50295" y="5746"/>
                  </a:lnTo>
                  <a:cubicBezTo>
                    <a:pt x="50296" y="5746"/>
                    <a:pt x="50296" y="5746"/>
                    <a:pt x="50296" y="5746"/>
                  </a:cubicBezTo>
                  <a:close/>
                </a:path>
              </a:pathLst>
            </a:custGeom>
            <a:solidFill>
              <a:schemeClr val="accent2"/>
            </a:solidFill>
            <a:ln w="9525">
              <a:noFill/>
              <a:miter lim="800000"/>
              <a:headEnd/>
              <a:tailEnd/>
            </a:ln>
          </p:spPr>
          <p:txBody>
            <a:bodyPr/>
            <a:lstStyle/>
            <a:p>
              <a:endParaRPr lang="en-US" sz="2400">
                <a:latin typeface="Times New Roman" pitchFamily="18" charset="0"/>
              </a:endParaRPr>
            </a:p>
          </p:txBody>
        </p:sp>
        <p:sp>
          <p:nvSpPr>
            <p:cNvPr id="4100" name="AutoShape 4"/>
            <p:cNvSpPr>
              <a:spLocks noChangeArrowheads="1"/>
            </p:cNvSpPr>
            <p:nvPr/>
          </p:nvSpPr>
          <p:spPr bwMode="auto">
            <a:xfrm>
              <a:off x="-1528" y="0"/>
              <a:ext cx="1949" cy="1987"/>
            </a:xfrm>
            <a:custGeom>
              <a:avLst/>
              <a:gdLst>
                <a:gd name="G0" fmla="+- 18077 0 0"/>
                <a:gd name="G1" fmla="+- -30880 0 0"/>
                <a:gd name="G2" fmla="+- 32000 0 0"/>
                <a:gd name="T0" fmla="*/ 32000 32000  1"/>
                <a:gd name="T1" fmla="*/ G0 G0  1"/>
                <a:gd name="T2" fmla="+- 0 T0 T1"/>
                <a:gd name="T3" fmla="sqrt T2"/>
                <a:gd name="G3" fmla="*/ 32000 T3 32000"/>
                <a:gd name="T4" fmla="*/ 32000 32000  1"/>
                <a:gd name="T5" fmla="*/ G1 G1  1"/>
                <a:gd name="T6" fmla="+- 0 T4 T5"/>
                <a:gd name="T7" fmla="sqrt T6"/>
                <a:gd name="G4" fmla="*/ 32000 T7 32000"/>
                <a:gd name="T8" fmla="*/ 32000 32000  1"/>
                <a:gd name="T9" fmla="*/ G2 G2  1"/>
                <a:gd name="T10" fmla="+- 0 T8 T9"/>
                <a:gd name="T11" fmla="sqrt T10"/>
                <a:gd name="G5" fmla="*/ 32000 T11 32000"/>
                <a:gd name="G6" fmla="+- 0 0 G3"/>
                <a:gd name="G7" fmla="+- 0 0 G4"/>
                <a:gd name="G8" fmla="+- 0 0 G5"/>
                <a:gd name="G9" fmla="+- 0 G4 G0"/>
                <a:gd name="G10" fmla="?: G9 G4 G0"/>
                <a:gd name="G11" fmla="?: G9 G1 G6"/>
                <a:gd name="G12" fmla="+- 0 G5 G0"/>
                <a:gd name="G13" fmla="?: G12 G5 G0"/>
                <a:gd name="G14" fmla="?: G12 G2 G3"/>
                <a:gd name="G15" fmla="+- G11 0 1"/>
                <a:gd name="G16" fmla="+- G14 1 0"/>
                <a:gd name="G17" fmla="+- 0 G14 G3"/>
                <a:gd name="G18" fmla="?: G17 G8 G13"/>
                <a:gd name="G19" fmla="?: G17 G0 G13"/>
                <a:gd name="G20" fmla="?: G17 G3 G16"/>
                <a:gd name="G21" fmla="+- 0 G6 G11"/>
                <a:gd name="G22" fmla="?: G21 G7 G10"/>
                <a:gd name="G23" fmla="?: G21 G0 G10"/>
                <a:gd name="G24" fmla="?: G21 G6 G15"/>
                <a:gd name="G25" fmla="min G10 G13"/>
                <a:gd name="G26" fmla="max G8 G7"/>
                <a:gd name="G27" fmla="max G26 G0"/>
                <a:gd name="T12" fmla="+- 0 G27 -32000"/>
                <a:gd name="T13" fmla="*/ T12 w 64000"/>
                <a:gd name="T14" fmla="+- 0 G11 -32000"/>
                <a:gd name="T15" fmla="*/ G11 h 64000"/>
                <a:gd name="T16" fmla="+- 0 G25 -32000"/>
                <a:gd name="T17" fmla="*/ T16 w 64000"/>
                <a:gd name="T18" fmla="+- 0 G14 -32000"/>
                <a:gd name="T19" fmla="*/ G14 h 64000"/>
              </a:gdLst>
              <a:ahLst/>
              <a:cxnLst>
                <a:cxn ang="0">
                  <a:pos x="50077" y="5595"/>
                </a:cxn>
                <a:cxn ang="0">
                  <a:pos x="64000" y="32000"/>
                </a:cxn>
                <a:cxn ang="0">
                  <a:pos x="50077" y="58404"/>
                </a:cxn>
                <a:cxn ang="0">
                  <a:pos x="50077" y="58404"/>
                </a:cxn>
                <a:cxn ang="0">
                  <a:pos x="50076" y="58404"/>
                </a:cxn>
                <a:cxn ang="0">
                  <a:pos x="50077" y="58405"/>
                </a:cxn>
                <a:cxn ang="0">
                  <a:pos x="50077" y="5595"/>
                </a:cxn>
                <a:cxn ang="0">
                  <a:pos x="50076" y="5595"/>
                </a:cxn>
                <a:cxn ang="0">
                  <a:pos x="50077" y="5595"/>
                </a:cxn>
              </a:cxnLst>
              <a:rect l="T13" t="T15" r="T17" b="T19"/>
              <a:pathLst>
                <a:path w="64000" h="64000">
                  <a:moveTo>
                    <a:pt x="50077" y="5595"/>
                  </a:moveTo>
                  <a:cubicBezTo>
                    <a:pt x="58790" y="11560"/>
                    <a:pt x="64000" y="21440"/>
                    <a:pt x="64000" y="32000"/>
                  </a:cubicBezTo>
                  <a:cubicBezTo>
                    <a:pt x="64000" y="42559"/>
                    <a:pt x="58790" y="52439"/>
                    <a:pt x="50077" y="58404"/>
                  </a:cubicBezTo>
                  <a:cubicBezTo>
                    <a:pt x="50077" y="58404"/>
                    <a:pt x="50077" y="58404"/>
                    <a:pt x="50076" y="58404"/>
                  </a:cubicBezTo>
                  <a:lnTo>
                    <a:pt x="50077" y="58405"/>
                  </a:lnTo>
                  <a:lnTo>
                    <a:pt x="50077" y="5595"/>
                  </a:lnTo>
                  <a:lnTo>
                    <a:pt x="50076" y="5595"/>
                  </a:lnTo>
                  <a:cubicBezTo>
                    <a:pt x="50077" y="5595"/>
                    <a:pt x="50077" y="5595"/>
                    <a:pt x="50077" y="5595"/>
                  </a:cubicBezTo>
                  <a:close/>
                </a:path>
              </a:pathLst>
            </a:custGeom>
            <a:solidFill>
              <a:schemeClr val="hlink"/>
            </a:solidFill>
            <a:ln w="9525">
              <a:noFill/>
              <a:miter lim="800000"/>
              <a:headEnd/>
              <a:tailEnd/>
            </a:ln>
          </p:spPr>
          <p:txBody>
            <a:bodyPr/>
            <a:lstStyle/>
            <a:p>
              <a:endParaRPr lang="en-US">
                <a:latin typeface="Arial" charset="0"/>
              </a:endParaRPr>
            </a:p>
          </p:txBody>
        </p:sp>
        <p:sp>
          <p:nvSpPr>
            <p:cNvPr id="4101" name="Line 5"/>
            <p:cNvSpPr>
              <a:spLocks noChangeShapeType="1"/>
            </p:cNvSpPr>
            <p:nvPr/>
          </p:nvSpPr>
          <p:spPr bwMode="auto">
            <a:xfrm>
              <a:off x="864" y="960"/>
              <a:ext cx="4608" cy="0"/>
            </a:xfrm>
            <a:prstGeom prst="line">
              <a:avLst/>
            </a:prstGeom>
            <a:noFill/>
            <a:ln w="12700">
              <a:solidFill>
                <a:schemeClr val="tx1"/>
              </a:solidFill>
              <a:round/>
              <a:headEnd/>
              <a:tailEnd/>
            </a:ln>
            <a:effectLst/>
          </p:spPr>
          <p:txBody>
            <a:bodyPr/>
            <a:lstStyle/>
            <a:p>
              <a:endParaRPr lang="en-GB"/>
            </a:p>
          </p:txBody>
        </p:sp>
      </p:grpSp>
      <p:sp>
        <p:nvSpPr>
          <p:cNvPr id="4102" name="Rectangle 6"/>
          <p:cNvSpPr>
            <a:spLocks noGrp="1" noChangeArrowheads="1"/>
          </p:cNvSpPr>
          <p:nvPr>
            <p:ph type="title"/>
          </p:nvPr>
        </p:nvSpPr>
        <p:spPr bwMode="auto">
          <a:xfrm>
            <a:off x="1370013" y="301625"/>
            <a:ext cx="7313612"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GB" smtClean="0"/>
              <a:t>Click to edit Master title style</a:t>
            </a:r>
          </a:p>
        </p:txBody>
      </p:sp>
      <p:sp>
        <p:nvSpPr>
          <p:cNvPr id="4103" name="Rectangle 7"/>
          <p:cNvSpPr>
            <a:spLocks noGrp="1" noChangeArrowheads="1"/>
          </p:cNvSpPr>
          <p:nvPr>
            <p:ph type="body" idx="1"/>
          </p:nvPr>
        </p:nvSpPr>
        <p:spPr bwMode="auto">
          <a:xfrm>
            <a:off x="1370013" y="1827213"/>
            <a:ext cx="7313612"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4104"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4105"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lvl1pPr>
          </a:lstStyle>
          <a:p>
            <a:endParaRPr lang="en-GB"/>
          </a:p>
        </p:txBody>
      </p:sp>
      <p:sp>
        <p:nvSpPr>
          <p:cNvPr id="4106"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982B8CF5-7378-478D-AAF6-8D2D47BED7DA}"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hf hdr="0" ftr="0" dt="0"/>
  <p:txStyles>
    <p:titleStyle>
      <a:lvl1pPr algn="l" rtl="0" fontAlgn="base">
        <a:spcBef>
          <a:spcPct val="0"/>
        </a:spcBef>
        <a:spcAft>
          <a:spcPct val="0"/>
        </a:spcAft>
        <a:defRPr sz="3600">
          <a:solidFill>
            <a:schemeClr val="tx2"/>
          </a:solidFill>
          <a:latin typeface="+mj-lt"/>
          <a:ea typeface="+mj-ea"/>
          <a:cs typeface="+mj-cs"/>
        </a:defRPr>
      </a:lvl1pPr>
      <a:lvl2pPr algn="l" rtl="0" fontAlgn="base">
        <a:spcBef>
          <a:spcPct val="0"/>
        </a:spcBef>
        <a:spcAft>
          <a:spcPct val="0"/>
        </a:spcAft>
        <a:defRPr sz="3600">
          <a:solidFill>
            <a:schemeClr val="tx2"/>
          </a:solidFill>
          <a:latin typeface="Arial" charset="0"/>
        </a:defRPr>
      </a:lvl2pPr>
      <a:lvl3pPr algn="l" rtl="0" fontAlgn="base">
        <a:spcBef>
          <a:spcPct val="0"/>
        </a:spcBef>
        <a:spcAft>
          <a:spcPct val="0"/>
        </a:spcAft>
        <a:defRPr sz="3600">
          <a:solidFill>
            <a:schemeClr val="tx2"/>
          </a:solidFill>
          <a:latin typeface="Arial" charset="0"/>
        </a:defRPr>
      </a:lvl3pPr>
      <a:lvl4pPr algn="l" rtl="0" fontAlgn="base">
        <a:spcBef>
          <a:spcPct val="0"/>
        </a:spcBef>
        <a:spcAft>
          <a:spcPct val="0"/>
        </a:spcAft>
        <a:defRPr sz="3600">
          <a:solidFill>
            <a:schemeClr val="tx2"/>
          </a:solidFill>
          <a:latin typeface="Arial" charset="0"/>
        </a:defRPr>
      </a:lvl4pPr>
      <a:lvl5pPr algn="l" rtl="0" fontAlgn="base">
        <a:spcBef>
          <a:spcPct val="0"/>
        </a:spcBef>
        <a:spcAft>
          <a:spcPct val="0"/>
        </a:spcAft>
        <a:defRPr sz="3600">
          <a:solidFill>
            <a:schemeClr val="tx2"/>
          </a:solidFill>
          <a:latin typeface="Arial" charset="0"/>
        </a:defRPr>
      </a:lvl5pPr>
      <a:lvl6pPr marL="457200" algn="l" rtl="0" fontAlgn="base">
        <a:spcBef>
          <a:spcPct val="0"/>
        </a:spcBef>
        <a:spcAft>
          <a:spcPct val="0"/>
        </a:spcAft>
        <a:defRPr sz="3600">
          <a:solidFill>
            <a:schemeClr val="tx2"/>
          </a:solidFill>
          <a:latin typeface="Arial" charset="0"/>
        </a:defRPr>
      </a:lvl6pPr>
      <a:lvl7pPr marL="914400" algn="l" rtl="0" fontAlgn="base">
        <a:spcBef>
          <a:spcPct val="0"/>
        </a:spcBef>
        <a:spcAft>
          <a:spcPct val="0"/>
        </a:spcAft>
        <a:defRPr sz="3600">
          <a:solidFill>
            <a:schemeClr val="tx2"/>
          </a:solidFill>
          <a:latin typeface="Arial" charset="0"/>
        </a:defRPr>
      </a:lvl7pPr>
      <a:lvl8pPr marL="1371600" algn="l" rtl="0" fontAlgn="base">
        <a:spcBef>
          <a:spcPct val="0"/>
        </a:spcBef>
        <a:spcAft>
          <a:spcPct val="0"/>
        </a:spcAft>
        <a:defRPr sz="3600">
          <a:solidFill>
            <a:schemeClr val="tx2"/>
          </a:solidFill>
          <a:latin typeface="Arial" charset="0"/>
        </a:defRPr>
      </a:lvl8pPr>
      <a:lvl9pPr marL="1828800" algn="l" rtl="0" fontAlgn="base">
        <a:spcBef>
          <a:spcPct val="0"/>
        </a:spcBef>
        <a:spcAft>
          <a:spcPct val="0"/>
        </a:spcAft>
        <a:defRPr sz="3600">
          <a:solidFill>
            <a:schemeClr val="tx2"/>
          </a:solidFill>
          <a:latin typeface="Arial" charset="0"/>
        </a:defRPr>
      </a:lvl9pPr>
    </p:titleStyle>
    <p:bodyStyle>
      <a:lvl1pPr marL="342900" indent="-342900" algn="l" rtl="0" fontAlgn="base">
        <a:spcBef>
          <a:spcPct val="20000"/>
        </a:spcBef>
        <a:spcAft>
          <a:spcPct val="0"/>
        </a:spcAft>
        <a:buClr>
          <a:schemeClr val="tx2"/>
        </a:buClr>
        <a:buSzPct val="70000"/>
        <a:buFont typeface="Wingdings" pitchFamily="2" charset="2"/>
        <a:buChar char="¡"/>
        <a:defRPr sz="29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70000"/>
        <a:buFont typeface="Wingdings" pitchFamily="2" charset="2"/>
        <a:buChar char="l"/>
        <a:defRPr sz="2500">
          <a:solidFill>
            <a:schemeClr val="tx1"/>
          </a:solidFill>
          <a:latin typeface="+mn-lt"/>
        </a:defRPr>
      </a:lvl2pPr>
      <a:lvl3pPr marL="1143000" indent="-228600" algn="l" rtl="0" fontAlgn="base">
        <a:spcBef>
          <a:spcPct val="20000"/>
        </a:spcBef>
        <a:spcAft>
          <a:spcPct val="0"/>
        </a:spcAft>
        <a:buClr>
          <a:schemeClr val="tx2"/>
        </a:buClr>
        <a:buSzPct val="65000"/>
        <a:buFont typeface="Wingdings" pitchFamily="2" charset="2"/>
        <a:buChar char="¡"/>
        <a:defRPr sz="2200">
          <a:solidFill>
            <a:schemeClr val="tx1"/>
          </a:solidFill>
          <a:latin typeface="+mn-lt"/>
        </a:defRPr>
      </a:lvl3pPr>
      <a:lvl4pPr marL="1600200" indent="-228600" algn="l" rtl="0" fontAlgn="base">
        <a:spcBef>
          <a:spcPct val="20000"/>
        </a:spcBef>
        <a:spcAft>
          <a:spcPct val="0"/>
        </a:spcAft>
        <a:buClr>
          <a:schemeClr val="accent2"/>
        </a:buClr>
        <a:buSzPct val="70000"/>
        <a:buFont typeface="Wingdings" pitchFamily="2" charset="2"/>
        <a:buChar char="l"/>
        <a:defRPr sz="1900">
          <a:solidFill>
            <a:schemeClr val="tx1"/>
          </a:solidFill>
          <a:latin typeface="+mn-lt"/>
        </a:defRPr>
      </a:lvl4pPr>
      <a:lvl5pPr marL="20574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5pPr>
      <a:lvl6pPr marL="25146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6pPr>
      <a:lvl7pPr marL="29718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7pPr>
      <a:lvl8pPr marL="34290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8pPr>
      <a:lvl9pPr marL="3886200" indent="-228600" algn="l" rtl="0" fontAlgn="base">
        <a:spcBef>
          <a:spcPct val="20000"/>
        </a:spcBef>
        <a:spcAft>
          <a:spcPct val="0"/>
        </a:spcAft>
        <a:buClr>
          <a:schemeClr val="tx2"/>
        </a:buClr>
        <a:buSzPct val="60000"/>
        <a:buFont typeface="Wingdings" pitchFamily="2" charset="2"/>
        <a:buChar char="¡"/>
        <a:defRPr sz="19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b="1" dirty="0" smtClean="0"/>
              <a:t>Writing </a:t>
            </a:r>
            <a:r>
              <a:rPr lang="en-GB" b="1" dirty="0"/>
              <a:t>at HE</a:t>
            </a:r>
            <a:r>
              <a:rPr lang="en-GB" dirty="0"/>
              <a:t/>
            </a:r>
            <a:br>
              <a:rPr lang="en-GB" dirty="0"/>
            </a:br>
            <a:endParaRPr lang="en-GB" dirty="0"/>
          </a:p>
        </p:txBody>
      </p:sp>
      <p:sp>
        <p:nvSpPr>
          <p:cNvPr id="2051" name="Rectangle 3"/>
          <p:cNvSpPr>
            <a:spLocks noGrp="1" noChangeArrowheads="1"/>
          </p:cNvSpPr>
          <p:nvPr>
            <p:ph type="subTitle" idx="1"/>
          </p:nvPr>
        </p:nvSpPr>
        <p:spPr/>
        <p:txBody>
          <a:bodyPr/>
          <a:lstStyle/>
          <a:p>
            <a:endParaRPr lang="en-US" b="1" dirty="0"/>
          </a:p>
        </p:txBody>
      </p:sp>
      <p:sp>
        <p:nvSpPr>
          <p:cNvPr id="2" name="Slide Number Placeholder 1"/>
          <p:cNvSpPr>
            <a:spLocks noGrp="1"/>
          </p:cNvSpPr>
          <p:nvPr>
            <p:ph type="sldNum" sz="quarter" idx="4"/>
          </p:nvPr>
        </p:nvSpPr>
        <p:spPr/>
        <p:txBody>
          <a:bodyPr/>
          <a:lstStyle/>
          <a:p>
            <a:fld id="{760EC428-88D4-4FC1-85F9-DDCEB74D828C}" type="slidenum">
              <a:rPr lang="en-GB" smtClean="0"/>
              <a:pPr/>
              <a:t>1</a:t>
            </a:fld>
            <a:endParaRPr lang="en-GB"/>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Grp="1" noChangeArrowheads="1"/>
          </p:cNvSpPr>
          <p:nvPr>
            <p:ph type="title"/>
          </p:nvPr>
        </p:nvSpPr>
        <p:spPr/>
        <p:txBody>
          <a:bodyPr/>
          <a:lstStyle/>
          <a:p>
            <a:r>
              <a:rPr lang="en-GB" b="1" dirty="0"/>
              <a:t>Writing			</a:t>
            </a:r>
          </a:p>
        </p:txBody>
      </p:sp>
      <p:sp>
        <p:nvSpPr>
          <p:cNvPr id="7173" name="Rectangle 5"/>
          <p:cNvSpPr>
            <a:spLocks noGrp="1" noChangeArrowheads="1"/>
          </p:cNvSpPr>
          <p:nvPr>
            <p:ph idx="1"/>
          </p:nvPr>
        </p:nvSpPr>
        <p:spPr/>
        <p:txBody>
          <a:bodyPr/>
          <a:lstStyle/>
          <a:p>
            <a:r>
              <a:rPr lang="en-GB" sz="3200" dirty="0">
                <a:latin typeface="+mj-lt"/>
              </a:rPr>
              <a:t>Analysing the Task</a:t>
            </a:r>
          </a:p>
          <a:p>
            <a:r>
              <a:rPr lang="en-GB" sz="3200" dirty="0">
                <a:latin typeface="+mj-lt"/>
              </a:rPr>
              <a:t>Preparing a Plan</a:t>
            </a:r>
          </a:p>
          <a:p>
            <a:r>
              <a:rPr lang="en-GB" sz="3200" dirty="0">
                <a:latin typeface="+mj-lt"/>
              </a:rPr>
              <a:t>Collecting relevant information</a:t>
            </a:r>
          </a:p>
          <a:p>
            <a:r>
              <a:rPr lang="en-GB" sz="3200" dirty="0">
                <a:latin typeface="+mj-lt"/>
              </a:rPr>
              <a:t>Writing up</a:t>
            </a:r>
          </a:p>
          <a:p>
            <a:r>
              <a:rPr lang="en-GB" sz="3200" dirty="0">
                <a:latin typeface="+mj-lt"/>
              </a:rPr>
              <a:t>Checking your writing </a:t>
            </a:r>
          </a:p>
        </p:txBody>
      </p:sp>
      <p:sp>
        <p:nvSpPr>
          <p:cNvPr id="2" name="Slide Number Placeholder 1"/>
          <p:cNvSpPr>
            <a:spLocks noGrp="1"/>
          </p:cNvSpPr>
          <p:nvPr>
            <p:ph type="sldNum" sz="quarter" idx="12"/>
          </p:nvPr>
        </p:nvSpPr>
        <p:spPr/>
        <p:txBody>
          <a:bodyPr/>
          <a:lstStyle/>
          <a:p>
            <a:fld id="{12DBA238-B0A8-4E33-AF5E-3D4E990766A6}" type="slidenum">
              <a:rPr lang="en-GB" smtClean="0"/>
              <a:pPr/>
              <a:t>2</a:t>
            </a:fld>
            <a:endParaRPr lang="en-GB"/>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p:cNvSpPr>
            <a:spLocks noGrp="1" noChangeArrowheads="1"/>
          </p:cNvSpPr>
          <p:nvPr>
            <p:ph type="title"/>
          </p:nvPr>
        </p:nvSpPr>
        <p:spPr/>
        <p:txBody>
          <a:bodyPr/>
          <a:lstStyle/>
          <a:p>
            <a:r>
              <a:rPr lang="en-GB" sz="3200" b="1" dirty="0"/>
              <a:t>Analysing the </a:t>
            </a:r>
            <a:r>
              <a:rPr lang="en-GB" sz="3200" b="1" dirty="0" smtClean="0"/>
              <a:t>Task</a:t>
            </a:r>
            <a:endParaRPr lang="en-GB" sz="3200" dirty="0"/>
          </a:p>
        </p:txBody>
      </p:sp>
      <p:sp>
        <p:nvSpPr>
          <p:cNvPr id="9221" name="Rectangle 5"/>
          <p:cNvSpPr>
            <a:spLocks noGrp="1" noChangeArrowheads="1"/>
          </p:cNvSpPr>
          <p:nvPr>
            <p:ph idx="1"/>
          </p:nvPr>
        </p:nvSpPr>
        <p:spPr/>
        <p:txBody>
          <a:bodyPr/>
          <a:lstStyle/>
          <a:p>
            <a:pPr>
              <a:lnSpc>
                <a:spcPct val="80000"/>
              </a:lnSpc>
            </a:pPr>
            <a:r>
              <a:rPr lang="en-GB" sz="3200" dirty="0">
                <a:latin typeface="+mj-lt"/>
              </a:rPr>
              <a:t>What is the question?</a:t>
            </a:r>
          </a:p>
          <a:p>
            <a:pPr>
              <a:lnSpc>
                <a:spcPct val="80000"/>
              </a:lnSpc>
            </a:pPr>
            <a:r>
              <a:rPr lang="en-GB" sz="3200" dirty="0">
                <a:latin typeface="+mj-lt"/>
              </a:rPr>
              <a:t>Long description</a:t>
            </a:r>
          </a:p>
          <a:p>
            <a:pPr>
              <a:lnSpc>
                <a:spcPct val="80000"/>
              </a:lnSpc>
            </a:pPr>
            <a:r>
              <a:rPr lang="en-GB" sz="3200" dirty="0">
                <a:latin typeface="+mj-lt"/>
              </a:rPr>
              <a:t>First step is to locate the question itself</a:t>
            </a:r>
          </a:p>
          <a:p>
            <a:pPr>
              <a:lnSpc>
                <a:spcPct val="80000"/>
              </a:lnSpc>
            </a:pPr>
            <a:r>
              <a:rPr lang="en-GB" sz="3200" dirty="0">
                <a:latin typeface="+mj-lt"/>
              </a:rPr>
              <a:t>Locate the </a:t>
            </a:r>
            <a:r>
              <a:rPr lang="en-GB" sz="3200" b="1" dirty="0">
                <a:latin typeface="+mj-lt"/>
              </a:rPr>
              <a:t>Topic </a:t>
            </a:r>
            <a:r>
              <a:rPr lang="en-GB" sz="3200" dirty="0">
                <a:latin typeface="+mj-lt"/>
              </a:rPr>
              <a:t>and then the </a:t>
            </a:r>
            <a:r>
              <a:rPr lang="en-GB" sz="3200" b="1" dirty="0">
                <a:latin typeface="+mj-lt"/>
              </a:rPr>
              <a:t>Purpose</a:t>
            </a:r>
            <a:r>
              <a:rPr lang="en-GB" sz="3200" b="1" i="1" dirty="0">
                <a:latin typeface="+mj-lt"/>
              </a:rPr>
              <a:t> </a:t>
            </a:r>
            <a:endParaRPr lang="en-GB" sz="3200" dirty="0">
              <a:latin typeface="+mj-lt"/>
            </a:endParaRPr>
          </a:p>
          <a:p>
            <a:pPr>
              <a:lnSpc>
                <a:spcPct val="80000"/>
              </a:lnSpc>
            </a:pPr>
            <a:r>
              <a:rPr lang="en-GB" sz="3200" b="1" dirty="0">
                <a:latin typeface="+mj-lt"/>
              </a:rPr>
              <a:t>Topic</a:t>
            </a:r>
            <a:r>
              <a:rPr lang="en-GB" sz="3200" dirty="0">
                <a:latin typeface="+mj-lt"/>
              </a:rPr>
              <a:t> - what the question is about</a:t>
            </a:r>
          </a:p>
          <a:p>
            <a:pPr>
              <a:lnSpc>
                <a:spcPct val="80000"/>
              </a:lnSpc>
            </a:pPr>
            <a:r>
              <a:rPr lang="en-GB" sz="3200" b="1" dirty="0">
                <a:latin typeface="+mj-lt"/>
              </a:rPr>
              <a:t>Purpose</a:t>
            </a:r>
            <a:r>
              <a:rPr lang="en-GB" sz="3200" dirty="0">
                <a:latin typeface="+mj-lt"/>
              </a:rPr>
              <a:t> - the information you need to give about the topic</a:t>
            </a:r>
          </a:p>
        </p:txBody>
      </p:sp>
      <p:sp>
        <p:nvSpPr>
          <p:cNvPr id="2" name="Slide Number Placeholder 1"/>
          <p:cNvSpPr>
            <a:spLocks noGrp="1"/>
          </p:cNvSpPr>
          <p:nvPr>
            <p:ph type="sldNum" sz="quarter" idx="12"/>
          </p:nvPr>
        </p:nvSpPr>
        <p:spPr/>
        <p:txBody>
          <a:bodyPr/>
          <a:lstStyle/>
          <a:p>
            <a:fld id="{12DBA238-B0A8-4E33-AF5E-3D4E990766A6}" type="slidenum">
              <a:rPr lang="en-GB" smtClean="0"/>
              <a:pPr/>
              <a:t>3</a:t>
            </a:fld>
            <a:endParaRPr lang="en-GB"/>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Rectangle 5"/>
          <p:cNvSpPr>
            <a:spLocks noGrp="1" noChangeArrowheads="1"/>
          </p:cNvSpPr>
          <p:nvPr>
            <p:ph type="title"/>
          </p:nvPr>
        </p:nvSpPr>
        <p:spPr/>
        <p:txBody>
          <a:bodyPr/>
          <a:lstStyle/>
          <a:p>
            <a:endParaRPr lang="en-US"/>
          </a:p>
        </p:txBody>
      </p:sp>
      <p:pic>
        <p:nvPicPr>
          <p:cNvPr id="13316" name="Picture 4"/>
          <p:cNvPicPr>
            <a:picLocks noGrp="1" noChangeAspect="1" noChangeArrowheads="1"/>
          </p:cNvPicPr>
          <p:nvPr>
            <p:ph idx="1"/>
          </p:nvPr>
        </p:nvPicPr>
        <p:blipFill>
          <a:blip r:embed="rId3" cstate="print"/>
          <a:srcRect/>
          <a:stretch>
            <a:fillRect/>
          </a:stretch>
        </p:blipFill>
        <p:spPr>
          <a:xfrm>
            <a:off x="0" y="0"/>
            <a:ext cx="9144000" cy="6858000"/>
          </a:xfrm>
          <a:noFill/>
          <a:ln/>
        </p:spPr>
      </p:pic>
      <p:sp>
        <p:nvSpPr>
          <p:cNvPr id="2" name="Slide Number Placeholder 1"/>
          <p:cNvSpPr>
            <a:spLocks noGrp="1"/>
          </p:cNvSpPr>
          <p:nvPr>
            <p:ph type="sldNum" sz="quarter" idx="12"/>
          </p:nvPr>
        </p:nvSpPr>
        <p:spPr/>
        <p:txBody>
          <a:bodyPr/>
          <a:lstStyle/>
          <a:p>
            <a:fld id="{12DBA238-B0A8-4E33-AF5E-3D4E990766A6}" type="slidenum">
              <a:rPr lang="en-GB" smtClean="0"/>
              <a:pPr/>
              <a:t>4</a:t>
            </a:fld>
            <a:endParaRPr lang="en-GB"/>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r>
              <a:rPr lang="en-GB" b="1" dirty="0"/>
              <a:t>Topic				</a:t>
            </a:r>
            <a:endParaRPr lang="en-GB" dirty="0"/>
          </a:p>
        </p:txBody>
      </p:sp>
      <p:sp>
        <p:nvSpPr>
          <p:cNvPr id="15364" name="Rectangle 4"/>
          <p:cNvSpPr>
            <a:spLocks noGrp="1" noChangeArrowheads="1"/>
          </p:cNvSpPr>
          <p:nvPr>
            <p:ph idx="1"/>
          </p:nvPr>
        </p:nvSpPr>
        <p:spPr/>
        <p:txBody>
          <a:bodyPr/>
          <a:lstStyle/>
          <a:p>
            <a:r>
              <a:rPr lang="en-GB" sz="3200" dirty="0">
                <a:latin typeface="+mj-lt"/>
              </a:rPr>
              <a:t>If you fail to identify the topic of the question you are likely to produce an assignment which lacks direction and </a:t>
            </a:r>
            <a:r>
              <a:rPr lang="en-GB" sz="3200" dirty="0" smtClean="0">
                <a:latin typeface="+mj-lt"/>
              </a:rPr>
              <a:t>is irrelevant </a:t>
            </a:r>
            <a:r>
              <a:rPr lang="en-GB" sz="3200" dirty="0">
                <a:latin typeface="+mj-lt"/>
              </a:rPr>
              <a:t>to the question.</a:t>
            </a:r>
          </a:p>
          <a:p>
            <a:r>
              <a:rPr lang="en-GB" sz="3200" dirty="0">
                <a:latin typeface="+mj-lt"/>
              </a:rPr>
              <a:t>This will score badly when marked.</a:t>
            </a:r>
          </a:p>
        </p:txBody>
      </p:sp>
      <p:sp>
        <p:nvSpPr>
          <p:cNvPr id="2" name="Slide Number Placeholder 1"/>
          <p:cNvSpPr>
            <a:spLocks noGrp="1"/>
          </p:cNvSpPr>
          <p:nvPr>
            <p:ph type="sldNum" sz="quarter" idx="12"/>
          </p:nvPr>
        </p:nvSpPr>
        <p:spPr/>
        <p:txBody>
          <a:bodyPr/>
          <a:lstStyle/>
          <a:p>
            <a:fld id="{12DBA238-B0A8-4E33-AF5E-3D4E990766A6}" type="slidenum">
              <a:rPr lang="en-GB" smtClean="0"/>
              <a:pPr/>
              <a:t>5</a:t>
            </a:fld>
            <a:endParaRPr lang="en-GB"/>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b="1" dirty="0"/>
              <a:t>Purpose</a:t>
            </a:r>
            <a:r>
              <a:rPr lang="en-GB" dirty="0"/>
              <a:t> 			</a:t>
            </a:r>
          </a:p>
        </p:txBody>
      </p:sp>
      <p:sp>
        <p:nvSpPr>
          <p:cNvPr id="17412" name="Rectangle 4"/>
          <p:cNvSpPr>
            <a:spLocks noGrp="1" noChangeArrowheads="1"/>
          </p:cNvSpPr>
          <p:nvPr>
            <p:ph idx="1"/>
          </p:nvPr>
        </p:nvSpPr>
        <p:spPr/>
        <p:txBody>
          <a:bodyPr/>
          <a:lstStyle/>
          <a:p>
            <a:pPr>
              <a:lnSpc>
                <a:spcPct val="90000"/>
              </a:lnSpc>
            </a:pPr>
            <a:r>
              <a:rPr lang="en-GB" sz="3200" dirty="0">
                <a:latin typeface="+mj-lt"/>
              </a:rPr>
              <a:t>After identifying the </a:t>
            </a:r>
            <a:r>
              <a:rPr lang="en-GB" sz="3200" dirty="0" smtClean="0">
                <a:latin typeface="+mj-lt"/>
              </a:rPr>
              <a:t>topic, </a:t>
            </a:r>
            <a:r>
              <a:rPr lang="en-GB" sz="3200" dirty="0">
                <a:latin typeface="+mj-lt"/>
              </a:rPr>
              <a:t>the next stage is to identify the purpose.</a:t>
            </a:r>
          </a:p>
          <a:p>
            <a:pPr>
              <a:lnSpc>
                <a:spcPct val="90000"/>
              </a:lnSpc>
            </a:pPr>
            <a:r>
              <a:rPr lang="en-GB" sz="3200" dirty="0">
                <a:latin typeface="+mj-lt"/>
              </a:rPr>
              <a:t>You can do this by asking the following question:</a:t>
            </a:r>
          </a:p>
          <a:p>
            <a:pPr lvl="1">
              <a:lnSpc>
                <a:spcPct val="90000"/>
              </a:lnSpc>
            </a:pPr>
            <a:r>
              <a:rPr lang="en-GB" sz="2800" dirty="0">
                <a:latin typeface="+mj-lt"/>
              </a:rPr>
              <a:t>What does this question require me to do?</a:t>
            </a:r>
          </a:p>
        </p:txBody>
      </p:sp>
      <p:sp>
        <p:nvSpPr>
          <p:cNvPr id="2" name="Slide Number Placeholder 1"/>
          <p:cNvSpPr>
            <a:spLocks noGrp="1"/>
          </p:cNvSpPr>
          <p:nvPr>
            <p:ph type="sldNum" sz="quarter" idx="12"/>
          </p:nvPr>
        </p:nvSpPr>
        <p:spPr/>
        <p:txBody>
          <a:bodyPr/>
          <a:lstStyle/>
          <a:p>
            <a:fld id="{12DBA238-B0A8-4E33-AF5E-3D4E990766A6}" type="slidenum">
              <a:rPr lang="en-GB" smtClean="0"/>
              <a:pPr/>
              <a:t>6</a:t>
            </a:fld>
            <a:endParaRPr lang="en-GB"/>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sz="3200" b="1" dirty="0"/>
              <a:t>How to Answer </a:t>
            </a:r>
            <a:r>
              <a:rPr lang="en-GB" sz="3200" b="1" dirty="0" smtClean="0"/>
              <a:t>Questions</a:t>
            </a:r>
            <a:endParaRPr lang="en-GB" sz="3200" dirty="0"/>
          </a:p>
        </p:txBody>
      </p:sp>
      <p:sp>
        <p:nvSpPr>
          <p:cNvPr id="19460" name="Rectangle 4"/>
          <p:cNvSpPr>
            <a:spLocks noGrp="1" noChangeArrowheads="1"/>
          </p:cNvSpPr>
          <p:nvPr>
            <p:ph idx="1"/>
          </p:nvPr>
        </p:nvSpPr>
        <p:spPr/>
        <p:txBody>
          <a:bodyPr/>
          <a:lstStyle/>
          <a:p>
            <a:pPr>
              <a:lnSpc>
                <a:spcPct val="80000"/>
              </a:lnSpc>
            </a:pPr>
            <a:r>
              <a:rPr lang="en-GB" sz="2800" dirty="0">
                <a:latin typeface="+mj-lt"/>
              </a:rPr>
              <a:t>Some question require a list of facts - how is, what </a:t>
            </a:r>
            <a:r>
              <a:rPr lang="en-GB" sz="2800" dirty="0" smtClean="0">
                <a:latin typeface="+mj-lt"/>
              </a:rPr>
              <a:t>were…</a:t>
            </a:r>
            <a:endParaRPr lang="en-GB" sz="2800" dirty="0">
              <a:latin typeface="+mj-lt"/>
            </a:endParaRPr>
          </a:p>
          <a:p>
            <a:pPr>
              <a:lnSpc>
                <a:spcPct val="80000"/>
              </a:lnSpc>
            </a:pPr>
            <a:r>
              <a:rPr lang="en-GB" sz="2800" dirty="0">
                <a:latin typeface="+mj-lt"/>
              </a:rPr>
              <a:t>Other questions require answers expressed in degree - to what extent, how far </a:t>
            </a:r>
            <a:r>
              <a:rPr lang="en-GB" sz="2800" dirty="0" smtClean="0">
                <a:latin typeface="+mj-lt"/>
              </a:rPr>
              <a:t>does…</a:t>
            </a:r>
            <a:endParaRPr lang="en-GB" sz="2800" dirty="0">
              <a:latin typeface="+mj-lt"/>
            </a:endParaRPr>
          </a:p>
          <a:p>
            <a:pPr>
              <a:lnSpc>
                <a:spcPct val="80000"/>
              </a:lnSpc>
            </a:pPr>
            <a:r>
              <a:rPr lang="en-GB" sz="2800" dirty="0">
                <a:latin typeface="+mj-lt"/>
              </a:rPr>
              <a:t>These questions are easier to understand </a:t>
            </a:r>
            <a:r>
              <a:rPr lang="en-GB" sz="2800" dirty="0" smtClean="0">
                <a:latin typeface="+mj-lt"/>
              </a:rPr>
              <a:t>if </a:t>
            </a:r>
            <a:r>
              <a:rPr lang="en-GB" sz="2800" dirty="0">
                <a:latin typeface="+mj-lt"/>
              </a:rPr>
              <a:t>they are turned into a yes or no question.</a:t>
            </a:r>
          </a:p>
        </p:txBody>
      </p:sp>
      <p:sp>
        <p:nvSpPr>
          <p:cNvPr id="2" name="Slide Number Placeholder 1"/>
          <p:cNvSpPr>
            <a:spLocks noGrp="1"/>
          </p:cNvSpPr>
          <p:nvPr>
            <p:ph type="sldNum" sz="quarter" idx="12"/>
          </p:nvPr>
        </p:nvSpPr>
        <p:spPr/>
        <p:txBody>
          <a:bodyPr/>
          <a:lstStyle/>
          <a:p>
            <a:fld id="{12DBA238-B0A8-4E33-AF5E-3D4E990766A6}" type="slidenum">
              <a:rPr lang="en-GB" smtClean="0"/>
              <a:pPr/>
              <a:t>7</a:t>
            </a:fld>
            <a:endParaRPr lang="en-GB"/>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800" b="1" dirty="0" smtClean="0"/>
              <a:t>Questions that are Expressed in Terms of Degree</a:t>
            </a:r>
            <a:endParaRPr lang="en-GB" sz="2800" dirty="0"/>
          </a:p>
        </p:txBody>
      </p:sp>
      <p:sp>
        <p:nvSpPr>
          <p:cNvPr id="3" name="Content Placeholder 2"/>
          <p:cNvSpPr>
            <a:spLocks noGrp="1"/>
          </p:cNvSpPr>
          <p:nvPr>
            <p:ph idx="1"/>
          </p:nvPr>
        </p:nvSpPr>
        <p:spPr/>
        <p:txBody>
          <a:bodyPr/>
          <a:lstStyle/>
          <a:p>
            <a:r>
              <a:rPr lang="en-GB" sz="2800" dirty="0" smtClean="0">
                <a:solidFill>
                  <a:schemeClr val="tx2"/>
                </a:solidFill>
                <a:latin typeface="+mj-lt"/>
              </a:rPr>
              <a:t>Example</a:t>
            </a:r>
          </a:p>
          <a:p>
            <a:pPr lvl="1" algn="just">
              <a:buFontTx/>
              <a:buChar char="•"/>
            </a:pPr>
            <a:r>
              <a:rPr lang="en-GB" sz="2400" dirty="0">
                <a:solidFill>
                  <a:srgbClr val="7030A0"/>
                </a:solidFill>
                <a:latin typeface="+mj-lt"/>
              </a:rPr>
              <a:t>To what degree is a knowledge and understanding of youth policy important in youth and community </a:t>
            </a:r>
            <a:r>
              <a:rPr lang="en-GB" sz="2400" dirty="0" smtClean="0">
                <a:solidFill>
                  <a:srgbClr val="7030A0"/>
                </a:solidFill>
                <a:latin typeface="+mj-lt"/>
              </a:rPr>
              <a:t>work study</a:t>
            </a:r>
            <a:r>
              <a:rPr lang="en-GB" sz="2400" dirty="0">
                <a:solidFill>
                  <a:srgbClr val="7030A0"/>
                </a:solidFill>
                <a:latin typeface="+mj-lt"/>
              </a:rPr>
              <a:t>? </a:t>
            </a:r>
          </a:p>
          <a:p>
            <a:endParaRPr lang="en-GB" sz="2800" dirty="0" smtClean="0">
              <a:solidFill>
                <a:schemeClr val="tx2"/>
              </a:solidFill>
              <a:latin typeface="+mj-lt"/>
            </a:endParaRPr>
          </a:p>
          <a:p>
            <a:r>
              <a:rPr lang="en-GB" sz="2800" dirty="0" smtClean="0">
                <a:solidFill>
                  <a:schemeClr val="tx2"/>
                </a:solidFill>
                <a:latin typeface="+mj-lt"/>
              </a:rPr>
              <a:t>One way of overcoming this is to turn the question of degree into a yes/no question.</a:t>
            </a:r>
          </a:p>
          <a:p>
            <a:pPr lvl="1">
              <a:buFontTx/>
              <a:buChar char="•"/>
            </a:pPr>
            <a:endParaRPr lang="en-GB" sz="2400" dirty="0" smtClean="0">
              <a:solidFill>
                <a:srgbClr val="00FF00"/>
              </a:solidFill>
              <a:latin typeface="+mj-lt"/>
            </a:endParaRPr>
          </a:p>
          <a:p>
            <a:pPr lvl="1">
              <a:buFontTx/>
              <a:buChar char="•"/>
            </a:pPr>
            <a:r>
              <a:rPr lang="en-GB" sz="2400" dirty="0" smtClean="0">
                <a:solidFill>
                  <a:srgbClr val="7030A0"/>
                </a:solidFill>
                <a:latin typeface="+mj-lt"/>
              </a:rPr>
              <a:t>Is the knowledge and understanding of policy useful in youth and community work study?</a:t>
            </a:r>
          </a:p>
          <a:p>
            <a:pPr marL="0" indent="0">
              <a:buNone/>
            </a:pPr>
            <a:endParaRPr lang="en-GB" sz="1800" dirty="0" smtClean="0">
              <a:solidFill>
                <a:schemeClr val="tx2"/>
              </a:solidFill>
            </a:endParaRPr>
          </a:p>
        </p:txBody>
      </p:sp>
      <p:sp>
        <p:nvSpPr>
          <p:cNvPr id="4" name="Slide Number Placeholder 3"/>
          <p:cNvSpPr>
            <a:spLocks noGrp="1"/>
          </p:cNvSpPr>
          <p:nvPr>
            <p:ph type="sldNum" sz="quarter" idx="12"/>
          </p:nvPr>
        </p:nvSpPr>
        <p:spPr/>
        <p:txBody>
          <a:bodyPr/>
          <a:lstStyle/>
          <a:p>
            <a:fld id="{12DBA238-B0A8-4E33-AF5E-3D4E990766A6}" type="slidenum">
              <a:rPr lang="en-GB" smtClean="0"/>
              <a:pPr/>
              <a:t>8</a:t>
            </a:fld>
            <a:endParaRPr lang="en-GB"/>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smtClean="0"/>
              <a:t>Terms of Degree</a:t>
            </a:r>
            <a:endParaRPr lang="en-GB" sz="3200" dirty="0"/>
          </a:p>
        </p:txBody>
      </p:sp>
      <p:sp>
        <p:nvSpPr>
          <p:cNvPr id="3" name="Content Placeholder 2"/>
          <p:cNvSpPr>
            <a:spLocks noGrp="1"/>
          </p:cNvSpPr>
          <p:nvPr>
            <p:ph idx="1"/>
          </p:nvPr>
        </p:nvSpPr>
        <p:spPr/>
        <p:txBody>
          <a:bodyPr/>
          <a:lstStyle/>
          <a:p>
            <a:r>
              <a:rPr lang="en-GB" sz="2800" dirty="0" smtClean="0">
                <a:solidFill>
                  <a:schemeClr val="tx2"/>
                </a:solidFill>
                <a:latin typeface="+mj-lt"/>
              </a:rPr>
              <a:t>To what extent has the diet of young people changed over the past 20 years?</a:t>
            </a:r>
          </a:p>
          <a:p>
            <a:pPr lvl="1">
              <a:buFontTx/>
              <a:buChar char="•"/>
            </a:pPr>
            <a:r>
              <a:rPr lang="en-GB" sz="2400" dirty="0" smtClean="0">
                <a:solidFill>
                  <a:srgbClr val="7030A0"/>
                </a:solidFill>
                <a:latin typeface="+mj-lt"/>
              </a:rPr>
              <a:t>Has the diet of young people people changed over the past 20 years?</a:t>
            </a:r>
          </a:p>
          <a:p>
            <a:endParaRPr lang="en-GB" sz="2800" dirty="0" smtClean="0">
              <a:solidFill>
                <a:schemeClr val="tx2"/>
              </a:solidFill>
              <a:latin typeface="+mj-lt"/>
            </a:endParaRPr>
          </a:p>
          <a:p>
            <a:r>
              <a:rPr lang="en-GB" sz="2800" dirty="0" smtClean="0">
                <a:solidFill>
                  <a:schemeClr val="tx2"/>
                </a:solidFill>
                <a:latin typeface="+mj-lt"/>
              </a:rPr>
              <a:t>To what extent is PSE vital to young people?</a:t>
            </a:r>
          </a:p>
          <a:p>
            <a:pPr lvl="1">
              <a:buFontTx/>
              <a:buChar char="•"/>
            </a:pPr>
            <a:r>
              <a:rPr lang="en-GB" sz="2400" dirty="0" smtClean="0">
                <a:solidFill>
                  <a:srgbClr val="7030A0"/>
                </a:solidFill>
                <a:latin typeface="+mj-lt"/>
              </a:rPr>
              <a:t>Is PSE education vital to young people?</a:t>
            </a: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9</a:t>
            </a:fld>
            <a:endParaRPr lang="en-GB"/>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smtClean="0"/>
              <a:t>Unpacking Instructions</a:t>
            </a:r>
            <a:endParaRPr lang="en-GB" sz="3200" dirty="0"/>
          </a:p>
        </p:txBody>
      </p:sp>
      <p:sp>
        <p:nvSpPr>
          <p:cNvPr id="3" name="Content Placeholder 2"/>
          <p:cNvSpPr>
            <a:spLocks noGrp="1"/>
          </p:cNvSpPr>
          <p:nvPr>
            <p:ph idx="1"/>
          </p:nvPr>
        </p:nvSpPr>
        <p:spPr>
          <a:xfrm>
            <a:off x="1187624" y="1844824"/>
            <a:ext cx="7313612" cy="4114800"/>
          </a:xfrm>
        </p:spPr>
        <p:txBody>
          <a:bodyPr/>
          <a:lstStyle/>
          <a:p>
            <a:pPr>
              <a:buFontTx/>
              <a:buChar char="•"/>
            </a:pPr>
            <a:endParaRPr lang="en-GB" sz="2400" dirty="0" smtClean="0">
              <a:solidFill>
                <a:schemeClr val="tx2"/>
              </a:solidFill>
            </a:endParaRPr>
          </a:p>
          <a:p>
            <a:pPr>
              <a:buFontTx/>
              <a:buChar char="•"/>
            </a:pPr>
            <a:endParaRPr lang="en-GB" sz="2400" dirty="0">
              <a:solidFill>
                <a:schemeClr val="tx2"/>
              </a:solidFill>
            </a:endParaRPr>
          </a:p>
          <a:p>
            <a:pPr marL="0" indent="0">
              <a:buNone/>
            </a:pPr>
            <a:r>
              <a:rPr lang="en-GB" sz="2400" dirty="0" smtClean="0">
                <a:solidFill>
                  <a:schemeClr val="tx2"/>
                </a:solidFill>
              </a:rPr>
              <a:t> </a:t>
            </a:r>
          </a:p>
          <a:p>
            <a:pPr marL="0" indent="0">
              <a:buNone/>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723981364"/>
              </p:ext>
            </p:extLst>
          </p:nvPr>
        </p:nvGraphicFramePr>
        <p:xfrm>
          <a:off x="1403648" y="1700808"/>
          <a:ext cx="7272808" cy="4119880"/>
        </p:xfrm>
        <a:graphic>
          <a:graphicData uri="http://schemas.openxmlformats.org/drawingml/2006/table">
            <a:tbl>
              <a:tblPr firstRow="1" bandRow="1">
                <a:tableStyleId>{5C22544A-7EE6-4342-B048-85BDC9FD1C3A}</a:tableStyleId>
              </a:tblPr>
              <a:tblGrid>
                <a:gridCol w="1804085">
                  <a:extLst>
                    <a:ext uri="{9D8B030D-6E8A-4147-A177-3AD203B41FA5}">
                      <a16:colId xmlns:a16="http://schemas.microsoft.com/office/drawing/2014/main" val="20000"/>
                    </a:ext>
                  </a:extLst>
                </a:gridCol>
                <a:gridCol w="5468723">
                  <a:extLst>
                    <a:ext uri="{9D8B030D-6E8A-4147-A177-3AD203B41FA5}">
                      <a16:colId xmlns:a16="http://schemas.microsoft.com/office/drawing/2014/main" val="20001"/>
                    </a:ext>
                  </a:extLst>
                </a:gridCol>
              </a:tblGrid>
              <a:tr h="370840">
                <a:tc>
                  <a:txBody>
                    <a:bodyPr/>
                    <a:lstStyle/>
                    <a:p>
                      <a:r>
                        <a:rPr lang="en-GB" dirty="0" smtClean="0">
                          <a:latin typeface="+mj-lt"/>
                        </a:rPr>
                        <a:t>Academic Key</a:t>
                      </a:r>
                      <a:r>
                        <a:rPr lang="en-GB" baseline="0" dirty="0" smtClean="0">
                          <a:latin typeface="+mj-lt"/>
                        </a:rPr>
                        <a:t> Words</a:t>
                      </a:r>
                      <a:endParaRPr lang="en-US" dirty="0">
                        <a:latin typeface="+mj-lt"/>
                      </a:endParaRPr>
                    </a:p>
                  </a:txBody>
                  <a:tcPr/>
                </a:tc>
                <a:tc>
                  <a:txBody>
                    <a:bodyPr/>
                    <a:lstStyle/>
                    <a:p>
                      <a:r>
                        <a:rPr lang="en-GB" dirty="0" smtClean="0">
                          <a:latin typeface="+mj-lt"/>
                        </a:rPr>
                        <a:t>What they Mean</a:t>
                      </a:r>
                      <a:endParaRPr lang="en-US" dirty="0">
                        <a:latin typeface="+mj-lt"/>
                      </a:endParaRPr>
                    </a:p>
                  </a:txBody>
                  <a:tcPr/>
                </a:tc>
                <a:extLst>
                  <a:ext uri="{0D108BD9-81ED-4DB2-BD59-A6C34878D82A}">
                    <a16:rowId xmlns:a16="http://schemas.microsoft.com/office/drawing/2014/main" val="10000"/>
                  </a:ext>
                </a:extLst>
              </a:tr>
              <a:tr h="370840">
                <a:tc>
                  <a:txBody>
                    <a:bodyPr/>
                    <a:lstStyle/>
                    <a:p>
                      <a:r>
                        <a:rPr lang="en-GB" sz="1400" dirty="0" smtClean="0">
                          <a:latin typeface="+mj-lt"/>
                        </a:rPr>
                        <a:t>Describe</a:t>
                      </a:r>
                      <a:endParaRPr lang="en-US" sz="1400" dirty="0">
                        <a:latin typeface="+mj-lt"/>
                      </a:endParaRPr>
                    </a:p>
                  </a:txBody>
                  <a:tcPr/>
                </a:tc>
                <a:tc>
                  <a:txBody>
                    <a:bodyPr/>
                    <a:lstStyle/>
                    <a:p>
                      <a:r>
                        <a:rPr lang="en-GB" sz="1400" dirty="0" smtClean="0">
                          <a:latin typeface="+mj-lt"/>
                        </a:rPr>
                        <a:t>Give the main</a:t>
                      </a:r>
                      <a:r>
                        <a:rPr lang="en-GB" sz="1400" baseline="0" dirty="0" smtClean="0">
                          <a:latin typeface="+mj-lt"/>
                        </a:rPr>
                        <a:t> characteristics or features of something, or outline the main events</a:t>
                      </a:r>
                      <a:endParaRPr lang="en-US" sz="1400" dirty="0">
                        <a:latin typeface="+mj-lt"/>
                      </a:endParaRPr>
                    </a:p>
                  </a:txBody>
                  <a:tcPr/>
                </a:tc>
                <a:extLst>
                  <a:ext uri="{0D108BD9-81ED-4DB2-BD59-A6C34878D82A}">
                    <a16:rowId xmlns:a16="http://schemas.microsoft.com/office/drawing/2014/main" val="10001"/>
                  </a:ext>
                </a:extLst>
              </a:tr>
              <a:tr h="370840">
                <a:tc>
                  <a:txBody>
                    <a:bodyPr/>
                    <a:lstStyle/>
                    <a:p>
                      <a:r>
                        <a:rPr lang="en-GB" sz="1400" dirty="0" smtClean="0">
                          <a:latin typeface="+mj-lt"/>
                        </a:rPr>
                        <a:t>Discuss</a:t>
                      </a:r>
                      <a:endParaRPr lang="en-US" sz="1400" dirty="0">
                        <a:latin typeface="+mj-lt"/>
                      </a:endParaRPr>
                    </a:p>
                  </a:txBody>
                  <a:tcPr/>
                </a:tc>
                <a:tc>
                  <a:txBody>
                    <a:bodyPr/>
                    <a:lstStyle/>
                    <a:p>
                      <a:r>
                        <a:rPr lang="en-GB" sz="1400" dirty="0" smtClean="0">
                          <a:latin typeface="+mj-lt"/>
                        </a:rPr>
                        <a:t>Write</a:t>
                      </a:r>
                      <a:r>
                        <a:rPr lang="en-GB" sz="1400" baseline="0" dirty="0" smtClean="0">
                          <a:latin typeface="+mj-lt"/>
                        </a:rPr>
                        <a:t> about the most important aspects of; give arguments for and against; consider the implications of</a:t>
                      </a:r>
                      <a:endParaRPr lang="en-US" sz="1400" dirty="0">
                        <a:latin typeface="+mj-lt"/>
                      </a:endParaRPr>
                    </a:p>
                  </a:txBody>
                  <a:tcPr/>
                </a:tc>
                <a:extLst>
                  <a:ext uri="{0D108BD9-81ED-4DB2-BD59-A6C34878D82A}">
                    <a16:rowId xmlns:a16="http://schemas.microsoft.com/office/drawing/2014/main" val="10002"/>
                  </a:ext>
                </a:extLst>
              </a:tr>
              <a:tr h="370840">
                <a:tc>
                  <a:txBody>
                    <a:bodyPr/>
                    <a:lstStyle/>
                    <a:p>
                      <a:r>
                        <a:rPr lang="en-GB" sz="1400" dirty="0" smtClean="0">
                          <a:latin typeface="+mj-lt"/>
                        </a:rPr>
                        <a:t>Evaluate</a:t>
                      </a:r>
                      <a:endParaRPr lang="en-US" sz="1400" dirty="0">
                        <a:latin typeface="+mj-lt"/>
                      </a:endParaRPr>
                    </a:p>
                  </a:txBody>
                  <a:tcPr/>
                </a:tc>
                <a:tc>
                  <a:txBody>
                    <a:bodyPr/>
                    <a:lstStyle/>
                    <a:p>
                      <a:r>
                        <a:rPr lang="en-GB" sz="1400" dirty="0" smtClean="0">
                          <a:latin typeface="+mj-lt"/>
                        </a:rPr>
                        <a:t>Assess</a:t>
                      </a:r>
                      <a:r>
                        <a:rPr lang="en-GB" sz="1400" baseline="0" dirty="0" smtClean="0">
                          <a:latin typeface="+mj-lt"/>
                        </a:rPr>
                        <a:t> the worth, importance or usefulness of something, using evidence</a:t>
                      </a:r>
                      <a:endParaRPr lang="en-US" sz="1400" dirty="0">
                        <a:latin typeface="+mj-lt"/>
                      </a:endParaRPr>
                    </a:p>
                  </a:txBody>
                  <a:tcPr/>
                </a:tc>
                <a:extLst>
                  <a:ext uri="{0D108BD9-81ED-4DB2-BD59-A6C34878D82A}">
                    <a16:rowId xmlns:a16="http://schemas.microsoft.com/office/drawing/2014/main" val="10003"/>
                  </a:ext>
                </a:extLst>
              </a:tr>
              <a:tr h="370840">
                <a:tc>
                  <a:txBody>
                    <a:bodyPr/>
                    <a:lstStyle/>
                    <a:p>
                      <a:r>
                        <a:rPr lang="en-GB" sz="1400" dirty="0" smtClean="0">
                          <a:latin typeface="+mj-lt"/>
                        </a:rPr>
                        <a:t>Analyse</a:t>
                      </a:r>
                      <a:endParaRPr lang="en-US" sz="1400" dirty="0">
                        <a:latin typeface="+mj-lt"/>
                      </a:endParaRPr>
                    </a:p>
                  </a:txBody>
                  <a:tcPr/>
                </a:tc>
                <a:tc>
                  <a:txBody>
                    <a:bodyPr/>
                    <a:lstStyle/>
                    <a:p>
                      <a:r>
                        <a:rPr lang="en-GB" sz="1400" dirty="0" smtClean="0">
                          <a:latin typeface="+mj-lt"/>
                        </a:rPr>
                        <a:t>Examine in very close detail; identify important points</a:t>
                      </a:r>
                      <a:r>
                        <a:rPr lang="en-GB" sz="1400" baseline="0" dirty="0" smtClean="0">
                          <a:latin typeface="+mj-lt"/>
                        </a:rPr>
                        <a:t> and chief features</a:t>
                      </a:r>
                      <a:endParaRPr lang="en-US" sz="1400" dirty="0">
                        <a:latin typeface="+mj-lt"/>
                      </a:endParaRPr>
                    </a:p>
                  </a:txBody>
                  <a:tcPr/>
                </a:tc>
                <a:extLst>
                  <a:ext uri="{0D108BD9-81ED-4DB2-BD59-A6C34878D82A}">
                    <a16:rowId xmlns:a16="http://schemas.microsoft.com/office/drawing/2014/main" val="10004"/>
                  </a:ext>
                </a:extLst>
              </a:tr>
              <a:tr h="370840">
                <a:tc>
                  <a:txBody>
                    <a:bodyPr/>
                    <a:lstStyle/>
                    <a:p>
                      <a:r>
                        <a:rPr lang="en-GB" sz="1400" dirty="0" smtClean="0">
                          <a:latin typeface="+mj-lt"/>
                        </a:rPr>
                        <a:t>Examine</a:t>
                      </a:r>
                      <a:endParaRPr lang="en-US" sz="1400" dirty="0">
                        <a:latin typeface="+mj-lt"/>
                      </a:endParaRPr>
                    </a:p>
                  </a:txBody>
                  <a:tcPr/>
                </a:tc>
                <a:tc>
                  <a:txBody>
                    <a:bodyPr/>
                    <a:lstStyle/>
                    <a:p>
                      <a:r>
                        <a:rPr lang="en-GB" sz="1400" dirty="0" smtClean="0">
                          <a:latin typeface="+mj-lt"/>
                        </a:rPr>
                        <a:t>Put the subject ‘under the microscope’, looking</a:t>
                      </a:r>
                      <a:r>
                        <a:rPr lang="en-GB" sz="1400" baseline="0" dirty="0" smtClean="0">
                          <a:latin typeface="+mj-lt"/>
                        </a:rPr>
                        <a:t> at it all in detail</a:t>
                      </a:r>
                      <a:endParaRPr lang="en-US" sz="1400" dirty="0">
                        <a:latin typeface="+mj-lt"/>
                      </a:endParaRPr>
                    </a:p>
                  </a:txBody>
                  <a:tcPr/>
                </a:tc>
                <a:extLst>
                  <a:ext uri="{0D108BD9-81ED-4DB2-BD59-A6C34878D82A}">
                    <a16:rowId xmlns:a16="http://schemas.microsoft.com/office/drawing/2014/main" val="10005"/>
                  </a:ext>
                </a:extLst>
              </a:tr>
              <a:tr h="370840">
                <a:tc>
                  <a:txBody>
                    <a:bodyPr/>
                    <a:lstStyle/>
                    <a:p>
                      <a:r>
                        <a:rPr lang="en-GB" sz="1400" dirty="0" smtClean="0">
                          <a:latin typeface="+mj-lt"/>
                        </a:rPr>
                        <a:t>Explain</a:t>
                      </a:r>
                      <a:endParaRPr lang="en-US" sz="1400" dirty="0">
                        <a:latin typeface="+mj-lt"/>
                      </a:endParaRPr>
                    </a:p>
                  </a:txBody>
                  <a:tcPr/>
                </a:tc>
                <a:tc>
                  <a:txBody>
                    <a:bodyPr/>
                    <a:lstStyle/>
                    <a:p>
                      <a:r>
                        <a:rPr lang="en-GB" sz="1400" dirty="0" smtClean="0">
                          <a:latin typeface="+mj-lt"/>
                        </a:rPr>
                        <a:t>Make clear</a:t>
                      </a:r>
                      <a:r>
                        <a:rPr lang="en-GB" sz="1400" baseline="0" dirty="0" smtClean="0">
                          <a:latin typeface="+mj-lt"/>
                        </a:rPr>
                        <a:t> why something happens, or why something is the way it is</a:t>
                      </a:r>
                      <a:endParaRPr lang="en-US" sz="1400" dirty="0">
                        <a:latin typeface="+mj-lt"/>
                      </a:endParaRPr>
                    </a:p>
                  </a:txBody>
                  <a:tcPr/>
                </a:tc>
                <a:extLst>
                  <a:ext uri="{0D108BD9-81ED-4DB2-BD59-A6C34878D82A}">
                    <a16:rowId xmlns:a16="http://schemas.microsoft.com/office/drawing/2014/main" val="10006"/>
                  </a:ext>
                </a:extLst>
              </a:tr>
              <a:tr h="126424">
                <a:tc>
                  <a:txBody>
                    <a:bodyPr/>
                    <a:lstStyle/>
                    <a:p>
                      <a:r>
                        <a:rPr lang="en-GB" sz="1400" dirty="0" smtClean="0">
                          <a:latin typeface="+mj-lt"/>
                        </a:rPr>
                        <a:t>To what extent</a:t>
                      </a:r>
                      <a:endParaRPr lang="en-US" sz="1400" dirty="0">
                        <a:latin typeface="+mj-lt"/>
                      </a:endParaRPr>
                    </a:p>
                  </a:txBody>
                  <a:tcPr/>
                </a:tc>
                <a:tc>
                  <a:txBody>
                    <a:bodyPr/>
                    <a:lstStyle/>
                    <a:p>
                      <a:r>
                        <a:rPr lang="en-GB" sz="1400" dirty="0" smtClean="0">
                          <a:latin typeface="+mj-lt"/>
                        </a:rPr>
                        <a:t>Consider</a:t>
                      </a:r>
                      <a:r>
                        <a:rPr lang="en-GB" sz="1400" baseline="0" dirty="0" smtClean="0">
                          <a:latin typeface="+mj-lt"/>
                        </a:rPr>
                        <a:t> how far something is true, or contributes to a final outcome.  Consider also ways in which the proposition is not true.</a:t>
                      </a:r>
                      <a:endParaRPr lang="en-US" sz="1400" dirty="0">
                        <a:latin typeface="+mj-lt"/>
                      </a:endParaRPr>
                    </a:p>
                  </a:txBody>
                  <a:tcPr/>
                </a:tc>
                <a:extLst>
                  <a:ext uri="{0D108BD9-81ED-4DB2-BD59-A6C34878D82A}">
                    <a16:rowId xmlns:a16="http://schemas.microsoft.com/office/drawing/2014/main" val="10007"/>
                  </a:ext>
                </a:extLst>
              </a:tr>
            </a:tbl>
          </a:graphicData>
        </a:graphic>
      </p:graphicFrame>
      <p:sp>
        <p:nvSpPr>
          <p:cNvPr id="5" name="TextBox 4"/>
          <p:cNvSpPr txBox="1"/>
          <p:nvPr/>
        </p:nvSpPr>
        <p:spPr>
          <a:xfrm>
            <a:off x="755576" y="5929535"/>
            <a:ext cx="7776864" cy="307777"/>
          </a:xfrm>
          <a:prstGeom prst="rect">
            <a:avLst/>
          </a:prstGeom>
          <a:noFill/>
        </p:spPr>
        <p:txBody>
          <a:bodyPr wrap="square" rtlCol="0">
            <a:spAutoFit/>
          </a:bodyPr>
          <a:lstStyle/>
          <a:p>
            <a:pPr algn="r"/>
            <a:r>
              <a:rPr lang="en-GB" sz="1400" dirty="0" smtClean="0">
                <a:latin typeface="+mj-lt"/>
                <a:ea typeface="SimSun" panose="02010600030101010101" pitchFamily="2" charset="-122"/>
              </a:rPr>
              <a:t>(Cottrell, 2008, p. 179)</a:t>
            </a:r>
            <a:endParaRPr lang="en-US" sz="1400" dirty="0">
              <a:latin typeface="+mj-lt"/>
              <a:ea typeface="SimSun" panose="02010600030101010101" pitchFamily="2" charset="-122"/>
            </a:endParaRPr>
          </a:p>
        </p:txBody>
      </p:sp>
      <p:sp>
        <p:nvSpPr>
          <p:cNvPr id="6" name="Slide Number Placeholder 5"/>
          <p:cNvSpPr>
            <a:spLocks noGrp="1"/>
          </p:cNvSpPr>
          <p:nvPr>
            <p:ph type="sldNum" sz="quarter" idx="12"/>
          </p:nvPr>
        </p:nvSpPr>
        <p:spPr/>
        <p:txBody>
          <a:bodyPr/>
          <a:lstStyle/>
          <a:p>
            <a:fld id="{12DBA238-B0A8-4E33-AF5E-3D4E990766A6}" type="slidenum">
              <a:rPr lang="en-GB" smtClean="0"/>
              <a:pPr/>
              <a:t>10</a:t>
            </a:fld>
            <a:endParaRPr lang="en-GB"/>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1370013" y="1827212"/>
            <a:ext cx="7313612" cy="4914155"/>
          </a:xfrm>
        </p:spPr>
        <p:txBody>
          <a:bodyPr/>
          <a:lstStyle/>
          <a:p>
            <a:r>
              <a:rPr lang="en-GB" sz="2000" dirty="0">
                <a:solidFill>
                  <a:schemeClr val="tx2"/>
                </a:solidFill>
              </a:rPr>
              <a:t>Describe the stages of cognitive development in young people.</a:t>
            </a:r>
          </a:p>
          <a:p>
            <a:pPr lvl="1">
              <a:buFontTx/>
              <a:buChar char="•"/>
            </a:pPr>
            <a:r>
              <a:rPr lang="en-GB" sz="2000" dirty="0">
                <a:solidFill>
                  <a:srgbClr val="7030A0"/>
                </a:solidFill>
              </a:rPr>
              <a:t>What are the stages of cognitive development in young people?</a:t>
            </a:r>
          </a:p>
          <a:p>
            <a:r>
              <a:rPr lang="en-GB" sz="2000" dirty="0">
                <a:solidFill>
                  <a:schemeClr val="tx2"/>
                </a:solidFill>
              </a:rPr>
              <a:t>Write a report of your observation week in school describing the language and literacy skills of the over 5s. Suggest ways to improve their learning. </a:t>
            </a:r>
          </a:p>
          <a:p>
            <a:pPr lvl="1">
              <a:buFontTx/>
              <a:buChar char="•"/>
            </a:pPr>
            <a:r>
              <a:rPr lang="en-GB" sz="2000" dirty="0">
                <a:solidFill>
                  <a:srgbClr val="7030A0"/>
                </a:solidFill>
              </a:rPr>
              <a:t>Are language and literacy skills essential for the over 5s</a:t>
            </a:r>
            <a:r>
              <a:rPr lang="en-GB" sz="2000" dirty="0" smtClean="0">
                <a:solidFill>
                  <a:srgbClr val="7030A0"/>
                </a:solidFill>
              </a:rPr>
              <a:t>? </a:t>
            </a:r>
            <a:endParaRPr lang="en-GB" sz="2000" dirty="0">
              <a:solidFill>
                <a:srgbClr val="7030A0"/>
              </a:solidFill>
            </a:endParaRPr>
          </a:p>
          <a:p>
            <a:r>
              <a:rPr lang="en-GB" sz="2000" dirty="0">
                <a:solidFill>
                  <a:schemeClr val="tx2"/>
                </a:solidFill>
              </a:rPr>
              <a:t>Analyse the effect of the National Curriculum on the primary classroom. </a:t>
            </a:r>
          </a:p>
          <a:p>
            <a:pPr lvl="1">
              <a:buFontTx/>
              <a:buChar char="•"/>
            </a:pPr>
            <a:r>
              <a:rPr lang="en-GB" sz="2000" dirty="0">
                <a:solidFill>
                  <a:srgbClr val="7030A0"/>
                </a:solidFill>
              </a:rPr>
              <a:t>How has the National Curriculum effected the primary classroom?</a:t>
            </a: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11</a:t>
            </a:fld>
            <a:endParaRPr lang="en-GB"/>
          </a:p>
        </p:txBody>
      </p:sp>
    </p:spTree>
    <p:extLst>
      <p:ext uri="{BB962C8B-B14F-4D97-AF65-F5344CB8AC3E}">
        <p14:creationId xmlns:p14="http://schemas.microsoft.com/office/powerpoint/2010/main" val="2139605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t>Lecturers’ </a:t>
            </a:r>
            <a:r>
              <a:rPr lang="en-US" sz="4000" b="1" dirty="0" smtClean="0"/>
              <a:t>Preference</a:t>
            </a:r>
            <a:endParaRPr lang="en-GB" sz="4400" dirty="0"/>
          </a:p>
        </p:txBody>
      </p:sp>
      <p:sp>
        <p:nvSpPr>
          <p:cNvPr id="3" name="Content Placeholder 2"/>
          <p:cNvSpPr>
            <a:spLocks noGrp="1"/>
          </p:cNvSpPr>
          <p:nvPr>
            <p:ph sz="half" idx="1"/>
          </p:nvPr>
        </p:nvSpPr>
        <p:spPr/>
        <p:txBody>
          <a:bodyPr/>
          <a:lstStyle/>
          <a:p>
            <a:pPr>
              <a:buNone/>
            </a:pPr>
            <a:r>
              <a:rPr lang="en-GB" b="1" dirty="0" smtClean="0">
                <a:latin typeface="+mj-lt"/>
              </a:rPr>
              <a:t>Checklist:</a:t>
            </a:r>
          </a:p>
          <a:p>
            <a:r>
              <a:rPr lang="en-GB" sz="1600" dirty="0" smtClean="0">
                <a:latin typeface="+mj-lt"/>
              </a:rPr>
              <a:t>Word processed or hand written? </a:t>
            </a:r>
            <a:r>
              <a:rPr lang="en-GB" sz="1600" b="1" dirty="0" smtClean="0">
                <a:latin typeface="+mj-lt"/>
              </a:rPr>
              <a:t>Typed</a:t>
            </a:r>
          </a:p>
          <a:p>
            <a:r>
              <a:rPr lang="en-GB" sz="1600" dirty="0" smtClean="0">
                <a:latin typeface="+mj-lt"/>
              </a:rPr>
              <a:t>A4 Paper? </a:t>
            </a:r>
            <a:r>
              <a:rPr lang="en-GB" sz="1600" b="1" dirty="0" smtClean="0">
                <a:latin typeface="+mj-lt"/>
              </a:rPr>
              <a:t>A4</a:t>
            </a:r>
          </a:p>
          <a:p>
            <a:r>
              <a:rPr lang="en-GB" sz="1600" dirty="0" smtClean="0">
                <a:latin typeface="+mj-lt"/>
              </a:rPr>
              <a:t>Use double line spacing? </a:t>
            </a:r>
            <a:r>
              <a:rPr lang="en-GB" sz="1600" b="1" dirty="0" smtClean="0">
                <a:latin typeface="+mj-lt"/>
              </a:rPr>
              <a:t>Yes</a:t>
            </a:r>
          </a:p>
          <a:p>
            <a:r>
              <a:rPr lang="en-GB" sz="1600" dirty="0" smtClean="0">
                <a:latin typeface="+mj-lt"/>
              </a:rPr>
              <a:t>Justify your work? </a:t>
            </a:r>
            <a:r>
              <a:rPr lang="en-GB" sz="1600" dirty="0">
                <a:latin typeface="+mj-lt"/>
              </a:rPr>
              <a:t> </a:t>
            </a:r>
            <a:r>
              <a:rPr lang="en-GB" sz="1600" b="1" dirty="0" smtClean="0">
                <a:latin typeface="+mj-lt"/>
              </a:rPr>
              <a:t>Yes</a:t>
            </a:r>
          </a:p>
          <a:p>
            <a:r>
              <a:rPr lang="en-GB" sz="1600" dirty="0" smtClean="0">
                <a:latin typeface="+mj-lt"/>
              </a:rPr>
              <a:t>Referencing Method? </a:t>
            </a:r>
            <a:r>
              <a:rPr lang="en-GB" sz="1600" b="1" dirty="0" smtClean="0">
                <a:latin typeface="+mj-lt"/>
              </a:rPr>
              <a:t>Harvard</a:t>
            </a:r>
            <a:endParaRPr lang="en-GB" sz="1600" dirty="0" smtClean="0">
              <a:latin typeface="+mj-lt"/>
            </a:endParaRPr>
          </a:p>
          <a:p>
            <a:r>
              <a:rPr lang="en-GB" sz="1600" dirty="0" smtClean="0">
                <a:latin typeface="+mj-lt"/>
              </a:rPr>
              <a:t>Reference List essential? </a:t>
            </a:r>
            <a:r>
              <a:rPr lang="en-GB" sz="1600" b="1" dirty="0" smtClean="0">
                <a:latin typeface="+mj-lt"/>
              </a:rPr>
              <a:t>Yes</a:t>
            </a:r>
          </a:p>
          <a:p>
            <a:r>
              <a:rPr lang="en-GB" sz="1600" dirty="0" smtClean="0">
                <a:latin typeface="+mj-lt"/>
              </a:rPr>
              <a:t>Write my name on each page </a:t>
            </a:r>
            <a:r>
              <a:rPr lang="en-GB" sz="1600" b="1" dirty="0" smtClean="0">
                <a:latin typeface="+mj-lt"/>
              </a:rPr>
              <a:t>No</a:t>
            </a:r>
          </a:p>
          <a:p>
            <a:r>
              <a:rPr lang="en-GB" sz="1600" dirty="0" smtClean="0">
                <a:latin typeface="+mj-lt"/>
              </a:rPr>
              <a:t>Write </a:t>
            </a:r>
            <a:r>
              <a:rPr lang="en-GB" sz="1600" dirty="0">
                <a:latin typeface="+mj-lt"/>
              </a:rPr>
              <a:t>the title on each page </a:t>
            </a:r>
            <a:r>
              <a:rPr lang="en-GB" sz="1600" b="1" dirty="0">
                <a:latin typeface="+mj-lt"/>
              </a:rPr>
              <a:t>No</a:t>
            </a:r>
          </a:p>
          <a:p>
            <a:r>
              <a:rPr lang="en-GB" sz="1600" dirty="0">
                <a:latin typeface="+mj-lt"/>
              </a:rPr>
              <a:t>Write my student number on each page </a:t>
            </a:r>
            <a:r>
              <a:rPr lang="en-GB" sz="1600" b="1" dirty="0">
                <a:latin typeface="+mj-lt"/>
              </a:rPr>
              <a:t>Yes</a:t>
            </a:r>
          </a:p>
          <a:p>
            <a:endParaRPr lang="en-GB" sz="1600" b="1" dirty="0" smtClean="0">
              <a:latin typeface="+mj-lt"/>
            </a:endParaRPr>
          </a:p>
        </p:txBody>
      </p:sp>
      <p:sp>
        <p:nvSpPr>
          <p:cNvPr id="5" name="Content Placeholder 4"/>
          <p:cNvSpPr>
            <a:spLocks noGrp="1"/>
          </p:cNvSpPr>
          <p:nvPr>
            <p:ph sz="half" idx="2"/>
          </p:nvPr>
        </p:nvSpPr>
        <p:spPr>
          <a:xfrm>
            <a:off x="5102225" y="2276871"/>
            <a:ext cx="3581400" cy="3665141"/>
          </a:xfrm>
        </p:spPr>
        <p:txBody>
          <a:bodyPr/>
          <a:lstStyle/>
          <a:p>
            <a:r>
              <a:rPr lang="en-GB" sz="1600" dirty="0" smtClean="0">
                <a:latin typeface="+mj-lt"/>
              </a:rPr>
              <a:t>Font </a:t>
            </a:r>
            <a:r>
              <a:rPr lang="en-GB" sz="1600" dirty="0">
                <a:latin typeface="+mj-lt"/>
              </a:rPr>
              <a:t>Size </a:t>
            </a:r>
            <a:r>
              <a:rPr lang="en-GB" sz="1600" b="1" dirty="0">
                <a:latin typeface="+mj-lt"/>
              </a:rPr>
              <a:t>12</a:t>
            </a:r>
          </a:p>
          <a:p>
            <a:r>
              <a:rPr lang="en-GB" sz="1600" dirty="0">
                <a:latin typeface="+mj-lt"/>
              </a:rPr>
              <a:t>Font Style </a:t>
            </a:r>
            <a:r>
              <a:rPr lang="en-GB" sz="1600" b="1" dirty="0">
                <a:latin typeface="+mj-lt"/>
              </a:rPr>
              <a:t>Arial</a:t>
            </a:r>
          </a:p>
          <a:p>
            <a:r>
              <a:rPr lang="en-GB" sz="1600" dirty="0">
                <a:latin typeface="+mj-lt"/>
              </a:rPr>
              <a:t>First person/third person? </a:t>
            </a:r>
            <a:r>
              <a:rPr lang="en-GB" sz="1600" b="1" dirty="0">
                <a:latin typeface="+mj-lt"/>
              </a:rPr>
              <a:t>Typically written in the third person, past tense. That is: “It can be argued that” NOT “I think this”</a:t>
            </a:r>
          </a:p>
          <a:p>
            <a:r>
              <a:rPr lang="en-GB" sz="1600" dirty="0">
                <a:latin typeface="+mj-lt"/>
              </a:rPr>
              <a:t>Polly Pocket for each Page </a:t>
            </a:r>
            <a:r>
              <a:rPr lang="en-GB" sz="1600" b="1" dirty="0">
                <a:latin typeface="+mj-lt"/>
              </a:rPr>
              <a:t>NO! </a:t>
            </a:r>
          </a:p>
          <a:p>
            <a:pPr marL="342900" lvl="1" indent="-342900">
              <a:buClr>
                <a:schemeClr val="tx2"/>
              </a:buClr>
              <a:buFont typeface="Wingdings" pitchFamily="2" charset="2"/>
              <a:buChar char="¡"/>
            </a:pPr>
            <a:r>
              <a:rPr lang="en-GB" sz="1600" b="1" dirty="0">
                <a:latin typeface="+mj-lt"/>
              </a:rPr>
              <a:t>Produce the required minimum number of words +/- 10%</a:t>
            </a:r>
          </a:p>
          <a:p>
            <a:endParaRPr lang="en-GB" sz="1800" dirty="0"/>
          </a:p>
          <a:p>
            <a:endParaRPr lang="en-GB" dirty="0"/>
          </a:p>
        </p:txBody>
      </p:sp>
      <p:sp>
        <p:nvSpPr>
          <p:cNvPr id="4" name="Slide Number Placeholder 3"/>
          <p:cNvSpPr>
            <a:spLocks noGrp="1"/>
          </p:cNvSpPr>
          <p:nvPr>
            <p:ph type="sldNum" sz="quarter" idx="12"/>
          </p:nvPr>
        </p:nvSpPr>
        <p:spPr/>
        <p:txBody>
          <a:bodyPr/>
          <a:lstStyle/>
          <a:p>
            <a:fld id="{68239D82-E027-4030-95CC-21CA22A695B3}" type="slidenum">
              <a:rPr lang="en-GB" smtClean="0"/>
              <a:pPr/>
              <a:t>12</a:t>
            </a:fld>
            <a:endParaRPr lang="en-GB"/>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Planning an Assignment</a:t>
            </a:r>
            <a:endParaRPr lang="en-GB" dirty="0"/>
          </a:p>
        </p:txBody>
      </p:sp>
      <p:sp>
        <p:nvSpPr>
          <p:cNvPr id="3" name="Content Placeholder 2"/>
          <p:cNvSpPr>
            <a:spLocks noGrp="1"/>
          </p:cNvSpPr>
          <p:nvPr>
            <p:ph idx="1"/>
          </p:nvPr>
        </p:nvSpPr>
        <p:spPr/>
        <p:txBody>
          <a:bodyPr/>
          <a:lstStyle/>
          <a:p>
            <a:pPr>
              <a:buFontTx/>
              <a:buChar char="•"/>
            </a:pPr>
            <a:r>
              <a:rPr lang="en-GB" sz="2800" dirty="0" smtClean="0">
                <a:latin typeface="+mj-lt"/>
              </a:rPr>
              <a:t>Clarify the task – examine the title and course notes</a:t>
            </a:r>
          </a:p>
          <a:p>
            <a:pPr>
              <a:buFontTx/>
              <a:buChar char="•"/>
            </a:pPr>
            <a:r>
              <a:rPr lang="en-GB" sz="2800" dirty="0" smtClean="0">
                <a:latin typeface="+mj-lt"/>
              </a:rPr>
              <a:t>Use the learning outcomes as a guide</a:t>
            </a:r>
          </a:p>
          <a:p>
            <a:pPr>
              <a:buFontTx/>
              <a:buChar char="•"/>
            </a:pPr>
            <a:r>
              <a:rPr lang="en-GB" sz="2800" dirty="0" smtClean="0">
                <a:latin typeface="+mj-lt"/>
              </a:rPr>
              <a:t>Write one line to sum up your basic opinion – adapt it as you proceed</a:t>
            </a:r>
          </a:p>
          <a:p>
            <a:pPr>
              <a:buFontTx/>
              <a:buChar char="•"/>
            </a:pPr>
            <a:r>
              <a:rPr lang="en-GB" sz="2800" dirty="0" smtClean="0">
                <a:latin typeface="+mj-lt"/>
              </a:rPr>
              <a:t>Word shower or make pattern notes</a:t>
            </a:r>
          </a:p>
          <a:p>
            <a:pPr>
              <a:buFontTx/>
              <a:buChar char="•"/>
            </a:pPr>
            <a:r>
              <a:rPr lang="en-GB" sz="2800" dirty="0" smtClean="0">
                <a:latin typeface="+mj-lt"/>
              </a:rPr>
              <a:t>What do you need to read about or find out?</a:t>
            </a: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13</a:t>
            </a:fld>
            <a:endParaRPr lang="en-GB"/>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spcBef>
                <a:spcPct val="50000"/>
              </a:spcBef>
            </a:pPr>
            <a:r>
              <a:rPr lang="en-GB" sz="2800" b="1" dirty="0" smtClean="0">
                <a:solidFill>
                  <a:schemeClr val="tx2"/>
                </a:solidFill>
              </a:rPr>
              <a:t/>
            </a:r>
            <a:br>
              <a:rPr lang="en-GB" sz="2800" b="1" dirty="0" smtClean="0">
                <a:solidFill>
                  <a:schemeClr val="tx2"/>
                </a:solidFill>
              </a:rPr>
            </a:br>
            <a:r>
              <a:rPr lang="en-GB" sz="2800" b="1" dirty="0"/>
              <a:t/>
            </a:r>
            <a:br>
              <a:rPr lang="en-GB" sz="2800" b="1" dirty="0"/>
            </a:br>
            <a:r>
              <a:rPr lang="en-GB" sz="2800" b="1" dirty="0" smtClean="0"/>
              <a:t/>
            </a:r>
            <a:br>
              <a:rPr lang="en-GB" sz="2800" b="1" dirty="0" smtClean="0"/>
            </a:br>
            <a:r>
              <a:rPr lang="en-GB" sz="2800" b="1" dirty="0" smtClean="0"/>
              <a:t/>
            </a:r>
            <a:br>
              <a:rPr lang="en-GB" sz="2800" b="1" dirty="0" smtClean="0"/>
            </a:br>
            <a:r>
              <a:rPr lang="en-GB" sz="2800" b="1" dirty="0"/>
              <a:t/>
            </a:r>
            <a:br>
              <a:rPr lang="en-GB" sz="2800" b="1" dirty="0"/>
            </a:br>
            <a:r>
              <a:rPr lang="en-GB" sz="2800" b="1" dirty="0" smtClean="0">
                <a:solidFill>
                  <a:schemeClr val="tx2"/>
                </a:solidFill>
              </a:rPr>
              <a:t>	</a:t>
            </a:r>
            <a:r>
              <a:rPr lang="en-US" b="1" dirty="0" smtClean="0">
                <a:solidFill>
                  <a:schemeClr val="tx2"/>
                </a:solidFill>
              </a:rPr>
              <a:t/>
            </a:r>
            <a:br>
              <a:rPr lang="en-US" b="1" dirty="0" smtClean="0">
                <a:solidFill>
                  <a:schemeClr val="tx2"/>
                </a:solidFill>
              </a:rPr>
            </a:br>
            <a:r>
              <a:rPr lang="en-GB" b="1" dirty="0" smtClean="0"/>
              <a:t>Planning: Collecting Information</a:t>
            </a:r>
            <a:endParaRPr lang="en-GB" dirty="0"/>
          </a:p>
        </p:txBody>
      </p:sp>
      <p:sp>
        <p:nvSpPr>
          <p:cNvPr id="3" name="Content Placeholder 2"/>
          <p:cNvSpPr>
            <a:spLocks noGrp="1"/>
          </p:cNvSpPr>
          <p:nvPr>
            <p:ph idx="1"/>
          </p:nvPr>
        </p:nvSpPr>
        <p:spPr/>
        <p:txBody>
          <a:bodyPr/>
          <a:lstStyle/>
          <a:p>
            <a:pPr>
              <a:buFontTx/>
              <a:buChar char="•"/>
            </a:pPr>
            <a:r>
              <a:rPr lang="en-GB" sz="2400" dirty="0" smtClean="0">
                <a:latin typeface="+mj-lt"/>
              </a:rPr>
              <a:t>Get the information you need, but stay focused</a:t>
            </a:r>
          </a:p>
          <a:p>
            <a:pPr>
              <a:buFontTx/>
              <a:buChar char="•"/>
            </a:pPr>
            <a:r>
              <a:rPr lang="en-GB" sz="2400" dirty="0" smtClean="0">
                <a:latin typeface="+mj-lt"/>
              </a:rPr>
              <a:t>Be selective</a:t>
            </a:r>
          </a:p>
          <a:p>
            <a:pPr>
              <a:buFontTx/>
              <a:buChar char="•"/>
            </a:pPr>
            <a:r>
              <a:rPr lang="en-GB" sz="2400" dirty="0" smtClean="0">
                <a:latin typeface="+mj-lt"/>
              </a:rPr>
              <a:t>Keep a notebook</a:t>
            </a:r>
          </a:p>
          <a:p>
            <a:pPr>
              <a:buFontTx/>
              <a:buChar char="•"/>
            </a:pPr>
            <a:r>
              <a:rPr lang="en-GB" sz="2400" dirty="0" smtClean="0">
                <a:latin typeface="+mj-lt"/>
              </a:rPr>
              <a:t>Source relevant material</a:t>
            </a:r>
          </a:p>
          <a:p>
            <a:pPr>
              <a:buFontTx/>
              <a:buChar char="•"/>
            </a:pPr>
            <a:r>
              <a:rPr lang="en-GB" sz="2400" dirty="0" smtClean="0">
                <a:latin typeface="+mj-lt"/>
              </a:rPr>
              <a:t>Sources  - books, articles, official reports, newspapers </a:t>
            </a:r>
          </a:p>
          <a:p>
            <a:pPr>
              <a:buFontTx/>
              <a:buChar char="•"/>
            </a:pPr>
            <a:r>
              <a:rPr lang="en-GB" sz="2400" dirty="0" smtClean="0">
                <a:latin typeface="+mj-lt"/>
              </a:rPr>
              <a:t>Ask yourself:</a:t>
            </a:r>
          </a:p>
          <a:p>
            <a:pPr lvl="1">
              <a:buFontTx/>
              <a:buChar char="•"/>
            </a:pPr>
            <a:r>
              <a:rPr lang="en-GB" sz="1800" dirty="0" smtClean="0">
                <a:latin typeface="+mj-lt"/>
              </a:rPr>
              <a:t>‘Do I need the information?’</a:t>
            </a:r>
          </a:p>
          <a:p>
            <a:pPr lvl="1">
              <a:buFontTx/>
              <a:buChar char="•"/>
            </a:pPr>
            <a:r>
              <a:rPr lang="en-GB" sz="1800" dirty="0" smtClean="0">
                <a:latin typeface="+mj-lt"/>
              </a:rPr>
              <a:t>‘How will I use this Information?’</a:t>
            </a:r>
          </a:p>
          <a:p>
            <a:pPr>
              <a:buFontTx/>
              <a:buChar char="•"/>
            </a:pPr>
            <a:r>
              <a:rPr lang="en-GB" sz="2400" dirty="0" smtClean="0">
                <a:latin typeface="+mj-lt"/>
              </a:rPr>
              <a:t>Record information and ideas</a:t>
            </a:r>
          </a:p>
          <a:p>
            <a:pPr marL="0" indent="0">
              <a:buNone/>
            </a:pPr>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14</a:t>
            </a:fld>
            <a:endParaRPr lang="en-GB"/>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Planning		</a:t>
            </a:r>
            <a:endParaRPr lang="en-GB" dirty="0"/>
          </a:p>
        </p:txBody>
      </p:sp>
      <p:sp>
        <p:nvSpPr>
          <p:cNvPr id="3" name="Content Placeholder 2"/>
          <p:cNvSpPr>
            <a:spLocks noGrp="1"/>
          </p:cNvSpPr>
          <p:nvPr>
            <p:ph idx="1"/>
          </p:nvPr>
        </p:nvSpPr>
        <p:spPr/>
        <p:txBody>
          <a:bodyPr/>
          <a:lstStyle/>
          <a:p>
            <a:pPr>
              <a:spcBef>
                <a:spcPct val="50000"/>
              </a:spcBef>
              <a:buFontTx/>
              <a:buChar char="•"/>
            </a:pPr>
            <a:r>
              <a:rPr lang="en-GB" sz="2800" dirty="0" smtClean="0">
                <a:latin typeface="+mj-lt"/>
              </a:rPr>
              <a:t>Organise your work as you go along</a:t>
            </a:r>
          </a:p>
          <a:p>
            <a:pPr>
              <a:spcBef>
                <a:spcPct val="50000"/>
              </a:spcBef>
              <a:buFontTx/>
              <a:buChar char="•"/>
            </a:pPr>
            <a:r>
              <a:rPr lang="en-GB" sz="2800" dirty="0" smtClean="0">
                <a:latin typeface="+mj-lt"/>
              </a:rPr>
              <a:t>Big chart to link ideas and details</a:t>
            </a:r>
          </a:p>
          <a:p>
            <a:pPr>
              <a:spcBef>
                <a:spcPct val="50000"/>
              </a:spcBef>
              <a:buFontTx/>
              <a:buChar char="•"/>
            </a:pPr>
            <a:r>
              <a:rPr lang="en-GB" sz="2800" dirty="0" smtClean="0">
                <a:latin typeface="+mj-lt"/>
              </a:rPr>
              <a:t>Keep checking what you are doing: </a:t>
            </a:r>
          </a:p>
          <a:p>
            <a:pPr lvl="1">
              <a:spcBef>
                <a:spcPct val="50000"/>
              </a:spcBef>
              <a:buFontTx/>
              <a:buChar char="•"/>
            </a:pPr>
            <a:r>
              <a:rPr lang="en-GB" sz="2800" dirty="0" smtClean="0">
                <a:latin typeface="+mj-lt"/>
              </a:rPr>
              <a:t>helps prevent repetition</a:t>
            </a:r>
          </a:p>
          <a:p>
            <a:pPr lvl="1">
              <a:spcBef>
                <a:spcPct val="50000"/>
              </a:spcBef>
              <a:buFontTx/>
              <a:buChar char="•"/>
            </a:pPr>
            <a:r>
              <a:rPr lang="en-GB" sz="2800" dirty="0" smtClean="0">
                <a:latin typeface="+mj-lt"/>
              </a:rPr>
              <a:t>clarifies your thinking</a:t>
            </a:r>
          </a:p>
          <a:p>
            <a:pPr lvl="1">
              <a:spcBef>
                <a:spcPct val="50000"/>
              </a:spcBef>
              <a:buFontTx/>
              <a:buChar char="•"/>
            </a:pPr>
            <a:r>
              <a:rPr lang="en-GB" sz="2800" dirty="0" smtClean="0">
                <a:latin typeface="+mj-lt"/>
              </a:rPr>
              <a:t>helps you organise your material</a:t>
            </a:r>
          </a:p>
          <a:p>
            <a:endParaRPr lang="en-GB" dirty="0">
              <a:latin typeface="+mj-lt"/>
            </a:endParaRPr>
          </a:p>
        </p:txBody>
      </p:sp>
      <p:sp>
        <p:nvSpPr>
          <p:cNvPr id="4" name="Slide Number Placeholder 3"/>
          <p:cNvSpPr>
            <a:spLocks noGrp="1"/>
          </p:cNvSpPr>
          <p:nvPr>
            <p:ph type="sldNum" sz="quarter" idx="12"/>
          </p:nvPr>
        </p:nvSpPr>
        <p:spPr/>
        <p:txBody>
          <a:bodyPr/>
          <a:lstStyle/>
          <a:p>
            <a:fld id="{12DBA238-B0A8-4E33-AF5E-3D4E990766A6}" type="slidenum">
              <a:rPr lang="en-GB" smtClean="0"/>
              <a:pPr/>
              <a:t>15</a:t>
            </a:fld>
            <a:endParaRPr lang="en-GB"/>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2"/>
                </a:solidFill>
              </a:rPr>
              <a:t>Planning		</a:t>
            </a:r>
            <a:endParaRPr lang="en-GB" dirty="0"/>
          </a:p>
        </p:txBody>
      </p:sp>
      <p:sp>
        <p:nvSpPr>
          <p:cNvPr id="3" name="Content Placeholder 2"/>
          <p:cNvSpPr>
            <a:spLocks noGrp="1"/>
          </p:cNvSpPr>
          <p:nvPr>
            <p:ph idx="1"/>
          </p:nvPr>
        </p:nvSpPr>
        <p:spPr/>
        <p:txBody>
          <a:bodyPr/>
          <a:lstStyle/>
          <a:p>
            <a:pPr>
              <a:spcBef>
                <a:spcPct val="50000"/>
              </a:spcBef>
            </a:pPr>
            <a:r>
              <a:rPr lang="en-GB" sz="3200" dirty="0" smtClean="0"/>
              <a:t>Engage, reflect and evaluate</a:t>
            </a:r>
          </a:p>
          <a:p>
            <a:pPr lvl="1">
              <a:spcBef>
                <a:spcPct val="50000"/>
              </a:spcBef>
            </a:pPr>
            <a:r>
              <a:rPr lang="en-GB" sz="2400" dirty="0"/>
              <a:t>W</a:t>
            </a:r>
            <a:r>
              <a:rPr lang="en-GB" sz="2400" dirty="0" smtClean="0"/>
              <a:t>hat have you discovered?</a:t>
            </a:r>
          </a:p>
          <a:p>
            <a:pPr lvl="1">
              <a:spcBef>
                <a:spcPct val="50000"/>
              </a:spcBef>
            </a:pPr>
            <a:r>
              <a:rPr lang="en-GB" sz="2400" dirty="0"/>
              <a:t>H</a:t>
            </a:r>
            <a:r>
              <a:rPr lang="en-GB" sz="2400" dirty="0" smtClean="0"/>
              <a:t>as your viewpoint changed?</a:t>
            </a:r>
          </a:p>
          <a:p>
            <a:pPr lvl="1">
              <a:spcBef>
                <a:spcPct val="50000"/>
              </a:spcBef>
            </a:pPr>
            <a:r>
              <a:rPr lang="en-GB" sz="2400" dirty="0" smtClean="0"/>
              <a:t>Have you clarified your argument?</a:t>
            </a:r>
          </a:p>
          <a:p>
            <a:pPr lvl="1">
              <a:spcBef>
                <a:spcPct val="50000"/>
              </a:spcBef>
            </a:pPr>
            <a:r>
              <a:rPr lang="en-GB" sz="2400" dirty="0" smtClean="0"/>
              <a:t>Do you have enough evidence/examples</a:t>
            </a:r>
          </a:p>
          <a:p>
            <a:pPr lvl="1">
              <a:spcBef>
                <a:spcPct val="50000"/>
              </a:spcBef>
            </a:pPr>
            <a:r>
              <a:rPr lang="en-GB" sz="2400" dirty="0"/>
              <a:t>W</a:t>
            </a:r>
            <a:r>
              <a:rPr lang="en-GB" sz="2400" dirty="0" smtClean="0"/>
              <a:t>hat arguments or evidence oppose your point of view? Are they valid?</a:t>
            </a:r>
          </a:p>
          <a:p>
            <a:pPr lvl="1">
              <a:spcBef>
                <a:spcPct val="50000"/>
              </a:spcBef>
            </a:pPr>
            <a:r>
              <a:rPr lang="en-GB" sz="2400" dirty="0"/>
              <a:t>I</a:t>
            </a:r>
            <a:r>
              <a:rPr lang="en-GB" sz="2400" dirty="0" smtClean="0"/>
              <a:t>s it clearer to you why this task was set? </a:t>
            </a: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16</a:t>
            </a:fld>
            <a:endParaRPr lang="en-GB"/>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importance of planning</a:t>
            </a:r>
            <a:endParaRPr lang="en-GB" dirty="0"/>
          </a:p>
        </p:txBody>
      </p:sp>
      <p:sp>
        <p:nvSpPr>
          <p:cNvPr id="3" name="Content Placeholder 2"/>
          <p:cNvSpPr>
            <a:spLocks noGrp="1"/>
          </p:cNvSpPr>
          <p:nvPr>
            <p:ph idx="1"/>
          </p:nvPr>
        </p:nvSpPr>
        <p:spPr>
          <a:xfrm>
            <a:off x="971600" y="1827213"/>
            <a:ext cx="7712025" cy="4114800"/>
          </a:xfrm>
        </p:spPr>
        <p:txBody>
          <a:bodyPr/>
          <a:lstStyle/>
          <a:p>
            <a:pPr>
              <a:spcBef>
                <a:spcPct val="50000"/>
              </a:spcBef>
              <a:buFontTx/>
              <a:buChar char="•"/>
            </a:pPr>
            <a:r>
              <a:rPr lang="en-GB" sz="2400" dirty="0" smtClean="0">
                <a:latin typeface="+mj-lt"/>
              </a:rPr>
              <a:t>A common weakness of much written material is that it lacks structure or is over-balanced</a:t>
            </a:r>
          </a:p>
          <a:p>
            <a:pPr>
              <a:spcBef>
                <a:spcPct val="50000"/>
              </a:spcBef>
              <a:buFontTx/>
              <a:buChar char="•"/>
            </a:pPr>
            <a:r>
              <a:rPr lang="en-GB" sz="2400" dirty="0" smtClean="0">
                <a:latin typeface="+mj-lt"/>
              </a:rPr>
              <a:t>Write a brief outline – big idea</a:t>
            </a:r>
          </a:p>
          <a:p>
            <a:pPr>
              <a:spcBef>
                <a:spcPct val="50000"/>
              </a:spcBef>
              <a:buFontTx/>
              <a:buChar char="•"/>
            </a:pPr>
            <a:r>
              <a:rPr lang="en-GB" sz="2400" dirty="0" smtClean="0">
                <a:latin typeface="+mj-lt"/>
              </a:rPr>
              <a:t>Refer to the outline regularly</a:t>
            </a:r>
          </a:p>
          <a:p>
            <a:pPr>
              <a:spcBef>
                <a:spcPct val="50000"/>
              </a:spcBef>
              <a:buFontTx/>
              <a:buChar char="•"/>
            </a:pPr>
            <a:r>
              <a:rPr lang="en-GB" sz="2400" dirty="0" smtClean="0">
                <a:latin typeface="+mj-lt"/>
              </a:rPr>
              <a:t>Produce a detailed plan of the structure – mentioned previously</a:t>
            </a:r>
          </a:p>
          <a:p>
            <a:pPr>
              <a:spcBef>
                <a:spcPct val="50000"/>
              </a:spcBef>
              <a:buFontTx/>
              <a:buChar char="•"/>
            </a:pPr>
            <a:r>
              <a:rPr lang="en-GB" sz="2400" dirty="0" smtClean="0">
                <a:latin typeface="+mj-lt"/>
              </a:rPr>
              <a:t>Write a target number of words for each section</a:t>
            </a:r>
          </a:p>
          <a:p>
            <a:pPr>
              <a:spcBef>
                <a:spcPct val="50000"/>
              </a:spcBef>
              <a:buFontTx/>
              <a:buChar char="•"/>
            </a:pPr>
            <a:r>
              <a:rPr lang="en-GB" sz="2400" dirty="0" smtClean="0">
                <a:latin typeface="+mj-lt"/>
              </a:rPr>
              <a:t>Use the overall word count to guide the amount you need to read.</a:t>
            </a:r>
          </a:p>
          <a:p>
            <a:pPr marL="0" indent="0">
              <a:buNone/>
            </a:pPr>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17</a:t>
            </a:fld>
            <a:endParaRPr lang="en-GB"/>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The importance of planning</a:t>
            </a:r>
            <a:endParaRPr lang="en-GB" dirty="0"/>
          </a:p>
        </p:txBody>
      </p:sp>
      <p:sp>
        <p:nvSpPr>
          <p:cNvPr id="3" name="Content Placeholder 2"/>
          <p:cNvSpPr>
            <a:spLocks noGrp="1"/>
          </p:cNvSpPr>
          <p:nvPr>
            <p:ph idx="1"/>
          </p:nvPr>
        </p:nvSpPr>
        <p:spPr/>
        <p:txBody>
          <a:bodyPr/>
          <a:lstStyle/>
          <a:p>
            <a:pPr>
              <a:spcBef>
                <a:spcPct val="50000"/>
              </a:spcBef>
              <a:buFont typeface="Arial" panose="020B0604020202020204" pitchFamily="34" charset="0"/>
              <a:buChar char="•"/>
            </a:pPr>
            <a:r>
              <a:rPr lang="en-GB" sz="2800" dirty="0" smtClean="0">
                <a:latin typeface="+mj-lt"/>
              </a:rPr>
              <a:t>Some students write the introduction first</a:t>
            </a:r>
          </a:p>
          <a:p>
            <a:pPr lvl="1">
              <a:spcBef>
                <a:spcPct val="50000"/>
              </a:spcBef>
              <a:buFont typeface="Arial" panose="020B0604020202020204" pitchFamily="34" charset="0"/>
              <a:buChar char="•"/>
            </a:pPr>
            <a:r>
              <a:rPr lang="en-GB" sz="2400" dirty="0" smtClean="0">
                <a:latin typeface="+mj-lt"/>
              </a:rPr>
              <a:t>Personal Preference </a:t>
            </a:r>
          </a:p>
          <a:p>
            <a:pPr>
              <a:spcBef>
                <a:spcPct val="50000"/>
              </a:spcBef>
              <a:buFontTx/>
              <a:buChar char="•"/>
            </a:pPr>
            <a:r>
              <a:rPr lang="en-GB" sz="2800" dirty="0" smtClean="0">
                <a:latin typeface="+mj-lt"/>
              </a:rPr>
              <a:t>Presentation</a:t>
            </a:r>
          </a:p>
          <a:p>
            <a:pPr>
              <a:spcBef>
                <a:spcPct val="50000"/>
              </a:spcBef>
              <a:buFontTx/>
              <a:buChar char="•"/>
            </a:pPr>
            <a:r>
              <a:rPr lang="en-GB" sz="2800" dirty="0" smtClean="0">
                <a:latin typeface="+mj-lt"/>
              </a:rPr>
              <a:t>Using references and quotations</a:t>
            </a:r>
          </a:p>
          <a:p>
            <a:pPr>
              <a:spcBef>
                <a:spcPct val="50000"/>
              </a:spcBef>
              <a:buFontTx/>
              <a:buChar char="•"/>
            </a:pPr>
            <a:r>
              <a:rPr lang="en-GB" sz="2800" dirty="0" smtClean="0">
                <a:latin typeface="+mj-lt"/>
              </a:rPr>
              <a:t>Using supporting material and ensuring that this is evidenced within your writing</a:t>
            </a:r>
          </a:p>
          <a:p>
            <a:pPr>
              <a:spcBef>
                <a:spcPct val="50000"/>
              </a:spcBef>
              <a:buFontTx/>
              <a:buChar char="•"/>
            </a:pPr>
            <a:r>
              <a:rPr lang="en-GB" sz="2800" dirty="0" smtClean="0">
                <a:latin typeface="+mj-lt"/>
              </a:rPr>
              <a:t>Revision and proof reading</a:t>
            </a: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18</a:t>
            </a:fld>
            <a:endParaRPr lang="en-GB"/>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785794"/>
            <a:ext cx="7313612" cy="1785950"/>
          </a:xfrm>
        </p:spPr>
        <p:txBody>
          <a:bodyPr/>
          <a:lstStyle/>
          <a:p>
            <a:r>
              <a:rPr lang="en-GB" sz="3200" b="1" dirty="0" smtClean="0"/>
              <a:t>Write an outline plan and first draft</a:t>
            </a:r>
            <a:r>
              <a:rPr lang="cy-GB" dirty="0" smtClean="0"/>
              <a:t/>
            </a:r>
            <a:br>
              <a:rPr lang="cy-GB" dirty="0" smtClean="0"/>
            </a:br>
            <a:r>
              <a:rPr lang="en-GB" b="1" dirty="0" smtClean="0"/>
              <a:t/>
            </a:r>
            <a:br>
              <a:rPr lang="en-GB" b="1" dirty="0" smtClean="0"/>
            </a:br>
            <a:endParaRPr lang="en-GB" dirty="0"/>
          </a:p>
        </p:txBody>
      </p:sp>
      <p:sp>
        <p:nvSpPr>
          <p:cNvPr id="5" name="Document"/>
          <p:cNvSpPr>
            <a:spLocks noGrp="1" noEditPoints="1" noChangeArrowheads="1"/>
          </p:cNvSpPr>
          <p:nvPr>
            <p:ph sz="half" idx="1"/>
          </p:nvPr>
        </p:nvSpPr>
        <p:spPr bwMode="auto">
          <a:xfrm>
            <a:off x="1979712" y="1772816"/>
            <a:ext cx="5184576" cy="4896544"/>
          </a:xfrm>
          <a:custGeom>
            <a:avLst/>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pPr marL="228600" indent="-228600">
              <a:buFont typeface="+mj-lt"/>
              <a:buAutoNum type="arabicPeriod"/>
            </a:pPr>
            <a:r>
              <a:rPr lang="en-GB" sz="1200" dirty="0">
                <a:latin typeface="+mj-lt"/>
              </a:rPr>
              <a:t>Title</a:t>
            </a:r>
          </a:p>
          <a:p>
            <a:pPr marL="228600" indent="-228600">
              <a:buFont typeface="+mj-lt"/>
              <a:buAutoNum type="arabicPeriod"/>
            </a:pPr>
            <a:r>
              <a:rPr lang="en-GB" sz="1200" dirty="0">
                <a:latin typeface="+mj-lt"/>
              </a:rPr>
              <a:t>Introduction</a:t>
            </a:r>
          </a:p>
          <a:p>
            <a:pPr marL="228600" indent="-228600">
              <a:buFont typeface="+mj-lt"/>
              <a:buAutoNum type="arabicPeriod"/>
            </a:pPr>
            <a:r>
              <a:rPr lang="en-GB" sz="1200" dirty="0">
                <a:latin typeface="+mj-lt"/>
              </a:rPr>
              <a:t>Main arguments – notes red</a:t>
            </a:r>
          </a:p>
          <a:p>
            <a:pPr lvl="1" indent="-342900"/>
            <a:r>
              <a:rPr lang="en-GB" sz="1200" dirty="0" smtClean="0">
                <a:latin typeface="+mj-lt"/>
              </a:rPr>
              <a:t>evidence </a:t>
            </a:r>
            <a:r>
              <a:rPr lang="en-GB" sz="1200" dirty="0">
                <a:latin typeface="+mj-lt"/>
              </a:rPr>
              <a:t>for – notes blue</a:t>
            </a:r>
          </a:p>
          <a:p>
            <a:pPr lvl="1" indent="-342900"/>
            <a:r>
              <a:rPr lang="en-GB" sz="1200" dirty="0" smtClean="0">
                <a:latin typeface="+mj-lt"/>
              </a:rPr>
              <a:t>evidence </a:t>
            </a:r>
            <a:r>
              <a:rPr lang="en-GB" sz="1200" dirty="0">
                <a:latin typeface="+mj-lt"/>
              </a:rPr>
              <a:t>against – green</a:t>
            </a:r>
          </a:p>
          <a:p>
            <a:pPr lvl="1" indent="-342900"/>
            <a:r>
              <a:rPr lang="en-GB" sz="1200" dirty="0" smtClean="0">
                <a:latin typeface="+mj-lt"/>
              </a:rPr>
              <a:t>evaluation </a:t>
            </a:r>
            <a:r>
              <a:rPr lang="en-GB" sz="1200" dirty="0">
                <a:latin typeface="+mj-lt"/>
              </a:rPr>
              <a:t>of evidence</a:t>
            </a:r>
          </a:p>
          <a:p>
            <a:pPr marL="342900" indent="-342900">
              <a:buFont typeface="+mj-lt"/>
              <a:buAutoNum type="arabicPeriod"/>
            </a:pPr>
            <a:r>
              <a:rPr lang="en-GB" sz="1200" dirty="0" smtClean="0">
                <a:latin typeface="+mj-lt"/>
              </a:rPr>
              <a:t>Alternative </a:t>
            </a:r>
            <a:r>
              <a:rPr lang="en-GB" sz="1200" dirty="0">
                <a:latin typeface="+mj-lt"/>
              </a:rPr>
              <a:t>theory: notes R</a:t>
            </a:r>
          </a:p>
          <a:p>
            <a:pPr lvl="1" indent="-342900"/>
            <a:r>
              <a:rPr lang="en-GB" sz="1200" dirty="0" smtClean="0">
                <a:latin typeface="+mj-lt"/>
              </a:rPr>
              <a:t>example </a:t>
            </a:r>
            <a:r>
              <a:rPr lang="en-GB" sz="1200" dirty="0">
                <a:latin typeface="+mj-lt"/>
              </a:rPr>
              <a:t>of application</a:t>
            </a:r>
          </a:p>
          <a:p>
            <a:pPr lvl="1" indent="-342900"/>
            <a:r>
              <a:rPr lang="en-GB" sz="1200" dirty="0" smtClean="0">
                <a:latin typeface="+mj-lt"/>
              </a:rPr>
              <a:t>evidence </a:t>
            </a:r>
            <a:r>
              <a:rPr lang="en-GB" sz="1200" dirty="0">
                <a:latin typeface="+mj-lt"/>
              </a:rPr>
              <a:t>for</a:t>
            </a:r>
          </a:p>
          <a:p>
            <a:pPr lvl="1" indent="-342900"/>
            <a:r>
              <a:rPr lang="en-GB" sz="1200" dirty="0" smtClean="0">
                <a:latin typeface="+mj-lt"/>
              </a:rPr>
              <a:t>evidence </a:t>
            </a:r>
            <a:r>
              <a:rPr lang="en-GB" sz="1200" dirty="0">
                <a:latin typeface="+mj-lt"/>
              </a:rPr>
              <a:t>against – yellow</a:t>
            </a:r>
          </a:p>
          <a:p>
            <a:pPr lvl="1" indent="-342900"/>
            <a:r>
              <a:rPr lang="en-GB" sz="1200" dirty="0" smtClean="0">
                <a:latin typeface="+mj-lt"/>
              </a:rPr>
              <a:t>why </a:t>
            </a:r>
            <a:r>
              <a:rPr lang="en-GB" sz="1200" dirty="0">
                <a:latin typeface="+mj-lt"/>
              </a:rPr>
              <a:t>not convincing</a:t>
            </a:r>
          </a:p>
          <a:p>
            <a:pPr marL="342900" indent="-342900">
              <a:buFontTx/>
              <a:buAutoNum type="arabicPeriod" startAt="5"/>
            </a:pPr>
            <a:r>
              <a:rPr lang="en-GB" sz="1200" dirty="0">
                <a:latin typeface="+mj-lt"/>
              </a:rPr>
              <a:t>Alternative theory </a:t>
            </a:r>
            <a:r>
              <a:rPr lang="en-GB" sz="1200" dirty="0" smtClean="0">
                <a:latin typeface="+mj-lt"/>
              </a:rPr>
              <a:t>2</a:t>
            </a:r>
          </a:p>
          <a:p>
            <a:pPr lvl="1"/>
            <a:r>
              <a:rPr lang="en-GB" sz="1200" dirty="0" smtClean="0">
                <a:latin typeface="+mj-lt"/>
              </a:rPr>
              <a:t>evaluation </a:t>
            </a:r>
            <a:r>
              <a:rPr lang="en-GB" sz="1200" dirty="0">
                <a:latin typeface="+mj-lt"/>
              </a:rPr>
              <a:t>of evidence/why not </a:t>
            </a:r>
            <a:r>
              <a:rPr lang="en-GB" sz="1200" dirty="0" smtClean="0">
                <a:latin typeface="+mj-lt"/>
              </a:rPr>
              <a:t>convincing</a:t>
            </a:r>
          </a:p>
          <a:p>
            <a:pPr marL="342900" indent="-342900">
              <a:buFontTx/>
              <a:buAutoNum type="arabicPeriod" startAt="5"/>
            </a:pPr>
            <a:r>
              <a:rPr lang="en-GB" sz="1200" dirty="0" smtClean="0">
                <a:latin typeface="+mj-lt"/>
              </a:rPr>
              <a:t>Underlying </a:t>
            </a:r>
            <a:r>
              <a:rPr lang="en-GB" sz="1200" dirty="0">
                <a:latin typeface="+mj-lt"/>
              </a:rPr>
              <a:t>Issues – notes </a:t>
            </a:r>
            <a:r>
              <a:rPr lang="en-GB" sz="1200" dirty="0" smtClean="0">
                <a:latin typeface="+mj-lt"/>
              </a:rPr>
              <a:t>T</a:t>
            </a:r>
          </a:p>
          <a:p>
            <a:pPr marL="342900" indent="-342900">
              <a:buFontTx/>
              <a:buAutoNum type="arabicPeriod" startAt="5"/>
            </a:pPr>
            <a:r>
              <a:rPr lang="en-GB" sz="1200" dirty="0" smtClean="0">
                <a:latin typeface="+mj-lt"/>
              </a:rPr>
              <a:t>Conclusions:</a:t>
            </a:r>
            <a:endParaRPr lang="en-GB" sz="1200" dirty="0">
              <a:latin typeface="+mj-lt"/>
            </a:endParaRPr>
          </a:p>
          <a:p>
            <a:pPr lvl="3" indent="-342900"/>
            <a:r>
              <a:rPr lang="en-GB" sz="1200" dirty="0" smtClean="0">
                <a:latin typeface="+mj-lt"/>
              </a:rPr>
              <a:t>a</a:t>
            </a:r>
            <a:endParaRPr lang="en-GB" sz="1200" dirty="0">
              <a:latin typeface="+mj-lt"/>
            </a:endParaRPr>
          </a:p>
          <a:p>
            <a:pPr lvl="3" indent="-342900"/>
            <a:r>
              <a:rPr lang="en-GB" sz="1200" dirty="0" smtClean="0">
                <a:latin typeface="+mj-lt"/>
              </a:rPr>
              <a:t>b</a:t>
            </a:r>
            <a:endParaRPr lang="en-GB" sz="1200" dirty="0">
              <a:latin typeface="+mj-lt"/>
            </a:endParaRPr>
          </a:p>
          <a:p>
            <a:pPr lvl="3" indent="-342900"/>
            <a:r>
              <a:rPr lang="en-GB" sz="1200" dirty="0" smtClean="0">
                <a:latin typeface="+mj-lt"/>
              </a:rPr>
              <a:t>c</a:t>
            </a:r>
            <a:endParaRPr lang="en-GB" sz="1200" dirty="0">
              <a:latin typeface="+mj-lt"/>
            </a:endParaRPr>
          </a:p>
        </p:txBody>
      </p:sp>
      <p:sp>
        <p:nvSpPr>
          <p:cNvPr id="3" name="Slide Number Placeholder 2"/>
          <p:cNvSpPr>
            <a:spLocks noGrp="1"/>
          </p:cNvSpPr>
          <p:nvPr>
            <p:ph type="sldNum" sz="quarter" idx="12"/>
          </p:nvPr>
        </p:nvSpPr>
        <p:spPr/>
        <p:txBody>
          <a:bodyPr/>
          <a:lstStyle/>
          <a:p>
            <a:fld id="{68239D82-E027-4030-95CC-21CA22A695B3}" type="slidenum">
              <a:rPr lang="en-GB" smtClean="0"/>
              <a:pPr/>
              <a:t>19</a:t>
            </a:fld>
            <a:endParaRPr lang="en-GB"/>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Work on your first draft</a:t>
            </a:r>
            <a:endParaRPr lang="en-GB" dirty="0"/>
          </a:p>
        </p:txBody>
      </p:sp>
      <p:sp>
        <p:nvSpPr>
          <p:cNvPr id="3" name="Content Placeholder 2"/>
          <p:cNvSpPr>
            <a:spLocks noGrp="1"/>
          </p:cNvSpPr>
          <p:nvPr>
            <p:ph idx="1"/>
          </p:nvPr>
        </p:nvSpPr>
        <p:spPr>
          <a:xfrm>
            <a:off x="1115616" y="1827213"/>
            <a:ext cx="7568009" cy="4114800"/>
          </a:xfrm>
        </p:spPr>
        <p:txBody>
          <a:bodyPr/>
          <a:lstStyle/>
          <a:p>
            <a:pPr>
              <a:spcBef>
                <a:spcPct val="50000"/>
              </a:spcBef>
              <a:buFontTx/>
              <a:buChar char="•"/>
            </a:pPr>
            <a:r>
              <a:rPr lang="en-GB" sz="2800" dirty="0" smtClean="0">
                <a:latin typeface="+mj-lt"/>
              </a:rPr>
              <a:t>Rewrite your early draft</a:t>
            </a:r>
          </a:p>
          <a:p>
            <a:pPr>
              <a:spcBef>
                <a:spcPct val="50000"/>
              </a:spcBef>
              <a:buFontTx/>
              <a:buChar char="•"/>
            </a:pPr>
            <a:r>
              <a:rPr lang="en-GB" sz="2800" dirty="0" smtClean="0">
                <a:latin typeface="+mj-lt"/>
              </a:rPr>
              <a:t>Adapt the structure</a:t>
            </a:r>
          </a:p>
          <a:p>
            <a:pPr>
              <a:spcBef>
                <a:spcPct val="50000"/>
              </a:spcBef>
              <a:buFontTx/>
              <a:buChar char="•"/>
            </a:pPr>
            <a:r>
              <a:rPr lang="en-GB" sz="2800" dirty="0" smtClean="0">
                <a:latin typeface="+mj-lt"/>
              </a:rPr>
              <a:t>Make sure your argument is clear</a:t>
            </a:r>
          </a:p>
          <a:p>
            <a:pPr>
              <a:spcBef>
                <a:spcPct val="50000"/>
              </a:spcBef>
              <a:buFontTx/>
              <a:buChar char="•"/>
            </a:pPr>
            <a:r>
              <a:rPr lang="en-GB" sz="2800" u="sng" dirty="0" smtClean="0">
                <a:latin typeface="+mj-lt"/>
              </a:rPr>
              <a:t>Check that you have included evidence and examples to support your points</a:t>
            </a:r>
          </a:p>
          <a:p>
            <a:pPr>
              <a:spcBef>
                <a:spcPct val="50000"/>
              </a:spcBef>
              <a:buFontTx/>
              <a:buChar char="•"/>
            </a:pPr>
            <a:r>
              <a:rPr lang="en-GB" sz="2800" dirty="0" smtClean="0">
                <a:latin typeface="+mj-lt"/>
              </a:rPr>
              <a:t>Write out your reference list</a:t>
            </a: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20</a:t>
            </a:fld>
            <a:endParaRPr lang="en-GB"/>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Final Draft</a:t>
            </a:r>
            <a:endParaRPr lang="en-GB" dirty="0"/>
          </a:p>
        </p:txBody>
      </p:sp>
      <p:sp>
        <p:nvSpPr>
          <p:cNvPr id="3" name="Content Placeholder 2"/>
          <p:cNvSpPr>
            <a:spLocks noGrp="1"/>
          </p:cNvSpPr>
          <p:nvPr>
            <p:ph idx="1"/>
          </p:nvPr>
        </p:nvSpPr>
        <p:spPr/>
        <p:txBody>
          <a:bodyPr/>
          <a:lstStyle/>
          <a:p>
            <a:pPr>
              <a:spcBef>
                <a:spcPct val="50000"/>
              </a:spcBef>
              <a:buFontTx/>
              <a:buChar char="•"/>
            </a:pPr>
            <a:r>
              <a:rPr lang="en-GB" sz="2800" dirty="0" smtClean="0">
                <a:latin typeface="+mj-lt"/>
              </a:rPr>
              <a:t>Edit and check your final draft</a:t>
            </a:r>
          </a:p>
          <a:p>
            <a:pPr>
              <a:spcBef>
                <a:spcPct val="50000"/>
              </a:spcBef>
              <a:buFontTx/>
              <a:buChar char="•"/>
            </a:pPr>
            <a:r>
              <a:rPr lang="en-GB" sz="2800" dirty="0" smtClean="0">
                <a:latin typeface="+mj-lt"/>
              </a:rPr>
              <a:t>Fine-tune your writing</a:t>
            </a:r>
          </a:p>
          <a:p>
            <a:pPr>
              <a:spcBef>
                <a:spcPct val="50000"/>
              </a:spcBef>
              <a:buFontTx/>
              <a:buChar char="•"/>
            </a:pPr>
            <a:r>
              <a:rPr lang="en-GB" sz="2800" dirty="0" smtClean="0">
                <a:latin typeface="+mj-lt"/>
              </a:rPr>
              <a:t>Read it aloud to check that it is clearly written</a:t>
            </a:r>
          </a:p>
          <a:p>
            <a:pPr>
              <a:spcBef>
                <a:spcPct val="50000"/>
              </a:spcBef>
              <a:buFontTx/>
              <a:buChar char="•"/>
            </a:pPr>
            <a:r>
              <a:rPr lang="en-GB" sz="2800" dirty="0" smtClean="0">
                <a:latin typeface="+mj-lt"/>
              </a:rPr>
              <a:t>Keep redrafting until you are happy with the text</a:t>
            </a:r>
          </a:p>
          <a:p>
            <a:pPr marL="0" indent="0">
              <a:buNone/>
            </a:pPr>
            <a:endParaRPr lang="en-GB" sz="3200"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21</a:t>
            </a:fld>
            <a:endParaRPr lang="en-GB"/>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b="1" dirty="0"/>
          </a:p>
        </p:txBody>
      </p:sp>
      <p:sp>
        <p:nvSpPr>
          <p:cNvPr id="3" name="Content Placeholder 2"/>
          <p:cNvSpPr>
            <a:spLocks noGrp="1"/>
          </p:cNvSpPr>
          <p:nvPr>
            <p:ph idx="1"/>
          </p:nvPr>
        </p:nvSpPr>
        <p:spPr/>
        <p:txBody>
          <a:bodyPr/>
          <a:lstStyle/>
          <a:p>
            <a:endParaRPr lang="en-GB"/>
          </a:p>
        </p:txBody>
      </p:sp>
      <p:pic>
        <p:nvPicPr>
          <p:cNvPr id="1026" name="Picture 2" descr="C:\Users\l.roberts\AppData\Local\Microsoft\Windows\Temporary Internet Files\Content.IE5\FX8L93BW\MP90028958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600200"/>
            <a:ext cx="5486400" cy="46482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12DBA238-B0A8-4E33-AF5E-3D4E990766A6}" type="slidenum">
              <a:rPr lang="en-GB" smtClean="0"/>
              <a:pPr/>
              <a:t>22</a:t>
            </a:fld>
            <a:endParaRPr lang="en-GB"/>
          </a:p>
        </p:txBody>
      </p:sp>
    </p:spTree>
    <p:extLst>
      <p:ext uri="{BB962C8B-B14F-4D97-AF65-F5344CB8AC3E}">
        <p14:creationId xmlns:p14="http://schemas.microsoft.com/office/powerpoint/2010/main" val="20868574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Clarity</a:t>
            </a:r>
            <a:endParaRPr lang="en-GB" b="1" dirty="0"/>
          </a:p>
        </p:txBody>
      </p:sp>
      <p:sp>
        <p:nvSpPr>
          <p:cNvPr id="4" name="Content Placeholder 3"/>
          <p:cNvSpPr>
            <a:spLocks noGrp="1"/>
          </p:cNvSpPr>
          <p:nvPr>
            <p:ph sz="half" idx="2"/>
          </p:nvPr>
        </p:nvSpPr>
        <p:spPr>
          <a:xfrm>
            <a:off x="4355976" y="1827213"/>
            <a:ext cx="4327649" cy="4114800"/>
          </a:xfrm>
        </p:spPr>
        <p:txBody>
          <a:bodyPr/>
          <a:lstStyle/>
          <a:p>
            <a:r>
              <a:rPr lang="en-GB" dirty="0" smtClean="0">
                <a:latin typeface="Arial" panose="020B0604020202020204" pitchFamily="34" charset="0"/>
                <a:cs typeface="Arial" panose="020B0604020202020204" pitchFamily="34" charset="0"/>
              </a:rPr>
              <a:t>Tutors as audience</a:t>
            </a:r>
          </a:p>
          <a:p>
            <a:r>
              <a:rPr lang="en-GB" dirty="0" smtClean="0">
                <a:latin typeface="Arial" panose="020B0604020202020204" pitchFamily="34" charset="0"/>
                <a:cs typeface="Arial" panose="020B0604020202020204" pitchFamily="34" charset="0"/>
              </a:rPr>
              <a:t>We want to understand what you are trying to say</a:t>
            </a:r>
          </a:p>
          <a:p>
            <a:r>
              <a:rPr lang="en-GB" dirty="0" smtClean="0">
                <a:latin typeface="Arial" panose="020B0604020202020204" pitchFamily="34" charset="0"/>
                <a:cs typeface="Arial" panose="020B0604020202020204" pitchFamily="34" charset="0"/>
              </a:rPr>
              <a:t>Read what you write before submission</a:t>
            </a:r>
            <a:endParaRPr lang="en-GB" dirty="0">
              <a:latin typeface="Arial" panose="020B0604020202020204" pitchFamily="34" charset="0"/>
              <a:cs typeface="Arial" panose="020B0604020202020204" pitchFamily="34" charset="0"/>
            </a:endParaRPr>
          </a:p>
        </p:txBody>
      </p:sp>
      <p:pic>
        <p:nvPicPr>
          <p:cNvPr id="3074" name="Picture 2" descr="C:\Users\l.roberts\AppData\Local\Microsoft\Windows\Temporary Internet Files\Content.IE5\EME09GLO\MC900432589[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4406" y="2741080"/>
            <a:ext cx="1828572" cy="1828572"/>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68239D82-E027-4030-95CC-21CA22A695B3}" type="slidenum">
              <a:rPr lang="en-GB" smtClean="0"/>
              <a:pPr/>
              <a:t>23</a:t>
            </a:fld>
            <a:endParaRPr lang="en-GB"/>
          </a:p>
        </p:txBody>
      </p:sp>
    </p:spTree>
    <p:extLst>
      <p:ext uri="{BB962C8B-B14F-4D97-AF65-F5344CB8AC3E}">
        <p14:creationId xmlns:p14="http://schemas.microsoft.com/office/powerpoint/2010/main" val="28752739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a:p>
        </p:txBody>
      </p:sp>
      <p:sp>
        <p:nvSpPr>
          <p:cNvPr id="6" name="Content Placeholder 5"/>
          <p:cNvSpPr>
            <a:spLocks noGrp="1"/>
          </p:cNvSpPr>
          <p:nvPr>
            <p:ph idx="1"/>
          </p:nvPr>
        </p:nvSpPr>
        <p:spPr/>
        <p:txBody>
          <a:bodyPr/>
          <a:lstStyle/>
          <a:p>
            <a:pPr marL="0" indent="0">
              <a:buNone/>
            </a:pPr>
            <a:endParaRPr lang="en-GB" dirty="0"/>
          </a:p>
        </p:txBody>
      </p:sp>
      <p:pic>
        <p:nvPicPr>
          <p:cNvPr id="2050" name="Picture 2" descr="C:\Users\l.roberts\AppData\Local\Microsoft\Windows\Temporary Internet Files\Content.IE5\5KQJEYQZ\MC900439798[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382148">
            <a:off x="1749908" y="1652117"/>
            <a:ext cx="5408846" cy="5127695"/>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12DBA238-B0A8-4E33-AF5E-3D4E990766A6}" type="slidenum">
              <a:rPr lang="en-GB" smtClean="0"/>
              <a:pPr/>
              <a:t>24</a:t>
            </a:fld>
            <a:endParaRPr lang="en-GB"/>
          </a:p>
        </p:txBody>
      </p:sp>
    </p:spTree>
    <p:extLst>
      <p:ext uri="{BB962C8B-B14F-4D97-AF65-F5344CB8AC3E}">
        <p14:creationId xmlns:p14="http://schemas.microsoft.com/office/powerpoint/2010/main" val="272335675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Formal</a:t>
            </a:r>
            <a:endParaRPr lang="en-GB" b="1" dirty="0"/>
          </a:p>
        </p:txBody>
      </p:sp>
      <p:sp>
        <p:nvSpPr>
          <p:cNvPr id="4" name="Content Placeholder 3"/>
          <p:cNvSpPr>
            <a:spLocks noGrp="1"/>
          </p:cNvSpPr>
          <p:nvPr>
            <p:ph idx="1"/>
          </p:nvPr>
        </p:nvSpPr>
        <p:spPr>
          <a:xfrm>
            <a:off x="1370013" y="1988839"/>
            <a:ext cx="7313612" cy="4464497"/>
          </a:xfrm>
        </p:spPr>
        <p:txBody>
          <a:bodyPr>
            <a:normAutofit lnSpcReduction="10000"/>
          </a:bodyPr>
          <a:lstStyle/>
          <a:p>
            <a:r>
              <a:rPr lang="en-GB" dirty="0" smtClean="0">
                <a:latin typeface="Arial" panose="020B0604020202020204" pitchFamily="34" charset="0"/>
                <a:cs typeface="Arial" panose="020B0604020202020204" pitchFamily="34" charset="0"/>
              </a:rPr>
              <a:t>Do not write in a chatty style</a:t>
            </a:r>
          </a:p>
          <a:p>
            <a:r>
              <a:rPr lang="en-GB" dirty="0" smtClean="0">
                <a:latin typeface="Arial" panose="020B0604020202020204" pitchFamily="34" charset="0"/>
                <a:cs typeface="Arial" panose="020B0604020202020204" pitchFamily="34" charset="0"/>
              </a:rPr>
              <a:t>Be aware of your audience</a:t>
            </a:r>
            <a:r>
              <a:rPr lang="en-GB" dirty="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rPr>
              <a:t>– tutors, external examiners</a:t>
            </a:r>
          </a:p>
          <a:p>
            <a:r>
              <a:rPr lang="en-GB" dirty="0" smtClean="0">
                <a:latin typeface="Arial" panose="020B0604020202020204" pitchFamily="34" charset="0"/>
                <a:cs typeface="Arial" panose="020B0604020202020204" pitchFamily="34" charset="0"/>
              </a:rPr>
              <a:t>Avoid slang and colloquialisms e.g. </a:t>
            </a:r>
            <a:endParaRPr lang="en-GB" dirty="0">
              <a:latin typeface="Arial" panose="020B0604020202020204" pitchFamily="34" charset="0"/>
              <a:cs typeface="Arial" panose="020B0604020202020204" pitchFamily="34" charset="0"/>
            </a:endParaRPr>
          </a:p>
          <a:p>
            <a:pPr lvl="1"/>
            <a:r>
              <a:rPr lang="en-GB" dirty="0" smtClean="0">
                <a:latin typeface="Arial" panose="020B0604020202020204" pitchFamily="34" charset="0"/>
                <a:cs typeface="Arial" panose="020B0604020202020204" pitchFamily="34" charset="0"/>
              </a:rPr>
              <a:t>the argument is a </a:t>
            </a:r>
            <a:r>
              <a:rPr lang="en-GB" u="sng" dirty="0" smtClean="0">
                <a:latin typeface="Arial" panose="020B0604020202020204" pitchFamily="34" charset="0"/>
                <a:cs typeface="Arial" panose="020B0604020202020204" pitchFamily="34" charset="0"/>
              </a:rPr>
              <a:t>bit over the top</a:t>
            </a:r>
          </a:p>
          <a:p>
            <a:pPr lvl="1"/>
            <a:r>
              <a:rPr lang="en-GB" dirty="0" smtClean="0">
                <a:latin typeface="Arial" panose="020B0604020202020204" pitchFamily="34" charset="0"/>
                <a:cs typeface="Arial" panose="020B0604020202020204" pitchFamily="34" charset="0"/>
              </a:rPr>
              <a:t>These findings need to be taken with </a:t>
            </a:r>
            <a:r>
              <a:rPr lang="en-GB" u="sng" dirty="0" smtClean="0">
                <a:latin typeface="Arial" panose="020B0604020202020204" pitchFamily="34" charset="0"/>
                <a:cs typeface="Arial" panose="020B0604020202020204" pitchFamily="34" charset="0"/>
              </a:rPr>
              <a:t>a pinch of salt</a:t>
            </a:r>
          </a:p>
          <a:p>
            <a:pPr lvl="1"/>
            <a:r>
              <a:rPr lang="en-GB" dirty="0" smtClean="0">
                <a:latin typeface="Arial" panose="020B0604020202020204" pitchFamily="34" charset="0"/>
                <a:cs typeface="Arial" panose="020B0604020202020204" pitchFamily="34" charset="0"/>
              </a:rPr>
              <a:t>The writer is </a:t>
            </a:r>
            <a:r>
              <a:rPr lang="en-GB" u="sng" dirty="0" smtClean="0">
                <a:latin typeface="Arial" panose="020B0604020202020204" pitchFamily="34" charset="0"/>
                <a:cs typeface="Arial" panose="020B0604020202020204" pitchFamily="34" charset="0"/>
              </a:rPr>
              <a:t>out of order</a:t>
            </a:r>
            <a:r>
              <a:rPr lang="en-GB" dirty="0" smtClean="0">
                <a:latin typeface="Arial" panose="020B0604020202020204" pitchFamily="34" charset="0"/>
                <a:cs typeface="Arial" panose="020B0604020202020204" pitchFamily="34" charset="0"/>
              </a:rPr>
              <a:t> when she suggests…</a:t>
            </a:r>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Avoid exclamation marks !!!!!!</a:t>
            </a:r>
          </a:p>
        </p:txBody>
      </p:sp>
      <p:pic>
        <p:nvPicPr>
          <p:cNvPr id="7170" name="Picture 2" descr="C:\Users\l.roberts\AppData\Local\Microsoft\Windows\Temporary Internet Files\Content.IE5\5KQJEYQZ\MC90044172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260648"/>
            <a:ext cx="2247900" cy="121920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p:cNvSpPr>
            <a:spLocks noGrp="1"/>
          </p:cNvSpPr>
          <p:nvPr>
            <p:ph type="sldNum" sz="quarter" idx="12"/>
          </p:nvPr>
        </p:nvSpPr>
        <p:spPr/>
        <p:txBody>
          <a:bodyPr/>
          <a:lstStyle/>
          <a:p>
            <a:fld id="{12DBA238-B0A8-4E33-AF5E-3D4E990766A6}" type="slidenum">
              <a:rPr lang="en-GB" smtClean="0"/>
              <a:pPr/>
              <a:t>25</a:t>
            </a:fld>
            <a:endParaRPr lang="en-GB"/>
          </a:p>
        </p:txBody>
      </p:sp>
    </p:spTree>
    <p:extLst>
      <p:ext uri="{BB962C8B-B14F-4D97-AF65-F5344CB8AC3E}">
        <p14:creationId xmlns:p14="http://schemas.microsoft.com/office/powerpoint/2010/main" val="28897820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US"/>
          </a:p>
        </p:txBody>
      </p:sp>
      <p:sp>
        <p:nvSpPr>
          <p:cNvPr id="4" name="Content Placeholder 3"/>
          <p:cNvSpPr>
            <a:spLocks noGrp="1"/>
          </p:cNvSpPr>
          <p:nvPr>
            <p:ph idx="1"/>
          </p:nvPr>
        </p:nvSpPr>
        <p:spPr>
          <a:xfrm>
            <a:off x="1370013" y="1827212"/>
            <a:ext cx="7313612" cy="4842147"/>
          </a:xfrm>
        </p:spPr>
        <p:txBody>
          <a:bodyPr>
            <a:normAutofit/>
          </a:bodyPr>
          <a:lstStyle/>
          <a:p>
            <a:r>
              <a:rPr lang="en-GB" sz="3600" dirty="0">
                <a:latin typeface="Arial" panose="020B0604020202020204" pitchFamily="34" charset="0"/>
                <a:cs typeface="Arial" panose="020B0604020202020204" pitchFamily="34" charset="0"/>
              </a:rPr>
              <a:t>Avoid </a:t>
            </a:r>
            <a:r>
              <a:rPr lang="en-GB" sz="3600" dirty="0" smtClean="0">
                <a:latin typeface="Arial" panose="020B0604020202020204" pitchFamily="34" charset="0"/>
                <a:cs typeface="Arial" panose="020B0604020202020204" pitchFamily="34" charset="0"/>
              </a:rPr>
              <a:t>contractions:</a:t>
            </a:r>
          </a:p>
          <a:p>
            <a:pPr lvl="1"/>
            <a:r>
              <a:rPr lang="en-GB" sz="3200" dirty="0" smtClean="0">
                <a:latin typeface="Arial" panose="020B0604020202020204" pitchFamily="34" charset="0"/>
                <a:cs typeface="Arial" panose="020B0604020202020204" pitchFamily="34" charset="0"/>
              </a:rPr>
              <a:t>e.g. The author did not</a:t>
            </a:r>
          </a:p>
          <a:p>
            <a:pPr lvl="1"/>
            <a:r>
              <a:rPr lang="en-GB" sz="3200" dirty="0" smtClean="0">
                <a:latin typeface="Arial" panose="020B0604020202020204" pitchFamily="34" charset="0"/>
                <a:cs typeface="Arial" panose="020B0604020202020204" pitchFamily="34" charset="0"/>
              </a:rPr>
              <a:t>(not :The author did</a:t>
            </a:r>
            <a:r>
              <a:rPr lang="en-GB" sz="3200" b="1" u="sng" dirty="0" smtClean="0">
                <a:latin typeface="Arial" panose="020B0604020202020204" pitchFamily="34" charset="0"/>
                <a:cs typeface="Arial" panose="020B0604020202020204" pitchFamily="34" charset="0"/>
              </a:rPr>
              <a:t>n’t</a:t>
            </a:r>
            <a:r>
              <a:rPr lang="en-GB" sz="3200" dirty="0" smtClean="0">
                <a:latin typeface="Arial" panose="020B0604020202020204" pitchFamily="34" charset="0"/>
                <a:cs typeface="Arial" panose="020B0604020202020204" pitchFamily="34" charset="0"/>
              </a:rPr>
              <a:t>)</a:t>
            </a:r>
          </a:p>
          <a:p>
            <a:r>
              <a:rPr lang="en-GB" sz="3600" dirty="0" smtClean="0">
                <a:latin typeface="Arial" panose="020B0604020202020204" pitchFamily="34" charset="0"/>
                <a:cs typeface="Arial" panose="020B0604020202020204" pitchFamily="34" charset="0"/>
              </a:rPr>
              <a:t>Avoid acronyms e.g. </a:t>
            </a:r>
          </a:p>
          <a:p>
            <a:pPr lvl="1"/>
            <a:r>
              <a:rPr lang="en-GB" sz="3200" dirty="0" smtClean="0">
                <a:latin typeface="Arial" panose="020B0604020202020204" pitchFamily="34" charset="0"/>
                <a:cs typeface="Arial" panose="020B0604020202020204" pitchFamily="34" charset="0"/>
              </a:rPr>
              <a:t>Welsh Government (not : WG)</a:t>
            </a:r>
            <a:endParaRPr lang="en-GB" sz="3200" dirty="0">
              <a:latin typeface="Arial" panose="020B0604020202020204" pitchFamily="34" charset="0"/>
              <a:cs typeface="Arial" panose="020B0604020202020204" pitchFamily="34" charset="0"/>
            </a:endParaRPr>
          </a:p>
          <a:p>
            <a:r>
              <a:rPr lang="en-GB" sz="3600" dirty="0">
                <a:latin typeface="Arial" panose="020B0604020202020204" pitchFamily="34" charset="0"/>
                <a:cs typeface="Arial" panose="020B0604020202020204" pitchFamily="34" charset="0"/>
              </a:rPr>
              <a:t>Write numbers in </a:t>
            </a:r>
            <a:r>
              <a:rPr lang="en-GB" sz="3600" dirty="0" smtClean="0">
                <a:latin typeface="Arial" panose="020B0604020202020204" pitchFamily="34" charset="0"/>
                <a:cs typeface="Arial" panose="020B0604020202020204" pitchFamily="34" charset="0"/>
              </a:rPr>
              <a:t>full</a:t>
            </a:r>
          </a:p>
          <a:p>
            <a:pPr lvl="1"/>
            <a:r>
              <a:rPr lang="en-GB" sz="3200" dirty="0" smtClean="0">
                <a:latin typeface="Arial" panose="020B0604020202020204" pitchFamily="34" charset="0"/>
                <a:cs typeface="Arial" panose="020B0604020202020204" pitchFamily="34" charset="0"/>
              </a:rPr>
              <a:t>e.g. Twenty participants (not 20)</a:t>
            </a:r>
          </a:p>
          <a:p>
            <a:pPr marL="0" indent="0">
              <a:buNone/>
            </a:pPr>
            <a:endParaRPr lang="en-GB" i="1" dirty="0">
              <a:latin typeface="Arial" panose="020B0604020202020204" pitchFamily="34" charset="0"/>
              <a:cs typeface="Arial" panose="020B0604020202020204" pitchFamily="34" charset="0"/>
            </a:endParaRPr>
          </a:p>
          <a:p>
            <a:endParaRPr lang="en-GB" dirty="0"/>
          </a:p>
        </p:txBody>
      </p:sp>
      <p:pic>
        <p:nvPicPr>
          <p:cNvPr id="5" name="Picture 2" descr="C:\Users\l.roberts\AppData\Local\Microsoft\Windows\Temporary Internet Files\Content.IE5\5KQJEYQZ\MC90044172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188640"/>
            <a:ext cx="2247900" cy="12192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12DBA238-B0A8-4E33-AF5E-3D4E990766A6}" type="slidenum">
              <a:rPr lang="en-GB" smtClean="0"/>
              <a:pPr/>
              <a:t>26</a:t>
            </a:fld>
            <a:endParaRPr lang="en-GB"/>
          </a:p>
        </p:txBody>
      </p:sp>
    </p:spTree>
    <p:extLst>
      <p:ext uri="{BB962C8B-B14F-4D97-AF65-F5344CB8AC3E}">
        <p14:creationId xmlns:p14="http://schemas.microsoft.com/office/powerpoint/2010/main" val="3424668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US"/>
          </a:p>
        </p:txBody>
      </p:sp>
      <p:sp>
        <p:nvSpPr>
          <p:cNvPr id="4" name="Content Placeholder 3"/>
          <p:cNvSpPr>
            <a:spLocks noGrp="1"/>
          </p:cNvSpPr>
          <p:nvPr>
            <p:ph idx="1"/>
          </p:nvPr>
        </p:nvSpPr>
        <p:spPr>
          <a:xfrm>
            <a:off x="1403648" y="1700808"/>
            <a:ext cx="7313612" cy="4608512"/>
          </a:xfrm>
        </p:spPr>
        <p:txBody>
          <a:bodyPr/>
          <a:lstStyle/>
          <a:p>
            <a:r>
              <a:rPr lang="en-GB" dirty="0">
                <a:latin typeface="Arial" panose="020B0604020202020204" pitchFamily="34" charset="0"/>
                <a:cs typeface="Arial" panose="020B0604020202020204" pitchFamily="34" charset="0"/>
              </a:rPr>
              <a:t>Be </a:t>
            </a:r>
            <a:r>
              <a:rPr lang="en-GB" dirty="0" smtClean="0">
                <a:latin typeface="Arial" panose="020B0604020202020204" pitchFamily="34" charset="0"/>
                <a:cs typeface="Arial" panose="020B0604020202020204" pitchFamily="34" charset="0"/>
              </a:rPr>
              <a:t>cautious</a:t>
            </a:r>
          </a:p>
          <a:p>
            <a:pPr lvl="1"/>
            <a:r>
              <a:rPr lang="en-GB" dirty="0" smtClean="0">
                <a:latin typeface="Arial" panose="020B0604020202020204" pitchFamily="34" charset="0"/>
                <a:cs typeface="Arial" panose="020B0604020202020204" pitchFamily="34" charset="0"/>
              </a:rPr>
              <a:t>Do not use phrases such as ‘The whole population agreed with the outcome’</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Be </a:t>
            </a:r>
            <a:r>
              <a:rPr lang="en-GB" dirty="0" smtClean="0">
                <a:latin typeface="Arial" panose="020B0604020202020204" pitchFamily="34" charset="0"/>
                <a:cs typeface="Arial" panose="020B0604020202020204" pitchFamily="34" charset="0"/>
              </a:rPr>
              <a:t>concise.  Do not use more words than necessary e.g. </a:t>
            </a:r>
          </a:p>
          <a:p>
            <a:pPr lvl="1"/>
            <a:r>
              <a:rPr lang="en-GB" dirty="0" smtClean="0">
                <a:latin typeface="Arial" panose="020B0604020202020204" pitchFamily="34" charset="0"/>
                <a:cs typeface="Arial" panose="020B0604020202020204" pitchFamily="34" charset="0"/>
              </a:rPr>
              <a:t>A writer called Kerry Young (2006) in her book called The Art of Youth Work referred to… </a:t>
            </a:r>
            <a:r>
              <a:rPr lang="en-GB" dirty="0" smtClean="0">
                <a:solidFill>
                  <a:srgbClr val="FF0000"/>
                </a:solidFill>
                <a:latin typeface="Arial" panose="020B0604020202020204" pitchFamily="34" charset="0"/>
                <a:cs typeface="Arial" panose="020B0604020202020204" pitchFamily="34" charset="0"/>
              </a:rPr>
              <a:t>(17 words)</a:t>
            </a:r>
          </a:p>
          <a:p>
            <a:pPr lvl="1"/>
            <a:r>
              <a:rPr lang="en-GB" dirty="0" smtClean="0">
                <a:latin typeface="Arial" panose="020B0604020202020204" pitchFamily="34" charset="0"/>
                <a:cs typeface="Arial" panose="020B0604020202020204" pitchFamily="34" charset="0"/>
              </a:rPr>
              <a:t>Young (2006) referred to… </a:t>
            </a:r>
            <a:r>
              <a:rPr lang="en-GB" dirty="0" smtClean="0">
                <a:solidFill>
                  <a:srgbClr val="FF0000"/>
                </a:solidFill>
                <a:latin typeface="Arial" panose="020B0604020202020204" pitchFamily="34" charset="0"/>
                <a:cs typeface="Arial" panose="020B0604020202020204" pitchFamily="34" charset="0"/>
              </a:rPr>
              <a:t>(4 words)</a:t>
            </a:r>
            <a:endParaRPr lang="en-GB" dirty="0">
              <a:solidFill>
                <a:srgbClr val="FF0000"/>
              </a:solidFill>
              <a:latin typeface="Arial" panose="020B0604020202020204" pitchFamily="34" charset="0"/>
              <a:cs typeface="Arial" panose="020B0604020202020204" pitchFamily="34" charset="0"/>
            </a:endParaRPr>
          </a:p>
          <a:p>
            <a:endParaRPr lang="en-GB" dirty="0"/>
          </a:p>
        </p:txBody>
      </p:sp>
      <p:pic>
        <p:nvPicPr>
          <p:cNvPr id="5" name="Picture 2" descr="C:\Users\l.roberts\AppData\Local\Microsoft\Windows\Temporary Internet Files\Content.IE5\5KQJEYQZ\MC90044172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188640"/>
            <a:ext cx="2247900" cy="12192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12DBA238-B0A8-4E33-AF5E-3D4E990766A6}" type="slidenum">
              <a:rPr lang="en-GB" smtClean="0"/>
              <a:pPr/>
              <a:t>27</a:t>
            </a:fld>
            <a:endParaRPr lang="en-GB"/>
          </a:p>
        </p:txBody>
      </p:sp>
    </p:spTree>
    <p:extLst>
      <p:ext uri="{BB962C8B-B14F-4D97-AF65-F5344CB8AC3E}">
        <p14:creationId xmlns:p14="http://schemas.microsoft.com/office/powerpoint/2010/main" val="14046665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endParaRPr lang="en-US"/>
          </a:p>
        </p:txBody>
      </p:sp>
      <p:sp>
        <p:nvSpPr>
          <p:cNvPr id="4" name="Content Placeholder 3"/>
          <p:cNvSpPr>
            <a:spLocks noGrp="1"/>
          </p:cNvSpPr>
          <p:nvPr>
            <p:ph idx="1"/>
          </p:nvPr>
        </p:nvSpPr>
        <p:spPr/>
        <p:txBody>
          <a:bodyPr/>
          <a:lstStyle/>
          <a:p>
            <a:r>
              <a:rPr lang="en-GB" dirty="0" smtClean="0">
                <a:latin typeface="Arial" panose="020B0604020202020204" pitchFamily="34" charset="0"/>
                <a:cs typeface="Arial" panose="020B0604020202020204" pitchFamily="34" charset="0"/>
              </a:rPr>
              <a:t>Be objective and </a:t>
            </a:r>
            <a:r>
              <a:rPr lang="en-GB" b="1" dirty="0" smtClean="0">
                <a:latin typeface="Arial" panose="020B0604020202020204" pitchFamily="34" charset="0"/>
                <a:cs typeface="Arial" panose="020B0604020202020204" pitchFamily="34" charset="0"/>
              </a:rPr>
              <a:t>not subjective</a:t>
            </a:r>
            <a:endParaRPr lang="en-GB" dirty="0">
              <a:latin typeface="Arial" panose="020B0604020202020204" pitchFamily="34" charset="0"/>
              <a:cs typeface="Arial" panose="020B0604020202020204" pitchFamily="34" charset="0"/>
            </a:endParaRPr>
          </a:p>
          <a:p>
            <a:pPr lvl="1"/>
            <a:r>
              <a:rPr lang="en-GB" dirty="0" smtClean="0">
                <a:latin typeface="Arial" panose="020B0604020202020204" pitchFamily="34" charset="0"/>
                <a:cs typeface="Arial" panose="020B0604020202020204" pitchFamily="34" charset="0"/>
              </a:rPr>
              <a:t>Avoid personal, subjective adjectives such as nice, good, worthwhile, wonderful, natural </a:t>
            </a:r>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Avoid addressing the reader, and do not ask questions of the reader</a:t>
            </a:r>
            <a:endParaRPr lang="en-GB" dirty="0">
              <a:latin typeface="Arial" panose="020B0604020202020204" pitchFamily="34" charset="0"/>
              <a:cs typeface="Arial" panose="020B0604020202020204" pitchFamily="34" charset="0"/>
            </a:endParaRPr>
          </a:p>
        </p:txBody>
      </p:sp>
      <p:pic>
        <p:nvPicPr>
          <p:cNvPr id="5" name="Picture 2" descr="C:\Users\l.roberts\AppData\Local\Microsoft\Windows\Temporary Internet Files\Content.IE5\5KQJEYQZ\MC90044172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188640"/>
            <a:ext cx="2247900" cy="12192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12DBA238-B0A8-4E33-AF5E-3D4E990766A6}" type="slidenum">
              <a:rPr lang="en-GB" smtClean="0"/>
              <a:pPr/>
              <a:t>28</a:t>
            </a:fld>
            <a:endParaRPr lang="en-GB"/>
          </a:p>
        </p:txBody>
      </p:sp>
    </p:spTree>
    <p:extLst>
      <p:ext uri="{BB962C8B-B14F-4D97-AF65-F5344CB8AC3E}">
        <p14:creationId xmlns:p14="http://schemas.microsoft.com/office/powerpoint/2010/main" val="342193682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endParaRPr lang="en-US"/>
          </a:p>
        </p:txBody>
      </p:sp>
      <p:sp>
        <p:nvSpPr>
          <p:cNvPr id="4" name="Content Placeholder 3"/>
          <p:cNvSpPr>
            <a:spLocks noGrp="1"/>
          </p:cNvSpPr>
          <p:nvPr>
            <p:ph idx="1"/>
          </p:nvPr>
        </p:nvSpPr>
        <p:spPr/>
        <p:txBody>
          <a:bodyPr/>
          <a:lstStyle/>
          <a:p>
            <a:r>
              <a:rPr lang="en-GB" dirty="0" smtClean="0">
                <a:latin typeface="Arial" panose="020B0604020202020204" pitchFamily="34" charset="0"/>
                <a:cs typeface="Arial" panose="020B0604020202020204" pitchFamily="34" charset="0"/>
              </a:rPr>
              <a:t>Be impersonal</a:t>
            </a:r>
          </a:p>
          <a:p>
            <a:pPr lvl="1"/>
            <a:r>
              <a:rPr lang="en-GB" dirty="0" smtClean="0">
                <a:latin typeface="Arial" panose="020B0604020202020204" pitchFamily="34" charset="0"/>
                <a:cs typeface="Arial" panose="020B0604020202020204" pitchFamily="34" charset="0"/>
              </a:rPr>
              <a:t>Do not use ‘I’ ‘we’ ‘you’</a:t>
            </a:r>
          </a:p>
          <a:p>
            <a:pPr lvl="1"/>
            <a:r>
              <a:rPr lang="en-GB" dirty="0" smtClean="0">
                <a:latin typeface="Arial" panose="020B0604020202020204" pitchFamily="34" charset="0"/>
                <a:cs typeface="Arial" panose="020B0604020202020204" pitchFamily="34" charset="0"/>
              </a:rPr>
              <a:t>e.g. ‘This assignment will consider the impact of informal education’ and NOT</a:t>
            </a:r>
          </a:p>
          <a:p>
            <a:pPr lvl="1"/>
            <a:r>
              <a:rPr lang="en-GB" dirty="0" smtClean="0">
                <a:latin typeface="Arial" panose="020B0604020202020204" pitchFamily="34" charset="0"/>
                <a:cs typeface="Arial" panose="020B0604020202020204" pitchFamily="34" charset="0"/>
              </a:rPr>
              <a:t>‘In this assignment I will consider the impact of informal education’</a:t>
            </a:r>
          </a:p>
        </p:txBody>
      </p:sp>
      <p:pic>
        <p:nvPicPr>
          <p:cNvPr id="5" name="Picture 2" descr="C:\Users\l.roberts\AppData\Local\Microsoft\Windows\Temporary Internet Files\Content.IE5\5KQJEYQZ\MC90044172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188640"/>
            <a:ext cx="2247900" cy="121920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p:cNvSpPr>
            <a:spLocks noGrp="1"/>
          </p:cNvSpPr>
          <p:nvPr>
            <p:ph type="sldNum" sz="quarter" idx="12"/>
          </p:nvPr>
        </p:nvSpPr>
        <p:spPr/>
        <p:txBody>
          <a:bodyPr/>
          <a:lstStyle/>
          <a:p>
            <a:fld id="{12DBA238-B0A8-4E33-AF5E-3D4E990766A6}" type="slidenum">
              <a:rPr lang="en-GB" smtClean="0"/>
              <a:pPr/>
              <a:t>29</a:t>
            </a:fld>
            <a:endParaRPr lang="en-GB"/>
          </a:p>
        </p:txBody>
      </p:sp>
    </p:spTree>
    <p:extLst>
      <p:ext uri="{BB962C8B-B14F-4D97-AF65-F5344CB8AC3E}">
        <p14:creationId xmlns:p14="http://schemas.microsoft.com/office/powerpoint/2010/main" val="37695381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Informal v </a:t>
            </a:r>
            <a:r>
              <a:rPr lang="en-GB" b="1" dirty="0" smtClean="0"/>
              <a:t>Formal</a:t>
            </a:r>
            <a:r>
              <a:rPr lang="en-GB" b="1" dirty="0"/>
              <a:t>: example</a:t>
            </a:r>
          </a:p>
        </p:txBody>
      </p:sp>
      <p:sp>
        <p:nvSpPr>
          <p:cNvPr id="3" name="Content Placeholder 2"/>
          <p:cNvSpPr>
            <a:spLocks noGrp="1"/>
          </p:cNvSpPr>
          <p:nvPr>
            <p:ph sz="half" idx="1"/>
          </p:nvPr>
        </p:nvSpPr>
        <p:spPr>
          <a:xfrm>
            <a:off x="1370013" y="1827213"/>
            <a:ext cx="3579812" cy="3618011"/>
          </a:xfrm>
        </p:spPr>
        <p:txBody>
          <a:bodyPr>
            <a:normAutofit/>
          </a:bodyPr>
          <a:lstStyle/>
          <a:p>
            <a:r>
              <a:rPr lang="en-GB" sz="3200" dirty="0" smtClean="0">
                <a:latin typeface="Arial" panose="020B0604020202020204" pitchFamily="34" charset="0"/>
                <a:cs typeface="Arial" panose="020B0604020202020204" pitchFamily="34" charset="0"/>
              </a:rPr>
              <a:t>The author’s point here is to say that lots of people have headaches if they drink too much</a:t>
            </a:r>
            <a:endParaRPr lang="en-GB" sz="320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p:txBody>
          <a:bodyPr>
            <a:normAutofit/>
          </a:bodyPr>
          <a:lstStyle/>
          <a:p>
            <a:r>
              <a:rPr lang="en-GB" sz="3200" dirty="0" smtClean="0">
                <a:latin typeface="Arial" panose="020B0604020202020204" pitchFamily="34" charset="0"/>
                <a:cs typeface="Arial" panose="020B0604020202020204" pitchFamily="34" charset="0"/>
              </a:rPr>
              <a:t>The author emphasises the side-effects of excessive drinking</a:t>
            </a:r>
          </a:p>
          <a:p>
            <a:endParaRPr lang="en-GB" sz="3200" dirty="0">
              <a:latin typeface="Arial" panose="020B0604020202020204" pitchFamily="34" charset="0"/>
              <a:cs typeface="Arial" panose="020B0604020202020204" pitchFamily="34" charset="0"/>
            </a:endParaRPr>
          </a:p>
          <a:p>
            <a:endParaRPr lang="en-GB" sz="3200" dirty="0" smtClean="0">
              <a:latin typeface="Arial" panose="020B0604020202020204" pitchFamily="34" charset="0"/>
              <a:cs typeface="Arial" panose="020B0604020202020204" pitchFamily="34" charset="0"/>
            </a:endParaRPr>
          </a:p>
          <a:p>
            <a:pPr marL="0" indent="0">
              <a:buNone/>
            </a:pPr>
            <a:endParaRPr lang="en-GB" sz="3200" dirty="0">
              <a:latin typeface="Arial" panose="020B0604020202020204" pitchFamily="34" charset="0"/>
              <a:cs typeface="Arial" panose="020B0604020202020204" pitchFamily="34" charset="0"/>
            </a:endParaRPr>
          </a:p>
        </p:txBody>
      </p:sp>
      <p:pic>
        <p:nvPicPr>
          <p:cNvPr id="8194" name="Picture 2" descr="C:\Users\l.roberts\AppData\Local\Microsoft\Windows\Temporary Internet Files\Content.IE5\EEQLKL9O\MP90042656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800600"/>
            <a:ext cx="1752600" cy="20574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68239D82-E027-4030-95CC-21CA22A695B3}" type="slidenum">
              <a:rPr lang="en-GB" smtClean="0"/>
              <a:pPr/>
              <a:t>30</a:t>
            </a:fld>
            <a:endParaRPr lang="en-GB"/>
          </a:p>
        </p:txBody>
      </p:sp>
    </p:spTree>
    <p:extLst>
      <p:ext uri="{BB962C8B-B14F-4D97-AF65-F5344CB8AC3E}">
        <p14:creationId xmlns:p14="http://schemas.microsoft.com/office/powerpoint/2010/main" val="300767951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Informal v formal: example</a:t>
            </a:r>
            <a:endParaRPr lang="en-GB" b="1" dirty="0"/>
          </a:p>
        </p:txBody>
      </p:sp>
      <p:sp>
        <p:nvSpPr>
          <p:cNvPr id="3" name="Content Placeholder 2"/>
          <p:cNvSpPr>
            <a:spLocks noGrp="1"/>
          </p:cNvSpPr>
          <p:nvPr>
            <p:ph sz="half" idx="1"/>
          </p:nvPr>
        </p:nvSpPr>
        <p:spPr/>
        <p:txBody>
          <a:bodyPr>
            <a:normAutofit/>
          </a:bodyPr>
          <a:lstStyle/>
          <a:p>
            <a:r>
              <a:rPr lang="en-GB" sz="3200" dirty="0">
                <a:latin typeface="Arial" panose="020B0604020202020204" pitchFamily="34" charset="0"/>
                <a:cs typeface="Arial" panose="020B0604020202020204" pitchFamily="34" charset="0"/>
              </a:rPr>
              <a:t>We all fly in planes today. Men </a:t>
            </a:r>
            <a:r>
              <a:rPr lang="en-GB" sz="3200" dirty="0" smtClean="0">
                <a:latin typeface="Arial" panose="020B0604020202020204" pitchFamily="34" charset="0"/>
                <a:cs typeface="Arial" panose="020B0604020202020204" pitchFamily="34" charset="0"/>
              </a:rPr>
              <a:t>wanted </a:t>
            </a:r>
            <a:r>
              <a:rPr lang="en-GB" sz="3200" dirty="0">
                <a:latin typeface="Arial" panose="020B0604020202020204" pitchFamily="34" charset="0"/>
                <a:cs typeface="Arial" panose="020B0604020202020204" pitchFamily="34" charset="0"/>
              </a:rPr>
              <a:t>to fly a long time ago and made kites</a:t>
            </a:r>
          </a:p>
          <a:p>
            <a:endParaRPr lang="en-GB" sz="320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p:txBody>
          <a:bodyPr>
            <a:normAutofit/>
          </a:bodyPr>
          <a:lstStyle/>
          <a:p>
            <a:pPr>
              <a:buFont typeface="Wingdings" panose="05000000000000000000" pitchFamily="2" charset="2"/>
              <a:buChar char="§"/>
            </a:pPr>
            <a:r>
              <a:rPr lang="en-GB" sz="3200" dirty="0" smtClean="0">
                <a:latin typeface="Arial" panose="020B0604020202020204" pitchFamily="34" charset="0"/>
                <a:cs typeface="Arial" panose="020B0604020202020204" pitchFamily="34" charset="0"/>
              </a:rPr>
              <a:t>Since </a:t>
            </a:r>
            <a:r>
              <a:rPr lang="en-GB" sz="3200" dirty="0">
                <a:latin typeface="Arial" panose="020B0604020202020204" pitchFamily="34" charset="0"/>
                <a:cs typeface="Arial" panose="020B0604020202020204" pitchFamily="34" charset="0"/>
              </a:rPr>
              <a:t>early history humans have </a:t>
            </a:r>
            <a:r>
              <a:rPr lang="en-GB" sz="3200" dirty="0" smtClean="0">
                <a:latin typeface="Arial" panose="020B0604020202020204" pitchFamily="34" charset="0"/>
                <a:cs typeface="Arial" panose="020B0604020202020204" pitchFamily="34" charset="0"/>
              </a:rPr>
              <a:t>had the desire </a:t>
            </a:r>
            <a:r>
              <a:rPr lang="en-GB" sz="3200" dirty="0">
                <a:latin typeface="Arial" panose="020B0604020202020204" pitchFamily="34" charset="0"/>
                <a:cs typeface="Arial" panose="020B0604020202020204" pitchFamily="34" charset="0"/>
              </a:rPr>
              <a:t>to mimic birds and gain the power of </a:t>
            </a:r>
            <a:r>
              <a:rPr lang="en-GB" sz="3200" dirty="0" smtClean="0">
                <a:latin typeface="Arial" panose="020B0604020202020204" pitchFamily="34" charset="0"/>
                <a:cs typeface="Arial" panose="020B0604020202020204" pitchFamily="34" charset="0"/>
              </a:rPr>
              <a:t>flight</a:t>
            </a:r>
            <a:endParaRPr lang="en-GB" sz="3200" dirty="0">
              <a:latin typeface="Arial" panose="020B0604020202020204" pitchFamily="34" charset="0"/>
              <a:cs typeface="Arial" panose="020B0604020202020204" pitchFamily="34" charset="0"/>
            </a:endParaRPr>
          </a:p>
          <a:p>
            <a:pPr marL="0" indent="0">
              <a:buNone/>
            </a:pPr>
            <a:endParaRPr lang="en-GB" sz="3200" dirty="0">
              <a:latin typeface="Arial" panose="020B0604020202020204" pitchFamily="34" charset="0"/>
              <a:cs typeface="Arial" panose="020B0604020202020204" pitchFamily="34" charset="0"/>
            </a:endParaRPr>
          </a:p>
        </p:txBody>
      </p:sp>
      <p:pic>
        <p:nvPicPr>
          <p:cNvPr id="9218" name="Picture 2" descr="C:\Users\l.roberts\AppData\Local\Microsoft\Windows\Temporary Internet Files\Content.IE5\EME09GLO\MP900390164[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936426"/>
            <a:ext cx="2438400" cy="19050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p:cNvSpPr>
            <a:spLocks noGrp="1"/>
          </p:cNvSpPr>
          <p:nvPr>
            <p:ph type="sldNum" sz="quarter" idx="12"/>
          </p:nvPr>
        </p:nvSpPr>
        <p:spPr/>
        <p:txBody>
          <a:bodyPr/>
          <a:lstStyle/>
          <a:p>
            <a:fld id="{68239D82-E027-4030-95CC-21CA22A695B3}" type="slidenum">
              <a:rPr lang="en-GB" smtClean="0"/>
              <a:pPr/>
              <a:t>31</a:t>
            </a:fld>
            <a:endParaRPr lang="en-GB"/>
          </a:p>
        </p:txBody>
      </p:sp>
    </p:spTree>
    <p:extLst>
      <p:ext uri="{BB962C8B-B14F-4D97-AF65-F5344CB8AC3E}">
        <p14:creationId xmlns:p14="http://schemas.microsoft.com/office/powerpoint/2010/main" val="58875540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smtClean="0"/>
              <a:t>Use continuous prose</a:t>
            </a:r>
            <a:r>
              <a:rPr lang="en-GB" dirty="0" smtClean="0"/>
              <a:t>		</a:t>
            </a:r>
            <a:endParaRPr lang="en-US" dirty="0"/>
          </a:p>
        </p:txBody>
      </p:sp>
      <p:sp>
        <p:nvSpPr>
          <p:cNvPr id="6" name="Content Placeholder 5"/>
          <p:cNvSpPr>
            <a:spLocks noGrp="1"/>
          </p:cNvSpPr>
          <p:nvPr>
            <p:ph idx="1"/>
          </p:nvPr>
        </p:nvSpPr>
        <p:spPr>
          <a:xfrm>
            <a:off x="1370013" y="1827213"/>
            <a:ext cx="7313612" cy="3834035"/>
          </a:xfrm>
        </p:spPr>
        <p:txBody>
          <a:bodyPr/>
          <a:lstStyle/>
          <a:p>
            <a:r>
              <a:rPr lang="en-GB" dirty="0" smtClean="0"/>
              <a:t>Ensure your sentences are full, and that they are grouped together to form paragraphs</a:t>
            </a:r>
          </a:p>
          <a:p>
            <a:r>
              <a:rPr lang="en-GB" dirty="0" smtClean="0"/>
              <a:t>Avoid the use of lists – place these points into sentences</a:t>
            </a:r>
          </a:p>
          <a:p>
            <a:r>
              <a:rPr lang="en-GB" dirty="0" smtClean="0"/>
              <a:t>Ensure your work flows well</a:t>
            </a:r>
          </a:p>
          <a:p>
            <a:pPr lvl="1"/>
            <a:r>
              <a:rPr lang="en-GB" dirty="0" smtClean="0"/>
              <a:t>Why?</a:t>
            </a:r>
          </a:p>
          <a:p>
            <a:pPr lvl="1"/>
            <a:r>
              <a:rPr lang="en-GB" dirty="0" smtClean="0"/>
              <a:t>How can you ensure this?</a:t>
            </a:r>
          </a:p>
          <a:p>
            <a:pPr marL="457200" lvl="1" indent="0" algn="r">
              <a:buNone/>
            </a:pPr>
            <a:r>
              <a:rPr lang="en-GB" dirty="0" smtClean="0"/>
              <a:t>(Cottrell, 2008, p. 203)</a:t>
            </a:r>
            <a:endParaRPr lang="en-US" dirty="0"/>
          </a:p>
        </p:txBody>
      </p:sp>
      <p:sp>
        <p:nvSpPr>
          <p:cNvPr id="2" name="Slide Number Placeholder 1"/>
          <p:cNvSpPr>
            <a:spLocks noGrp="1"/>
          </p:cNvSpPr>
          <p:nvPr>
            <p:ph type="sldNum" sz="quarter" idx="12"/>
          </p:nvPr>
        </p:nvSpPr>
        <p:spPr/>
        <p:txBody>
          <a:bodyPr/>
          <a:lstStyle/>
          <a:p>
            <a:fld id="{12DBA238-B0A8-4E33-AF5E-3D4E990766A6}" type="slidenum">
              <a:rPr lang="en-GB" smtClean="0"/>
              <a:pPr/>
              <a:t>32</a:t>
            </a:fld>
            <a:endParaRPr lang="en-GB"/>
          </a:p>
        </p:txBody>
      </p:sp>
    </p:spTree>
    <p:extLst>
      <p:ext uri="{BB962C8B-B14F-4D97-AF65-F5344CB8AC3E}">
        <p14:creationId xmlns:p14="http://schemas.microsoft.com/office/powerpoint/2010/main" val="102184522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smtClean="0"/>
              <a:t>Be precise</a:t>
            </a:r>
            <a:endParaRPr lang="en-US" b="1" dirty="0"/>
          </a:p>
        </p:txBody>
      </p:sp>
      <p:sp>
        <p:nvSpPr>
          <p:cNvPr id="6" name="Content Placeholder 5"/>
          <p:cNvSpPr>
            <a:spLocks noGrp="1"/>
          </p:cNvSpPr>
          <p:nvPr>
            <p:ph idx="1"/>
          </p:nvPr>
        </p:nvSpPr>
        <p:spPr/>
        <p:txBody>
          <a:bodyPr/>
          <a:lstStyle/>
          <a:p>
            <a:r>
              <a:rPr lang="en-GB" i="1" dirty="0" smtClean="0"/>
              <a:t>Some people did not like the idea at the time and made the politicians stop it but then he attacked him publicly.</a:t>
            </a:r>
          </a:p>
          <a:p>
            <a:pPr marL="0" indent="0">
              <a:buNone/>
            </a:pPr>
            <a:endParaRPr lang="en-GB" i="1" dirty="0" smtClean="0"/>
          </a:p>
          <a:p>
            <a:r>
              <a:rPr lang="en-GB" dirty="0" smtClean="0"/>
              <a:t>In groups, discuss what is vague about this</a:t>
            </a:r>
            <a:endParaRPr lang="en-US" dirty="0"/>
          </a:p>
        </p:txBody>
      </p:sp>
      <p:sp>
        <p:nvSpPr>
          <p:cNvPr id="2" name="Slide Number Placeholder 1"/>
          <p:cNvSpPr>
            <a:spLocks noGrp="1"/>
          </p:cNvSpPr>
          <p:nvPr>
            <p:ph type="sldNum" sz="quarter" idx="12"/>
          </p:nvPr>
        </p:nvSpPr>
        <p:spPr/>
        <p:txBody>
          <a:bodyPr/>
          <a:lstStyle/>
          <a:p>
            <a:fld id="{12DBA238-B0A8-4E33-AF5E-3D4E990766A6}" type="slidenum">
              <a:rPr lang="en-GB" smtClean="0"/>
              <a:pPr/>
              <a:t>33</a:t>
            </a:fld>
            <a:endParaRPr lang="en-GB"/>
          </a:p>
        </p:txBody>
      </p:sp>
    </p:spTree>
    <p:extLst>
      <p:ext uri="{BB962C8B-B14F-4D97-AF65-F5344CB8AC3E}">
        <p14:creationId xmlns:p14="http://schemas.microsoft.com/office/powerpoint/2010/main" val="38783167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Accuracy</a:t>
            </a:r>
            <a:endParaRPr lang="en-GB" b="1" dirty="0"/>
          </a:p>
        </p:txBody>
      </p:sp>
      <p:sp>
        <p:nvSpPr>
          <p:cNvPr id="4" name="Content Placeholder 3"/>
          <p:cNvSpPr>
            <a:spLocks noGrp="1"/>
          </p:cNvSpPr>
          <p:nvPr>
            <p:ph idx="1"/>
          </p:nvPr>
        </p:nvSpPr>
        <p:spPr/>
        <p:txBody>
          <a:bodyPr>
            <a:normAutofit/>
          </a:bodyPr>
          <a:lstStyle/>
          <a:p>
            <a:r>
              <a:rPr lang="en-GB" altLang="en-US" sz="3200" dirty="0">
                <a:latin typeface="Arial" panose="020B0604020202020204" pitchFamily="34" charset="0"/>
                <a:cs typeface="Arial" panose="020B0604020202020204" pitchFamily="34" charset="0"/>
              </a:rPr>
              <a:t>Spelling</a:t>
            </a:r>
          </a:p>
          <a:p>
            <a:r>
              <a:rPr lang="en-GB" altLang="en-US" sz="3200" dirty="0">
                <a:latin typeface="Arial" panose="020B0604020202020204" pitchFamily="34" charset="0"/>
                <a:cs typeface="Arial" panose="020B0604020202020204" pitchFamily="34" charset="0"/>
              </a:rPr>
              <a:t>Grammar</a:t>
            </a:r>
          </a:p>
          <a:p>
            <a:r>
              <a:rPr lang="en-GB" altLang="en-US" sz="3200" dirty="0">
                <a:latin typeface="Arial" panose="020B0604020202020204" pitchFamily="34" charset="0"/>
                <a:cs typeface="Arial" panose="020B0604020202020204" pitchFamily="34" charset="0"/>
              </a:rPr>
              <a:t>If in doubt use a synonym or grammatical structure that you know is correct</a:t>
            </a:r>
          </a:p>
          <a:p>
            <a:endParaRPr lang="en-GB" sz="3200" i="1" dirty="0">
              <a:latin typeface="Arial" panose="020B0604020202020204" pitchFamily="34" charset="0"/>
              <a:cs typeface="Arial" panose="020B0604020202020204" pitchFamily="34" charset="0"/>
            </a:endParaRPr>
          </a:p>
        </p:txBody>
      </p:sp>
      <p:sp>
        <p:nvSpPr>
          <p:cNvPr id="3" name="Slide Number Placeholder 2"/>
          <p:cNvSpPr>
            <a:spLocks noGrp="1"/>
          </p:cNvSpPr>
          <p:nvPr>
            <p:ph type="sldNum" sz="quarter" idx="12"/>
          </p:nvPr>
        </p:nvSpPr>
        <p:spPr/>
        <p:txBody>
          <a:bodyPr/>
          <a:lstStyle/>
          <a:p>
            <a:fld id="{12DBA238-B0A8-4E33-AF5E-3D4E990766A6}" type="slidenum">
              <a:rPr lang="en-GB" smtClean="0"/>
              <a:pPr/>
              <a:t>34</a:t>
            </a:fld>
            <a:endParaRPr lang="en-GB"/>
          </a:p>
        </p:txBody>
      </p:sp>
    </p:spTree>
    <p:extLst>
      <p:ext uri="{BB962C8B-B14F-4D97-AF65-F5344CB8AC3E}">
        <p14:creationId xmlns:p14="http://schemas.microsoft.com/office/powerpoint/2010/main" val="422317932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endParaRPr lang="en-GB" dirty="0"/>
          </a:p>
        </p:txBody>
      </p:sp>
      <p:graphicFrame>
        <p:nvGraphicFramePr>
          <p:cNvPr id="3" name="Table 2"/>
          <p:cNvGraphicFramePr>
            <a:graphicFrameLocks noGrp="1"/>
          </p:cNvGraphicFramePr>
          <p:nvPr>
            <p:extLst>
              <p:ext uri="{D42A27DB-BD31-4B8C-83A1-F6EECF244321}">
                <p14:modId xmlns:p14="http://schemas.microsoft.com/office/powerpoint/2010/main" val="947864348"/>
              </p:ext>
            </p:extLst>
          </p:nvPr>
        </p:nvGraphicFramePr>
        <p:xfrm>
          <a:off x="1403648" y="1700807"/>
          <a:ext cx="7248128" cy="3007407"/>
        </p:xfrm>
        <a:graphic>
          <a:graphicData uri="http://schemas.openxmlformats.org/drawingml/2006/table">
            <a:tbl>
              <a:tblPr firstRow="1" bandRow="1">
                <a:tableStyleId>{5C22544A-7EE6-4342-B048-85BDC9FD1C3A}</a:tableStyleId>
              </a:tblPr>
              <a:tblGrid>
                <a:gridCol w="3624064">
                  <a:extLst>
                    <a:ext uri="{9D8B030D-6E8A-4147-A177-3AD203B41FA5}">
                      <a16:colId xmlns:a16="http://schemas.microsoft.com/office/drawing/2014/main" val="20000"/>
                    </a:ext>
                  </a:extLst>
                </a:gridCol>
                <a:gridCol w="3624064">
                  <a:extLst>
                    <a:ext uri="{9D8B030D-6E8A-4147-A177-3AD203B41FA5}">
                      <a16:colId xmlns:a16="http://schemas.microsoft.com/office/drawing/2014/main" val="20001"/>
                    </a:ext>
                  </a:extLst>
                </a:gridCol>
              </a:tblGrid>
              <a:tr h="403139">
                <a:tc>
                  <a:txBody>
                    <a:bodyPr/>
                    <a:lstStyle/>
                    <a:p>
                      <a:r>
                        <a:rPr lang="en-GB" dirty="0" smtClean="0"/>
                        <a:t>Spelling</a:t>
                      </a:r>
                      <a:endParaRPr lang="en-US" dirty="0"/>
                    </a:p>
                  </a:txBody>
                  <a:tcPr/>
                </a:tc>
                <a:tc>
                  <a:txBody>
                    <a:bodyPr/>
                    <a:lstStyle/>
                    <a:p>
                      <a:r>
                        <a:rPr lang="en-GB" dirty="0" smtClean="0"/>
                        <a:t>Grammar</a:t>
                      </a:r>
                      <a:endParaRPr lang="en-US" dirty="0"/>
                    </a:p>
                  </a:txBody>
                  <a:tcPr/>
                </a:tc>
                <a:extLst>
                  <a:ext uri="{0D108BD9-81ED-4DB2-BD59-A6C34878D82A}">
                    <a16:rowId xmlns:a16="http://schemas.microsoft.com/office/drawing/2014/main" val="10000"/>
                  </a:ext>
                </a:extLst>
              </a:tr>
              <a:tr h="695828">
                <a:tc>
                  <a:txBody>
                    <a:bodyPr/>
                    <a:lstStyle/>
                    <a:p>
                      <a:r>
                        <a:rPr lang="en-GB" dirty="0" smtClean="0">
                          <a:latin typeface="Arial" panose="020B0604020202020204" pitchFamily="34" charset="0"/>
                          <a:cs typeface="Arial" panose="020B0604020202020204" pitchFamily="34" charset="0"/>
                        </a:rPr>
                        <a:t>Dictionaries</a:t>
                      </a:r>
                    </a:p>
                    <a:p>
                      <a:endParaRPr lang="en-US" dirty="0"/>
                    </a:p>
                  </a:txBody>
                  <a:tcPr/>
                </a:tc>
                <a:tc>
                  <a:txBody>
                    <a:bodyPr/>
                    <a:lstStyle/>
                    <a:p>
                      <a:r>
                        <a:rPr lang="en-US" dirty="0" smtClean="0"/>
                        <a:t>Write a paragraph</a:t>
                      </a:r>
                    </a:p>
                    <a:p>
                      <a:endParaRPr lang="en-US" dirty="0"/>
                    </a:p>
                  </a:txBody>
                  <a:tcPr/>
                </a:tc>
                <a:extLst>
                  <a:ext uri="{0D108BD9-81ED-4DB2-BD59-A6C34878D82A}">
                    <a16:rowId xmlns:a16="http://schemas.microsoft.com/office/drawing/2014/main" val="10001"/>
                  </a:ext>
                </a:extLst>
              </a:tr>
              <a:tr h="9940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Arial" panose="020B0604020202020204" pitchFamily="34" charset="0"/>
                          <a:cs typeface="Arial" panose="020B0604020202020204" pitchFamily="34" charset="0"/>
                        </a:rPr>
                        <a:t>Create your own subject specific dictionary of new terminology</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Read it aloud.  Does it make sense?</a:t>
                      </a:r>
                    </a:p>
                    <a:p>
                      <a:endParaRPr lang="en-US" dirty="0"/>
                    </a:p>
                  </a:txBody>
                  <a:tcPr/>
                </a:tc>
                <a:extLst>
                  <a:ext uri="{0D108BD9-81ED-4DB2-BD59-A6C34878D82A}">
                    <a16:rowId xmlns:a16="http://schemas.microsoft.com/office/drawing/2014/main" val="10002"/>
                  </a:ext>
                </a:extLst>
              </a:tr>
              <a:tr h="69582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latin typeface="Arial" panose="020B0604020202020204" pitchFamily="34" charset="0"/>
                          <a:cs typeface="Arial" panose="020B0604020202020204" pitchFamily="34" charset="0"/>
                        </a:rPr>
                        <a:t>Spellcheck</a:t>
                      </a:r>
                    </a:p>
                    <a:p>
                      <a:endParaRPr lang="en-US"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Review spelling &amp; grammar before submitting your work</a:t>
                      </a:r>
                    </a:p>
                    <a:p>
                      <a:endParaRPr lang="en-US" dirty="0"/>
                    </a:p>
                  </a:txBody>
                  <a:tcPr/>
                </a:tc>
                <a:extLst>
                  <a:ext uri="{0D108BD9-81ED-4DB2-BD59-A6C34878D82A}">
                    <a16:rowId xmlns:a16="http://schemas.microsoft.com/office/drawing/2014/main" val="10003"/>
                  </a:ext>
                </a:extLst>
              </a:tr>
            </a:tbl>
          </a:graphicData>
        </a:graphic>
      </p:graphicFrame>
      <p:sp>
        <p:nvSpPr>
          <p:cNvPr id="5" name="TextBox 4"/>
          <p:cNvSpPr txBox="1"/>
          <p:nvPr/>
        </p:nvSpPr>
        <p:spPr>
          <a:xfrm>
            <a:off x="1403648" y="836712"/>
            <a:ext cx="7416824" cy="584775"/>
          </a:xfrm>
          <a:prstGeom prst="rect">
            <a:avLst/>
          </a:prstGeom>
          <a:noFill/>
        </p:spPr>
        <p:txBody>
          <a:bodyPr wrap="square" rtlCol="0">
            <a:spAutoFit/>
          </a:bodyPr>
          <a:lstStyle/>
          <a:p>
            <a:r>
              <a:rPr lang="en-GB" sz="3200" b="1" dirty="0" smtClean="0">
                <a:solidFill>
                  <a:schemeClr val="tx2"/>
                </a:solidFill>
                <a:latin typeface="+mj-lt"/>
              </a:rPr>
              <a:t>Spelling and Grammar</a:t>
            </a:r>
            <a:endParaRPr lang="en-US" sz="3200" b="1" dirty="0">
              <a:solidFill>
                <a:schemeClr val="tx2"/>
              </a:solidFill>
              <a:latin typeface="+mj-lt"/>
            </a:endParaRPr>
          </a:p>
        </p:txBody>
      </p:sp>
      <p:sp>
        <p:nvSpPr>
          <p:cNvPr id="4" name="Slide Number Placeholder 3"/>
          <p:cNvSpPr>
            <a:spLocks noGrp="1"/>
          </p:cNvSpPr>
          <p:nvPr>
            <p:ph type="sldNum" sz="quarter" idx="12"/>
          </p:nvPr>
        </p:nvSpPr>
        <p:spPr/>
        <p:txBody>
          <a:bodyPr/>
          <a:lstStyle/>
          <a:p>
            <a:fld id="{12DBA238-B0A8-4E33-AF5E-3D4E990766A6}" type="slidenum">
              <a:rPr lang="en-GB" smtClean="0"/>
              <a:pPr/>
              <a:t>35</a:t>
            </a:fld>
            <a:endParaRPr lang="en-GB"/>
          </a:p>
        </p:txBody>
      </p:sp>
    </p:spTree>
    <p:extLst>
      <p:ext uri="{BB962C8B-B14F-4D97-AF65-F5344CB8AC3E}">
        <p14:creationId xmlns:p14="http://schemas.microsoft.com/office/powerpoint/2010/main" val="68481530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smtClean="0"/>
              <a:t>Common Errors</a:t>
            </a:r>
            <a:endParaRPr lang="en-US" b="1" dirty="0"/>
          </a:p>
        </p:txBody>
      </p:sp>
      <p:sp>
        <p:nvSpPr>
          <p:cNvPr id="6" name="Content Placeholder 5"/>
          <p:cNvSpPr>
            <a:spLocks noGrp="1"/>
          </p:cNvSpPr>
          <p:nvPr>
            <p:ph idx="1"/>
          </p:nvPr>
        </p:nvSpPr>
        <p:spPr/>
        <p:txBody>
          <a:bodyPr/>
          <a:lstStyle/>
          <a:p>
            <a:r>
              <a:rPr lang="en-GB" dirty="0">
                <a:latin typeface="+mj-lt"/>
              </a:rPr>
              <a:t>There, their, they’re</a:t>
            </a:r>
          </a:p>
          <a:p>
            <a:r>
              <a:rPr lang="en-GB" dirty="0">
                <a:latin typeface="+mj-lt"/>
              </a:rPr>
              <a:t>Should </a:t>
            </a:r>
            <a:r>
              <a:rPr lang="en-GB" dirty="0" smtClean="0">
                <a:latin typeface="+mj-lt"/>
              </a:rPr>
              <a:t>of</a:t>
            </a:r>
          </a:p>
          <a:p>
            <a:pPr lvl="1"/>
            <a:r>
              <a:rPr lang="en-GB" strike="sngStrike" dirty="0" smtClean="0">
                <a:latin typeface="+mj-lt"/>
              </a:rPr>
              <a:t>Should’ve</a:t>
            </a:r>
          </a:p>
          <a:p>
            <a:pPr lvl="1"/>
            <a:r>
              <a:rPr lang="en-GB" dirty="0" smtClean="0">
                <a:latin typeface="+mj-lt"/>
              </a:rPr>
              <a:t>Should have</a:t>
            </a:r>
            <a:endParaRPr lang="en-GB" dirty="0">
              <a:latin typeface="+mj-lt"/>
            </a:endParaRPr>
          </a:p>
          <a:p>
            <a:r>
              <a:rPr lang="en-GB" dirty="0">
                <a:latin typeface="+mj-lt"/>
              </a:rPr>
              <a:t>To, too, two</a:t>
            </a:r>
          </a:p>
          <a:p>
            <a:endParaRPr lang="en-US" dirty="0"/>
          </a:p>
        </p:txBody>
      </p:sp>
      <p:sp>
        <p:nvSpPr>
          <p:cNvPr id="2" name="Slide Number Placeholder 1"/>
          <p:cNvSpPr>
            <a:spLocks noGrp="1"/>
          </p:cNvSpPr>
          <p:nvPr>
            <p:ph type="sldNum" sz="quarter" idx="12"/>
          </p:nvPr>
        </p:nvSpPr>
        <p:spPr/>
        <p:txBody>
          <a:bodyPr/>
          <a:lstStyle/>
          <a:p>
            <a:fld id="{12DBA238-B0A8-4E33-AF5E-3D4E990766A6}" type="slidenum">
              <a:rPr lang="en-GB" smtClean="0"/>
              <a:pPr/>
              <a:t>36</a:t>
            </a:fld>
            <a:endParaRPr lang="en-GB"/>
          </a:p>
        </p:txBody>
      </p:sp>
    </p:spTree>
    <p:extLst>
      <p:ext uri="{BB962C8B-B14F-4D97-AF65-F5344CB8AC3E}">
        <p14:creationId xmlns:p14="http://schemas.microsoft.com/office/powerpoint/2010/main" val="3177419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t>Avoid Contractions</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54182789"/>
              </p:ext>
            </p:extLst>
          </p:nvPr>
        </p:nvGraphicFramePr>
        <p:xfrm>
          <a:off x="1042988" y="2324100"/>
          <a:ext cx="6777038" cy="3337560"/>
        </p:xfrm>
        <a:graphic>
          <a:graphicData uri="http://schemas.openxmlformats.org/drawingml/2006/table">
            <a:tbl>
              <a:tblPr firstRow="1" bandRow="1">
                <a:tableStyleId>{5C22544A-7EE6-4342-B048-85BDC9FD1C3A}</a:tableStyleId>
              </a:tblPr>
              <a:tblGrid>
                <a:gridCol w="3388519">
                  <a:extLst>
                    <a:ext uri="{9D8B030D-6E8A-4147-A177-3AD203B41FA5}">
                      <a16:colId xmlns:a16="http://schemas.microsoft.com/office/drawing/2014/main" val="20000"/>
                    </a:ext>
                  </a:extLst>
                </a:gridCol>
                <a:gridCol w="3388519">
                  <a:extLst>
                    <a:ext uri="{9D8B030D-6E8A-4147-A177-3AD203B41FA5}">
                      <a16:colId xmlns:a16="http://schemas.microsoft.com/office/drawing/2014/main" val="20001"/>
                    </a:ext>
                  </a:extLst>
                </a:gridCol>
              </a:tblGrid>
              <a:tr h="370840">
                <a:tc>
                  <a:txBody>
                    <a:bodyPr/>
                    <a:lstStyle/>
                    <a:p>
                      <a:pPr algn="ctr"/>
                      <a:r>
                        <a:rPr lang="en-GB" b="0" dirty="0" smtClean="0"/>
                        <a:t>X</a:t>
                      </a:r>
                      <a:endParaRPr lang="en-GB" b="0" dirty="0"/>
                    </a:p>
                  </a:txBody>
                  <a:tcPr/>
                </a:tc>
                <a:tc>
                  <a:txBody>
                    <a:bodyPr/>
                    <a:lstStyle/>
                    <a:p>
                      <a:endParaRPr lang="en-GB" b="0" dirty="0"/>
                    </a:p>
                  </a:txBody>
                  <a:tcPr/>
                </a:tc>
                <a:extLst>
                  <a:ext uri="{0D108BD9-81ED-4DB2-BD59-A6C34878D82A}">
                    <a16:rowId xmlns:a16="http://schemas.microsoft.com/office/drawing/2014/main" val="10000"/>
                  </a:ext>
                </a:extLst>
              </a:tr>
              <a:tr h="370840">
                <a:tc>
                  <a:txBody>
                    <a:bodyPr/>
                    <a:lstStyle/>
                    <a:p>
                      <a:r>
                        <a:rPr lang="en-GB" dirty="0" smtClean="0"/>
                        <a:t>Don’t </a:t>
                      </a:r>
                      <a:endParaRPr lang="en-GB" dirty="0"/>
                    </a:p>
                  </a:txBody>
                  <a:tcPr/>
                </a:tc>
                <a:tc>
                  <a:txBody>
                    <a:bodyPr/>
                    <a:lstStyle/>
                    <a:p>
                      <a:r>
                        <a:rPr lang="en-GB" dirty="0" smtClean="0"/>
                        <a:t>Do not</a:t>
                      </a:r>
                      <a:endParaRPr lang="en-GB" dirty="0"/>
                    </a:p>
                  </a:txBody>
                  <a:tcPr/>
                </a:tc>
                <a:extLst>
                  <a:ext uri="{0D108BD9-81ED-4DB2-BD59-A6C34878D82A}">
                    <a16:rowId xmlns:a16="http://schemas.microsoft.com/office/drawing/2014/main" val="10001"/>
                  </a:ext>
                </a:extLst>
              </a:tr>
              <a:tr h="370840">
                <a:tc>
                  <a:txBody>
                    <a:bodyPr/>
                    <a:lstStyle/>
                    <a:p>
                      <a:r>
                        <a:rPr lang="en-GB" dirty="0" smtClean="0"/>
                        <a:t>Can’t</a:t>
                      </a:r>
                      <a:endParaRPr lang="en-GB" dirty="0"/>
                    </a:p>
                  </a:txBody>
                  <a:tcPr/>
                </a:tc>
                <a:tc>
                  <a:txBody>
                    <a:bodyPr/>
                    <a:lstStyle/>
                    <a:p>
                      <a:r>
                        <a:rPr lang="en-GB" dirty="0" smtClean="0"/>
                        <a:t>Cannot</a:t>
                      </a:r>
                      <a:endParaRPr lang="en-GB" dirty="0"/>
                    </a:p>
                  </a:txBody>
                  <a:tcPr/>
                </a:tc>
                <a:extLst>
                  <a:ext uri="{0D108BD9-81ED-4DB2-BD59-A6C34878D82A}">
                    <a16:rowId xmlns:a16="http://schemas.microsoft.com/office/drawing/2014/main" val="10002"/>
                  </a:ext>
                </a:extLst>
              </a:tr>
              <a:tr h="370840">
                <a:tc>
                  <a:txBody>
                    <a:bodyPr/>
                    <a:lstStyle/>
                    <a:p>
                      <a:r>
                        <a:rPr lang="en-GB" dirty="0" smtClean="0"/>
                        <a:t>Isn’t</a:t>
                      </a:r>
                      <a:endParaRPr lang="en-GB" dirty="0"/>
                    </a:p>
                  </a:txBody>
                  <a:tcPr/>
                </a:tc>
                <a:tc>
                  <a:txBody>
                    <a:bodyPr/>
                    <a:lstStyle/>
                    <a:p>
                      <a:r>
                        <a:rPr lang="en-GB" dirty="0" smtClean="0"/>
                        <a:t>Is not</a:t>
                      </a:r>
                    </a:p>
                  </a:txBody>
                  <a:tcPr/>
                </a:tc>
                <a:extLst>
                  <a:ext uri="{0D108BD9-81ED-4DB2-BD59-A6C34878D82A}">
                    <a16:rowId xmlns:a16="http://schemas.microsoft.com/office/drawing/2014/main" val="10003"/>
                  </a:ext>
                </a:extLst>
              </a:tr>
              <a:tr h="370840">
                <a:tc>
                  <a:txBody>
                    <a:bodyPr/>
                    <a:lstStyle/>
                    <a:p>
                      <a:r>
                        <a:rPr lang="en-GB" dirty="0" smtClean="0"/>
                        <a:t>I’ve</a:t>
                      </a:r>
                      <a:endParaRPr lang="en-GB" dirty="0"/>
                    </a:p>
                  </a:txBody>
                  <a:tcPr/>
                </a:tc>
                <a:tc>
                  <a:txBody>
                    <a:bodyPr/>
                    <a:lstStyle/>
                    <a:p>
                      <a:r>
                        <a:rPr lang="en-GB" dirty="0" smtClean="0"/>
                        <a:t>I have</a:t>
                      </a:r>
                      <a:endParaRPr lang="en-GB" dirty="0"/>
                    </a:p>
                  </a:txBody>
                  <a:tcPr/>
                </a:tc>
                <a:extLst>
                  <a:ext uri="{0D108BD9-81ED-4DB2-BD59-A6C34878D82A}">
                    <a16:rowId xmlns:a16="http://schemas.microsoft.com/office/drawing/2014/main" val="10004"/>
                  </a:ext>
                </a:extLst>
              </a:tr>
              <a:tr h="370840">
                <a:tc>
                  <a:txBody>
                    <a:bodyPr/>
                    <a:lstStyle/>
                    <a:p>
                      <a:r>
                        <a:rPr lang="en-GB" dirty="0" smtClean="0"/>
                        <a:t>Wouldn’t</a:t>
                      </a:r>
                      <a:endParaRPr lang="en-GB" dirty="0"/>
                    </a:p>
                  </a:txBody>
                  <a:tcPr/>
                </a:tc>
                <a:tc>
                  <a:txBody>
                    <a:bodyPr/>
                    <a:lstStyle/>
                    <a:p>
                      <a:r>
                        <a:rPr lang="en-GB" dirty="0" smtClean="0"/>
                        <a:t>Would not</a:t>
                      </a:r>
                      <a:endParaRPr lang="en-GB" dirty="0"/>
                    </a:p>
                  </a:txBody>
                  <a:tcPr/>
                </a:tc>
                <a:extLst>
                  <a:ext uri="{0D108BD9-81ED-4DB2-BD59-A6C34878D82A}">
                    <a16:rowId xmlns:a16="http://schemas.microsoft.com/office/drawing/2014/main" val="10005"/>
                  </a:ext>
                </a:extLst>
              </a:tr>
              <a:tr h="370840">
                <a:tc>
                  <a:txBody>
                    <a:bodyPr/>
                    <a:lstStyle/>
                    <a:p>
                      <a:r>
                        <a:rPr lang="en-GB" dirty="0" smtClean="0"/>
                        <a:t>Shouldn’t </a:t>
                      </a:r>
                      <a:endParaRPr lang="en-GB" dirty="0"/>
                    </a:p>
                  </a:txBody>
                  <a:tcPr/>
                </a:tc>
                <a:tc>
                  <a:txBody>
                    <a:bodyPr/>
                    <a:lstStyle/>
                    <a:p>
                      <a:r>
                        <a:rPr lang="en-GB" dirty="0" smtClean="0"/>
                        <a:t>Should not</a:t>
                      </a:r>
                      <a:endParaRPr lang="en-GB" dirty="0"/>
                    </a:p>
                  </a:txBody>
                  <a:tcPr/>
                </a:tc>
                <a:extLst>
                  <a:ext uri="{0D108BD9-81ED-4DB2-BD59-A6C34878D82A}">
                    <a16:rowId xmlns:a16="http://schemas.microsoft.com/office/drawing/2014/main" val="10006"/>
                  </a:ext>
                </a:extLst>
              </a:tr>
              <a:tr h="370840">
                <a:tc>
                  <a:txBody>
                    <a:bodyPr/>
                    <a:lstStyle/>
                    <a:p>
                      <a:r>
                        <a:rPr lang="en-GB" dirty="0" smtClean="0"/>
                        <a:t>Dept.</a:t>
                      </a:r>
                      <a:endParaRPr lang="en-GB" dirty="0"/>
                    </a:p>
                  </a:txBody>
                  <a:tcPr/>
                </a:tc>
                <a:tc>
                  <a:txBody>
                    <a:bodyPr/>
                    <a:lstStyle/>
                    <a:p>
                      <a:r>
                        <a:rPr lang="en-GB" dirty="0" smtClean="0"/>
                        <a:t>Department</a:t>
                      </a:r>
                      <a:endParaRPr lang="en-GB" dirty="0"/>
                    </a:p>
                  </a:txBody>
                  <a:tcPr/>
                </a:tc>
                <a:extLst>
                  <a:ext uri="{0D108BD9-81ED-4DB2-BD59-A6C34878D82A}">
                    <a16:rowId xmlns:a16="http://schemas.microsoft.com/office/drawing/2014/main" val="10007"/>
                  </a:ext>
                </a:extLst>
              </a:tr>
              <a:tr h="370840">
                <a:tc>
                  <a:txBody>
                    <a:bodyPr/>
                    <a:lstStyle/>
                    <a:p>
                      <a:r>
                        <a:rPr lang="en-GB" dirty="0" smtClean="0"/>
                        <a:t>e.g.</a:t>
                      </a:r>
                      <a:endParaRPr lang="en-GB" dirty="0"/>
                    </a:p>
                  </a:txBody>
                  <a:tcPr/>
                </a:tc>
                <a:tc>
                  <a:txBody>
                    <a:bodyPr/>
                    <a:lstStyle/>
                    <a:p>
                      <a:r>
                        <a:rPr lang="en-GB" dirty="0" smtClean="0"/>
                        <a:t>For example</a:t>
                      </a:r>
                      <a:endParaRPr lang="en-GB" dirty="0"/>
                    </a:p>
                  </a:txBody>
                  <a:tcPr/>
                </a:tc>
                <a:extLst>
                  <a:ext uri="{0D108BD9-81ED-4DB2-BD59-A6C34878D82A}">
                    <a16:rowId xmlns:a16="http://schemas.microsoft.com/office/drawing/2014/main" val="10008"/>
                  </a:ext>
                </a:extLst>
              </a:tr>
            </a:tbl>
          </a:graphicData>
        </a:graphic>
      </p:graphicFrame>
      <p:sp>
        <p:nvSpPr>
          <p:cNvPr id="5" name="Smiley Face 4"/>
          <p:cNvSpPr/>
          <p:nvPr/>
        </p:nvSpPr>
        <p:spPr>
          <a:xfrm flipH="1">
            <a:off x="5891829" y="2380764"/>
            <a:ext cx="314321" cy="2880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3" name="Slide Number Placeholder 2"/>
          <p:cNvSpPr>
            <a:spLocks noGrp="1"/>
          </p:cNvSpPr>
          <p:nvPr>
            <p:ph type="sldNum" sz="quarter" idx="12"/>
          </p:nvPr>
        </p:nvSpPr>
        <p:spPr/>
        <p:txBody>
          <a:bodyPr/>
          <a:lstStyle/>
          <a:p>
            <a:fld id="{12DBA238-B0A8-4E33-AF5E-3D4E990766A6}" type="slidenum">
              <a:rPr lang="en-GB" smtClean="0"/>
              <a:pPr/>
              <a:t>37</a:t>
            </a:fld>
            <a:endParaRPr lang="en-GB"/>
          </a:p>
        </p:txBody>
      </p:sp>
    </p:spTree>
    <p:extLst>
      <p:ext uri="{BB962C8B-B14F-4D97-AF65-F5344CB8AC3E}">
        <p14:creationId xmlns:p14="http://schemas.microsoft.com/office/powerpoint/2010/main" val="428427778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Lengthy </a:t>
            </a:r>
            <a:r>
              <a:rPr lang="en-GB" b="1" dirty="0" smtClean="0"/>
              <a:t>sentences</a:t>
            </a:r>
            <a:endParaRPr lang="en-GB" dirty="0"/>
          </a:p>
        </p:txBody>
      </p:sp>
      <p:sp>
        <p:nvSpPr>
          <p:cNvPr id="3" name="Content Placeholder 2"/>
          <p:cNvSpPr>
            <a:spLocks noGrp="1"/>
          </p:cNvSpPr>
          <p:nvPr>
            <p:ph idx="1"/>
          </p:nvPr>
        </p:nvSpPr>
        <p:spPr>
          <a:xfrm>
            <a:off x="1370013" y="1827212"/>
            <a:ext cx="7313612" cy="4842147"/>
          </a:xfrm>
        </p:spPr>
        <p:txBody>
          <a:bodyPr>
            <a:normAutofit fontScale="85000" lnSpcReduction="20000"/>
          </a:bodyPr>
          <a:lstStyle/>
          <a:p>
            <a:pPr marL="68580" indent="0">
              <a:buNone/>
            </a:pPr>
            <a:r>
              <a:rPr lang="en-GB" dirty="0"/>
              <a:t>Despite his low </a:t>
            </a:r>
            <a:r>
              <a:rPr lang="en-GB" dirty="0" smtClean="0"/>
              <a:t>self-esteem </a:t>
            </a:r>
            <a:r>
              <a:rPr lang="en-GB" dirty="0"/>
              <a:t>Jim was always polite and often </a:t>
            </a:r>
            <a:r>
              <a:rPr lang="en-GB" dirty="0" smtClean="0"/>
              <a:t>happy </a:t>
            </a:r>
            <a:r>
              <a:rPr lang="en-GB" dirty="0"/>
              <a:t>although he would seem shy and embarrassed in any situation that would result in a </a:t>
            </a:r>
            <a:r>
              <a:rPr lang="en-GB" dirty="0" smtClean="0"/>
              <a:t>smile on </a:t>
            </a:r>
            <a:r>
              <a:rPr lang="en-GB" dirty="0"/>
              <a:t>some occasions over the course of the two year </a:t>
            </a:r>
            <a:r>
              <a:rPr lang="en-GB" dirty="0" smtClean="0"/>
              <a:t>programme </a:t>
            </a:r>
            <a:r>
              <a:rPr lang="en-GB" dirty="0"/>
              <a:t>other youth workers would become involved in the delivery of </a:t>
            </a:r>
            <a:r>
              <a:rPr lang="en-GB" dirty="0" smtClean="0"/>
              <a:t>sessions they </a:t>
            </a:r>
            <a:r>
              <a:rPr lang="en-GB" dirty="0"/>
              <a:t>would often remark on Jim’s lack of communication </a:t>
            </a:r>
            <a:r>
              <a:rPr lang="en-GB" dirty="0" smtClean="0"/>
              <a:t>skills </a:t>
            </a:r>
            <a:r>
              <a:rPr lang="en-GB" dirty="0"/>
              <a:t>his low </a:t>
            </a:r>
            <a:r>
              <a:rPr lang="en-GB" dirty="0" smtClean="0"/>
              <a:t>self-esteem </a:t>
            </a:r>
            <a:r>
              <a:rPr lang="en-GB" dirty="0"/>
              <a:t>and how he would stand out of the group for these </a:t>
            </a:r>
            <a:r>
              <a:rPr lang="en-GB" dirty="0" smtClean="0"/>
              <a:t>reasons however </a:t>
            </a:r>
            <a:r>
              <a:rPr lang="en-GB" dirty="0"/>
              <a:t>having spent a day a week in his company for some </a:t>
            </a:r>
            <a:r>
              <a:rPr lang="en-GB" dirty="0" smtClean="0"/>
              <a:t>time </a:t>
            </a:r>
            <a:r>
              <a:rPr lang="en-GB" dirty="0"/>
              <a:t>I was able to see the small steps he was making. </a:t>
            </a:r>
          </a:p>
        </p:txBody>
      </p:sp>
      <p:sp>
        <p:nvSpPr>
          <p:cNvPr id="4" name="Slide Number Placeholder 3"/>
          <p:cNvSpPr>
            <a:spLocks noGrp="1"/>
          </p:cNvSpPr>
          <p:nvPr>
            <p:ph type="sldNum" sz="quarter" idx="12"/>
          </p:nvPr>
        </p:nvSpPr>
        <p:spPr/>
        <p:txBody>
          <a:bodyPr/>
          <a:lstStyle/>
          <a:p>
            <a:fld id="{12DBA238-B0A8-4E33-AF5E-3D4E990766A6}" type="slidenum">
              <a:rPr lang="en-GB" smtClean="0"/>
              <a:pPr/>
              <a:t>38</a:t>
            </a:fld>
            <a:endParaRPr lang="en-GB"/>
          </a:p>
        </p:txBody>
      </p:sp>
    </p:spTree>
    <p:extLst>
      <p:ext uri="{BB962C8B-B14F-4D97-AF65-F5344CB8AC3E}">
        <p14:creationId xmlns:p14="http://schemas.microsoft.com/office/powerpoint/2010/main" val="8896156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How it should read…</a:t>
            </a:r>
            <a:endParaRPr lang="en-GB" b="1" dirty="0"/>
          </a:p>
        </p:txBody>
      </p:sp>
      <p:sp>
        <p:nvSpPr>
          <p:cNvPr id="3" name="Content Placeholder 2"/>
          <p:cNvSpPr>
            <a:spLocks noGrp="1"/>
          </p:cNvSpPr>
          <p:nvPr>
            <p:ph idx="1"/>
          </p:nvPr>
        </p:nvSpPr>
        <p:spPr/>
        <p:txBody>
          <a:bodyPr>
            <a:noAutofit/>
          </a:bodyPr>
          <a:lstStyle/>
          <a:p>
            <a:pPr marL="68580" indent="0">
              <a:buNone/>
            </a:pPr>
            <a:r>
              <a:rPr lang="en-GB" sz="2400" dirty="0"/>
              <a:t>Despite his low self-esteem, Jim was always polite and often happy, although he would seem shy and embarrassed in any situation that would result in a smile.  On some occasions over the course of the two year programme, other youth workers would become involved in the delivery of sessions.  They would often remark on Jim’s lack of communication skills, his low self-esteem, and how he would stand out of the group for these reasons.  However, having spent a day a week in his company for some time, I was able to see the small steps he was making. </a:t>
            </a:r>
          </a:p>
        </p:txBody>
      </p:sp>
      <p:sp>
        <p:nvSpPr>
          <p:cNvPr id="4" name="Slide Number Placeholder 3"/>
          <p:cNvSpPr>
            <a:spLocks noGrp="1"/>
          </p:cNvSpPr>
          <p:nvPr>
            <p:ph type="sldNum" sz="quarter" idx="12"/>
          </p:nvPr>
        </p:nvSpPr>
        <p:spPr/>
        <p:txBody>
          <a:bodyPr/>
          <a:lstStyle/>
          <a:p>
            <a:fld id="{12DBA238-B0A8-4E33-AF5E-3D4E990766A6}" type="slidenum">
              <a:rPr lang="en-GB" smtClean="0"/>
              <a:pPr/>
              <a:t>39</a:t>
            </a:fld>
            <a:endParaRPr lang="en-GB"/>
          </a:p>
        </p:txBody>
      </p:sp>
    </p:spTree>
    <p:extLst>
      <p:ext uri="{BB962C8B-B14F-4D97-AF65-F5344CB8AC3E}">
        <p14:creationId xmlns:p14="http://schemas.microsoft.com/office/powerpoint/2010/main" val="92939742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t>The need to substantiate your </a:t>
            </a:r>
            <a:r>
              <a:rPr lang="en-GB" b="1" dirty="0" smtClean="0"/>
              <a:t>observations</a:t>
            </a:r>
            <a:endParaRPr lang="en-GB" b="1" dirty="0"/>
          </a:p>
        </p:txBody>
      </p:sp>
      <p:sp>
        <p:nvSpPr>
          <p:cNvPr id="3" name="Content Placeholder 2"/>
          <p:cNvSpPr>
            <a:spLocks noGrp="1"/>
          </p:cNvSpPr>
          <p:nvPr>
            <p:ph idx="1"/>
          </p:nvPr>
        </p:nvSpPr>
        <p:spPr>
          <a:xfrm>
            <a:off x="1115616" y="1844824"/>
            <a:ext cx="6777317" cy="4752528"/>
          </a:xfrm>
        </p:spPr>
        <p:txBody>
          <a:bodyPr>
            <a:normAutofit/>
          </a:bodyPr>
          <a:lstStyle/>
          <a:p>
            <a:r>
              <a:rPr lang="en-GB" dirty="0" smtClean="0"/>
              <a:t>You cannot make ‘sweeping statements’ – you must support your observations</a:t>
            </a:r>
          </a:p>
          <a:p>
            <a:endParaRPr lang="en-GB" sz="100" dirty="0"/>
          </a:p>
          <a:p>
            <a:pPr lvl="1"/>
            <a:r>
              <a:rPr lang="en-GB" sz="1700" dirty="0" smtClean="0"/>
              <a:t>Research states that the percentage of young people accessing social networking sites has risen sharply in the last three years.</a:t>
            </a:r>
          </a:p>
          <a:p>
            <a:pPr marL="0" indent="0">
              <a:buNone/>
            </a:pPr>
            <a:endParaRPr lang="en-GB" dirty="0"/>
          </a:p>
        </p:txBody>
      </p:sp>
      <mc:AlternateContent xmlns:mc="http://schemas.openxmlformats.org/markup-compatibility/2006" xmlns:p14="http://schemas.microsoft.com/office/powerpoint/2010/main">
        <mc:Choice Requires="p14">
          <p:contentPart p14:bwMode="auto" r:id="rId3">
            <p14:nvContentPartPr>
              <p14:cNvPr id="6" name="Ink 5"/>
              <p14:cNvContentPartPr/>
              <p14:nvPr/>
            </p14:nvContentPartPr>
            <p14:xfrm>
              <a:off x="8284996" y="969927"/>
              <a:ext cx="360" cy="360"/>
            </p14:xfrm>
          </p:contentPart>
        </mc:Choice>
        <mc:Fallback xmlns="">
          <p:pic>
            <p:nvPicPr>
              <p:cNvPr id="6" name="Ink 5"/>
              <p:cNvPicPr/>
              <p:nvPr/>
            </p:nvPicPr>
            <p:blipFill>
              <a:blip r:embed="rId4"/>
              <a:stretch>
                <a:fillRect/>
              </a:stretch>
            </p:blipFill>
            <p:spPr>
              <a:xfrm>
                <a:off x="8273116" y="958047"/>
                <a:ext cx="24120" cy="24120"/>
              </a:xfrm>
              <a:prstGeom prst="rect">
                <a:avLst/>
              </a:prstGeom>
            </p:spPr>
          </p:pic>
        </mc:Fallback>
      </mc:AlternateContent>
      <p:sp>
        <p:nvSpPr>
          <p:cNvPr id="4" name="Slide Number Placeholder 3"/>
          <p:cNvSpPr>
            <a:spLocks noGrp="1"/>
          </p:cNvSpPr>
          <p:nvPr>
            <p:ph type="sldNum" sz="quarter" idx="12"/>
          </p:nvPr>
        </p:nvSpPr>
        <p:spPr/>
        <p:txBody>
          <a:bodyPr/>
          <a:lstStyle/>
          <a:p>
            <a:fld id="{12DBA238-B0A8-4E33-AF5E-3D4E990766A6}" type="slidenum">
              <a:rPr lang="en-GB" smtClean="0"/>
              <a:pPr/>
              <a:t>40</a:t>
            </a:fld>
            <a:endParaRPr lang="en-GB"/>
          </a:p>
        </p:txBody>
      </p:sp>
    </p:spTree>
    <p:extLst>
      <p:ext uri="{BB962C8B-B14F-4D97-AF65-F5344CB8AC3E}">
        <p14:creationId xmlns:p14="http://schemas.microsoft.com/office/powerpoint/2010/main" val="384592421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Some final suggestions</a:t>
            </a:r>
            <a:endParaRPr lang="en-GB"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589552224"/>
              </p:ext>
            </p:extLst>
          </p:nvPr>
        </p:nvGraphicFramePr>
        <p:xfrm>
          <a:off x="1042988" y="2324100"/>
          <a:ext cx="6777038" cy="3403600"/>
        </p:xfrm>
        <a:graphic>
          <a:graphicData uri="http://schemas.openxmlformats.org/drawingml/2006/table">
            <a:tbl>
              <a:tblPr firstRow="1" bandRow="1">
                <a:tableStyleId>{5C22544A-7EE6-4342-B048-85BDC9FD1C3A}</a:tableStyleId>
              </a:tblPr>
              <a:tblGrid>
                <a:gridCol w="3388519">
                  <a:extLst>
                    <a:ext uri="{9D8B030D-6E8A-4147-A177-3AD203B41FA5}">
                      <a16:colId xmlns:a16="http://schemas.microsoft.com/office/drawing/2014/main" val="20000"/>
                    </a:ext>
                  </a:extLst>
                </a:gridCol>
                <a:gridCol w="3388519">
                  <a:extLst>
                    <a:ext uri="{9D8B030D-6E8A-4147-A177-3AD203B41FA5}">
                      <a16:colId xmlns:a16="http://schemas.microsoft.com/office/drawing/2014/main" val="20001"/>
                    </a:ext>
                  </a:extLst>
                </a:gridCol>
              </a:tblGrid>
              <a:tr h="370840">
                <a:tc>
                  <a:txBody>
                    <a:bodyPr/>
                    <a:lstStyle/>
                    <a:p>
                      <a:endParaRPr lang="en-GB" dirty="0"/>
                    </a:p>
                  </a:txBody>
                  <a:tcPr/>
                </a:tc>
                <a:tc>
                  <a:txBody>
                    <a:bodyPr/>
                    <a:lstStyle/>
                    <a:p>
                      <a:endParaRPr lang="en-GB"/>
                    </a:p>
                  </a:txBody>
                  <a:tcPr/>
                </a:tc>
                <a:extLst>
                  <a:ext uri="{0D108BD9-81ED-4DB2-BD59-A6C34878D82A}">
                    <a16:rowId xmlns:a16="http://schemas.microsoft.com/office/drawing/2014/main" val="10000"/>
                  </a:ext>
                </a:extLst>
              </a:tr>
              <a:tr h="370840">
                <a:tc>
                  <a:txBody>
                    <a:bodyPr/>
                    <a:lstStyle/>
                    <a:p>
                      <a:r>
                        <a:rPr lang="en-GB" dirty="0" smtClean="0"/>
                        <a:t>But</a:t>
                      </a:r>
                      <a:endParaRPr lang="en-GB" dirty="0"/>
                    </a:p>
                  </a:txBody>
                  <a:tcPr/>
                </a:tc>
                <a:tc>
                  <a:txBody>
                    <a:bodyPr/>
                    <a:lstStyle/>
                    <a:p>
                      <a:r>
                        <a:rPr lang="en-GB" dirty="0" smtClean="0"/>
                        <a:t>However</a:t>
                      </a:r>
                      <a:endParaRPr lang="en-GB" dirty="0"/>
                    </a:p>
                  </a:txBody>
                  <a:tcPr/>
                </a:tc>
                <a:extLst>
                  <a:ext uri="{0D108BD9-81ED-4DB2-BD59-A6C34878D82A}">
                    <a16:rowId xmlns:a16="http://schemas.microsoft.com/office/drawing/2014/main" val="10001"/>
                  </a:ext>
                </a:extLst>
              </a:tr>
              <a:tr h="370840">
                <a:tc>
                  <a:txBody>
                    <a:bodyPr/>
                    <a:lstStyle/>
                    <a:p>
                      <a:r>
                        <a:rPr lang="en-GB" dirty="0" smtClean="0"/>
                        <a:t>So</a:t>
                      </a:r>
                      <a:endParaRPr lang="en-GB" dirty="0"/>
                    </a:p>
                  </a:txBody>
                  <a:tcPr/>
                </a:tc>
                <a:tc>
                  <a:txBody>
                    <a:bodyPr/>
                    <a:lstStyle/>
                    <a:p>
                      <a:r>
                        <a:rPr lang="en-GB" dirty="0" smtClean="0"/>
                        <a:t>Therefore</a:t>
                      </a:r>
                      <a:endParaRPr lang="en-GB" dirty="0"/>
                    </a:p>
                  </a:txBody>
                  <a:tcPr/>
                </a:tc>
                <a:extLst>
                  <a:ext uri="{0D108BD9-81ED-4DB2-BD59-A6C34878D82A}">
                    <a16:rowId xmlns:a16="http://schemas.microsoft.com/office/drawing/2014/main" val="10002"/>
                  </a:ext>
                </a:extLst>
              </a:tr>
              <a:tr h="370840">
                <a:tc>
                  <a:txBody>
                    <a:bodyPr/>
                    <a:lstStyle/>
                    <a:p>
                      <a:r>
                        <a:rPr lang="en-GB" dirty="0" smtClean="0"/>
                        <a:t>This essay</a:t>
                      </a:r>
                      <a:r>
                        <a:rPr lang="en-GB" baseline="0" dirty="0" smtClean="0"/>
                        <a:t> will look at</a:t>
                      </a:r>
                      <a:endParaRPr lang="en-GB" dirty="0"/>
                    </a:p>
                  </a:txBody>
                  <a:tcPr/>
                </a:tc>
                <a:tc>
                  <a:txBody>
                    <a:bodyPr/>
                    <a:lstStyle/>
                    <a:p>
                      <a:r>
                        <a:rPr lang="en-GB" dirty="0" smtClean="0"/>
                        <a:t>This essay will explore/discuss/analyse</a:t>
                      </a:r>
                      <a:endParaRPr lang="en-GB" dirty="0"/>
                    </a:p>
                  </a:txBody>
                  <a:tcPr/>
                </a:tc>
                <a:extLst>
                  <a:ext uri="{0D108BD9-81ED-4DB2-BD59-A6C34878D82A}">
                    <a16:rowId xmlns:a16="http://schemas.microsoft.com/office/drawing/2014/main" val="10003"/>
                  </a:ext>
                </a:extLst>
              </a:tr>
              <a:tr h="370840">
                <a:tc>
                  <a:txBody>
                    <a:bodyPr/>
                    <a:lstStyle/>
                    <a:p>
                      <a:r>
                        <a:rPr lang="en-GB" dirty="0" smtClean="0"/>
                        <a:t>I think…</a:t>
                      </a:r>
                      <a:endParaRPr lang="en-GB" dirty="0"/>
                    </a:p>
                  </a:txBody>
                  <a:tcPr/>
                </a:tc>
                <a:tc>
                  <a:txBody>
                    <a:bodyPr/>
                    <a:lstStyle/>
                    <a:p>
                      <a:r>
                        <a:rPr lang="en-GB" dirty="0" smtClean="0"/>
                        <a:t>I believe…</a:t>
                      </a:r>
                    </a:p>
                  </a:txBody>
                  <a:tcPr/>
                </a:tc>
                <a:extLst>
                  <a:ext uri="{0D108BD9-81ED-4DB2-BD59-A6C34878D82A}">
                    <a16:rowId xmlns:a16="http://schemas.microsoft.com/office/drawing/2014/main" val="10004"/>
                  </a:ext>
                </a:extLst>
              </a:tr>
              <a:tr h="370840">
                <a:tc>
                  <a:txBody>
                    <a:bodyPr/>
                    <a:lstStyle/>
                    <a:p>
                      <a:r>
                        <a:rPr lang="en-GB" dirty="0" smtClean="0"/>
                        <a:t>A massive point to make</a:t>
                      </a:r>
                      <a:endParaRPr lang="en-GB" dirty="0"/>
                    </a:p>
                  </a:txBody>
                  <a:tcPr/>
                </a:tc>
                <a:tc>
                  <a:txBody>
                    <a:bodyPr/>
                    <a:lstStyle/>
                    <a:p>
                      <a:r>
                        <a:rPr lang="en-GB" dirty="0" smtClean="0"/>
                        <a:t>A significant</a:t>
                      </a:r>
                      <a:r>
                        <a:rPr lang="en-GB" baseline="0" dirty="0" smtClean="0"/>
                        <a:t> point to consider</a:t>
                      </a:r>
                      <a:endParaRPr lang="en-GB" dirty="0"/>
                    </a:p>
                  </a:txBody>
                  <a:tcPr/>
                </a:tc>
                <a:extLst>
                  <a:ext uri="{0D108BD9-81ED-4DB2-BD59-A6C34878D82A}">
                    <a16:rowId xmlns:a16="http://schemas.microsoft.com/office/drawing/2014/main" val="10005"/>
                  </a:ext>
                </a:extLst>
              </a:tr>
              <a:tr h="370840">
                <a:tc>
                  <a:txBody>
                    <a:bodyPr/>
                    <a:lstStyle/>
                    <a:p>
                      <a:r>
                        <a:rPr lang="en-GB" b="1" dirty="0" smtClean="0">
                          <a:solidFill>
                            <a:srgbClr val="FF0000"/>
                          </a:solidFill>
                        </a:rPr>
                        <a:t>READ,</a:t>
                      </a:r>
                      <a:r>
                        <a:rPr lang="en-GB" b="1" baseline="0" dirty="0" smtClean="0">
                          <a:solidFill>
                            <a:srgbClr val="FF0000"/>
                          </a:solidFill>
                        </a:rPr>
                        <a:t> READ, READ, READ</a:t>
                      </a:r>
                      <a:endParaRPr lang="en-GB" b="1" dirty="0">
                        <a:solidFill>
                          <a:srgbClr val="FF0000"/>
                        </a:solidFill>
                      </a:endParaRPr>
                    </a:p>
                  </a:txBody>
                  <a:tcPr/>
                </a:tc>
                <a:tc>
                  <a:txBody>
                    <a:bodyPr/>
                    <a:lstStyle/>
                    <a:p>
                      <a:r>
                        <a:rPr lang="en-GB" b="1" dirty="0" smtClean="0">
                          <a:solidFill>
                            <a:srgbClr val="FF0000"/>
                          </a:solidFill>
                        </a:rPr>
                        <a:t>READ, READ, READ, READ</a:t>
                      </a:r>
                      <a:endParaRPr lang="en-GB" b="1" dirty="0">
                        <a:solidFill>
                          <a:srgbClr val="FF0000"/>
                        </a:solidFill>
                      </a:endParaRPr>
                    </a:p>
                  </a:txBody>
                  <a:tcPr/>
                </a:tc>
                <a:extLst>
                  <a:ext uri="{0D108BD9-81ED-4DB2-BD59-A6C34878D82A}">
                    <a16:rowId xmlns:a16="http://schemas.microsoft.com/office/drawing/2014/main" val="10006"/>
                  </a:ext>
                </a:extLst>
              </a:tr>
            </a:tbl>
          </a:graphicData>
        </a:graphic>
      </p:graphicFrame>
      <p:sp>
        <p:nvSpPr>
          <p:cNvPr id="3" name="Slide Number Placeholder 2"/>
          <p:cNvSpPr>
            <a:spLocks noGrp="1"/>
          </p:cNvSpPr>
          <p:nvPr>
            <p:ph type="sldNum" sz="quarter" idx="12"/>
          </p:nvPr>
        </p:nvSpPr>
        <p:spPr/>
        <p:txBody>
          <a:bodyPr/>
          <a:lstStyle/>
          <a:p>
            <a:fld id="{12DBA238-B0A8-4E33-AF5E-3D4E990766A6}" type="slidenum">
              <a:rPr lang="en-GB" smtClean="0"/>
              <a:pPr/>
              <a:t>41</a:t>
            </a:fld>
            <a:endParaRPr lang="en-GB"/>
          </a:p>
        </p:txBody>
      </p:sp>
    </p:spTree>
    <p:extLst>
      <p:ext uri="{BB962C8B-B14F-4D97-AF65-F5344CB8AC3E}">
        <p14:creationId xmlns:p14="http://schemas.microsoft.com/office/powerpoint/2010/main" val="171838165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Essay Structure</a:t>
            </a:r>
            <a:endParaRPr lang="en-GB" b="1" dirty="0"/>
          </a:p>
        </p:txBody>
      </p:sp>
      <p:sp>
        <p:nvSpPr>
          <p:cNvPr id="3" name="Content Placeholder 2"/>
          <p:cNvSpPr>
            <a:spLocks noGrp="1"/>
          </p:cNvSpPr>
          <p:nvPr>
            <p:ph idx="1"/>
          </p:nvPr>
        </p:nvSpPr>
        <p:spPr/>
        <p:txBody>
          <a:bodyPr/>
          <a:lstStyle/>
          <a:p>
            <a:r>
              <a:rPr lang="en-GB" dirty="0"/>
              <a:t>Beginning, Middle and </a:t>
            </a:r>
            <a:r>
              <a:rPr lang="en-GB" dirty="0" smtClean="0"/>
              <a:t>End:</a:t>
            </a:r>
          </a:p>
          <a:p>
            <a:pPr marL="0" indent="0">
              <a:buNone/>
            </a:pPr>
            <a:r>
              <a:rPr lang="en-GB" dirty="0" smtClean="0"/>
              <a:t> </a:t>
            </a:r>
            <a:endParaRPr lang="en-GB" dirty="0"/>
          </a:p>
          <a:p>
            <a:pPr lvl="1"/>
            <a:r>
              <a:rPr lang="en-GB" dirty="0" smtClean="0"/>
              <a:t>Introduction: </a:t>
            </a:r>
            <a:r>
              <a:rPr lang="en-GB" i="1" dirty="0" smtClean="0">
                <a:solidFill>
                  <a:srgbClr val="FF0000"/>
                </a:solidFill>
              </a:rPr>
              <a:t>Say what you are going to say</a:t>
            </a:r>
            <a:endParaRPr lang="en-GB" i="1" dirty="0">
              <a:solidFill>
                <a:srgbClr val="FF0000"/>
              </a:solidFill>
            </a:endParaRPr>
          </a:p>
          <a:p>
            <a:pPr lvl="1"/>
            <a:r>
              <a:rPr lang="en-GB" dirty="0"/>
              <a:t>Main </a:t>
            </a:r>
            <a:r>
              <a:rPr lang="en-GB" dirty="0" smtClean="0"/>
              <a:t>Body </a:t>
            </a:r>
            <a:r>
              <a:rPr lang="en-GB" dirty="0"/>
              <a:t>– “Meat</a:t>
            </a:r>
            <a:r>
              <a:rPr lang="en-GB" dirty="0" smtClean="0"/>
              <a:t>”: </a:t>
            </a:r>
            <a:r>
              <a:rPr lang="en-GB" i="1" dirty="0" smtClean="0">
                <a:solidFill>
                  <a:srgbClr val="FF0000"/>
                </a:solidFill>
              </a:rPr>
              <a:t>Say it</a:t>
            </a:r>
            <a:endParaRPr lang="en-GB" i="1" dirty="0">
              <a:solidFill>
                <a:srgbClr val="FF0000"/>
              </a:solidFill>
            </a:endParaRPr>
          </a:p>
          <a:p>
            <a:pPr lvl="1"/>
            <a:r>
              <a:rPr lang="en-GB" dirty="0" smtClean="0"/>
              <a:t>Conclusions: </a:t>
            </a:r>
            <a:r>
              <a:rPr lang="en-GB" i="1" dirty="0" smtClean="0">
                <a:solidFill>
                  <a:srgbClr val="FF0000"/>
                </a:solidFill>
              </a:rPr>
              <a:t>Say what you said</a:t>
            </a:r>
            <a:endParaRPr lang="en-GB" i="1" dirty="0">
              <a:solidFill>
                <a:srgbClr val="FF0000"/>
              </a:solidFill>
            </a:endParaRP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42</a:t>
            </a:fld>
            <a:endParaRPr lang="en-GB"/>
          </a:p>
        </p:txBody>
      </p:sp>
    </p:spTree>
    <p:extLst>
      <p:ext uri="{BB962C8B-B14F-4D97-AF65-F5344CB8AC3E}">
        <p14:creationId xmlns:p14="http://schemas.microsoft.com/office/powerpoint/2010/main" val="17807096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Introduction</a:t>
            </a:r>
          </a:p>
        </p:txBody>
      </p:sp>
      <p:sp>
        <p:nvSpPr>
          <p:cNvPr id="3" name="Content Placeholder 2"/>
          <p:cNvSpPr>
            <a:spLocks noGrp="1"/>
          </p:cNvSpPr>
          <p:nvPr>
            <p:ph idx="1"/>
          </p:nvPr>
        </p:nvSpPr>
        <p:spPr/>
        <p:txBody>
          <a:bodyPr/>
          <a:lstStyle/>
          <a:p>
            <a:r>
              <a:rPr lang="en-GB" dirty="0" smtClean="0">
                <a:latin typeface="+mj-lt"/>
              </a:rPr>
              <a:t>Sets </a:t>
            </a:r>
            <a:r>
              <a:rPr lang="en-GB" dirty="0">
                <a:latin typeface="+mj-lt"/>
              </a:rPr>
              <a:t>the </a:t>
            </a:r>
            <a:r>
              <a:rPr lang="en-GB" dirty="0" smtClean="0">
                <a:latin typeface="+mj-lt"/>
              </a:rPr>
              <a:t>scene of the </a:t>
            </a:r>
            <a:r>
              <a:rPr lang="en-GB" dirty="0">
                <a:latin typeface="+mj-lt"/>
              </a:rPr>
              <a:t>whole e</a:t>
            </a:r>
            <a:r>
              <a:rPr lang="en-GB" dirty="0" smtClean="0">
                <a:latin typeface="+mj-lt"/>
              </a:rPr>
              <a:t>ssay </a:t>
            </a:r>
            <a:r>
              <a:rPr lang="en-GB" dirty="0">
                <a:latin typeface="+mj-lt"/>
              </a:rPr>
              <a:t>– </a:t>
            </a:r>
            <a:r>
              <a:rPr lang="en-GB" dirty="0" smtClean="0">
                <a:latin typeface="+mj-lt"/>
              </a:rPr>
              <a:t>a vital component of the assignment. </a:t>
            </a:r>
            <a:endParaRPr lang="en-GB" dirty="0">
              <a:latin typeface="+mj-lt"/>
            </a:endParaRPr>
          </a:p>
          <a:p>
            <a:r>
              <a:rPr lang="en-GB" dirty="0">
                <a:latin typeface="+mj-lt"/>
              </a:rPr>
              <a:t>Introduces the reader to the </a:t>
            </a:r>
            <a:r>
              <a:rPr lang="en-GB" dirty="0" smtClean="0">
                <a:latin typeface="+mj-lt"/>
              </a:rPr>
              <a:t>topic, and to </a:t>
            </a:r>
            <a:r>
              <a:rPr lang="en-GB" dirty="0">
                <a:latin typeface="+mj-lt"/>
              </a:rPr>
              <a:t>the rest of the </a:t>
            </a:r>
            <a:r>
              <a:rPr lang="en-GB" dirty="0" smtClean="0">
                <a:latin typeface="+mj-lt"/>
              </a:rPr>
              <a:t>essay.</a:t>
            </a:r>
            <a:endParaRPr lang="en-GB" dirty="0">
              <a:latin typeface="+mj-lt"/>
            </a:endParaRPr>
          </a:p>
          <a:p>
            <a:r>
              <a:rPr lang="en-GB" dirty="0" smtClean="0">
                <a:latin typeface="+mj-lt"/>
              </a:rPr>
              <a:t>Good practice to revert </a:t>
            </a:r>
            <a:r>
              <a:rPr lang="en-GB" dirty="0">
                <a:latin typeface="+mj-lt"/>
              </a:rPr>
              <a:t>back to question. </a:t>
            </a:r>
          </a:p>
          <a:p>
            <a:r>
              <a:rPr lang="en-GB" dirty="0" smtClean="0">
                <a:latin typeface="+mj-lt"/>
              </a:rPr>
              <a:t>Should be approximately 10% of the word count of the assignment (1 </a:t>
            </a:r>
            <a:r>
              <a:rPr lang="en-GB" dirty="0">
                <a:latin typeface="+mj-lt"/>
              </a:rPr>
              <a:t>– 2 </a:t>
            </a:r>
            <a:r>
              <a:rPr lang="en-GB" dirty="0" smtClean="0">
                <a:latin typeface="+mj-lt"/>
              </a:rPr>
              <a:t>paragraphs).</a:t>
            </a:r>
            <a:endParaRPr lang="en-GB" dirty="0">
              <a:latin typeface="+mj-lt"/>
            </a:endParaRPr>
          </a:p>
        </p:txBody>
      </p:sp>
      <p:sp>
        <p:nvSpPr>
          <p:cNvPr id="4" name="Slide Number Placeholder 3"/>
          <p:cNvSpPr>
            <a:spLocks noGrp="1"/>
          </p:cNvSpPr>
          <p:nvPr>
            <p:ph type="sldNum" sz="quarter" idx="12"/>
          </p:nvPr>
        </p:nvSpPr>
        <p:spPr/>
        <p:txBody>
          <a:bodyPr/>
          <a:lstStyle/>
          <a:p>
            <a:fld id="{12DBA238-B0A8-4E33-AF5E-3D4E990766A6}" type="slidenum">
              <a:rPr lang="en-GB" smtClean="0"/>
              <a:pPr/>
              <a:t>43</a:t>
            </a:fld>
            <a:endParaRPr lang="en-GB"/>
          </a:p>
        </p:txBody>
      </p:sp>
    </p:spTree>
    <p:extLst>
      <p:ext uri="{BB962C8B-B14F-4D97-AF65-F5344CB8AC3E}">
        <p14:creationId xmlns:p14="http://schemas.microsoft.com/office/powerpoint/2010/main" val="375440165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Main Body</a:t>
            </a:r>
            <a:endParaRPr lang="en-GB" b="1" dirty="0"/>
          </a:p>
        </p:txBody>
      </p:sp>
      <p:sp>
        <p:nvSpPr>
          <p:cNvPr id="3" name="Content Placeholder 2"/>
          <p:cNvSpPr>
            <a:spLocks noGrp="1"/>
          </p:cNvSpPr>
          <p:nvPr>
            <p:ph idx="1"/>
          </p:nvPr>
        </p:nvSpPr>
        <p:spPr/>
        <p:txBody>
          <a:bodyPr/>
          <a:lstStyle/>
          <a:p>
            <a:r>
              <a:rPr lang="en-GB" sz="2400" dirty="0" smtClean="0">
                <a:latin typeface="+mj-lt"/>
              </a:rPr>
              <a:t>Needs to be structured</a:t>
            </a:r>
          </a:p>
          <a:p>
            <a:r>
              <a:rPr lang="en-GB" sz="2400" dirty="0" smtClean="0">
                <a:latin typeface="+mj-lt"/>
              </a:rPr>
              <a:t>Clarity of observations, supported by evidence </a:t>
            </a:r>
          </a:p>
          <a:p>
            <a:r>
              <a:rPr lang="en-GB" sz="2400" dirty="0" smtClean="0">
                <a:latin typeface="+mj-lt"/>
              </a:rPr>
              <a:t>Clear structure so that the reader can follow your argument</a:t>
            </a:r>
          </a:p>
          <a:p>
            <a:r>
              <a:rPr lang="en-GB" sz="2400" dirty="0" smtClean="0">
                <a:latin typeface="+mj-lt"/>
              </a:rPr>
              <a:t>How you will ‘order’ your main body will be individual to you</a:t>
            </a:r>
          </a:p>
          <a:p>
            <a:r>
              <a:rPr lang="en-GB" sz="2400" dirty="0" smtClean="0">
                <a:latin typeface="+mj-lt"/>
              </a:rPr>
              <a:t>A clear and detailed essay plan will help you to ensure a well structured assignment</a:t>
            </a:r>
          </a:p>
          <a:p>
            <a:r>
              <a:rPr lang="en-GB" sz="2400" dirty="0" smtClean="0">
                <a:latin typeface="+mj-lt"/>
              </a:rPr>
              <a:t>Clarity of argument</a:t>
            </a:r>
          </a:p>
          <a:p>
            <a:r>
              <a:rPr lang="en-GB" sz="2400" dirty="0" smtClean="0">
                <a:latin typeface="+mj-lt"/>
              </a:rPr>
              <a:t>Critical analysis</a:t>
            </a:r>
            <a:endParaRPr lang="en-GB" sz="2400" dirty="0">
              <a:latin typeface="+mj-lt"/>
            </a:endParaRPr>
          </a:p>
        </p:txBody>
      </p:sp>
      <p:sp>
        <p:nvSpPr>
          <p:cNvPr id="4" name="Slide Number Placeholder 3"/>
          <p:cNvSpPr>
            <a:spLocks noGrp="1"/>
          </p:cNvSpPr>
          <p:nvPr>
            <p:ph type="sldNum" sz="quarter" idx="12"/>
          </p:nvPr>
        </p:nvSpPr>
        <p:spPr/>
        <p:txBody>
          <a:bodyPr/>
          <a:lstStyle/>
          <a:p>
            <a:fld id="{12DBA238-B0A8-4E33-AF5E-3D4E990766A6}" type="slidenum">
              <a:rPr lang="en-GB" smtClean="0"/>
              <a:pPr/>
              <a:t>44</a:t>
            </a:fld>
            <a:endParaRPr lang="en-GB"/>
          </a:p>
        </p:txBody>
      </p:sp>
    </p:spTree>
    <p:extLst>
      <p:ext uri="{BB962C8B-B14F-4D97-AF65-F5344CB8AC3E}">
        <p14:creationId xmlns:p14="http://schemas.microsoft.com/office/powerpoint/2010/main" val="347283262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Important points to consider</a:t>
            </a:r>
            <a:endParaRPr lang="en-GB" b="1" dirty="0"/>
          </a:p>
        </p:txBody>
      </p:sp>
      <p:sp>
        <p:nvSpPr>
          <p:cNvPr id="3" name="Content Placeholder 2"/>
          <p:cNvSpPr>
            <a:spLocks noGrp="1"/>
          </p:cNvSpPr>
          <p:nvPr>
            <p:ph idx="1"/>
          </p:nvPr>
        </p:nvSpPr>
        <p:spPr/>
        <p:txBody>
          <a:bodyPr/>
          <a:lstStyle/>
          <a:p>
            <a:r>
              <a:rPr lang="en-GB" dirty="0" smtClean="0">
                <a:latin typeface="+mj-lt"/>
              </a:rPr>
              <a:t>The ‘flow’ of your work – no ‘chunking’ of information</a:t>
            </a:r>
          </a:p>
          <a:p>
            <a:r>
              <a:rPr lang="en-GB" dirty="0" smtClean="0">
                <a:latin typeface="+mj-lt"/>
              </a:rPr>
              <a:t>Ensure that each paragraph leads to the next – with the use of leading/connecting sentences</a:t>
            </a:r>
          </a:p>
          <a:p>
            <a:r>
              <a:rPr lang="en-GB" dirty="0" smtClean="0">
                <a:latin typeface="+mj-lt"/>
              </a:rPr>
              <a:t>Avoid the use of sub-headings – unless stipulated by your lecturer</a:t>
            </a:r>
          </a:p>
          <a:p>
            <a:r>
              <a:rPr lang="en-GB" dirty="0" smtClean="0">
                <a:latin typeface="+mj-lt"/>
              </a:rPr>
              <a:t>Spelling, grammar, presentation</a:t>
            </a:r>
          </a:p>
        </p:txBody>
      </p:sp>
      <p:sp>
        <p:nvSpPr>
          <p:cNvPr id="4" name="Slide Number Placeholder 3"/>
          <p:cNvSpPr>
            <a:spLocks noGrp="1"/>
          </p:cNvSpPr>
          <p:nvPr>
            <p:ph type="sldNum" sz="quarter" idx="12"/>
          </p:nvPr>
        </p:nvSpPr>
        <p:spPr/>
        <p:txBody>
          <a:bodyPr/>
          <a:lstStyle/>
          <a:p>
            <a:fld id="{12DBA238-B0A8-4E33-AF5E-3D4E990766A6}" type="slidenum">
              <a:rPr lang="en-GB" smtClean="0"/>
              <a:pPr/>
              <a:t>45</a:t>
            </a:fld>
            <a:endParaRPr lang="en-GB"/>
          </a:p>
        </p:txBody>
      </p:sp>
    </p:spTree>
    <p:extLst>
      <p:ext uri="{BB962C8B-B14F-4D97-AF65-F5344CB8AC3E}">
        <p14:creationId xmlns:p14="http://schemas.microsoft.com/office/powerpoint/2010/main" val="39348175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Conclusion</a:t>
            </a:r>
            <a:endParaRPr lang="en-GB" b="1" dirty="0"/>
          </a:p>
        </p:txBody>
      </p:sp>
      <p:sp>
        <p:nvSpPr>
          <p:cNvPr id="3" name="Content Placeholder 2"/>
          <p:cNvSpPr>
            <a:spLocks noGrp="1"/>
          </p:cNvSpPr>
          <p:nvPr>
            <p:ph idx="1"/>
          </p:nvPr>
        </p:nvSpPr>
        <p:spPr/>
        <p:txBody>
          <a:bodyPr/>
          <a:lstStyle/>
          <a:p>
            <a:r>
              <a:rPr lang="en-GB" dirty="0" smtClean="0">
                <a:latin typeface="+mj-lt"/>
              </a:rPr>
              <a:t>Approximately 10% of your work count</a:t>
            </a:r>
          </a:p>
          <a:p>
            <a:r>
              <a:rPr lang="en-GB" dirty="0" smtClean="0">
                <a:latin typeface="+mj-lt"/>
              </a:rPr>
              <a:t>Summary – of your main findings</a:t>
            </a:r>
          </a:p>
          <a:p>
            <a:r>
              <a:rPr lang="en-GB" dirty="0" smtClean="0">
                <a:latin typeface="+mj-lt"/>
              </a:rPr>
              <a:t>Any recommendations to make?</a:t>
            </a:r>
          </a:p>
          <a:p>
            <a:r>
              <a:rPr lang="en-GB" dirty="0" smtClean="0">
                <a:latin typeface="+mj-lt"/>
              </a:rPr>
              <a:t>Revert back to the question</a:t>
            </a:r>
          </a:p>
          <a:p>
            <a:r>
              <a:rPr lang="en-GB" dirty="0" smtClean="0">
                <a:latin typeface="+mj-lt"/>
              </a:rPr>
              <a:t>Re-visit your introduction?  Have you said what you are going to say?</a:t>
            </a:r>
            <a:endParaRPr lang="en-GB" dirty="0">
              <a:latin typeface="+mj-lt"/>
            </a:endParaRPr>
          </a:p>
        </p:txBody>
      </p:sp>
      <p:sp>
        <p:nvSpPr>
          <p:cNvPr id="4" name="Slide Number Placeholder 3"/>
          <p:cNvSpPr>
            <a:spLocks noGrp="1"/>
          </p:cNvSpPr>
          <p:nvPr>
            <p:ph type="sldNum" sz="quarter" idx="12"/>
          </p:nvPr>
        </p:nvSpPr>
        <p:spPr/>
        <p:txBody>
          <a:bodyPr/>
          <a:lstStyle/>
          <a:p>
            <a:fld id="{12DBA238-B0A8-4E33-AF5E-3D4E990766A6}" type="slidenum">
              <a:rPr lang="en-GB" smtClean="0"/>
              <a:pPr/>
              <a:t>46</a:t>
            </a:fld>
            <a:endParaRPr lang="en-GB"/>
          </a:p>
        </p:txBody>
      </p:sp>
    </p:spTree>
    <p:extLst>
      <p:ext uri="{BB962C8B-B14F-4D97-AF65-F5344CB8AC3E}">
        <p14:creationId xmlns:p14="http://schemas.microsoft.com/office/powerpoint/2010/main" val="301563363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GB" b="1" dirty="0"/>
              <a:t>Some final thoughts…</a:t>
            </a:r>
          </a:p>
        </p:txBody>
      </p:sp>
      <p:sp>
        <p:nvSpPr>
          <p:cNvPr id="7" name="Subtitle 6"/>
          <p:cNvSpPr>
            <a:spLocks noGrp="1"/>
          </p:cNvSpPr>
          <p:nvPr>
            <p:ph type="subTitle" idx="1"/>
          </p:nvPr>
        </p:nvSpPr>
        <p:spPr/>
        <p:txBody>
          <a:bodyPr/>
          <a:lstStyle/>
          <a:p>
            <a:endParaRPr lang="en-GB"/>
          </a:p>
        </p:txBody>
      </p:sp>
      <p:sp>
        <p:nvSpPr>
          <p:cNvPr id="2" name="Slide Number Placeholder 1"/>
          <p:cNvSpPr>
            <a:spLocks noGrp="1"/>
          </p:cNvSpPr>
          <p:nvPr>
            <p:ph type="sldNum" sz="quarter" idx="4"/>
          </p:nvPr>
        </p:nvSpPr>
        <p:spPr/>
        <p:txBody>
          <a:bodyPr/>
          <a:lstStyle/>
          <a:p>
            <a:fld id="{760EC428-88D4-4FC1-85F9-DDCEB74D828C}" type="slidenum">
              <a:rPr lang="en-GB" smtClean="0"/>
              <a:pPr/>
              <a:t>47</a:t>
            </a:fld>
            <a:endParaRPr lang="en-GB"/>
          </a:p>
        </p:txBody>
      </p:sp>
    </p:spTree>
    <p:extLst>
      <p:ext uri="{BB962C8B-B14F-4D97-AF65-F5344CB8AC3E}">
        <p14:creationId xmlns:p14="http://schemas.microsoft.com/office/powerpoint/2010/main" val="53531834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GB" b="1" dirty="0">
                <a:latin typeface="+mj-lt"/>
              </a:rPr>
              <a:t>Planning</a:t>
            </a:r>
            <a:r>
              <a:rPr lang="en-GB" b="1" i="1" dirty="0">
                <a:latin typeface="+mj-lt"/>
              </a:rPr>
              <a:t> </a:t>
            </a:r>
            <a:r>
              <a:rPr lang="en-GB" b="1" dirty="0">
                <a:latin typeface="+mj-lt"/>
              </a:rPr>
              <a:t>and time </a:t>
            </a:r>
            <a:r>
              <a:rPr lang="en-GB" b="1" dirty="0" smtClean="0">
                <a:latin typeface="+mj-lt"/>
              </a:rPr>
              <a:t>management</a:t>
            </a:r>
            <a:r>
              <a:rPr lang="en-GB" b="1" i="1" u="sng" dirty="0" smtClean="0">
                <a:latin typeface="+mj-lt"/>
              </a:rPr>
              <a:t> </a:t>
            </a:r>
            <a:endParaRPr lang="en-GB" sz="4800" b="1" dirty="0"/>
          </a:p>
        </p:txBody>
      </p:sp>
      <p:sp>
        <p:nvSpPr>
          <p:cNvPr id="3" name="Content Placeholder 2"/>
          <p:cNvSpPr>
            <a:spLocks noGrp="1"/>
          </p:cNvSpPr>
          <p:nvPr>
            <p:ph idx="1"/>
          </p:nvPr>
        </p:nvSpPr>
        <p:spPr>
          <a:xfrm>
            <a:off x="395536" y="1700808"/>
            <a:ext cx="8496944" cy="4914155"/>
          </a:xfrm>
        </p:spPr>
        <p:txBody>
          <a:bodyPr/>
          <a:lstStyle/>
          <a:p>
            <a:pPr lvl="2"/>
            <a:r>
              <a:rPr lang="en-GB" sz="2400" dirty="0" smtClean="0">
                <a:latin typeface="+mj-lt"/>
              </a:rPr>
              <a:t>Firstly </a:t>
            </a:r>
            <a:r>
              <a:rPr lang="en-GB" sz="2400" i="1" dirty="0" smtClean="0">
                <a:latin typeface="+mj-lt"/>
              </a:rPr>
              <a:t>it</a:t>
            </a:r>
            <a:r>
              <a:rPr lang="en-GB" sz="2400" i="1" dirty="0">
                <a:latin typeface="+mj-lt"/>
              </a:rPr>
              <a:t> </a:t>
            </a:r>
            <a:r>
              <a:rPr lang="en-GB" sz="2400" i="1" dirty="0" smtClean="0">
                <a:latin typeface="+mj-lt"/>
              </a:rPr>
              <a:t>is </a:t>
            </a:r>
            <a:r>
              <a:rPr lang="en-GB" sz="2400" i="1" dirty="0">
                <a:latin typeface="+mj-lt"/>
              </a:rPr>
              <a:t>up to you</a:t>
            </a:r>
            <a:r>
              <a:rPr lang="en-GB" sz="2400" dirty="0">
                <a:latin typeface="+mj-lt"/>
              </a:rPr>
              <a:t> to organise your </a:t>
            </a:r>
            <a:r>
              <a:rPr lang="en-GB" sz="2400" dirty="0" smtClean="0">
                <a:latin typeface="+mj-lt"/>
              </a:rPr>
              <a:t>study – both </a:t>
            </a:r>
            <a:r>
              <a:rPr lang="en-GB" sz="2400" dirty="0">
                <a:latin typeface="+mj-lt"/>
              </a:rPr>
              <a:t>how </a:t>
            </a:r>
            <a:r>
              <a:rPr lang="en-GB" sz="2400" dirty="0" smtClean="0">
                <a:latin typeface="+mj-lt"/>
              </a:rPr>
              <a:t>you are </a:t>
            </a:r>
            <a:r>
              <a:rPr lang="en-GB" sz="2400" dirty="0">
                <a:latin typeface="+mj-lt"/>
              </a:rPr>
              <a:t>going to do things and </a:t>
            </a:r>
            <a:r>
              <a:rPr lang="en-GB" sz="2400" dirty="0" smtClean="0">
                <a:latin typeface="+mj-lt"/>
              </a:rPr>
              <a:t>when.</a:t>
            </a:r>
            <a:endParaRPr lang="en-GB" sz="2400" dirty="0">
              <a:latin typeface="+mj-lt"/>
            </a:endParaRPr>
          </a:p>
          <a:p>
            <a:pPr lvl="2"/>
            <a:r>
              <a:rPr lang="en-GB" sz="2400" dirty="0">
                <a:latin typeface="+mj-lt"/>
              </a:rPr>
              <a:t>Assignments </a:t>
            </a:r>
            <a:r>
              <a:rPr lang="en-GB" sz="2400" dirty="0" smtClean="0">
                <a:latin typeface="+mj-lt"/>
              </a:rPr>
              <a:t>are </a:t>
            </a:r>
            <a:r>
              <a:rPr lang="en-GB" sz="2400" dirty="0">
                <a:latin typeface="+mj-lt"/>
              </a:rPr>
              <a:t>given in advance and you will need to plan your time accordingly. </a:t>
            </a:r>
          </a:p>
          <a:p>
            <a:pPr lvl="2"/>
            <a:r>
              <a:rPr lang="en-GB" sz="2400" dirty="0" smtClean="0">
                <a:latin typeface="+mj-lt"/>
              </a:rPr>
              <a:t>Through effective planning and time management you </a:t>
            </a:r>
            <a:r>
              <a:rPr lang="en-GB" sz="2400" dirty="0">
                <a:latin typeface="+mj-lt"/>
              </a:rPr>
              <a:t>can avoid </a:t>
            </a:r>
            <a:r>
              <a:rPr lang="en-GB" sz="2400" dirty="0" smtClean="0">
                <a:latin typeface="+mj-lt"/>
              </a:rPr>
              <a:t>stress, </a:t>
            </a:r>
            <a:r>
              <a:rPr lang="en-GB" sz="2400" dirty="0">
                <a:latin typeface="+mj-lt"/>
              </a:rPr>
              <a:t>sloppy </a:t>
            </a:r>
            <a:r>
              <a:rPr lang="en-GB" sz="2400" dirty="0" smtClean="0">
                <a:latin typeface="+mj-lt"/>
              </a:rPr>
              <a:t>work, </a:t>
            </a:r>
            <a:r>
              <a:rPr lang="en-GB" sz="2400" dirty="0">
                <a:latin typeface="+mj-lt"/>
              </a:rPr>
              <a:t>and low marks</a:t>
            </a:r>
            <a:r>
              <a:rPr lang="en-GB" sz="2400" dirty="0" smtClean="0">
                <a:latin typeface="+mj-lt"/>
              </a:rPr>
              <a:t>!</a:t>
            </a:r>
          </a:p>
          <a:p>
            <a:pPr lvl="2"/>
            <a:r>
              <a:rPr lang="en-GB" sz="2400" dirty="0">
                <a:latin typeface="+mj-lt"/>
              </a:rPr>
              <a:t>Keep in mind the following: </a:t>
            </a:r>
          </a:p>
          <a:p>
            <a:pPr lvl="3"/>
            <a:r>
              <a:rPr lang="en-GB" sz="2000" dirty="0">
                <a:latin typeface="+mj-lt"/>
              </a:rPr>
              <a:t>End date (work backwards)</a:t>
            </a:r>
          </a:p>
          <a:p>
            <a:pPr lvl="3"/>
            <a:r>
              <a:rPr lang="en-GB" sz="2000" dirty="0">
                <a:latin typeface="+mj-lt"/>
              </a:rPr>
              <a:t>What needs to be done, </a:t>
            </a:r>
            <a:r>
              <a:rPr lang="en-GB" sz="2000" dirty="0" smtClean="0">
                <a:latin typeface="+mj-lt"/>
              </a:rPr>
              <a:t>how</a:t>
            </a:r>
            <a:r>
              <a:rPr lang="en-GB" sz="2000" dirty="0">
                <a:latin typeface="+mj-lt"/>
              </a:rPr>
              <a:t>, when, where </a:t>
            </a:r>
            <a:r>
              <a:rPr lang="en-GB" sz="2000" dirty="0" smtClean="0">
                <a:latin typeface="+mj-lt"/>
              </a:rPr>
              <a:t>can </a:t>
            </a:r>
            <a:r>
              <a:rPr lang="en-GB" sz="2000" dirty="0">
                <a:latin typeface="+mj-lt"/>
              </a:rPr>
              <a:t>I do it. </a:t>
            </a:r>
          </a:p>
          <a:p>
            <a:pPr lvl="3"/>
            <a:r>
              <a:rPr lang="en-GB" sz="2000" dirty="0">
                <a:latin typeface="+mj-lt"/>
              </a:rPr>
              <a:t>Give </a:t>
            </a:r>
            <a:r>
              <a:rPr lang="en-GB" sz="2000" dirty="0" smtClean="0">
                <a:latin typeface="+mj-lt"/>
              </a:rPr>
              <a:t>yourself </a:t>
            </a:r>
            <a:r>
              <a:rPr lang="en-GB" sz="2000" dirty="0">
                <a:latin typeface="+mj-lt"/>
              </a:rPr>
              <a:t>enough time </a:t>
            </a:r>
            <a:r>
              <a:rPr lang="en-GB" sz="2000" dirty="0" smtClean="0">
                <a:latin typeface="+mj-lt"/>
              </a:rPr>
              <a:t>so that </a:t>
            </a:r>
            <a:r>
              <a:rPr lang="en-GB" sz="2000" dirty="0">
                <a:latin typeface="+mj-lt"/>
              </a:rPr>
              <a:t>if you run in to difficulties you can contact a </a:t>
            </a:r>
            <a:r>
              <a:rPr lang="en-GB" sz="2000" dirty="0" smtClean="0">
                <a:latin typeface="+mj-lt"/>
              </a:rPr>
              <a:t>lecturer </a:t>
            </a:r>
            <a:r>
              <a:rPr lang="en-GB" sz="2000" dirty="0">
                <a:latin typeface="+mj-lt"/>
              </a:rPr>
              <a:t>for advice. </a:t>
            </a:r>
          </a:p>
          <a:p>
            <a:pPr lvl="3"/>
            <a:r>
              <a:rPr lang="en-GB" sz="2000" dirty="0">
                <a:latin typeface="+mj-lt"/>
              </a:rPr>
              <a:t>Give yourself time to proof </a:t>
            </a:r>
            <a:r>
              <a:rPr lang="en-GB" sz="2000" dirty="0" smtClean="0">
                <a:latin typeface="+mj-lt"/>
              </a:rPr>
              <a:t>read.</a:t>
            </a:r>
            <a:endParaRPr lang="en-GB" sz="2000" dirty="0">
              <a:latin typeface="+mj-lt"/>
            </a:endParaRPr>
          </a:p>
          <a:p>
            <a:pPr lvl="2"/>
            <a:endParaRPr lang="en-GB" sz="2100" dirty="0">
              <a:latin typeface="+mj-lt"/>
            </a:endParaRP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48</a:t>
            </a:fld>
            <a:endParaRPr lang="en-GB"/>
          </a:p>
        </p:txBody>
      </p:sp>
    </p:spTree>
    <p:extLst>
      <p:ext uri="{BB962C8B-B14F-4D97-AF65-F5344CB8AC3E}">
        <p14:creationId xmlns:p14="http://schemas.microsoft.com/office/powerpoint/2010/main" val="1432761995"/>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Get yourself informed</a:t>
            </a:r>
          </a:p>
        </p:txBody>
      </p:sp>
      <p:sp>
        <p:nvSpPr>
          <p:cNvPr id="3" name="Content Placeholder 2"/>
          <p:cNvSpPr>
            <a:spLocks noGrp="1"/>
          </p:cNvSpPr>
          <p:nvPr>
            <p:ph idx="1"/>
          </p:nvPr>
        </p:nvSpPr>
        <p:spPr/>
        <p:txBody>
          <a:bodyPr/>
          <a:lstStyle/>
          <a:p>
            <a:r>
              <a:rPr lang="en-GB" sz="2800" dirty="0" smtClean="0">
                <a:latin typeface="+mj-lt"/>
              </a:rPr>
              <a:t>HE </a:t>
            </a:r>
            <a:r>
              <a:rPr lang="en-GB" sz="2800" dirty="0">
                <a:latin typeface="+mj-lt"/>
              </a:rPr>
              <a:t>is about taking responsibility for your own </a:t>
            </a:r>
            <a:r>
              <a:rPr lang="en-GB" sz="2800" dirty="0" smtClean="0">
                <a:latin typeface="+mj-lt"/>
              </a:rPr>
              <a:t>learning. </a:t>
            </a:r>
            <a:endParaRPr lang="en-GB" sz="2800" dirty="0">
              <a:latin typeface="+mj-lt"/>
            </a:endParaRPr>
          </a:p>
          <a:p>
            <a:r>
              <a:rPr lang="en-GB" sz="2800" dirty="0">
                <a:latin typeface="+mj-lt"/>
              </a:rPr>
              <a:t>You need to take an active role in finding out the right information you need to undertake your studies effectively. </a:t>
            </a:r>
            <a:endParaRPr lang="en-GB" sz="2800" dirty="0" smtClean="0">
              <a:latin typeface="+mj-lt"/>
            </a:endParaRPr>
          </a:p>
          <a:p>
            <a:r>
              <a:rPr lang="en-GB" sz="2800" dirty="0">
                <a:latin typeface="+mj-lt"/>
              </a:rPr>
              <a:t>Don't expect to read everything on your topic - it would take a lifetime! </a:t>
            </a:r>
          </a:p>
          <a:p>
            <a:r>
              <a:rPr lang="en-GB" sz="2800" dirty="0">
                <a:latin typeface="+mj-lt"/>
              </a:rPr>
              <a:t>Active reading - think about what you want to find out before you start. </a:t>
            </a:r>
          </a:p>
          <a:p>
            <a:endParaRPr lang="en-GB" dirty="0"/>
          </a:p>
          <a:p>
            <a:pPr marL="0" indent="0">
              <a:buNone/>
            </a:pPr>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49</a:t>
            </a:fld>
            <a:endParaRPr lang="en-GB"/>
          </a:p>
        </p:txBody>
      </p:sp>
    </p:spTree>
    <p:extLst>
      <p:ext uri="{BB962C8B-B14F-4D97-AF65-F5344CB8AC3E}">
        <p14:creationId xmlns:p14="http://schemas.microsoft.com/office/powerpoint/2010/main" val="295425722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latin typeface="+mj-lt"/>
              </a:rPr>
              <a:t>Make useful notes, not copious </a:t>
            </a:r>
            <a:r>
              <a:rPr lang="en-GB" dirty="0" smtClean="0">
                <a:latin typeface="+mj-lt"/>
              </a:rPr>
              <a:t>ones:</a:t>
            </a:r>
            <a:endParaRPr lang="en-GB" dirty="0">
              <a:latin typeface="+mj-lt"/>
            </a:endParaRPr>
          </a:p>
          <a:p>
            <a:pPr lvl="1"/>
            <a:r>
              <a:rPr lang="en-GB" dirty="0" smtClean="0">
                <a:latin typeface="+mj-lt"/>
              </a:rPr>
              <a:t>If </a:t>
            </a:r>
            <a:r>
              <a:rPr lang="en-GB" dirty="0">
                <a:latin typeface="+mj-lt"/>
              </a:rPr>
              <a:t>you try to write down everything the lecturer says you </a:t>
            </a:r>
            <a:r>
              <a:rPr lang="en-GB" dirty="0" smtClean="0">
                <a:latin typeface="+mj-lt"/>
              </a:rPr>
              <a:t>will not </a:t>
            </a:r>
            <a:r>
              <a:rPr lang="en-GB" dirty="0">
                <a:latin typeface="+mj-lt"/>
              </a:rPr>
              <a:t>be able to focus on listening. </a:t>
            </a:r>
            <a:endParaRPr lang="en-GB" dirty="0" smtClean="0">
              <a:latin typeface="+mj-lt"/>
            </a:endParaRPr>
          </a:p>
          <a:p>
            <a:pPr lvl="1"/>
            <a:r>
              <a:rPr lang="en-GB" dirty="0" smtClean="0">
                <a:latin typeface="+mj-lt"/>
              </a:rPr>
              <a:t>Make </a:t>
            </a:r>
            <a:r>
              <a:rPr lang="en-GB" dirty="0">
                <a:latin typeface="+mj-lt"/>
              </a:rPr>
              <a:t>notes of selected points and underline the important ones to make them obvious. </a:t>
            </a:r>
          </a:p>
          <a:p>
            <a:r>
              <a:rPr lang="en-GB" dirty="0">
                <a:latin typeface="+mj-lt"/>
              </a:rPr>
              <a:t>Add any thoughts of your own that arise, but make it clear that </a:t>
            </a:r>
            <a:r>
              <a:rPr lang="en-GB" dirty="0" smtClean="0">
                <a:latin typeface="+mj-lt"/>
              </a:rPr>
              <a:t>they are </a:t>
            </a:r>
            <a:r>
              <a:rPr lang="en-GB" dirty="0">
                <a:latin typeface="+mj-lt"/>
              </a:rPr>
              <a:t>your own ideas, perhaps by circling them. </a:t>
            </a:r>
          </a:p>
          <a:p>
            <a:endParaRPr lang="en-GB" dirty="0">
              <a:latin typeface="+mj-lt"/>
            </a:endParaRPr>
          </a:p>
        </p:txBody>
      </p:sp>
      <p:sp>
        <p:nvSpPr>
          <p:cNvPr id="4" name="Slide Number Placeholder 3"/>
          <p:cNvSpPr>
            <a:spLocks noGrp="1"/>
          </p:cNvSpPr>
          <p:nvPr>
            <p:ph type="sldNum" sz="quarter" idx="12"/>
          </p:nvPr>
        </p:nvSpPr>
        <p:spPr/>
        <p:txBody>
          <a:bodyPr/>
          <a:lstStyle/>
          <a:p>
            <a:fld id="{12DBA238-B0A8-4E33-AF5E-3D4E990766A6}" type="slidenum">
              <a:rPr lang="en-GB" smtClean="0"/>
              <a:pPr/>
              <a:t>50</a:t>
            </a:fld>
            <a:endParaRPr lang="en-GB"/>
          </a:p>
        </p:txBody>
      </p:sp>
    </p:spTree>
    <p:extLst>
      <p:ext uri="{BB962C8B-B14F-4D97-AF65-F5344CB8AC3E}">
        <p14:creationId xmlns:p14="http://schemas.microsoft.com/office/powerpoint/2010/main" val="2227735005"/>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Writing</a:t>
            </a:r>
          </a:p>
        </p:txBody>
      </p:sp>
      <p:sp>
        <p:nvSpPr>
          <p:cNvPr id="3" name="Content Placeholder 2"/>
          <p:cNvSpPr>
            <a:spLocks noGrp="1"/>
          </p:cNvSpPr>
          <p:nvPr>
            <p:ph idx="1"/>
          </p:nvPr>
        </p:nvSpPr>
        <p:spPr/>
        <p:txBody>
          <a:bodyPr/>
          <a:lstStyle/>
          <a:p>
            <a:r>
              <a:rPr lang="en-GB" sz="2800" dirty="0" smtClean="0">
                <a:latin typeface="+mj-lt"/>
              </a:rPr>
              <a:t>At </a:t>
            </a:r>
            <a:r>
              <a:rPr lang="en-GB" sz="2800" dirty="0">
                <a:latin typeface="+mj-lt"/>
              </a:rPr>
              <a:t>university </a:t>
            </a:r>
            <a:r>
              <a:rPr lang="en-GB" sz="2800" dirty="0" smtClean="0">
                <a:latin typeface="+mj-lt"/>
              </a:rPr>
              <a:t>it is </a:t>
            </a:r>
            <a:r>
              <a:rPr lang="en-GB" sz="2800" dirty="0">
                <a:latin typeface="+mj-lt"/>
              </a:rPr>
              <a:t>not about how much you know, but how you understand it. </a:t>
            </a:r>
            <a:endParaRPr lang="en-GB" sz="2800" dirty="0" smtClean="0">
              <a:latin typeface="+mj-lt"/>
            </a:endParaRPr>
          </a:p>
          <a:p>
            <a:pPr lvl="1"/>
            <a:r>
              <a:rPr lang="en-GB" sz="2400" dirty="0" smtClean="0">
                <a:latin typeface="+mj-lt"/>
              </a:rPr>
              <a:t>That </a:t>
            </a:r>
            <a:r>
              <a:rPr lang="en-GB" sz="2400" dirty="0">
                <a:latin typeface="+mj-lt"/>
              </a:rPr>
              <a:t>usually means knowing the major issues and debates and putting what </a:t>
            </a:r>
            <a:r>
              <a:rPr lang="en-GB" sz="2400" dirty="0" smtClean="0">
                <a:latin typeface="+mj-lt"/>
              </a:rPr>
              <a:t>you have </a:t>
            </a:r>
            <a:r>
              <a:rPr lang="en-GB" sz="2400" dirty="0">
                <a:latin typeface="+mj-lt"/>
              </a:rPr>
              <a:t>found out about the topic into that context. </a:t>
            </a:r>
          </a:p>
          <a:p>
            <a:r>
              <a:rPr lang="en-GB" sz="2800" dirty="0">
                <a:latin typeface="+mj-lt"/>
              </a:rPr>
              <a:t>It also means being able to communicate your </a:t>
            </a:r>
            <a:r>
              <a:rPr lang="en-GB" sz="2800" dirty="0" smtClean="0">
                <a:latin typeface="+mj-lt"/>
              </a:rPr>
              <a:t>understanding</a:t>
            </a:r>
          </a:p>
          <a:p>
            <a:pPr lvl="1"/>
            <a:r>
              <a:rPr lang="en-GB" sz="2400" dirty="0" smtClean="0">
                <a:latin typeface="+mj-lt"/>
              </a:rPr>
              <a:t>therefore </a:t>
            </a:r>
            <a:r>
              <a:rPr lang="en-GB" sz="2400" dirty="0">
                <a:latin typeface="+mj-lt"/>
              </a:rPr>
              <a:t>knowing how to structure your work and </a:t>
            </a:r>
            <a:r>
              <a:rPr lang="en-GB" sz="2400" dirty="0" smtClean="0">
                <a:latin typeface="+mj-lt"/>
              </a:rPr>
              <a:t>how write </a:t>
            </a:r>
            <a:r>
              <a:rPr lang="en-GB" sz="2400" dirty="0">
                <a:latin typeface="+mj-lt"/>
              </a:rPr>
              <a:t>clearly and academically is really important.</a:t>
            </a:r>
          </a:p>
        </p:txBody>
      </p:sp>
      <p:sp>
        <p:nvSpPr>
          <p:cNvPr id="4" name="Slide Number Placeholder 3"/>
          <p:cNvSpPr>
            <a:spLocks noGrp="1"/>
          </p:cNvSpPr>
          <p:nvPr>
            <p:ph type="sldNum" sz="quarter" idx="12"/>
          </p:nvPr>
        </p:nvSpPr>
        <p:spPr/>
        <p:txBody>
          <a:bodyPr/>
          <a:lstStyle/>
          <a:p>
            <a:fld id="{12DBA238-B0A8-4E33-AF5E-3D4E990766A6}" type="slidenum">
              <a:rPr lang="en-GB" smtClean="0"/>
              <a:pPr/>
              <a:t>51</a:t>
            </a:fld>
            <a:endParaRPr lang="en-GB"/>
          </a:p>
        </p:txBody>
      </p:sp>
    </p:spTree>
    <p:extLst>
      <p:ext uri="{BB962C8B-B14F-4D97-AF65-F5344CB8AC3E}">
        <p14:creationId xmlns:p14="http://schemas.microsoft.com/office/powerpoint/2010/main" val="226784466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Think critically about everything you read, see or hear - consider whether you agree or disagree with it and then (most importantly) work out why you think the way you do. </a:t>
            </a:r>
          </a:p>
          <a:p>
            <a:r>
              <a:rPr lang="en-GB" dirty="0"/>
              <a:t>Remember that just because </a:t>
            </a:r>
            <a:r>
              <a:rPr lang="en-GB" dirty="0" smtClean="0"/>
              <a:t>it is </a:t>
            </a:r>
            <a:r>
              <a:rPr lang="en-GB" dirty="0"/>
              <a:t>in print (or your lecturer says it), </a:t>
            </a:r>
            <a:r>
              <a:rPr lang="en-GB" dirty="0" smtClean="0"/>
              <a:t>it does not </a:t>
            </a:r>
            <a:r>
              <a:rPr lang="en-GB" dirty="0"/>
              <a:t>mean it must be right. </a:t>
            </a: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52</a:t>
            </a:fld>
            <a:endParaRPr lang="en-GB"/>
          </a:p>
        </p:txBody>
      </p:sp>
    </p:spTree>
    <p:extLst>
      <p:ext uri="{BB962C8B-B14F-4D97-AF65-F5344CB8AC3E}">
        <p14:creationId xmlns:p14="http://schemas.microsoft.com/office/powerpoint/2010/main" val="231577442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sz="2400" dirty="0">
                <a:latin typeface="+mj-lt"/>
              </a:rPr>
              <a:t>Get </a:t>
            </a:r>
            <a:r>
              <a:rPr lang="en-GB" sz="2400" dirty="0" smtClean="0">
                <a:latin typeface="+mj-lt"/>
              </a:rPr>
              <a:t>your referencing right:</a:t>
            </a:r>
            <a:endParaRPr lang="en-GB" sz="2400" dirty="0">
              <a:latin typeface="+mj-lt"/>
            </a:endParaRPr>
          </a:p>
          <a:p>
            <a:pPr lvl="1"/>
            <a:r>
              <a:rPr lang="en-GB" sz="2000" dirty="0" smtClean="0">
                <a:latin typeface="+mj-lt"/>
              </a:rPr>
              <a:t>You are </a:t>
            </a:r>
            <a:r>
              <a:rPr lang="en-GB" sz="2000" dirty="0">
                <a:latin typeface="+mj-lt"/>
              </a:rPr>
              <a:t>expected to include every source you use while researching an assignment in your bibliography, and to add a reference to your text whenever you use a direct quote, </a:t>
            </a:r>
            <a:r>
              <a:rPr lang="en-GB" sz="2000" dirty="0" smtClean="0">
                <a:latin typeface="+mj-lt"/>
              </a:rPr>
              <a:t>whenever you paraphrase or use an </a:t>
            </a:r>
            <a:r>
              <a:rPr lang="en-GB" sz="2000" dirty="0">
                <a:latin typeface="+mj-lt"/>
              </a:rPr>
              <a:t>idea from someone else's work. </a:t>
            </a:r>
          </a:p>
          <a:p>
            <a:r>
              <a:rPr lang="en-GB" sz="2400" dirty="0">
                <a:latin typeface="+mj-lt"/>
              </a:rPr>
              <a:t>Lots of long quotes are a bad </a:t>
            </a:r>
            <a:r>
              <a:rPr lang="en-GB" sz="2400" dirty="0" smtClean="0">
                <a:latin typeface="+mj-lt"/>
              </a:rPr>
              <a:t>idea</a:t>
            </a:r>
          </a:p>
          <a:p>
            <a:pPr lvl="1"/>
            <a:r>
              <a:rPr lang="en-GB" sz="2000" dirty="0" smtClean="0">
                <a:latin typeface="+mj-lt"/>
              </a:rPr>
              <a:t>get </a:t>
            </a:r>
            <a:r>
              <a:rPr lang="en-GB" sz="2000" dirty="0">
                <a:latin typeface="+mj-lt"/>
              </a:rPr>
              <a:t>used to using mini-quotes of a few words wherever possible. Always ask yourself, "have I shown how this quote supports my argument?"</a:t>
            </a: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53</a:t>
            </a:fld>
            <a:endParaRPr lang="en-GB"/>
          </a:p>
        </p:txBody>
      </p:sp>
    </p:spTree>
    <p:extLst>
      <p:ext uri="{BB962C8B-B14F-4D97-AF65-F5344CB8AC3E}">
        <p14:creationId xmlns:p14="http://schemas.microsoft.com/office/powerpoint/2010/main" val="85987516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Avoid Plagiaris</a:t>
            </a:r>
            <a:r>
              <a:rPr lang="en-GB" b="1" dirty="0"/>
              <a:t>m</a:t>
            </a:r>
          </a:p>
        </p:txBody>
      </p:sp>
      <p:sp>
        <p:nvSpPr>
          <p:cNvPr id="3" name="Content Placeholder 2"/>
          <p:cNvSpPr>
            <a:spLocks noGrp="1"/>
          </p:cNvSpPr>
          <p:nvPr>
            <p:ph idx="1"/>
          </p:nvPr>
        </p:nvSpPr>
        <p:spPr/>
        <p:txBody>
          <a:bodyPr/>
          <a:lstStyle/>
          <a:p>
            <a:r>
              <a:rPr lang="en-GB" dirty="0" smtClean="0"/>
              <a:t>‘Plagiarism </a:t>
            </a:r>
            <a:r>
              <a:rPr lang="en-GB" dirty="0"/>
              <a:t>is using the work of others without acknowledging your source of information or inspiration</a:t>
            </a:r>
            <a:r>
              <a:rPr lang="en-GB" dirty="0" smtClean="0"/>
              <a:t>’.</a:t>
            </a:r>
          </a:p>
          <a:p>
            <a:endParaRPr lang="en-GB" dirty="0"/>
          </a:p>
          <a:p>
            <a:pPr marL="0" indent="0" algn="r">
              <a:buNone/>
            </a:pPr>
            <a:r>
              <a:rPr lang="en-GB" dirty="0" smtClean="0"/>
              <a:t>(Cottrell, 2008, p. </a:t>
            </a:r>
            <a:r>
              <a:rPr lang="en-GB" dirty="0"/>
              <a:t>128)</a:t>
            </a:r>
          </a:p>
          <a:p>
            <a:endParaRPr lang="en-GB" dirty="0"/>
          </a:p>
        </p:txBody>
      </p:sp>
      <p:sp>
        <p:nvSpPr>
          <p:cNvPr id="4" name="Slide Number Placeholder 3"/>
          <p:cNvSpPr>
            <a:spLocks noGrp="1"/>
          </p:cNvSpPr>
          <p:nvPr>
            <p:ph type="sldNum" sz="quarter" idx="12"/>
          </p:nvPr>
        </p:nvSpPr>
        <p:spPr/>
        <p:txBody>
          <a:bodyPr/>
          <a:lstStyle/>
          <a:p>
            <a:fld id="{12DBA238-B0A8-4E33-AF5E-3D4E990766A6}" type="slidenum">
              <a:rPr lang="en-GB" smtClean="0"/>
              <a:pPr/>
              <a:t>54</a:t>
            </a:fld>
            <a:endParaRPr lang="en-GB"/>
          </a:p>
        </p:txBody>
      </p:sp>
    </p:spTree>
    <p:extLst>
      <p:ext uri="{BB962C8B-B14F-4D97-AF65-F5344CB8AC3E}">
        <p14:creationId xmlns:p14="http://schemas.microsoft.com/office/powerpoint/2010/main" val="98267992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b="1" dirty="0" smtClean="0"/>
              <a:t>Bibliography</a:t>
            </a:r>
            <a:endParaRPr lang="en-GB" b="1" dirty="0"/>
          </a:p>
        </p:txBody>
      </p:sp>
      <p:sp>
        <p:nvSpPr>
          <p:cNvPr id="7" name="Content Placeholder 6"/>
          <p:cNvSpPr>
            <a:spLocks noGrp="1"/>
          </p:cNvSpPr>
          <p:nvPr>
            <p:ph idx="1"/>
          </p:nvPr>
        </p:nvSpPr>
        <p:spPr/>
        <p:txBody>
          <a:bodyPr>
            <a:normAutofit/>
          </a:bodyPr>
          <a:lstStyle/>
          <a:p>
            <a:pPr>
              <a:buNone/>
            </a:pPr>
            <a:r>
              <a:rPr lang="en-GB" altLang="en-US" dirty="0" smtClean="0">
                <a:latin typeface="Arial" panose="020B0604020202020204" pitchFamily="34" charset="0"/>
                <a:cs typeface="Arial" panose="020B0604020202020204" pitchFamily="34" charset="0"/>
              </a:rPr>
              <a:t>	Cottrell, S. (2008) </a:t>
            </a:r>
            <a:r>
              <a:rPr lang="en-GB" altLang="en-US" i="1" dirty="0" smtClean="0">
                <a:latin typeface="Arial" panose="020B0604020202020204" pitchFamily="34" charset="0"/>
                <a:cs typeface="Arial" panose="020B0604020202020204" pitchFamily="34" charset="0"/>
              </a:rPr>
              <a:t>The Study Skills Handbook</a:t>
            </a:r>
            <a:r>
              <a:rPr lang="en-GB" altLang="en-US" dirty="0" smtClean="0">
                <a:latin typeface="Arial" panose="020B0604020202020204" pitchFamily="34" charset="0"/>
                <a:cs typeface="Arial" panose="020B0604020202020204" pitchFamily="34" charset="0"/>
              </a:rPr>
              <a:t>, Hampshire: Palgrave Macmillan</a:t>
            </a:r>
          </a:p>
          <a:p>
            <a:endParaRPr lang="en-GB" dirty="0"/>
          </a:p>
        </p:txBody>
      </p:sp>
      <p:sp>
        <p:nvSpPr>
          <p:cNvPr id="2" name="Slide Number Placeholder 1"/>
          <p:cNvSpPr>
            <a:spLocks noGrp="1"/>
          </p:cNvSpPr>
          <p:nvPr>
            <p:ph type="sldNum" sz="quarter" idx="12"/>
          </p:nvPr>
        </p:nvSpPr>
        <p:spPr/>
        <p:txBody>
          <a:bodyPr/>
          <a:lstStyle/>
          <a:p>
            <a:fld id="{12DBA238-B0A8-4E33-AF5E-3D4E990766A6}" type="slidenum">
              <a:rPr lang="en-GB" smtClean="0"/>
              <a:pPr/>
              <a:t>55</a:t>
            </a:fld>
            <a:endParaRPr lang="en-GB"/>
          </a:p>
        </p:txBody>
      </p:sp>
    </p:spTree>
    <p:extLst>
      <p:ext uri="{BB962C8B-B14F-4D97-AF65-F5344CB8AC3E}">
        <p14:creationId xmlns:p14="http://schemas.microsoft.com/office/powerpoint/2010/main" val="996428461"/>
      </p:ext>
    </p:extLst>
  </p:cSld>
  <p:clrMapOvr>
    <a:masterClrMapping/>
  </p:clrMapOvr>
  <p:timing>
    <p:tnLst>
      <p:par>
        <p:cTn id="1" dur="indefinite" restart="never" nodeType="tmRoot"/>
      </p:par>
    </p:tnLst>
  </p:timing>
</p:sld>
</file>

<file path=ppt/theme/theme1.xml><?xml version="1.0" encoding="utf-8"?>
<a:theme xmlns:a="http://schemas.openxmlformats.org/drawingml/2006/main" name="Eclipse">
  <a:themeElements>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fontScheme name="Eclipse">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clipse 1">
        <a:dk1>
          <a:srgbClr val="000000"/>
        </a:dk1>
        <a:lt1>
          <a:srgbClr val="FFFFFF"/>
        </a:lt1>
        <a:dk2>
          <a:srgbClr val="006666"/>
        </a:dk2>
        <a:lt2>
          <a:srgbClr val="5F5F5F"/>
        </a:lt2>
        <a:accent1>
          <a:srgbClr val="33CCCC"/>
        </a:accent1>
        <a:accent2>
          <a:srgbClr val="99CCCC"/>
        </a:accent2>
        <a:accent3>
          <a:srgbClr val="FFFFFF"/>
        </a:accent3>
        <a:accent4>
          <a:srgbClr val="000000"/>
        </a:accent4>
        <a:accent5>
          <a:srgbClr val="ADE2E2"/>
        </a:accent5>
        <a:accent6>
          <a:srgbClr val="8AB9B9"/>
        </a:accent6>
        <a:hlink>
          <a:srgbClr val="006666"/>
        </a:hlink>
        <a:folHlink>
          <a:srgbClr val="B2B2B2"/>
        </a:folHlink>
      </a:clrScheme>
      <a:clrMap bg1="lt1" tx1="dk1" bg2="lt2" tx2="dk2" accent1="accent1" accent2="accent2" accent3="accent3" accent4="accent4" accent5="accent5" accent6="accent6" hlink="hlink" folHlink="folHlink"/>
    </a:extraClrScheme>
    <a:extraClrScheme>
      <a:clrScheme name="Eclipse 2">
        <a:dk1>
          <a:srgbClr val="000000"/>
        </a:dk1>
        <a:lt1>
          <a:srgbClr val="FFFFFF"/>
        </a:lt1>
        <a:dk2>
          <a:srgbClr val="333366"/>
        </a:dk2>
        <a:lt2>
          <a:srgbClr val="5F5F5F"/>
        </a:lt2>
        <a:accent1>
          <a:srgbClr val="CC99FF"/>
        </a:accent1>
        <a:accent2>
          <a:srgbClr val="99CCCC"/>
        </a:accent2>
        <a:accent3>
          <a:srgbClr val="FFFFFF"/>
        </a:accent3>
        <a:accent4>
          <a:srgbClr val="000000"/>
        </a:accent4>
        <a:accent5>
          <a:srgbClr val="E2CAFF"/>
        </a:accent5>
        <a:accent6>
          <a:srgbClr val="8AB9B9"/>
        </a:accent6>
        <a:hlink>
          <a:srgbClr val="666699"/>
        </a:hlink>
        <a:folHlink>
          <a:srgbClr val="660066"/>
        </a:folHlink>
      </a:clrScheme>
      <a:clrMap bg1="lt1" tx1="dk1" bg2="lt2" tx2="dk2" accent1="accent1" accent2="accent2" accent3="accent3" accent4="accent4" accent5="accent5" accent6="accent6" hlink="hlink" folHlink="folHlink"/>
    </a:extraClrScheme>
    <a:extraClrScheme>
      <a:clrScheme name="Eclipse 3">
        <a:dk1>
          <a:srgbClr val="000000"/>
        </a:dk1>
        <a:lt1>
          <a:srgbClr val="FFFFFF"/>
        </a:lt1>
        <a:dk2>
          <a:srgbClr val="0000CC"/>
        </a:dk2>
        <a:lt2>
          <a:srgbClr val="434343"/>
        </a:lt2>
        <a:accent1>
          <a:srgbClr val="99CC00"/>
        </a:accent1>
        <a:accent2>
          <a:srgbClr val="FFCC00"/>
        </a:accent2>
        <a:accent3>
          <a:srgbClr val="FFFFFF"/>
        </a:accent3>
        <a:accent4>
          <a:srgbClr val="000000"/>
        </a:accent4>
        <a:accent5>
          <a:srgbClr val="CAE2AA"/>
        </a:accent5>
        <a:accent6>
          <a:srgbClr val="E7B900"/>
        </a:accent6>
        <a:hlink>
          <a:srgbClr val="FF0000"/>
        </a:hlink>
        <a:folHlink>
          <a:srgbClr val="808080"/>
        </a:folHlink>
      </a:clrScheme>
      <a:clrMap bg1="lt1" tx1="dk1" bg2="lt2" tx2="dk2" accent1="accent1" accent2="accent2" accent3="accent3" accent4="accent4" accent5="accent5" accent6="accent6" hlink="hlink" folHlink="folHlink"/>
    </a:extraClrScheme>
    <a:extraClrScheme>
      <a:clrScheme name="Eclipse 4">
        <a:dk1>
          <a:srgbClr val="000000"/>
        </a:dk1>
        <a:lt1>
          <a:srgbClr val="64AAAE"/>
        </a:lt1>
        <a:dk2>
          <a:srgbClr val="FFFFCC"/>
        </a:dk2>
        <a:lt2>
          <a:srgbClr val="5F5F5F"/>
        </a:lt2>
        <a:accent1>
          <a:srgbClr val="B4B1DB"/>
        </a:accent1>
        <a:accent2>
          <a:srgbClr val="61C1D7"/>
        </a:accent2>
        <a:accent3>
          <a:srgbClr val="B8D2D3"/>
        </a:accent3>
        <a:accent4>
          <a:srgbClr val="000000"/>
        </a:accent4>
        <a:accent5>
          <a:srgbClr val="D6D5EA"/>
        </a:accent5>
        <a:accent6>
          <a:srgbClr val="57AFC3"/>
        </a:accent6>
        <a:hlink>
          <a:srgbClr val="257177"/>
        </a:hlink>
        <a:folHlink>
          <a:srgbClr val="CCCCCC"/>
        </a:folHlink>
      </a:clrScheme>
      <a:clrMap bg1="lt1" tx1="dk1" bg2="lt2" tx2="dk2" accent1="accent1" accent2="accent2" accent3="accent3" accent4="accent4" accent5="accent5" accent6="accent6" hlink="hlink" folHlink="folHlink"/>
    </a:extraClrScheme>
    <a:extraClrScheme>
      <a:clrScheme name="Eclipse 5">
        <a:dk1>
          <a:srgbClr val="5F5F5F"/>
        </a:dk1>
        <a:lt1>
          <a:srgbClr val="F8F8F8"/>
        </a:lt1>
        <a:dk2>
          <a:srgbClr val="2A285A"/>
        </a:dk2>
        <a:lt2>
          <a:srgbClr val="FFFFFF"/>
        </a:lt2>
        <a:accent1>
          <a:srgbClr val="999966"/>
        </a:accent1>
        <a:accent2>
          <a:srgbClr val="8C8B9D"/>
        </a:accent2>
        <a:accent3>
          <a:srgbClr val="ACACB5"/>
        </a:accent3>
        <a:accent4>
          <a:srgbClr val="D4D4D4"/>
        </a:accent4>
        <a:accent5>
          <a:srgbClr val="CACAB8"/>
        </a:accent5>
        <a:accent6>
          <a:srgbClr val="7E7D8E"/>
        </a:accent6>
        <a:hlink>
          <a:srgbClr val="465174"/>
        </a:hlink>
        <a:folHlink>
          <a:srgbClr val="C0C0C0"/>
        </a:folHlink>
      </a:clrScheme>
      <a:clrMap bg1="dk2" tx1="lt1" bg2="dk1" tx2="lt2" accent1="accent1" accent2="accent2" accent3="accent3" accent4="accent4" accent5="accent5" accent6="accent6" hlink="hlink" folHlink="folHlink"/>
    </a:extraClrScheme>
    <a:extraClrScheme>
      <a:clrScheme name="Eclipse 6">
        <a:dk1>
          <a:srgbClr val="434343"/>
        </a:dk1>
        <a:lt1>
          <a:srgbClr val="FFFFFF"/>
        </a:lt1>
        <a:dk2>
          <a:srgbClr val="360404"/>
        </a:dk2>
        <a:lt2>
          <a:srgbClr val="FFFFFF"/>
        </a:lt2>
        <a:accent1>
          <a:srgbClr val="669900"/>
        </a:accent1>
        <a:accent2>
          <a:srgbClr val="CC6600"/>
        </a:accent2>
        <a:accent3>
          <a:srgbClr val="AEAAAA"/>
        </a:accent3>
        <a:accent4>
          <a:srgbClr val="DADADA"/>
        </a:accent4>
        <a:accent5>
          <a:srgbClr val="B8CAAA"/>
        </a:accent5>
        <a:accent6>
          <a:srgbClr val="B95C00"/>
        </a:accent6>
        <a:hlink>
          <a:srgbClr val="CC3300"/>
        </a:hlink>
        <a:folHlink>
          <a:srgbClr val="808080"/>
        </a:folHlink>
      </a:clrScheme>
      <a:clrMap bg1="dk2" tx1="lt1" bg2="dk1" tx2="lt2" accent1="accent1" accent2="accent2" accent3="accent3" accent4="accent4" accent5="accent5" accent6="accent6" hlink="hlink" folHlink="folHlink"/>
    </a:extraClrScheme>
    <a:extraClrScheme>
      <a:clrScheme name="Eclipse 7">
        <a:dk1>
          <a:srgbClr val="434343"/>
        </a:dk1>
        <a:lt1>
          <a:srgbClr val="FFFFFF"/>
        </a:lt1>
        <a:dk2>
          <a:srgbClr val="000000"/>
        </a:dk2>
        <a:lt2>
          <a:srgbClr val="8285FE"/>
        </a:lt2>
        <a:accent1>
          <a:srgbClr val="669900"/>
        </a:accent1>
        <a:accent2>
          <a:srgbClr val="9900FF"/>
        </a:accent2>
        <a:accent3>
          <a:srgbClr val="AAAAAA"/>
        </a:accent3>
        <a:accent4>
          <a:srgbClr val="DADADA"/>
        </a:accent4>
        <a:accent5>
          <a:srgbClr val="B8CAAA"/>
        </a:accent5>
        <a:accent6>
          <a:srgbClr val="8A00E7"/>
        </a:accent6>
        <a:hlink>
          <a:srgbClr val="6600CC"/>
        </a:hlink>
        <a:folHlink>
          <a:srgbClr val="808080"/>
        </a:folHlink>
      </a:clrScheme>
      <a:clrMap bg1="dk2" tx1="lt1" bg2="dk1" tx2="lt2" accent1="accent1" accent2="accent2" accent3="accent3" accent4="accent4" accent5="accent5" accent6="accent6" hlink="hlink" folHlink="folHlink"/>
    </a:extraClrScheme>
    <a:extraClrScheme>
      <a:clrScheme name="Eclipse 8">
        <a:dk1>
          <a:srgbClr val="434343"/>
        </a:dk1>
        <a:lt1>
          <a:srgbClr val="FFFFFF"/>
        </a:lt1>
        <a:dk2>
          <a:srgbClr val="000000"/>
        </a:dk2>
        <a:lt2>
          <a:srgbClr val="0066FF"/>
        </a:lt2>
        <a:accent1>
          <a:srgbClr val="339966"/>
        </a:accent1>
        <a:accent2>
          <a:srgbClr val="FFCC00"/>
        </a:accent2>
        <a:accent3>
          <a:srgbClr val="AAAAAA"/>
        </a:accent3>
        <a:accent4>
          <a:srgbClr val="DADADA"/>
        </a:accent4>
        <a:accent5>
          <a:srgbClr val="ADCAB8"/>
        </a:accent5>
        <a:accent6>
          <a:srgbClr val="E7B900"/>
        </a:accent6>
        <a:hlink>
          <a:srgbClr val="CC0000"/>
        </a:hlink>
        <a:folHlink>
          <a:srgbClr val="808080"/>
        </a:folHlink>
      </a:clrScheme>
      <a:clrMap bg1="dk2" tx1="lt1" bg2="dk1" tx2="lt2" accent1="accent1" accent2="accent2" accent3="accent3" accent4="accent4" accent5="accent5" accent6="accent6" hlink="hlink" folHlink="folHlink"/>
    </a:extraClrScheme>
    <a:extraClrScheme>
      <a:clrScheme name="Eclipse 9">
        <a:dk1>
          <a:srgbClr val="333300"/>
        </a:dk1>
        <a:lt1>
          <a:srgbClr val="FFFFFF"/>
        </a:lt1>
        <a:dk2>
          <a:srgbClr val="669900"/>
        </a:dk2>
        <a:lt2>
          <a:srgbClr val="FFFFCC"/>
        </a:lt2>
        <a:accent1>
          <a:srgbClr val="CCCC00"/>
        </a:accent1>
        <a:accent2>
          <a:srgbClr val="99CC00"/>
        </a:accent2>
        <a:accent3>
          <a:srgbClr val="B8CAAA"/>
        </a:accent3>
        <a:accent4>
          <a:srgbClr val="DADADA"/>
        </a:accent4>
        <a:accent5>
          <a:srgbClr val="E2E2AA"/>
        </a:accent5>
        <a:accent6>
          <a:srgbClr val="8AB900"/>
        </a:accent6>
        <a:hlink>
          <a:srgbClr val="336600"/>
        </a:hlink>
        <a:folHlink>
          <a:srgbClr val="FFFF66"/>
        </a:folHlink>
      </a:clrScheme>
      <a:clrMap bg1="dk2" tx1="lt1" bg2="dk1" tx2="lt2" accent1="accent1" accent2="accent2" accent3="accent3" accent4="accent4" accent5="accent5" accent6="accent6" hlink="hlink" folHlink="folHlink"/>
    </a:extraClrScheme>
    <a:extraClrScheme>
      <a:clrScheme name="Eclipse 10">
        <a:dk1>
          <a:srgbClr val="333333"/>
        </a:dk1>
        <a:lt1>
          <a:srgbClr val="FFFFCC"/>
        </a:lt1>
        <a:dk2>
          <a:srgbClr val="660000"/>
        </a:dk2>
        <a:lt2>
          <a:srgbClr val="CCCCCC"/>
        </a:lt2>
        <a:accent1>
          <a:srgbClr val="FF6600"/>
        </a:accent1>
        <a:accent2>
          <a:srgbClr val="CC3300"/>
        </a:accent2>
        <a:accent3>
          <a:srgbClr val="B8AAAA"/>
        </a:accent3>
        <a:accent4>
          <a:srgbClr val="DADAAE"/>
        </a:accent4>
        <a:accent5>
          <a:srgbClr val="FFB8AA"/>
        </a:accent5>
        <a:accent6>
          <a:srgbClr val="B92D00"/>
        </a:accent6>
        <a:hlink>
          <a:srgbClr val="9900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Eclipse</Template>
  <TotalTime>1636</TotalTime>
  <Words>2671</Words>
  <Application>Microsoft Office PowerPoint</Application>
  <PresentationFormat>On-screen Show (4:3)</PresentationFormat>
  <Paragraphs>439</Paragraphs>
  <Slides>55</Slides>
  <Notes>54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SimSun</vt:lpstr>
      <vt:lpstr>Arial</vt:lpstr>
      <vt:lpstr>Calibri</vt:lpstr>
      <vt:lpstr>Times New Roman</vt:lpstr>
      <vt:lpstr>Verdana</vt:lpstr>
      <vt:lpstr>Wingdings</vt:lpstr>
      <vt:lpstr>Eclipse</vt:lpstr>
      <vt:lpstr>Writing at HE </vt:lpstr>
      <vt:lpstr>Writing   </vt:lpstr>
      <vt:lpstr>Analysing the Task</vt:lpstr>
      <vt:lpstr>PowerPoint Presentation</vt:lpstr>
      <vt:lpstr>Topic    </vt:lpstr>
      <vt:lpstr>Purpose    </vt:lpstr>
      <vt:lpstr>How to Answer Questions</vt:lpstr>
      <vt:lpstr>Questions that are Expressed in Terms of Degree</vt:lpstr>
      <vt:lpstr>Terms of Degree</vt:lpstr>
      <vt:lpstr>Unpacking Instructions</vt:lpstr>
      <vt:lpstr>PowerPoint Presentation</vt:lpstr>
      <vt:lpstr>Lecturers’ Preference</vt:lpstr>
      <vt:lpstr>Planning an Assignment</vt:lpstr>
      <vt:lpstr>       Planning: Collecting Information</vt:lpstr>
      <vt:lpstr>Planning  </vt:lpstr>
      <vt:lpstr>Planning  </vt:lpstr>
      <vt:lpstr>The importance of planning</vt:lpstr>
      <vt:lpstr>The importance of planning</vt:lpstr>
      <vt:lpstr>Write an outline plan and first draft  </vt:lpstr>
      <vt:lpstr>Work on your first draft</vt:lpstr>
      <vt:lpstr>Final Draft</vt:lpstr>
      <vt:lpstr>PowerPoint Presentation</vt:lpstr>
      <vt:lpstr>Clarity</vt:lpstr>
      <vt:lpstr>PowerPoint Presentation</vt:lpstr>
      <vt:lpstr>Formal</vt:lpstr>
      <vt:lpstr>PowerPoint Presentation</vt:lpstr>
      <vt:lpstr>PowerPoint Presentation</vt:lpstr>
      <vt:lpstr>PowerPoint Presentation</vt:lpstr>
      <vt:lpstr>PowerPoint Presentation</vt:lpstr>
      <vt:lpstr>Informal v Formal: example</vt:lpstr>
      <vt:lpstr>Informal v formal: example</vt:lpstr>
      <vt:lpstr>Use continuous prose  </vt:lpstr>
      <vt:lpstr>Be precise</vt:lpstr>
      <vt:lpstr>Accuracy</vt:lpstr>
      <vt:lpstr> </vt:lpstr>
      <vt:lpstr>Common Errors</vt:lpstr>
      <vt:lpstr>Avoid Contractions</vt:lpstr>
      <vt:lpstr>Lengthy sentences</vt:lpstr>
      <vt:lpstr>How it should read…</vt:lpstr>
      <vt:lpstr>The need to substantiate your observations</vt:lpstr>
      <vt:lpstr>Some final suggestions</vt:lpstr>
      <vt:lpstr>Essay Structure</vt:lpstr>
      <vt:lpstr>Introduction</vt:lpstr>
      <vt:lpstr>Main Body</vt:lpstr>
      <vt:lpstr>Important points to consider</vt:lpstr>
      <vt:lpstr>Conclusion</vt:lpstr>
      <vt:lpstr>Some final thoughts…</vt:lpstr>
      <vt:lpstr>Planning and time management </vt:lpstr>
      <vt:lpstr>Get yourself informed</vt:lpstr>
      <vt:lpstr>PowerPoint Presentation</vt:lpstr>
      <vt:lpstr>Writing</vt:lpstr>
      <vt:lpstr>PowerPoint Presentation</vt:lpstr>
      <vt:lpstr>PowerPoint Presentation</vt:lpstr>
      <vt:lpstr>Avoid Plagiarism</vt:lpstr>
      <vt:lpstr>Bibliography</vt:lpstr>
    </vt:vector>
  </TitlesOfParts>
  <Company>CYD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and Writing at HE Writing</dc:title>
  <dc:creator>clientadmin</dc:creator>
  <cp:lastModifiedBy>Angharad Lewis</cp:lastModifiedBy>
  <cp:revision>73</cp:revision>
  <cp:lastPrinted>2017-10-05T13:43:20Z</cp:lastPrinted>
  <dcterms:created xsi:type="dcterms:W3CDTF">2011-09-15T14:10:36Z</dcterms:created>
  <dcterms:modified xsi:type="dcterms:W3CDTF">2019-10-12T10:42:05Z</dcterms:modified>
</cp:coreProperties>
</file>