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7" r:id="rId5"/>
    <p:sldId id="258" r:id="rId6"/>
    <p:sldId id="259" r:id="rId7"/>
    <p:sldId id="261" r:id="rId8"/>
    <p:sldId id="291" r:id="rId9"/>
    <p:sldId id="262" r:id="rId10"/>
    <p:sldId id="264" r:id="rId11"/>
    <p:sldId id="265" r:id="rId12"/>
    <p:sldId id="267" r:id="rId13"/>
    <p:sldId id="268" r:id="rId14"/>
    <p:sldId id="269" r:id="rId15"/>
    <p:sldId id="286" r:id="rId16"/>
    <p:sldId id="270" r:id="rId17"/>
    <p:sldId id="271" r:id="rId18"/>
    <p:sldId id="273" r:id="rId19"/>
    <p:sldId id="274" r:id="rId20"/>
    <p:sldId id="285" r:id="rId21"/>
    <p:sldId id="288" r:id="rId22"/>
    <p:sldId id="275" r:id="rId23"/>
    <p:sldId id="287" r:id="rId24"/>
    <p:sldId id="276" r:id="rId25"/>
    <p:sldId id="277" r:id="rId26"/>
    <p:sldId id="295" r:id="rId27"/>
    <p:sldId id="278" r:id="rId28"/>
    <p:sldId id="279" r:id="rId29"/>
    <p:sldId id="280" r:id="rId30"/>
    <p:sldId id="260" r:id="rId31"/>
    <p:sldId id="292" r:id="rId32"/>
    <p:sldId id="281" r:id="rId33"/>
    <p:sldId id="283" r:id="rId34"/>
    <p:sldId id="293" r:id="rId35"/>
    <p:sldId id="294" r:id="rId36"/>
    <p:sldId id="29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1A262-6F33-4196-A2D0-CD4073004039}" v="168" dt="2025-11-09T22:53:19.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4660"/>
  </p:normalViewPr>
  <p:slideViewPr>
    <p:cSldViewPr snapToGrid="0">
      <p:cViewPr varScale="1">
        <p:scale>
          <a:sx n="59" d="100"/>
          <a:sy n="59" d="100"/>
        </p:scale>
        <p:origin x="12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ddhi Hitesh Patel (2506528)" userId="7d6ebc0c-f823-408e-af42-c67e61048f14" providerId="ADAL" clId="{D16B0BE6-9EA7-4B0C-A56E-C1F6D1A4F724}"/>
    <pc:docChg chg="undo custSel addSld delSld modSld">
      <pc:chgData name="Riddhi Hitesh Patel (2506528)" userId="7d6ebc0c-f823-408e-af42-c67e61048f14" providerId="ADAL" clId="{D16B0BE6-9EA7-4B0C-A56E-C1F6D1A4F724}" dt="2025-11-09T23:30:36.929" v="15" actId="1076"/>
      <pc:docMkLst>
        <pc:docMk/>
      </pc:docMkLst>
      <pc:sldChg chg="modSp add del mod">
        <pc:chgData name="Riddhi Hitesh Patel (2506528)" userId="7d6ebc0c-f823-408e-af42-c67e61048f14" providerId="ADAL" clId="{D16B0BE6-9EA7-4B0C-A56E-C1F6D1A4F724}" dt="2025-11-09T23:30:36.929" v="15" actId="1076"/>
        <pc:sldMkLst>
          <pc:docMk/>
          <pc:sldMk cId="111736323" sldId="260"/>
        </pc:sldMkLst>
        <pc:spChg chg="mod">
          <ac:chgData name="Riddhi Hitesh Patel (2506528)" userId="7d6ebc0c-f823-408e-af42-c67e61048f14" providerId="ADAL" clId="{D16B0BE6-9EA7-4B0C-A56E-C1F6D1A4F724}" dt="2025-11-09T23:30:36.929" v="15" actId="1076"/>
          <ac:spMkLst>
            <pc:docMk/>
            <pc:sldMk cId="111736323" sldId="260"/>
            <ac:spMk id="2" creationId="{F91F99BE-A5A3-6235-988C-77A572FC17A3}"/>
          </ac:spMkLst>
        </pc:spChg>
      </pc:sldChg>
      <pc:sldChg chg="add del">
        <pc:chgData name="Riddhi Hitesh Patel (2506528)" userId="7d6ebc0c-f823-408e-af42-c67e61048f14" providerId="ADAL" clId="{D16B0BE6-9EA7-4B0C-A56E-C1F6D1A4F724}" dt="2025-11-09T23:30:34.556" v="12" actId="47"/>
        <pc:sldMkLst>
          <pc:docMk/>
          <pc:sldMk cId="2990668411" sldId="281"/>
        </pc:sldMkLst>
      </pc:sldChg>
      <pc:sldChg chg="add del">
        <pc:chgData name="Riddhi Hitesh Patel (2506528)" userId="7d6ebc0c-f823-408e-af42-c67e61048f14" providerId="ADAL" clId="{D16B0BE6-9EA7-4B0C-A56E-C1F6D1A4F724}" dt="2025-11-09T23:30:33.679" v="11" actId="47"/>
        <pc:sldMkLst>
          <pc:docMk/>
          <pc:sldMk cId="1152422446" sldId="283"/>
        </pc:sldMkLst>
      </pc:sldChg>
      <pc:sldChg chg="add del">
        <pc:chgData name="Riddhi Hitesh Patel (2506528)" userId="7d6ebc0c-f823-408e-af42-c67e61048f14" providerId="ADAL" clId="{D16B0BE6-9EA7-4B0C-A56E-C1F6D1A4F724}" dt="2025-11-09T23:30:35.189" v="13" actId="47"/>
        <pc:sldMkLst>
          <pc:docMk/>
          <pc:sldMk cId="3571205160" sldId="292"/>
        </pc:sldMkLst>
      </pc:sldChg>
      <pc:sldChg chg="add del">
        <pc:chgData name="Riddhi Hitesh Patel (2506528)" userId="7d6ebc0c-f823-408e-af42-c67e61048f14" providerId="ADAL" clId="{D16B0BE6-9EA7-4B0C-A56E-C1F6D1A4F724}" dt="2025-11-09T23:30:32.853" v="10" actId="47"/>
        <pc:sldMkLst>
          <pc:docMk/>
          <pc:sldMk cId="1359209177" sldId="293"/>
        </pc:sldMkLst>
      </pc:sldChg>
      <pc:sldChg chg="add del">
        <pc:chgData name="Riddhi Hitesh Patel (2506528)" userId="7d6ebc0c-f823-408e-af42-c67e61048f14" providerId="ADAL" clId="{D16B0BE6-9EA7-4B0C-A56E-C1F6D1A4F724}" dt="2025-11-09T23:30:32.100" v="9" actId="47"/>
        <pc:sldMkLst>
          <pc:docMk/>
          <pc:sldMk cId="4293780332" sldId="294"/>
        </pc:sldMkLst>
      </pc:sldChg>
      <pc:sldChg chg="add del">
        <pc:chgData name="Riddhi Hitesh Patel (2506528)" userId="7d6ebc0c-f823-408e-af42-c67e61048f14" providerId="ADAL" clId="{D16B0BE6-9EA7-4B0C-A56E-C1F6D1A4F724}" dt="2025-11-09T23:30:31.130" v="8" actId="47"/>
        <pc:sldMkLst>
          <pc:docMk/>
          <pc:sldMk cId="14054288"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BE779A-C470-425D-80E7-33954BC9ADB7}" type="datetimeFigureOut">
              <a:rPr lang="en-IN" smtClean="0"/>
              <a:t>09-11-2025</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B6A7C-05ED-4D46-BD06-8DF5FC5A77FE}" type="slidenum">
              <a:rPr lang="en-IN" smtClean="0"/>
              <a:t>‹#›</a:t>
            </a:fld>
            <a:endParaRPr lang="en-IN" dirty="0"/>
          </a:p>
        </p:txBody>
      </p:sp>
    </p:spTree>
    <p:extLst>
      <p:ext uri="{BB962C8B-B14F-4D97-AF65-F5344CB8AC3E}">
        <p14:creationId xmlns:p14="http://schemas.microsoft.com/office/powerpoint/2010/main" val="3904861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7</a:t>
            </a:fld>
            <a:endParaRPr lang="en-IN" dirty="0"/>
          </a:p>
        </p:txBody>
      </p:sp>
    </p:spTree>
    <p:extLst>
      <p:ext uri="{BB962C8B-B14F-4D97-AF65-F5344CB8AC3E}">
        <p14:creationId xmlns:p14="http://schemas.microsoft.com/office/powerpoint/2010/main" val="2701343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9</a:t>
            </a:fld>
            <a:endParaRPr lang="en-IN" dirty="0"/>
          </a:p>
        </p:txBody>
      </p:sp>
    </p:spTree>
    <p:extLst>
      <p:ext uri="{BB962C8B-B14F-4D97-AF65-F5344CB8AC3E}">
        <p14:creationId xmlns:p14="http://schemas.microsoft.com/office/powerpoint/2010/main" val="438310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11</a:t>
            </a:fld>
            <a:endParaRPr lang="en-IN" dirty="0"/>
          </a:p>
        </p:txBody>
      </p:sp>
    </p:spTree>
    <p:extLst>
      <p:ext uri="{BB962C8B-B14F-4D97-AF65-F5344CB8AC3E}">
        <p14:creationId xmlns:p14="http://schemas.microsoft.com/office/powerpoint/2010/main" val="1648980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15</a:t>
            </a:fld>
            <a:endParaRPr lang="en-IN" dirty="0"/>
          </a:p>
        </p:txBody>
      </p:sp>
    </p:spTree>
    <p:extLst>
      <p:ext uri="{BB962C8B-B14F-4D97-AF65-F5344CB8AC3E}">
        <p14:creationId xmlns:p14="http://schemas.microsoft.com/office/powerpoint/2010/main" val="3992834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0192-6C85-8B56-AE04-BC16C76ED1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5120FA1-DB37-9436-E06A-982CD502F9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76B7A78-EB1E-385E-4DFD-F4C5C0971FFE}"/>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89E476D0-C247-D16C-2063-88C36D0C1FBD}"/>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6CADC1CB-A8A3-11FC-6A11-D77E759A5BE8}"/>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3814292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31699-636C-4517-9A14-AB9080DB38F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1491157-5989-EBD6-B1E0-CA2EEF6578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8B65EBB-B7CD-8DA4-E709-C3725F774E15}"/>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D36B1858-8C9C-3C44-F902-39A107D52874}"/>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ED245A23-B98D-0A02-0713-4C4F6E212700}"/>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873353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49468-017A-A431-7847-E7163C6603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E63AC6-5EF5-6A27-B00F-78A60C4B31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288A3C-0699-B4AC-F5D2-45876B524C53}"/>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90183DE0-58F4-3565-A0FA-6B118B87BAF9}"/>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A1D8C653-E710-63F8-ABDB-357555E93424}"/>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405013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4193-161C-62D5-8553-D248DBA68A5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3EEFF28-E6CC-264A-DCA8-08F9E6CD30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2DAFC5A-7ED6-7C2E-3D9A-5EBFDE4771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F8CF0DE-680D-2366-923C-DC89F8B0C62D}"/>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6" name="Footer Placeholder 5">
            <a:extLst>
              <a:ext uri="{FF2B5EF4-FFF2-40B4-BE49-F238E27FC236}">
                <a16:creationId xmlns:a16="http://schemas.microsoft.com/office/drawing/2014/main" id="{497C6CC3-4515-C120-FC74-024A72276519}"/>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C82F2F4D-9510-1CD1-EA28-FFD14AA9B44A}"/>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260502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D4B1-E356-7481-614F-9923663DD66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D1FB4A1-67AE-8DA2-9818-4D155697A3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F92B18-F80E-5D72-28C2-21EC5AC52E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A5FE585-4A64-9AF2-4078-D98F37A114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978C71-A514-D79D-B244-BE5CD9B8A4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BA2B2C8-52E5-C1E1-27F1-20C664754012}"/>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8" name="Footer Placeholder 7">
            <a:extLst>
              <a:ext uri="{FF2B5EF4-FFF2-40B4-BE49-F238E27FC236}">
                <a16:creationId xmlns:a16="http://schemas.microsoft.com/office/drawing/2014/main" id="{DF41B299-8CFD-7FD1-0061-9E5CB9673031}"/>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95FE930E-ACE5-E2A9-AE84-4CEA30D9CD4B}"/>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3882356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C1305-28BC-3744-D415-64BFF3672F2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E06FD49-E79F-95D5-0785-8E9CA01245B7}"/>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4" name="Footer Placeholder 3">
            <a:extLst>
              <a:ext uri="{FF2B5EF4-FFF2-40B4-BE49-F238E27FC236}">
                <a16:creationId xmlns:a16="http://schemas.microsoft.com/office/drawing/2014/main" id="{6E77C76E-F86F-3340-3F50-08C25AC0E793}"/>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ABA682CA-F672-C0B0-2CB5-C041F30ABD16}"/>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723412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4E6DB7-67F6-2E17-202E-DB9472C6E2F4}"/>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3" name="Footer Placeholder 2">
            <a:extLst>
              <a:ext uri="{FF2B5EF4-FFF2-40B4-BE49-F238E27FC236}">
                <a16:creationId xmlns:a16="http://schemas.microsoft.com/office/drawing/2014/main" id="{1C1759CD-37B4-61C8-19FE-AB828ED3D4A9}"/>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169D7A65-8698-4026-E2E2-65A2C8840717}"/>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884852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351CC-4437-4ABD-FF11-D4DD0F327B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C890A3B-2066-92D0-CB89-B046CCA949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0E6ACDC-FEF5-5A2B-7BAF-72D8EC5D1F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CCE043-E8BF-3D83-6723-1FABF4DFE1DE}"/>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6" name="Footer Placeholder 5">
            <a:extLst>
              <a:ext uri="{FF2B5EF4-FFF2-40B4-BE49-F238E27FC236}">
                <a16:creationId xmlns:a16="http://schemas.microsoft.com/office/drawing/2014/main" id="{5B2035BF-97CC-482A-B40C-29FACD69466A}"/>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0333A581-0AE6-5B54-14E9-44D10C82ACFA}"/>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732250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D941-771C-EBBE-53BF-AECA6C3901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6A52CFD-D144-66D9-ABEC-25A58A950E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a:extLst>
              <a:ext uri="{FF2B5EF4-FFF2-40B4-BE49-F238E27FC236}">
                <a16:creationId xmlns:a16="http://schemas.microsoft.com/office/drawing/2014/main" id="{A7DFD76E-38F0-5608-510E-5AE5086EC1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54CC-B375-39B5-AA45-6E5B613D2CDE}"/>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6" name="Footer Placeholder 5">
            <a:extLst>
              <a:ext uri="{FF2B5EF4-FFF2-40B4-BE49-F238E27FC236}">
                <a16:creationId xmlns:a16="http://schemas.microsoft.com/office/drawing/2014/main" id="{695D4315-9084-B6F5-A3C2-9C874F564990}"/>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AC75D302-6687-5FCC-578E-9CBC4191CC7A}"/>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97388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A979-BA1D-5412-9C17-FD55E58D959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5D08261-8879-97C8-CBC5-FD2F08F192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3517948-C38A-5E21-3D65-8F2CCD0A7FA9}"/>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59C5C110-6054-0C24-3F67-9875F5EAD2C0}"/>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BD546227-3B7A-A4BB-FE99-67F9E5881369}"/>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469193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3407C2-C94A-191E-446F-649A83A68B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AC9918A-627A-521D-CE8E-4F1ADE360B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42C896-708B-F9DD-E2AE-A4C0431BA466}"/>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2CE2949D-4D72-1708-3B76-3510D62B76D4}"/>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57A1A7B4-1DEA-FEB1-0EAA-FFE9F7B04807}"/>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227065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9A709-E1E6-6F48-11B4-D3BBE1F091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9EB9BD2-2104-95EB-9E3E-4139AA5B4A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B3F7DC3-3574-533A-01EE-EB52FA342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E1E869A7-BB3C-F722-2B30-B81CF9848E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dirty="0"/>
          </a:p>
        </p:txBody>
      </p:sp>
      <p:sp>
        <p:nvSpPr>
          <p:cNvPr id="6" name="Slide Number Placeholder 5">
            <a:extLst>
              <a:ext uri="{FF2B5EF4-FFF2-40B4-BE49-F238E27FC236}">
                <a16:creationId xmlns:a16="http://schemas.microsoft.com/office/drawing/2014/main" id="{7F093F09-9D7A-D404-94D7-74B988D2A9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B0CB78-4E50-4DEF-AD2B-920AF252D34B}" type="slidenum">
              <a:rPr lang="en-IN" smtClean="0"/>
              <a:t>‹#›</a:t>
            </a:fld>
            <a:endParaRPr lang="en-IN" dirty="0"/>
          </a:p>
        </p:txBody>
      </p:sp>
    </p:spTree>
    <p:extLst>
      <p:ext uri="{BB962C8B-B14F-4D97-AF65-F5344CB8AC3E}">
        <p14:creationId xmlns:p14="http://schemas.microsoft.com/office/powerpoint/2010/main" val="5076275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search?sca_esv=5a5c6b72fce1dff2&amp;q=glomerular+filtration+rate+%28GFR%29&amp;source=lnms&amp;fbs=AIIjpHxU7SXXniUZfeShr2fp4giZ1Y6MJ25_tmWITc7uy4KIegmO5mMVANqcM7XWkBOa06dn2D9OWgTLQfUrJnETgD74K6SEfsAH6_UMIpQhMcLwTNrqJgio_wiu8wnJyAP8BofbDdhCx5f4ZhewlKSCZtL60iXgXGY-Os9ZhqaA9SBFEe6gG7VS5wp0zzfm8-GmbNejzIQsJqQbVt-bqB1rk0OYGoxg-sbiiedvEP1saWgrD3HEEAk&amp;sa=X&amp;ved=2ahUKEwiI2KSCqc6QAxUCVEEAHbi4N5gQgK4QegQIARAC&amp;biw=1280&amp;bih=533&amp;dpr=1.5&amp;mstk=AUtExfAfU34CxSq_TKhe1XVhbNzUEi24f89ZAsTJyfN_p3v-FZGa4fc242Ys8FxQi-HDlXr4bi02xTWEGkwuqSuoC3hWMFKh0Q39y-mMF7U5gDx5TMDOce6nYk1mhrZsuSfSm3M&amp;csui=3"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google.com/search?q=edema&amp;sca_esv=8a73b8b256e4f12e&amp;ei=pKMQaa7TCJ-ohbIPpvWyoQQ&amp;oq=fluid+rete+in+ckd&amp;gs_lp=Egxnd3Mtd2l6LXNlcnAiEWZsdWlkIHJldGUgaW4gY2tkKgIIADIGEAAYBxgeMggQABgFGAcYHjIIEAAYBRgHGB4yCxAAGIAEGIYDGIoFMgsQABiABBiGAxiKBTILEAAYgAQYhgMYigUyCxAAGIAEGIYDGIoFMgsQABiABBiGAxiKBTIIEAAYgAQYogQyCBAAGIAEGKIESKJBUKsDWL0ucAF4AZABAJgBmwGgAckQqgEEMTIuObgBAcgBAPgBAZgCDaACzwrCAgoQABiwAxjWBBhHwgIIEAAYBxgIGB7CAgYQABgNGB7CAggQABgFGA0YHpgDAIgGAZAGCJIHAzUuOKAHr5QBsgcDNC44uAfFCsIHBjItMTIuMcgHQw&amp;sclient=gws-wiz-serp&amp;mstk=AUtExfBNrPvgjrR1EV91vj6p7tRYyJlORrFUYV_aeYO4xQtlvfcPsNMxfeuzX9nH9sIe24uJEyxB0heRianQlZMHkDRwP0P2z9YeS1de9aJMhwCXAYkSsKirDPiiGbUMZoftFKI&amp;csui=3&amp;ved=2ahUKEwjhgI-_ouWQAxXMiP0HHagbKAMQgK4QegQIARA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google.com/search?q=chronic+kidney+disease+%28CKD%29&amp;sca_esv=8a73b8b256e4f12e&amp;ei=P6QQacHhGJu0hbIPqJytmQU&amp;ved=2ahUKEwjgu5uHo-WQAxWwVEEAHdubBWYQgK4QegQIARAC&amp;uact=5&amp;oq=insomia++in+ckd&amp;gs_lp=Egxnd3Mtd2l6LXNlcnAiD2luc29taWEgIGluIGNrZDIHEAAYgAQYDTIIEAAYBRgNGB4yCBAAGAUYDRgeMgsQABiABBiGAxiKBTILEAAYgAQYhgMYigUyCxAAGIAEGIYDGIoFMgsQABiABBiGAxiKBTIIEAAYgAQYogRIxjVQ2QJY6zBwAXgBkAEBmAG0AaABphGqAQQxMy45uAEDyAEA-AEBmAILoAKtCsICChAAGLADGNYEGEfCAgYQABgHGB7CAggQABgFGAcYHsICBhAAGAgYHsICBRAAGO8FmAMAiAYBkAYIkgcDNC43oAfrqQGyBwMzLje4B6QKwgcEMi0xMcgHOA&amp;sclient=gws-wiz-serp&amp;mstk=AUtExfAeiY6AVzBwDwh_9Wv2YD3L_tCb0OtoKPmfDiIEgj5NtKbQEdqLEha2oj7BjgqFgn7qfEFDvH1Cjxsmv3uhXKlFS9v0epwra-CD-EbXqMCBgjh9LAd8hXak7cS60Y_OFvo&amp;csui=3"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ogle.com/search?q=Chronic+Kidney+Disease&amp;sca_esv=6fc980339ac54f7c&amp;biw=1280&amp;bih=533&amp;ei=JwQGabO5NOi2hbIP65iGuAo&amp;ved=2ahUKEwj_g5PWgtGQAxUFQ0EAHYUeCPUQgK4QegQIARAC&amp;uact=5&amp;oq=social+isolation++of+ckd&amp;gs_lp=Egxnd3Mtd2l6LXNlcnAiGHNvY2lhbCBpc29sYXRpb24gIG9mIGNrZDIIECEYoAEYwwQyCBAhGKABGMMESPVCUJkDWJc7cAF4AZABAZgBpgGgAasZqgEFMTguMTW4AQPIAQD4AQGYAhagApITwgIKEAAYsAMY1gQYR8ICBBAhGArCAgUQABjvBcICBhAAGAcYHsICBxAAGIAEGA3CAggQABgHGAgYHsICCxAAGIAEGIYDGIoFwgIIEAAYogQYiQXCAggQABiABBiiBMICBhAAGAgYHsICChAhGKABGMMEGAqYAwCIBgGQBgiSBwQ3LjE1oAezkQGyBwQ2LjE1uAeGE8IHCDAuOC4xMy4xyAdS&amp;sclient=gws-wiz-serp&amp;mstk=AUtExfD5VDtA_nmX751z6jU3eikobWciggzTZq0TE2TDygBWJa1EJ5zaXJG3_pnF-o3dlWw89_Q4hWoRHWfeJtlyOuufbHpPYzE3qxQeVOCD3tGl2A_hUJKU2ZaBlvy9aw1eIVI&amp;csui=3"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7.xml"/><Relationship Id="rId4" Type="http://schemas.openxmlformats.org/officeDocument/2006/relationships/image" Target="../media/image28.emf"/></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emf"/></Relationships>
</file>

<file path=ppt/slides/_rels/slide2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s://www.nhs.uk/conditions/kidney-disease/"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2-part-2/kidney-disease?form=MG0AV3" TargetMode="External"/><Relationship Id="rId13" Type="http://schemas.openxmlformats.org/officeDocument/2006/relationships/hyperlink" Target="https://www.england.nhs.uk/personalisedcare/supported-self-management/" TargetMode="External"/><Relationship Id="rId3" Type="http://schemas.openxmlformats.org/officeDocument/2006/relationships/hyperlink" Target="https://www.england.nhs.uk/long-read/guide-to-implementing-personalised-follow-up-for-chronic-kidney-disease-in-adults/?form=MG0AV3" TargetMode="External"/><Relationship Id="rId7" Type="http://schemas.openxmlformats.org/officeDocument/2006/relationships/hyperlink" Target="https://doi.org/10.5530/ijopp.10.3.36" TargetMode="External"/><Relationship Id="rId12" Type="http://schemas.openxmlformats.org/officeDocument/2006/relationships/hyperlink" Target="https://www.england.nhs.uk/personalisedcare/social-prescribing/" TargetMode="External"/><Relationship Id="rId2" Type="http://schemas.openxmlformats.org/officeDocument/2006/relationships/hyperlink" Target="https://doi.org/10.1038/nrneph.2011.86" TargetMode="External"/><Relationship Id="rId1" Type="http://schemas.openxmlformats.org/officeDocument/2006/relationships/slideLayout" Target="../slideLayouts/slideLayout7.xml"/><Relationship Id="rId6" Type="http://schemas.openxmlformats.org/officeDocument/2006/relationships/hyperlink" Target="https://www.biomedcentral.com/collections/racpg" TargetMode="External"/><Relationship Id="rId11" Type="http://schemas.openxmlformats.org/officeDocument/2006/relationships/hyperlink" Target="https://www.england.nhs.uk/personalisedcare/choice/" TargetMode="External"/><Relationship Id="rId5" Type="http://schemas.openxmlformats.org/officeDocument/2006/relationships/hyperlink" Target="https://gp-portal.westhampshireccg.nhs.uk/wpcontent/uploads/2022/10/Pharmacotherapy-for-CKD-in-Primary-Care.pdf?form=MG0AV3" TargetMode="External"/><Relationship Id="rId10" Type="http://schemas.openxmlformats.org/officeDocument/2006/relationships/hyperlink" Target="https://www.england.nhs.uk/personalisedcare/pcsp/" TargetMode="External"/><Relationship Id="rId4" Type="http://schemas.openxmlformats.org/officeDocument/2006/relationships/hyperlink" Target="https://doi.org/10.1093/ndt/gfs103" TargetMode="External"/><Relationship Id="rId9" Type="http://schemas.openxmlformats.org/officeDocument/2006/relationships/hyperlink" Target="https://www.england.nhs.uk/personalisedcare/shared-decision-making/" TargetMode="External"/><Relationship Id="rId14" Type="http://schemas.openxmlformats.org/officeDocument/2006/relationships/hyperlink" Target="https://www.england.nhs.uk/personalisedcare/personal-health-budgets/"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FA64E3-E5CF-2B03-25D8-88C60763E89E}"/>
              </a:ext>
            </a:extLst>
          </p:cNvPr>
          <p:cNvPicPr>
            <a:picLocks noChangeAspect="1"/>
          </p:cNvPicPr>
          <p:nvPr/>
        </p:nvPicPr>
        <p:blipFill>
          <a:blip r:embed="rId2"/>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CB2D8DE2-65DA-7866-90F0-E4A108AF40D1}"/>
              </a:ext>
            </a:extLst>
          </p:cNvPr>
          <p:cNvSpPr/>
          <p:nvPr/>
        </p:nvSpPr>
        <p:spPr>
          <a:xfrm>
            <a:off x="0" y="500054"/>
            <a:ext cx="12192000" cy="2928945"/>
          </a:xfrm>
          <a:prstGeom prst="rect">
            <a:avLst/>
          </a:prstGeom>
          <a:solidFill>
            <a:schemeClr val="bg1">
              <a:lumMod val="8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400" b="1" dirty="0">
                <a:solidFill>
                  <a:schemeClr val="tx1"/>
                </a:solidFill>
                <a:latin typeface="Arial" panose="020B0604020202020204" pitchFamily="34" charset="0"/>
                <a:cs typeface="Arial" panose="020B0604020202020204" pitchFamily="34" charset="0"/>
              </a:rPr>
              <a:t>Community Care and Management of Longer-term Conditions (LCHS7003)</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Lecturer name : Aishat Bakare </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 A Presentation on :</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 "Chronic Kidney Disease: Early Detection, Diagnosis, and Management </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Presented by : Riddhi Patel (2506528)</a:t>
            </a:r>
            <a:endParaRPr lang="en-IN"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783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4FE7EB-C3E5-BE63-950F-070757047D8D}"/>
              </a:ext>
            </a:extLst>
          </p:cNvPr>
          <p:cNvSpPr txBox="1"/>
          <p:nvPr/>
        </p:nvSpPr>
        <p:spPr>
          <a:xfrm>
            <a:off x="3973286" y="163286"/>
            <a:ext cx="2938625" cy="523220"/>
          </a:xfrm>
          <a:prstGeom prst="rect">
            <a:avLst/>
          </a:prstGeom>
          <a:noFill/>
        </p:spPr>
        <p:txBody>
          <a:bodyPr wrap="none" rtlCol="0">
            <a:spAutoFit/>
          </a:bodyPr>
          <a:lstStyle/>
          <a:p>
            <a:r>
              <a:rPr lang="en-IN" sz="2800" b="1" u="sng" dirty="0">
                <a:latin typeface="Arial" panose="020B0604020202020204" pitchFamily="34" charset="0"/>
                <a:cs typeface="Arial" panose="020B0604020202020204" pitchFamily="34" charset="0"/>
              </a:rPr>
              <a:t>INTRODUCTION</a:t>
            </a:r>
          </a:p>
        </p:txBody>
      </p:sp>
      <p:pic>
        <p:nvPicPr>
          <p:cNvPr id="7" name="Picture 6">
            <a:extLst>
              <a:ext uri="{FF2B5EF4-FFF2-40B4-BE49-F238E27FC236}">
                <a16:creationId xmlns:a16="http://schemas.microsoft.com/office/drawing/2014/main" id="{9C751E63-DF2A-0512-AC8A-9DCA6F7FC602}"/>
              </a:ext>
            </a:extLst>
          </p:cNvPr>
          <p:cNvPicPr>
            <a:picLocks noChangeAspect="1"/>
          </p:cNvPicPr>
          <p:nvPr/>
        </p:nvPicPr>
        <p:blipFill rotWithShape="1">
          <a:blip r:embed="rId2"/>
          <a:srcRect l="16667" r="16667"/>
          <a:stretch>
            <a:fillRect/>
          </a:stretch>
        </p:blipFill>
        <p:spPr>
          <a:xfrm>
            <a:off x="327510" y="587829"/>
            <a:ext cx="1436913" cy="14369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a:extLst>
              <a:ext uri="{FF2B5EF4-FFF2-40B4-BE49-F238E27FC236}">
                <a16:creationId xmlns:a16="http://schemas.microsoft.com/office/drawing/2014/main" id="{1AD6BD53-2640-B5FA-F22E-6D41F9665B38}"/>
              </a:ext>
            </a:extLst>
          </p:cNvPr>
          <p:cNvPicPr>
            <a:picLocks noChangeAspect="1"/>
          </p:cNvPicPr>
          <p:nvPr/>
        </p:nvPicPr>
        <p:blipFill>
          <a:blip r:embed="rId3"/>
          <a:stretch>
            <a:fillRect/>
          </a:stretch>
        </p:blipFill>
        <p:spPr>
          <a:xfrm>
            <a:off x="291839" y="2209800"/>
            <a:ext cx="1219200" cy="1219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a:extLst>
              <a:ext uri="{FF2B5EF4-FFF2-40B4-BE49-F238E27FC236}">
                <a16:creationId xmlns:a16="http://schemas.microsoft.com/office/drawing/2014/main" id="{1655B0AD-ECC5-5100-3783-87DDCC9A7B7B}"/>
              </a:ext>
            </a:extLst>
          </p:cNvPr>
          <p:cNvPicPr>
            <a:picLocks noChangeAspect="1"/>
          </p:cNvPicPr>
          <p:nvPr/>
        </p:nvPicPr>
        <p:blipFill>
          <a:blip r:embed="rId4"/>
          <a:stretch>
            <a:fillRect/>
          </a:stretch>
        </p:blipFill>
        <p:spPr>
          <a:xfrm>
            <a:off x="285223" y="3614057"/>
            <a:ext cx="1436912" cy="128587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a:extLst>
              <a:ext uri="{FF2B5EF4-FFF2-40B4-BE49-F238E27FC236}">
                <a16:creationId xmlns:a16="http://schemas.microsoft.com/office/drawing/2014/main" id="{2B53F319-16F0-A0F7-36DA-E401CC47ADEC}"/>
              </a:ext>
            </a:extLst>
          </p:cNvPr>
          <p:cNvPicPr>
            <a:picLocks noChangeAspect="1"/>
          </p:cNvPicPr>
          <p:nvPr/>
        </p:nvPicPr>
        <p:blipFill>
          <a:blip r:embed="rId5"/>
          <a:srcRect b="9418"/>
          <a:stretch>
            <a:fillRect/>
          </a:stretch>
        </p:blipFill>
        <p:spPr>
          <a:xfrm>
            <a:off x="90014" y="5084990"/>
            <a:ext cx="1727318" cy="1600199"/>
          </a:xfrm>
          <a:prstGeom prst="rect">
            <a:avLst/>
          </a:prstGeom>
        </p:spPr>
      </p:pic>
      <p:sp>
        <p:nvSpPr>
          <p:cNvPr id="15" name="TextBox 14">
            <a:extLst>
              <a:ext uri="{FF2B5EF4-FFF2-40B4-BE49-F238E27FC236}">
                <a16:creationId xmlns:a16="http://schemas.microsoft.com/office/drawing/2014/main" id="{AAE2BAAE-2CA1-7787-910A-A79539BB94D3}"/>
              </a:ext>
            </a:extLst>
          </p:cNvPr>
          <p:cNvSpPr txBox="1"/>
          <p:nvPr/>
        </p:nvSpPr>
        <p:spPr>
          <a:xfrm>
            <a:off x="2155371" y="844621"/>
            <a:ext cx="5018315" cy="1200329"/>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Objective:</a:t>
            </a:r>
            <a:r>
              <a:rPr lang="en-US" dirty="0">
                <a:latin typeface="Arial" panose="020B0604020202020204" pitchFamily="34" charset="0"/>
                <a:cs typeface="Arial" panose="020B0604020202020204" pitchFamily="34" charset="0"/>
              </a:rPr>
              <a:t> Equip primary care nurses and GPs with knowledge for early Chronic Kidney Disease (CKD) detection and management.</a:t>
            </a:r>
            <a:r>
              <a:rPr lang="en-US" dirty="0"/>
              <a:t> (Hayflick and M. Patrice Eiff, 2002)</a:t>
            </a:r>
            <a:endParaRPr lang="en-IN"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93C81DDA-DA95-FE1A-7BC9-BA2AF3044883}"/>
              </a:ext>
            </a:extLst>
          </p:cNvPr>
          <p:cNvPicPr>
            <a:picLocks noChangeAspect="1"/>
          </p:cNvPicPr>
          <p:nvPr/>
        </p:nvPicPr>
        <p:blipFill>
          <a:blip r:embed="rId6"/>
          <a:srcRect r="24862"/>
          <a:stretch>
            <a:fillRect/>
          </a:stretch>
        </p:blipFill>
        <p:spPr>
          <a:xfrm>
            <a:off x="7467918" y="587830"/>
            <a:ext cx="4634068" cy="53666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0" name="TextBox 19">
            <a:extLst>
              <a:ext uri="{FF2B5EF4-FFF2-40B4-BE49-F238E27FC236}">
                <a16:creationId xmlns:a16="http://schemas.microsoft.com/office/drawing/2014/main" id="{A63D503B-F538-87C5-49E7-B0A6DB8F9409}"/>
              </a:ext>
            </a:extLst>
          </p:cNvPr>
          <p:cNvSpPr txBox="1"/>
          <p:nvPr/>
        </p:nvSpPr>
        <p:spPr>
          <a:xfrm>
            <a:off x="2220845" y="2209800"/>
            <a:ext cx="5099957" cy="923330"/>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Focus Areas: </a:t>
            </a:r>
            <a:r>
              <a:rPr lang="en-US" dirty="0">
                <a:latin typeface="Arial" panose="020B0604020202020204" pitchFamily="34" charset="0"/>
                <a:cs typeface="Arial" panose="020B0604020202020204" pitchFamily="34" charset="0"/>
              </a:rPr>
              <a:t>Awareness, screening, patient education, and practical management strategies.</a:t>
            </a:r>
            <a:r>
              <a:rPr lang="en-IN" dirty="0"/>
              <a:t> (Çaliskan et al., 2006)</a:t>
            </a:r>
            <a:endParaRPr lang="en-IN"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8B44E271-4B32-7F74-92D5-C027FDD55C85}"/>
              </a:ext>
            </a:extLst>
          </p:cNvPr>
          <p:cNvSpPr txBox="1"/>
          <p:nvPr/>
        </p:nvSpPr>
        <p:spPr>
          <a:xfrm>
            <a:off x="2155371" y="3724871"/>
            <a:ext cx="4887686" cy="1200329"/>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Primary Role: </a:t>
            </a:r>
            <a:r>
              <a:rPr lang="en-US" dirty="0">
                <a:latin typeface="Arial" panose="020B0604020202020204" pitchFamily="34" charset="0"/>
                <a:cs typeface="Arial" panose="020B0604020202020204" pitchFamily="34" charset="0"/>
              </a:rPr>
              <a:t>Enhance Chronic Kidney Disease (CKD) care through prevention, early intervention, and patient-centered support.</a:t>
            </a:r>
            <a:r>
              <a:rPr lang="en-IN" dirty="0"/>
              <a:t> (Greer and Boulware, 2015)</a:t>
            </a:r>
            <a:endParaRPr lang="en-IN"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61A8B32B-FFCC-ACBB-BA93-1D7475348ED1}"/>
              </a:ext>
            </a:extLst>
          </p:cNvPr>
          <p:cNvSpPr txBox="1"/>
          <p:nvPr/>
        </p:nvSpPr>
        <p:spPr>
          <a:xfrm>
            <a:off x="2111564" y="5239942"/>
            <a:ext cx="4887686" cy="923330"/>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Audience Benefit: </a:t>
            </a:r>
            <a:r>
              <a:rPr lang="en-US" dirty="0">
                <a:latin typeface="Arial" panose="020B0604020202020204" pitchFamily="34" charset="0"/>
                <a:cs typeface="Arial" panose="020B0604020202020204" pitchFamily="34" charset="0"/>
              </a:rPr>
              <a:t>Practical insights for improving CKD outcomes in a primary care setting. </a:t>
            </a:r>
            <a:r>
              <a:rPr lang="en-IN" dirty="0"/>
              <a:t> (Kalra and Ahmed, 2023)</a:t>
            </a: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EF744FD-095D-6E0A-7FB3-E5F99A6DF290}"/>
              </a:ext>
            </a:extLst>
          </p:cNvPr>
          <p:cNvSpPr txBox="1"/>
          <p:nvPr/>
        </p:nvSpPr>
        <p:spPr>
          <a:xfrm>
            <a:off x="8955912" y="6085504"/>
            <a:ext cx="6105644"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(Manassanant Pamai, 2023)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461770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95FACC-A738-350D-1BDD-7D10A4C84B08}"/>
              </a:ext>
            </a:extLst>
          </p:cNvPr>
          <p:cNvSpPr txBox="1"/>
          <p:nvPr/>
        </p:nvSpPr>
        <p:spPr>
          <a:xfrm>
            <a:off x="3429000" y="207220"/>
            <a:ext cx="6096000" cy="400110"/>
          </a:xfrm>
          <a:prstGeom prst="rect">
            <a:avLst/>
          </a:prstGeom>
          <a:noFill/>
        </p:spPr>
        <p:txBody>
          <a:bodyPr wrap="square">
            <a:spAutoFit/>
          </a:bodyPr>
          <a:lstStyle/>
          <a:p>
            <a:r>
              <a:rPr lang="en-US" sz="2000" b="1" u="sng" dirty="0">
                <a:latin typeface="Arial" panose="020B0604020202020204" pitchFamily="34" charset="0"/>
                <a:cs typeface="Arial" panose="020B0604020202020204" pitchFamily="34" charset="0"/>
              </a:rPr>
              <a:t>Overview of Chronic Kidney Disease (CKD)</a:t>
            </a:r>
            <a:endParaRPr lang="en-IN" sz="20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FF2F70F-14E1-9C67-E2F1-D89C36A5EC68}"/>
              </a:ext>
            </a:extLst>
          </p:cNvPr>
          <p:cNvPicPr>
            <a:picLocks noChangeAspect="1"/>
          </p:cNvPicPr>
          <p:nvPr/>
        </p:nvPicPr>
        <p:blipFill>
          <a:blip r:embed="rId2"/>
          <a:srcRect l="21091" r="20597" b="18243"/>
          <a:stretch>
            <a:fillRect/>
          </a:stretch>
        </p:blipFill>
        <p:spPr>
          <a:xfrm>
            <a:off x="8666957" y="1125226"/>
            <a:ext cx="3344257" cy="4607547"/>
          </a:xfrm>
          <a:prstGeom prst="rect">
            <a:avLst/>
          </a:prstGeom>
        </p:spPr>
      </p:pic>
      <p:sp>
        <p:nvSpPr>
          <p:cNvPr id="9" name="TextBox 8">
            <a:extLst>
              <a:ext uri="{FF2B5EF4-FFF2-40B4-BE49-F238E27FC236}">
                <a16:creationId xmlns:a16="http://schemas.microsoft.com/office/drawing/2014/main" id="{2F93EB4C-39F0-CB5F-19DE-F56D90EB7AF8}"/>
              </a:ext>
            </a:extLst>
          </p:cNvPr>
          <p:cNvSpPr txBox="1"/>
          <p:nvPr/>
        </p:nvSpPr>
        <p:spPr>
          <a:xfrm>
            <a:off x="244860" y="1215630"/>
            <a:ext cx="8044543" cy="5909310"/>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Chronic kidney disease (CKD) is a long-term condition where the</a:t>
            </a:r>
          </a:p>
          <a:p>
            <a:pPr>
              <a:lnSpc>
                <a:spcPct val="150000"/>
              </a:lnSpc>
            </a:pPr>
            <a:r>
              <a:rPr lang="en-US" sz="2000" dirty="0">
                <a:latin typeface="Arial" panose="020B0604020202020204" pitchFamily="34" charset="0"/>
                <a:cs typeface="Arial" panose="020B0604020202020204" pitchFamily="34" charset="0"/>
              </a:rPr>
              <a:t> kidneys are damaged and cannot filter blood as well as they should, leading to a buildup of waste and fluid</a:t>
            </a:r>
            <a:r>
              <a:rPr lang="en-US" sz="2000" dirty="0">
                <a:solidFill>
                  <a:srgbClr val="0A0A0A"/>
                </a:solidFill>
                <a:latin typeface="Arial" panose="020B0604020202020204" pitchFamily="34" charset="0"/>
                <a:cs typeface="Arial" panose="020B0604020202020204" pitchFamily="34" charset="0"/>
              </a:rPr>
              <a:t>.</a:t>
            </a:r>
          </a:p>
          <a:p>
            <a:pPr>
              <a:lnSpc>
                <a:spcPct val="150000"/>
              </a:lnSpc>
            </a:pPr>
            <a:endParaRPr lang="en-US" sz="2000" dirty="0">
              <a:solidFill>
                <a:srgbClr val="0A0A0A"/>
              </a:solidFill>
              <a:latin typeface="Arial" panose="020B0604020202020204" pitchFamily="34" charset="0"/>
              <a:cs typeface="Arial" panose="020B0604020202020204" pitchFamily="34" charset="0"/>
            </a:endParaRPr>
          </a:p>
          <a:p>
            <a:pPr>
              <a:lnSpc>
                <a:spcPct val="150000"/>
              </a:lnSpc>
            </a:pPr>
            <a:r>
              <a:rPr lang="en-US" sz="2000" dirty="0">
                <a:solidFill>
                  <a:srgbClr val="0A0A0A"/>
                </a:solidFill>
                <a:latin typeface="Arial" panose="020B0604020202020204" pitchFamily="34" charset="0"/>
                <a:cs typeface="Arial" panose="020B0604020202020204" pitchFamily="34" charset="0"/>
              </a:rPr>
              <a:t>It is defined by abnormalities in kidney function or structure lasting more than three months, </a:t>
            </a:r>
            <a:r>
              <a:rPr lang="en-US" sz="2000" dirty="0">
                <a:solidFill>
                  <a:srgbClr val="FF0000"/>
                </a:solidFill>
                <a:latin typeface="Arial" panose="020B0604020202020204" pitchFamily="34" charset="0"/>
                <a:cs typeface="Arial" panose="020B0604020202020204" pitchFamily="34" charset="0"/>
              </a:rPr>
              <a:t>often diagnosed through a low </a:t>
            </a:r>
            <a:r>
              <a:rPr lang="en-US" sz="2000" dirty="0">
                <a:solidFill>
                  <a:srgbClr val="FF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glomerular filtration rate (GFR)</a:t>
            </a:r>
            <a:r>
              <a:rPr lang="en-US" sz="2000" dirty="0">
                <a:solidFill>
                  <a:srgbClr val="FF0000"/>
                </a:solidFill>
                <a:latin typeface="Arial" panose="020B0604020202020204" pitchFamily="34" charset="0"/>
                <a:cs typeface="Arial" panose="020B0604020202020204" pitchFamily="34" charset="0"/>
              </a:rPr>
              <a:t> or markers like protein in the urine</a:t>
            </a:r>
            <a:r>
              <a:rPr lang="en-US" sz="2000" dirty="0">
                <a:solidFill>
                  <a:srgbClr val="0A0A0A"/>
                </a:solidFill>
                <a:latin typeface="Arial" panose="020B0604020202020204" pitchFamily="34" charset="0"/>
                <a:cs typeface="Arial" panose="020B0604020202020204" pitchFamily="34" charset="0"/>
              </a:rPr>
              <a:t>. </a:t>
            </a:r>
          </a:p>
          <a:p>
            <a:pPr>
              <a:lnSpc>
                <a:spcPct val="150000"/>
              </a:lnSpc>
            </a:pPr>
            <a:endParaRPr lang="en-US" sz="2000" dirty="0">
              <a:solidFill>
                <a:srgbClr val="0A0A0A"/>
              </a:solidFill>
              <a:latin typeface="Arial" panose="020B0604020202020204" pitchFamily="34" charset="0"/>
              <a:cs typeface="Arial" panose="020B0604020202020204" pitchFamily="34" charset="0"/>
            </a:endParaRPr>
          </a:p>
          <a:p>
            <a:pPr>
              <a:lnSpc>
                <a:spcPct val="150000"/>
              </a:lnSpc>
            </a:pPr>
            <a:r>
              <a:rPr lang="en-US" sz="2000" dirty="0">
                <a:solidFill>
                  <a:srgbClr val="0A0A0A"/>
                </a:solidFill>
                <a:latin typeface="Arial" panose="020B0604020202020204" pitchFamily="34" charset="0"/>
                <a:cs typeface="Arial" panose="020B0604020202020204" pitchFamily="34" charset="0"/>
              </a:rPr>
              <a:t>Anyone can be affected, but it is more common in older people and those with conditions like diabetes, high blood pressure, or heart disease. </a:t>
            </a:r>
          </a:p>
          <a:p>
            <a:pPr>
              <a:lnSpc>
                <a:spcPct val="150000"/>
              </a:lnSpc>
            </a:pPr>
            <a:r>
              <a:rPr lang="en-US" sz="2000" b="1" dirty="0">
                <a:solidFill>
                  <a:srgbClr val="0A0A0A"/>
                </a:solidFill>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(NHS, 2023)</a:t>
            </a:r>
          </a:p>
          <a:p>
            <a:endParaRPr lang="en-IN" dirty="0"/>
          </a:p>
        </p:txBody>
      </p:sp>
      <p:sp>
        <p:nvSpPr>
          <p:cNvPr id="10" name="TextBox 9">
            <a:extLst>
              <a:ext uri="{FF2B5EF4-FFF2-40B4-BE49-F238E27FC236}">
                <a16:creationId xmlns:a16="http://schemas.microsoft.com/office/drawing/2014/main" id="{8CF0B3F2-BC12-9E2F-3B8B-C6B7730E7A9D}"/>
              </a:ext>
            </a:extLst>
          </p:cNvPr>
          <p:cNvSpPr txBox="1"/>
          <p:nvPr/>
        </p:nvSpPr>
        <p:spPr>
          <a:xfrm>
            <a:off x="1078789" y="815520"/>
            <a:ext cx="1436612" cy="400110"/>
          </a:xfrm>
          <a:prstGeom prst="rect">
            <a:avLst/>
          </a:prstGeom>
          <a:noFill/>
        </p:spPr>
        <p:txBody>
          <a:bodyPr wrap="none" rtlCol="0">
            <a:spAutoFit/>
          </a:bodyPr>
          <a:lstStyle/>
          <a:p>
            <a:r>
              <a:rPr lang="en-IN" sz="2000" b="1" u="sng" dirty="0">
                <a:latin typeface="Arial" panose="020B0604020202020204" pitchFamily="34" charset="0"/>
                <a:cs typeface="Arial" panose="020B0604020202020204" pitchFamily="34" charset="0"/>
              </a:rPr>
              <a:t>Definition </a:t>
            </a:r>
          </a:p>
        </p:txBody>
      </p:sp>
      <p:sp>
        <p:nvSpPr>
          <p:cNvPr id="5" name="TextBox 4">
            <a:extLst>
              <a:ext uri="{FF2B5EF4-FFF2-40B4-BE49-F238E27FC236}">
                <a16:creationId xmlns:a16="http://schemas.microsoft.com/office/drawing/2014/main" id="{5F08F767-45F9-68B2-6621-E12E5392757A}"/>
              </a:ext>
            </a:extLst>
          </p:cNvPr>
          <p:cNvSpPr txBox="1"/>
          <p:nvPr/>
        </p:nvSpPr>
        <p:spPr>
          <a:xfrm>
            <a:off x="10339085" y="5881337"/>
            <a:ext cx="6094070" cy="369332"/>
          </a:xfrm>
          <a:prstGeom prst="rect">
            <a:avLst/>
          </a:prstGeom>
          <a:noFill/>
        </p:spPr>
        <p:txBody>
          <a:bodyPr wrap="square">
            <a:spAutoFit/>
          </a:bodyPr>
          <a:lstStyle/>
          <a:p>
            <a:r>
              <a:rPr lang="en-IN" b="0" i="0" dirty="0">
                <a:effectLst/>
                <a:latin typeface="Roboto" panose="02000000000000000000" pitchFamily="2" charset="0"/>
              </a:rPr>
              <a:t>(Magzter, 2024)</a:t>
            </a:r>
            <a:endParaRPr lang="en-IN" dirty="0"/>
          </a:p>
        </p:txBody>
      </p:sp>
    </p:spTree>
    <p:extLst>
      <p:ext uri="{BB962C8B-B14F-4D97-AF65-F5344CB8AC3E}">
        <p14:creationId xmlns:p14="http://schemas.microsoft.com/office/powerpoint/2010/main" val="2708343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AFB6F0-E446-27A1-FCEA-8B2BF7160E61}"/>
              </a:ext>
            </a:extLst>
          </p:cNvPr>
          <p:cNvSpPr txBox="1"/>
          <p:nvPr/>
        </p:nvSpPr>
        <p:spPr>
          <a:xfrm>
            <a:off x="198076" y="809966"/>
            <a:ext cx="11677236" cy="5909310"/>
          </a:xfrm>
          <a:prstGeom prst="rect">
            <a:avLst/>
          </a:prstGeom>
          <a:noFill/>
        </p:spPr>
        <p:txBody>
          <a:bodyPr wrap="none" rtlCol="0">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Swollen feet :</a:t>
            </a:r>
            <a:r>
              <a:rPr lang="en-US" dirty="0"/>
              <a:t> refer to a condition where the feet become enlarged due to fluid retention, known as </a:t>
            </a:r>
            <a:r>
              <a:rPr lang="en-US" b="1" dirty="0"/>
              <a:t>edema</a:t>
            </a:r>
            <a:r>
              <a:rPr lang="en-US" dirty="0"/>
              <a:t>. </a:t>
            </a:r>
          </a:p>
          <a:p>
            <a:r>
              <a:rPr lang="en-US" dirty="0"/>
              <a:t>       </a:t>
            </a:r>
            <a:r>
              <a:rPr lang="en-IN" dirty="0"/>
              <a:t>(Tanaka and Tanimoto, 2021)</a:t>
            </a: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Fatigue :</a:t>
            </a:r>
            <a:r>
              <a:rPr lang="en-US" dirty="0"/>
              <a:t>extreme tiredness resulting from mental or physical exertion or illness .</a:t>
            </a:r>
            <a:r>
              <a:rPr lang="en-IN" dirty="0"/>
              <a:t> (Kuipers, 1987)</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Changes in urination : </a:t>
            </a:r>
            <a:r>
              <a:rPr lang="en-IN" dirty="0">
                <a:latin typeface="Arial" panose="020B0604020202020204" pitchFamily="34" charset="0"/>
                <a:cs typeface="Arial" panose="020B0604020202020204" pitchFamily="34" charset="0"/>
              </a:rPr>
              <a:t>urine changes can happen for different reason and typically involve changes in colour</a:t>
            </a:r>
          </a:p>
          <a:p>
            <a:r>
              <a:rPr lang="en-IN" b="1"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smell and consistency of your urine. </a:t>
            </a:r>
            <a:r>
              <a:rPr lang="en-US" dirty="0"/>
              <a:t>(Luzzatto, Bessler and Rotoli, 1997)</a:t>
            </a: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Shortness in breath: </a:t>
            </a:r>
            <a:r>
              <a:rPr lang="en-IN" dirty="0">
                <a:latin typeface="Arial" panose="020B0604020202020204" pitchFamily="34" charset="0"/>
                <a:cs typeface="Arial" panose="020B0604020202020204" pitchFamily="34" charset="0"/>
              </a:rPr>
              <a:t>shortness of breath is a common symptom that can indicate various health issues,</a:t>
            </a:r>
          </a:p>
          <a:p>
            <a:r>
              <a:rPr lang="en-IN" b="1"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particularly related to heart and lungs . </a:t>
            </a:r>
            <a:r>
              <a:rPr lang="en-IN" dirty="0"/>
              <a:t>(Weatherall and Patel, 2016)</a:t>
            </a:r>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Itchy skin : </a:t>
            </a:r>
            <a:r>
              <a:rPr lang="en-US" dirty="0"/>
              <a:t>a common and often severe symptom of chronic kidney disease (CKD) that can significantly impact </a:t>
            </a:r>
          </a:p>
          <a:p>
            <a:r>
              <a:rPr lang="en-US" dirty="0"/>
              <a:t>                                                                                                               quality of life. </a:t>
            </a:r>
            <a:r>
              <a:rPr lang="de-DE" dirty="0"/>
              <a:t> (Mendel, Bergenius and Langius-Eklöf, 2010)</a:t>
            </a:r>
            <a:endParaRPr lang="en-IN"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910A53-29E0-32CE-6123-C8F1FD9D2E79}"/>
              </a:ext>
            </a:extLst>
          </p:cNvPr>
          <p:cNvSpPr txBox="1"/>
          <p:nvPr/>
        </p:nvSpPr>
        <p:spPr>
          <a:xfrm>
            <a:off x="198076" y="3462712"/>
            <a:ext cx="12040412" cy="2308324"/>
          </a:xfrm>
          <a:prstGeom prst="rect">
            <a:avLst/>
          </a:prstGeom>
          <a:noFill/>
        </p:spPr>
        <p:txBody>
          <a:bodyPr wrap="none" rtlCol="0">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Weight loss and decreased appetite :</a:t>
            </a:r>
            <a:r>
              <a:rPr lang="en-US" dirty="0"/>
              <a:t> While losing weight can be beneficial for overweight individuals with</a:t>
            </a:r>
          </a:p>
          <a:p>
            <a:r>
              <a:rPr lang="en-US" dirty="0"/>
              <a:t>		 early-stage CKD, advanced CKD is often associated with unintentional weight loss and poor appetite </a:t>
            </a:r>
          </a:p>
          <a:p>
            <a:r>
              <a:rPr lang="en-US" dirty="0"/>
              <a:t>                                                                                                                                                                                           </a:t>
            </a:r>
            <a:r>
              <a:rPr lang="de-DE" dirty="0"/>
              <a:t>(Lobstein, Baur and Uauy, 2022)</a:t>
            </a: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Fluid retention (oedema) : </a:t>
            </a:r>
            <a:r>
              <a:rPr lang="en-US" dirty="0"/>
              <a:t>occurs because damaged kidneys cannot remove excess fluid and sodium, leading</a:t>
            </a:r>
          </a:p>
          <a:p>
            <a:r>
              <a:rPr lang="en-US" dirty="0"/>
              <a:t>                                                                     to a buildup in the body, causing swelling (</a:t>
            </a:r>
            <a:r>
              <a:rPr lang="en-US" dirty="0">
                <a:hlinkClick r:id="rId2"/>
              </a:rPr>
              <a:t>edema</a:t>
            </a:r>
            <a:r>
              <a:rPr lang="en-US" dirty="0"/>
              <a:t>) in the ankles, legs, and eyes.</a:t>
            </a:r>
            <a:r>
              <a:rPr lang="en-IN" dirty="0"/>
              <a:t> </a:t>
            </a:r>
          </a:p>
          <a:p>
            <a:r>
              <a:rPr lang="en-IN" dirty="0"/>
              <a:t>                                                                                                                                                                                               (Selewski and Symons, 2014)</a:t>
            </a:r>
            <a:endParaRPr lang="en-IN" b="1" dirty="0">
              <a:latin typeface="Arial" panose="020B0604020202020204" pitchFamily="34" charset="0"/>
              <a:cs typeface="Arial" panose="020B0604020202020204" pitchFamily="34" charset="0"/>
            </a:endParaRPr>
          </a:p>
          <a:p>
            <a:endParaRPr lang="en-IN"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88FF644-85D7-1FB3-DA51-973B48781262}"/>
              </a:ext>
            </a:extLst>
          </p:cNvPr>
          <p:cNvSpPr txBox="1"/>
          <p:nvPr/>
        </p:nvSpPr>
        <p:spPr>
          <a:xfrm>
            <a:off x="4028694" y="277792"/>
            <a:ext cx="2281394" cy="584775"/>
          </a:xfrm>
          <a:prstGeom prst="rect">
            <a:avLst/>
          </a:prstGeom>
          <a:noFill/>
        </p:spPr>
        <p:txBody>
          <a:bodyPr wrap="none" rtlCol="0">
            <a:spAutoFit/>
          </a:bodyPr>
          <a:lstStyle/>
          <a:p>
            <a:r>
              <a:rPr lang="en-IN" sz="3200" b="1" dirty="0">
                <a:latin typeface="Arial" panose="020B0604020202020204" pitchFamily="34" charset="0"/>
                <a:cs typeface="Arial" panose="020B0604020202020204" pitchFamily="34" charset="0"/>
              </a:rPr>
              <a:t>Symptoms</a:t>
            </a:r>
          </a:p>
        </p:txBody>
      </p:sp>
    </p:spTree>
    <p:extLst>
      <p:ext uri="{BB962C8B-B14F-4D97-AF65-F5344CB8AC3E}">
        <p14:creationId xmlns:p14="http://schemas.microsoft.com/office/powerpoint/2010/main" val="649396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BB8DB9-6E29-E3F2-7A2C-C49A65128535}"/>
              </a:ext>
            </a:extLst>
          </p:cNvPr>
          <p:cNvSpPr txBox="1"/>
          <p:nvPr/>
        </p:nvSpPr>
        <p:spPr>
          <a:xfrm>
            <a:off x="219918" y="931778"/>
            <a:ext cx="12192000" cy="2585323"/>
          </a:xfrm>
          <a:prstGeom prst="rect">
            <a:avLst/>
          </a:prstGeom>
          <a:noFill/>
        </p:spPr>
        <p:txBody>
          <a:bodyPr wrap="square">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Difficulty breathing : </a:t>
            </a:r>
            <a:r>
              <a:rPr lang="en-US" dirty="0"/>
              <a:t> can manifest physically as </a:t>
            </a:r>
            <a:r>
              <a:rPr lang="en-US" b="1" dirty="0"/>
              <a:t>fatigue, swelling, shortness of breath, and muscle cramps</a:t>
            </a:r>
            <a:r>
              <a:rPr lang="en-US" dirty="0"/>
              <a:t>,</a:t>
            </a:r>
          </a:p>
          <a:p>
            <a:r>
              <a:rPr lang="en-US" dirty="0"/>
              <a:t>   and cognitively as </a:t>
            </a:r>
            <a:r>
              <a:rPr lang="en-US" b="1" dirty="0"/>
              <a:t>difficulty concentrating and sleep problems</a:t>
            </a:r>
            <a:r>
              <a:rPr lang="en-US" dirty="0"/>
              <a:t>.</a:t>
            </a:r>
            <a:r>
              <a:rPr lang="en-IN" dirty="0"/>
              <a:t> (SARS-COV-2-vaccine-inactivated Sinovac-Biotech, </a:t>
            </a:r>
          </a:p>
          <a:p>
            <a:r>
              <a:rPr lang="en-IN" dirty="0"/>
              <a:t>                                                                                                                                                                                                                                                  2022)</a:t>
            </a:r>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Blood in urine : </a:t>
            </a:r>
            <a:r>
              <a:rPr lang="en-US" dirty="0"/>
              <a:t>can be a symptom of chronic kidney disease (CKD), especially in its later stages, because</a:t>
            </a:r>
          </a:p>
          <a:p>
            <a:r>
              <a:rPr lang="en-US" dirty="0"/>
              <a:t>                                             damaged kidney filters can let blood cells leak into the urine</a:t>
            </a:r>
            <a:r>
              <a:rPr lang="en-IN" b="1" dirty="0">
                <a:latin typeface="Arial" panose="020B0604020202020204" pitchFamily="34" charset="0"/>
                <a:cs typeface="Arial" panose="020B0604020202020204" pitchFamily="34" charset="0"/>
              </a:rPr>
              <a:t> </a:t>
            </a:r>
            <a:r>
              <a:rPr lang="en-IN" dirty="0"/>
              <a:t>(Manns et al., 2010)</a:t>
            </a:r>
            <a:endParaRPr lang="en-IN" b="1" dirty="0">
              <a:latin typeface="Arial" panose="020B0604020202020204" pitchFamily="34" charset="0"/>
              <a:cs typeface="Arial" panose="020B0604020202020204" pitchFamily="34" charset="0"/>
            </a:endParaRP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Insomnia </a:t>
            </a:r>
            <a:r>
              <a:rPr lang="en-IN" dirty="0">
                <a:latin typeface="Arial" panose="020B0604020202020204" pitchFamily="34" charset="0"/>
                <a:cs typeface="Arial" panose="020B0604020202020204" pitchFamily="34" charset="0"/>
              </a:rPr>
              <a:t>: I</a:t>
            </a:r>
            <a:r>
              <a:rPr lang="en-US" dirty="0"/>
              <a:t>insomnia is very common in </a:t>
            </a:r>
            <a:r>
              <a:rPr lang="en-US" dirty="0">
                <a:hlinkClick r:id="rId2"/>
              </a:rPr>
              <a:t>chronic kidney disease (CKD)</a:t>
            </a:r>
            <a:r>
              <a:rPr lang="en-US" dirty="0"/>
              <a:t> due to a combination of factors</a:t>
            </a:r>
          </a:p>
          <a:p>
            <a:r>
              <a:rPr lang="en-US" dirty="0"/>
              <a:t>                              including metabolic changes, inflammation, medications, and other symptoms like restless legs syndrome</a:t>
            </a:r>
          </a:p>
          <a:p>
            <a:r>
              <a:rPr lang="en-US" b="1" dirty="0">
                <a:latin typeface="Arial" panose="020B0604020202020204" pitchFamily="34" charset="0"/>
                <a:cs typeface="Arial" panose="020B0604020202020204" pitchFamily="34" charset="0"/>
              </a:rPr>
              <a:t>                      </a:t>
            </a:r>
            <a:r>
              <a:rPr lang="en-IN" dirty="0"/>
              <a:t>(Diana and Carlos, 2010)</a:t>
            </a:r>
            <a:endParaRPr lang="en-IN"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8F89886-F259-6BA7-AFBD-4CBFB665BC70}"/>
              </a:ext>
            </a:extLst>
          </p:cNvPr>
          <p:cNvSpPr txBox="1"/>
          <p:nvPr/>
        </p:nvSpPr>
        <p:spPr>
          <a:xfrm>
            <a:off x="219918" y="181127"/>
            <a:ext cx="12280739" cy="646331"/>
          </a:xfrm>
          <a:prstGeom prst="rect">
            <a:avLst/>
          </a:prstGeom>
          <a:noFill/>
        </p:spPr>
        <p:txBody>
          <a:bodyPr wrap="square">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Itchy skin : </a:t>
            </a:r>
            <a:r>
              <a:rPr lang="en-US" dirty="0"/>
              <a:t>a common and often severe symptom of chronic kidney disease (CKD) that can significantly impact </a:t>
            </a:r>
          </a:p>
          <a:p>
            <a:r>
              <a:rPr lang="en-US" dirty="0"/>
              <a:t>                                                                                                               quality of life. </a:t>
            </a:r>
            <a:r>
              <a:rPr lang="de-DE" dirty="0"/>
              <a:t> (Mendel, Bergenius and Langius-Eklöf, 2010)</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707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DB2054-52C5-B450-81C2-F98D65659A36}"/>
              </a:ext>
            </a:extLst>
          </p:cNvPr>
          <p:cNvSpPr txBox="1"/>
          <p:nvPr/>
        </p:nvSpPr>
        <p:spPr>
          <a:xfrm>
            <a:off x="163286" y="119743"/>
            <a:ext cx="11865428"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Aetiology of Chronic Kidney Disease (Kidney Care UK, 2023)</a:t>
            </a:r>
            <a:endParaRPr lang="en-IN" sz="2400"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0A3F7A49-5D05-7F15-50B1-522C1E957C59}"/>
              </a:ext>
            </a:extLst>
          </p:cNvPr>
          <p:cNvGraphicFramePr>
            <a:graphicFrameLocks noGrp="1"/>
          </p:cNvGraphicFramePr>
          <p:nvPr>
            <p:extLst>
              <p:ext uri="{D42A27DB-BD31-4B8C-83A1-F6EECF244321}">
                <p14:modId xmlns:p14="http://schemas.microsoft.com/office/powerpoint/2010/main" val="240255808"/>
              </p:ext>
            </p:extLst>
          </p:nvPr>
        </p:nvGraphicFramePr>
        <p:xfrm>
          <a:off x="163286" y="950740"/>
          <a:ext cx="1919514" cy="5735563"/>
        </p:xfrm>
        <a:graphic>
          <a:graphicData uri="http://schemas.openxmlformats.org/drawingml/2006/table">
            <a:tbl>
              <a:tblPr firstRow="1" bandRow="1">
                <a:tableStyleId>{5C22544A-7EE6-4342-B048-85BDC9FD1C3A}</a:tableStyleId>
              </a:tblPr>
              <a:tblGrid>
                <a:gridCol w="1919514">
                  <a:extLst>
                    <a:ext uri="{9D8B030D-6E8A-4147-A177-3AD203B41FA5}">
                      <a16:colId xmlns:a16="http://schemas.microsoft.com/office/drawing/2014/main" val="2255132182"/>
                    </a:ext>
                  </a:extLst>
                </a:gridCol>
              </a:tblGrid>
              <a:tr h="5735563">
                <a:tc>
                  <a:txBody>
                    <a:bodyPr/>
                    <a:lstStyle/>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r>
                        <a:rPr lang="en-IN" sz="1800" b="1" kern="1200" dirty="0">
                          <a:solidFill>
                            <a:schemeClr val="tx1"/>
                          </a:solidFill>
                          <a:effectLst/>
                          <a:latin typeface="+mn-lt"/>
                          <a:ea typeface="+mn-ea"/>
                          <a:cs typeface="+mn-cs"/>
                        </a:rPr>
                        <a:t>Aetiology of </a:t>
                      </a:r>
                    </a:p>
                    <a:p>
                      <a:pPr algn="ctr"/>
                      <a:r>
                        <a:rPr lang="en-IN" sz="1800" b="1" kern="1200" dirty="0">
                          <a:solidFill>
                            <a:schemeClr val="tx1"/>
                          </a:solidFill>
                          <a:effectLst/>
                          <a:latin typeface="+mn-lt"/>
                          <a:ea typeface="+mn-ea"/>
                          <a:cs typeface="+mn-cs"/>
                        </a:rPr>
                        <a:t>Chronic </a:t>
                      </a:r>
                    </a:p>
                    <a:p>
                      <a:pPr algn="ctr"/>
                      <a:r>
                        <a:rPr lang="en-IN" sz="1800" b="1" kern="1200" dirty="0">
                          <a:solidFill>
                            <a:schemeClr val="tx1"/>
                          </a:solidFill>
                          <a:effectLst/>
                          <a:latin typeface="+mn-lt"/>
                          <a:ea typeface="+mn-ea"/>
                          <a:cs typeface="+mn-cs"/>
                        </a:rPr>
                        <a:t>Kidney </a:t>
                      </a:r>
                    </a:p>
                    <a:p>
                      <a:pPr algn="ctr"/>
                      <a:r>
                        <a:rPr lang="en-IN" sz="1800" b="1" kern="1200" dirty="0">
                          <a:solidFill>
                            <a:schemeClr val="tx1"/>
                          </a:solidFill>
                          <a:effectLst/>
                          <a:latin typeface="+mn-lt"/>
                          <a:ea typeface="+mn-ea"/>
                          <a:cs typeface="+mn-cs"/>
                        </a:rPr>
                        <a:t>Disease</a:t>
                      </a:r>
                    </a:p>
                    <a:p>
                      <a:pPr algn="ctr"/>
                      <a:endParaRPr lang="en-IN" sz="1800" b="1" kern="1200" dirty="0">
                        <a:solidFill>
                          <a:schemeClr val="tx1"/>
                        </a:solidFill>
                        <a:effectLst/>
                        <a:latin typeface="+mn-lt"/>
                        <a:ea typeface="+mn-ea"/>
                        <a:cs typeface="+mn-cs"/>
                      </a:endParaRPr>
                    </a:p>
                    <a:p>
                      <a:pPr algn="ctr"/>
                      <a:r>
                        <a:rPr lang="en-IN" sz="1800" b="1" kern="1200" dirty="0">
                          <a:solidFill>
                            <a:schemeClr val="tx1"/>
                          </a:solidFill>
                          <a:effectLst/>
                          <a:latin typeface="+mn-lt"/>
                          <a:ea typeface="+mn-ea"/>
                          <a:cs typeface="+mn-cs"/>
                        </a:rPr>
                        <a:t>(Kidney Care UK, 2023)</a:t>
                      </a:r>
                      <a:endParaRPr lang="en-IN" dirty="0">
                        <a:solidFill>
                          <a:schemeClr val="tx1"/>
                        </a:solidFill>
                      </a:endParaRPr>
                    </a:p>
                  </a:txBody>
                  <a:tcPr>
                    <a:solidFill>
                      <a:schemeClr val="bg1">
                        <a:lumMod val="95000"/>
                      </a:schemeClr>
                    </a:solidFill>
                  </a:tcPr>
                </a:tc>
                <a:extLst>
                  <a:ext uri="{0D108BD9-81ED-4DB2-BD59-A6C34878D82A}">
                    <a16:rowId xmlns:a16="http://schemas.microsoft.com/office/drawing/2014/main" val="33110827"/>
                  </a:ext>
                </a:extLst>
              </a:tr>
            </a:tbl>
          </a:graphicData>
        </a:graphic>
      </p:graphicFrame>
      <p:graphicFrame>
        <p:nvGraphicFramePr>
          <p:cNvPr id="5" name="Table 4">
            <a:extLst>
              <a:ext uri="{FF2B5EF4-FFF2-40B4-BE49-F238E27FC236}">
                <a16:creationId xmlns:a16="http://schemas.microsoft.com/office/drawing/2014/main" id="{8747C82B-CE2C-5BC1-9511-35B0E729331F}"/>
              </a:ext>
            </a:extLst>
          </p:cNvPr>
          <p:cNvGraphicFramePr>
            <a:graphicFrameLocks noGrp="1"/>
          </p:cNvGraphicFramePr>
          <p:nvPr>
            <p:extLst>
              <p:ext uri="{D42A27DB-BD31-4B8C-83A1-F6EECF244321}">
                <p14:modId xmlns:p14="http://schemas.microsoft.com/office/powerpoint/2010/main" val="1160686014"/>
              </p:ext>
            </p:extLst>
          </p:nvPr>
        </p:nvGraphicFramePr>
        <p:xfrm>
          <a:off x="2111829" y="752354"/>
          <a:ext cx="9916885" cy="5906023"/>
        </p:xfrm>
        <a:graphic>
          <a:graphicData uri="http://schemas.openxmlformats.org/drawingml/2006/table">
            <a:tbl>
              <a:tblPr firstRow="1" bandRow="1">
                <a:tableStyleId>{5C22544A-7EE6-4342-B048-85BDC9FD1C3A}</a:tableStyleId>
              </a:tblPr>
              <a:tblGrid>
                <a:gridCol w="9916885">
                  <a:extLst>
                    <a:ext uri="{9D8B030D-6E8A-4147-A177-3AD203B41FA5}">
                      <a16:colId xmlns:a16="http://schemas.microsoft.com/office/drawing/2014/main" val="2623947648"/>
                    </a:ext>
                  </a:extLst>
                </a:gridCol>
              </a:tblGrid>
              <a:tr h="1110958">
                <a:tc>
                  <a:txBody>
                    <a:bodyPr/>
                    <a:lstStyle/>
                    <a:p>
                      <a:pPr marL="342900" indent="-342900" algn="ctr">
                        <a:buFont typeface="Arial" panose="020B0604020202020204" pitchFamily="34" charset="0"/>
                        <a:buChar char="•"/>
                      </a:pPr>
                      <a:r>
                        <a:rPr lang="en-IN" sz="2000" b="1" kern="1200" dirty="0">
                          <a:solidFill>
                            <a:schemeClr val="tx1"/>
                          </a:solidFill>
                          <a:effectLst/>
                          <a:latin typeface="+mn-lt"/>
                          <a:ea typeface="+mn-ea"/>
                          <a:cs typeface="+mn-cs"/>
                        </a:rPr>
                        <a:t>Hypertension (damage to kidney blood vessels) : </a:t>
                      </a:r>
                      <a:r>
                        <a:rPr lang="en-US" sz="1800" b="0" i="0" kern="1200" dirty="0">
                          <a:solidFill>
                            <a:schemeClr val="tx1"/>
                          </a:solidFill>
                          <a:effectLst/>
                          <a:latin typeface="Arial" panose="020B0604020202020204" pitchFamily="34" charset="0"/>
                          <a:ea typeface="+mn-ea"/>
                          <a:cs typeface="Arial" panose="020B0604020202020204" pitchFamily="34" charset="0"/>
                        </a:rPr>
                        <a:t>High blood pressure can damage kidney blood vessels, and as kidney function declines, it becomes harder to regulate blood pressure. </a:t>
                      </a:r>
                      <a:r>
                        <a:rPr lang="en-IN" sz="1800" b="0" i="0" kern="1200" dirty="0">
                          <a:solidFill>
                            <a:schemeClr val="tx1"/>
                          </a:solidFill>
                          <a:effectLst/>
                          <a:latin typeface="Arial" panose="020B0604020202020204" pitchFamily="34" charset="0"/>
                          <a:ea typeface="+mn-ea"/>
                          <a:cs typeface="Arial" panose="020B0604020202020204" pitchFamily="34" charset="0"/>
                        </a:rPr>
                        <a:t>(Malyszko, 2010)</a:t>
                      </a:r>
                      <a:endParaRPr lang="en-IN" sz="2000" dirty="0">
                        <a:solidFill>
                          <a:schemeClr val="tx1"/>
                        </a:solidFill>
                        <a:latin typeface="Arial" panose="020B06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632645820"/>
                  </a:ext>
                </a:extLst>
              </a:tr>
              <a:tr h="946182">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Diabetes (excess glucose harms kidney filters) :</a:t>
                      </a:r>
                      <a:r>
                        <a:rPr lang="en-US" dirty="0"/>
                        <a:t>Diabetes is a leading cause of chronic kidney disease (CKD), as high blood sugar levels damage the kidney's filters over time</a:t>
                      </a:r>
                      <a:r>
                        <a:rPr lang="en-US" sz="1800" b="0" i="0" kern="1200" dirty="0">
                          <a:solidFill>
                            <a:schemeClr val="dk1"/>
                          </a:solidFill>
                          <a:effectLst/>
                          <a:latin typeface="+mn-lt"/>
                          <a:ea typeface="+mn-ea"/>
                          <a:cs typeface="+mn-cs"/>
                        </a:rPr>
                        <a:t>. </a:t>
                      </a:r>
                      <a:r>
                        <a:rPr lang="en-IN" sz="1800" b="0" i="0" kern="1200" dirty="0">
                          <a:solidFill>
                            <a:schemeClr val="dk1"/>
                          </a:solidFill>
                          <a:effectLst/>
                          <a:latin typeface="+mn-lt"/>
                          <a:ea typeface="+mn-ea"/>
                          <a:cs typeface="+mn-cs"/>
                        </a:rPr>
                        <a:t> (Kovesdy, 2022)</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13483416"/>
                  </a:ext>
                </a:extLst>
              </a:tr>
              <a:tr h="1075121">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High cholesterol (fatty deposits in kidney blood vessels) : </a:t>
                      </a:r>
                      <a:r>
                        <a:rPr lang="en-US" dirty="0"/>
                        <a:t>increases the risk of heart attack and stroke</a:t>
                      </a:r>
                      <a:r>
                        <a:rPr lang="en-US" sz="1800" b="0" i="0" kern="1200" dirty="0">
                          <a:solidFill>
                            <a:schemeClr val="dk1"/>
                          </a:solidFill>
                          <a:effectLst/>
                          <a:latin typeface="+mn-lt"/>
                          <a:ea typeface="+mn-ea"/>
                          <a:cs typeface="+mn-cs"/>
                        </a:rPr>
                        <a:t>. The buildup of cholesterol can narrow blood vessels, including those in the kidneys, making it harder for them to function properly.</a:t>
                      </a:r>
                      <a:r>
                        <a:rPr lang="en-IN" sz="1800" b="0" i="0" kern="1200" dirty="0">
                          <a:solidFill>
                            <a:schemeClr val="dk1"/>
                          </a:solidFill>
                          <a:effectLst/>
                          <a:latin typeface="+mn-lt"/>
                          <a:ea typeface="+mn-ea"/>
                          <a:cs typeface="+mn-cs"/>
                        </a:rPr>
                        <a:t> (Wheeler, 2004)</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3511853"/>
                  </a:ext>
                </a:extLst>
              </a:tr>
              <a:tr h="913790">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Kidney infections :</a:t>
                      </a:r>
                      <a:r>
                        <a:rPr lang="en-US" dirty="0"/>
                        <a:t>more common in people with chronic kidney disease (CKD) due to a weakened immune system and other factors like urinary retention</a:t>
                      </a:r>
                      <a:r>
                        <a:rPr lang="en-US" sz="1800" b="0" i="0" kern="1200" dirty="0">
                          <a:solidFill>
                            <a:schemeClr val="dk1"/>
                          </a:solidFill>
                          <a:effectLst/>
                          <a:latin typeface="+mn-lt"/>
                          <a:ea typeface="+mn-ea"/>
                          <a:cs typeface="+mn-cs"/>
                        </a:rPr>
                        <a:t>.</a:t>
                      </a:r>
                      <a:r>
                        <a:rPr lang="en-IN" sz="1800" b="0" i="0" kern="1200" dirty="0">
                          <a:solidFill>
                            <a:schemeClr val="dk1"/>
                          </a:solidFill>
                          <a:effectLst/>
                          <a:latin typeface="+mn-lt"/>
                          <a:ea typeface="+mn-ea"/>
                          <a:cs typeface="+mn-cs"/>
                        </a:rPr>
                        <a:t> (Bevan, 2013)</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953332"/>
                  </a:ext>
                </a:extLst>
              </a:tr>
              <a:tr h="946182">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Glomerulonephritis (inflammation of the kidneys) :</a:t>
                      </a:r>
                      <a:r>
                        <a:rPr lang="en-US" sz="1800" b="0" i="0" kern="1200" dirty="0">
                          <a:solidFill>
                            <a:schemeClr val="dk1"/>
                          </a:solidFill>
                          <a:effectLst/>
                          <a:latin typeface="+mn-lt"/>
                          <a:ea typeface="+mn-ea"/>
                          <a:cs typeface="+mn-cs"/>
                        </a:rPr>
                        <a:t>This damage can be caused by immune system issues or infections and can result in symptoms like high blood pressure, swelling, and foamy or bloody urine.</a:t>
                      </a:r>
                      <a:r>
                        <a:rPr lang="en-IN" sz="1800" b="0" i="0" kern="1200" dirty="0">
                          <a:solidFill>
                            <a:schemeClr val="dk1"/>
                          </a:solidFill>
                          <a:effectLst/>
                          <a:latin typeface="+mn-lt"/>
                          <a:ea typeface="+mn-ea"/>
                          <a:cs typeface="+mn-cs"/>
                        </a:rPr>
                        <a:t> (Heymann et al., 2009)</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81611370"/>
                  </a:ext>
                </a:extLst>
              </a:tr>
              <a:tr h="913790">
                <a:tc>
                  <a:txBody>
                    <a:bodyPr/>
                    <a:lstStyle/>
                    <a:p>
                      <a:pPr marL="782320" indent="-285750" algn="ctr">
                        <a:lnSpc>
                          <a:spcPct val="107000"/>
                        </a:lnSpc>
                        <a:spcAft>
                          <a:spcPts val="945"/>
                        </a:spcAft>
                        <a:buFont typeface="Arial" panose="020B0604020202020204" pitchFamily="34" charset="0"/>
                        <a:buChar char="•"/>
                      </a:pPr>
                      <a:r>
                        <a:rPr lang="en-IN" sz="1800" b="1" kern="100" dirty="0">
                          <a:solidFill>
                            <a:srgbClr val="000000"/>
                          </a:solidFill>
                          <a:effectLst/>
                          <a:latin typeface="Arial" panose="020B0604020202020204" pitchFamily="34" charset="0"/>
                          <a:ea typeface="Arial" panose="020B0604020202020204" pitchFamily="34" charset="0"/>
                        </a:rPr>
                        <a:t>Polycystic kidney disease (genetic cyst growth)</a:t>
                      </a:r>
                      <a:endParaRPr lang="en-IN" sz="1450" b="1" kern="100" dirty="0">
                        <a:solidFill>
                          <a:srgbClr val="000000"/>
                        </a:solidFill>
                        <a:effectLst/>
                        <a:latin typeface="Times New Roman" panose="02020603050405020304" pitchFamily="18" charset="0"/>
                        <a:ea typeface="Times New Roman" panose="02020603050405020304" pitchFamily="18" charset="0"/>
                      </a:endParaRPr>
                    </a:p>
                  </a:txBody>
                  <a:tcPr marL="67945" marR="175895" marT="0" marB="78105" anchor="b"/>
                </a:tc>
                <a:extLst>
                  <a:ext uri="{0D108BD9-81ED-4DB2-BD59-A6C34878D82A}">
                    <a16:rowId xmlns:a16="http://schemas.microsoft.com/office/drawing/2014/main" val="117563698"/>
                  </a:ext>
                </a:extLst>
              </a:tr>
            </a:tbl>
          </a:graphicData>
        </a:graphic>
      </p:graphicFrame>
      <p:graphicFrame>
        <p:nvGraphicFramePr>
          <p:cNvPr id="6" name="Table 5">
            <a:extLst>
              <a:ext uri="{FF2B5EF4-FFF2-40B4-BE49-F238E27FC236}">
                <a16:creationId xmlns:a16="http://schemas.microsoft.com/office/drawing/2014/main" id="{C41DBBF1-412C-E024-21AD-EB0B5DFFF926}"/>
              </a:ext>
            </a:extLst>
          </p:cNvPr>
          <p:cNvGraphicFramePr>
            <a:graphicFrameLocks noGrp="1"/>
          </p:cNvGraphicFramePr>
          <p:nvPr>
            <p:extLst>
              <p:ext uri="{D42A27DB-BD31-4B8C-83A1-F6EECF244321}">
                <p14:modId xmlns:p14="http://schemas.microsoft.com/office/powerpoint/2010/main" val="1571666125"/>
              </p:ext>
            </p:extLst>
          </p:nvPr>
        </p:nvGraphicFramePr>
        <p:xfrm>
          <a:off x="2150001" y="5678661"/>
          <a:ext cx="9878713" cy="917113"/>
        </p:xfrm>
        <a:graphic>
          <a:graphicData uri="http://schemas.openxmlformats.org/drawingml/2006/table">
            <a:tbl>
              <a:tblPr firstRow="1" bandRow="1">
                <a:tableStyleId>{5C22544A-7EE6-4342-B048-85BDC9FD1C3A}</a:tableStyleId>
              </a:tblPr>
              <a:tblGrid>
                <a:gridCol w="9878713">
                  <a:extLst>
                    <a:ext uri="{9D8B030D-6E8A-4147-A177-3AD203B41FA5}">
                      <a16:colId xmlns:a16="http://schemas.microsoft.com/office/drawing/2014/main" val="3275434117"/>
                    </a:ext>
                  </a:extLst>
                </a:gridCol>
              </a:tblGrid>
              <a:tr h="917113">
                <a:tc>
                  <a:txBody>
                    <a:bodyPr/>
                    <a:lstStyle/>
                    <a:p>
                      <a:pPr marL="285750" indent="-285750" algn="ctr">
                        <a:buFont typeface="Arial" panose="020B0604020202020204" pitchFamily="34" charset="0"/>
                        <a:buChar char="•"/>
                      </a:pPr>
                      <a:r>
                        <a:rPr lang="en-IN" sz="1800" b="1" kern="1200" dirty="0">
                          <a:solidFill>
                            <a:schemeClr val="tx1"/>
                          </a:solidFill>
                          <a:effectLst/>
                          <a:latin typeface="Arial" panose="020B0604020202020204" pitchFamily="34" charset="0"/>
                          <a:ea typeface="+mn-ea"/>
                          <a:cs typeface="Arial" panose="020B0604020202020204" pitchFamily="34" charset="0"/>
                        </a:rPr>
                        <a:t>Urinary flow blockages  : </a:t>
                      </a:r>
                      <a:r>
                        <a:rPr lang="en-US" dirty="0"/>
                        <a:t> </a:t>
                      </a:r>
                      <a:r>
                        <a:rPr lang="en-US" b="0" dirty="0">
                          <a:solidFill>
                            <a:schemeClr val="tx1"/>
                          </a:solidFill>
                          <a:latin typeface="Arial" panose="020B0604020202020204" pitchFamily="34" charset="0"/>
                          <a:cs typeface="Arial" panose="020B0604020202020204" pitchFamily="34" charset="0"/>
                        </a:rPr>
                        <a:t>can cause chronic kidney disease (CKD) by increasing pressure on the kidneys and leading to damage if the obstruction is prolonged</a:t>
                      </a:r>
                      <a:r>
                        <a:rPr lang="en-US" sz="1800" b="0" i="0" kern="1200" dirty="0">
                          <a:solidFill>
                            <a:schemeClr val="tx1"/>
                          </a:solidFill>
                          <a:effectLst/>
                          <a:latin typeface="Arial" panose="020B0604020202020204" pitchFamily="34" charset="0"/>
                          <a:ea typeface="+mn-ea"/>
                          <a:cs typeface="Arial" panose="020B0604020202020204" pitchFamily="34" charset="0"/>
                        </a:rPr>
                        <a:t>.</a:t>
                      </a:r>
                      <a:r>
                        <a:rPr lang="en-IN" sz="1800" b="0" i="0" kern="1200" dirty="0">
                          <a:solidFill>
                            <a:schemeClr val="tx1"/>
                          </a:solidFill>
                          <a:effectLst/>
                          <a:latin typeface="+mn-lt"/>
                          <a:ea typeface="+mn-ea"/>
                          <a:cs typeface="+mn-cs"/>
                        </a:rPr>
                        <a:t> (Moe et al., 2006)</a:t>
                      </a:r>
                      <a:endParaRPr lang="en-IN" b="0" dirty="0">
                        <a:solidFill>
                          <a:schemeClr val="tx1"/>
                        </a:solidFill>
                        <a:latin typeface="Arial" panose="020B06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705660164"/>
                  </a:ext>
                </a:extLst>
              </a:tr>
            </a:tbl>
          </a:graphicData>
        </a:graphic>
      </p:graphicFrame>
    </p:spTree>
    <p:extLst>
      <p:ext uri="{BB962C8B-B14F-4D97-AF65-F5344CB8AC3E}">
        <p14:creationId xmlns:p14="http://schemas.microsoft.com/office/powerpoint/2010/main" val="2705374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538FBF-EC3E-621D-8682-88F9DF6CEE76}"/>
              </a:ext>
            </a:extLst>
          </p:cNvPr>
          <p:cNvSpPr txBox="1"/>
          <p:nvPr/>
        </p:nvSpPr>
        <p:spPr>
          <a:xfrm>
            <a:off x="2176040" y="653350"/>
            <a:ext cx="9252099" cy="523220"/>
          </a:xfrm>
          <a:prstGeom prst="rect">
            <a:avLst/>
          </a:prstGeom>
          <a:noFill/>
        </p:spPr>
        <p:txBody>
          <a:bodyPr wrap="square">
            <a:spAutoFit/>
          </a:bodyPr>
          <a:lstStyle/>
          <a:p>
            <a:r>
              <a:rPr lang="en-US" sz="2800" b="1" u="sng" dirty="0">
                <a:latin typeface="Arial" panose="020B0604020202020204" pitchFamily="34" charset="0"/>
                <a:cs typeface="Arial" panose="020B0604020202020204" pitchFamily="34" charset="0"/>
              </a:rPr>
              <a:t>Global Prevalence of Chronic Kidney Disease (CKD)</a:t>
            </a:r>
            <a:endParaRPr lang="en-IN"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9C5EA59-540D-5E89-FC03-983711407DB9}"/>
              </a:ext>
            </a:extLst>
          </p:cNvPr>
          <p:cNvPicPr>
            <a:picLocks noChangeAspect="1"/>
          </p:cNvPicPr>
          <p:nvPr/>
        </p:nvPicPr>
        <p:blipFill>
          <a:blip r:embed="rId3"/>
          <a:stretch>
            <a:fillRect/>
          </a:stretch>
        </p:blipFill>
        <p:spPr>
          <a:xfrm>
            <a:off x="640535" y="449327"/>
            <a:ext cx="1057778" cy="931266"/>
          </a:xfrm>
          <a:prstGeom prst="rect">
            <a:avLst/>
          </a:prstGeom>
        </p:spPr>
      </p:pic>
      <p:sp>
        <p:nvSpPr>
          <p:cNvPr id="8" name="TextBox 7">
            <a:extLst>
              <a:ext uri="{FF2B5EF4-FFF2-40B4-BE49-F238E27FC236}">
                <a16:creationId xmlns:a16="http://schemas.microsoft.com/office/drawing/2014/main" id="{9C2AD92A-8086-3965-B70A-A8013F4A40A5}"/>
              </a:ext>
            </a:extLst>
          </p:cNvPr>
          <p:cNvSpPr txBox="1"/>
          <p:nvPr/>
        </p:nvSpPr>
        <p:spPr>
          <a:xfrm>
            <a:off x="300942" y="1945093"/>
            <a:ext cx="11979729" cy="419031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World Health Organization (WHO, 2023) and Global Burden of Disease Study (2023) estimate that around 850 million people worldwide have some form of kidney disease (Jemal et al., 2011)</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.Approximately 1 in 10 adults globally (9.1%) are affected by CKD</a:t>
            </a:r>
            <a:r>
              <a:rPr lang="en-IN"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(Runyon, 2009)</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CKD is now the 10th leading cause of death worldwide, responsible for about 3.1 million deaths per year.</a:t>
            </a:r>
            <a:r>
              <a:rPr lang="en-IN"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(Murray, 2013)</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Low- and middle-income countries carry about 80% of the disease burden, where access to diagnosis and treatment (dialysis/transplant) is limited.</a:t>
            </a:r>
            <a:r>
              <a:rPr lang="en-IN"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(Mathers and Loncar, 2006)</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global prevalence is rising, driven by the increasing incidence of diabetes, obesity, and hypertension.</a:t>
            </a:r>
            <a:r>
              <a:rPr lang="en-IN" dirty="0">
                <a:latin typeface="Arial" panose="020B0604020202020204" pitchFamily="34" charset="0"/>
                <a:cs typeface="Arial" panose="020B0604020202020204" pitchFamily="34" charset="0"/>
              </a:rPr>
              <a:t> (Adams and Szomszor, 2024)</a:t>
            </a:r>
          </a:p>
        </p:txBody>
      </p:sp>
    </p:spTree>
    <p:extLst>
      <p:ext uri="{BB962C8B-B14F-4D97-AF65-F5344CB8AC3E}">
        <p14:creationId xmlns:p14="http://schemas.microsoft.com/office/powerpoint/2010/main" val="727548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9B78F2-92F9-37AA-47CB-12B6277F9E54}"/>
              </a:ext>
            </a:extLst>
          </p:cNvPr>
          <p:cNvPicPr>
            <a:picLocks noChangeAspect="1"/>
          </p:cNvPicPr>
          <p:nvPr/>
        </p:nvPicPr>
        <p:blipFill>
          <a:blip r:embed="rId2"/>
          <a:stretch>
            <a:fillRect/>
          </a:stretch>
        </p:blipFill>
        <p:spPr>
          <a:xfrm>
            <a:off x="3622875" y="547634"/>
            <a:ext cx="902826" cy="1079170"/>
          </a:xfrm>
          <a:prstGeom prst="rect">
            <a:avLst/>
          </a:prstGeom>
        </p:spPr>
      </p:pic>
      <p:sp>
        <p:nvSpPr>
          <p:cNvPr id="4" name="TextBox 3">
            <a:extLst>
              <a:ext uri="{FF2B5EF4-FFF2-40B4-BE49-F238E27FC236}">
                <a16:creationId xmlns:a16="http://schemas.microsoft.com/office/drawing/2014/main" id="{97FC692C-2E8F-EDCC-0C07-73EAA6A83CFD}"/>
              </a:ext>
            </a:extLst>
          </p:cNvPr>
          <p:cNvSpPr txBox="1"/>
          <p:nvPr/>
        </p:nvSpPr>
        <p:spPr>
          <a:xfrm>
            <a:off x="327399" y="1989771"/>
            <a:ext cx="11366339" cy="461151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According to NHS England (2024) and Kidney Research UK, it is estimated that around 3.5 million people in the UK are living with CKD (Loud, 2021).</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Around 7% of adults in the UK are affected by some stage of CKD.  (Fogarty, 2011)</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CKD is more common in older adults — about 20–25% of people over 65 have the condition.</a:t>
            </a:r>
            <a:r>
              <a:rPr lang="en-US" dirty="0">
                <a:latin typeface="Arial" panose="020B0604020202020204" pitchFamily="34" charset="0"/>
                <a:cs typeface="Arial" panose="020B0604020202020204" pitchFamily="34" charset="0"/>
              </a:rPr>
              <a:t> (2013 ESH/ESC Guidelines for the management of arterial hypertension, 2013)</a:t>
            </a:r>
            <a:endParaRPr lang="en-IN"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Undiagnosed CKD is common: up to one in three people with reduced kidney function are unaware they have it.  (Kumar et al., 2022)</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Regional differences exist — higher prevalence in areas with higher rates of diabetes, hypertension, and deprivation (e.g., the North of England) (Parkin, Pisani and Ferlay, 1999)</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CKD accounts for approximately 2% of the NHS budget, mainly due to dialysis and transplantation costs. (Stamatelou and Goldfarb, 2023)</a:t>
            </a:r>
          </a:p>
        </p:txBody>
      </p:sp>
      <p:sp>
        <p:nvSpPr>
          <p:cNvPr id="5" name="TextBox 4">
            <a:extLst>
              <a:ext uri="{FF2B5EF4-FFF2-40B4-BE49-F238E27FC236}">
                <a16:creationId xmlns:a16="http://schemas.microsoft.com/office/drawing/2014/main" id="{F53ECA60-2E2E-0706-8EBE-A8CAA38EE942}"/>
              </a:ext>
            </a:extLst>
          </p:cNvPr>
          <p:cNvSpPr txBox="1"/>
          <p:nvPr/>
        </p:nvSpPr>
        <p:spPr>
          <a:xfrm>
            <a:off x="4843711" y="679061"/>
            <a:ext cx="3209533" cy="584775"/>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 </a:t>
            </a:r>
            <a:r>
              <a:rPr lang="en-IN" sz="3200" b="1" dirty="0">
                <a:latin typeface="Arial" panose="020B0604020202020204" pitchFamily="34" charset="0"/>
                <a:cs typeface="Arial" panose="020B0604020202020204" pitchFamily="34" charset="0"/>
              </a:rPr>
              <a:t>UK prevalence </a:t>
            </a:r>
          </a:p>
        </p:txBody>
      </p:sp>
    </p:spTree>
    <p:extLst>
      <p:ext uri="{BB962C8B-B14F-4D97-AF65-F5344CB8AC3E}">
        <p14:creationId xmlns:p14="http://schemas.microsoft.com/office/powerpoint/2010/main" val="290701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2A26EB-1701-4858-E0DE-13BED708CE2C}"/>
              </a:ext>
            </a:extLst>
          </p:cNvPr>
          <p:cNvSpPr txBox="1"/>
          <p:nvPr/>
        </p:nvSpPr>
        <p:spPr>
          <a:xfrm>
            <a:off x="2939143" y="152791"/>
            <a:ext cx="6096000" cy="400110"/>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Economic Burden of Chronic Kidney Disease</a:t>
            </a:r>
            <a:endParaRPr lang="en-IN" sz="2000" b="1"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14961C0C-249E-54B3-B704-EC2D1C60F77D}"/>
              </a:ext>
            </a:extLst>
          </p:cNvPr>
          <p:cNvSpPr/>
          <p:nvPr/>
        </p:nvSpPr>
        <p:spPr>
          <a:xfrm>
            <a:off x="141514" y="1186543"/>
            <a:ext cx="2340428" cy="400110"/>
          </a:xfrm>
          <a:prstGeom prst="rect">
            <a:avLst/>
          </a:prstGeom>
          <a:solidFill>
            <a:schemeClr val="bg1">
              <a:lumMod val="7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Current costs</a:t>
            </a:r>
          </a:p>
        </p:txBody>
      </p:sp>
      <p:sp>
        <p:nvSpPr>
          <p:cNvPr id="9" name="Left Brace 8">
            <a:extLst>
              <a:ext uri="{FF2B5EF4-FFF2-40B4-BE49-F238E27FC236}">
                <a16:creationId xmlns:a16="http://schemas.microsoft.com/office/drawing/2014/main" id="{CCD43742-13CF-A30C-8B57-4FF647C3F7AE}"/>
              </a:ext>
            </a:extLst>
          </p:cNvPr>
          <p:cNvSpPr/>
          <p:nvPr/>
        </p:nvSpPr>
        <p:spPr>
          <a:xfrm>
            <a:off x="2590800" y="809655"/>
            <a:ext cx="457200" cy="1153886"/>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0" name="Rectangle 9">
            <a:extLst>
              <a:ext uri="{FF2B5EF4-FFF2-40B4-BE49-F238E27FC236}">
                <a16:creationId xmlns:a16="http://schemas.microsoft.com/office/drawing/2014/main" id="{0DE92E56-E532-2014-5FFC-4A62A5D33EB8}"/>
              </a:ext>
            </a:extLst>
          </p:cNvPr>
          <p:cNvSpPr/>
          <p:nvPr/>
        </p:nvSpPr>
        <p:spPr>
          <a:xfrm>
            <a:off x="3156855" y="760865"/>
            <a:ext cx="9035142" cy="1251466"/>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The current cost of chronic kidney disease (CKD) is substantial, with the </a:t>
            </a:r>
            <a:r>
              <a:rPr lang="en-US" b="1" dirty="0">
                <a:solidFill>
                  <a:schemeClr val="tx1"/>
                </a:solidFill>
                <a:latin typeface="Arial" panose="020B0604020202020204" pitchFamily="34" charset="0"/>
                <a:cs typeface="Arial" panose="020B0604020202020204" pitchFamily="34" charset="0"/>
              </a:rPr>
              <a:t>UK's NHS spending approximately £6.4 billion per year</a:t>
            </a:r>
            <a:r>
              <a:rPr lang="en-US" dirty="0">
                <a:solidFill>
                  <a:schemeClr val="tx1"/>
                </a:solidFill>
                <a:latin typeface="Arial" panose="020B0604020202020204" pitchFamily="34" charset="0"/>
                <a:cs typeface="Arial" panose="020B0604020202020204" pitchFamily="34" charset="0"/>
              </a:rPr>
              <a:t> on direct costs, while the overall economic burden is around £7 billion annually.</a:t>
            </a:r>
            <a:r>
              <a:rPr lang="en-IN" dirty="0">
                <a:latin typeface="Arial" panose="020B0604020202020204" pitchFamily="34" charset="0"/>
                <a:cs typeface="Arial" panose="020B0604020202020204" pitchFamily="34" charset="0"/>
              </a:rPr>
              <a:t> </a:t>
            </a:r>
            <a:r>
              <a:rPr lang="en-IN" dirty="0">
                <a:solidFill>
                  <a:schemeClr val="tx1"/>
                </a:solidFill>
                <a:latin typeface="Arial" panose="020B0604020202020204" pitchFamily="34" charset="0"/>
                <a:cs typeface="Arial" panose="020B0604020202020204" pitchFamily="34" charset="0"/>
              </a:rPr>
              <a:t>(Ogletree et al., 2006)</a:t>
            </a:r>
          </a:p>
        </p:txBody>
      </p:sp>
      <p:sp>
        <p:nvSpPr>
          <p:cNvPr id="11" name="Rectangle 10">
            <a:extLst>
              <a:ext uri="{FF2B5EF4-FFF2-40B4-BE49-F238E27FC236}">
                <a16:creationId xmlns:a16="http://schemas.microsoft.com/office/drawing/2014/main" id="{050CB5CB-D7DA-B534-B55B-3BAF1FC0F680}"/>
              </a:ext>
            </a:extLst>
          </p:cNvPr>
          <p:cNvSpPr/>
          <p:nvPr/>
        </p:nvSpPr>
        <p:spPr>
          <a:xfrm>
            <a:off x="141513" y="2541813"/>
            <a:ext cx="2449286" cy="653143"/>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Future Projection</a:t>
            </a:r>
          </a:p>
        </p:txBody>
      </p:sp>
      <p:sp>
        <p:nvSpPr>
          <p:cNvPr id="12" name="Rectangle 11">
            <a:extLst>
              <a:ext uri="{FF2B5EF4-FFF2-40B4-BE49-F238E27FC236}">
                <a16:creationId xmlns:a16="http://schemas.microsoft.com/office/drawing/2014/main" id="{8094F15B-7F2C-C84B-F1FE-516004C53EDF}"/>
              </a:ext>
            </a:extLst>
          </p:cNvPr>
          <p:cNvSpPr/>
          <p:nvPr/>
        </p:nvSpPr>
        <p:spPr>
          <a:xfrm>
            <a:off x="141513" y="4090564"/>
            <a:ext cx="2449286" cy="653143"/>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Economic Impact</a:t>
            </a:r>
          </a:p>
        </p:txBody>
      </p:sp>
      <p:sp>
        <p:nvSpPr>
          <p:cNvPr id="13" name="Rectangle 12">
            <a:extLst>
              <a:ext uri="{FF2B5EF4-FFF2-40B4-BE49-F238E27FC236}">
                <a16:creationId xmlns:a16="http://schemas.microsoft.com/office/drawing/2014/main" id="{49B54187-683C-A8BA-EB1F-CE8EB0E3BA52}"/>
              </a:ext>
            </a:extLst>
          </p:cNvPr>
          <p:cNvSpPr/>
          <p:nvPr/>
        </p:nvSpPr>
        <p:spPr>
          <a:xfrm>
            <a:off x="141514" y="5671457"/>
            <a:ext cx="2449286" cy="653143"/>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Cost per Patient</a:t>
            </a:r>
          </a:p>
        </p:txBody>
      </p:sp>
      <p:sp>
        <p:nvSpPr>
          <p:cNvPr id="14" name="Left Brace 13">
            <a:extLst>
              <a:ext uri="{FF2B5EF4-FFF2-40B4-BE49-F238E27FC236}">
                <a16:creationId xmlns:a16="http://schemas.microsoft.com/office/drawing/2014/main" id="{505E088E-5673-DC9D-9B99-8955B2D1DC81}"/>
              </a:ext>
            </a:extLst>
          </p:cNvPr>
          <p:cNvSpPr/>
          <p:nvPr/>
        </p:nvSpPr>
        <p:spPr>
          <a:xfrm>
            <a:off x="2590800" y="2390548"/>
            <a:ext cx="457200" cy="1153886"/>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6" name="Rectangle 15">
            <a:extLst>
              <a:ext uri="{FF2B5EF4-FFF2-40B4-BE49-F238E27FC236}">
                <a16:creationId xmlns:a16="http://schemas.microsoft.com/office/drawing/2014/main" id="{5E44C388-36F7-88A1-1C74-334208D53DA5}"/>
              </a:ext>
            </a:extLst>
          </p:cNvPr>
          <p:cNvSpPr/>
          <p:nvPr/>
        </p:nvSpPr>
        <p:spPr>
          <a:xfrm>
            <a:off x="3156856" y="2374867"/>
            <a:ext cx="9035141" cy="1251466"/>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Future projections for chronic kidney disease (CKD) indicate a significant increase in both prevalence and cost globally, driven by aging populations and the rise of diabetes and hypertension. </a:t>
            </a:r>
            <a:r>
              <a:rPr lang="en-IN" dirty="0">
                <a:solidFill>
                  <a:schemeClr val="tx1"/>
                </a:solidFill>
                <a:latin typeface="Arial" panose="020B0604020202020204" pitchFamily="34" charset="0"/>
                <a:cs typeface="Arial" panose="020B0604020202020204" pitchFamily="34" charset="0"/>
              </a:rPr>
              <a:t>(Su et al., 2020)</a:t>
            </a:r>
          </a:p>
        </p:txBody>
      </p:sp>
      <p:sp>
        <p:nvSpPr>
          <p:cNvPr id="17" name="Left Brace 16">
            <a:extLst>
              <a:ext uri="{FF2B5EF4-FFF2-40B4-BE49-F238E27FC236}">
                <a16:creationId xmlns:a16="http://schemas.microsoft.com/office/drawing/2014/main" id="{87130A13-E22F-FFFF-7D5B-9FE3AC08B58C}"/>
              </a:ext>
            </a:extLst>
          </p:cNvPr>
          <p:cNvSpPr/>
          <p:nvPr/>
        </p:nvSpPr>
        <p:spPr>
          <a:xfrm>
            <a:off x="2645226" y="3849943"/>
            <a:ext cx="457201" cy="1134383"/>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8" name="Left Brace 17">
            <a:extLst>
              <a:ext uri="{FF2B5EF4-FFF2-40B4-BE49-F238E27FC236}">
                <a16:creationId xmlns:a16="http://schemas.microsoft.com/office/drawing/2014/main" id="{B288A79B-A0E1-C760-9D46-02BAA208D398}"/>
              </a:ext>
            </a:extLst>
          </p:cNvPr>
          <p:cNvSpPr/>
          <p:nvPr/>
        </p:nvSpPr>
        <p:spPr>
          <a:xfrm>
            <a:off x="2699655" y="5448299"/>
            <a:ext cx="457201" cy="1099457"/>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20" name="Rectangle 19">
            <a:extLst>
              <a:ext uri="{FF2B5EF4-FFF2-40B4-BE49-F238E27FC236}">
                <a16:creationId xmlns:a16="http://schemas.microsoft.com/office/drawing/2014/main" id="{4B2847A2-3596-BD1A-BAED-A57F52648884}"/>
              </a:ext>
            </a:extLst>
          </p:cNvPr>
          <p:cNvSpPr/>
          <p:nvPr/>
        </p:nvSpPr>
        <p:spPr>
          <a:xfrm>
            <a:off x="3265715" y="3744686"/>
            <a:ext cx="8926282" cy="142602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The economic impact of chronic kidney disease (CKD) includes significant healthcare costs, with global direct costs projected to exceed $400 billion by 2027, and considerable individual financial burdens like lost earnings and increased benefit reliance for affected patients.</a:t>
            </a:r>
            <a:r>
              <a:rPr lang="en-IN" dirty="0">
                <a:solidFill>
                  <a:schemeClr val="tx1"/>
                </a:solidFill>
                <a:latin typeface="Arial" panose="020B0604020202020204" pitchFamily="34" charset="0"/>
                <a:cs typeface="Arial" panose="020B0604020202020204" pitchFamily="34" charset="0"/>
              </a:rPr>
              <a:t> (Tangri et al., 2022)</a:t>
            </a:r>
            <a:endParaRPr lang="en-IN" b="1" dirty="0">
              <a:solidFill>
                <a:schemeClr val="tx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CF285909-7370-9878-130A-185316FDE710}"/>
              </a:ext>
            </a:extLst>
          </p:cNvPr>
          <p:cNvSpPr/>
          <p:nvPr/>
        </p:nvSpPr>
        <p:spPr>
          <a:xfrm>
            <a:off x="3331029" y="5448299"/>
            <a:ext cx="8860968" cy="1251466"/>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The cost per patient for chronic kidney disease (CKD) varies significantly by stage, with early stages costing thousands of dollars per year and later stages, especially those requiring dialysis, costing tens of thousands per year.</a:t>
            </a:r>
            <a:r>
              <a:rPr lang="en-IN" dirty="0">
                <a:latin typeface="Arial" panose="020B0604020202020204" pitchFamily="34" charset="0"/>
                <a:cs typeface="Arial" panose="020B0604020202020204" pitchFamily="34" charset="0"/>
              </a:rPr>
              <a:t> </a:t>
            </a:r>
            <a:r>
              <a:rPr lang="en-IN" dirty="0">
                <a:solidFill>
                  <a:schemeClr val="tx1"/>
                </a:solidFill>
                <a:latin typeface="Arial" panose="020B0604020202020204" pitchFamily="34" charset="0"/>
                <a:cs typeface="Arial" panose="020B0604020202020204" pitchFamily="34" charset="0"/>
              </a:rPr>
              <a:t> (Trivedi, 2010)</a:t>
            </a:r>
          </a:p>
        </p:txBody>
      </p:sp>
    </p:spTree>
    <p:extLst>
      <p:ext uri="{BB962C8B-B14F-4D97-AF65-F5344CB8AC3E}">
        <p14:creationId xmlns:p14="http://schemas.microsoft.com/office/powerpoint/2010/main" val="801374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6927EC-4E52-1922-F3BC-68591381953B}"/>
              </a:ext>
            </a:extLst>
          </p:cNvPr>
          <p:cNvSpPr txBox="1"/>
          <p:nvPr/>
        </p:nvSpPr>
        <p:spPr>
          <a:xfrm>
            <a:off x="3516086" y="163285"/>
            <a:ext cx="5229317" cy="40011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Social Burden of Chronic Kidney Disease</a:t>
            </a:r>
            <a:endParaRPr lang="en-IN" sz="20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3254A62-262A-D402-D4E0-7C6E702AAFDB}"/>
              </a:ext>
            </a:extLst>
          </p:cNvPr>
          <p:cNvSpPr/>
          <p:nvPr/>
        </p:nvSpPr>
        <p:spPr>
          <a:xfrm>
            <a:off x="391885" y="957943"/>
            <a:ext cx="2928257" cy="783771"/>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Social Isolation</a:t>
            </a:r>
          </a:p>
        </p:txBody>
      </p:sp>
      <p:sp>
        <p:nvSpPr>
          <p:cNvPr id="4" name="Rectangle 3">
            <a:extLst>
              <a:ext uri="{FF2B5EF4-FFF2-40B4-BE49-F238E27FC236}">
                <a16:creationId xmlns:a16="http://schemas.microsoft.com/office/drawing/2014/main" id="{9B0ABB92-DF8E-48F5-E38C-C3F1110E9978}"/>
              </a:ext>
            </a:extLst>
          </p:cNvPr>
          <p:cNvSpPr/>
          <p:nvPr/>
        </p:nvSpPr>
        <p:spPr>
          <a:xfrm>
            <a:off x="391885" y="2383971"/>
            <a:ext cx="2928257" cy="102325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Mental Health Impact</a:t>
            </a:r>
          </a:p>
        </p:txBody>
      </p:sp>
      <p:sp>
        <p:nvSpPr>
          <p:cNvPr id="5" name="Rectangle 4">
            <a:extLst>
              <a:ext uri="{FF2B5EF4-FFF2-40B4-BE49-F238E27FC236}">
                <a16:creationId xmlns:a16="http://schemas.microsoft.com/office/drawing/2014/main" id="{EA56A890-2F2E-6DFF-12CE-EFDF9CFD3B8E}"/>
              </a:ext>
            </a:extLst>
          </p:cNvPr>
          <p:cNvSpPr/>
          <p:nvPr/>
        </p:nvSpPr>
        <p:spPr>
          <a:xfrm>
            <a:off x="391885" y="3864429"/>
            <a:ext cx="2928257" cy="102325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Premature Deaths</a:t>
            </a:r>
          </a:p>
        </p:txBody>
      </p:sp>
      <p:sp>
        <p:nvSpPr>
          <p:cNvPr id="6" name="Rectangle 5">
            <a:extLst>
              <a:ext uri="{FF2B5EF4-FFF2-40B4-BE49-F238E27FC236}">
                <a16:creationId xmlns:a16="http://schemas.microsoft.com/office/drawing/2014/main" id="{B61B90BC-2935-F779-6ED5-31FDF3E4C762}"/>
              </a:ext>
            </a:extLst>
          </p:cNvPr>
          <p:cNvSpPr/>
          <p:nvPr/>
        </p:nvSpPr>
        <p:spPr>
          <a:xfrm>
            <a:off x="391885" y="5508171"/>
            <a:ext cx="2928257" cy="947057"/>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Increasing Health Inequalities</a:t>
            </a:r>
          </a:p>
        </p:txBody>
      </p:sp>
      <p:sp>
        <p:nvSpPr>
          <p:cNvPr id="7" name="Left Brace 6">
            <a:extLst>
              <a:ext uri="{FF2B5EF4-FFF2-40B4-BE49-F238E27FC236}">
                <a16:creationId xmlns:a16="http://schemas.microsoft.com/office/drawing/2014/main" id="{51E4ABA7-5F6D-3201-894A-360C92D55B8B}"/>
              </a:ext>
            </a:extLst>
          </p:cNvPr>
          <p:cNvSpPr/>
          <p:nvPr/>
        </p:nvSpPr>
        <p:spPr>
          <a:xfrm>
            <a:off x="3336471" y="740227"/>
            <a:ext cx="359229" cy="1219201"/>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8" name="Left Brace 7">
            <a:extLst>
              <a:ext uri="{FF2B5EF4-FFF2-40B4-BE49-F238E27FC236}">
                <a16:creationId xmlns:a16="http://schemas.microsoft.com/office/drawing/2014/main" id="{8FD61E2C-2035-627D-FF9D-9BE8F2CB066A}"/>
              </a:ext>
            </a:extLst>
          </p:cNvPr>
          <p:cNvSpPr/>
          <p:nvPr/>
        </p:nvSpPr>
        <p:spPr>
          <a:xfrm>
            <a:off x="3352800" y="2285999"/>
            <a:ext cx="359229" cy="1219201"/>
          </a:xfrm>
          <a:prstGeom prst="leftBrace">
            <a:avLst>
              <a:gd name="adj1" fmla="val 8333"/>
              <a:gd name="adj2" fmla="val 44643"/>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9" name="Left Brace 8">
            <a:extLst>
              <a:ext uri="{FF2B5EF4-FFF2-40B4-BE49-F238E27FC236}">
                <a16:creationId xmlns:a16="http://schemas.microsoft.com/office/drawing/2014/main" id="{FD938D22-3D2A-DBBC-3913-9D38E1F563B6}"/>
              </a:ext>
            </a:extLst>
          </p:cNvPr>
          <p:cNvSpPr/>
          <p:nvPr/>
        </p:nvSpPr>
        <p:spPr>
          <a:xfrm>
            <a:off x="3336470" y="3766457"/>
            <a:ext cx="359229" cy="1219201"/>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0" name="Left Brace 9">
            <a:extLst>
              <a:ext uri="{FF2B5EF4-FFF2-40B4-BE49-F238E27FC236}">
                <a16:creationId xmlns:a16="http://schemas.microsoft.com/office/drawing/2014/main" id="{9F85BB7E-0196-80B0-A43C-4540B8C659F1}"/>
              </a:ext>
            </a:extLst>
          </p:cNvPr>
          <p:cNvSpPr/>
          <p:nvPr/>
        </p:nvSpPr>
        <p:spPr>
          <a:xfrm>
            <a:off x="3336470" y="5423805"/>
            <a:ext cx="375559" cy="1115787"/>
          </a:xfrm>
          <a:prstGeom prst="leftBrace">
            <a:avLst>
              <a:gd name="adj1" fmla="val 8333"/>
              <a:gd name="adj2" fmla="val 56829"/>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1" name="Rectangle 10">
            <a:extLst>
              <a:ext uri="{FF2B5EF4-FFF2-40B4-BE49-F238E27FC236}">
                <a16:creationId xmlns:a16="http://schemas.microsoft.com/office/drawing/2014/main" id="{1ED2CB5A-5689-602D-FBAB-78905D49A8CB}"/>
              </a:ext>
            </a:extLst>
          </p:cNvPr>
          <p:cNvSpPr/>
          <p:nvPr/>
        </p:nvSpPr>
        <p:spPr>
          <a:xfrm>
            <a:off x="3831772" y="664027"/>
            <a:ext cx="8360228" cy="13716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Social isolation is significantly linked to poor outcomes in individuals with </a:t>
            </a:r>
            <a:r>
              <a:rPr lang="en-US"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Chronic Kidney Disease</a:t>
            </a:r>
            <a:r>
              <a:rPr lang="en-US" dirty="0">
                <a:solidFill>
                  <a:schemeClr val="tx1"/>
                </a:solidFill>
                <a:latin typeface="Arial" panose="020B0604020202020204" pitchFamily="34" charset="0"/>
                <a:cs typeface="Arial" panose="020B0604020202020204" pitchFamily="34" charset="0"/>
              </a:rPr>
              <a:t> (CKD), including increased mortality risk, faster progression of cardiovascular disease (CVD), and accelerated kidney function decline.</a:t>
            </a:r>
            <a:r>
              <a:rPr lang="en-IN" dirty="0">
                <a:solidFill>
                  <a:schemeClr val="tx1"/>
                </a:solidFill>
              </a:rPr>
              <a:t> (Hiott et al., 2008)</a:t>
            </a:r>
            <a:endParaRPr lang="en-IN" dirty="0">
              <a:solidFill>
                <a:schemeClr val="tx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1976E6A0-84A1-9A48-0AA9-76DEA37D50A2}"/>
              </a:ext>
            </a:extLst>
          </p:cNvPr>
          <p:cNvSpPr/>
          <p:nvPr/>
        </p:nvSpPr>
        <p:spPr>
          <a:xfrm>
            <a:off x="3831770" y="2133599"/>
            <a:ext cx="8360229" cy="13716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Chronic kidney disease (CKD) significantly impacts mental health, leading to higher rates of anxiety, depression, and other psychological distress due to the burden of treatment, physical symptoms, and lifestyle changes.</a:t>
            </a:r>
            <a:r>
              <a:rPr lang="en-IN" dirty="0"/>
              <a:t> </a:t>
            </a:r>
            <a:r>
              <a:rPr lang="en-IN" dirty="0">
                <a:solidFill>
                  <a:schemeClr val="tx1"/>
                </a:solidFill>
                <a:latin typeface="Arial" panose="020B0604020202020204" pitchFamily="34" charset="0"/>
                <a:cs typeface="Arial" panose="020B0604020202020204" pitchFamily="34" charset="0"/>
              </a:rPr>
              <a:t>(Greenwood et al., 2012)</a:t>
            </a:r>
          </a:p>
        </p:txBody>
      </p:sp>
      <p:sp>
        <p:nvSpPr>
          <p:cNvPr id="13" name="Rectangle 12">
            <a:extLst>
              <a:ext uri="{FF2B5EF4-FFF2-40B4-BE49-F238E27FC236}">
                <a16:creationId xmlns:a16="http://schemas.microsoft.com/office/drawing/2014/main" id="{D79D8F01-0C50-CE21-126B-ADFCA49BAA47}"/>
              </a:ext>
            </a:extLst>
          </p:cNvPr>
          <p:cNvSpPr/>
          <p:nvPr/>
        </p:nvSpPr>
        <p:spPr>
          <a:xfrm>
            <a:off x="3831771" y="3614058"/>
            <a:ext cx="8360229" cy="13716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Premature death from chronic kidney disease (CKD) is primarily caused by </a:t>
            </a:r>
            <a:r>
              <a:rPr lang="en-US" b="1" dirty="0">
                <a:solidFill>
                  <a:schemeClr val="tx1"/>
                </a:solidFill>
                <a:latin typeface="Arial" panose="020B0604020202020204" pitchFamily="34" charset="0"/>
                <a:cs typeface="Arial" panose="020B0604020202020204" pitchFamily="34" charset="0"/>
              </a:rPr>
              <a:t>cardiovascular disease (CVD)</a:t>
            </a:r>
            <a:r>
              <a:rPr lang="en-US" dirty="0">
                <a:solidFill>
                  <a:schemeClr val="tx1"/>
                </a:solidFill>
                <a:latin typeface="Arial" panose="020B0604020202020204" pitchFamily="34" charset="0"/>
                <a:cs typeface="Arial" panose="020B0604020202020204" pitchFamily="34" charset="0"/>
              </a:rPr>
              <a:t>, with patients having a significantly increased risk of heart attacks and strokes.</a:t>
            </a:r>
            <a:r>
              <a:rPr lang="en-IN" dirty="0"/>
              <a:t> </a:t>
            </a:r>
            <a:r>
              <a:rPr lang="en-IN" dirty="0">
                <a:solidFill>
                  <a:schemeClr val="tx1"/>
                </a:solidFill>
              </a:rPr>
              <a:t>(Stenvinkel, 2010) </a:t>
            </a:r>
            <a:r>
              <a:rPr lang="en-US" dirty="0">
                <a:solidFill>
                  <a:schemeClr val="tx1"/>
                </a:solidFill>
                <a:latin typeface="Arial" panose="020B0604020202020204" pitchFamily="34" charset="0"/>
                <a:cs typeface="Arial" panose="020B0604020202020204" pitchFamily="34" charset="0"/>
              </a:rPr>
              <a:t> </a:t>
            </a:r>
            <a:endParaRPr lang="en-IN" dirty="0">
              <a:solidFill>
                <a:schemeClr val="tx1"/>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3C9D65D-87AE-C824-3B54-5187E8D2F3AB}"/>
              </a:ext>
            </a:extLst>
          </p:cNvPr>
          <p:cNvSpPr/>
          <p:nvPr/>
        </p:nvSpPr>
        <p:spPr>
          <a:xfrm>
            <a:off x="3788226" y="5236028"/>
            <a:ext cx="8360228" cy="1381125"/>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Health inequalities for Chronic Kidney Disease (CKD) are increasing due to factors like socioeconomic status, ethnicity, age, and gender, which influence risk of disease, progression, and access to care.</a:t>
            </a:r>
            <a:r>
              <a:rPr lang="it-IT" dirty="0"/>
              <a:t>  </a:t>
            </a:r>
            <a:r>
              <a:rPr lang="it-IT" dirty="0">
                <a:solidFill>
                  <a:schemeClr val="tx1"/>
                </a:solidFill>
                <a:latin typeface="Arial" panose="020B0604020202020204" pitchFamily="34" charset="0"/>
                <a:cs typeface="Arial" panose="020B0604020202020204" pitchFamily="34" charset="0"/>
              </a:rPr>
              <a:t>(Larsen, Varanasi and Estrella, 2024)</a:t>
            </a:r>
            <a:endParaRPr lang="en-IN"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8073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B63103-F710-A55B-94C6-9F2C0984A9E0}"/>
              </a:ext>
            </a:extLst>
          </p:cNvPr>
          <p:cNvSpPr txBox="1"/>
          <p:nvPr/>
        </p:nvSpPr>
        <p:spPr>
          <a:xfrm>
            <a:off x="2808514" y="87477"/>
            <a:ext cx="6096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Early Detection and Diagnosis of CKD in Primary Care</a:t>
            </a:r>
            <a:endParaRPr lang="en-IN"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E08B66A6-1B53-C26A-3F38-94120F6CB751}"/>
              </a:ext>
            </a:extLst>
          </p:cNvPr>
          <p:cNvGraphicFramePr>
            <a:graphicFrameLocks noGrp="1"/>
          </p:cNvGraphicFramePr>
          <p:nvPr>
            <p:extLst>
              <p:ext uri="{D42A27DB-BD31-4B8C-83A1-F6EECF244321}">
                <p14:modId xmlns:p14="http://schemas.microsoft.com/office/powerpoint/2010/main" val="2012940964"/>
              </p:ext>
            </p:extLst>
          </p:nvPr>
        </p:nvGraphicFramePr>
        <p:xfrm>
          <a:off x="170543" y="679273"/>
          <a:ext cx="1963057" cy="3218273"/>
        </p:xfrm>
        <a:graphic>
          <a:graphicData uri="http://schemas.openxmlformats.org/drawingml/2006/table">
            <a:tbl>
              <a:tblPr firstRow="1" bandRow="1">
                <a:tableStyleId>{5C22544A-7EE6-4342-B048-85BDC9FD1C3A}</a:tableStyleId>
              </a:tblPr>
              <a:tblGrid>
                <a:gridCol w="1963057">
                  <a:extLst>
                    <a:ext uri="{9D8B030D-6E8A-4147-A177-3AD203B41FA5}">
                      <a16:colId xmlns:a16="http://schemas.microsoft.com/office/drawing/2014/main" val="3335150891"/>
                    </a:ext>
                  </a:extLst>
                </a:gridCol>
              </a:tblGrid>
              <a:tr h="3218273">
                <a:tc>
                  <a:txBody>
                    <a:bodyPr/>
                    <a:lstStyle/>
                    <a:p>
                      <a:endParaRPr lang="en-US" b="1" dirty="0">
                        <a:solidFill>
                          <a:schemeClr val="tx1"/>
                        </a:solidFill>
                        <a:latin typeface="Arial" panose="020B0604020202020204" pitchFamily="34" charset="0"/>
                        <a:cs typeface="Arial" panose="020B0604020202020204" pitchFamily="34" charset="0"/>
                      </a:endParaRPr>
                    </a:p>
                    <a:p>
                      <a:endParaRPr lang="en-US" b="1" dirty="0">
                        <a:solidFill>
                          <a:schemeClr val="tx1"/>
                        </a:solidFill>
                        <a:latin typeface="Arial" panose="020B0604020202020204" pitchFamily="34" charset="0"/>
                        <a:cs typeface="Arial" panose="020B0604020202020204" pitchFamily="34" charset="0"/>
                      </a:endParaRPr>
                    </a:p>
                    <a:p>
                      <a:endParaRPr lang="en-US" b="1" dirty="0">
                        <a:solidFill>
                          <a:schemeClr val="tx1"/>
                        </a:solidFill>
                        <a:latin typeface="Arial" panose="020B0604020202020204" pitchFamily="34" charset="0"/>
                        <a:cs typeface="Arial" panose="020B0604020202020204" pitchFamily="34" charset="0"/>
                      </a:endParaRPr>
                    </a:p>
                    <a:p>
                      <a:r>
                        <a:rPr lang="en-US" b="1" dirty="0">
                          <a:solidFill>
                            <a:schemeClr val="tx1"/>
                          </a:solidFill>
                          <a:latin typeface="Arial" panose="020B0604020202020204" pitchFamily="34" charset="0"/>
                          <a:cs typeface="Arial" panose="020B0604020202020204" pitchFamily="34" charset="0"/>
                        </a:rPr>
                        <a:t>Screening and Monitoring </a:t>
                      </a:r>
                      <a:endParaRPr lang="en-IN" b="1" dirty="0">
                        <a:solidFill>
                          <a:schemeClr val="tx1"/>
                        </a:solidFill>
                        <a:latin typeface="Arial" panose="020B0604020202020204" pitchFamily="34" charset="0"/>
                        <a:cs typeface="Arial" panose="020B0604020202020204" pitchFamily="34" charset="0"/>
                      </a:endParaRPr>
                    </a:p>
                  </a:txBody>
                  <a:tcPr>
                    <a:solidFill>
                      <a:schemeClr val="bg1">
                        <a:lumMod val="75000"/>
                      </a:schemeClr>
                    </a:solidFill>
                  </a:tcPr>
                </a:tc>
                <a:extLst>
                  <a:ext uri="{0D108BD9-81ED-4DB2-BD59-A6C34878D82A}">
                    <a16:rowId xmlns:a16="http://schemas.microsoft.com/office/drawing/2014/main" val="3642711581"/>
                  </a:ext>
                </a:extLst>
              </a:tr>
            </a:tbl>
          </a:graphicData>
        </a:graphic>
      </p:graphicFrame>
      <p:graphicFrame>
        <p:nvGraphicFramePr>
          <p:cNvPr id="6" name="Table 5">
            <a:extLst>
              <a:ext uri="{FF2B5EF4-FFF2-40B4-BE49-F238E27FC236}">
                <a16:creationId xmlns:a16="http://schemas.microsoft.com/office/drawing/2014/main" id="{1A63709A-4E12-257F-029C-33D3BB15E87E}"/>
              </a:ext>
            </a:extLst>
          </p:cNvPr>
          <p:cNvGraphicFramePr>
            <a:graphicFrameLocks noGrp="1"/>
          </p:cNvGraphicFramePr>
          <p:nvPr>
            <p:extLst>
              <p:ext uri="{D42A27DB-BD31-4B8C-83A1-F6EECF244321}">
                <p14:modId xmlns:p14="http://schemas.microsoft.com/office/powerpoint/2010/main" val="268627304"/>
              </p:ext>
            </p:extLst>
          </p:nvPr>
        </p:nvGraphicFramePr>
        <p:xfrm>
          <a:off x="170543" y="3897546"/>
          <a:ext cx="1963057" cy="2880815"/>
        </p:xfrm>
        <a:graphic>
          <a:graphicData uri="http://schemas.openxmlformats.org/drawingml/2006/table">
            <a:tbl>
              <a:tblPr firstRow="1" bandRow="1">
                <a:tableStyleId>{5C22544A-7EE6-4342-B048-85BDC9FD1C3A}</a:tableStyleId>
              </a:tblPr>
              <a:tblGrid>
                <a:gridCol w="1963057">
                  <a:extLst>
                    <a:ext uri="{9D8B030D-6E8A-4147-A177-3AD203B41FA5}">
                      <a16:colId xmlns:a16="http://schemas.microsoft.com/office/drawing/2014/main" val="3004862260"/>
                    </a:ext>
                  </a:extLst>
                </a:gridCol>
              </a:tblGrid>
              <a:tr h="2880815">
                <a:tc>
                  <a:txBody>
                    <a:bodyPr/>
                    <a:lstStyle/>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Screening and Monitoring </a:t>
                      </a:r>
                      <a:endParaRPr lang="en-IN" dirty="0">
                        <a:solidFill>
                          <a:schemeClr val="tx1"/>
                        </a:solidFill>
                        <a:latin typeface="Arial" panose="020B0604020202020204" pitchFamily="34" charset="0"/>
                        <a:cs typeface="Arial" panose="020B0604020202020204" pitchFamily="34" charset="0"/>
                      </a:endParaRPr>
                    </a:p>
                  </a:txBody>
                  <a:tcPr>
                    <a:solidFill>
                      <a:schemeClr val="bg1">
                        <a:lumMod val="75000"/>
                      </a:schemeClr>
                    </a:solidFill>
                  </a:tcPr>
                </a:tc>
                <a:extLst>
                  <a:ext uri="{0D108BD9-81ED-4DB2-BD59-A6C34878D82A}">
                    <a16:rowId xmlns:a16="http://schemas.microsoft.com/office/drawing/2014/main" val="3296936996"/>
                  </a:ext>
                </a:extLst>
              </a:tr>
            </a:tbl>
          </a:graphicData>
        </a:graphic>
      </p:graphicFrame>
      <p:sp>
        <p:nvSpPr>
          <p:cNvPr id="7" name="Rectangle 6">
            <a:extLst>
              <a:ext uri="{FF2B5EF4-FFF2-40B4-BE49-F238E27FC236}">
                <a16:creationId xmlns:a16="http://schemas.microsoft.com/office/drawing/2014/main" id="{43448951-D7EB-DA15-C7FE-949D1F866C4A}"/>
              </a:ext>
            </a:extLst>
          </p:cNvPr>
          <p:cNvSpPr/>
          <p:nvPr/>
        </p:nvSpPr>
        <p:spPr>
          <a:xfrm>
            <a:off x="2133599" y="637630"/>
            <a:ext cx="10058401" cy="1100520"/>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Assess Risk Factors:</a:t>
            </a:r>
            <a:r>
              <a:rPr lang="en-US" dirty="0">
                <a:solidFill>
                  <a:schemeClr val="tx1"/>
                </a:solidFill>
                <a:latin typeface="Arial" panose="020B0604020202020204" pitchFamily="34" charset="0"/>
                <a:cs typeface="Arial" panose="020B0604020202020204" pitchFamily="34" charset="0"/>
              </a:rPr>
              <a:t> Identify high-risk individuals such as those with diabetes, cardiovascular disease, obesity, hypertension, or a family history of CKD.</a:t>
            </a:r>
            <a:r>
              <a:rPr lang="en-IN" dirty="0"/>
              <a:t>  </a:t>
            </a:r>
            <a:r>
              <a:rPr lang="en-IN" dirty="0">
                <a:solidFill>
                  <a:schemeClr val="tx1"/>
                </a:solidFill>
                <a:latin typeface="Arial" panose="020B0604020202020204" pitchFamily="34" charset="0"/>
                <a:cs typeface="Arial" panose="020B0604020202020204" pitchFamily="34" charset="0"/>
              </a:rPr>
              <a:t>(Gray, 2010)</a:t>
            </a:r>
          </a:p>
        </p:txBody>
      </p:sp>
      <p:sp>
        <p:nvSpPr>
          <p:cNvPr id="9" name="Rectangle 8">
            <a:extLst>
              <a:ext uri="{FF2B5EF4-FFF2-40B4-BE49-F238E27FC236}">
                <a16:creationId xmlns:a16="http://schemas.microsoft.com/office/drawing/2014/main" id="{0E17125E-3BAE-0C7B-66AC-00B1E1CAA631}"/>
              </a:ext>
            </a:extLst>
          </p:cNvPr>
          <p:cNvSpPr/>
          <p:nvPr/>
        </p:nvSpPr>
        <p:spPr>
          <a:xfrm>
            <a:off x="2133599" y="1692587"/>
            <a:ext cx="10058401" cy="110052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Urine ACR:</a:t>
            </a:r>
            <a:r>
              <a:rPr lang="en-US" dirty="0">
                <a:solidFill>
                  <a:schemeClr val="tx1"/>
                </a:solidFill>
              </a:rPr>
              <a:t> Perform urine albumin-to-creatinine ratio (uACR) testing to detect early kidney damage.</a:t>
            </a:r>
          </a:p>
          <a:p>
            <a:pPr algn="ctr"/>
            <a:r>
              <a:rPr lang="en-IN" sz="1600" dirty="0">
                <a:solidFill>
                  <a:schemeClr val="tx1"/>
                </a:solidFill>
                <a:latin typeface="Arial" panose="020B0604020202020204" pitchFamily="34" charset="0"/>
                <a:cs typeface="Arial" panose="020B0604020202020204" pitchFamily="34" charset="0"/>
              </a:rPr>
              <a:t>(Szczech et al., 2014)</a:t>
            </a:r>
          </a:p>
        </p:txBody>
      </p:sp>
      <p:sp>
        <p:nvSpPr>
          <p:cNvPr id="10" name="Rectangle 9">
            <a:extLst>
              <a:ext uri="{FF2B5EF4-FFF2-40B4-BE49-F238E27FC236}">
                <a16:creationId xmlns:a16="http://schemas.microsoft.com/office/drawing/2014/main" id="{C46A9FB6-C180-404E-6946-20E1FCD0C936}"/>
              </a:ext>
            </a:extLst>
          </p:cNvPr>
          <p:cNvSpPr/>
          <p:nvPr/>
        </p:nvSpPr>
        <p:spPr>
          <a:xfrm>
            <a:off x="2133599" y="2793107"/>
            <a:ext cx="10058401" cy="110052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Regular Monitoring:</a:t>
            </a:r>
            <a:r>
              <a:rPr lang="en-US" dirty="0">
                <a:solidFill>
                  <a:schemeClr val="tx1"/>
                </a:solidFill>
              </a:rPr>
              <a:t> Repeat tests annually (or more often if abnormal) to monitor kidney health over time.</a:t>
            </a:r>
            <a:r>
              <a:rPr lang="en-IN" dirty="0"/>
              <a:t> </a:t>
            </a:r>
            <a:r>
              <a:rPr lang="en-IN" sz="1600" dirty="0">
                <a:solidFill>
                  <a:schemeClr val="tx1"/>
                </a:solidFill>
                <a:latin typeface="Arial" panose="020B0604020202020204" pitchFamily="34" charset="0"/>
                <a:cs typeface="Arial" panose="020B0604020202020204" pitchFamily="34" charset="0"/>
              </a:rPr>
              <a:t>(Apelqvist et al., 2008)</a:t>
            </a:r>
          </a:p>
        </p:txBody>
      </p:sp>
      <p:sp>
        <p:nvSpPr>
          <p:cNvPr id="11" name="Rectangle 10">
            <a:extLst>
              <a:ext uri="{FF2B5EF4-FFF2-40B4-BE49-F238E27FC236}">
                <a16:creationId xmlns:a16="http://schemas.microsoft.com/office/drawing/2014/main" id="{2B613118-BFD9-2A4D-FBBA-30D6018D28F8}"/>
              </a:ext>
            </a:extLst>
          </p:cNvPr>
          <p:cNvSpPr/>
          <p:nvPr/>
        </p:nvSpPr>
        <p:spPr>
          <a:xfrm>
            <a:off x="2133599" y="3970534"/>
            <a:ext cx="10058401" cy="1131079"/>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Routine Screening:</a:t>
            </a:r>
            <a:r>
              <a:rPr lang="en-US" dirty="0">
                <a:solidFill>
                  <a:schemeClr val="tx1"/>
                </a:solidFill>
                <a:latin typeface="Arial" panose="020B0604020202020204" pitchFamily="34" charset="0"/>
                <a:cs typeface="Arial" panose="020B0604020202020204" pitchFamily="34" charset="0"/>
              </a:rPr>
              <a:t> Conduct annual eGFR and uACR testing for patients with diabetes, hypertension, or other CKD risk factors.</a:t>
            </a:r>
            <a:r>
              <a:rPr lang="en-IN" dirty="0">
                <a:solidFill>
                  <a:schemeClr val="tx1"/>
                </a:solidFill>
                <a:latin typeface="Arial" panose="020B0604020202020204" pitchFamily="34" charset="0"/>
                <a:cs typeface="Arial" panose="020B0604020202020204" pitchFamily="34" charset="0"/>
              </a:rPr>
              <a:t> (Liew et al., 2020)</a:t>
            </a:r>
          </a:p>
        </p:txBody>
      </p:sp>
      <p:sp>
        <p:nvSpPr>
          <p:cNvPr id="12" name="Rectangle 11">
            <a:extLst>
              <a:ext uri="{FF2B5EF4-FFF2-40B4-BE49-F238E27FC236}">
                <a16:creationId xmlns:a16="http://schemas.microsoft.com/office/drawing/2014/main" id="{8EAE3B85-C57F-6EF7-04F1-18C0D5EC4CB0}"/>
              </a:ext>
            </a:extLst>
          </p:cNvPr>
          <p:cNvSpPr/>
          <p:nvPr/>
        </p:nvSpPr>
        <p:spPr>
          <a:xfrm>
            <a:off x="2133599" y="5109451"/>
            <a:ext cx="10058401" cy="871584"/>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Patient Education:</a:t>
            </a:r>
            <a:r>
              <a:rPr lang="en-US" dirty="0">
                <a:solidFill>
                  <a:schemeClr val="tx1"/>
                </a:solidFill>
                <a:latin typeface="Arial" panose="020B0604020202020204" pitchFamily="34" charset="0"/>
                <a:cs typeface="Arial" panose="020B0604020202020204" pitchFamily="34" charset="0"/>
              </a:rPr>
              <a:t> Promote awareness about CKD risks, importance of early testing, and lifestyle measures</a:t>
            </a:r>
            <a:r>
              <a:rPr lang="en-IN" dirty="0">
                <a:solidFill>
                  <a:schemeClr val="tx1"/>
                </a:solidFill>
                <a:latin typeface="Arial" panose="020B0604020202020204" pitchFamily="34" charset="0"/>
                <a:cs typeface="Arial" panose="020B0604020202020204" pitchFamily="34" charset="0"/>
              </a:rPr>
              <a:t>(Li et al., 2020)</a:t>
            </a:r>
          </a:p>
        </p:txBody>
      </p:sp>
      <p:sp>
        <p:nvSpPr>
          <p:cNvPr id="13" name="Rectangle 12">
            <a:extLst>
              <a:ext uri="{FF2B5EF4-FFF2-40B4-BE49-F238E27FC236}">
                <a16:creationId xmlns:a16="http://schemas.microsoft.com/office/drawing/2014/main" id="{492E412F-B377-7B05-76FD-3C9BDC28D5BE}"/>
              </a:ext>
            </a:extLst>
          </p:cNvPr>
          <p:cNvSpPr/>
          <p:nvPr/>
        </p:nvSpPr>
        <p:spPr>
          <a:xfrm>
            <a:off x="2133599" y="5943754"/>
            <a:ext cx="10058401" cy="826769"/>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Timely Referral:</a:t>
            </a:r>
            <a:r>
              <a:rPr lang="en-US" dirty="0">
                <a:solidFill>
                  <a:schemeClr val="tx1"/>
                </a:solidFill>
                <a:latin typeface="Arial" panose="020B0604020202020204" pitchFamily="34" charset="0"/>
                <a:cs typeface="Arial" panose="020B0604020202020204" pitchFamily="34" charset="0"/>
              </a:rPr>
              <a:t> Refer patients with eGFR &lt;30 mL/min/1.73m² or persistent albuminuria</a:t>
            </a:r>
            <a:r>
              <a:rPr lang="en-IN" dirty="0">
                <a:solidFill>
                  <a:schemeClr val="tx1"/>
                </a:solidFill>
                <a:latin typeface="Arial" panose="020B0604020202020204" pitchFamily="34" charset="0"/>
                <a:cs typeface="Arial" panose="020B0604020202020204" pitchFamily="34" charset="0"/>
              </a:rPr>
              <a:t> (Melvin and Oldham, 2009)</a:t>
            </a:r>
          </a:p>
        </p:txBody>
      </p:sp>
    </p:spTree>
    <p:extLst>
      <p:ext uri="{BB962C8B-B14F-4D97-AF65-F5344CB8AC3E}">
        <p14:creationId xmlns:p14="http://schemas.microsoft.com/office/powerpoint/2010/main" val="367658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8BCF97-E817-47B4-1243-0E5B96C60954}"/>
              </a:ext>
            </a:extLst>
          </p:cNvPr>
          <p:cNvPicPr>
            <a:picLocks noChangeAspect="1"/>
          </p:cNvPicPr>
          <p:nvPr/>
        </p:nvPicPr>
        <p:blipFill>
          <a:blip r:embed="rId2"/>
          <a:stretch>
            <a:fillRect/>
          </a:stretch>
        </p:blipFill>
        <p:spPr>
          <a:xfrm>
            <a:off x="208345" y="0"/>
            <a:ext cx="11592773" cy="6520934"/>
          </a:xfrm>
          <a:prstGeom prst="rect">
            <a:avLst/>
          </a:prstGeom>
        </p:spPr>
      </p:pic>
      <p:sp>
        <p:nvSpPr>
          <p:cNvPr id="5" name="TextBox 4">
            <a:extLst>
              <a:ext uri="{FF2B5EF4-FFF2-40B4-BE49-F238E27FC236}">
                <a16:creationId xmlns:a16="http://schemas.microsoft.com/office/drawing/2014/main" id="{CF29715B-0E52-CC16-1A9B-2C0F0A3313E3}"/>
              </a:ext>
            </a:extLst>
          </p:cNvPr>
          <p:cNvSpPr txBox="1"/>
          <p:nvPr/>
        </p:nvSpPr>
        <p:spPr>
          <a:xfrm>
            <a:off x="8926286" y="6520934"/>
            <a:ext cx="6226628"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(Digital Products Online, 2020)</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4515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CDBF6BCF-ED09-F92C-1B1E-B6D301AC3999}"/>
              </a:ext>
            </a:extLst>
          </p:cNvPr>
          <p:cNvSpPr/>
          <p:nvPr/>
        </p:nvSpPr>
        <p:spPr>
          <a:xfrm>
            <a:off x="174172" y="2034321"/>
            <a:ext cx="3483429" cy="2340429"/>
          </a:xfrm>
          <a:prstGeom prst="round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rial" panose="020B0604020202020204" pitchFamily="34" charset="0"/>
                <a:cs typeface="Arial" panose="020B0604020202020204" pitchFamily="34" charset="0"/>
              </a:rPr>
              <a:t>Initial Management in Primary Care According to UK Guidance</a:t>
            </a:r>
            <a:endParaRPr lang="en-IN" sz="2800" b="1" dirty="0">
              <a:solidFill>
                <a:schemeClr val="tx1"/>
              </a:solidFill>
              <a:latin typeface="Arial" panose="020B0604020202020204" pitchFamily="34" charset="0"/>
              <a:cs typeface="Arial" panose="020B0604020202020204" pitchFamily="34" charset="0"/>
            </a:endParaRPr>
          </a:p>
        </p:txBody>
      </p:sp>
      <p:sp>
        <p:nvSpPr>
          <p:cNvPr id="12" name="Arrow: Right 11">
            <a:extLst>
              <a:ext uri="{FF2B5EF4-FFF2-40B4-BE49-F238E27FC236}">
                <a16:creationId xmlns:a16="http://schemas.microsoft.com/office/drawing/2014/main" id="{9FDF16EB-E0DF-04D4-DC27-1FD24B0B5B88}"/>
              </a:ext>
            </a:extLst>
          </p:cNvPr>
          <p:cNvSpPr/>
          <p:nvPr/>
        </p:nvSpPr>
        <p:spPr>
          <a:xfrm>
            <a:off x="3657599" y="2412492"/>
            <a:ext cx="978408" cy="1412530"/>
          </a:xfrm>
          <a:prstGeom prst="rightArrow">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13" name="Picture 12">
            <a:extLst>
              <a:ext uri="{FF2B5EF4-FFF2-40B4-BE49-F238E27FC236}">
                <a16:creationId xmlns:a16="http://schemas.microsoft.com/office/drawing/2014/main" id="{14A8784C-AA61-802A-E053-A0E60C892BF7}"/>
              </a:ext>
            </a:extLst>
          </p:cNvPr>
          <p:cNvPicPr>
            <a:picLocks noChangeAspect="1"/>
          </p:cNvPicPr>
          <p:nvPr/>
        </p:nvPicPr>
        <p:blipFill>
          <a:blip r:embed="rId2"/>
          <a:stretch>
            <a:fillRect/>
          </a:stretch>
        </p:blipFill>
        <p:spPr>
          <a:xfrm>
            <a:off x="4636007" y="262012"/>
            <a:ext cx="7381821" cy="5544458"/>
          </a:xfrm>
          <a:prstGeom prst="rect">
            <a:avLst/>
          </a:prstGeom>
        </p:spPr>
      </p:pic>
      <p:sp>
        <p:nvSpPr>
          <p:cNvPr id="3" name="TextBox 2">
            <a:extLst>
              <a:ext uri="{FF2B5EF4-FFF2-40B4-BE49-F238E27FC236}">
                <a16:creationId xmlns:a16="http://schemas.microsoft.com/office/drawing/2014/main" id="{F31A9DCC-B20A-F139-CE5E-540792809307}"/>
              </a:ext>
            </a:extLst>
          </p:cNvPr>
          <p:cNvSpPr txBox="1"/>
          <p:nvPr/>
        </p:nvSpPr>
        <p:spPr>
          <a:xfrm>
            <a:off x="3657599" y="6329518"/>
            <a:ext cx="8267701"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NHS and Social Care Model (Department of Health and Social Care, 2005) </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1783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5FEA71-D8F0-6927-7F78-00DC9CA3C3D7}"/>
              </a:ext>
            </a:extLst>
          </p:cNvPr>
          <p:cNvSpPr txBox="1"/>
          <p:nvPr/>
        </p:nvSpPr>
        <p:spPr>
          <a:xfrm>
            <a:off x="685799" y="90492"/>
            <a:ext cx="11996057"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Initial Management in Primary Care According to UK Guidance</a:t>
            </a:r>
            <a:endParaRPr lang="en-IN" sz="28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3903B37-9404-BB5D-437E-CC2119F3E784}"/>
              </a:ext>
            </a:extLst>
          </p:cNvPr>
          <p:cNvPicPr>
            <a:picLocks noChangeAspect="1"/>
          </p:cNvPicPr>
          <p:nvPr/>
        </p:nvPicPr>
        <p:blipFill>
          <a:blip r:embed="rId2"/>
          <a:stretch>
            <a:fillRect/>
          </a:stretch>
        </p:blipFill>
        <p:spPr>
          <a:xfrm>
            <a:off x="310415" y="609894"/>
            <a:ext cx="9698347" cy="1621677"/>
          </a:xfrm>
          <a:prstGeom prst="rect">
            <a:avLst/>
          </a:prstGeom>
        </p:spPr>
      </p:pic>
      <p:pic>
        <p:nvPicPr>
          <p:cNvPr id="6" name="Picture 5">
            <a:extLst>
              <a:ext uri="{FF2B5EF4-FFF2-40B4-BE49-F238E27FC236}">
                <a16:creationId xmlns:a16="http://schemas.microsoft.com/office/drawing/2014/main" id="{C9F21C4D-616D-23E2-3930-1833BF6AF250}"/>
              </a:ext>
            </a:extLst>
          </p:cNvPr>
          <p:cNvPicPr>
            <a:picLocks noChangeAspect="1"/>
          </p:cNvPicPr>
          <p:nvPr/>
        </p:nvPicPr>
        <p:blipFill>
          <a:blip r:embed="rId3"/>
          <a:stretch>
            <a:fillRect/>
          </a:stretch>
        </p:blipFill>
        <p:spPr>
          <a:xfrm>
            <a:off x="3730567" y="1420733"/>
            <a:ext cx="7687722" cy="1621677"/>
          </a:xfrm>
          <a:prstGeom prst="rect">
            <a:avLst/>
          </a:prstGeom>
        </p:spPr>
      </p:pic>
      <p:pic>
        <p:nvPicPr>
          <p:cNvPr id="7" name="Picture 6">
            <a:extLst>
              <a:ext uri="{FF2B5EF4-FFF2-40B4-BE49-F238E27FC236}">
                <a16:creationId xmlns:a16="http://schemas.microsoft.com/office/drawing/2014/main" id="{D700B13F-53C1-AED2-E7B2-73BF0EA2D3E0}"/>
              </a:ext>
            </a:extLst>
          </p:cNvPr>
          <p:cNvPicPr>
            <a:picLocks noChangeAspect="1"/>
          </p:cNvPicPr>
          <p:nvPr/>
        </p:nvPicPr>
        <p:blipFill>
          <a:blip r:embed="rId4"/>
          <a:stretch>
            <a:fillRect/>
          </a:stretch>
        </p:blipFill>
        <p:spPr>
          <a:xfrm>
            <a:off x="7150719" y="2206108"/>
            <a:ext cx="4267570" cy="1609483"/>
          </a:xfrm>
          <a:prstGeom prst="rect">
            <a:avLst/>
          </a:prstGeom>
        </p:spPr>
      </p:pic>
      <p:pic>
        <p:nvPicPr>
          <p:cNvPr id="8" name="Picture 7">
            <a:extLst>
              <a:ext uri="{FF2B5EF4-FFF2-40B4-BE49-F238E27FC236}">
                <a16:creationId xmlns:a16="http://schemas.microsoft.com/office/drawing/2014/main" id="{A5171B95-6A8A-AA74-1043-98F7E7E1AB25}"/>
              </a:ext>
            </a:extLst>
          </p:cNvPr>
          <p:cNvPicPr>
            <a:picLocks noChangeAspect="1"/>
          </p:cNvPicPr>
          <p:nvPr/>
        </p:nvPicPr>
        <p:blipFill>
          <a:blip r:embed="rId5"/>
          <a:stretch>
            <a:fillRect/>
          </a:stretch>
        </p:blipFill>
        <p:spPr>
          <a:xfrm>
            <a:off x="310415" y="1762480"/>
            <a:ext cx="3420152" cy="3115326"/>
          </a:xfrm>
          <a:prstGeom prst="rect">
            <a:avLst/>
          </a:prstGeom>
        </p:spPr>
      </p:pic>
      <p:pic>
        <p:nvPicPr>
          <p:cNvPr id="9" name="Picture 8">
            <a:extLst>
              <a:ext uri="{FF2B5EF4-FFF2-40B4-BE49-F238E27FC236}">
                <a16:creationId xmlns:a16="http://schemas.microsoft.com/office/drawing/2014/main" id="{EB56C59A-7AE2-8AAB-70DC-07981AF3DC90}"/>
              </a:ext>
            </a:extLst>
          </p:cNvPr>
          <p:cNvPicPr>
            <a:picLocks noChangeAspect="1"/>
          </p:cNvPicPr>
          <p:nvPr/>
        </p:nvPicPr>
        <p:blipFill>
          <a:blip r:embed="rId5"/>
          <a:stretch>
            <a:fillRect/>
          </a:stretch>
        </p:blipFill>
        <p:spPr>
          <a:xfrm>
            <a:off x="3730567" y="2633515"/>
            <a:ext cx="3420152" cy="3115326"/>
          </a:xfrm>
          <a:prstGeom prst="rect">
            <a:avLst/>
          </a:prstGeom>
        </p:spPr>
      </p:pic>
      <p:sp>
        <p:nvSpPr>
          <p:cNvPr id="10" name="Shape 14100">
            <a:extLst>
              <a:ext uri="{FF2B5EF4-FFF2-40B4-BE49-F238E27FC236}">
                <a16:creationId xmlns:a16="http://schemas.microsoft.com/office/drawing/2014/main" id="{4DA6EDFE-732D-EEC9-1DAF-D8924897868B}"/>
              </a:ext>
            </a:extLst>
          </p:cNvPr>
          <p:cNvSpPr/>
          <p:nvPr/>
        </p:nvSpPr>
        <p:spPr>
          <a:xfrm>
            <a:off x="7150719" y="3429000"/>
            <a:ext cx="3418840" cy="3076575"/>
          </a:xfrm>
          <a:custGeom>
            <a:avLst/>
            <a:gdLst/>
            <a:ahLst/>
            <a:cxnLst/>
            <a:rect l="0" t="0" r="0" b="0"/>
            <a:pathLst>
              <a:path w="3419475" h="3076575">
                <a:moveTo>
                  <a:pt x="0" y="0"/>
                </a:moveTo>
                <a:lnTo>
                  <a:pt x="3419475" y="0"/>
                </a:lnTo>
                <a:lnTo>
                  <a:pt x="3419475" y="3076575"/>
                </a:lnTo>
                <a:lnTo>
                  <a:pt x="0" y="3076575"/>
                </a:lnTo>
                <a:lnTo>
                  <a:pt x="0" y="0"/>
                </a:lnTo>
              </a:path>
            </a:pathLst>
          </a:custGeom>
          <a:solidFill>
            <a:srgbClr val="D9F2D0">
              <a:alpha val="70196"/>
            </a:srgbClr>
          </a:solidFill>
          <a:ln w="0" cap="flat">
            <a:noFill/>
            <a:miter lim="127000"/>
          </a:ln>
          <a:effectLst/>
        </p:spPr>
        <p:txBody>
          <a:bodyPr/>
          <a:lstStyle/>
          <a:p>
            <a:pPr>
              <a:defRPr/>
            </a:pPr>
            <a:r>
              <a:rPr lang="en-IN" dirty="0">
                <a:latin typeface="Arial" panose="020B0604020202020204" pitchFamily="34" charset="0"/>
                <a:cs typeface="Arial" panose="020B0604020202020204" pitchFamily="34" charset="0"/>
              </a:rPr>
              <a:t>Quality and Outcomes Framework </a:t>
            </a:r>
          </a:p>
          <a:p>
            <a:pPr>
              <a:defRPr/>
            </a:pPr>
            <a:r>
              <a:rPr lang="en-IN" dirty="0">
                <a:latin typeface="Arial" panose="020B0604020202020204" pitchFamily="34" charset="0"/>
                <a:cs typeface="Arial" panose="020B0604020202020204" pitchFamily="34" charset="0"/>
              </a:rPr>
              <a:t>QOF) and multi professional </a:t>
            </a:r>
          </a:p>
          <a:p>
            <a:pPr>
              <a:defRPr/>
            </a:pPr>
            <a:r>
              <a:rPr lang="en-IN" dirty="0">
                <a:latin typeface="Arial" panose="020B0604020202020204" pitchFamily="34" charset="0"/>
                <a:cs typeface="Arial" panose="020B0604020202020204" pitchFamily="34" charset="0"/>
              </a:rPr>
              <a:t>Kidney Care Networks ensure that </a:t>
            </a:r>
          </a:p>
          <a:p>
            <a:pPr>
              <a:defRPr/>
            </a:pPr>
            <a:r>
              <a:rPr lang="en-IN" dirty="0">
                <a:latin typeface="Arial" panose="020B0604020202020204" pitchFamily="34" charset="0"/>
                <a:cs typeface="Arial" panose="020B0604020202020204" pitchFamily="34" charset="0"/>
              </a:rPr>
              <a:t>CKD patients receive consistent, </a:t>
            </a:r>
          </a:p>
          <a:p>
            <a:pPr>
              <a:defRPr/>
            </a:pPr>
            <a:r>
              <a:rPr lang="en-IN" dirty="0">
                <a:latin typeface="Arial" panose="020B0604020202020204" pitchFamily="34" charset="0"/>
                <a:cs typeface="Arial" panose="020B0604020202020204" pitchFamily="34" charset="0"/>
              </a:rPr>
              <a:t>proactive care, empowering them</a:t>
            </a:r>
          </a:p>
          <a:p>
            <a:pPr>
              <a:defRPr/>
            </a:pPr>
            <a:r>
              <a:rPr lang="en-IN" dirty="0">
                <a:latin typeface="Arial" panose="020B0604020202020204" pitchFamily="34" charset="0"/>
                <a:cs typeface="Arial" panose="020B0604020202020204" pitchFamily="34" charset="0"/>
              </a:rPr>
              <a:t>with accessible information and </a:t>
            </a:r>
          </a:p>
          <a:p>
            <a:pPr>
              <a:defRPr/>
            </a:pPr>
            <a:r>
              <a:rPr lang="en-IN" dirty="0">
                <a:latin typeface="Arial" panose="020B0604020202020204" pitchFamily="34" charset="0"/>
                <a:cs typeface="Arial" panose="020B0604020202020204" pitchFamily="34" charset="0"/>
              </a:rPr>
              <a:t>tailored support (Stevens et al., </a:t>
            </a:r>
          </a:p>
          <a:p>
            <a:pPr>
              <a:defRPr/>
            </a:pPr>
            <a:r>
              <a:rPr lang="en-IN" dirty="0">
                <a:latin typeface="Arial" panose="020B0604020202020204" pitchFamily="34" charset="0"/>
                <a:cs typeface="Arial" panose="020B0604020202020204" pitchFamily="34" charset="0"/>
              </a:rPr>
              <a:t>2012)</a:t>
            </a:r>
          </a:p>
          <a:p>
            <a:pPr>
              <a:defRPr/>
            </a:pPr>
            <a:r>
              <a:rPr lang="en-IN" dirty="0">
                <a:latin typeface="Arial" panose="020B0604020202020204" pitchFamily="34" charset="0"/>
                <a:cs typeface="Arial" panose="020B0604020202020204" pitchFamily="34" charset="0"/>
              </a:rPr>
              <a:t> </a:t>
            </a:r>
          </a:p>
          <a:p>
            <a:pPr>
              <a:defRPr/>
            </a:pPr>
            <a:endParaRPr lang="en-IN" dirty="0"/>
          </a:p>
          <a:p>
            <a:pPr>
              <a:defRPr/>
            </a:pPr>
            <a:endParaRPr lang="en-IN" dirty="0"/>
          </a:p>
          <a:p>
            <a:pPr>
              <a:defRPr/>
            </a:pPr>
            <a:endParaRPr lang="en-IN" dirty="0"/>
          </a:p>
          <a:p>
            <a:pPr marL="0" marR="0" lvl="0" indent="0" defTabSz="914400" eaLnBrk="1" fontAlgn="auto" latinLnBrk="0" hangingPunct="1">
              <a:lnSpc>
                <a:spcPct val="100000"/>
              </a:lnSpc>
              <a:spcBef>
                <a:spcPts val="0"/>
              </a:spcBef>
              <a:spcAft>
                <a:spcPts val="0"/>
              </a:spcAft>
              <a:buClrTx/>
              <a:buSzTx/>
              <a:buFontTx/>
              <a:buNone/>
              <a:tabLst/>
              <a:defRPr/>
            </a:pPr>
            <a:endParaRPr kumimoji="0" lang="en-IN" sz="1800" b="0" i="0" u="none" strike="noStrike" kern="0" cap="none" spc="0" normalizeH="0" baseline="0" noProof="0" dirty="0">
              <a:ln>
                <a:noFill/>
              </a:ln>
              <a:solidFill>
                <a:sysClr val="windowText" lastClr="000000"/>
              </a:solidFill>
              <a:effectLst/>
              <a:uLnTx/>
              <a:uFillTx/>
            </a:endParaRPr>
          </a:p>
        </p:txBody>
      </p:sp>
      <p:sp>
        <p:nvSpPr>
          <p:cNvPr id="11" name="TextBox 10">
            <a:extLst>
              <a:ext uri="{FF2B5EF4-FFF2-40B4-BE49-F238E27FC236}">
                <a16:creationId xmlns:a16="http://schemas.microsoft.com/office/drawing/2014/main" id="{80F7AA96-F4C7-C6EE-53DA-2C6EF2A6E3AA}"/>
              </a:ext>
            </a:extLst>
          </p:cNvPr>
          <p:cNvSpPr txBox="1"/>
          <p:nvPr/>
        </p:nvSpPr>
        <p:spPr>
          <a:xfrm>
            <a:off x="1344276" y="1290498"/>
            <a:ext cx="1638462" cy="646331"/>
          </a:xfrm>
          <a:prstGeom prst="rect">
            <a:avLst/>
          </a:prstGeom>
          <a:noFill/>
        </p:spPr>
        <p:txBody>
          <a:bodyPr wrap="none" rtlCol="0">
            <a:spAutoFit/>
          </a:bodyPr>
          <a:lstStyle/>
          <a:p>
            <a:r>
              <a:rPr lang="en-IN" b="1" dirty="0"/>
              <a:t>Infrastructure</a:t>
            </a:r>
            <a:endParaRPr lang="en-IN" dirty="0"/>
          </a:p>
          <a:p>
            <a:endParaRPr lang="en-IN" dirty="0"/>
          </a:p>
        </p:txBody>
      </p:sp>
      <p:sp>
        <p:nvSpPr>
          <p:cNvPr id="12" name="TextBox 11">
            <a:extLst>
              <a:ext uri="{FF2B5EF4-FFF2-40B4-BE49-F238E27FC236}">
                <a16:creationId xmlns:a16="http://schemas.microsoft.com/office/drawing/2014/main" id="{D352FEBC-55D4-90CE-AC0A-A38F236BA3A1}"/>
              </a:ext>
            </a:extLst>
          </p:cNvPr>
          <p:cNvSpPr txBox="1"/>
          <p:nvPr/>
        </p:nvSpPr>
        <p:spPr>
          <a:xfrm>
            <a:off x="5758543" y="2111829"/>
            <a:ext cx="3468194" cy="646331"/>
          </a:xfrm>
          <a:prstGeom prst="rect">
            <a:avLst/>
          </a:prstGeom>
          <a:noFill/>
        </p:spPr>
        <p:txBody>
          <a:bodyPr wrap="none" rtlCol="0">
            <a:spAutoFit/>
          </a:bodyPr>
          <a:lstStyle/>
          <a:p>
            <a:r>
              <a:rPr lang="en-IN" b="1" dirty="0">
                <a:solidFill>
                  <a:schemeClr val="bg1"/>
                </a:solidFill>
              </a:rPr>
              <a:t>Supporting the Delivery System</a:t>
            </a:r>
            <a:endParaRPr lang="en-IN" dirty="0">
              <a:solidFill>
                <a:schemeClr val="bg1"/>
              </a:solidFill>
            </a:endParaRPr>
          </a:p>
          <a:p>
            <a:endParaRPr lang="en-IN" dirty="0"/>
          </a:p>
        </p:txBody>
      </p:sp>
      <p:sp>
        <p:nvSpPr>
          <p:cNvPr id="13" name="TextBox 12">
            <a:extLst>
              <a:ext uri="{FF2B5EF4-FFF2-40B4-BE49-F238E27FC236}">
                <a16:creationId xmlns:a16="http://schemas.microsoft.com/office/drawing/2014/main" id="{0C8CFC71-5C0A-6765-F1DA-231369AEA762}"/>
              </a:ext>
            </a:extLst>
          </p:cNvPr>
          <p:cNvSpPr txBox="1"/>
          <p:nvPr/>
        </p:nvSpPr>
        <p:spPr>
          <a:xfrm>
            <a:off x="7990115" y="2875030"/>
            <a:ext cx="2916248" cy="646331"/>
          </a:xfrm>
          <a:prstGeom prst="rect">
            <a:avLst/>
          </a:prstGeom>
          <a:noFill/>
        </p:spPr>
        <p:txBody>
          <a:bodyPr wrap="none" rtlCol="0">
            <a:spAutoFit/>
          </a:bodyPr>
          <a:lstStyle/>
          <a:p>
            <a:r>
              <a:rPr lang="en-IN" b="1" dirty="0">
                <a:solidFill>
                  <a:schemeClr val="bg1"/>
                </a:solidFill>
              </a:rPr>
              <a:t>Creating Better Outcomes</a:t>
            </a:r>
            <a:endParaRPr lang="en-IN" dirty="0">
              <a:solidFill>
                <a:schemeClr val="bg1"/>
              </a:solidFill>
            </a:endParaRPr>
          </a:p>
          <a:p>
            <a:endParaRPr lang="en-IN" dirty="0"/>
          </a:p>
        </p:txBody>
      </p:sp>
      <p:sp>
        <p:nvSpPr>
          <p:cNvPr id="2" name="TextBox 1">
            <a:extLst>
              <a:ext uri="{FF2B5EF4-FFF2-40B4-BE49-F238E27FC236}">
                <a16:creationId xmlns:a16="http://schemas.microsoft.com/office/drawing/2014/main" id="{CCA95DF7-811A-CAE2-971F-C386989202F3}"/>
              </a:ext>
            </a:extLst>
          </p:cNvPr>
          <p:cNvSpPr txBox="1"/>
          <p:nvPr/>
        </p:nvSpPr>
        <p:spPr>
          <a:xfrm>
            <a:off x="310415" y="1876781"/>
            <a:ext cx="3275256" cy="3970318"/>
          </a:xfrm>
          <a:prstGeom prst="rect">
            <a:avLst/>
          </a:prstGeom>
          <a:noFill/>
        </p:spPr>
        <p:txBody>
          <a:bodyPr wrap="none" rtlCol="0">
            <a:spAutoFit/>
          </a:bodyPr>
          <a:lstStyle/>
          <a:p>
            <a:r>
              <a:rPr lang="en-IN" dirty="0">
                <a:latin typeface="Arial" panose="020B0604020202020204" pitchFamily="34" charset="0"/>
                <a:cs typeface="Arial" panose="020B0604020202020204" pitchFamily="34" charset="0"/>
              </a:rPr>
              <a:t>Kidney Care Networks and</a:t>
            </a:r>
          </a:p>
          <a:p>
            <a:r>
              <a:rPr lang="en-IN" dirty="0">
                <a:latin typeface="Arial" panose="020B0604020202020204" pitchFamily="34" charset="0"/>
                <a:cs typeface="Arial" panose="020B0604020202020204" pitchFamily="34" charset="0"/>
              </a:rPr>
              <a:t>Connecting for Health , </a:t>
            </a:r>
          </a:p>
          <a:p>
            <a:r>
              <a:rPr lang="en-IN" dirty="0">
                <a:latin typeface="Arial" panose="020B0604020202020204" pitchFamily="34" charset="0"/>
                <a:cs typeface="Arial" panose="020B0604020202020204" pitchFamily="34" charset="0"/>
              </a:rPr>
              <a:t>streamline care by integrating</a:t>
            </a:r>
          </a:p>
          <a:p>
            <a:r>
              <a:rPr lang="en-IN" dirty="0">
                <a:latin typeface="Arial" panose="020B0604020202020204" pitchFamily="34" charset="0"/>
                <a:cs typeface="Arial" panose="020B0604020202020204" pitchFamily="34" charset="0"/>
              </a:rPr>
              <a:t> community resources, </a:t>
            </a:r>
          </a:p>
          <a:p>
            <a:r>
              <a:rPr lang="en-IN" dirty="0">
                <a:latin typeface="Arial" panose="020B0604020202020204" pitchFamily="34" charset="0"/>
                <a:cs typeface="Arial" panose="020B0604020202020204" pitchFamily="34" charset="0"/>
              </a:rPr>
              <a:t>electronic health records, and </a:t>
            </a:r>
          </a:p>
          <a:p>
            <a:r>
              <a:rPr lang="en-IN" dirty="0">
                <a:latin typeface="Arial" panose="020B0604020202020204" pitchFamily="34" charset="0"/>
                <a:cs typeface="Arial" panose="020B0604020202020204" pitchFamily="34" charset="0"/>
              </a:rPr>
              <a:t>decision support, improving </a:t>
            </a:r>
          </a:p>
          <a:p>
            <a:r>
              <a:rPr lang="en-IN" dirty="0">
                <a:latin typeface="Arial" panose="020B0604020202020204" pitchFamily="34" charset="0"/>
                <a:cs typeface="Arial" panose="020B0604020202020204" pitchFamily="34" charset="0"/>
              </a:rPr>
              <a:t>continuity and quality in CKD </a:t>
            </a:r>
          </a:p>
          <a:p>
            <a:r>
              <a:rPr lang="en-IN" dirty="0">
                <a:latin typeface="Arial" panose="020B0604020202020204" pitchFamily="34" charset="0"/>
                <a:cs typeface="Arial" panose="020B0604020202020204" pitchFamily="34" charset="0"/>
              </a:rPr>
              <a:t>management (Stevens et al.,</a:t>
            </a:r>
          </a:p>
          <a:p>
            <a:r>
              <a:rPr lang="en-IN" dirty="0">
                <a:latin typeface="Arial" panose="020B0604020202020204" pitchFamily="34" charset="0"/>
                <a:cs typeface="Arial" panose="020B0604020202020204" pitchFamily="34" charset="0"/>
              </a:rPr>
              <a:t> 2012)</a:t>
            </a:r>
          </a:p>
          <a:p>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 </a:t>
            </a:r>
          </a:p>
          <a:p>
            <a:endParaRPr lang="en-IN" dirty="0"/>
          </a:p>
        </p:txBody>
      </p:sp>
      <p:sp>
        <p:nvSpPr>
          <p:cNvPr id="4" name="TextBox 3">
            <a:extLst>
              <a:ext uri="{FF2B5EF4-FFF2-40B4-BE49-F238E27FC236}">
                <a16:creationId xmlns:a16="http://schemas.microsoft.com/office/drawing/2014/main" id="{92F9905E-1198-7628-4361-3AAD4147D64B}"/>
              </a:ext>
            </a:extLst>
          </p:cNvPr>
          <p:cNvSpPr txBox="1"/>
          <p:nvPr/>
        </p:nvSpPr>
        <p:spPr>
          <a:xfrm>
            <a:off x="3670279" y="2703553"/>
            <a:ext cx="3480440" cy="4524315"/>
          </a:xfrm>
          <a:prstGeom prst="rect">
            <a:avLst/>
          </a:prstGeom>
          <a:noFill/>
        </p:spPr>
        <p:txBody>
          <a:bodyPr wrap="none" rtlCol="0">
            <a:spAutoFit/>
          </a:bodyPr>
          <a:lstStyle/>
          <a:p>
            <a:r>
              <a:rPr lang="en-IN" dirty="0">
                <a:latin typeface="Arial" panose="020B0604020202020204" pitchFamily="34" charset="0"/>
                <a:cs typeface="Arial" panose="020B0604020202020204" pitchFamily="34" charset="0"/>
              </a:rPr>
              <a:t>The Renal National Service</a:t>
            </a:r>
          </a:p>
          <a:p>
            <a:r>
              <a:rPr lang="en-IN" dirty="0">
                <a:latin typeface="Arial" panose="020B0604020202020204" pitchFamily="34" charset="0"/>
                <a:cs typeface="Arial" panose="020B0604020202020204" pitchFamily="34" charset="0"/>
              </a:rPr>
              <a:t>Framework (NSF) and initiatives</a:t>
            </a:r>
          </a:p>
          <a:p>
            <a:r>
              <a:rPr lang="en-IN" dirty="0">
                <a:latin typeface="Arial" panose="020B0604020202020204" pitchFamily="34" charset="0"/>
                <a:cs typeface="Arial" panose="020B0604020202020204" pitchFamily="34" charset="0"/>
              </a:rPr>
              <a:t> like remote monitoring (RM)</a:t>
            </a:r>
          </a:p>
          <a:p>
            <a:r>
              <a:rPr lang="en-IN" dirty="0">
                <a:latin typeface="Arial" panose="020B0604020202020204" pitchFamily="34" charset="0"/>
                <a:cs typeface="Arial" panose="020B0604020202020204" pitchFamily="34" charset="0"/>
              </a:rPr>
              <a:t> and patient initiated follow</a:t>
            </a:r>
          </a:p>
          <a:p>
            <a:r>
              <a:rPr lang="en-IN" dirty="0">
                <a:latin typeface="Arial" panose="020B0604020202020204" pitchFamily="34" charset="0"/>
                <a:cs typeface="Arial" panose="020B0604020202020204" pitchFamily="34" charset="0"/>
              </a:rPr>
              <a:t> (PIFU) enhance personalised</a:t>
            </a:r>
          </a:p>
          <a:p>
            <a:r>
              <a:rPr lang="en-IN" dirty="0">
                <a:latin typeface="Arial" panose="020B0604020202020204" pitchFamily="34" charset="0"/>
                <a:cs typeface="Arial" panose="020B0604020202020204" pitchFamily="34" charset="0"/>
              </a:rPr>
              <a:t>care, empowering patients</a:t>
            </a:r>
          </a:p>
          <a:p>
            <a:r>
              <a:rPr lang="en-IN" dirty="0">
                <a:latin typeface="Arial" panose="020B0604020202020204" pitchFamily="34" charset="0"/>
                <a:cs typeface="Arial" panose="020B0604020202020204" pitchFamily="34" charset="0"/>
              </a:rPr>
              <a:t> and reducing unnecessary </a:t>
            </a:r>
          </a:p>
          <a:p>
            <a:r>
              <a:rPr lang="en-IN" dirty="0">
                <a:latin typeface="Arial" panose="020B0604020202020204" pitchFamily="34" charset="0"/>
                <a:cs typeface="Arial" panose="020B0604020202020204" pitchFamily="34" charset="0"/>
              </a:rPr>
              <a:t>appointments (NHS England,</a:t>
            </a:r>
          </a:p>
          <a:p>
            <a:r>
              <a:rPr lang="en-IN" dirty="0">
                <a:latin typeface="Arial" panose="020B0604020202020204" pitchFamily="34" charset="0"/>
                <a:cs typeface="Arial" panose="020B0604020202020204" pitchFamily="34" charset="0"/>
              </a:rPr>
              <a:t> 2023)</a:t>
            </a:r>
          </a:p>
          <a:p>
            <a:endParaRPr lang="en-IN" dirty="0">
              <a:latin typeface="Arial" panose="020B0604020202020204" pitchFamily="34" charset="0"/>
              <a:cs typeface="Arial" panose="020B0604020202020204" pitchFamily="34" charset="0"/>
            </a:endParaRPr>
          </a:p>
          <a:p>
            <a:endParaRPr lang="en-IN" dirty="0"/>
          </a:p>
          <a:p>
            <a:endParaRPr lang="en-IN" dirty="0"/>
          </a:p>
          <a:p>
            <a:endParaRPr lang="en-IN" dirty="0"/>
          </a:p>
          <a:p>
            <a:endParaRPr lang="en-IN" dirty="0"/>
          </a:p>
          <a:p>
            <a:r>
              <a:rPr lang="en-IN" dirty="0"/>
              <a:t> </a:t>
            </a:r>
          </a:p>
          <a:p>
            <a:endParaRPr lang="en-IN" dirty="0"/>
          </a:p>
        </p:txBody>
      </p:sp>
    </p:spTree>
    <p:extLst>
      <p:ext uri="{BB962C8B-B14F-4D97-AF65-F5344CB8AC3E}">
        <p14:creationId xmlns:p14="http://schemas.microsoft.com/office/powerpoint/2010/main" val="3034791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CA90C2E-990F-B618-0DD6-FB763811C2B6}"/>
              </a:ext>
            </a:extLst>
          </p:cNvPr>
          <p:cNvGraphicFramePr>
            <a:graphicFrameLocks noGrp="1"/>
          </p:cNvGraphicFramePr>
          <p:nvPr>
            <p:extLst>
              <p:ext uri="{D42A27DB-BD31-4B8C-83A1-F6EECF244321}">
                <p14:modId xmlns:p14="http://schemas.microsoft.com/office/powerpoint/2010/main" val="294103499"/>
              </p:ext>
            </p:extLst>
          </p:nvPr>
        </p:nvGraphicFramePr>
        <p:xfrm>
          <a:off x="304800" y="912679"/>
          <a:ext cx="11582400" cy="5785663"/>
        </p:xfrm>
        <a:graphic>
          <a:graphicData uri="http://schemas.openxmlformats.org/drawingml/2006/table">
            <a:tbl>
              <a:tblPr firstRow="1" bandRow="1">
                <a:tableStyleId>{5C22544A-7EE6-4342-B048-85BDC9FD1C3A}</a:tableStyleId>
              </a:tblPr>
              <a:tblGrid>
                <a:gridCol w="2316480">
                  <a:extLst>
                    <a:ext uri="{9D8B030D-6E8A-4147-A177-3AD203B41FA5}">
                      <a16:colId xmlns:a16="http://schemas.microsoft.com/office/drawing/2014/main" val="1708880979"/>
                    </a:ext>
                  </a:extLst>
                </a:gridCol>
                <a:gridCol w="2316480">
                  <a:extLst>
                    <a:ext uri="{9D8B030D-6E8A-4147-A177-3AD203B41FA5}">
                      <a16:colId xmlns:a16="http://schemas.microsoft.com/office/drawing/2014/main" val="2086770305"/>
                    </a:ext>
                  </a:extLst>
                </a:gridCol>
                <a:gridCol w="2316480">
                  <a:extLst>
                    <a:ext uri="{9D8B030D-6E8A-4147-A177-3AD203B41FA5}">
                      <a16:colId xmlns:a16="http://schemas.microsoft.com/office/drawing/2014/main" val="2575843084"/>
                    </a:ext>
                  </a:extLst>
                </a:gridCol>
                <a:gridCol w="2316480">
                  <a:extLst>
                    <a:ext uri="{9D8B030D-6E8A-4147-A177-3AD203B41FA5}">
                      <a16:colId xmlns:a16="http://schemas.microsoft.com/office/drawing/2014/main" val="4036198941"/>
                    </a:ext>
                  </a:extLst>
                </a:gridCol>
                <a:gridCol w="2316480">
                  <a:extLst>
                    <a:ext uri="{9D8B030D-6E8A-4147-A177-3AD203B41FA5}">
                      <a16:colId xmlns:a16="http://schemas.microsoft.com/office/drawing/2014/main" val="3965445822"/>
                    </a:ext>
                  </a:extLst>
                </a:gridCol>
              </a:tblGrid>
              <a:tr h="2402383">
                <a:tc>
                  <a:txBody>
                    <a:bodyPr/>
                    <a:lstStyle/>
                    <a:p>
                      <a:endParaRPr lang="en-IN" dirty="0"/>
                    </a:p>
                  </a:txBody>
                  <a:tcPr/>
                </a:tc>
                <a:tc>
                  <a:txBody>
                    <a:bodyPr/>
                    <a:lstStyle/>
                    <a:p>
                      <a:endParaRPr lang="en-IN" dirty="0"/>
                    </a:p>
                  </a:txBody>
                  <a:tcPr/>
                </a:tc>
                <a:tc>
                  <a:txBody>
                    <a:bodyPr/>
                    <a:lstStyle/>
                    <a:p>
                      <a:endParaRPr lang="en-IN" dirty="0"/>
                    </a:p>
                  </a:txBody>
                  <a:tcPr/>
                </a:tc>
                <a:tc>
                  <a:txBody>
                    <a:bodyPr/>
                    <a:lstStyle/>
                    <a:p>
                      <a:endParaRPr lang="en-IN" dirty="0"/>
                    </a:p>
                  </a:txBody>
                  <a:tcPr/>
                </a:tc>
                <a:tc>
                  <a:txBody>
                    <a:bodyPr/>
                    <a:lstStyle/>
                    <a:p>
                      <a:endParaRPr lang="en-IN" dirty="0"/>
                    </a:p>
                  </a:txBody>
                  <a:tcPr/>
                </a:tc>
                <a:extLst>
                  <a:ext uri="{0D108BD9-81ED-4DB2-BD59-A6C34878D82A}">
                    <a16:rowId xmlns:a16="http://schemas.microsoft.com/office/drawing/2014/main" val="745833693"/>
                  </a:ext>
                </a:extLst>
              </a:tr>
              <a:tr h="3212738">
                <a:tc>
                  <a:txBody>
                    <a:bodyPr/>
                    <a:lstStyle/>
                    <a:p>
                      <a:endParaRPr lang="en-IN" dirty="0"/>
                    </a:p>
                  </a:txBody>
                  <a:tcPr/>
                </a:tc>
                <a:tc>
                  <a:txBody>
                    <a:bodyPr/>
                    <a:lstStyle/>
                    <a:p>
                      <a:pPr algn="ctr"/>
                      <a:r>
                        <a:rPr lang="en-IN" sz="2000" b="1" dirty="0">
                          <a:latin typeface="Arial" panose="020B0604020202020204" pitchFamily="34" charset="0"/>
                          <a:cs typeface="Arial" panose="020B0604020202020204" pitchFamily="34" charset="0"/>
                        </a:rPr>
                        <a:t>Atorvastatin</a:t>
                      </a:r>
                    </a:p>
                    <a:p>
                      <a:pPr algn="ctr"/>
                      <a:endParaRPr lang="en-IN" sz="2000" b="1" dirty="0">
                        <a:latin typeface="Arial" panose="020B0604020202020204" pitchFamily="34" charset="0"/>
                        <a:cs typeface="Arial" panose="020B0604020202020204" pitchFamily="34" charset="0"/>
                      </a:endParaRPr>
                    </a:p>
                    <a:p>
                      <a:pPr algn="ctr"/>
                      <a:r>
                        <a:rPr lang="en-IN" sz="2000" dirty="0">
                          <a:latin typeface="Arial" panose="020B0604020202020204" pitchFamily="34" charset="0"/>
                          <a:cs typeface="Arial" panose="020B0604020202020204" pitchFamily="34" charset="0"/>
                        </a:rPr>
                        <a:t>Prescribed to </a:t>
                      </a:r>
                    </a:p>
                    <a:p>
                      <a:pPr algn="ctr"/>
                      <a:r>
                        <a:rPr lang="en-IN" sz="2000" dirty="0">
                          <a:latin typeface="Arial" panose="020B0604020202020204" pitchFamily="34" charset="0"/>
                          <a:cs typeface="Arial" panose="020B0604020202020204" pitchFamily="34" charset="0"/>
                        </a:rPr>
                        <a:t>manage cholesterol </a:t>
                      </a:r>
                    </a:p>
                    <a:p>
                      <a:pPr algn="ctr"/>
                      <a:r>
                        <a:rPr lang="en-IN" sz="2000" dirty="0">
                          <a:latin typeface="Arial" panose="020B0604020202020204" pitchFamily="34" charset="0"/>
                          <a:cs typeface="Arial" panose="020B0604020202020204" pitchFamily="34" charset="0"/>
                        </a:rPr>
                        <a:t>and reduce </a:t>
                      </a:r>
                    </a:p>
                    <a:p>
                      <a:pPr algn="ctr"/>
                      <a:r>
                        <a:rPr lang="en-IN" sz="2000" dirty="0">
                          <a:latin typeface="Arial" panose="020B0604020202020204" pitchFamily="34" charset="0"/>
                          <a:cs typeface="Arial" panose="020B0604020202020204" pitchFamily="34" charset="0"/>
                        </a:rPr>
                        <a:t>cardiovascular risk.</a:t>
                      </a:r>
                    </a:p>
                    <a:p>
                      <a:pPr algn="ctr"/>
                      <a:r>
                        <a:rPr lang="en-IN" sz="1800" b="0" i="0" kern="1200" dirty="0">
                          <a:solidFill>
                            <a:schemeClr val="dk1"/>
                          </a:solidFill>
                          <a:effectLst/>
                          <a:latin typeface="+mn-lt"/>
                          <a:ea typeface="+mn-ea"/>
                          <a:cs typeface="+mn-cs"/>
                        </a:rPr>
                        <a:t>(Albert, 2008)</a:t>
                      </a:r>
                      <a:endParaRPr lang="en-IN" sz="2000" dirty="0">
                        <a:latin typeface="Arial" panose="020B0604020202020204" pitchFamily="34" charset="0"/>
                        <a:cs typeface="Arial" panose="020B0604020202020204" pitchFamily="34" charset="0"/>
                      </a:endParaRPr>
                    </a:p>
                    <a:p>
                      <a:pPr algn="ctr"/>
                      <a:endParaRPr lang="en-IN" sz="2000" dirty="0"/>
                    </a:p>
                    <a:p>
                      <a:endParaRPr lang="en-IN"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b="1" kern="1200" dirty="0">
                          <a:solidFill>
                            <a:schemeClr val="dk1"/>
                          </a:solidFill>
                          <a:effectLst/>
                          <a:latin typeface="Arial" panose="020B0604020202020204" pitchFamily="34" charset="0"/>
                          <a:ea typeface="+mn-ea"/>
                          <a:cs typeface="Arial" panose="020B0604020202020204" pitchFamily="34" charset="0"/>
                        </a:rPr>
                        <a:t>Dapagliflozin</a:t>
                      </a:r>
                      <a:endParaRPr lang="en-IN" sz="2000" kern="1200" dirty="0">
                        <a:solidFill>
                          <a:schemeClr val="dk1"/>
                        </a:solidFill>
                        <a:effectLst/>
                        <a:latin typeface="Arial" panose="020B0604020202020204" pitchFamily="34" charset="0"/>
                        <a:ea typeface="+mn-ea"/>
                        <a:cs typeface="Arial" panose="020B0604020202020204" pitchFamily="34" charset="0"/>
                      </a:endParaRPr>
                    </a:p>
                    <a:p>
                      <a:pPr algn="ctr"/>
                      <a:endParaRPr lang="en-IN" sz="20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SGLT2 inhibitor to </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improve cardiorenal </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outcomes, even with </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Suboptimal glycaemic control.</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kern="1200" dirty="0">
                          <a:solidFill>
                            <a:schemeClr val="dk1"/>
                          </a:solidFill>
                          <a:effectLst/>
                          <a:latin typeface="+mn-lt"/>
                          <a:ea typeface="+mn-ea"/>
                          <a:cs typeface="+mn-cs"/>
                        </a:rPr>
                        <a:t>(Hou et al., 2020)</a:t>
                      </a:r>
                      <a:endParaRPr lang="en-IN" sz="2000" kern="1200" dirty="0">
                        <a:solidFill>
                          <a:schemeClr val="dk1"/>
                        </a:solidFill>
                        <a:effectLst/>
                        <a:latin typeface="Arial" panose="020B0604020202020204" pitchFamily="34" charset="0"/>
                        <a:ea typeface="+mn-ea"/>
                        <a:cs typeface="Arial" panose="020B0604020202020204" pitchFamily="34" charset="0"/>
                      </a:endParaRPr>
                    </a:p>
                    <a:p>
                      <a:endParaRPr lang="en-IN"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IN" sz="2000" b="1" kern="1200" dirty="0">
                        <a:solidFill>
                          <a:schemeClr val="dk1"/>
                        </a:solidFill>
                        <a:effectLst/>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b="1" kern="1200" dirty="0">
                          <a:solidFill>
                            <a:schemeClr val="dk1"/>
                          </a:solidFill>
                          <a:effectLst/>
                          <a:latin typeface="Arial" panose="020B0604020202020204" pitchFamily="34" charset="0"/>
                          <a:ea typeface="+mn-ea"/>
                          <a:cs typeface="Arial" panose="020B0604020202020204" pitchFamily="34" charset="0"/>
                        </a:rPr>
                        <a:t>Phosphate Binders</a:t>
                      </a:r>
                      <a:endParaRPr lang="en-IN" sz="2000" kern="1200" dirty="0">
                        <a:solidFill>
                          <a:schemeClr val="dk1"/>
                        </a:solidFill>
                        <a:effectLst/>
                        <a:latin typeface="Arial" panose="020B0604020202020204" pitchFamily="34" charset="0"/>
                        <a:ea typeface="+mn-ea"/>
                        <a:cs typeface="Arial" panose="020B0604020202020204" pitchFamily="34" charset="0"/>
                      </a:endParaRPr>
                    </a:p>
                    <a:p>
                      <a:pPr algn="ctr"/>
                      <a:endParaRPr lang="en-IN" sz="20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Manage CKD related mineral and bone disorders.</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 </a:t>
                      </a:r>
                      <a:r>
                        <a:rPr lang="en-IN" sz="1800" b="0" i="0" kern="1200" dirty="0">
                          <a:solidFill>
                            <a:schemeClr val="dk1"/>
                          </a:solidFill>
                          <a:effectLst/>
                          <a:latin typeface="+mn-lt"/>
                          <a:ea typeface="+mn-ea"/>
                          <a:cs typeface="+mn-cs"/>
                        </a:rPr>
                        <a:t>(Singh et al., 2019)</a:t>
                      </a:r>
                      <a:endParaRPr lang="en-IN" sz="2000" kern="1200" dirty="0">
                        <a:solidFill>
                          <a:schemeClr val="dk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200" dirty="0">
                        <a:solidFill>
                          <a:schemeClr val="dk1"/>
                        </a:solidFill>
                        <a:effectLst/>
                        <a:latin typeface="+mn-lt"/>
                        <a:ea typeface="+mn-ea"/>
                        <a:cs typeface="+mn-cs"/>
                      </a:endParaRPr>
                    </a:p>
                    <a:p>
                      <a:endParaRPr lang="en-IN" dirty="0"/>
                    </a:p>
                  </a:txBody>
                  <a:tcPr/>
                </a:tc>
                <a:tc>
                  <a:txBody>
                    <a:bodyPr/>
                    <a:lstStyle/>
                    <a:p>
                      <a:endParaRPr lang="en-IN" dirty="0"/>
                    </a:p>
                  </a:txBody>
                  <a:tcPr/>
                </a:tc>
                <a:extLst>
                  <a:ext uri="{0D108BD9-81ED-4DB2-BD59-A6C34878D82A}">
                    <a16:rowId xmlns:a16="http://schemas.microsoft.com/office/drawing/2014/main" val="4168439304"/>
                  </a:ext>
                </a:extLst>
              </a:tr>
            </a:tbl>
          </a:graphicData>
        </a:graphic>
      </p:graphicFrame>
      <p:sp>
        <p:nvSpPr>
          <p:cNvPr id="3" name="Rectangle 2">
            <a:extLst>
              <a:ext uri="{FF2B5EF4-FFF2-40B4-BE49-F238E27FC236}">
                <a16:creationId xmlns:a16="http://schemas.microsoft.com/office/drawing/2014/main" id="{2F719AE4-7CC4-4B9B-5F89-26F2C886D717}"/>
              </a:ext>
            </a:extLst>
          </p:cNvPr>
          <p:cNvSpPr/>
          <p:nvPr/>
        </p:nvSpPr>
        <p:spPr>
          <a:xfrm>
            <a:off x="0" y="197947"/>
            <a:ext cx="12192000" cy="629005"/>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rial" panose="020B0604020202020204" pitchFamily="34" charset="0"/>
                <a:cs typeface="Arial" panose="020B0604020202020204" pitchFamily="34" charset="0"/>
              </a:rPr>
              <a:t>Treatment Options Available in Primary Care</a:t>
            </a:r>
            <a:endParaRPr lang="en-IN" sz="2800" b="1" dirty="0">
              <a:solidFill>
                <a:schemeClr val="tx1"/>
              </a:solidFill>
              <a:latin typeface="Arial" panose="020B0604020202020204" pitchFamily="34" charset="0"/>
              <a:cs typeface="Arial" panose="020B0604020202020204" pitchFamily="34" charset="0"/>
            </a:endParaRPr>
          </a:p>
          <a:p>
            <a:pPr algn="ctr"/>
            <a:endParaRPr lang="en-IN" dirty="0"/>
          </a:p>
        </p:txBody>
      </p:sp>
      <p:pic>
        <p:nvPicPr>
          <p:cNvPr id="4" name="Picture 3">
            <a:extLst>
              <a:ext uri="{FF2B5EF4-FFF2-40B4-BE49-F238E27FC236}">
                <a16:creationId xmlns:a16="http://schemas.microsoft.com/office/drawing/2014/main" id="{26BEE467-ACB6-CD6B-46C9-7EAE7916E423}"/>
              </a:ext>
            </a:extLst>
          </p:cNvPr>
          <p:cNvPicPr>
            <a:picLocks noChangeAspect="1"/>
          </p:cNvPicPr>
          <p:nvPr/>
        </p:nvPicPr>
        <p:blipFill>
          <a:blip r:embed="rId3"/>
          <a:stretch>
            <a:fillRect/>
          </a:stretch>
        </p:blipFill>
        <p:spPr>
          <a:xfrm>
            <a:off x="315686" y="859970"/>
            <a:ext cx="2307772" cy="2569030"/>
          </a:xfrm>
          <a:prstGeom prst="rect">
            <a:avLst/>
          </a:prstGeom>
        </p:spPr>
      </p:pic>
      <p:sp>
        <p:nvSpPr>
          <p:cNvPr id="6" name="TextBox 5">
            <a:extLst>
              <a:ext uri="{FF2B5EF4-FFF2-40B4-BE49-F238E27FC236}">
                <a16:creationId xmlns:a16="http://schemas.microsoft.com/office/drawing/2014/main" id="{B4C67211-2957-B1A8-4A6E-F5D78D3C87F8}"/>
              </a:ext>
            </a:extLst>
          </p:cNvPr>
          <p:cNvSpPr txBox="1"/>
          <p:nvPr/>
        </p:nvSpPr>
        <p:spPr>
          <a:xfrm>
            <a:off x="273134" y="3514727"/>
            <a:ext cx="2350324" cy="3108543"/>
          </a:xfrm>
          <a:prstGeom prst="rect">
            <a:avLst/>
          </a:prstGeom>
          <a:noFill/>
        </p:spPr>
        <p:txBody>
          <a:bodyPr wrap="square" rtlCol="0">
            <a:spAutoFit/>
          </a:bodyPr>
          <a:lstStyle/>
          <a:p>
            <a:pPr algn="ctr"/>
            <a:r>
              <a:rPr lang="en-IN" sz="2000" b="1" dirty="0">
                <a:latin typeface="Arial" panose="020B0604020202020204" pitchFamily="34" charset="0"/>
                <a:cs typeface="Arial" panose="020B0604020202020204" pitchFamily="34" charset="0"/>
              </a:rPr>
              <a:t>ACE Inhibitors &amp; </a:t>
            </a:r>
            <a:endParaRPr lang="en-IN" sz="2000" dirty="0">
              <a:latin typeface="Arial" panose="020B0604020202020204" pitchFamily="34" charset="0"/>
              <a:cs typeface="Arial" panose="020B0604020202020204" pitchFamily="34" charset="0"/>
            </a:endParaRPr>
          </a:p>
          <a:p>
            <a:pPr algn="ctr"/>
            <a:r>
              <a:rPr lang="en-IN" sz="2000" dirty="0">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ARBs</a:t>
            </a:r>
          </a:p>
          <a:p>
            <a:pPr algn="ctr"/>
            <a:endParaRPr lang="en-IN" sz="2000" b="1" dirty="0">
              <a:latin typeface="Arial" panose="020B0604020202020204" pitchFamily="34" charset="0"/>
              <a:cs typeface="Arial" panose="020B0604020202020204" pitchFamily="34" charset="0"/>
            </a:endParaRPr>
          </a:p>
          <a:p>
            <a:pPr algn="ctr"/>
            <a:r>
              <a:rPr lang="en-IN" sz="2000" dirty="0">
                <a:latin typeface="Arial" panose="020B0604020202020204" pitchFamily="34" charset="0"/>
                <a:cs typeface="Arial" panose="020B0604020202020204" pitchFamily="34" charset="0"/>
              </a:rPr>
              <a:t>Used to control </a:t>
            </a:r>
          </a:p>
          <a:p>
            <a:pPr algn="ctr"/>
            <a:r>
              <a:rPr lang="en-IN" sz="2000" dirty="0">
                <a:latin typeface="Arial" panose="020B0604020202020204" pitchFamily="34" charset="0"/>
                <a:cs typeface="Arial" panose="020B0604020202020204" pitchFamily="34" charset="0"/>
              </a:rPr>
              <a:t>hypertension, </a:t>
            </a:r>
          </a:p>
          <a:p>
            <a:pPr algn="ctr"/>
            <a:r>
              <a:rPr lang="en-IN" sz="2000" dirty="0">
                <a:latin typeface="Arial" panose="020B0604020202020204" pitchFamily="34" charset="0"/>
                <a:cs typeface="Arial" panose="020B0604020202020204" pitchFamily="34" charset="0"/>
              </a:rPr>
              <a:t>protect kidneys, and </a:t>
            </a:r>
          </a:p>
          <a:p>
            <a:pPr algn="ctr"/>
            <a:r>
              <a:rPr lang="en-IN" sz="2000" dirty="0">
                <a:latin typeface="Arial" panose="020B0604020202020204" pitchFamily="34" charset="0"/>
                <a:cs typeface="Arial" panose="020B0604020202020204" pitchFamily="34" charset="0"/>
              </a:rPr>
              <a:t>reduce proteinuria.</a:t>
            </a:r>
          </a:p>
          <a:p>
            <a:r>
              <a:rPr lang="en-IN" dirty="0"/>
              <a:t>      (Reuter, Adler and</a:t>
            </a:r>
          </a:p>
          <a:p>
            <a:r>
              <a:rPr lang="en-IN" dirty="0"/>
              <a:t>             Zobel, 2012)</a:t>
            </a:r>
          </a:p>
        </p:txBody>
      </p:sp>
      <p:pic>
        <p:nvPicPr>
          <p:cNvPr id="7" name="Picture 6">
            <a:extLst>
              <a:ext uri="{FF2B5EF4-FFF2-40B4-BE49-F238E27FC236}">
                <a16:creationId xmlns:a16="http://schemas.microsoft.com/office/drawing/2014/main" id="{01491CCA-B9EF-B994-9940-6158BA14A1EA}"/>
              </a:ext>
            </a:extLst>
          </p:cNvPr>
          <p:cNvPicPr>
            <a:picLocks noChangeAspect="1"/>
          </p:cNvPicPr>
          <p:nvPr/>
        </p:nvPicPr>
        <p:blipFill>
          <a:blip r:embed="rId4"/>
          <a:stretch>
            <a:fillRect/>
          </a:stretch>
        </p:blipFill>
        <p:spPr>
          <a:xfrm>
            <a:off x="2634344" y="826952"/>
            <a:ext cx="2307771" cy="2552700"/>
          </a:xfrm>
          <a:prstGeom prst="rect">
            <a:avLst/>
          </a:prstGeom>
        </p:spPr>
      </p:pic>
      <p:pic>
        <p:nvPicPr>
          <p:cNvPr id="8" name="Picture 7">
            <a:extLst>
              <a:ext uri="{FF2B5EF4-FFF2-40B4-BE49-F238E27FC236}">
                <a16:creationId xmlns:a16="http://schemas.microsoft.com/office/drawing/2014/main" id="{ACC6FDD9-EEB0-BB16-FF3A-1910C1408E0F}"/>
              </a:ext>
            </a:extLst>
          </p:cNvPr>
          <p:cNvPicPr>
            <a:picLocks noChangeAspect="1"/>
          </p:cNvPicPr>
          <p:nvPr/>
        </p:nvPicPr>
        <p:blipFill>
          <a:blip r:embed="rId5"/>
          <a:stretch>
            <a:fillRect/>
          </a:stretch>
        </p:blipFill>
        <p:spPr>
          <a:xfrm>
            <a:off x="4963888" y="733944"/>
            <a:ext cx="2293103" cy="2552701"/>
          </a:xfrm>
          <a:prstGeom prst="rect">
            <a:avLst/>
          </a:prstGeom>
        </p:spPr>
      </p:pic>
      <p:pic>
        <p:nvPicPr>
          <p:cNvPr id="9" name="Picture 8">
            <a:extLst>
              <a:ext uri="{FF2B5EF4-FFF2-40B4-BE49-F238E27FC236}">
                <a16:creationId xmlns:a16="http://schemas.microsoft.com/office/drawing/2014/main" id="{8F419F5E-62FE-3078-60BA-08816C9FADF6}"/>
              </a:ext>
            </a:extLst>
          </p:cNvPr>
          <p:cNvPicPr>
            <a:picLocks noChangeAspect="1"/>
          </p:cNvPicPr>
          <p:nvPr/>
        </p:nvPicPr>
        <p:blipFill>
          <a:blip r:embed="rId6"/>
          <a:stretch>
            <a:fillRect/>
          </a:stretch>
        </p:blipFill>
        <p:spPr>
          <a:xfrm>
            <a:off x="7282544" y="775403"/>
            <a:ext cx="2307770" cy="2653597"/>
          </a:xfrm>
          <a:prstGeom prst="rect">
            <a:avLst/>
          </a:prstGeom>
        </p:spPr>
      </p:pic>
      <p:pic>
        <p:nvPicPr>
          <p:cNvPr id="10" name="Picture 9">
            <a:extLst>
              <a:ext uri="{FF2B5EF4-FFF2-40B4-BE49-F238E27FC236}">
                <a16:creationId xmlns:a16="http://schemas.microsoft.com/office/drawing/2014/main" id="{37AACEC6-44A0-50AF-1DAD-EE9AD663FCF5}"/>
              </a:ext>
            </a:extLst>
          </p:cNvPr>
          <p:cNvPicPr>
            <a:picLocks noChangeAspect="1"/>
          </p:cNvPicPr>
          <p:nvPr/>
        </p:nvPicPr>
        <p:blipFill>
          <a:blip r:embed="rId7"/>
          <a:stretch>
            <a:fillRect/>
          </a:stretch>
        </p:blipFill>
        <p:spPr>
          <a:xfrm>
            <a:off x="9612088" y="859970"/>
            <a:ext cx="2351318" cy="2552702"/>
          </a:xfrm>
          <a:prstGeom prst="rect">
            <a:avLst/>
          </a:prstGeom>
        </p:spPr>
      </p:pic>
      <p:sp>
        <p:nvSpPr>
          <p:cNvPr id="11" name="TextBox 10">
            <a:extLst>
              <a:ext uri="{FF2B5EF4-FFF2-40B4-BE49-F238E27FC236}">
                <a16:creationId xmlns:a16="http://schemas.microsoft.com/office/drawing/2014/main" id="{D795253B-26C8-D9EB-0D59-9645CE4CC863}"/>
              </a:ext>
            </a:extLst>
          </p:cNvPr>
          <p:cNvSpPr txBox="1"/>
          <p:nvPr/>
        </p:nvSpPr>
        <p:spPr>
          <a:xfrm>
            <a:off x="9536877" y="3566276"/>
            <a:ext cx="2406428" cy="2185214"/>
          </a:xfrm>
          <a:prstGeom prst="rect">
            <a:avLst/>
          </a:prstGeom>
          <a:noFill/>
        </p:spPr>
        <p:txBody>
          <a:bodyPr wrap="none" rtlCol="0">
            <a:spAutoFit/>
          </a:bodyPr>
          <a:lstStyle/>
          <a:p>
            <a:r>
              <a:rPr lang="en-IN" sz="2000" b="1" dirty="0">
                <a:latin typeface="Arial" panose="020B0604020202020204" pitchFamily="34" charset="0"/>
                <a:cs typeface="Arial" panose="020B0604020202020204" pitchFamily="34" charset="0"/>
              </a:rPr>
              <a:t>Iron Supplements</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a:p>
            <a:r>
              <a:rPr lang="en-IN" sz="2000" dirty="0">
                <a:latin typeface="Arial" panose="020B0604020202020204" pitchFamily="34" charset="0"/>
                <a:cs typeface="Arial" panose="020B0604020202020204" pitchFamily="34" charset="0"/>
              </a:rPr>
              <a:t>Treat  anaemia</a:t>
            </a:r>
          </a:p>
          <a:p>
            <a:r>
              <a:rPr lang="en-IN" sz="2000" dirty="0">
                <a:latin typeface="Arial" panose="020B0604020202020204" pitchFamily="34" charset="0"/>
                <a:cs typeface="Arial" panose="020B0604020202020204" pitchFamily="34" charset="0"/>
              </a:rPr>
              <a:t>associated with </a:t>
            </a:r>
          </a:p>
          <a:p>
            <a:r>
              <a:rPr lang="en-IN" sz="2000" dirty="0">
                <a:latin typeface="Arial" panose="020B0604020202020204" pitchFamily="34" charset="0"/>
                <a:cs typeface="Arial" panose="020B0604020202020204" pitchFamily="34" charset="0"/>
              </a:rPr>
              <a:t>CKD.</a:t>
            </a:r>
          </a:p>
          <a:p>
            <a:r>
              <a:rPr lang="en-IN" dirty="0"/>
              <a:t>(Sarween et al., 2015)</a:t>
            </a:r>
            <a:endParaRPr lang="en-IN" sz="20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596362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86E13B-F928-25D0-9BCE-DA170A275B2D}"/>
              </a:ext>
            </a:extLst>
          </p:cNvPr>
          <p:cNvSpPr/>
          <p:nvPr/>
        </p:nvSpPr>
        <p:spPr>
          <a:xfrm>
            <a:off x="165100" y="355600"/>
            <a:ext cx="6146800" cy="18796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200" b="1" dirty="0">
                <a:solidFill>
                  <a:schemeClr val="tx1"/>
                </a:solidFill>
                <a:latin typeface="Arial" panose="020B0604020202020204" pitchFamily="34" charset="0"/>
                <a:cs typeface="Arial" panose="020B0604020202020204" pitchFamily="34" charset="0"/>
              </a:rPr>
              <a:t>Treatment option available</a:t>
            </a:r>
          </a:p>
          <a:p>
            <a:pPr algn="ctr"/>
            <a:r>
              <a:rPr lang="en-IN" sz="3200" b="1" dirty="0">
                <a:solidFill>
                  <a:schemeClr val="tx1"/>
                </a:solidFill>
                <a:latin typeface="Arial" panose="020B0604020202020204" pitchFamily="34" charset="0"/>
                <a:cs typeface="Arial" panose="020B0604020202020204" pitchFamily="34" charset="0"/>
              </a:rPr>
              <a:t>In primary care</a:t>
            </a:r>
          </a:p>
        </p:txBody>
      </p:sp>
      <p:pic>
        <p:nvPicPr>
          <p:cNvPr id="5" name="Picture 4">
            <a:extLst>
              <a:ext uri="{FF2B5EF4-FFF2-40B4-BE49-F238E27FC236}">
                <a16:creationId xmlns:a16="http://schemas.microsoft.com/office/drawing/2014/main" id="{AAEC7813-4E7B-64FC-945F-CAB5BEE696A2}"/>
              </a:ext>
            </a:extLst>
          </p:cNvPr>
          <p:cNvPicPr>
            <a:picLocks noChangeAspect="1"/>
          </p:cNvPicPr>
          <p:nvPr/>
        </p:nvPicPr>
        <p:blipFill>
          <a:blip r:embed="rId2"/>
          <a:stretch>
            <a:fillRect/>
          </a:stretch>
        </p:blipFill>
        <p:spPr>
          <a:xfrm>
            <a:off x="4787900" y="596900"/>
            <a:ext cx="1879600" cy="1879600"/>
          </a:xfrm>
          <a:prstGeom prst="rect">
            <a:avLst/>
          </a:prstGeom>
        </p:spPr>
      </p:pic>
      <p:sp>
        <p:nvSpPr>
          <p:cNvPr id="6" name="Rectangle: Rounded Corners 5">
            <a:extLst>
              <a:ext uri="{FF2B5EF4-FFF2-40B4-BE49-F238E27FC236}">
                <a16:creationId xmlns:a16="http://schemas.microsoft.com/office/drawing/2014/main" id="{67278327-84A1-DC1B-1F20-9C2A3B4F6596}"/>
              </a:ext>
            </a:extLst>
          </p:cNvPr>
          <p:cNvSpPr/>
          <p:nvPr/>
        </p:nvSpPr>
        <p:spPr>
          <a:xfrm>
            <a:off x="558800" y="2552701"/>
            <a:ext cx="5867400" cy="41402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400" dirty="0">
                <a:solidFill>
                  <a:schemeClr val="tx1"/>
                </a:solidFill>
                <a:latin typeface="Arial" panose="020B0604020202020204" pitchFamily="34" charset="0"/>
                <a:cs typeface="Arial" panose="020B0604020202020204" pitchFamily="34" charset="0"/>
              </a:rPr>
              <a:t>Co-management with Specialists </a:t>
            </a:r>
          </a:p>
          <a:p>
            <a:pPr algn="ctr"/>
            <a:r>
              <a:rPr lang="en-IN" sz="2400" dirty="0">
                <a:solidFill>
                  <a:schemeClr val="tx1"/>
                </a:solidFill>
                <a:latin typeface="Arial" panose="020B0604020202020204" pitchFamily="34" charset="0"/>
                <a:cs typeface="Arial" panose="020B0604020202020204" pitchFamily="34" charset="0"/>
              </a:rPr>
              <a:t>• Referral to Nephrology: For patients with eGFR 70 mg/mmol, or rapid kidney function decline. </a:t>
            </a:r>
            <a:r>
              <a:rPr lang="en-IN" dirty="0">
                <a:solidFill>
                  <a:schemeClr val="tx1"/>
                </a:solidFill>
                <a:latin typeface="Arial" panose="020B0604020202020204" pitchFamily="34" charset="0"/>
                <a:cs typeface="Arial" panose="020B0604020202020204" pitchFamily="34" charset="0"/>
              </a:rPr>
              <a:t> (Jones et al., 2013</a:t>
            </a:r>
            <a:r>
              <a:rPr lang="en-IN" dirty="0"/>
              <a:t>)</a:t>
            </a:r>
            <a:endParaRPr lang="en-IN" sz="2400" dirty="0">
              <a:solidFill>
                <a:schemeClr val="tx1"/>
              </a:solidFill>
              <a:latin typeface="Arial" panose="020B0604020202020204" pitchFamily="34" charset="0"/>
              <a:cs typeface="Arial" panose="020B0604020202020204" pitchFamily="34" charset="0"/>
            </a:endParaRPr>
          </a:p>
          <a:p>
            <a:pPr algn="ctr"/>
            <a:r>
              <a:rPr lang="en-IN" sz="2400" dirty="0">
                <a:solidFill>
                  <a:schemeClr val="tx1"/>
                </a:solidFill>
                <a:latin typeface="Arial" panose="020B0604020202020204" pitchFamily="34" charset="0"/>
                <a:cs typeface="Arial" panose="020B0604020202020204" pitchFamily="34" charset="0"/>
              </a:rPr>
              <a:t>• Specialist Advice: For uncontrolled hypertension, suspected genetic causes, or significant proteinuria</a:t>
            </a:r>
            <a:r>
              <a:rPr lang="en-IN" dirty="0">
                <a:latin typeface="Arial" panose="020B0604020202020204" pitchFamily="34" charset="0"/>
                <a:cs typeface="Arial" panose="020B0604020202020204" pitchFamily="34" charset="0"/>
              </a:rPr>
              <a:t>.</a:t>
            </a:r>
            <a:r>
              <a:rPr lang="en-IN" dirty="0"/>
              <a:t> (Bell, </a:t>
            </a:r>
            <a:r>
              <a:rPr lang="en-IN" dirty="0">
                <a:solidFill>
                  <a:schemeClr val="tx1"/>
                </a:solidFill>
                <a:latin typeface="Arial" panose="020B0604020202020204" pitchFamily="34" charset="0"/>
                <a:cs typeface="Arial" panose="020B0604020202020204" pitchFamily="34" charset="0"/>
              </a:rPr>
              <a:t>Tattersall and Wenham, 2016) </a:t>
            </a:r>
          </a:p>
        </p:txBody>
      </p:sp>
      <p:sp>
        <p:nvSpPr>
          <p:cNvPr id="7" name="Rectangle: Rounded Corners 6">
            <a:extLst>
              <a:ext uri="{FF2B5EF4-FFF2-40B4-BE49-F238E27FC236}">
                <a16:creationId xmlns:a16="http://schemas.microsoft.com/office/drawing/2014/main" id="{3F940768-90A5-7839-4A96-11FAD1EC8356}"/>
              </a:ext>
            </a:extLst>
          </p:cNvPr>
          <p:cNvSpPr/>
          <p:nvPr/>
        </p:nvSpPr>
        <p:spPr>
          <a:xfrm>
            <a:off x="7251700" y="355600"/>
            <a:ext cx="3924300" cy="2857500"/>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bg1">
                  <a:lumMod val="95000"/>
                </a:schemeClr>
              </a:solidFill>
            </a:endParaRPr>
          </a:p>
        </p:txBody>
      </p:sp>
      <p:sp>
        <p:nvSpPr>
          <p:cNvPr id="9" name="Rectangle: Rounded Corners 8">
            <a:extLst>
              <a:ext uri="{FF2B5EF4-FFF2-40B4-BE49-F238E27FC236}">
                <a16:creationId xmlns:a16="http://schemas.microsoft.com/office/drawing/2014/main" id="{070814BA-082E-05A6-3FD9-9747761607AB}"/>
              </a:ext>
            </a:extLst>
          </p:cNvPr>
          <p:cNvSpPr/>
          <p:nvPr/>
        </p:nvSpPr>
        <p:spPr>
          <a:xfrm>
            <a:off x="7607300" y="1295400"/>
            <a:ext cx="4394200" cy="5207000"/>
          </a:xfrm>
          <a:prstGeom prst="round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rial" panose="020B0604020202020204" pitchFamily="34" charset="0"/>
                <a:cs typeface="Arial" panose="020B0604020202020204" pitchFamily="34" charset="0"/>
              </a:rPr>
              <a:t>Lifestyle Management Support</a:t>
            </a:r>
          </a:p>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 Dietitians: Guide on reducing salt, protein, and ensuring proper nutrition.</a:t>
            </a:r>
            <a:r>
              <a:rPr lang="en-IN" dirty="0"/>
              <a:t> </a:t>
            </a:r>
            <a:r>
              <a:rPr lang="en-IN" dirty="0">
                <a:solidFill>
                  <a:schemeClr val="tx1"/>
                </a:solidFill>
                <a:latin typeface="Arial" panose="020B0604020202020204" pitchFamily="34" charset="0"/>
                <a:cs typeface="Arial" panose="020B0604020202020204" pitchFamily="34" charset="0"/>
              </a:rPr>
              <a:t>(Munson, 2013)</a:t>
            </a:r>
            <a:r>
              <a:rPr lang="en-US" sz="2000" dirty="0">
                <a:solidFill>
                  <a:schemeClr val="tx1"/>
                </a:solidFill>
                <a:latin typeface="Arial" panose="020B0604020202020204" pitchFamily="34" charset="0"/>
                <a:cs typeface="Arial" panose="020B0604020202020204" pitchFamily="34" charset="0"/>
              </a:rPr>
              <a:t> </a:t>
            </a:r>
          </a:p>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Exercise Specialists: Encourage physical activity for health and weight management.</a:t>
            </a:r>
            <a:r>
              <a:rPr lang="en-IN" dirty="0"/>
              <a:t> </a:t>
            </a:r>
            <a:r>
              <a:rPr lang="en-IN" dirty="0">
                <a:solidFill>
                  <a:schemeClr val="tx1"/>
                </a:solidFill>
                <a:latin typeface="Arial" panose="020B0604020202020204" pitchFamily="34" charset="0"/>
                <a:cs typeface="Arial" panose="020B0604020202020204" pitchFamily="34" charset="0"/>
              </a:rPr>
              <a:t>(Abenhaim et al., 2000)</a:t>
            </a:r>
            <a:endParaRPr lang="en-US" sz="2000" dirty="0">
              <a:solidFill>
                <a:schemeClr val="tx1"/>
              </a:solidFill>
              <a:latin typeface="Arial" panose="020B0604020202020204" pitchFamily="34" charset="0"/>
              <a:cs typeface="Arial" panose="020B0604020202020204" pitchFamily="34" charset="0"/>
            </a:endParaRPr>
          </a:p>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 Patient Education: Inform patients on managing CKD and the importance of lifestyle changes. </a:t>
            </a:r>
            <a:r>
              <a:rPr lang="en-IN" dirty="0">
                <a:solidFill>
                  <a:schemeClr val="tx1"/>
                </a:solidFill>
                <a:latin typeface="Arial" panose="020B0604020202020204" pitchFamily="34" charset="0"/>
                <a:cs typeface="Arial" panose="020B0604020202020204" pitchFamily="34" charset="0"/>
              </a:rPr>
              <a:t> (Kolesnyk, 2019)</a:t>
            </a:r>
            <a:endParaRPr lang="en-IN"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5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9F126B-1A1C-114A-F950-822341967EB1}"/>
              </a:ext>
            </a:extLst>
          </p:cNvPr>
          <p:cNvPicPr>
            <a:picLocks noChangeAspect="1"/>
          </p:cNvPicPr>
          <p:nvPr/>
        </p:nvPicPr>
        <p:blipFill>
          <a:blip r:embed="rId2"/>
          <a:stretch>
            <a:fillRect/>
          </a:stretch>
        </p:blipFill>
        <p:spPr>
          <a:xfrm>
            <a:off x="1608238" y="1469985"/>
            <a:ext cx="8975524" cy="5048732"/>
          </a:xfrm>
          <a:prstGeom prst="rect">
            <a:avLst/>
          </a:prstGeom>
        </p:spPr>
      </p:pic>
      <p:sp>
        <p:nvSpPr>
          <p:cNvPr id="4" name="TextBox 3">
            <a:extLst>
              <a:ext uri="{FF2B5EF4-FFF2-40B4-BE49-F238E27FC236}">
                <a16:creationId xmlns:a16="http://schemas.microsoft.com/office/drawing/2014/main" id="{61132707-244C-0E35-A340-4B1381CF4E91}"/>
              </a:ext>
            </a:extLst>
          </p:cNvPr>
          <p:cNvSpPr txBox="1"/>
          <p:nvPr/>
        </p:nvSpPr>
        <p:spPr>
          <a:xfrm>
            <a:off x="3819645" y="339283"/>
            <a:ext cx="4160113" cy="646331"/>
          </a:xfrm>
          <a:prstGeom prst="rect">
            <a:avLst/>
          </a:prstGeom>
          <a:noFill/>
        </p:spPr>
        <p:txBody>
          <a:bodyPr wrap="none" rtlCol="0">
            <a:spAutoFit/>
          </a:bodyPr>
          <a:lstStyle/>
          <a:p>
            <a:r>
              <a:rPr lang="en-IN" sz="3600" b="1" dirty="0">
                <a:latin typeface="Arial" panose="020B0604020202020204" pitchFamily="34" charset="0"/>
                <a:cs typeface="Arial" panose="020B0604020202020204" pitchFamily="34" charset="0"/>
              </a:rPr>
              <a:t>Home care model </a:t>
            </a:r>
          </a:p>
        </p:txBody>
      </p:sp>
    </p:spTree>
    <p:extLst>
      <p:ext uri="{BB962C8B-B14F-4D97-AF65-F5344CB8AC3E}">
        <p14:creationId xmlns:p14="http://schemas.microsoft.com/office/powerpoint/2010/main" val="2545292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C28529-4493-ED32-265A-324D13358CEB}"/>
              </a:ext>
            </a:extLst>
          </p:cNvPr>
          <p:cNvSpPr txBox="1"/>
          <p:nvPr/>
        </p:nvSpPr>
        <p:spPr>
          <a:xfrm>
            <a:off x="312516" y="1717845"/>
            <a:ext cx="11566967" cy="3970318"/>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 home care model for Chronic Kidney Disease (CKD) focuses on individualized, continuous, and multidisciplinary management to slow disease progression and maintain quality of life.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It involves regular assessment of kidney function, blood pressure, weight, and symptoms, alongside strict adherence to prescribed medications and a kidney-friendly diet low in sodium, protein, potassium, and phosphorus.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Patient and family education are central—teaching about disease understanding, medication safety, lifestyle changes, and when to seek medical help.</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Emotional and psychosocial support, including counseling and connection to support groups, helps reduce stress and improve adherence.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Telehealth consultations and home visits by nurses or dietitians ensure ongoing monitoring and timely adjustments in care.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model emphasizes active patient participation, avoidance of nephrotoxic substances, and early planning for renal replacement therapy or palliative care as the disease advances.</a:t>
            </a:r>
          </a:p>
          <a:p>
            <a:r>
              <a:rPr lang="en-US" dirty="0">
                <a:latin typeface="Arial" panose="020B0604020202020204" pitchFamily="34" charset="0"/>
                <a:cs typeface="Arial" panose="020B0604020202020204" pitchFamily="34" charset="0"/>
              </a:rPr>
              <a:t>                                                                                                                                             </a:t>
            </a:r>
            <a:r>
              <a:rPr lang="en-IN" dirty="0"/>
              <a:t>(Arooj et al., 2025)</a:t>
            </a:r>
            <a:endParaRPr lang="en-US"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FA0A538-EDE0-C5F2-706F-0C3FFFD15F1D}"/>
              </a:ext>
            </a:extLst>
          </p:cNvPr>
          <p:cNvSpPr txBox="1"/>
          <p:nvPr/>
        </p:nvSpPr>
        <p:spPr>
          <a:xfrm>
            <a:off x="2118166" y="625033"/>
            <a:ext cx="6776214" cy="646331"/>
          </a:xfrm>
          <a:prstGeom prst="rect">
            <a:avLst/>
          </a:prstGeom>
          <a:noFill/>
        </p:spPr>
        <p:txBody>
          <a:bodyPr wrap="none" rtlCol="0">
            <a:spAutoFit/>
          </a:bodyPr>
          <a:lstStyle/>
          <a:p>
            <a:r>
              <a:rPr lang="en-IN" sz="3600" b="1" dirty="0">
                <a:latin typeface="Arial" panose="020B0604020202020204" pitchFamily="34" charset="0"/>
                <a:cs typeface="Arial" panose="020B0604020202020204" pitchFamily="34" charset="0"/>
              </a:rPr>
              <a:t>Overview of Home care model</a:t>
            </a:r>
          </a:p>
        </p:txBody>
      </p:sp>
    </p:spTree>
    <p:extLst>
      <p:ext uri="{BB962C8B-B14F-4D97-AF65-F5344CB8AC3E}">
        <p14:creationId xmlns:p14="http://schemas.microsoft.com/office/powerpoint/2010/main" val="881016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5C18EC-0BC7-5B9A-FC3A-08A51C704E96}"/>
              </a:ext>
            </a:extLst>
          </p:cNvPr>
          <p:cNvSpPr txBox="1"/>
          <p:nvPr/>
        </p:nvSpPr>
        <p:spPr>
          <a:xfrm>
            <a:off x="381000" y="336034"/>
            <a:ext cx="11709400" cy="646331"/>
          </a:xfrm>
          <a:prstGeom prst="rect">
            <a:avLst/>
          </a:prstGeom>
          <a:noFill/>
        </p:spPr>
        <p:txBody>
          <a:bodyPr wrap="square">
            <a:spAutoFit/>
          </a:bodyPr>
          <a:lstStyle/>
          <a:p>
            <a:r>
              <a:rPr lang="en-US" sz="3600" b="1" dirty="0">
                <a:latin typeface="Arial" panose="020B0604020202020204" pitchFamily="34" charset="0"/>
                <a:cs typeface="Arial" panose="020B0604020202020204" pitchFamily="34" charset="0"/>
              </a:rPr>
              <a:t>Comorbidities Associated with CKD in Primary Care</a:t>
            </a:r>
            <a:endParaRPr lang="en-IN" sz="3600"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831ACB0D-FE1C-CEAB-0909-41CBD16DE184}"/>
              </a:ext>
            </a:extLst>
          </p:cNvPr>
          <p:cNvGraphicFramePr>
            <a:graphicFrameLocks noGrp="1"/>
          </p:cNvGraphicFramePr>
          <p:nvPr>
            <p:extLst>
              <p:ext uri="{D42A27DB-BD31-4B8C-83A1-F6EECF244321}">
                <p14:modId xmlns:p14="http://schemas.microsoft.com/office/powerpoint/2010/main" val="4218320301"/>
              </p:ext>
            </p:extLst>
          </p:nvPr>
        </p:nvGraphicFramePr>
        <p:xfrm>
          <a:off x="380999" y="982364"/>
          <a:ext cx="11709400" cy="2871372"/>
        </p:xfrm>
        <a:graphic>
          <a:graphicData uri="http://schemas.openxmlformats.org/drawingml/2006/table">
            <a:tbl>
              <a:tblPr firstRow="1" bandRow="1">
                <a:tableStyleId>{5C22544A-7EE6-4342-B048-85BDC9FD1C3A}</a:tableStyleId>
              </a:tblPr>
              <a:tblGrid>
                <a:gridCol w="5854700">
                  <a:extLst>
                    <a:ext uri="{9D8B030D-6E8A-4147-A177-3AD203B41FA5}">
                      <a16:colId xmlns:a16="http://schemas.microsoft.com/office/drawing/2014/main" val="360525110"/>
                    </a:ext>
                  </a:extLst>
                </a:gridCol>
                <a:gridCol w="5854700">
                  <a:extLst>
                    <a:ext uri="{9D8B030D-6E8A-4147-A177-3AD203B41FA5}">
                      <a16:colId xmlns:a16="http://schemas.microsoft.com/office/drawing/2014/main" val="2177474390"/>
                    </a:ext>
                  </a:extLst>
                </a:gridCol>
              </a:tblGrid>
              <a:tr h="478562">
                <a:tc>
                  <a:txBody>
                    <a:bodyPr/>
                    <a:lstStyle/>
                    <a:p>
                      <a:pPr algn="ctr"/>
                      <a:r>
                        <a:rPr lang="en-IN" dirty="0">
                          <a:solidFill>
                            <a:schemeClr val="tx1"/>
                          </a:solidFill>
                          <a:latin typeface="Arial" panose="020B0604020202020204" pitchFamily="34" charset="0"/>
                          <a:cs typeface="Arial" panose="020B0604020202020204" pitchFamily="34" charset="0"/>
                        </a:rPr>
                        <a:t>Comorbidities</a:t>
                      </a:r>
                    </a:p>
                  </a:txBody>
                  <a:tcPr>
                    <a:solidFill>
                      <a:schemeClr val="accent3">
                        <a:lumMod val="40000"/>
                        <a:lumOff val="60000"/>
                      </a:schemeClr>
                    </a:solidFill>
                  </a:tcPr>
                </a:tc>
                <a:tc>
                  <a:txBody>
                    <a:bodyPr/>
                    <a:lstStyle/>
                    <a:p>
                      <a:pPr algn="ctr"/>
                      <a:r>
                        <a:rPr lang="en-IN" dirty="0">
                          <a:solidFill>
                            <a:schemeClr val="tx1"/>
                          </a:solidFill>
                          <a:latin typeface="Arial" panose="020B0604020202020204" pitchFamily="34" charset="0"/>
                          <a:cs typeface="Arial" panose="020B0604020202020204" pitchFamily="34" charset="0"/>
                        </a:rPr>
                        <a:t>Percentage (%)</a:t>
                      </a:r>
                    </a:p>
                  </a:txBody>
                  <a:tcPr>
                    <a:solidFill>
                      <a:schemeClr val="accent3">
                        <a:lumMod val="40000"/>
                        <a:lumOff val="60000"/>
                      </a:schemeClr>
                    </a:solidFill>
                  </a:tcPr>
                </a:tc>
                <a:extLst>
                  <a:ext uri="{0D108BD9-81ED-4DB2-BD59-A6C34878D82A}">
                    <a16:rowId xmlns:a16="http://schemas.microsoft.com/office/drawing/2014/main" val="2816705335"/>
                  </a:ext>
                </a:extLst>
              </a:tr>
              <a:tr h="478562">
                <a:tc>
                  <a:txBody>
                    <a:bodyPr/>
                    <a:lstStyle/>
                    <a:p>
                      <a:pPr algn="ctr"/>
                      <a:r>
                        <a:rPr lang="en-IN" dirty="0">
                          <a:latin typeface="Arial" panose="020B0604020202020204" pitchFamily="34" charset="0"/>
                          <a:cs typeface="Arial" panose="020B0604020202020204" pitchFamily="34" charset="0"/>
                        </a:rPr>
                        <a:t>Systemic hypertension </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44.26</a:t>
                      </a:r>
                    </a:p>
                  </a:txBody>
                  <a:tcPr>
                    <a:solidFill>
                      <a:schemeClr val="accent3">
                        <a:lumMod val="40000"/>
                        <a:lumOff val="60000"/>
                      </a:schemeClr>
                    </a:solidFill>
                  </a:tcPr>
                </a:tc>
                <a:extLst>
                  <a:ext uri="{0D108BD9-81ED-4DB2-BD59-A6C34878D82A}">
                    <a16:rowId xmlns:a16="http://schemas.microsoft.com/office/drawing/2014/main" val="2504235735"/>
                  </a:ext>
                </a:extLst>
              </a:tr>
              <a:tr h="478562">
                <a:tc>
                  <a:txBody>
                    <a:bodyPr/>
                    <a:lstStyle/>
                    <a:p>
                      <a:pPr algn="ctr"/>
                      <a:r>
                        <a:rPr lang="en-IN" dirty="0">
                          <a:latin typeface="Arial" panose="020B0604020202020204" pitchFamily="34" charset="0"/>
                          <a:cs typeface="Arial" panose="020B0604020202020204" pitchFamily="34" charset="0"/>
                        </a:rPr>
                        <a:t>Diabetes mellitus</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 24.5</a:t>
                      </a:r>
                    </a:p>
                  </a:txBody>
                  <a:tcPr>
                    <a:solidFill>
                      <a:schemeClr val="accent3">
                        <a:lumMod val="40000"/>
                        <a:lumOff val="60000"/>
                      </a:schemeClr>
                    </a:solidFill>
                  </a:tcPr>
                </a:tc>
                <a:extLst>
                  <a:ext uri="{0D108BD9-81ED-4DB2-BD59-A6C34878D82A}">
                    <a16:rowId xmlns:a16="http://schemas.microsoft.com/office/drawing/2014/main" val="1676267945"/>
                  </a:ext>
                </a:extLst>
              </a:tr>
              <a:tr h="478562">
                <a:tc>
                  <a:txBody>
                    <a:bodyPr/>
                    <a:lstStyle/>
                    <a:p>
                      <a:pPr algn="ctr"/>
                      <a:r>
                        <a:rPr lang="en-IN" dirty="0">
                          <a:latin typeface="Arial" panose="020B0604020202020204" pitchFamily="34" charset="0"/>
                          <a:cs typeface="Arial" panose="020B0604020202020204" pitchFamily="34" charset="0"/>
                        </a:rPr>
                        <a:t>Congestive heart failure</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5.13 </a:t>
                      </a:r>
                    </a:p>
                  </a:txBody>
                  <a:tcPr>
                    <a:solidFill>
                      <a:schemeClr val="accent3">
                        <a:lumMod val="40000"/>
                        <a:lumOff val="60000"/>
                      </a:schemeClr>
                    </a:solidFill>
                  </a:tcPr>
                </a:tc>
                <a:extLst>
                  <a:ext uri="{0D108BD9-81ED-4DB2-BD59-A6C34878D82A}">
                    <a16:rowId xmlns:a16="http://schemas.microsoft.com/office/drawing/2014/main" val="2460452835"/>
                  </a:ext>
                </a:extLst>
              </a:tr>
              <a:tr h="478562">
                <a:tc>
                  <a:txBody>
                    <a:bodyPr/>
                    <a:lstStyle/>
                    <a:p>
                      <a:pPr algn="ctr"/>
                      <a:r>
                        <a:rPr lang="en-IN" dirty="0">
                          <a:latin typeface="Arial" panose="020B0604020202020204" pitchFamily="34" charset="0"/>
                          <a:cs typeface="Arial" panose="020B0604020202020204" pitchFamily="34" charset="0"/>
                        </a:rPr>
                        <a:t>Cerebrovascular accident </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2.76</a:t>
                      </a:r>
                    </a:p>
                  </a:txBody>
                  <a:tcPr>
                    <a:solidFill>
                      <a:schemeClr val="accent3">
                        <a:lumMod val="40000"/>
                        <a:lumOff val="60000"/>
                      </a:schemeClr>
                    </a:solidFill>
                  </a:tcPr>
                </a:tc>
                <a:extLst>
                  <a:ext uri="{0D108BD9-81ED-4DB2-BD59-A6C34878D82A}">
                    <a16:rowId xmlns:a16="http://schemas.microsoft.com/office/drawing/2014/main" val="1220686757"/>
                  </a:ext>
                </a:extLst>
              </a:tr>
              <a:tr h="478562">
                <a:tc>
                  <a:txBody>
                    <a:bodyPr/>
                    <a:lstStyle/>
                    <a:p>
                      <a:pPr algn="ctr"/>
                      <a:r>
                        <a:rPr lang="en-IN" dirty="0">
                          <a:latin typeface="Arial" panose="020B0604020202020204" pitchFamily="34" charset="0"/>
                          <a:cs typeface="Arial" panose="020B0604020202020204" pitchFamily="34" charset="0"/>
                        </a:rPr>
                        <a:t>Systemic lupus erythematosus (SLE)</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2.76</a:t>
                      </a:r>
                    </a:p>
                  </a:txBody>
                  <a:tcPr>
                    <a:solidFill>
                      <a:schemeClr val="accent3">
                        <a:lumMod val="40000"/>
                        <a:lumOff val="60000"/>
                      </a:schemeClr>
                    </a:solidFill>
                  </a:tcPr>
                </a:tc>
                <a:extLst>
                  <a:ext uri="{0D108BD9-81ED-4DB2-BD59-A6C34878D82A}">
                    <a16:rowId xmlns:a16="http://schemas.microsoft.com/office/drawing/2014/main" val="2291756800"/>
                  </a:ext>
                </a:extLst>
              </a:tr>
            </a:tbl>
          </a:graphicData>
        </a:graphic>
      </p:graphicFrame>
      <p:graphicFrame>
        <p:nvGraphicFramePr>
          <p:cNvPr id="5" name="Table 4">
            <a:extLst>
              <a:ext uri="{FF2B5EF4-FFF2-40B4-BE49-F238E27FC236}">
                <a16:creationId xmlns:a16="http://schemas.microsoft.com/office/drawing/2014/main" id="{4F47E9C7-63B7-7224-AF1B-1DC695AF3BC2}"/>
              </a:ext>
            </a:extLst>
          </p:cNvPr>
          <p:cNvGraphicFramePr>
            <a:graphicFrameLocks noGrp="1"/>
          </p:cNvGraphicFramePr>
          <p:nvPr>
            <p:extLst>
              <p:ext uri="{D42A27DB-BD31-4B8C-83A1-F6EECF244321}">
                <p14:modId xmlns:p14="http://schemas.microsoft.com/office/powerpoint/2010/main" val="920698175"/>
              </p:ext>
            </p:extLst>
          </p:nvPr>
        </p:nvGraphicFramePr>
        <p:xfrm>
          <a:off x="380999" y="3853736"/>
          <a:ext cx="11709400" cy="2765050"/>
        </p:xfrm>
        <a:graphic>
          <a:graphicData uri="http://schemas.openxmlformats.org/drawingml/2006/table">
            <a:tbl>
              <a:tblPr firstRow="1" bandRow="1">
                <a:tableStyleId>{5C22544A-7EE6-4342-B048-85BDC9FD1C3A}</a:tableStyleId>
              </a:tblPr>
              <a:tblGrid>
                <a:gridCol w="5854700">
                  <a:extLst>
                    <a:ext uri="{9D8B030D-6E8A-4147-A177-3AD203B41FA5}">
                      <a16:colId xmlns:a16="http://schemas.microsoft.com/office/drawing/2014/main" val="2826368129"/>
                    </a:ext>
                  </a:extLst>
                </a:gridCol>
                <a:gridCol w="5854700">
                  <a:extLst>
                    <a:ext uri="{9D8B030D-6E8A-4147-A177-3AD203B41FA5}">
                      <a16:colId xmlns:a16="http://schemas.microsoft.com/office/drawing/2014/main" val="296779869"/>
                    </a:ext>
                  </a:extLst>
                </a:gridCol>
              </a:tblGrid>
              <a:tr h="553010">
                <a:tc>
                  <a:txBody>
                    <a:bodyPr/>
                    <a:lstStyle/>
                    <a:p>
                      <a:pPr algn="ctr"/>
                      <a:r>
                        <a:rPr lang="en-IN" b="0" dirty="0">
                          <a:solidFill>
                            <a:schemeClr val="tx1"/>
                          </a:solidFill>
                          <a:latin typeface="Arial" panose="020B0604020202020204" pitchFamily="34" charset="0"/>
                          <a:cs typeface="Arial" panose="020B0604020202020204" pitchFamily="34" charset="0"/>
                        </a:rPr>
                        <a:t>Ischemic heart disease (IHD) </a:t>
                      </a:r>
                    </a:p>
                  </a:txBody>
                  <a:tcPr>
                    <a:solidFill>
                      <a:schemeClr val="accent3">
                        <a:lumMod val="40000"/>
                        <a:lumOff val="60000"/>
                      </a:schemeClr>
                    </a:solidFill>
                  </a:tcPr>
                </a:tc>
                <a:tc>
                  <a:txBody>
                    <a:bodyPr/>
                    <a:lstStyle/>
                    <a:p>
                      <a:pPr algn="ctr"/>
                      <a:r>
                        <a:rPr lang="en-IN" b="0" dirty="0">
                          <a:solidFill>
                            <a:schemeClr val="tx1"/>
                          </a:solidFill>
                          <a:latin typeface="Arial" panose="020B0604020202020204" pitchFamily="34" charset="0"/>
                          <a:cs typeface="Arial" panose="020B0604020202020204" pitchFamily="34" charset="0"/>
                        </a:rPr>
                        <a:t>1.97</a:t>
                      </a:r>
                    </a:p>
                  </a:txBody>
                  <a:tcPr>
                    <a:solidFill>
                      <a:schemeClr val="accent3">
                        <a:lumMod val="40000"/>
                        <a:lumOff val="60000"/>
                      </a:schemeClr>
                    </a:solidFill>
                  </a:tcPr>
                </a:tc>
                <a:extLst>
                  <a:ext uri="{0D108BD9-81ED-4DB2-BD59-A6C34878D82A}">
                    <a16:rowId xmlns:a16="http://schemas.microsoft.com/office/drawing/2014/main" val="3622392300"/>
                  </a:ext>
                </a:extLst>
              </a:tr>
              <a:tr h="553010">
                <a:tc>
                  <a:txBody>
                    <a:bodyPr/>
                    <a:lstStyle/>
                    <a:p>
                      <a:pPr algn="ctr"/>
                      <a:r>
                        <a:rPr lang="en-IN" dirty="0">
                          <a:latin typeface="Arial" panose="020B0604020202020204" pitchFamily="34" charset="0"/>
                          <a:cs typeface="Arial" panose="020B0604020202020204" pitchFamily="34" charset="0"/>
                        </a:rPr>
                        <a:t>Hypothyroidism</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2.37</a:t>
                      </a:r>
                    </a:p>
                  </a:txBody>
                  <a:tcPr>
                    <a:solidFill>
                      <a:schemeClr val="accent3">
                        <a:lumMod val="40000"/>
                        <a:lumOff val="60000"/>
                      </a:schemeClr>
                    </a:solidFill>
                  </a:tcPr>
                </a:tc>
                <a:extLst>
                  <a:ext uri="{0D108BD9-81ED-4DB2-BD59-A6C34878D82A}">
                    <a16:rowId xmlns:a16="http://schemas.microsoft.com/office/drawing/2014/main" val="1278537077"/>
                  </a:ext>
                </a:extLst>
              </a:tr>
              <a:tr h="553010">
                <a:tc>
                  <a:txBody>
                    <a:bodyPr/>
                    <a:lstStyle/>
                    <a:p>
                      <a:pPr algn="ctr"/>
                      <a:r>
                        <a:rPr lang="en-IN" dirty="0">
                          <a:latin typeface="Arial" panose="020B0604020202020204" pitchFamily="34" charset="0"/>
                          <a:cs typeface="Arial" panose="020B0604020202020204" pitchFamily="34" charset="0"/>
                        </a:rPr>
                        <a:t>Sepsis</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5.13</a:t>
                      </a:r>
                    </a:p>
                  </a:txBody>
                  <a:tcPr>
                    <a:solidFill>
                      <a:schemeClr val="accent3">
                        <a:lumMod val="40000"/>
                        <a:lumOff val="60000"/>
                      </a:schemeClr>
                    </a:solidFill>
                  </a:tcPr>
                </a:tc>
                <a:extLst>
                  <a:ext uri="{0D108BD9-81ED-4DB2-BD59-A6C34878D82A}">
                    <a16:rowId xmlns:a16="http://schemas.microsoft.com/office/drawing/2014/main" val="3474633945"/>
                  </a:ext>
                </a:extLst>
              </a:tr>
              <a:tr h="553010">
                <a:tc>
                  <a:txBody>
                    <a:bodyPr/>
                    <a:lstStyle/>
                    <a:p>
                      <a:pPr algn="ctr"/>
                      <a:r>
                        <a:rPr lang="en-IN" dirty="0">
                          <a:latin typeface="Arial" panose="020B0604020202020204" pitchFamily="34" charset="0"/>
                          <a:cs typeface="Arial" panose="020B0604020202020204" pitchFamily="34" charset="0"/>
                        </a:rPr>
                        <a:t>Others</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Others</a:t>
                      </a:r>
                    </a:p>
                  </a:txBody>
                  <a:tcPr>
                    <a:solidFill>
                      <a:schemeClr val="accent3">
                        <a:lumMod val="40000"/>
                        <a:lumOff val="60000"/>
                      </a:schemeClr>
                    </a:solidFill>
                  </a:tcPr>
                </a:tc>
                <a:extLst>
                  <a:ext uri="{0D108BD9-81ED-4DB2-BD59-A6C34878D82A}">
                    <a16:rowId xmlns:a16="http://schemas.microsoft.com/office/drawing/2014/main" val="64350957"/>
                  </a:ext>
                </a:extLst>
              </a:tr>
              <a:tr h="553010">
                <a:tc>
                  <a:txBody>
                    <a:bodyPr/>
                    <a:lstStyle/>
                    <a:p>
                      <a:pPr algn="ctr"/>
                      <a:r>
                        <a:rPr lang="en-IN" dirty="0">
                          <a:latin typeface="Arial" panose="020B0604020202020204" pitchFamily="34" charset="0"/>
                          <a:cs typeface="Arial" panose="020B0604020202020204" pitchFamily="34" charset="0"/>
                        </a:rPr>
                        <a:t>Total</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100</a:t>
                      </a:r>
                    </a:p>
                  </a:txBody>
                  <a:tcPr>
                    <a:solidFill>
                      <a:schemeClr val="accent3">
                        <a:lumMod val="40000"/>
                        <a:lumOff val="60000"/>
                      </a:schemeClr>
                    </a:solidFill>
                  </a:tcPr>
                </a:tc>
                <a:extLst>
                  <a:ext uri="{0D108BD9-81ED-4DB2-BD59-A6C34878D82A}">
                    <a16:rowId xmlns:a16="http://schemas.microsoft.com/office/drawing/2014/main" val="736364455"/>
                  </a:ext>
                </a:extLst>
              </a:tr>
            </a:tbl>
          </a:graphicData>
        </a:graphic>
      </p:graphicFrame>
    </p:spTree>
    <p:extLst>
      <p:ext uri="{BB962C8B-B14F-4D97-AF65-F5344CB8AC3E}">
        <p14:creationId xmlns:p14="http://schemas.microsoft.com/office/powerpoint/2010/main" val="3827998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49B132-0C3E-C343-9564-0FA61CB5F0E1}"/>
              </a:ext>
            </a:extLst>
          </p:cNvPr>
          <p:cNvPicPr>
            <a:picLocks noChangeAspect="1"/>
          </p:cNvPicPr>
          <p:nvPr/>
        </p:nvPicPr>
        <p:blipFill>
          <a:blip r:embed="rId2"/>
          <a:srcRect b="7389"/>
          <a:stretch>
            <a:fillRect/>
          </a:stretch>
        </p:blipFill>
        <p:spPr>
          <a:xfrm>
            <a:off x="-289367" y="0"/>
            <a:ext cx="11524197" cy="5671595"/>
          </a:xfrm>
          <a:prstGeom prst="rect">
            <a:avLst/>
          </a:prstGeom>
        </p:spPr>
      </p:pic>
      <p:sp>
        <p:nvSpPr>
          <p:cNvPr id="4" name="TextBox 3">
            <a:extLst>
              <a:ext uri="{FF2B5EF4-FFF2-40B4-BE49-F238E27FC236}">
                <a16:creationId xmlns:a16="http://schemas.microsoft.com/office/drawing/2014/main" id="{115F80AE-100E-9CC8-C7D8-655617786176}"/>
              </a:ext>
            </a:extLst>
          </p:cNvPr>
          <p:cNvSpPr txBox="1"/>
          <p:nvPr/>
        </p:nvSpPr>
        <p:spPr>
          <a:xfrm>
            <a:off x="8817015" y="6337667"/>
            <a:ext cx="6221392"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 (Bing.com,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057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72A69F-5EB4-7228-443B-FFA1C63D2452}"/>
              </a:ext>
            </a:extLst>
          </p:cNvPr>
          <p:cNvSpPr txBox="1"/>
          <p:nvPr/>
        </p:nvSpPr>
        <p:spPr>
          <a:xfrm>
            <a:off x="266700" y="221734"/>
            <a:ext cx="91186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Prevention Strategies in Primary Care (NHS, 2024b)</a:t>
            </a:r>
            <a:endParaRPr lang="en-IN" sz="28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9365660-E9C2-7BEE-0A2A-15B8EF959379}"/>
              </a:ext>
            </a:extLst>
          </p:cNvPr>
          <p:cNvPicPr>
            <a:picLocks noChangeAspect="1"/>
          </p:cNvPicPr>
          <p:nvPr/>
        </p:nvPicPr>
        <p:blipFill>
          <a:blip r:embed="rId2"/>
          <a:stretch>
            <a:fillRect/>
          </a:stretch>
        </p:blipFill>
        <p:spPr>
          <a:xfrm>
            <a:off x="104172" y="744954"/>
            <a:ext cx="8437944" cy="6036846"/>
          </a:xfrm>
          <a:prstGeom prst="rect">
            <a:avLst/>
          </a:prstGeom>
        </p:spPr>
      </p:pic>
      <p:pic>
        <p:nvPicPr>
          <p:cNvPr id="5" name="Picture 4">
            <a:extLst>
              <a:ext uri="{FF2B5EF4-FFF2-40B4-BE49-F238E27FC236}">
                <a16:creationId xmlns:a16="http://schemas.microsoft.com/office/drawing/2014/main" id="{E904AD4F-DDE8-89CE-4A18-5882642A03AE}"/>
              </a:ext>
            </a:extLst>
          </p:cNvPr>
          <p:cNvPicPr>
            <a:picLocks noChangeAspect="1"/>
          </p:cNvPicPr>
          <p:nvPr/>
        </p:nvPicPr>
        <p:blipFill>
          <a:blip r:embed="rId3"/>
          <a:stretch>
            <a:fillRect/>
          </a:stretch>
        </p:blipFill>
        <p:spPr>
          <a:xfrm>
            <a:off x="8778294" y="744954"/>
            <a:ext cx="3413706" cy="5275818"/>
          </a:xfrm>
          <a:prstGeom prst="rect">
            <a:avLst/>
          </a:prstGeom>
        </p:spPr>
      </p:pic>
      <p:sp>
        <p:nvSpPr>
          <p:cNvPr id="6" name="TextBox 5">
            <a:extLst>
              <a:ext uri="{FF2B5EF4-FFF2-40B4-BE49-F238E27FC236}">
                <a16:creationId xmlns:a16="http://schemas.microsoft.com/office/drawing/2014/main" id="{58D18256-7CBD-1655-C7F1-845635854F28}"/>
              </a:ext>
            </a:extLst>
          </p:cNvPr>
          <p:cNvSpPr txBox="1"/>
          <p:nvPr/>
        </p:nvSpPr>
        <p:spPr>
          <a:xfrm>
            <a:off x="7749250" y="6412468"/>
            <a:ext cx="6099858"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(Bing,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2757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51743C3-99D2-B3D9-81D6-D95B76B5090A}"/>
              </a:ext>
            </a:extLst>
          </p:cNvPr>
          <p:cNvSpPr/>
          <p:nvPr/>
        </p:nvSpPr>
        <p:spPr>
          <a:xfrm>
            <a:off x="6350" y="213755"/>
            <a:ext cx="12192000" cy="591848"/>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Skills, Values, and Behaviour for Co-productive Care</a:t>
            </a:r>
            <a:endParaRPr lang="en-IN" sz="2400" b="1"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BCF2AA3-CDE7-56A2-C60F-23E9DA2E05F1}"/>
              </a:ext>
            </a:extLst>
          </p:cNvPr>
          <p:cNvSpPr txBox="1"/>
          <p:nvPr/>
        </p:nvSpPr>
        <p:spPr>
          <a:xfrm>
            <a:off x="125874" y="954130"/>
            <a:ext cx="11940251" cy="3693319"/>
          </a:xfrm>
          <a:prstGeom prst="rect">
            <a:avLst/>
          </a:prstGeom>
          <a:noFill/>
        </p:spPr>
        <p:txBody>
          <a:bodyPr wrap="square">
            <a:spAutoFit/>
          </a:bodyPr>
          <a:lstStyle/>
          <a:p>
            <a:pPr marL="285750" indent="-285750">
              <a:buFont typeface="Wingdings" panose="05000000000000000000" pitchFamily="2" charset="2"/>
              <a:buChar char="Ø"/>
            </a:pPr>
            <a:r>
              <a:rPr lang="en-IN" b="1" dirty="0">
                <a:latin typeface="Arial" panose="020B0604020202020204" pitchFamily="34" charset="0"/>
                <a:cs typeface="Arial" panose="020B0604020202020204" pitchFamily="34" charset="0"/>
              </a:rPr>
              <a:t>Skills</a:t>
            </a:r>
          </a:p>
          <a:p>
            <a:pPr marL="285750" indent="-285750">
              <a:buFont typeface="Arial" panose="020B0604020202020204" pitchFamily="34" charset="0"/>
              <a:buChar char="•"/>
            </a:pPr>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Clinical</a:t>
            </a:r>
            <a:r>
              <a:rPr lang="en-IN" dirty="0">
                <a:latin typeface="Arial" panose="020B0604020202020204" pitchFamily="34" charset="0"/>
                <a:cs typeface="Arial" panose="020B0604020202020204" pitchFamily="34" charset="0"/>
              </a:rPr>
              <a:t>:</a:t>
            </a:r>
            <a:r>
              <a:rPr lang="en-US" dirty="0"/>
              <a:t>The management of Chronic Kidney Disease (CKD) in primary care involves a multifaceted approach that includes screening, monitoring, and management of CKD</a:t>
            </a:r>
            <a:r>
              <a:rPr lang="en-US" dirty="0">
                <a:latin typeface="Arial" panose="020B0604020202020204" pitchFamily="34" charset="0"/>
                <a:cs typeface="Arial" panose="020B0604020202020204" pitchFamily="34" charset="0"/>
              </a:rPr>
              <a:t>.</a:t>
            </a:r>
            <a:r>
              <a:rPr lang="en-IN" dirty="0">
                <a:latin typeface="Arial" panose="020B0604020202020204" pitchFamily="34" charset="0"/>
                <a:cs typeface="Arial" panose="020B0604020202020204" pitchFamily="34" charset="0"/>
              </a:rPr>
              <a:t> (Ogletree et al., 2006)</a:t>
            </a:r>
            <a:endParaRPr lang="en-US"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Communication</a:t>
            </a:r>
            <a:r>
              <a:rPr lang="en-IN" dirty="0">
                <a:latin typeface="Arial" panose="020B0604020202020204" pitchFamily="34" charset="0"/>
                <a:cs typeface="Arial" panose="020B0604020202020204" pitchFamily="34" charset="0"/>
              </a:rPr>
              <a:t>:</a:t>
            </a:r>
            <a:r>
              <a:rPr lang="en-US" dirty="0"/>
              <a:t>Effective communication is crucial in the care of patients with chronic kidney disease (CKD).</a:t>
            </a:r>
            <a:r>
              <a:rPr lang="en-IN" dirty="0">
                <a:latin typeface="Arial" panose="020B0604020202020204" pitchFamily="34" charset="0"/>
                <a:cs typeface="Arial" panose="020B0604020202020204" pitchFamily="34" charset="0"/>
              </a:rPr>
              <a:t> (Laine et al., 1996)</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Coordination</a:t>
            </a:r>
            <a:r>
              <a:rPr lang="en-IN" dirty="0">
                <a:latin typeface="Arial" panose="020B0604020202020204" pitchFamily="34" charset="0"/>
                <a:cs typeface="Arial" panose="020B0604020202020204" pitchFamily="34" charset="0"/>
              </a:rPr>
              <a:t>:c</a:t>
            </a:r>
            <a:r>
              <a:rPr lang="en-US" dirty="0"/>
              <a:t>oordination in care for Chronic Kidney Disease (CKD) is crucial for improving patient outcomes and reducing costs.</a:t>
            </a:r>
            <a:r>
              <a:rPr lang="en-IN" dirty="0"/>
              <a:t> </a:t>
            </a:r>
            <a:r>
              <a:rPr lang="en-IN" dirty="0">
                <a:latin typeface="Arial" panose="020B0604020202020204" pitchFamily="34" charset="0"/>
                <a:cs typeface="Arial" panose="020B0604020202020204" pitchFamily="34" charset="0"/>
              </a:rPr>
              <a:t> (Eckardt and Kasiske, 2009)</a:t>
            </a:r>
            <a:endParaRPr lang="en-US"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Patient Education </a:t>
            </a:r>
            <a:r>
              <a:rPr lang="en-IN" dirty="0">
                <a:latin typeface="Arial" panose="020B0604020202020204" pitchFamily="34" charset="0"/>
                <a:cs typeface="Arial" panose="020B0604020202020204" pitchFamily="34" charset="0"/>
              </a:rPr>
              <a:t>: </a:t>
            </a:r>
            <a:r>
              <a:rPr lang="en-US" dirty="0"/>
              <a:t>“the process of influencing patient behavior and producing the changes in knowledge, attitudes, and skills necessary to maintain or improve health.” </a:t>
            </a:r>
            <a:r>
              <a:rPr lang="en-US" dirty="0">
                <a:latin typeface="Arial" panose="020B0604020202020204" pitchFamily="34" charset="0"/>
                <a:cs typeface="Arial" panose="020B0604020202020204" pitchFamily="34" charset="0"/>
              </a:rPr>
              <a:t>(Ledford, Ledford and Childress, 2013)</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5D7AFDB-5E0B-FD4B-F1CA-1B48ED0A8EC0}"/>
              </a:ext>
            </a:extLst>
          </p:cNvPr>
          <p:cNvSpPr txBox="1"/>
          <p:nvPr/>
        </p:nvSpPr>
        <p:spPr>
          <a:xfrm>
            <a:off x="119524" y="4518977"/>
            <a:ext cx="11946601" cy="2585323"/>
          </a:xfrm>
          <a:prstGeom prst="rect">
            <a:avLst/>
          </a:prstGeom>
          <a:noFill/>
        </p:spPr>
        <p:txBody>
          <a:bodyPr wrap="square">
            <a:spAutoFit/>
          </a:bodyPr>
          <a:lstStyle/>
          <a:p>
            <a:pPr marL="285750" indent="-285750">
              <a:buFont typeface="Wingdings" panose="05000000000000000000" pitchFamily="2" charset="2"/>
              <a:buChar char="Ø"/>
            </a:pPr>
            <a:r>
              <a:rPr lang="en-IN" b="1" dirty="0">
                <a:latin typeface="Arial" panose="020B0604020202020204" pitchFamily="34" charset="0"/>
                <a:cs typeface="Arial" panose="020B0604020202020204" pitchFamily="34" charset="0"/>
              </a:rPr>
              <a:t>Values</a:t>
            </a: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Patient Centred : </a:t>
            </a:r>
            <a:r>
              <a:rPr lang="en-US" dirty="0"/>
              <a:t>Patient-centered care is a model for providing health care that focuses not only on the patient’s symptoms and medical history but also on the emotional, social, and financial factors that affect their life, as well as their values. </a:t>
            </a:r>
            <a:r>
              <a:rPr lang="en-IN" dirty="0"/>
              <a:t> (Härter, 2020)</a:t>
            </a:r>
            <a:endParaRPr lang="en-US" dirty="0"/>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Empathy : </a:t>
            </a:r>
            <a:r>
              <a:rPr lang="en-IN" dirty="0">
                <a:latin typeface="Arial" panose="020B0604020202020204" pitchFamily="34" charset="0"/>
                <a:cs typeface="Arial" panose="020B0604020202020204" pitchFamily="34" charset="0"/>
              </a:rPr>
              <a:t>empathy is a fundamental trait that plays a crucial role in effective leadership especially in context of health and social care</a:t>
            </a:r>
            <a:r>
              <a:rPr lang="en-IN" dirty="0"/>
              <a:t>(Peterson, 2017)</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9238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E9C0FB-674D-4841-BE08-BF37F498AFF2}"/>
              </a:ext>
            </a:extLst>
          </p:cNvPr>
          <p:cNvSpPr txBox="1"/>
          <p:nvPr/>
        </p:nvSpPr>
        <p:spPr>
          <a:xfrm>
            <a:off x="150471" y="2009545"/>
            <a:ext cx="12192000" cy="3693319"/>
          </a:xfrm>
          <a:prstGeom prst="rect">
            <a:avLst/>
          </a:prstGeom>
          <a:noFill/>
        </p:spPr>
        <p:txBody>
          <a:bodyPr wrap="square">
            <a:spAutoFit/>
          </a:bodyPr>
          <a:lstStyle/>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Behavioral</a:t>
            </a:r>
          </a:p>
          <a:p>
            <a:pPr marL="285750" indent="-28575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Proactive:</a:t>
            </a:r>
            <a:r>
              <a:rPr lang="en-US" dirty="0">
                <a:latin typeface="Arial" panose="020B0604020202020204" pitchFamily="34" charset="0"/>
                <a:cs typeface="Arial" panose="020B0604020202020204" pitchFamily="34" charset="0"/>
              </a:rPr>
              <a:t> care involves ongoing patient provider conversations and active monitoring of patient and their</a:t>
            </a:r>
          </a:p>
          <a:p>
            <a:r>
              <a:rPr lang="en-US" dirty="0">
                <a:latin typeface="Arial" panose="020B0604020202020204" pitchFamily="34" charset="0"/>
                <a:cs typeface="Arial" panose="020B0604020202020204" pitchFamily="34" charset="0"/>
              </a:rPr>
              <a:t> conditions </a:t>
            </a:r>
            <a:r>
              <a:rPr lang="en-IN" dirty="0"/>
              <a:t> (Johansen, 2012)</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Collaborative :</a:t>
            </a:r>
            <a:r>
              <a:rPr lang="en-US" dirty="0"/>
              <a:t>healthcare providers work together to deliver comprehensive and coordinated care to patients.</a:t>
            </a:r>
            <a:r>
              <a:rPr lang="en-IN" dirty="0"/>
              <a:t> (Monsieurs et al., 2015)</a:t>
            </a:r>
            <a:endParaRPr lang="en-US" dirty="0"/>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Adaptable: </a:t>
            </a:r>
            <a:r>
              <a:rPr lang="en-US" dirty="0">
                <a:latin typeface="Arial" panose="020B0604020202020204" pitchFamily="34" charset="0"/>
                <a:cs typeface="Arial" panose="020B0604020202020204" pitchFamily="34" charset="0"/>
              </a:rPr>
              <a:t>refers</a:t>
            </a:r>
            <a:r>
              <a:rPr lang="en-US" dirty="0"/>
              <a:t> to the ability of healthcare professionals to adjust their approaches and services based on the</a:t>
            </a:r>
          </a:p>
          <a:p>
            <a:r>
              <a:rPr lang="en-US" dirty="0"/>
              <a:t> evolving needs of patients.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Advocacy </a:t>
            </a:r>
            <a:r>
              <a:rPr lang="en-US" dirty="0">
                <a:latin typeface="Arial" panose="020B0604020202020204" pitchFamily="34" charset="0"/>
                <a:cs typeface="Arial" panose="020B0604020202020204" pitchFamily="34" charset="0"/>
              </a:rPr>
              <a:t>: to support the patient and represent the patients rights </a:t>
            </a:r>
            <a:r>
              <a:rPr lang="en-IN" dirty="0"/>
              <a:t>(Menon et al., 2019)</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0CFA34F-E5C7-BB51-5233-46888A69ABAD}"/>
              </a:ext>
            </a:extLst>
          </p:cNvPr>
          <p:cNvSpPr txBox="1"/>
          <p:nvPr/>
        </p:nvSpPr>
        <p:spPr>
          <a:xfrm>
            <a:off x="243068" y="0"/>
            <a:ext cx="12192000" cy="1754326"/>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Ethics: </a:t>
            </a:r>
            <a:r>
              <a:rPr lang="en-IN" dirty="0">
                <a:latin typeface="Arial" panose="020B0604020202020204" pitchFamily="34" charset="0"/>
                <a:cs typeface="Arial" panose="020B0604020202020204" pitchFamily="34" charset="0"/>
              </a:rPr>
              <a:t>h</a:t>
            </a:r>
            <a:r>
              <a:rPr lang="en-US" dirty="0"/>
              <a:t>ealth care professionals in their interactions with patients, ensuring that care is delivered with integrity and </a:t>
            </a:r>
          </a:p>
          <a:p>
            <a:r>
              <a:rPr lang="en-US" dirty="0"/>
              <a:t>respect.</a:t>
            </a:r>
            <a:r>
              <a:rPr lang="en-IN" dirty="0"/>
              <a:t> (D’cruz, 2021)</a:t>
            </a:r>
            <a:endParaRPr lang="en-US" dirty="0"/>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Quality </a:t>
            </a:r>
            <a:r>
              <a:rPr lang="en-IN" dirty="0">
                <a:latin typeface="Arial" panose="020B0604020202020204" pitchFamily="34" charset="0"/>
                <a:cs typeface="Arial" panose="020B0604020202020204" pitchFamily="34" charset="0"/>
              </a:rPr>
              <a:t>: </a:t>
            </a:r>
            <a:r>
              <a:rPr lang="en-US" dirty="0"/>
              <a:t>health services for individuals and populations increase the likelihood of desired health outcomes. (Economic Costs of Diabetes in the U.S. in 2002, 2003)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4477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A5B583-1B38-9B94-7FB3-FCA833BB750A}"/>
              </a:ext>
            </a:extLst>
          </p:cNvPr>
          <p:cNvSpPr txBox="1"/>
          <p:nvPr/>
        </p:nvSpPr>
        <p:spPr>
          <a:xfrm>
            <a:off x="203200" y="235635"/>
            <a:ext cx="119888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Recommendations for Personalised Care in CKD Management </a:t>
            </a:r>
            <a:endParaRPr lang="en-IN" sz="28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D214681-1A05-8390-5705-DF148BF7519A}"/>
              </a:ext>
            </a:extLst>
          </p:cNvPr>
          <p:cNvPicPr>
            <a:picLocks noChangeAspect="1"/>
          </p:cNvPicPr>
          <p:nvPr/>
        </p:nvPicPr>
        <p:blipFill>
          <a:blip r:embed="rId2"/>
          <a:stretch>
            <a:fillRect/>
          </a:stretch>
        </p:blipFill>
        <p:spPr>
          <a:xfrm>
            <a:off x="-406400" y="937917"/>
            <a:ext cx="13665200" cy="1524001"/>
          </a:xfrm>
          <a:prstGeom prst="rect">
            <a:avLst/>
          </a:prstGeom>
        </p:spPr>
      </p:pic>
      <p:pic>
        <p:nvPicPr>
          <p:cNvPr id="5" name="Picture 4">
            <a:extLst>
              <a:ext uri="{FF2B5EF4-FFF2-40B4-BE49-F238E27FC236}">
                <a16:creationId xmlns:a16="http://schemas.microsoft.com/office/drawing/2014/main" id="{F52A29ED-762B-8FCF-8215-C1235D4471A0}"/>
              </a:ext>
            </a:extLst>
          </p:cNvPr>
          <p:cNvPicPr>
            <a:picLocks noChangeAspect="1"/>
          </p:cNvPicPr>
          <p:nvPr/>
        </p:nvPicPr>
        <p:blipFill>
          <a:blip r:embed="rId3"/>
          <a:stretch>
            <a:fillRect/>
          </a:stretch>
        </p:blipFill>
        <p:spPr>
          <a:xfrm>
            <a:off x="-266700" y="2640980"/>
            <a:ext cx="13309600" cy="2032621"/>
          </a:xfrm>
          <a:prstGeom prst="rect">
            <a:avLst/>
          </a:prstGeom>
        </p:spPr>
      </p:pic>
      <p:pic>
        <p:nvPicPr>
          <p:cNvPr id="6" name="Picture 5">
            <a:extLst>
              <a:ext uri="{FF2B5EF4-FFF2-40B4-BE49-F238E27FC236}">
                <a16:creationId xmlns:a16="http://schemas.microsoft.com/office/drawing/2014/main" id="{371770D6-98C7-470D-D7ED-D3B03F46EEC0}"/>
              </a:ext>
            </a:extLst>
          </p:cNvPr>
          <p:cNvPicPr>
            <a:picLocks noChangeAspect="1"/>
          </p:cNvPicPr>
          <p:nvPr/>
        </p:nvPicPr>
        <p:blipFill>
          <a:blip r:embed="rId4"/>
          <a:stretch>
            <a:fillRect/>
          </a:stretch>
        </p:blipFill>
        <p:spPr>
          <a:xfrm>
            <a:off x="-266700" y="4673601"/>
            <a:ext cx="13665200" cy="1948763"/>
          </a:xfrm>
          <a:prstGeom prst="rect">
            <a:avLst/>
          </a:prstGeom>
        </p:spPr>
      </p:pic>
    </p:spTree>
    <p:extLst>
      <p:ext uri="{BB962C8B-B14F-4D97-AF65-F5344CB8AC3E}">
        <p14:creationId xmlns:p14="http://schemas.microsoft.com/office/powerpoint/2010/main" val="3630290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2F50E6-3241-9608-29DA-6AB65F3DC174}"/>
              </a:ext>
            </a:extLst>
          </p:cNvPr>
          <p:cNvSpPr txBox="1"/>
          <p:nvPr/>
        </p:nvSpPr>
        <p:spPr>
          <a:xfrm>
            <a:off x="114300" y="172135"/>
            <a:ext cx="120777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Recommendations for Personalised Care in CKD Management</a:t>
            </a:r>
            <a:endParaRPr lang="en-IN" sz="28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4C28257-F115-B865-D422-E14A61C9C082}"/>
              </a:ext>
            </a:extLst>
          </p:cNvPr>
          <p:cNvPicPr>
            <a:picLocks noChangeAspect="1"/>
          </p:cNvPicPr>
          <p:nvPr/>
        </p:nvPicPr>
        <p:blipFill>
          <a:blip r:embed="rId2"/>
          <a:stretch>
            <a:fillRect/>
          </a:stretch>
        </p:blipFill>
        <p:spPr>
          <a:xfrm>
            <a:off x="318809" y="778449"/>
            <a:ext cx="11263591" cy="1780061"/>
          </a:xfrm>
          <a:prstGeom prst="rect">
            <a:avLst/>
          </a:prstGeom>
        </p:spPr>
      </p:pic>
      <p:pic>
        <p:nvPicPr>
          <p:cNvPr id="5" name="Picture 4">
            <a:extLst>
              <a:ext uri="{FF2B5EF4-FFF2-40B4-BE49-F238E27FC236}">
                <a16:creationId xmlns:a16="http://schemas.microsoft.com/office/drawing/2014/main" id="{C0FE36A6-2536-0E1F-8CF3-ECCB27EF2E5D}"/>
              </a:ext>
            </a:extLst>
          </p:cNvPr>
          <p:cNvPicPr>
            <a:picLocks noChangeAspect="1"/>
          </p:cNvPicPr>
          <p:nvPr/>
        </p:nvPicPr>
        <p:blipFill>
          <a:blip r:embed="rId3"/>
          <a:stretch>
            <a:fillRect/>
          </a:stretch>
        </p:blipFill>
        <p:spPr>
          <a:xfrm>
            <a:off x="318809" y="2558510"/>
            <a:ext cx="11263591" cy="2050507"/>
          </a:xfrm>
          <a:prstGeom prst="rect">
            <a:avLst/>
          </a:prstGeom>
        </p:spPr>
      </p:pic>
      <p:pic>
        <p:nvPicPr>
          <p:cNvPr id="6" name="Picture 5">
            <a:extLst>
              <a:ext uri="{FF2B5EF4-FFF2-40B4-BE49-F238E27FC236}">
                <a16:creationId xmlns:a16="http://schemas.microsoft.com/office/drawing/2014/main" id="{4E8C4B5A-3031-EF0F-DEAC-C1B87C33BBC7}"/>
              </a:ext>
            </a:extLst>
          </p:cNvPr>
          <p:cNvPicPr>
            <a:picLocks noChangeAspect="1"/>
          </p:cNvPicPr>
          <p:nvPr/>
        </p:nvPicPr>
        <p:blipFill>
          <a:blip r:embed="rId4"/>
          <a:stretch>
            <a:fillRect/>
          </a:stretch>
        </p:blipFill>
        <p:spPr>
          <a:xfrm>
            <a:off x="-177800" y="4851259"/>
            <a:ext cx="13182600" cy="1834606"/>
          </a:xfrm>
          <a:prstGeom prst="rect">
            <a:avLst/>
          </a:prstGeom>
        </p:spPr>
      </p:pic>
      <p:sp>
        <p:nvSpPr>
          <p:cNvPr id="7" name="TextBox 6">
            <a:extLst>
              <a:ext uri="{FF2B5EF4-FFF2-40B4-BE49-F238E27FC236}">
                <a16:creationId xmlns:a16="http://schemas.microsoft.com/office/drawing/2014/main" id="{AA18411F-80CB-ABA9-9AA8-5C34678B533F}"/>
              </a:ext>
            </a:extLst>
          </p:cNvPr>
          <p:cNvSpPr txBox="1"/>
          <p:nvPr/>
        </p:nvSpPr>
        <p:spPr>
          <a:xfrm>
            <a:off x="1841500" y="1258943"/>
            <a:ext cx="9482083" cy="923330"/>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Social Prescribing and Community Support: </a:t>
            </a:r>
            <a:r>
              <a:rPr lang="en-US" dirty="0">
                <a:latin typeface="Arial" panose="020B0604020202020204" pitchFamily="34" charset="0"/>
                <a:cs typeface="Arial" panose="020B0604020202020204" pitchFamily="34" charset="0"/>
              </a:rPr>
              <a:t>Link patients with resources like</a:t>
            </a:r>
          </a:p>
          <a:p>
            <a:r>
              <a:rPr lang="en-US" dirty="0">
                <a:latin typeface="Arial" panose="020B0604020202020204" pitchFamily="34" charset="0"/>
                <a:cs typeface="Arial" panose="020B0604020202020204" pitchFamily="34" charset="0"/>
              </a:rPr>
              <a:t> nutritionists, support groups, or fitness programs to promote mental and physical wellbeing</a:t>
            </a:r>
          </a:p>
          <a:p>
            <a:r>
              <a:rPr lang="en-US" dirty="0">
                <a:latin typeface="Arial" panose="020B0604020202020204" pitchFamily="34" charset="0"/>
                <a:cs typeface="Arial" panose="020B0604020202020204" pitchFamily="34" charset="0"/>
              </a:rPr>
              <a:t>, which can be beneficialm for long-term disease management (NHS England, 2024f). </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F8C25B1-641B-9C36-30D9-6534178E0018}"/>
              </a:ext>
            </a:extLst>
          </p:cNvPr>
          <p:cNvSpPr txBox="1"/>
          <p:nvPr/>
        </p:nvSpPr>
        <p:spPr>
          <a:xfrm>
            <a:off x="2171700" y="2933700"/>
            <a:ext cx="9123010" cy="1200329"/>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Patient Activation and Supported Self-Management:</a:t>
            </a:r>
            <a:r>
              <a:rPr lang="en-US" dirty="0">
                <a:latin typeface="Arial" panose="020B0604020202020204" pitchFamily="34" charset="0"/>
                <a:cs typeface="Arial" panose="020B0604020202020204" pitchFamily="34" charset="0"/>
              </a:rPr>
              <a:t> Provide health coaching and </a:t>
            </a:r>
          </a:p>
          <a:p>
            <a:r>
              <a:rPr lang="en-US" dirty="0">
                <a:latin typeface="Arial" panose="020B0604020202020204" pitchFamily="34" charset="0"/>
                <a:cs typeface="Arial" panose="020B0604020202020204" pitchFamily="34" charset="0"/>
              </a:rPr>
              <a:t>selfmanagement education, covering topics like fluid and diet management, so patients </a:t>
            </a:r>
          </a:p>
          <a:p>
            <a:r>
              <a:rPr lang="en-US" dirty="0">
                <a:latin typeface="Arial" panose="020B0604020202020204" pitchFamily="34" charset="0"/>
                <a:cs typeface="Arial" panose="020B0604020202020204" pitchFamily="34" charset="0"/>
              </a:rPr>
              <a:t>build the skills and confidence to handle daily CKD challenges independently (NHS </a:t>
            </a:r>
          </a:p>
          <a:p>
            <a:r>
              <a:rPr lang="en-US" dirty="0">
                <a:latin typeface="Arial" panose="020B0604020202020204" pitchFamily="34" charset="0"/>
                <a:cs typeface="Arial" panose="020B0604020202020204" pitchFamily="34" charset="0"/>
              </a:rPr>
              <a:t>England, 2024g).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874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29BE80-0138-2B4A-6533-44395387834F}"/>
              </a:ext>
            </a:extLst>
          </p:cNvPr>
          <p:cNvSpPr txBox="1"/>
          <p:nvPr/>
        </p:nvSpPr>
        <p:spPr>
          <a:xfrm>
            <a:off x="0" y="203200"/>
            <a:ext cx="8331200" cy="642035"/>
          </a:xfrm>
          <a:prstGeom prst="rect">
            <a:avLst/>
          </a:prstGeom>
          <a:noFill/>
        </p:spPr>
        <p:txBody>
          <a:bodyPr wrap="square">
            <a:spAutoFit/>
          </a:bodyPr>
          <a:lstStyle/>
          <a:p>
            <a:pPr marL="4600575" indent="-6350">
              <a:lnSpc>
                <a:spcPct val="107000"/>
              </a:lnSpc>
              <a:spcAft>
                <a:spcPts val="1435"/>
              </a:spcAft>
              <a:buNone/>
            </a:pPr>
            <a:r>
              <a:rPr lang="en-IN" sz="3600" b="1" kern="100" dirty="0">
                <a:solidFill>
                  <a:srgbClr val="000000"/>
                </a:solidFill>
                <a:effectLst/>
                <a:latin typeface="Arial" panose="020B0604020202020204" pitchFamily="34" charset="0"/>
                <a:ea typeface="Arial" panose="020B0604020202020204" pitchFamily="34" charset="0"/>
              </a:rPr>
              <a:t>Conclusion</a:t>
            </a:r>
          </a:p>
        </p:txBody>
      </p:sp>
      <p:pic>
        <p:nvPicPr>
          <p:cNvPr id="39" name="Picture 38">
            <a:extLst>
              <a:ext uri="{FF2B5EF4-FFF2-40B4-BE49-F238E27FC236}">
                <a16:creationId xmlns:a16="http://schemas.microsoft.com/office/drawing/2014/main" id="{FFF4F83F-275C-1AB1-AE94-A4E9FFAF32F3}"/>
              </a:ext>
            </a:extLst>
          </p:cNvPr>
          <p:cNvPicPr>
            <a:picLocks noChangeAspect="1"/>
          </p:cNvPicPr>
          <p:nvPr/>
        </p:nvPicPr>
        <p:blipFill>
          <a:blip r:embed="rId2"/>
          <a:stretch>
            <a:fillRect/>
          </a:stretch>
        </p:blipFill>
        <p:spPr>
          <a:xfrm>
            <a:off x="-127000" y="975360"/>
            <a:ext cx="12086082" cy="5412740"/>
          </a:xfrm>
          <a:prstGeom prst="rect">
            <a:avLst/>
          </a:prstGeom>
        </p:spPr>
      </p:pic>
      <p:sp>
        <p:nvSpPr>
          <p:cNvPr id="3" name="TextBox 2">
            <a:extLst>
              <a:ext uri="{FF2B5EF4-FFF2-40B4-BE49-F238E27FC236}">
                <a16:creationId xmlns:a16="http://schemas.microsoft.com/office/drawing/2014/main" id="{D5A06929-48EE-0357-ACB3-D4286CFDE564}"/>
              </a:ext>
            </a:extLst>
          </p:cNvPr>
          <p:cNvSpPr txBox="1"/>
          <p:nvPr/>
        </p:nvSpPr>
        <p:spPr>
          <a:xfrm>
            <a:off x="1676400" y="5372100"/>
            <a:ext cx="2157963" cy="369332"/>
          </a:xfrm>
          <a:prstGeom prst="rect">
            <a:avLst/>
          </a:prstGeom>
          <a:noFill/>
        </p:spPr>
        <p:txBody>
          <a:bodyPr wrap="none" rtlCol="0">
            <a:spAutoFit/>
          </a:bodyPr>
          <a:lstStyle/>
          <a:p>
            <a:r>
              <a:rPr lang="en-IN" dirty="0"/>
              <a:t> (Williamson, 2025)</a:t>
            </a:r>
          </a:p>
        </p:txBody>
      </p:sp>
      <p:sp>
        <p:nvSpPr>
          <p:cNvPr id="4" name="TextBox 3">
            <a:extLst>
              <a:ext uri="{FF2B5EF4-FFF2-40B4-BE49-F238E27FC236}">
                <a16:creationId xmlns:a16="http://schemas.microsoft.com/office/drawing/2014/main" id="{5B1CEA83-23AE-C42A-A56D-3A23E31FAF26}"/>
              </a:ext>
            </a:extLst>
          </p:cNvPr>
          <p:cNvSpPr txBox="1"/>
          <p:nvPr/>
        </p:nvSpPr>
        <p:spPr>
          <a:xfrm>
            <a:off x="4676172" y="5187434"/>
            <a:ext cx="6157732" cy="369332"/>
          </a:xfrm>
          <a:prstGeom prst="rect">
            <a:avLst/>
          </a:prstGeom>
          <a:noFill/>
        </p:spPr>
        <p:txBody>
          <a:bodyPr wrap="square">
            <a:spAutoFit/>
          </a:bodyPr>
          <a:lstStyle/>
          <a:p>
            <a:r>
              <a:rPr lang="en-IN" b="0" i="0" dirty="0">
                <a:solidFill>
                  <a:srgbClr val="2C3E50"/>
                </a:solidFill>
                <a:effectLst/>
                <a:latin typeface="Roboto" panose="02000000000000000000" pitchFamily="2" charset="0"/>
              </a:rPr>
              <a:t>(</a:t>
            </a:r>
            <a:r>
              <a:rPr lang="en-IN" b="0" i="0" dirty="0">
                <a:effectLst/>
                <a:latin typeface="Arial" panose="020B0604020202020204" pitchFamily="34" charset="0"/>
                <a:cs typeface="Arial" panose="020B0604020202020204" pitchFamily="34" charset="0"/>
              </a:rPr>
              <a:t>Temple and Lamain, 2025)</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9513C6C-44A7-2A9F-D141-79F1C6E92AEB}"/>
              </a:ext>
            </a:extLst>
          </p:cNvPr>
          <p:cNvSpPr txBox="1"/>
          <p:nvPr/>
        </p:nvSpPr>
        <p:spPr>
          <a:xfrm>
            <a:off x="8331200" y="5187434"/>
            <a:ext cx="6215604" cy="369332"/>
          </a:xfrm>
          <a:prstGeom prst="rect">
            <a:avLst/>
          </a:prstGeom>
          <a:noFill/>
        </p:spPr>
        <p:txBody>
          <a:bodyPr wrap="square">
            <a:spAutoFit/>
          </a:bodyPr>
          <a:lstStyle/>
          <a:p>
            <a:r>
              <a:rPr lang="en-US" b="0" i="0" dirty="0">
                <a:solidFill>
                  <a:srgbClr val="2C3E50"/>
                </a:solidFill>
                <a:effectLst/>
                <a:latin typeface="Roboto" panose="02000000000000000000" pitchFamily="2" charset="0"/>
              </a:rPr>
              <a:t>(</a:t>
            </a:r>
            <a:r>
              <a:rPr lang="en-US" b="0" i="0" dirty="0">
                <a:effectLst/>
                <a:latin typeface="Arial" panose="020B0604020202020204" pitchFamily="34" charset="0"/>
                <a:cs typeface="Arial" panose="020B0604020202020204" pitchFamily="34" charset="0"/>
              </a:rPr>
              <a:t>Al Issa, Thai and Saad,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781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E3D609-600E-8E5B-E73B-181A4004906C}"/>
              </a:ext>
            </a:extLst>
          </p:cNvPr>
          <p:cNvSpPr txBox="1"/>
          <p:nvPr/>
        </p:nvSpPr>
        <p:spPr>
          <a:xfrm>
            <a:off x="261257" y="524865"/>
            <a:ext cx="11669486" cy="7417415"/>
          </a:xfrm>
          <a:prstGeom prst="rect">
            <a:avLst/>
          </a:prstGeom>
          <a:noFill/>
        </p:spPr>
        <p:txBody>
          <a:bodyPr wrap="square">
            <a:spAutoFit/>
          </a:bodyPr>
          <a:lstStyle/>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Hayflick, S.J. and M. Patrice Eiff (2002). Will the learners be learned? </a:t>
            </a:r>
            <a:r>
              <a:rPr lang="en-US" sz="1100" i="1" dirty="0">
                <a:latin typeface="Arial" panose="020B0604020202020204" pitchFamily="34" charset="0"/>
                <a:cs typeface="Arial" panose="020B0604020202020204" pitchFamily="34" charset="0"/>
              </a:rPr>
              <a:t>Genetics in Medicine</a:t>
            </a:r>
            <a:r>
              <a:rPr lang="en-US" sz="1100" dirty="0">
                <a:latin typeface="Arial" panose="020B0604020202020204" pitchFamily="34" charset="0"/>
                <a:cs typeface="Arial" panose="020B0604020202020204" pitchFamily="34" charset="0"/>
              </a:rPr>
              <a:t>, 4(2), pp.43–44. doi:https://doi.org/10.1097/00125817-200203000-00001.</a:t>
            </a:r>
          </a:p>
          <a:p>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Çaliskan, D., Ozdemir, O., Ocaktan, E. and Idil, A. (2006). Evaluation of awareness of Diabetes Mellitus and associated factors in four health center areas. </a:t>
            </a:r>
            <a:r>
              <a:rPr lang="en-US" sz="1100" i="1" dirty="0">
                <a:latin typeface="Arial" panose="020B0604020202020204" pitchFamily="34" charset="0"/>
                <a:cs typeface="Arial" panose="020B0604020202020204" pitchFamily="34" charset="0"/>
              </a:rPr>
              <a:t>Patient Education and Counseling</a:t>
            </a:r>
            <a:r>
              <a:rPr lang="en-US" sz="1100" dirty="0">
                <a:latin typeface="Arial" panose="020B0604020202020204" pitchFamily="34" charset="0"/>
                <a:cs typeface="Arial" panose="020B0604020202020204" pitchFamily="34" charset="0"/>
              </a:rPr>
              <a:t>, [online] 62(1), pp.142–147. doi:https://doi.org/10.1016/j.pec.2005.06.018.</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Greer, R. and Boulware, L.E. (2015). Reducing CKD Risks Among Vulnerable Populations in Primary Care. </a:t>
            </a:r>
            <a:r>
              <a:rPr lang="en-US" sz="1100" i="1" dirty="0">
                <a:latin typeface="Arial" panose="020B0604020202020204" pitchFamily="34" charset="0"/>
                <a:cs typeface="Arial" panose="020B0604020202020204" pitchFamily="34" charset="0"/>
              </a:rPr>
              <a:t>Advances in Chronic Kidney Disease</a:t>
            </a:r>
            <a:r>
              <a:rPr lang="en-US" sz="1100" dirty="0">
                <a:latin typeface="Arial" panose="020B0604020202020204" pitchFamily="34" charset="0"/>
                <a:cs typeface="Arial" panose="020B0604020202020204" pitchFamily="34" charset="0"/>
              </a:rPr>
              <a:t>, 22(1), pp.74–80. doi:https://doi.org/10.1053/j.ackd.2014.06.003.</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Kalra, P.A. and Ahmed, F. (2023). #2608 IV IRON IN CKD AND HF: IMPROVING CLINICAL OUTCOMES WITH HIGH-DOSE IV IRON IN PATIENTS WITH IRON DEFICIENCY, HEART FAILURE AND CKD. </a:t>
            </a:r>
            <a:r>
              <a:rPr lang="en-US" sz="1100" i="1" dirty="0">
                <a:latin typeface="Arial" panose="020B0604020202020204" pitchFamily="34" charset="0"/>
                <a:cs typeface="Arial" panose="020B0604020202020204" pitchFamily="34" charset="0"/>
              </a:rPr>
              <a:t>Nephrology Dialysis Transplantation</a:t>
            </a:r>
            <a:r>
              <a:rPr lang="en-US" sz="1100" dirty="0">
                <a:latin typeface="Arial" panose="020B0604020202020204" pitchFamily="34" charset="0"/>
                <a:cs typeface="Arial" panose="020B0604020202020204" pitchFamily="34" charset="0"/>
              </a:rPr>
              <a:t>, 38(Supplement_1). doi:https://doi.org/10.1093/ndt/gfad063c_2608.</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Kuipers, H. (1987). The physiology of extreme physical exertion. </a:t>
            </a:r>
            <a:r>
              <a:rPr lang="en-US" sz="1100" i="1" dirty="0">
                <a:latin typeface="Arial" panose="020B0604020202020204" pitchFamily="34" charset="0"/>
                <a:cs typeface="Arial" panose="020B0604020202020204" pitchFamily="34" charset="0"/>
              </a:rPr>
              <a:t>Endeavour</a:t>
            </a:r>
            <a:r>
              <a:rPr lang="en-US" sz="1100" dirty="0">
                <a:latin typeface="Arial" panose="020B0604020202020204" pitchFamily="34" charset="0"/>
                <a:cs typeface="Arial" panose="020B0604020202020204" pitchFamily="34" charset="0"/>
              </a:rPr>
              <a:t>, 11(2), pp.63–66. doi:https://doi.org/10.1016/0160-9327(87)90239-0</a:t>
            </a:r>
          </a:p>
          <a:p>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Luzzatto, L., Bessler, M. and Rotoli, B. (1997). Somatic Mutations in Paroxysmal Nocturnal Hemoglobinuria: A Blessing in Disguise? </a:t>
            </a:r>
            <a:r>
              <a:rPr lang="en-IN" sz="1100" i="1" dirty="0">
                <a:latin typeface="Arial" panose="020B0604020202020204" pitchFamily="34" charset="0"/>
                <a:cs typeface="Arial" panose="020B0604020202020204" pitchFamily="34" charset="0"/>
              </a:rPr>
              <a:t>Cell</a:t>
            </a:r>
            <a:r>
              <a:rPr lang="en-IN" sz="1100" dirty="0">
                <a:latin typeface="Arial" panose="020B0604020202020204" pitchFamily="34" charset="0"/>
                <a:cs typeface="Arial" panose="020B0604020202020204" pitchFamily="34" charset="0"/>
              </a:rPr>
              <a:t>, 88(1), pp.1–4. doi:https://doi.org/10.1016/s0092-8674(00)81850-4.</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solidFill>
                  <a:srgbClr val="2C3E50"/>
                </a:solidFill>
                <a:latin typeface="Arial" panose="020B0604020202020204" pitchFamily="34" charset="0"/>
                <a:cs typeface="Arial" panose="020B0604020202020204" pitchFamily="34" charset="0"/>
              </a:rPr>
              <a:t>Mendel, B., Bergenius, J. and Langius-Eklöf, A. (2010). Dizziness: A common, troublesome symptom but often treatable. </a:t>
            </a:r>
            <a:r>
              <a:rPr lang="en-US" sz="1100" i="1" dirty="0">
                <a:solidFill>
                  <a:srgbClr val="2C3E50"/>
                </a:solidFill>
                <a:latin typeface="Arial" panose="020B0604020202020204" pitchFamily="34" charset="0"/>
                <a:cs typeface="Arial" panose="020B0604020202020204" pitchFamily="34" charset="0"/>
              </a:rPr>
              <a:t>Journal of Vestibular Research</a:t>
            </a:r>
            <a:r>
              <a:rPr lang="en-US" sz="1100" dirty="0">
                <a:solidFill>
                  <a:srgbClr val="2C3E50"/>
                </a:solidFill>
                <a:latin typeface="Arial" panose="020B0604020202020204" pitchFamily="34" charset="0"/>
                <a:cs typeface="Arial" panose="020B0604020202020204" pitchFamily="34" charset="0"/>
              </a:rPr>
              <a:t>, 20(5), pp.391–398. doi:https://doi.org/10.3233/ves-2010-0370.</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solidFill>
                  <a:srgbClr val="2C3E50"/>
                </a:solidFill>
                <a:latin typeface="Arial" panose="020B0604020202020204" pitchFamily="34" charset="0"/>
                <a:cs typeface="Arial" panose="020B0604020202020204" pitchFamily="34" charset="0"/>
              </a:rPr>
              <a:t>Lobstein, T., Baur, L. and Uauy, R. (2022). Obesity in Children and Young people: a Crisis in Public Health. </a:t>
            </a:r>
            <a:r>
              <a:rPr lang="en-US" sz="1100" i="1" dirty="0">
                <a:solidFill>
                  <a:srgbClr val="2C3E50"/>
                </a:solidFill>
                <a:latin typeface="Arial" panose="020B0604020202020204" pitchFamily="34" charset="0"/>
                <a:cs typeface="Arial" panose="020B0604020202020204" pitchFamily="34" charset="0"/>
              </a:rPr>
              <a:t>Obesity Reviews : an Official Journal of the International Association for the Study of Obesity</a:t>
            </a:r>
            <a:r>
              <a:rPr lang="en-US" sz="1100" dirty="0">
                <a:solidFill>
                  <a:srgbClr val="2C3E50"/>
                </a:solidFill>
                <a:latin typeface="Arial" panose="020B0604020202020204" pitchFamily="34" charset="0"/>
                <a:cs typeface="Arial" panose="020B0604020202020204" pitchFamily="34" charset="0"/>
              </a:rPr>
              <a:t>, 5 Suppl 1(5), pp.4–104</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solidFill>
                  <a:srgbClr val="2C3E50"/>
                </a:solidFill>
                <a:latin typeface="Arial" panose="020B0604020202020204" pitchFamily="34" charset="0"/>
                <a:cs typeface="Arial" panose="020B0604020202020204" pitchFamily="34" charset="0"/>
              </a:rPr>
              <a:t>Selewski, D.T. and Symons, J.M. (2014). Acute Kidney Injury. </a:t>
            </a:r>
            <a:r>
              <a:rPr lang="en-US" sz="1100" i="1" dirty="0">
                <a:solidFill>
                  <a:srgbClr val="2C3E50"/>
                </a:solidFill>
                <a:latin typeface="Arial" panose="020B0604020202020204" pitchFamily="34" charset="0"/>
                <a:cs typeface="Arial" panose="020B0604020202020204" pitchFamily="34" charset="0"/>
              </a:rPr>
              <a:t>Pediatrics in Review</a:t>
            </a:r>
            <a:r>
              <a:rPr lang="en-US" sz="1100" dirty="0">
                <a:solidFill>
                  <a:srgbClr val="2C3E50"/>
                </a:solidFill>
                <a:latin typeface="Arial" panose="020B0604020202020204" pitchFamily="34" charset="0"/>
                <a:cs typeface="Arial" panose="020B0604020202020204" pitchFamily="34" charset="0"/>
              </a:rPr>
              <a:t>, 35(1), pp.30–41. doi:https://doi.org/10.1542/pir.35-1-30.</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Manns, M.P., Czaja, A.J., Gorham, J.D., Krawitt, E.L., Mieli-Vergani, G., Vergani, D., Vierling, J.M. and American Association for the Study of Liver Diseases (2010). Diagnosis and management of autoimmune hepatitis. </a:t>
            </a:r>
            <a:r>
              <a:rPr lang="en-IN" sz="1100" i="1" dirty="0">
                <a:latin typeface="Arial" panose="020B0604020202020204" pitchFamily="34" charset="0"/>
                <a:cs typeface="Arial" panose="020B0604020202020204" pitchFamily="34" charset="0"/>
              </a:rPr>
              <a:t>Hepatology (Baltimore, Md.)</a:t>
            </a:r>
            <a:r>
              <a:rPr lang="en-IN" sz="1100" dirty="0">
                <a:latin typeface="Arial" panose="020B0604020202020204" pitchFamily="34" charset="0"/>
                <a:cs typeface="Arial" panose="020B0604020202020204" pitchFamily="34" charset="0"/>
              </a:rPr>
              <a:t>, [online] 51(6), pp.2193–2213. doi:https://doi.org/10.1002/hep.23584.</a:t>
            </a:r>
          </a:p>
          <a:p>
            <a:pPr marL="285750" indent="-285750">
              <a:buFont typeface="Arial" panose="020B0604020202020204" pitchFamily="34" charset="0"/>
              <a:buChar char="•"/>
            </a:pP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ES" sz="1100" dirty="0">
                <a:latin typeface="Arial" panose="020B0604020202020204" pitchFamily="34" charset="0"/>
                <a:cs typeface="Arial" panose="020B0604020202020204" pitchFamily="34" charset="0"/>
              </a:rPr>
              <a:t>Diana, R.B. and Carlos, A.C.C. (2010). Trastornos de sueño en los pacientes en diálisis. </a:t>
            </a:r>
            <a:r>
              <a:rPr lang="es-ES" sz="1100" i="1" dirty="0">
                <a:latin typeface="Arial" panose="020B0604020202020204" pitchFamily="34" charset="0"/>
                <a:cs typeface="Arial" panose="020B0604020202020204" pitchFamily="34" charset="0"/>
              </a:rPr>
              <a:t>Revista Colombiana de Psiquiatría</a:t>
            </a:r>
            <a:r>
              <a:rPr lang="es-ES" sz="1100" dirty="0">
                <a:latin typeface="Arial" panose="020B0604020202020204" pitchFamily="34" charset="0"/>
                <a:cs typeface="Arial" panose="020B0604020202020204" pitchFamily="34" charset="0"/>
              </a:rPr>
              <a:t>, 39(3), pp.588–600. doi:https://doi.org/10.1016/s0034-7450(14)60227-4.</a:t>
            </a:r>
          </a:p>
          <a:p>
            <a:pPr marL="285750" indent="-285750">
              <a:buFont typeface="Arial" panose="020B0604020202020204" pitchFamily="34" charset="0"/>
              <a:buChar char="•"/>
            </a:pPr>
            <a:endParaRPr lang="es-E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Malyszko, J. (2010). Mechanism of endothelial dysfunction in chronic kidney disease. </a:t>
            </a:r>
            <a:r>
              <a:rPr lang="en-IN" sz="1100" i="1" dirty="0">
                <a:latin typeface="Arial" panose="020B0604020202020204" pitchFamily="34" charset="0"/>
                <a:cs typeface="Arial" panose="020B0604020202020204" pitchFamily="34" charset="0"/>
              </a:rPr>
              <a:t>Clinica Chimica Acta</a:t>
            </a:r>
            <a:r>
              <a:rPr lang="en-IN" sz="1100" dirty="0">
                <a:latin typeface="Arial" panose="020B0604020202020204" pitchFamily="34" charset="0"/>
                <a:cs typeface="Arial" panose="020B0604020202020204" pitchFamily="34" charset="0"/>
              </a:rPr>
              <a:t>, 411(19-20), pp.1412–1420. doi:https://doi.org/10.1016/j.cca.2010.06.019.</a:t>
            </a:r>
          </a:p>
          <a:p>
            <a:pPr marL="285750" indent="-285750">
              <a:buFont typeface="Arial" panose="020B0604020202020204" pitchFamily="34" charset="0"/>
              <a:buChar char="•"/>
            </a:pP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Kovesdy, C.P. (2022). Epidemiology of chronic kidney disease: An update 2022. </a:t>
            </a:r>
            <a:r>
              <a:rPr lang="en-US" sz="1100" i="1" dirty="0">
                <a:latin typeface="Arial" panose="020B0604020202020204" pitchFamily="34" charset="0"/>
                <a:cs typeface="Arial" panose="020B0604020202020204" pitchFamily="34" charset="0"/>
              </a:rPr>
              <a:t>Kidney International Supplements</a:t>
            </a:r>
            <a:r>
              <a:rPr lang="en-US" sz="1100" dirty="0">
                <a:latin typeface="Arial" panose="020B0604020202020204" pitchFamily="34" charset="0"/>
                <a:cs typeface="Arial" panose="020B0604020202020204" pitchFamily="34" charset="0"/>
              </a:rPr>
              <a:t>, [online] 12(1), pp.7–11. doi:https://doi.org/10.1016/j.kisu.2021.11.003.</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Wheeler, D.C. (2004). Does lipid-lowering therapy slow progression of chronic kidney disease? </a:t>
            </a:r>
            <a:r>
              <a:rPr lang="en-US" sz="1100" i="1" dirty="0">
                <a:latin typeface="Arial" panose="020B0604020202020204" pitchFamily="34" charset="0"/>
                <a:cs typeface="Arial" panose="020B0604020202020204" pitchFamily="34" charset="0"/>
              </a:rPr>
              <a:t>American Journal of Kidney Diseases</a:t>
            </a:r>
            <a:r>
              <a:rPr lang="en-US" sz="1100" dirty="0">
                <a:latin typeface="Arial" panose="020B0604020202020204" pitchFamily="34" charset="0"/>
                <a:cs typeface="Arial" panose="020B0604020202020204" pitchFamily="34" charset="0"/>
              </a:rPr>
              <a:t>, 44(5), pp.917–920. doi:https://doi.org/10.1053/j.ajkd.2004.08.016.</a:t>
            </a: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100" dirty="0">
              <a:solidFill>
                <a:srgbClr val="2C3E50"/>
              </a:solidFill>
              <a:latin typeface="Calibri" panose="020F0502020204030204" pitchFamily="34" charset="0"/>
            </a:endParaRP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dirty="0"/>
          </a:p>
        </p:txBody>
      </p:sp>
      <p:sp>
        <p:nvSpPr>
          <p:cNvPr id="2" name="TextBox 1">
            <a:extLst>
              <a:ext uri="{FF2B5EF4-FFF2-40B4-BE49-F238E27FC236}">
                <a16:creationId xmlns:a16="http://schemas.microsoft.com/office/drawing/2014/main" id="{F91F99BE-A5A3-6235-988C-77A572FC17A3}"/>
              </a:ext>
            </a:extLst>
          </p:cNvPr>
          <p:cNvSpPr txBox="1"/>
          <p:nvPr/>
        </p:nvSpPr>
        <p:spPr>
          <a:xfrm>
            <a:off x="4357168" y="-59910"/>
            <a:ext cx="2991525" cy="584775"/>
          </a:xfrm>
          <a:prstGeom prst="rect">
            <a:avLst/>
          </a:prstGeom>
          <a:noFill/>
        </p:spPr>
        <p:txBody>
          <a:bodyPr wrap="none" rtlCol="0">
            <a:spAutoFit/>
          </a:bodyPr>
          <a:lstStyle/>
          <a:p>
            <a:r>
              <a:rPr lang="en-IN" sz="32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11736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1BE637-7209-235A-6CC4-55FA6968A832}"/>
              </a:ext>
            </a:extLst>
          </p:cNvPr>
          <p:cNvSpPr txBox="1"/>
          <p:nvPr/>
        </p:nvSpPr>
        <p:spPr>
          <a:xfrm>
            <a:off x="0" y="713562"/>
            <a:ext cx="12192000" cy="261610"/>
          </a:xfrm>
          <a:prstGeom prst="rect">
            <a:avLst/>
          </a:prstGeom>
          <a:noFill/>
        </p:spPr>
        <p:txBody>
          <a:bodyPr wrap="square">
            <a:spAutoFit/>
          </a:bodyPr>
          <a:lstStyle/>
          <a:p>
            <a:pPr marL="285750" indent="-2857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Bevan, M. (2013). Understanding Chronic Kidney DiseaseUnderstanding Chronic Kidney Disease. </a:t>
            </a:r>
            <a:r>
              <a:rPr lang="en-US" sz="1100" b="0" i="1" dirty="0">
                <a:solidFill>
                  <a:srgbClr val="2C3E50"/>
                </a:solidFill>
                <a:effectLst/>
                <a:latin typeface="Arial" panose="020B0604020202020204" pitchFamily="34" charset="0"/>
                <a:cs typeface="Arial" panose="020B0604020202020204" pitchFamily="34" charset="0"/>
              </a:rPr>
              <a:t>Nursing Older People</a:t>
            </a:r>
            <a:r>
              <a:rPr lang="en-US" sz="1100" b="0" i="0" dirty="0">
                <a:solidFill>
                  <a:srgbClr val="2C3E50"/>
                </a:solidFill>
                <a:effectLst/>
                <a:latin typeface="Arial" panose="020B0604020202020204" pitchFamily="34" charset="0"/>
                <a:cs typeface="Arial" panose="020B0604020202020204" pitchFamily="34" charset="0"/>
              </a:rPr>
              <a:t>, 25(6), pp.9–9. doi:https://doi.org/10.7748/nop2013.07.25.6.9.s15.</a:t>
            </a:r>
            <a:endParaRPr lang="en-IN"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D1E113E-0FDC-3DF6-5D65-35A19663F2F4}"/>
              </a:ext>
            </a:extLst>
          </p:cNvPr>
          <p:cNvSpPr txBox="1"/>
          <p:nvPr/>
        </p:nvSpPr>
        <p:spPr>
          <a:xfrm>
            <a:off x="104173" y="1073171"/>
            <a:ext cx="12192000" cy="1215717"/>
          </a:xfrm>
          <a:prstGeom prst="rect">
            <a:avLst/>
          </a:prstGeom>
          <a:noFill/>
        </p:spPr>
        <p:txBody>
          <a:bodyPr wrap="square">
            <a:spAutoFit/>
          </a:bodyPr>
          <a:lstStyle/>
          <a:p>
            <a:pPr marL="285750" indent="-285750">
              <a:buFont typeface="Arial" panose="020B0604020202020204" pitchFamily="34" charset="0"/>
              <a:buChar char="•"/>
            </a:pPr>
            <a:r>
              <a:rPr lang="en-IN" sz="1100" b="0" i="0" dirty="0">
                <a:solidFill>
                  <a:srgbClr val="2C3E50"/>
                </a:solidFill>
                <a:effectLst/>
                <a:latin typeface="Arial" panose="020B0604020202020204" pitchFamily="34" charset="0"/>
                <a:cs typeface="Arial" panose="020B0604020202020204" pitchFamily="34" charset="0"/>
              </a:rPr>
              <a:t>Heymann, F., Meyer-Schwesinger, C., Hamilton-Williams, E.E., Hammerich, L., Panzer, U., Kaden, S., Quaggin, S.E., Floege, J., Gröne, H.-J. and Kurts, C. (2009). Kidney dendritic cell activation is required for progression of renal disease in a mouse model of glomerular injury. </a:t>
            </a:r>
            <a:r>
              <a:rPr lang="en-IN" sz="1100" b="0" i="1" dirty="0">
                <a:solidFill>
                  <a:srgbClr val="2C3E50"/>
                </a:solidFill>
                <a:effectLst/>
                <a:latin typeface="Arial" panose="020B0604020202020204" pitchFamily="34" charset="0"/>
                <a:cs typeface="Arial" panose="020B0604020202020204" pitchFamily="34" charset="0"/>
              </a:rPr>
              <a:t>Journal of Clinical Investigation</a:t>
            </a:r>
            <a:r>
              <a:rPr lang="en-IN" sz="1100" b="0" i="0" dirty="0">
                <a:solidFill>
                  <a:srgbClr val="2C3E50"/>
                </a:solidFill>
                <a:effectLst/>
                <a:latin typeface="Arial" panose="020B0604020202020204" pitchFamily="34" charset="0"/>
                <a:cs typeface="Arial" panose="020B0604020202020204" pitchFamily="34" charset="0"/>
              </a:rPr>
              <a:t>, 119(5), pp.1286–1297. doi:https://doi.org/10.1172/jci38399.</a:t>
            </a:r>
          </a:p>
          <a:p>
            <a:pPr marL="285750" indent="-285750">
              <a:buFont typeface="Arial" panose="020B0604020202020204" pitchFamily="34" charset="0"/>
              <a:buChar char="•"/>
            </a:pPr>
            <a:endParaRPr lang="en-IN"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Moe, S., Drüeke, T., Cunningham, J., Goodman, W., Martin, K., Olgaard, K., Ott, S., Sprague, S., Lameire, N. and Eknoyan, G. (2006). Definition, evaluation, and classification of renal osteodystrophy: A position statement from Kidney Disease: Improving Global Outcomes (KDIGO). </a:t>
            </a:r>
            <a:r>
              <a:rPr lang="en-IN" sz="1100" i="1" dirty="0">
                <a:latin typeface="Arial" panose="020B0604020202020204" pitchFamily="34" charset="0"/>
                <a:cs typeface="Arial" panose="020B0604020202020204" pitchFamily="34" charset="0"/>
              </a:rPr>
              <a:t>Kidney International</a:t>
            </a:r>
            <a:r>
              <a:rPr lang="en-IN" sz="1100" dirty="0">
                <a:latin typeface="Arial" panose="020B0604020202020204" pitchFamily="34" charset="0"/>
                <a:cs typeface="Arial" panose="020B0604020202020204" pitchFamily="34" charset="0"/>
              </a:rPr>
              <a:t>, [online] 69(11), pp.1945–1953. doi:https://doi.org/10.1038/sj.ki.5000414.</a:t>
            </a:r>
          </a:p>
        </p:txBody>
      </p:sp>
      <p:sp>
        <p:nvSpPr>
          <p:cNvPr id="9" name="TextBox 8">
            <a:extLst>
              <a:ext uri="{FF2B5EF4-FFF2-40B4-BE49-F238E27FC236}">
                <a16:creationId xmlns:a16="http://schemas.microsoft.com/office/drawing/2014/main" id="{B22257B1-CAE1-B561-BFE0-FB5C0CB18CD5}"/>
              </a:ext>
            </a:extLst>
          </p:cNvPr>
          <p:cNvSpPr txBox="1"/>
          <p:nvPr/>
        </p:nvSpPr>
        <p:spPr>
          <a:xfrm>
            <a:off x="4531489" y="0"/>
            <a:ext cx="6146156" cy="584775"/>
          </a:xfrm>
          <a:prstGeom prst="rect">
            <a:avLst/>
          </a:prstGeom>
          <a:noFill/>
        </p:spPr>
        <p:txBody>
          <a:bodyPr wrap="square">
            <a:spAutoFit/>
          </a:bodyPr>
          <a:lstStyle/>
          <a:p>
            <a:r>
              <a:rPr lang="en-IN" sz="3200" b="1" dirty="0">
                <a:latin typeface="Arial" panose="020B0604020202020204" pitchFamily="34" charset="0"/>
                <a:cs typeface="Arial" panose="020B0604020202020204" pitchFamily="34" charset="0"/>
              </a:rPr>
              <a:t>REFERENCES</a:t>
            </a:r>
          </a:p>
        </p:txBody>
      </p:sp>
      <p:sp>
        <p:nvSpPr>
          <p:cNvPr id="11" name="TextBox 10">
            <a:extLst>
              <a:ext uri="{FF2B5EF4-FFF2-40B4-BE49-F238E27FC236}">
                <a16:creationId xmlns:a16="http://schemas.microsoft.com/office/drawing/2014/main" id="{4DD28C9B-2749-9D32-2C3D-CA3D163513D8}"/>
              </a:ext>
            </a:extLst>
          </p:cNvPr>
          <p:cNvSpPr txBox="1"/>
          <p:nvPr/>
        </p:nvSpPr>
        <p:spPr>
          <a:xfrm>
            <a:off x="104173" y="2321507"/>
            <a:ext cx="12192000" cy="261610"/>
          </a:xfrm>
          <a:prstGeom prst="rect">
            <a:avLst/>
          </a:prstGeom>
          <a:noFill/>
        </p:spPr>
        <p:txBody>
          <a:bodyPr wrap="square">
            <a:spAutoFit/>
          </a:bodyPr>
          <a:lstStyle/>
          <a:p>
            <a:pPr marL="285750" indent="-2857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Weatherall, L. and Patel, R. (2016). Common cases in cardiology: shortness of breath. </a:t>
            </a:r>
            <a:r>
              <a:rPr lang="en-US" sz="1100" b="0" i="1" dirty="0">
                <a:solidFill>
                  <a:srgbClr val="2C3E50"/>
                </a:solidFill>
                <a:effectLst/>
                <a:latin typeface="Arial" panose="020B0604020202020204" pitchFamily="34" charset="0"/>
                <a:cs typeface="Arial" panose="020B0604020202020204" pitchFamily="34" charset="0"/>
              </a:rPr>
              <a:t>BMJ</a:t>
            </a:r>
            <a:r>
              <a:rPr lang="en-US" sz="1100" b="0" i="0" dirty="0">
                <a:solidFill>
                  <a:srgbClr val="2C3E50"/>
                </a:solidFill>
                <a:effectLst/>
                <a:latin typeface="Arial" panose="020B0604020202020204" pitchFamily="34" charset="0"/>
                <a:cs typeface="Arial" panose="020B0604020202020204" pitchFamily="34" charset="0"/>
              </a:rPr>
              <a:t>, p.h4394. doi:https://doi.org/10.1136/sbmj.h4394.</a:t>
            </a:r>
            <a:endParaRPr lang="en-IN" sz="11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EB2FDFF-81F3-9C5C-0202-4B00506B1F8C}"/>
              </a:ext>
            </a:extLst>
          </p:cNvPr>
          <p:cNvSpPr txBox="1"/>
          <p:nvPr/>
        </p:nvSpPr>
        <p:spPr>
          <a:xfrm>
            <a:off x="104173" y="2648497"/>
            <a:ext cx="12087827" cy="261610"/>
          </a:xfrm>
          <a:prstGeom prst="rect">
            <a:avLst/>
          </a:prstGeom>
          <a:noFill/>
        </p:spPr>
        <p:txBody>
          <a:bodyPr wrap="square">
            <a:spAutoFit/>
          </a:bodyPr>
          <a:lstStyle/>
          <a:p>
            <a:pPr marL="285750" indent="-2857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NHS (2023). </a:t>
            </a:r>
            <a:r>
              <a:rPr lang="en-US" sz="1100" b="0" i="1" dirty="0">
                <a:solidFill>
                  <a:srgbClr val="2C3E50"/>
                </a:solidFill>
                <a:effectLst/>
                <a:latin typeface="Arial" panose="020B0604020202020204" pitchFamily="34" charset="0"/>
                <a:cs typeface="Arial" panose="020B0604020202020204" pitchFamily="34" charset="0"/>
              </a:rPr>
              <a:t>Chronic kidney disease</a:t>
            </a:r>
            <a:r>
              <a:rPr lang="en-US" sz="1100" b="0" i="0" dirty="0">
                <a:solidFill>
                  <a:srgbClr val="2C3E50"/>
                </a:solidFill>
                <a:effectLst/>
                <a:latin typeface="Arial" panose="020B0604020202020204" pitchFamily="34" charset="0"/>
                <a:cs typeface="Arial" panose="020B0604020202020204" pitchFamily="34" charset="0"/>
              </a:rPr>
              <a:t>. [online] NHS. Available at: </a:t>
            </a:r>
            <a:r>
              <a:rPr lang="en-US" sz="1100" b="0" i="0" dirty="0">
                <a:solidFill>
                  <a:srgbClr val="2C3E50"/>
                </a:solidFill>
                <a:effectLst/>
                <a:latin typeface="Arial" panose="020B0604020202020204" pitchFamily="34" charset="0"/>
                <a:cs typeface="Arial" panose="020B0604020202020204" pitchFamily="34" charset="0"/>
                <a:hlinkClick r:id="rId2"/>
              </a:rPr>
              <a:t>https://www.nhs.uk/conditions/kidney-disease/</a:t>
            </a:r>
            <a:r>
              <a:rPr lang="en-US" sz="1100" b="0" i="0" dirty="0">
                <a:solidFill>
                  <a:srgbClr val="2C3E50"/>
                </a:solidFill>
                <a:effectLst/>
                <a:latin typeface="Arial" panose="020B0604020202020204" pitchFamily="34" charset="0"/>
                <a:cs typeface="Arial" panose="020B0604020202020204" pitchFamily="34" charset="0"/>
              </a:rPr>
              <a:t>.</a:t>
            </a:r>
          </a:p>
        </p:txBody>
      </p:sp>
      <p:sp>
        <p:nvSpPr>
          <p:cNvPr id="15" name="TextBox 14">
            <a:extLst>
              <a:ext uri="{FF2B5EF4-FFF2-40B4-BE49-F238E27FC236}">
                <a16:creationId xmlns:a16="http://schemas.microsoft.com/office/drawing/2014/main" id="{2B717899-5548-7686-4001-A419F578744D}"/>
              </a:ext>
            </a:extLst>
          </p:cNvPr>
          <p:cNvSpPr txBox="1"/>
          <p:nvPr/>
        </p:nvSpPr>
        <p:spPr>
          <a:xfrm>
            <a:off x="104173" y="2975487"/>
            <a:ext cx="12192000" cy="2462213"/>
          </a:xfrm>
          <a:prstGeom prst="rect">
            <a:avLst/>
          </a:prstGeom>
          <a:noFill/>
        </p:spPr>
        <p:txBody>
          <a:bodyPr wrap="square">
            <a:spAutoFit/>
          </a:bodyPr>
          <a:lstStyle/>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Jemal, A., Bray, F., Center, M.M., Ferlay, J., Ward, E. and Forman, D. (2011). Global Cancer Statistics. </a:t>
            </a:r>
            <a:r>
              <a:rPr lang="en-US" sz="1100" i="1" dirty="0">
                <a:latin typeface="Arial" panose="020B0604020202020204" pitchFamily="34" charset="0"/>
                <a:cs typeface="Arial" panose="020B0604020202020204" pitchFamily="34" charset="0"/>
              </a:rPr>
              <a:t>CA: a Cancer Journal for Clinicians</a:t>
            </a:r>
            <a:r>
              <a:rPr lang="en-US" sz="1100" dirty="0">
                <a:latin typeface="Arial" panose="020B0604020202020204" pitchFamily="34" charset="0"/>
                <a:cs typeface="Arial" panose="020B0604020202020204" pitchFamily="34" charset="0"/>
              </a:rPr>
              <a:t>, [online] 61(2), pp.69–90. doi:https://doi.org/10.3322/caac.20107.</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Runyon, B.A. (2009). Management of adult patients with ascites due to cirrhosis: An update. </a:t>
            </a:r>
            <a:r>
              <a:rPr lang="en-US" sz="1100" i="1" dirty="0">
                <a:latin typeface="Arial" panose="020B0604020202020204" pitchFamily="34" charset="0"/>
                <a:cs typeface="Arial" panose="020B0604020202020204" pitchFamily="34" charset="0"/>
              </a:rPr>
              <a:t>Hepatology</a:t>
            </a:r>
            <a:r>
              <a:rPr lang="en-US" sz="1100" dirty="0">
                <a:latin typeface="Arial" panose="020B0604020202020204" pitchFamily="34" charset="0"/>
                <a:cs typeface="Arial" panose="020B0604020202020204" pitchFamily="34" charset="0"/>
              </a:rPr>
              <a:t>, 49(6), pp.2087–2107. doi:https://doi.org/10.1002/hep.22853.</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Murray, C.J.L. (2013). The State of US Health, 1990-2010. </a:t>
            </a:r>
            <a:r>
              <a:rPr lang="en-US" sz="1100" i="1" dirty="0">
                <a:latin typeface="Arial" panose="020B0604020202020204" pitchFamily="34" charset="0"/>
                <a:cs typeface="Arial" panose="020B0604020202020204" pitchFamily="34" charset="0"/>
              </a:rPr>
              <a:t>JAMA</a:t>
            </a:r>
            <a:r>
              <a:rPr lang="en-US" sz="1100" dirty="0">
                <a:latin typeface="Arial" panose="020B0604020202020204" pitchFamily="34" charset="0"/>
                <a:cs typeface="Arial" panose="020B0604020202020204" pitchFamily="34" charset="0"/>
              </a:rPr>
              <a:t>, 310(6), p.591. doi:https://doi.org/10.1001/jama.2013.13805.</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Mathers, C.D. and Loncar, D. (2006). Projections of Global Mortality and Burden of Disease from 2002 to 2030. </a:t>
            </a:r>
            <a:r>
              <a:rPr lang="en-US" sz="1100" i="1" dirty="0">
                <a:latin typeface="Arial" panose="020B0604020202020204" pitchFamily="34" charset="0"/>
                <a:cs typeface="Arial" panose="020B0604020202020204" pitchFamily="34" charset="0"/>
              </a:rPr>
              <a:t>PLoS Medicine</a:t>
            </a:r>
            <a:r>
              <a:rPr lang="en-US" sz="1100" dirty="0">
                <a:latin typeface="Arial" panose="020B0604020202020204" pitchFamily="34" charset="0"/>
                <a:cs typeface="Arial" panose="020B0604020202020204" pitchFamily="34" charset="0"/>
              </a:rPr>
              <a:t>, [online] 3(11), p.e442. doi:https://doi.org/10.1371/journal.pmed.0030442.</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Adams, J. and Szomszor, M. (2024). National research impact is driven by global collaboration, not rising performance. </a:t>
            </a:r>
            <a:r>
              <a:rPr lang="en-US" sz="1100" i="1" dirty="0">
                <a:latin typeface="Arial" panose="020B0604020202020204" pitchFamily="34" charset="0"/>
                <a:cs typeface="Arial" panose="020B0604020202020204" pitchFamily="34" charset="0"/>
              </a:rPr>
              <a:t>Scientometrics</a:t>
            </a:r>
            <a:r>
              <a:rPr lang="en-US" sz="1100" dirty="0">
                <a:latin typeface="Arial" panose="020B0604020202020204" pitchFamily="34" charset="0"/>
                <a:cs typeface="Arial" panose="020B0604020202020204" pitchFamily="34" charset="0"/>
              </a:rPr>
              <a:t>, 129(5), pp.2883–2896. doi:https://doi.org/10.1007/s11192-024-05010-6.</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Loud, F. (2021). NHS England transport recommendations. </a:t>
            </a:r>
            <a:r>
              <a:rPr lang="en-US" sz="1100" i="1" dirty="0">
                <a:latin typeface="Arial" panose="020B0604020202020204" pitchFamily="34" charset="0"/>
                <a:cs typeface="Arial" panose="020B0604020202020204" pitchFamily="34" charset="0"/>
              </a:rPr>
              <a:t>Journal of Kidney Care</a:t>
            </a:r>
            <a:r>
              <a:rPr lang="en-US" sz="1100" dirty="0">
                <a:latin typeface="Arial" panose="020B0604020202020204" pitchFamily="34" charset="0"/>
                <a:cs typeface="Arial" panose="020B0604020202020204" pitchFamily="34" charset="0"/>
              </a:rPr>
              <a:t>, 6(5), pp.212–213. doi:https://doi.org/10.12968/jokc.2021.6.5.212.</a:t>
            </a:r>
          </a:p>
        </p:txBody>
      </p:sp>
      <p:sp>
        <p:nvSpPr>
          <p:cNvPr id="17" name="TextBox 16">
            <a:extLst>
              <a:ext uri="{FF2B5EF4-FFF2-40B4-BE49-F238E27FC236}">
                <a16:creationId xmlns:a16="http://schemas.microsoft.com/office/drawing/2014/main" id="{6205FD15-B8A0-F2D5-267B-470B4D519E31}"/>
              </a:ext>
            </a:extLst>
          </p:cNvPr>
          <p:cNvSpPr txBox="1"/>
          <p:nvPr/>
        </p:nvSpPr>
        <p:spPr>
          <a:xfrm>
            <a:off x="54017" y="5503080"/>
            <a:ext cx="12330894" cy="261610"/>
          </a:xfrm>
          <a:prstGeom prst="rect">
            <a:avLst/>
          </a:prstGeom>
          <a:noFill/>
        </p:spPr>
        <p:txBody>
          <a:bodyPr wrap="square">
            <a:spAutoFit/>
          </a:bodyPr>
          <a:lstStyle/>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Fogarty, M. (2011). Working wonders around the world. </a:t>
            </a:r>
            <a:r>
              <a:rPr lang="en-US" sz="1100" i="1" dirty="0">
                <a:latin typeface="Arial" panose="020B0604020202020204" pitchFamily="34" charset="0"/>
                <a:cs typeface="Arial" panose="020B0604020202020204" pitchFamily="34" charset="0"/>
              </a:rPr>
              <a:t>Oncology Times UK</a:t>
            </a:r>
            <a:r>
              <a:rPr lang="en-US" sz="1100" dirty="0">
                <a:latin typeface="Arial" panose="020B0604020202020204" pitchFamily="34" charset="0"/>
                <a:cs typeface="Arial" panose="020B0604020202020204" pitchFamily="34" charset="0"/>
              </a:rPr>
              <a:t>, 8(8), p.3. doi:https://doi.org/10.1097/01.otu.0000403460.12649.2b.</a:t>
            </a:r>
            <a:endParaRPr lang="en-IN"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157C033-889A-8B4E-F347-BA9C69995605}"/>
              </a:ext>
            </a:extLst>
          </p:cNvPr>
          <p:cNvSpPr txBox="1"/>
          <p:nvPr/>
        </p:nvSpPr>
        <p:spPr>
          <a:xfrm>
            <a:off x="104173" y="5934670"/>
            <a:ext cx="12087827" cy="261610"/>
          </a:xfrm>
          <a:prstGeom prst="rect">
            <a:avLst/>
          </a:prstGeom>
          <a:noFill/>
        </p:spPr>
        <p:txBody>
          <a:bodyPr wrap="square">
            <a:spAutoFit/>
          </a:bodyPr>
          <a:lstStyle/>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2013 ESH/ESC Guidelines for the management of arterial hypertension. (2013). European Heart Journal, 34(28), pp.2159–2219. doi:https://doi.org/10.1093/eurheartj/eht151.</a:t>
            </a:r>
          </a:p>
        </p:txBody>
      </p:sp>
    </p:spTree>
    <p:extLst>
      <p:ext uri="{BB962C8B-B14F-4D97-AF65-F5344CB8AC3E}">
        <p14:creationId xmlns:p14="http://schemas.microsoft.com/office/powerpoint/2010/main" val="3571205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2CCB7D-A9B2-54AB-E955-68F4DEB9C541}"/>
              </a:ext>
            </a:extLst>
          </p:cNvPr>
          <p:cNvSpPr txBox="1"/>
          <p:nvPr/>
        </p:nvSpPr>
        <p:spPr>
          <a:xfrm>
            <a:off x="76200" y="733246"/>
            <a:ext cx="12039600" cy="6124754"/>
          </a:xfrm>
          <a:prstGeom prst="rect">
            <a:avLst/>
          </a:prstGeom>
          <a:noFill/>
        </p:spPr>
        <p:txBody>
          <a:bodyPr wrap="square">
            <a:spAutoFit/>
          </a:bodyPr>
          <a:lstStyle/>
          <a:p>
            <a:pPr marL="285750" indent="-285750">
              <a:buFont typeface="Arial" panose="020B0604020202020204" pitchFamily="34" charset="0"/>
              <a:buChar char="•"/>
            </a:pPr>
            <a:endParaRPr lang="en-US"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Kumar, S., Arnold, M., James, G. and Padman, R. (2022). Developing a common data model approach for DISCOVER CKD: A retrospective, global cohort of real-world patients with chronic kidney disease. </a:t>
            </a:r>
            <a:r>
              <a:rPr lang="en-US" sz="1100" i="1" dirty="0">
                <a:latin typeface="Arial" panose="020B0604020202020204" pitchFamily="34" charset="0"/>
                <a:cs typeface="Arial" panose="020B0604020202020204" pitchFamily="34" charset="0"/>
              </a:rPr>
              <a:t>PLOS ONE</a:t>
            </a:r>
            <a:r>
              <a:rPr lang="en-US" sz="1100" dirty="0">
                <a:latin typeface="Arial" panose="020B0604020202020204" pitchFamily="34" charset="0"/>
                <a:cs typeface="Arial" panose="020B0604020202020204" pitchFamily="34" charset="0"/>
              </a:rPr>
              <a:t>, 17(9), p.e0274131. Doi: HTTPs://doi.org/10.1371/journal.pone.0274131.</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Parkin, D.M., Pisani, P. and Ferlay, J. (1999). Global cancer statistics. </a:t>
            </a:r>
            <a:r>
              <a:rPr lang="en-US" sz="1100" i="1" dirty="0">
                <a:latin typeface="Arial" panose="020B0604020202020204" pitchFamily="34" charset="0"/>
                <a:cs typeface="Arial" panose="020B0604020202020204" pitchFamily="34" charset="0"/>
              </a:rPr>
              <a:t>CA: A Cancer Journal for Clinicians</a:t>
            </a:r>
            <a:r>
              <a:rPr lang="en-US" sz="1100" dirty="0">
                <a:latin typeface="Arial" panose="020B0604020202020204" pitchFamily="34" charset="0"/>
                <a:cs typeface="Arial" panose="020B0604020202020204" pitchFamily="34" charset="0"/>
              </a:rPr>
              <a:t>, 49(1), pp.33–64. doi:https://doi.org/10.3322/canjclin.49.1.33.</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Stamatelou, K. and Goldfarb, D.S. (2023). Epidemiology of Kidney Stones. </a:t>
            </a:r>
            <a:r>
              <a:rPr lang="en-US" sz="1100" i="1" dirty="0">
                <a:latin typeface="Arial" panose="020B0604020202020204" pitchFamily="34" charset="0"/>
                <a:cs typeface="Arial" panose="020B0604020202020204" pitchFamily="34" charset="0"/>
              </a:rPr>
              <a:t>Healthcare</a:t>
            </a:r>
            <a:r>
              <a:rPr lang="en-US" sz="1100" dirty="0">
                <a:latin typeface="Arial" panose="020B0604020202020204" pitchFamily="34" charset="0"/>
                <a:cs typeface="Arial" panose="020B0604020202020204" pitchFamily="34" charset="0"/>
              </a:rPr>
              <a:t>, [online] 11(3), p.424. doi:https://doi.org/10.3390/healthcare11030424.</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Ogletree, N., Frinak, S., Soman, S. and Yee, J. (2006). Chronic Kidney Disease (CKD) clinic improves management of cardiovascular disease (CVD) risk factors in CKD. </a:t>
            </a:r>
            <a:r>
              <a:rPr lang="en-US" sz="1100" i="1" dirty="0">
                <a:latin typeface="Arial" panose="020B0604020202020204" pitchFamily="34" charset="0"/>
                <a:cs typeface="Arial" panose="020B0604020202020204" pitchFamily="34" charset="0"/>
              </a:rPr>
              <a:t>Advances in Chronic Kidney Disease</a:t>
            </a:r>
            <a:r>
              <a:rPr lang="en-US" sz="1100" dirty="0">
                <a:latin typeface="Arial" panose="020B0604020202020204" pitchFamily="34" charset="0"/>
                <a:cs typeface="Arial" panose="020B0604020202020204" pitchFamily="34" charset="0"/>
              </a:rPr>
              <a:t>, 13(2), p.193. doi:https://doi.org/10.1053/j.ackd.2006.01.020.</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Su, H., Yang, M., Wan, C., Yi, L.-X., Tang, F., Zhu, H.-Y., Yi, F., Yang, H.-C., Fogo, A.B., Nie, X. and Zhang, C. (2020). Renal histopathological analysis of 26 postmortem findings of patients with COVID-19 in China. </a:t>
            </a:r>
            <a:r>
              <a:rPr lang="en-IN" sz="1100" i="1" dirty="0">
                <a:latin typeface="Arial" panose="020B0604020202020204" pitchFamily="34" charset="0"/>
                <a:cs typeface="Arial" panose="020B0604020202020204" pitchFamily="34" charset="0"/>
              </a:rPr>
              <a:t>Kidney International</a:t>
            </a:r>
            <a:r>
              <a:rPr lang="en-IN" sz="1100" dirty="0">
                <a:latin typeface="Arial" panose="020B0604020202020204" pitchFamily="34" charset="0"/>
                <a:cs typeface="Arial" panose="020B0604020202020204" pitchFamily="34" charset="0"/>
              </a:rPr>
              <a:t>, [online] 0(0). doi:https://doi.org/10.1016/j.kint.2020.04.003.</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solidFill>
                  <a:srgbClr val="2C3E50"/>
                </a:solidFill>
                <a:latin typeface="Arial" panose="020B0604020202020204" pitchFamily="34" charset="0"/>
                <a:cs typeface="Arial" panose="020B0604020202020204" pitchFamily="34" charset="0"/>
              </a:rPr>
              <a:t>Tangri, N., Chadban, S., Cabrera, C., Retat, L. and Sánchez, J.J.G. (2022). Projecting the Epidemiological and Economic Impact of Chronic Kidney Disease Using Patient-Level Microsimulation Modelling: Rationale and Methods of Inside CKD. </a:t>
            </a:r>
            <a:r>
              <a:rPr lang="en-IN" sz="1100" i="1" dirty="0">
                <a:solidFill>
                  <a:srgbClr val="2C3E50"/>
                </a:solidFill>
                <a:latin typeface="Arial" panose="020B0604020202020204" pitchFamily="34" charset="0"/>
                <a:cs typeface="Arial" panose="020B0604020202020204" pitchFamily="34" charset="0"/>
              </a:rPr>
              <a:t>Advances in Therapy</a:t>
            </a:r>
            <a:r>
              <a:rPr lang="en-IN" sz="1100" dirty="0">
                <a:solidFill>
                  <a:srgbClr val="2C3E50"/>
                </a:solidFill>
                <a:latin typeface="Arial" panose="020B0604020202020204" pitchFamily="34" charset="0"/>
                <a:cs typeface="Arial" panose="020B0604020202020204" pitchFamily="34" charset="0"/>
              </a:rPr>
              <a:t>, [online] pp.1–17. doi:https://doi.org/10.1007/s12325-022-02353-5.</a:t>
            </a:r>
          </a:p>
          <a:p>
            <a:pPr marL="285750" indent="-285750">
              <a:buFont typeface="Arial" panose="020B0604020202020204" pitchFamily="34" charset="0"/>
              <a:buChar char="•"/>
            </a:pP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Trivedi, H. (2010). Cost Implications of Caring for Chronic Kidney Disease: Are Interventions Cost-effective? </a:t>
            </a:r>
            <a:r>
              <a:rPr lang="en-US" sz="1100" i="1" dirty="0">
                <a:latin typeface="Arial" panose="020B0604020202020204" pitchFamily="34" charset="0"/>
                <a:cs typeface="Arial" panose="020B0604020202020204" pitchFamily="34" charset="0"/>
              </a:rPr>
              <a:t>Advances in Chronic Kidney Disease</a:t>
            </a:r>
            <a:r>
              <a:rPr lang="en-US" sz="1100" dirty="0">
                <a:latin typeface="Arial" panose="020B0604020202020204" pitchFamily="34" charset="0"/>
                <a:cs typeface="Arial" panose="020B0604020202020204" pitchFamily="34" charset="0"/>
              </a:rPr>
              <a:t>, 17(3), pp.265–270. doi:https://doi.org/10.1053/j.ackd.2010.03.007.</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Hiott, A.E., Grzywacz, J.G., Davis, S.W., Quandt, S.A. and Arcury, T.A. (2008). Migrant Farmworker Stress: Mental Health Implications. </a:t>
            </a:r>
            <a:r>
              <a:rPr lang="en-IN" sz="1100" i="1" dirty="0">
                <a:latin typeface="Arial" panose="020B0604020202020204" pitchFamily="34" charset="0"/>
                <a:cs typeface="Arial" panose="020B0604020202020204" pitchFamily="34" charset="0"/>
              </a:rPr>
              <a:t>The Journal of Rural Health</a:t>
            </a:r>
            <a:r>
              <a:rPr lang="en-IN" sz="1100" dirty="0">
                <a:latin typeface="Arial" panose="020B0604020202020204" pitchFamily="34" charset="0"/>
                <a:cs typeface="Arial" panose="020B0604020202020204" pitchFamily="34" charset="0"/>
              </a:rPr>
              <a:t>, 24(1), pp.32–39. doi:https://doi.org/10.1111/j.1748-0361.2008.00134.x.</a:t>
            </a:r>
          </a:p>
          <a:p>
            <a:pPr marL="285750" indent="-285750">
              <a:buFont typeface="Arial" panose="020B0604020202020204" pitchFamily="34" charset="0"/>
              <a:buChar char="•"/>
            </a:pP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Greenwood, S.A., Lindup, H., Taylor, K., Koufaki, P., Rush, R., Macdougall, I.C. and Mercer, T.H. (2012). Evaluation of a pragmatic exercise rehabilitation programme in chronic kidney disease. </a:t>
            </a:r>
            <a:r>
              <a:rPr lang="en-IN" sz="1100" i="1" dirty="0">
                <a:latin typeface="Arial" panose="020B0604020202020204" pitchFamily="34" charset="0"/>
                <a:cs typeface="Arial" panose="020B0604020202020204" pitchFamily="34" charset="0"/>
              </a:rPr>
              <a:t>Nephrology Dialysis Transplantation</a:t>
            </a:r>
            <a:r>
              <a:rPr lang="en-IN" sz="1100" dirty="0">
                <a:latin typeface="Arial" panose="020B0604020202020204" pitchFamily="34" charset="0"/>
                <a:cs typeface="Arial" panose="020B0604020202020204" pitchFamily="34" charset="0"/>
              </a:rPr>
              <a:t>, 27(suppl 3), pp.iii126–iii134. doi:https://doi.org/10.1093/ndt/gfs272.</a:t>
            </a:r>
          </a:p>
          <a:p>
            <a:pPr marL="285750" indent="-285750">
              <a:buFont typeface="Arial" panose="020B0604020202020204" pitchFamily="34" charset="0"/>
              <a:buChar char="•"/>
            </a:pP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Stenvinkel, P. (2010). Chronic kidney disease: a public health priority and harbinger of premature cardiovascular disease. </a:t>
            </a:r>
            <a:r>
              <a:rPr lang="en-US" sz="1100" i="1" dirty="0">
                <a:latin typeface="Arial" panose="020B0604020202020204" pitchFamily="34" charset="0"/>
                <a:cs typeface="Arial" panose="020B0604020202020204" pitchFamily="34" charset="0"/>
              </a:rPr>
              <a:t>Journal of Internal Medicine</a:t>
            </a:r>
            <a:r>
              <a:rPr lang="en-US" sz="1100" dirty="0">
                <a:latin typeface="Arial" panose="020B0604020202020204" pitchFamily="34" charset="0"/>
                <a:cs typeface="Arial" panose="020B0604020202020204" pitchFamily="34" charset="0"/>
              </a:rPr>
              <a:t>, 268(5), pp.456–467. doi:https://doi.org/10.1111/j.1365-2796.2010.02269.x.</a:t>
            </a: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Larsen, D., Varanasi, L. and Estrella, M.M. (2024). Chronic Kidney Disease—Part 1: Evaluation &amp; Risk Assessment in CKD, Methods to Delay CKD Progression. </a:t>
            </a:r>
            <a:r>
              <a:rPr lang="en-US" sz="1100" i="1" dirty="0">
                <a:latin typeface="Arial" panose="020B0604020202020204" pitchFamily="34" charset="0"/>
                <a:cs typeface="Arial" panose="020B0604020202020204" pitchFamily="34" charset="0"/>
              </a:rPr>
              <a:t>Advances in Kidney Disease and Health</a:t>
            </a:r>
            <a:r>
              <a:rPr lang="en-US" sz="1100" dirty="0">
                <a:latin typeface="Arial" panose="020B0604020202020204" pitchFamily="34" charset="0"/>
                <a:cs typeface="Arial" panose="020B0604020202020204" pitchFamily="34" charset="0"/>
              </a:rPr>
              <a:t>, 31(6), pp.538–545. doi:https://doi.org/10.1053/j.akdh.2024.07.004.</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Department of Health and Social Care (2005) National service framework: long term conditions. https://www.gov.uk/government/publications/quality-standards-for-supporting-people-with-long-term-conditions</a:t>
            </a:r>
            <a:endParaRPr lang="en-IN"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AE6FB4D-99D5-1A1F-4F5B-44185F1A79BC}"/>
              </a:ext>
            </a:extLst>
          </p:cNvPr>
          <p:cNvSpPr txBox="1"/>
          <p:nvPr/>
        </p:nvSpPr>
        <p:spPr>
          <a:xfrm>
            <a:off x="4366549" y="236592"/>
            <a:ext cx="6094070" cy="584775"/>
          </a:xfrm>
          <a:prstGeom prst="rect">
            <a:avLst/>
          </a:prstGeom>
          <a:noFill/>
        </p:spPr>
        <p:txBody>
          <a:bodyPr wrap="square">
            <a:spAutoFit/>
          </a:bodyPr>
          <a:lstStyle/>
          <a:p>
            <a:r>
              <a:rPr lang="en-IN" sz="32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9906684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887480-6B0E-C3E0-0689-408DDD43AF34}"/>
              </a:ext>
            </a:extLst>
          </p:cNvPr>
          <p:cNvSpPr txBox="1"/>
          <p:nvPr/>
        </p:nvSpPr>
        <p:spPr>
          <a:xfrm>
            <a:off x="0" y="107408"/>
            <a:ext cx="12192000" cy="7248138"/>
          </a:xfrm>
          <a:prstGeom prst="rect">
            <a:avLst/>
          </a:prstGeom>
          <a:noFill/>
        </p:spPr>
        <p:txBody>
          <a:bodyPr wrap="square">
            <a:spAutoFit/>
          </a:bodyPr>
          <a:lstStyle/>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Levin, A. and Stevens, P.E. (2011) 'Early detection of CKD: the benefits, limitations and effects on prognosis,' Nature Reviews Nephrology, 7(8), pp. 446–457. </a:t>
            </a:r>
            <a:r>
              <a:rPr lang="en-US" sz="1100" dirty="0">
                <a:latin typeface="Arial" panose="020B0604020202020204" pitchFamily="34" charset="0"/>
                <a:cs typeface="Arial" panose="020B0604020202020204" pitchFamily="34" charset="0"/>
                <a:hlinkClick r:id="rId2"/>
              </a:rPr>
              <a:t>https://doi.org/10.1038/nrneph.2011.86</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NHS England (2023) NHS England » Guide to Implementing Personalised Follow-up for Chronic Kidney Disease in Adults. </a:t>
            </a:r>
            <a:r>
              <a:rPr lang="en-US" sz="1100" dirty="0">
                <a:latin typeface="Arial" panose="020B0604020202020204" pitchFamily="34" charset="0"/>
                <a:cs typeface="Arial" panose="020B0604020202020204" pitchFamily="34" charset="0"/>
                <a:hlinkClick r:id="rId3"/>
              </a:rPr>
              <a:t>https://www.england.nhs.uk/long-read/guide-to-implementing-personalised-follow-up-for-chronic-kidney-disease-in-adults/?form=MG0AV3</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Stevens, P.E. et al. (2012) 'Engaging primary care in CKD initiatives: the UK experience,' Nephrology Dialysis Transplantation, 27(suppl 3), pp. iii5–iii11. </a:t>
            </a:r>
            <a:r>
              <a:rPr lang="en-US" sz="1100" dirty="0">
                <a:latin typeface="Arial" panose="020B0604020202020204" pitchFamily="34" charset="0"/>
                <a:cs typeface="Arial" panose="020B0604020202020204" pitchFamily="34" charset="0"/>
                <a:hlinkClick r:id="rId4"/>
              </a:rPr>
              <a:t>https://doi.org/10.1093/ndt/gfs103</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Lewis, R. (2024) Pharmacotherapy for chronic kidney disease (CKD) in primary care. NHS Trust. </a:t>
            </a:r>
            <a:r>
              <a:rPr lang="en-US" sz="1100" dirty="0">
                <a:latin typeface="Arial" panose="020B0604020202020204" pitchFamily="34" charset="0"/>
                <a:cs typeface="Arial" panose="020B0604020202020204" pitchFamily="34" charset="0"/>
                <a:hlinkClick r:id="rId5"/>
              </a:rPr>
              <a:t>https://gp-portal.westhampshireccg.nhs.uk/wpcontent/uploads/2022/10/Pharmacotherapy-for-CKD-in-Primary-Care.pdf?form=MG0AV3</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Banerjee, D. et al. (2022) Management of hypertension and renin-angiotensin-aldosterone system blockade in adults with diabetic kidney disease: Association of British Clinical Diabetologists and the Renal Association UK guideline update 2021. </a:t>
            </a:r>
            <a:r>
              <a:rPr lang="en-IN" sz="1100" dirty="0">
                <a:latin typeface="Arial" panose="020B0604020202020204" pitchFamily="34" charset="0"/>
                <a:cs typeface="Arial" panose="020B0604020202020204" pitchFamily="34" charset="0"/>
                <a:hlinkClick r:id="rId6"/>
              </a:rPr>
              <a:t>https://www.biomedcentral.com/collections/racpg</a:t>
            </a:r>
            <a:r>
              <a:rPr lang="en-IN"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Babu, E. et al. (2017) 'Evaluation of effects of medical reconciliation in renal failure patients in a tertiary care hospital,' Indian Journal of Pharmacy Practice, 10(3), pp. 166–173. </a:t>
            </a:r>
            <a:r>
              <a:rPr lang="en-US" sz="1100" dirty="0">
                <a:latin typeface="Arial" panose="020B0604020202020204" pitchFamily="34" charset="0"/>
                <a:cs typeface="Arial" panose="020B0604020202020204" pitchFamily="34" charset="0"/>
                <a:hlinkClick r:id="rId7"/>
              </a:rPr>
              <a:t>https://doi.org/10.5530/ijopp.10.3.36</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NHS England (2024b) Health Survey for England, 2022 Part 2. </a:t>
            </a:r>
            <a:r>
              <a:rPr lang="en-US" sz="1100" dirty="0">
                <a:latin typeface="Arial" panose="020B0604020202020204" pitchFamily="34" charset="0"/>
                <a:cs typeface="Arial" panose="020B0604020202020204" pitchFamily="34" charset="0"/>
                <a:hlinkClick r:id="rId8"/>
              </a:rPr>
              <a:t>https://digital.nhs.uk/data-and-information/publications/statistical/health-surveyfor-england/2022-part-2/kidney-disease?form=MG0AV3</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Frandsen, C.E. et al. (2023) 'Advance care planning to patients with chronic kidney disease and their families: An intervention development study,' Journal of Clinical Nursing, 32(23–24), pp. 8104–8115. https://doi.org/10.1111/jocn.16875. </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.NHS England (2024e) Shared decision-making. </a:t>
            </a:r>
            <a:r>
              <a:rPr lang="en-US" sz="1100" dirty="0">
                <a:latin typeface="Arial" panose="020B0604020202020204" pitchFamily="34" charset="0"/>
                <a:cs typeface="Arial" panose="020B0604020202020204" pitchFamily="34" charset="0"/>
                <a:hlinkClick r:id="rId9"/>
              </a:rPr>
              <a:t>https://www.england.nhs.uk/personalisedcare/shared-decision-making/</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NHS England (2024d) Personalised care and support planning. </a:t>
            </a:r>
            <a:r>
              <a:rPr lang="en-US" sz="1100" dirty="0">
                <a:latin typeface="Arial" panose="020B0604020202020204" pitchFamily="34" charset="0"/>
                <a:cs typeface="Arial" panose="020B0604020202020204" pitchFamily="34" charset="0"/>
                <a:hlinkClick r:id="rId10"/>
              </a:rPr>
              <a:t>https://www.england.nhs.uk/personalisedcare/pcsp/</a:t>
            </a: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 NHS England (2024a) Choice. </a:t>
            </a:r>
            <a:r>
              <a:rPr lang="en-US" sz="1100" dirty="0">
                <a:latin typeface="Arial" panose="020B0604020202020204" pitchFamily="34" charset="0"/>
                <a:cs typeface="Arial" panose="020B0604020202020204" pitchFamily="34" charset="0"/>
                <a:hlinkClick r:id="rId11"/>
              </a:rPr>
              <a:t>https://www.england.nhs.uk/personalisedcare/choice/</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NHS England (2024f) Social prescribing. </a:t>
            </a:r>
            <a:r>
              <a:rPr lang="en-IN" sz="1100" dirty="0">
                <a:latin typeface="Arial" panose="020B0604020202020204" pitchFamily="34" charset="0"/>
                <a:cs typeface="Arial" panose="020B0604020202020204" pitchFamily="34" charset="0"/>
                <a:hlinkClick r:id="rId12"/>
              </a:rPr>
              <a:t>https://www.england.nhs.uk/personalisedcare/social-prescribing/</a:t>
            </a:r>
            <a:r>
              <a:rPr lang="en-IN"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NHS England (2024g) Supported self-management. </a:t>
            </a:r>
            <a:r>
              <a:rPr lang="en-US" sz="1100" dirty="0">
                <a:latin typeface="Arial" panose="020B0604020202020204" pitchFamily="34" charset="0"/>
                <a:cs typeface="Arial" panose="020B0604020202020204" pitchFamily="34" charset="0"/>
                <a:hlinkClick r:id="rId13"/>
              </a:rPr>
              <a:t>https://www.england.nhs.uk/personalisedcare/supported-self-management/</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NHS England (2024c) Personal health budgets. </a:t>
            </a:r>
            <a:r>
              <a:rPr lang="en-US" sz="1100" dirty="0">
                <a:latin typeface="Arial" panose="020B0604020202020204" pitchFamily="34" charset="0"/>
                <a:cs typeface="Arial" panose="020B0604020202020204" pitchFamily="34" charset="0"/>
                <a:hlinkClick r:id="rId14"/>
              </a:rPr>
              <a:t>https://www.england.nhs.uk/personalisedcare/personal-health-budgets/</a:t>
            </a:r>
            <a:r>
              <a:rPr lang="en-US" sz="11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Szczech, L.A., Stewart, R.C., Su, H.-L., DeLoskey, R.J., Astor, B.C., Fox, C.H., McCullough, P.A. and Vassalotti, J.A. (2014). Primary Care Detection of Chronic Kidney Disease in Adults with Type-2 Diabetes: The ADD-CKD Study (Awareness, Detection and Drug Therapy in Type 2 Diabetes and Chronic Kidney Disease). </a:t>
            </a:r>
            <a:r>
              <a:rPr lang="en-IN" sz="1100" i="1" dirty="0">
                <a:latin typeface="Arial" panose="020B0604020202020204" pitchFamily="34" charset="0"/>
                <a:cs typeface="Arial" panose="020B0604020202020204" pitchFamily="34" charset="0"/>
              </a:rPr>
              <a:t>PLoS ONE</a:t>
            </a:r>
            <a:r>
              <a:rPr lang="en-IN" sz="1100" dirty="0">
                <a:latin typeface="Arial" panose="020B0604020202020204" pitchFamily="34" charset="0"/>
                <a:cs typeface="Arial" panose="020B0604020202020204" pitchFamily="34" charset="0"/>
              </a:rPr>
              <a:t>, 9(11), p.e110535. doi:https://doi.org/10.1371/journal.pone.0110535.</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p>
          <a:p>
            <a:endParaRPr lang="en-IN" dirty="0"/>
          </a:p>
        </p:txBody>
      </p:sp>
    </p:spTree>
    <p:extLst>
      <p:ext uri="{BB962C8B-B14F-4D97-AF65-F5344CB8AC3E}">
        <p14:creationId xmlns:p14="http://schemas.microsoft.com/office/powerpoint/2010/main" val="1152422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2F5AC3-D032-8B0D-D120-C97BD4089B92}"/>
              </a:ext>
            </a:extLst>
          </p:cNvPr>
          <p:cNvSpPr txBox="1"/>
          <p:nvPr/>
        </p:nvSpPr>
        <p:spPr>
          <a:xfrm>
            <a:off x="127322" y="181523"/>
            <a:ext cx="12192000" cy="7078861"/>
          </a:xfrm>
          <a:prstGeom prst="rect">
            <a:avLst/>
          </a:prstGeom>
          <a:noFill/>
        </p:spPr>
        <p:txBody>
          <a:bodyPr wrap="square">
            <a:spAutoFit/>
          </a:bodyPr>
          <a:lstStyle/>
          <a:p>
            <a:pPr marL="285750" indent="-285750">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Apelqvist, J., Bakker, K., van Houtum, W.H. and Schaper, N.C. (2008). Practical guidelines on the management and prevention of the diabetic foot. </a:t>
            </a:r>
            <a:r>
              <a:rPr lang="en-US" sz="1100" b="0" i="1" dirty="0">
                <a:effectLst/>
                <a:latin typeface="Arial" panose="020B0604020202020204" pitchFamily="34" charset="0"/>
                <a:cs typeface="Arial" panose="020B0604020202020204" pitchFamily="34" charset="0"/>
              </a:rPr>
              <a:t>Diabetes/Metabolism Research and Reviews</a:t>
            </a:r>
            <a:r>
              <a:rPr lang="en-US" sz="1100" b="0" i="0" dirty="0">
                <a:effectLst/>
                <a:latin typeface="Arial" panose="020B0604020202020204" pitchFamily="34" charset="0"/>
                <a:cs typeface="Arial" panose="020B0604020202020204" pitchFamily="34" charset="0"/>
              </a:rPr>
              <a:t>, 24(S1), pp.S181–S187. doi:https://doi.org/10.1002/dmrr.848.</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Liew, A., Sunita Bavanandan, Prasad, N., Muh Geot Wong, Chang, J.-M., Somchai Eiam-Ong, Hao, C., Chiao Yuen Lim, S. Sam Lim, Kook Hwan Oh, Okada, H., Paweena Susantitaphong, Lydia, A., Tran, H., Villanueva, R., See Cheng Yeo and Sydney C.W. Tang (2020). ASIAN PACIFIC SOCIETY OF NEPHROLOGY CLINICAL PRACTICE GUIDELINE ON DIABETIC KIDNEY DISEASE. </a:t>
            </a:r>
            <a:r>
              <a:rPr lang="en-IN" sz="1100" i="1" dirty="0">
                <a:latin typeface="Arial" panose="020B0604020202020204" pitchFamily="34" charset="0"/>
                <a:cs typeface="Arial" panose="020B0604020202020204" pitchFamily="34" charset="0"/>
              </a:rPr>
              <a:t>Nephrology</a:t>
            </a:r>
            <a:r>
              <a:rPr lang="en-IN" sz="1100" dirty="0">
                <a:latin typeface="Arial" panose="020B0604020202020204" pitchFamily="34" charset="0"/>
                <a:cs typeface="Arial" panose="020B0604020202020204" pitchFamily="34" charset="0"/>
              </a:rPr>
              <a:t>, 25(S2), pp.12–45. doi:https://doi.org/10.1111/nep.13785.</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Li, P.K.-T., Garcia-Garcia, G., Lui, S.-F., Andreoli, S., Fung, W.W.-S., Hradsky, A., Kumaraswami, L., Liakopoulos, V., Rakhimova, Z., Saadi, G., Strani, L., Ulasi, I. and Kalantar-Zadeh, K. (2020). Kidney health for everyone everywhere – from prevention to detection and equitable access to care. </a:t>
            </a:r>
            <a:r>
              <a:rPr lang="en-IN" sz="1100" i="1" dirty="0">
                <a:latin typeface="Arial" panose="020B0604020202020204" pitchFamily="34" charset="0"/>
                <a:cs typeface="Arial" panose="020B0604020202020204" pitchFamily="34" charset="0"/>
              </a:rPr>
              <a:t>Brazilian Journal of Medical and Biological Research</a:t>
            </a:r>
            <a:r>
              <a:rPr lang="en-IN" sz="1100" dirty="0">
                <a:latin typeface="Arial" panose="020B0604020202020204" pitchFamily="34" charset="0"/>
                <a:cs typeface="Arial" panose="020B0604020202020204" pitchFamily="34" charset="0"/>
              </a:rPr>
              <a:t>, 53(3). doi:https://doi.org/10.1590/1414-431x20209614.</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Melvin, C.S. and Oldham, L. (2009). When to Refer Patients to Palliative Care. </a:t>
            </a:r>
            <a:r>
              <a:rPr lang="en-US" sz="1100" i="1" dirty="0">
                <a:latin typeface="Arial" panose="020B0604020202020204" pitchFamily="34" charset="0"/>
                <a:cs typeface="Arial" panose="020B0604020202020204" pitchFamily="34" charset="0"/>
              </a:rPr>
              <a:t>Journal of Hospice &amp; Palliative Nursing</a:t>
            </a:r>
            <a:r>
              <a:rPr lang="en-US" sz="1100" dirty="0">
                <a:latin typeface="Arial" panose="020B0604020202020204" pitchFamily="34" charset="0"/>
                <a:cs typeface="Arial" panose="020B0604020202020204" pitchFamily="34" charset="0"/>
              </a:rPr>
              <a:t>, 11(5), pp.291–301. doi:https://doi.org/10.1097/njh.0b013e3181b543d4.</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Reuter, H., Adler, C. and Zobel, C. (2012). Reply to: Which fluid should be used for fluid therapy to protect kidneys in cardiogenic shock after cardiac arrest? </a:t>
            </a:r>
            <a:r>
              <a:rPr lang="en-US" sz="1100" i="1" dirty="0">
                <a:latin typeface="Arial" panose="020B0604020202020204" pitchFamily="34" charset="0"/>
                <a:cs typeface="Arial" panose="020B0604020202020204" pitchFamily="34" charset="0"/>
              </a:rPr>
              <a:t>Resuscitation</a:t>
            </a:r>
            <a:r>
              <a:rPr lang="en-US" sz="1100" dirty="0">
                <a:latin typeface="Arial" panose="020B0604020202020204" pitchFamily="34" charset="0"/>
                <a:cs typeface="Arial" panose="020B0604020202020204" pitchFamily="34" charset="0"/>
              </a:rPr>
              <a:t>, 83(12), p.e227. doi:https://doi.org/10.1016/j.resuscitation.2012.09.012.</a:t>
            </a: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Albert, N.M. (2008). Improving Medication Adherence in Chronic Cardiovascular Disease. </a:t>
            </a:r>
            <a:r>
              <a:rPr lang="en-US" sz="1100" i="1" dirty="0">
                <a:latin typeface="Arial" panose="020B0604020202020204" pitchFamily="34" charset="0"/>
                <a:cs typeface="Arial" panose="020B0604020202020204" pitchFamily="34" charset="0"/>
              </a:rPr>
              <a:t>Critical Care Nurse</a:t>
            </a:r>
            <a:r>
              <a:rPr lang="en-US" sz="1100" dirty="0">
                <a:latin typeface="Arial" panose="020B0604020202020204" pitchFamily="34" charset="0"/>
                <a:cs typeface="Arial" panose="020B0604020202020204" pitchFamily="34" charset="0"/>
              </a:rPr>
              <a:t>, 28(5), pp.54–64. doi:https://doi.org/10.4037/ccn2008.28.5.54.</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Hou, Y.-C., Zheng, C.-M., Yen, T.-H. and Lu, K.-C. (2020). Molecular Mechanisms of SGLT2 Inhibitor on Cardiorenal Protection. </a:t>
            </a:r>
            <a:r>
              <a:rPr lang="en-US" sz="1100" i="1" dirty="0">
                <a:latin typeface="Arial" panose="020B0604020202020204" pitchFamily="34" charset="0"/>
                <a:cs typeface="Arial" panose="020B0604020202020204" pitchFamily="34" charset="0"/>
              </a:rPr>
              <a:t>International Journal of Molecular Sciences</a:t>
            </a:r>
            <a:r>
              <a:rPr lang="en-US" sz="1100" dirty="0">
                <a:latin typeface="Arial" panose="020B0604020202020204" pitchFamily="34" charset="0"/>
                <a:cs typeface="Arial" panose="020B0604020202020204" pitchFamily="34" charset="0"/>
              </a:rPr>
              <a:t>, 21(21), p.7833. doi:https://doi.org/10.3390/ijms21217833.</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Singh, A., Godara, S., Jeswani, J.A. and Saharan, P.S. (2019). Spectrum of Chronic Kidney Disease-Mineral Bone Disorders in Newly Detected Advanced Renal Failure Elderly Patients (CKD Stage 4 and 5). </a:t>
            </a:r>
            <a:r>
              <a:rPr lang="en-IN" sz="1100" i="1" dirty="0">
                <a:latin typeface="Arial" panose="020B0604020202020204" pitchFamily="34" charset="0"/>
                <a:cs typeface="Arial" panose="020B0604020202020204" pitchFamily="34" charset="0"/>
              </a:rPr>
              <a:t>International Journal of Contemporary Medical Research [IJCMR]</a:t>
            </a:r>
            <a:r>
              <a:rPr lang="en-IN" sz="1100" dirty="0">
                <a:latin typeface="Arial" panose="020B0604020202020204" pitchFamily="34" charset="0"/>
                <a:cs typeface="Arial" panose="020B0604020202020204" pitchFamily="34" charset="0"/>
              </a:rPr>
              <a:t>, 6(5). doi:https://doi.org/10.21276/ijcmr.2019.6.5.32.</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Sarween, N., Mahmud, A., Thava, S., Watts, E., Brown, A., Morad, S., Knox, E., Day, C. and Lipkin, G. (2015). FP382TREATMENT OF CKD-ASSOCIATED ANAEMIA WITH ERYTHROPOIETIN IN PREGNANCY. </a:t>
            </a:r>
            <a:r>
              <a:rPr lang="en-IN" sz="1100" i="1" dirty="0">
                <a:latin typeface="Arial" panose="020B0604020202020204" pitchFamily="34" charset="0"/>
                <a:cs typeface="Arial" panose="020B0604020202020204" pitchFamily="34" charset="0"/>
              </a:rPr>
              <a:t>Nephrology Dialysis Transplantation</a:t>
            </a:r>
            <a:r>
              <a:rPr lang="en-IN" sz="1100" dirty="0">
                <a:latin typeface="Arial" panose="020B0604020202020204" pitchFamily="34" charset="0"/>
                <a:cs typeface="Arial" panose="020B0604020202020204" pitchFamily="34" charset="0"/>
              </a:rPr>
              <a:t>, 30(suppl_3), pp.iii196–iii197. doi:https://doi.org/10.1093/ndt/gfv176.06.</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Munson, L. (2013). Strategies for Setting Medical Nutrition Therapy Priorities for Patients With Stage 3 and 4 Chronic Kidney Disease. </a:t>
            </a:r>
            <a:r>
              <a:rPr lang="en-US" sz="1100" i="1" dirty="0">
                <a:latin typeface="Arial" panose="020B0604020202020204" pitchFamily="34" charset="0"/>
                <a:cs typeface="Arial" panose="020B0604020202020204" pitchFamily="34" charset="0"/>
              </a:rPr>
              <a:t>Journal of Renal Nutrition</a:t>
            </a:r>
            <a:r>
              <a:rPr lang="en-US" sz="1100" dirty="0">
                <a:latin typeface="Arial" panose="020B0604020202020204" pitchFamily="34" charset="0"/>
                <a:cs typeface="Arial" panose="020B0604020202020204" pitchFamily="34" charset="0"/>
              </a:rPr>
              <a:t>, 23(2), pp.e43–e46. doi:https://doi.org/10.1053/j.jrn.2012.12.002</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Kolesnyk, M. (2019). Innovation strategies in CKD prevention and treatment – challenges, opportunities and sharing best practice. </a:t>
            </a:r>
            <a:r>
              <a:rPr lang="en-US" sz="1100" i="1" dirty="0">
                <a:latin typeface="Arial" panose="020B0604020202020204" pitchFamily="34" charset="0"/>
                <a:cs typeface="Arial" panose="020B0604020202020204" pitchFamily="34" charset="0"/>
              </a:rPr>
              <a:t>Ukrainian Journal of Nephrology and Dialysis</a:t>
            </a:r>
            <a:r>
              <a:rPr lang="en-US" sz="1100" dirty="0">
                <a:latin typeface="Arial" panose="020B0604020202020204" pitchFamily="34" charset="0"/>
                <a:cs typeface="Arial" panose="020B0604020202020204" pitchFamily="34" charset="0"/>
              </a:rPr>
              <a:t>, (1(61)), pp.3–12. doi:https://doi.org/10.31450/ukrjnd.1(61).2019.01.</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Williamson, K. (2025). Obesity management requires a personalised, collaborative approach from general practice. </a:t>
            </a:r>
            <a:r>
              <a:rPr lang="en-US" sz="1100" i="1" dirty="0">
                <a:latin typeface="Arial" panose="020B0604020202020204" pitchFamily="34" charset="0"/>
                <a:cs typeface="Arial" panose="020B0604020202020204" pitchFamily="34" charset="0"/>
              </a:rPr>
              <a:t>Evidence Based Nursing</a:t>
            </a:r>
            <a:r>
              <a:rPr lang="en-US" sz="1100" dirty="0">
                <a:latin typeface="Arial" panose="020B0604020202020204" pitchFamily="34" charset="0"/>
                <a:cs typeface="Arial" panose="020B0604020202020204" pitchFamily="34" charset="0"/>
              </a:rPr>
              <a:t>, p.ebnurs-2024-104170. doi:https://doi.org/10.1136/ebnurs-2024-104170.</a:t>
            </a:r>
          </a:p>
          <a:p>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9209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A0273A-76D5-220B-9682-19C957AE7D0C}"/>
              </a:ext>
            </a:extLst>
          </p:cNvPr>
          <p:cNvSpPr txBox="1"/>
          <p:nvPr/>
        </p:nvSpPr>
        <p:spPr>
          <a:xfrm>
            <a:off x="0" y="99706"/>
            <a:ext cx="12192000" cy="6571030"/>
          </a:xfrm>
          <a:prstGeom prst="rect">
            <a:avLst/>
          </a:prstGeom>
          <a:noFill/>
        </p:spPr>
        <p:txBody>
          <a:bodyPr wrap="square">
            <a:spAutoFit/>
          </a:bodyPr>
          <a:lstStyle/>
          <a:p>
            <a:pPr marL="285750" indent="-2857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Digital Products Online (2020). </a:t>
            </a:r>
            <a:r>
              <a:rPr lang="en-US" sz="1100" b="0" i="1" dirty="0">
                <a:solidFill>
                  <a:srgbClr val="2C3E50"/>
                </a:solidFill>
                <a:effectLst/>
                <a:latin typeface="Arial" panose="020B0604020202020204" pitchFamily="34" charset="0"/>
                <a:cs typeface="Arial" panose="020B0604020202020204" pitchFamily="34" charset="0"/>
              </a:rPr>
              <a:t>Screen for kidney disease</a:t>
            </a:r>
            <a:r>
              <a:rPr lang="en-US" sz="1100" b="0" i="0" dirty="0">
                <a:solidFill>
                  <a:srgbClr val="2C3E50"/>
                </a:solidFill>
                <a:effectLst/>
                <a:latin typeface="Arial" panose="020B0604020202020204" pitchFamily="34" charset="0"/>
                <a:cs typeface="Arial" panose="020B0604020202020204" pitchFamily="34" charset="0"/>
              </a:rPr>
              <a:t>. [online] Pinterest. Available at: https://pin.it/fBgwZZQqs [Accessed 9 Nov. 2025].</a:t>
            </a:r>
          </a:p>
          <a:p>
            <a:pPr marL="285750" indent="-2857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Manassanant Pamai (2023). </a:t>
            </a:r>
            <a:r>
              <a:rPr lang="en-IN" sz="1100" i="1" dirty="0">
                <a:latin typeface="Arial" panose="020B0604020202020204" pitchFamily="34" charset="0"/>
                <a:cs typeface="Arial" panose="020B0604020202020204" pitchFamily="34" charset="0"/>
              </a:rPr>
              <a:t>Chronic kidney disease, doctor holding model for treatment urinary system, urology, Estimated glomerular filtration rate eGFR</a:t>
            </a:r>
            <a:r>
              <a:rPr lang="en-IN" sz="1100" dirty="0">
                <a:latin typeface="Arial" panose="020B0604020202020204" pitchFamily="34" charset="0"/>
                <a:cs typeface="Arial" panose="020B0604020202020204" pitchFamily="34" charset="0"/>
              </a:rPr>
              <a:t>. [online] Dreamstime. Available at: https://www.dreamstime.com/chronic-kidney-disease-doctor-holding-model-treatment-urinary-system-urology-estimated-glomerular-filtration-rate-egfr-image286915549 [Accessed 9 Nov. 2025].</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Magzter. (2024). </a:t>
            </a:r>
            <a:r>
              <a:rPr lang="en-US" sz="1100" i="1" dirty="0">
                <a:latin typeface="Arial" panose="020B0604020202020204" pitchFamily="34" charset="0"/>
                <a:cs typeface="Arial" panose="020B0604020202020204" pitchFamily="34" charset="0"/>
              </a:rPr>
              <a:t>Recognizing the Signs of a Kindney Infection Symptoms and Treatment</a:t>
            </a:r>
            <a:r>
              <a:rPr lang="en-US" sz="1100" dirty="0">
                <a:latin typeface="Arial" panose="020B0604020202020204" pitchFamily="34" charset="0"/>
                <a:cs typeface="Arial" panose="020B0604020202020204" pitchFamily="34" charset="0"/>
              </a:rPr>
              <a:t>. [online] Available at: https://www.magzter.com/stories/health/Health-Vision/RECOGNIZING-THE-SIGNS-OF-A-KINDNEY-INFECTION-SYMPTOMS-AND-TREATMENT [Accessed 9 Nov. 2025].</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Jones, R.K., Hampton, D., O’Sullivan, D.J. and Phillips, A.O. (2013). Diabetes and renal disease: who does what? </a:t>
            </a:r>
            <a:r>
              <a:rPr lang="en-IN" sz="1100" i="1" dirty="0">
                <a:latin typeface="Arial" panose="020B0604020202020204" pitchFamily="34" charset="0"/>
                <a:cs typeface="Arial" panose="020B0604020202020204" pitchFamily="34" charset="0"/>
              </a:rPr>
              <a:t>Clinical Medicine</a:t>
            </a:r>
            <a:r>
              <a:rPr lang="en-IN" sz="1100" dirty="0">
                <a:latin typeface="Arial" panose="020B0604020202020204" pitchFamily="34" charset="0"/>
                <a:cs typeface="Arial" panose="020B0604020202020204" pitchFamily="34" charset="0"/>
              </a:rPr>
              <a:t>, [online] 13(5), pp.460–464. doi:https://doi.org/10.7861/clinmedicine.13-5-460.</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Bell, A., Tattersall, R. and Wenham, T. (2016). Rheumatological conditions in critical care. </a:t>
            </a:r>
            <a:r>
              <a:rPr lang="en-US" sz="1100" i="1" dirty="0">
                <a:latin typeface="Arial" panose="020B0604020202020204" pitchFamily="34" charset="0"/>
                <a:cs typeface="Arial" panose="020B0604020202020204" pitchFamily="34" charset="0"/>
              </a:rPr>
              <a:t>BJA Education</a:t>
            </a:r>
            <a:r>
              <a:rPr lang="en-US" sz="1100" dirty="0">
                <a:latin typeface="Arial" panose="020B0604020202020204" pitchFamily="34" charset="0"/>
                <a:cs typeface="Arial" panose="020B0604020202020204" pitchFamily="34" charset="0"/>
              </a:rPr>
              <a:t>, 16(12), pp.427–433. doi:https://doi.org/10.1093/bjaed/mkw029.</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Arooj, H., Aman, M., Hashmi, M.U., Nasir, Z., Zahid, M., Abbas, J., Amjad, N., Maryam, S. and Farhan, K. (2025). The impact of nurse-led care in chronic kidney disease management: a systematic review and meta-analysis. </a:t>
            </a:r>
            <a:r>
              <a:rPr lang="en-IN" sz="1100" i="1" dirty="0">
                <a:latin typeface="Arial" panose="020B0604020202020204" pitchFamily="34" charset="0"/>
                <a:cs typeface="Arial" panose="020B0604020202020204" pitchFamily="34" charset="0"/>
              </a:rPr>
              <a:t>BMC Nursing</a:t>
            </a:r>
            <a:r>
              <a:rPr lang="en-IN" sz="1100" dirty="0">
                <a:latin typeface="Arial" panose="020B0604020202020204" pitchFamily="34" charset="0"/>
                <a:cs typeface="Arial" panose="020B0604020202020204" pitchFamily="34" charset="0"/>
              </a:rPr>
              <a:t>, 24(1). doi:https://doi.org/10.1186/s12912-025-02829-z.</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Bing.com. (2025). </a:t>
            </a:r>
            <a:r>
              <a:rPr lang="en-US" sz="1100" i="1" dirty="0">
                <a:latin typeface="Arial" panose="020B0604020202020204" pitchFamily="34" charset="0"/>
                <a:cs typeface="Arial" panose="020B0604020202020204" pitchFamily="34" charset="0"/>
              </a:rPr>
              <a:t>Welcome To Zscaler Directory Authentication</a:t>
            </a:r>
            <a:r>
              <a:rPr lang="en-US" sz="1100" dirty="0">
                <a:latin typeface="Arial" panose="020B0604020202020204" pitchFamily="34" charset="0"/>
                <a:cs typeface="Arial" panose="020B0604020202020204" pitchFamily="34" charset="0"/>
              </a:rPr>
              <a:t>. [online] Available at: https://www.bing.com/images/search?view=detailV2&amp;insightstoken=bcid_RC-95wLBAyYJxR8SNElSdG-UR927.....4A [Accessed 9 Nov. 2025].</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Bing. (2025). </a:t>
            </a:r>
            <a:r>
              <a:rPr lang="en-US" sz="1100" i="1" dirty="0">
                <a:latin typeface="Arial" panose="020B0604020202020204" pitchFamily="34" charset="0"/>
                <a:cs typeface="Arial" panose="020B0604020202020204" pitchFamily="34" charset="0"/>
              </a:rPr>
              <a:t>Bing</a:t>
            </a:r>
            <a:r>
              <a:rPr lang="en-US" sz="1100" dirty="0">
                <a:latin typeface="Arial" panose="020B0604020202020204" pitchFamily="34" charset="0"/>
                <a:cs typeface="Arial" panose="020B0604020202020204" pitchFamily="34" charset="0"/>
              </a:rPr>
              <a:t>. [online] Available at: https://www.bing.com/images/search?view=detailV2&amp;insightstoken=bcid_RGA-Nu79tyYJxR8SNElSdG-UR927.....zw [Accessed 9 Nov. 2025].</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Ogletree, N., Frinak, S., Soman, S. and Yee, J. (2006). Chronic Kidney Disease (CKD) clinic improves management of cardiovascular disease (CVD) risk factors in CKD. </a:t>
            </a:r>
            <a:r>
              <a:rPr lang="en-US" sz="1100" i="1" dirty="0">
                <a:latin typeface="Arial" panose="020B0604020202020204" pitchFamily="34" charset="0"/>
                <a:cs typeface="Arial" panose="020B0604020202020204" pitchFamily="34" charset="0"/>
              </a:rPr>
              <a:t>Advances in Chronic Kidney Disease</a:t>
            </a:r>
            <a:r>
              <a:rPr lang="en-US" sz="1100" dirty="0">
                <a:latin typeface="Arial" panose="020B0604020202020204" pitchFamily="34" charset="0"/>
                <a:cs typeface="Arial" panose="020B0604020202020204" pitchFamily="34" charset="0"/>
              </a:rPr>
              <a:t>, 13(2), p.193. doi:https://doi.org/10.1053/j.ackd.2006.01.020.</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Laine, C., Davidoff, F., Lewis, C.E., Nelson, E.C., Nelson, E., Kessler, R.C. and Delbanco, T.L. (1996). Important elements of outpatient care: a comparison of patients’ and physicians’ opinions. </a:t>
            </a:r>
            <a:r>
              <a:rPr lang="en-IN" sz="1100" i="1" dirty="0">
                <a:latin typeface="Arial" panose="020B0604020202020204" pitchFamily="34" charset="0"/>
                <a:cs typeface="Arial" panose="020B0604020202020204" pitchFamily="34" charset="0"/>
              </a:rPr>
              <a:t>Annals of Internal Medicine</a:t>
            </a:r>
            <a:r>
              <a:rPr lang="en-IN" sz="1100" dirty="0">
                <a:latin typeface="Arial" panose="020B0604020202020204" pitchFamily="34" charset="0"/>
                <a:cs typeface="Arial" panose="020B0604020202020204" pitchFamily="34" charset="0"/>
              </a:rPr>
              <a:t>, [online] 125(8), pp.640–645. doi:https://doi.org/10.7326/0003-4819-125-8-199610150-00003.</a:t>
            </a:r>
          </a:p>
          <a:p>
            <a:pPr marL="285750" indent="-2857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Eckardt, K.-U. and Kasiske, B.L. (2009). Kidney Disease: Improving Global Outcomes. </a:t>
            </a:r>
            <a:r>
              <a:rPr lang="en-US" sz="1100" i="1" dirty="0">
                <a:latin typeface="Arial" panose="020B0604020202020204" pitchFamily="34" charset="0"/>
                <a:cs typeface="Arial" panose="020B0604020202020204" pitchFamily="34" charset="0"/>
              </a:rPr>
              <a:t>Nature Reviews Nephrology</a:t>
            </a:r>
            <a:r>
              <a:rPr lang="en-US" sz="1100" dirty="0">
                <a:latin typeface="Arial" panose="020B0604020202020204" pitchFamily="34" charset="0"/>
                <a:cs typeface="Arial" panose="020B0604020202020204" pitchFamily="34" charset="0"/>
              </a:rPr>
              <a:t>, 5(11), pp.650–657. doi:https://doi.org/10.1038/nrneph.2009.153.</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Ledford, C.J.W., Ledford, C.C. and Childress, M.A. (2013). Extending Physician ReACH: Influencing patient activation and behavior through multichannel physician communication. </a:t>
            </a:r>
            <a:r>
              <a:rPr lang="en-US" sz="1100" i="1" dirty="0">
                <a:latin typeface="Arial" panose="020B0604020202020204" pitchFamily="34" charset="0"/>
                <a:cs typeface="Arial" panose="020B0604020202020204" pitchFamily="34" charset="0"/>
              </a:rPr>
              <a:t>Patient Education and Counseling</a:t>
            </a:r>
            <a:r>
              <a:rPr lang="en-US" sz="1100" dirty="0">
                <a:latin typeface="Arial" panose="020B0604020202020204" pitchFamily="34" charset="0"/>
                <a:cs typeface="Arial" panose="020B0604020202020204" pitchFamily="34" charset="0"/>
              </a:rPr>
              <a:t>, 91(1), pp.72–78. doi:https://doi.org/10.1016/j.pec.2012.11.011.</a:t>
            </a:r>
          </a:p>
          <a:p>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Härter, M. (2020). It’s Time for Shared Decision Making and Person-Centred Care. </a:t>
            </a:r>
            <a:r>
              <a:rPr lang="en-US" sz="1100" i="1" dirty="0">
                <a:latin typeface="Arial" panose="020B0604020202020204" pitchFamily="34" charset="0"/>
                <a:cs typeface="Arial" panose="020B0604020202020204" pitchFamily="34" charset="0"/>
              </a:rPr>
              <a:t>The Patient - Patient-Centered Outcomes Research</a:t>
            </a:r>
            <a:r>
              <a:rPr lang="en-US" sz="1100" dirty="0">
                <a:latin typeface="Arial" panose="020B0604020202020204" pitchFamily="34" charset="0"/>
                <a:cs typeface="Arial" panose="020B0604020202020204" pitchFamily="34" charset="0"/>
              </a:rPr>
              <a:t>. doi:https://doi.org/10.1007/s40271-020-00471-2.</a:t>
            </a:r>
          </a:p>
          <a:p>
            <a:pPr marL="285750" indent="-2857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Peterson, G.R. (2017). IS MY FEELING YOUR PAIN BAD FOR OTHERS? EMPATHY AS VIRTUE VERSUS EMPATHY AS FIXED TRAIT. </a:t>
            </a:r>
            <a:r>
              <a:rPr lang="en-US" sz="1100" i="1" dirty="0">
                <a:latin typeface="Arial" panose="020B0604020202020204" pitchFamily="34" charset="0"/>
                <a:cs typeface="Arial" panose="020B0604020202020204" pitchFamily="34" charset="0"/>
              </a:rPr>
              <a:t>Zygon®</a:t>
            </a:r>
            <a:r>
              <a:rPr lang="en-US" sz="1100" dirty="0">
                <a:latin typeface="Arial" panose="020B0604020202020204" pitchFamily="34" charset="0"/>
                <a:cs typeface="Arial" panose="020B0604020202020204" pitchFamily="34" charset="0"/>
              </a:rPr>
              <a:t>, 52(1), pp.232–257. doi:https://doi.org/10.1111/zygo.12330.</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37803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8DD663-EE8C-9A78-9C29-BAB09F3B8447}"/>
              </a:ext>
            </a:extLst>
          </p:cNvPr>
          <p:cNvSpPr txBox="1"/>
          <p:nvPr/>
        </p:nvSpPr>
        <p:spPr>
          <a:xfrm>
            <a:off x="115747" y="123253"/>
            <a:ext cx="12192000" cy="2800767"/>
          </a:xfrm>
          <a:prstGeom prst="rect">
            <a:avLst/>
          </a:prstGeom>
          <a:noFill/>
        </p:spPr>
        <p:txBody>
          <a:bodyPr wrap="square">
            <a:spAutoFit/>
          </a:bodyPr>
          <a:lstStyle/>
          <a:p>
            <a:pPr marL="171450" indent="-1714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D’cruz, M.M. (2021). Health care professionals and the death penalty in India: Ethical obligations and challenges. </a:t>
            </a:r>
            <a:r>
              <a:rPr lang="en-US" sz="1100" b="0" i="1" dirty="0">
                <a:solidFill>
                  <a:srgbClr val="2C3E50"/>
                </a:solidFill>
                <a:effectLst/>
                <a:latin typeface="Arial" panose="020B0604020202020204" pitchFamily="34" charset="0"/>
                <a:cs typeface="Arial" panose="020B0604020202020204" pitchFamily="34" charset="0"/>
              </a:rPr>
              <a:t>Ethics, Medicine and Public Health</a:t>
            </a:r>
            <a:r>
              <a:rPr lang="en-US" sz="1100" b="0" i="0" dirty="0">
                <a:solidFill>
                  <a:srgbClr val="2C3E50"/>
                </a:solidFill>
                <a:effectLst/>
                <a:latin typeface="Arial" panose="020B0604020202020204" pitchFamily="34" charset="0"/>
                <a:cs typeface="Arial" panose="020B0604020202020204" pitchFamily="34" charset="0"/>
              </a:rPr>
              <a:t>, 18, p.100688. doi:https://doi.org/10.1016/j.jemep.2021.100688.</a:t>
            </a:r>
          </a:p>
          <a:p>
            <a:pPr marL="171450" indent="-171450">
              <a:buFont typeface="Arial" panose="020B0604020202020204" pitchFamily="34" charset="0"/>
              <a:buChar char="•"/>
            </a:pPr>
            <a:endParaRPr lang="en-US" sz="1100" dirty="0">
              <a:solidFill>
                <a:srgbClr val="2C3E50"/>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Economic Costs of Diabetes in the U.S. in 2002. (2003). </a:t>
            </a:r>
            <a:r>
              <a:rPr lang="en-US" sz="1100" i="1" dirty="0">
                <a:latin typeface="Arial" panose="020B0604020202020204" pitchFamily="34" charset="0"/>
                <a:cs typeface="Arial" panose="020B0604020202020204" pitchFamily="34" charset="0"/>
              </a:rPr>
              <a:t>Diabetes Care</a:t>
            </a:r>
            <a:r>
              <a:rPr lang="en-US" sz="1100" dirty="0">
                <a:latin typeface="Arial" panose="020B0604020202020204" pitchFamily="34" charset="0"/>
                <a:cs typeface="Arial" panose="020B0604020202020204" pitchFamily="34" charset="0"/>
              </a:rPr>
              <a:t>, 26(3), pp.917–932. doi:https://doi.org/10.2337/diacare.26.3.917.</a:t>
            </a: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Johansen, M.L. (2012). Keeping the peace: Conflict management strategies for nurse managers. </a:t>
            </a:r>
            <a:r>
              <a:rPr lang="en-US" sz="1100" i="1" dirty="0">
                <a:latin typeface="Arial" panose="020B0604020202020204" pitchFamily="34" charset="0"/>
                <a:cs typeface="Arial" panose="020B0604020202020204" pitchFamily="34" charset="0"/>
              </a:rPr>
              <a:t>Nursing Management </a:t>
            </a:r>
            <a:r>
              <a:rPr lang="en-US" sz="1100" dirty="0">
                <a:latin typeface="Arial" panose="020B0604020202020204" pitchFamily="34" charset="0"/>
                <a:cs typeface="Arial" panose="020B0604020202020204" pitchFamily="34" charset="0"/>
              </a:rPr>
              <a:t>, [online] 43(2), pp.50–54. doi:https://doi.org/10.1097/01.numa.0000410920.90831.96.</a:t>
            </a: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1100" dirty="0">
                <a:latin typeface="Arial" panose="020B0604020202020204" pitchFamily="34" charset="0"/>
                <a:cs typeface="Arial" panose="020B0604020202020204" pitchFamily="34" charset="0"/>
              </a:rPr>
              <a:t>Monsieurs, K.G., Nolan, J.P., Bossaert, L.L., Greif, R., Maconochie, I.K., Nikolaou, N.I., Perkins, G.D. and Soar, J. (2015). European Resuscitation Council Guidelines for Resuscitation 2015. </a:t>
            </a:r>
            <a:r>
              <a:rPr lang="en-IN" sz="1100" i="1" dirty="0">
                <a:latin typeface="Arial" panose="020B0604020202020204" pitchFamily="34" charset="0"/>
                <a:cs typeface="Arial" panose="020B0604020202020204" pitchFamily="34" charset="0"/>
              </a:rPr>
              <a:t>Resuscitation</a:t>
            </a:r>
            <a:r>
              <a:rPr lang="en-IN" sz="1100" dirty="0">
                <a:latin typeface="Arial" panose="020B0604020202020204" pitchFamily="34" charset="0"/>
                <a:cs typeface="Arial" panose="020B0604020202020204" pitchFamily="34" charset="0"/>
              </a:rPr>
              <a:t>, [online] 95, pp.1–80. doi:https://doi.org/10.1016/j.resuscitation.2015.07.038.</a:t>
            </a:r>
          </a:p>
          <a:p>
            <a:pPr marL="171450" indent="-171450">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Menon, V., Harris, S., Brackenridge, A. and Amiel, S. (2019). Exploratory study into communication styles of diabetes healthcare professionals according to their patients numerical ability. </a:t>
            </a:r>
            <a:r>
              <a:rPr lang="en-US" sz="1100" i="1" dirty="0">
                <a:latin typeface="Arial" panose="020B0604020202020204" pitchFamily="34" charset="0"/>
                <a:cs typeface="Arial" panose="020B0604020202020204" pitchFamily="34" charset="0"/>
              </a:rPr>
              <a:t>Endocrine Abstracts</a:t>
            </a:r>
            <a:r>
              <a:rPr lang="en-US" sz="1100" dirty="0">
                <a:latin typeface="Arial" panose="020B0604020202020204" pitchFamily="34" charset="0"/>
                <a:cs typeface="Arial" panose="020B0604020202020204" pitchFamily="34" charset="0"/>
              </a:rPr>
              <a:t>. doi:https://doi.org/10.1530/endoabs.63.p543.</a:t>
            </a: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Al Issa, H.-E., Thai, M.T.T. and Saad, S. (2025). Empowering social entrepreneurial intentions through experiential learning and self-efficacy. </a:t>
            </a:r>
            <a:r>
              <a:rPr lang="en-US" sz="1100" i="1" dirty="0">
                <a:latin typeface="Arial" panose="020B0604020202020204" pitchFamily="34" charset="0"/>
                <a:cs typeface="Arial" panose="020B0604020202020204" pitchFamily="34" charset="0"/>
              </a:rPr>
              <a:t>The International Journal of Management Education</a:t>
            </a:r>
            <a:r>
              <a:rPr lang="en-US" sz="1100" dirty="0">
                <a:latin typeface="Arial" panose="020B0604020202020204" pitchFamily="34" charset="0"/>
                <a:cs typeface="Arial" panose="020B0604020202020204" pitchFamily="34" charset="0"/>
              </a:rPr>
              <a:t>, 23(2), p.101154. doi:https://doi.org/10.1016/j.ijme.2025.101154.</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54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f1fc098a66f9bbc0061e0c31543cdf56">
  <xsd:schema xmlns:xsd="http://www.w3.org/2001/XMLSchema" xmlns:xs="http://www.w3.org/2001/XMLSchema" xmlns:p="http://schemas.microsoft.com/office/2006/metadata/properties" xmlns:ns3="3ef5847a-e696-4fee-a2c0-6c3f87568321" targetNamespace="http://schemas.microsoft.com/office/2006/metadata/properties" ma:root="true" ma:fieldsID="71d2c0bd3b566203f5e78eb72c2fba9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EE7A02-166A-4D7E-840F-17D124234BC4}">
  <ds:schemaRefs>
    <ds:schemaRef ds:uri="3ef5847a-e696-4fee-a2c0-6c3f87568321"/>
    <ds:schemaRef ds:uri="http://schemas.microsoft.com/office/infopath/2007/PartnerControls"/>
    <ds:schemaRef ds:uri="http://schemas.openxmlformats.org/package/2006/metadata/core-properties"/>
    <ds:schemaRef ds:uri="http://purl.org/dc/terms/"/>
    <ds:schemaRef ds:uri="http://purl.org/dc/dcmitype/"/>
    <ds:schemaRef ds:uri="http://purl.org/dc/elements/1.1/"/>
    <ds:schemaRef ds:uri="http://schemas.microsoft.com/office/2006/documentManagement/types"/>
    <ds:schemaRef ds:uri="http://www.w3.org/XML/1998/namespace"/>
    <ds:schemaRef ds:uri="http://schemas.microsoft.com/office/2006/metadata/properties"/>
  </ds:schemaRefs>
</ds:datastoreItem>
</file>

<file path=customXml/itemProps2.xml><?xml version="1.0" encoding="utf-8"?>
<ds:datastoreItem xmlns:ds="http://schemas.openxmlformats.org/officeDocument/2006/customXml" ds:itemID="{6C9F50AF-35D7-40C9-93F0-42EAC21AD7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F56DD4-5A66-40FA-BB35-C59F27B470C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1160</TotalTime>
  <Words>7580</Words>
  <Application>Microsoft Office PowerPoint</Application>
  <PresentationFormat>Widescreen</PresentationFormat>
  <Paragraphs>473</Paragraphs>
  <Slides>33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Aptos</vt:lpstr>
      <vt:lpstr>Aptos Display</vt:lpstr>
      <vt:lpstr>Arial</vt:lpstr>
      <vt:lpstr>Calibri</vt:lpstr>
      <vt:lpstr>Roboto</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Riddhi Hitesh Patel (2506528)</dc:creator>
  <cp:lastModifiedBy>Riddhi Hitesh Patel (2506528)</cp:lastModifiedBy>
  <cp:revision>4</cp:revision>
  <dcterms:created xsi:type="dcterms:W3CDTF">2025-10-31T09:57:15Z</dcterms:created>
  <dcterms:modified xsi:type="dcterms:W3CDTF">2025-11-09T23:30:42Z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