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7" r:id="rId4"/>
  </p:sldMasterIdLst>
  <p:notesMasterIdLst>
    <p:notesMasterId r:id="rId17"/>
  </p:notesMasterIdLst>
  <p:handoutMasterIdLst>
    <p:handoutMasterId r:id="rId18"/>
  </p:handoutMasterIdLst>
  <p:sldIdLst>
    <p:sldId id="289" r:id="rId5"/>
    <p:sldId id="288" r:id="rId6"/>
    <p:sldId id="276" r:id="rId7"/>
    <p:sldId id="292" r:id="rId8"/>
    <p:sldId id="291" r:id="rId9"/>
    <p:sldId id="293" r:id="rId10"/>
    <p:sldId id="283" r:id="rId11"/>
    <p:sldId id="261" r:id="rId12"/>
    <p:sldId id="294" r:id="rId13"/>
    <p:sldId id="264" r:id="rId14"/>
    <p:sldId id="295" r:id="rId15"/>
    <p:sldId id="26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23A0ADC-734B-4E2D-5322-F16ED9630B20}" v="1333" dt="2026-03-16T18:46:45.053"/>
    <p1510:client id="{CA291AD2-A585-5814-A08A-C091F63DCEBE}" v="108" dt="2026-03-17T15:01:42.073"/>
    <p1510:client id="{D3C566F7-7D29-F72C-F361-2D0B22306FBE}" v="1964" dt="2026-03-18T14:10:18.107"/>
    <p1510:client id="{F43CC527-C6FA-67F2-E11B-3FD074EE6037}" v="899" dt="2026-03-16T22:30:00.343"/>
  </p1510:revLst>
</p1510:revInfo>
</file>

<file path=ppt/tableStyles.xml><?xml version="1.0" encoding="utf-8"?>
<a:tblStyleLst xmlns:a="http://schemas.openxmlformats.org/drawingml/2006/main" def="{9DCAF9ED-07DC-4A11-8D7F-57B35C25682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3840"/>
      </p:guideLst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976AB79-C677-3DB7-78CF-9305D586148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3AB137-CEA6-0244-F12B-1ECC21172D0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C994AA-C437-4EF4-8BEF-0B832D7FA420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68EC96-C6CC-F2AF-D90F-143F4D20A07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0278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B16356-3B28-4AAF-8099-7941810E2475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5DA344-5FA2-43F7-9D95-CA56C82B0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57629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5DA344-5FA2-43F7-9D95-CA56C82B08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4445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5DA344-5FA2-43F7-9D95-CA56C82B08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6347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5DA344-5FA2-43F7-9D95-CA56C82B080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0452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5DA344-5FA2-43F7-9D95-CA56C82B080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8523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5DA344-5FA2-43F7-9D95-CA56C82B080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4402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5DA344-5FA2-43F7-9D95-CA56C82B080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7996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5DA344-5FA2-43F7-9D95-CA56C82B080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415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BB0DB3-A8FF-4ABB-9E2E-D960422260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25308"/>
          </a:xfrm>
        </p:spPr>
        <p:txBody>
          <a:bodyPr anchor="b">
            <a:normAutofit/>
          </a:bodyPr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EE0618-75D7-410F-859C-CDF53BC53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86729"/>
            <a:ext cx="9144000" cy="1135529"/>
          </a:xfrm>
        </p:spPr>
        <p:txBody>
          <a:bodyPr>
            <a:normAutofit/>
          </a:bodyPr>
          <a:lstStyle>
            <a:lvl1pPr marL="0" indent="0" algn="ctr">
              <a:lnSpc>
                <a:spcPct val="12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237F11-76DB-4DD9-9747-3F38D05BA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59F581-81B0-44B3-ABA5-A25CA4BAE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0D591-ADCF-4300-8282-72AE357F3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817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75558-A264-444E-829B-51AAE6B4B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8D9373-37D1-4135-8D34-755E139F7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5E4A6B-1966-4E57-9FB8-8B111E97B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3FC3DD-F2BE-41FF-895B-00129AAB1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1F830C-8424-4FAF-A011-605AE1D14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968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A1BE8-ECC1-4027-B16E-C7BECCA9D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46C7E1-471A-46AA-8068-98E68C0C20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7C9F8F-EC48-4D16-B4C6-023A7B607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9FA5B3-F726-417B-932A-B93E0C8F5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7D21F1-1A24-43EA-AB09-3024C491E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76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16569-B648-4D50-BEB8-E8DAE24D6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0831B3-A1FD-470C-BEEE-4CFB441502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4493"/>
            <a:ext cx="5181600" cy="42524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F34A17-C244-438C-9AE3-FB9B3CE3BD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4493"/>
            <a:ext cx="5181600" cy="42524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CFA3AA-3FC1-4B98-8F99-1726F1AC0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E10883-BACC-41A1-9067-ECFDB937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7660A2-13C9-4432-A6EB-A4FF3D78F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209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7C843-C993-4E9C-80DD-3620816E5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91A8E3-B066-4511-9C6E-A3435B64DD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34325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86B63-4102-4802-94D7-F138F80F3E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58237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924765-08A7-4A60-86DC-DC420F60BB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34325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AA2795-EFB6-4000-8F25-FBB62646C0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58237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942CFB-FE12-494A-9C41-3CB90F07B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3A07E3-59E1-4EBD-9687-4B6ABE96A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F7BB23-7539-4674-8B66-ACEFF9468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053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841DB-C73C-4968-B434-A6AA14DAF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8152BF-92C7-4BF5-A9DB-16A0BF0F5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289DB7-F492-4037-A439-D70F7E556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FA96F1-8B8A-4E83-B3C2-E10DE522A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767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602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CBE2C-9DAA-489D-AC88-15CBBA8A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E124BE-E494-445A-A4FB-A2A8F28F0C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2446DE-9A32-4774-9F7C-86678CA90E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00115D-61B3-46D0-B4D3-30C374B52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3C2AFC-D0F8-469F-B1E0-123C2E066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B9BCDA-9EF7-4531-8021-AF7B30751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131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AE558-F89F-4688-94E5-77F37D49F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CD35AF-8CA2-49BB-BAE9-F29A0186EC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5CAA98-55BD-4118-A8AF-D603060784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BFF4C5-82A8-4AD8-B7E2-2882F6576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60B401-B64F-417B-8AD6-581A22E5E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24BD4C-7149-44BF-8150-F72CAA95A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143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E5C77-55F8-4677-A96C-E6D3F5545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A064EF-ADDA-4943-8F87-A7469D7997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B0D493-D1E7-4358-95E9-B5B80A49E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E98326-3276-4B9E-960F-10C6677BF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4C3AC2-288D-4FEE-BF80-0EAEDDFAB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446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33C6A-5417-40BD-BF7A-9405832237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3BCB45-B343-46F6-9718-AA0D68CED1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BDA2A4-FD34-4E17-908F-4367B1E64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87AE3-776D-451D-AA52-C06B74724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A0C4D5-BE1E-4D6A-9196-E0F9E42B2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3593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4AAEB19-4B49-2801-9B15-7682CDF04C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D23C3EC-28B3-4644-8BE5-3288734B46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1">
            <a:extLst>
              <a:ext uri="{FF2B5EF4-FFF2-40B4-BE49-F238E27FC236}">
                <a16:creationId xmlns:a16="http://schemas.microsoft.com/office/drawing/2014/main" id="{2E8C189B-2E00-67DA-E342-3440F5EBB4C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57468" y="486137"/>
            <a:ext cx="5427584" cy="3599727"/>
          </a:xfrm>
        </p:spPr>
        <p:txBody>
          <a:bodyPr anchor="b" anchorCtr="0">
            <a:noAutofit/>
          </a:bodyPr>
          <a:lstStyle>
            <a:lvl1pPr algn="l">
              <a:defRPr sz="4400" cap="all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B64FCBF4-90E6-FFAA-143D-3A01CE52569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624774" y="-6713"/>
            <a:ext cx="6578801" cy="6894576"/>
          </a:xfrm>
          <a:custGeom>
            <a:avLst/>
            <a:gdLst>
              <a:gd name="connsiteX0" fmla="*/ 0 w 6613525"/>
              <a:gd name="connsiteY0" fmla="*/ 0 h 6858000"/>
              <a:gd name="connsiteX1" fmla="*/ 6613525 w 6613525"/>
              <a:gd name="connsiteY1" fmla="*/ 0 h 6858000"/>
              <a:gd name="connsiteX2" fmla="*/ 6613525 w 6613525"/>
              <a:gd name="connsiteY2" fmla="*/ 6858000 h 6858000"/>
              <a:gd name="connsiteX3" fmla="*/ 0 w 6613525"/>
              <a:gd name="connsiteY3" fmla="*/ 6858000 h 6858000"/>
              <a:gd name="connsiteX4" fmla="*/ 0 w 6613525"/>
              <a:gd name="connsiteY4" fmla="*/ 0 h 6858000"/>
              <a:gd name="connsiteX0" fmla="*/ 1875099 w 6613525"/>
              <a:gd name="connsiteY0" fmla="*/ 0 h 6858000"/>
              <a:gd name="connsiteX1" fmla="*/ 6613525 w 6613525"/>
              <a:gd name="connsiteY1" fmla="*/ 0 h 6858000"/>
              <a:gd name="connsiteX2" fmla="*/ 6613525 w 6613525"/>
              <a:gd name="connsiteY2" fmla="*/ 6858000 h 6858000"/>
              <a:gd name="connsiteX3" fmla="*/ 0 w 6613525"/>
              <a:gd name="connsiteY3" fmla="*/ 6858000 h 6858000"/>
              <a:gd name="connsiteX4" fmla="*/ 1875099 w 6613525"/>
              <a:gd name="connsiteY4" fmla="*/ 0 h 6858000"/>
              <a:gd name="connsiteX0" fmla="*/ 1840375 w 6578801"/>
              <a:gd name="connsiteY0" fmla="*/ 0 h 6869575"/>
              <a:gd name="connsiteX1" fmla="*/ 6578801 w 6578801"/>
              <a:gd name="connsiteY1" fmla="*/ 0 h 6869575"/>
              <a:gd name="connsiteX2" fmla="*/ 6578801 w 6578801"/>
              <a:gd name="connsiteY2" fmla="*/ 6858000 h 6869575"/>
              <a:gd name="connsiteX3" fmla="*/ 0 w 6578801"/>
              <a:gd name="connsiteY3" fmla="*/ 6869575 h 6869575"/>
              <a:gd name="connsiteX4" fmla="*/ 1840375 w 6578801"/>
              <a:gd name="connsiteY4" fmla="*/ 0 h 686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78801" h="6869575">
                <a:moveTo>
                  <a:pt x="1840375" y="0"/>
                </a:moveTo>
                <a:lnTo>
                  <a:pt x="6578801" y="0"/>
                </a:lnTo>
                <a:lnTo>
                  <a:pt x="6578801" y="6858000"/>
                </a:lnTo>
                <a:lnTo>
                  <a:pt x="0" y="6869575"/>
                </a:lnTo>
                <a:lnTo>
                  <a:pt x="1840375" y="0"/>
                </a:lnTo>
                <a:close/>
              </a:path>
            </a:pathLst>
          </a:custGeom>
        </p:spPr>
        <p:txBody>
          <a:bodyPr tIns="274320" rIns="274320">
            <a:normAutofit/>
          </a:bodyPr>
          <a:lstStyle>
            <a:lvl1pPr marL="0" indent="0" algn="r">
              <a:buNone/>
              <a:defRPr sz="2000"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5467025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:a16="http://schemas.microsoft.com/office/drawing/2014/main" id="{E1BBEEFE-AE8A-8083-54B6-DBE9BC0E9F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42863" y="0"/>
            <a:ext cx="4658392" cy="6858000"/>
          </a:xfrm>
          <a:custGeom>
            <a:avLst/>
            <a:gdLst>
              <a:gd name="connsiteX0" fmla="*/ 0 w 4658392"/>
              <a:gd name="connsiteY0" fmla="*/ 0 h 6858000"/>
              <a:gd name="connsiteX1" fmla="*/ 4658392 w 4658392"/>
              <a:gd name="connsiteY1" fmla="*/ 0 h 6858000"/>
              <a:gd name="connsiteX2" fmla="*/ 2820797 w 4658392"/>
              <a:gd name="connsiteY2" fmla="*/ 6858000 h 6858000"/>
              <a:gd name="connsiteX3" fmla="*/ 0 w 4658392"/>
              <a:gd name="connsiteY3" fmla="*/ 6858000 h 6858000"/>
              <a:gd name="connsiteX4" fmla="*/ 0 w 4658392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58392" h="6858000">
                <a:moveTo>
                  <a:pt x="0" y="0"/>
                </a:moveTo>
                <a:lnTo>
                  <a:pt x="4658392" y="0"/>
                </a:lnTo>
                <a:lnTo>
                  <a:pt x="2820797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64FF31D-04D7-B1F4-53B1-AA4170602E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9F040EF-92FF-AEA1-BBA6-A4B739E119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CA59A84-C321-FDF9-555F-1FB322EBBC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657BD59-35CC-9BB3-8621-6FA3356F81A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509286"/>
            <a:ext cx="3200400" cy="5617193"/>
          </a:xfrm>
        </p:spPr>
        <p:txBody>
          <a:bodyPr>
            <a:noAutofit/>
          </a:bodyPr>
          <a:lstStyle/>
          <a:p>
            <a:r>
              <a:rPr lang="en-US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72710C-A212-1B12-06CD-FA2A14F89D6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023412" y="509286"/>
            <a:ext cx="4328932" cy="5617194"/>
          </a:xfrm>
        </p:spPr>
        <p:txBody>
          <a:bodyPr anchor="ctr" anchorCtr="0">
            <a:normAutofit/>
          </a:bodyPr>
          <a:lstStyle>
            <a:lvl1pPr marL="0" indent="0">
              <a:lnSpc>
                <a:spcPct val="150000"/>
              </a:lnSpc>
              <a:spcBef>
                <a:spcPts val="1000"/>
              </a:spcBef>
              <a:buNone/>
              <a:defRPr sz="1800"/>
            </a:lvl1pPr>
            <a:lvl2pPr marL="457200" indent="0">
              <a:lnSpc>
                <a:spcPct val="150000"/>
              </a:lnSpc>
              <a:spcBef>
                <a:spcPts val="1000"/>
              </a:spcBef>
              <a:buNone/>
              <a:defRPr sz="1600"/>
            </a:lvl2pPr>
            <a:lvl3pPr marL="914400" indent="0">
              <a:lnSpc>
                <a:spcPct val="150000"/>
              </a:lnSpc>
              <a:spcBef>
                <a:spcPts val="1000"/>
              </a:spcBef>
              <a:buNone/>
              <a:defRPr sz="1400"/>
            </a:lvl3pPr>
            <a:lvl4pPr marL="1371600" indent="0">
              <a:lnSpc>
                <a:spcPct val="150000"/>
              </a:lnSpc>
              <a:spcBef>
                <a:spcPts val="1000"/>
              </a:spcBef>
              <a:buNone/>
              <a:defRPr sz="1200"/>
            </a:lvl4pPr>
            <a:lvl5pPr marL="1828800" indent="0">
              <a:lnSpc>
                <a:spcPct val="150000"/>
              </a:lnSpc>
              <a:spcBef>
                <a:spcPts val="1000"/>
              </a:spcBef>
              <a:buNone/>
              <a:defRPr sz="1200"/>
            </a:lvl5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760CD5A6-A0E4-A658-65B1-0D6C0533166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548813" y="-22860"/>
            <a:ext cx="2651760" cy="6903720"/>
          </a:xfrm>
        </p:spPr>
        <p:txBody>
          <a:bodyPr lIns="182880" tIns="274320" rIns="182880"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9171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+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C6EC6AF9-CC07-5258-9160-8C6391530C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BC6DCCE-3025-75FB-9405-8D51DCD63D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516CCC3-736F-49AC-F079-9A090DAA81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3BF578A-ADDB-6713-E5AD-0FF27EDC2E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076C4EAC-BBDE-1963-BD72-3BD2A47DC59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743671"/>
            <a:ext cx="9144000" cy="3361254"/>
          </a:xfrm>
        </p:spPr>
        <p:txBody>
          <a:bodyPr anchor="b">
            <a:noAutofit/>
          </a:bodyPr>
          <a:lstStyle>
            <a:lvl1pPr algn="ctr">
              <a:defRPr sz="44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E592AF4F-2F83-7005-B3AC-6FCC7FB1914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7620" y="4766434"/>
            <a:ext cx="12207240" cy="2121408"/>
          </a:xfrm>
        </p:spPr>
        <p:txBody>
          <a:bodyPr>
            <a:no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460601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+ subtitle +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3CF0EA4-D201-44E7-3558-D05CB4233E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A643EA3-ACAA-539C-A041-266A895A2B1C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681E18B-2347-8DB6-2A7F-3EAC100A41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32772C41-A024-2F33-1F04-21E003FA72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15072" y="528320"/>
            <a:ext cx="5028566" cy="3354992"/>
          </a:xfrm>
        </p:spPr>
        <p:txBody>
          <a:bodyPr anchor="b">
            <a:noAutofit/>
          </a:bodyPr>
          <a:lstStyle>
            <a:lvl1pPr algn="l">
              <a:defRPr sz="4400"/>
            </a:lvl1pPr>
          </a:lstStyle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3BC2DF-9C2A-052C-AD2C-0A8ABAA5037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15072" y="4027992"/>
            <a:ext cx="5028565" cy="1894972"/>
          </a:xfrm>
        </p:spPr>
        <p:txBody>
          <a:bodyPr>
            <a:noAutofit/>
          </a:bodyPr>
          <a:lstStyle>
            <a:lvl1pPr marL="0" indent="0" algn="l">
              <a:buNone/>
              <a:defRPr sz="1800" b="1" cap="all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add subtitle</a:t>
            </a:r>
          </a:p>
        </p:txBody>
      </p:sp>
      <p:sp>
        <p:nvSpPr>
          <p:cNvPr id="7" name="Picture Placeholder 7">
            <a:extLst>
              <a:ext uri="{FF2B5EF4-FFF2-40B4-BE49-F238E27FC236}">
                <a16:creationId xmlns:a16="http://schemas.microsoft.com/office/drawing/2014/main" id="{AA872EE9-FDFB-95A7-3547-DCAA0B51FE2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257326" y="-11576"/>
            <a:ext cx="4946249" cy="6903720"/>
          </a:xfrm>
          <a:custGeom>
            <a:avLst/>
            <a:gdLst>
              <a:gd name="connsiteX0" fmla="*/ 0 w 4977139"/>
              <a:gd name="connsiteY0" fmla="*/ 0 h 6858000"/>
              <a:gd name="connsiteX1" fmla="*/ 4977139 w 4977139"/>
              <a:gd name="connsiteY1" fmla="*/ 0 h 6858000"/>
              <a:gd name="connsiteX2" fmla="*/ 4977139 w 4977139"/>
              <a:gd name="connsiteY2" fmla="*/ 6858000 h 6858000"/>
              <a:gd name="connsiteX3" fmla="*/ 0 w 4977139"/>
              <a:gd name="connsiteY3" fmla="*/ 6858000 h 6858000"/>
              <a:gd name="connsiteX4" fmla="*/ 0 w 4977139"/>
              <a:gd name="connsiteY4" fmla="*/ 0 h 6858000"/>
              <a:gd name="connsiteX0" fmla="*/ 0 w 4977139"/>
              <a:gd name="connsiteY0" fmla="*/ 0 h 6892724"/>
              <a:gd name="connsiteX1" fmla="*/ 4977139 w 4977139"/>
              <a:gd name="connsiteY1" fmla="*/ 0 h 6892724"/>
              <a:gd name="connsiteX2" fmla="*/ 4977139 w 4977139"/>
              <a:gd name="connsiteY2" fmla="*/ 6858000 h 6892724"/>
              <a:gd name="connsiteX3" fmla="*/ 1863524 w 4977139"/>
              <a:gd name="connsiteY3" fmla="*/ 6892724 h 6892724"/>
              <a:gd name="connsiteX4" fmla="*/ 0 w 4977139"/>
              <a:gd name="connsiteY4" fmla="*/ 0 h 6892724"/>
              <a:gd name="connsiteX0" fmla="*/ 0 w 4977139"/>
              <a:gd name="connsiteY0" fmla="*/ 0 h 6892724"/>
              <a:gd name="connsiteX1" fmla="*/ 4977139 w 4977139"/>
              <a:gd name="connsiteY1" fmla="*/ 0 h 6892724"/>
              <a:gd name="connsiteX2" fmla="*/ 4977139 w 4977139"/>
              <a:gd name="connsiteY2" fmla="*/ 6892724 h 6892724"/>
              <a:gd name="connsiteX3" fmla="*/ 1863524 w 4977139"/>
              <a:gd name="connsiteY3" fmla="*/ 6892724 h 6892724"/>
              <a:gd name="connsiteX4" fmla="*/ 0 w 4977139"/>
              <a:gd name="connsiteY4" fmla="*/ 0 h 689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77139" h="6892724">
                <a:moveTo>
                  <a:pt x="0" y="0"/>
                </a:moveTo>
                <a:lnTo>
                  <a:pt x="4977139" y="0"/>
                </a:lnTo>
                <a:lnTo>
                  <a:pt x="4977139" y="6892724"/>
                </a:lnTo>
                <a:lnTo>
                  <a:pt x="1863524" y="6892724"/>
                </a:lnTo>
                <a:lnTo>
                  <a:pt x="0" y="0"/>
                </a:lnTo>
                <a:close/>
              </a:path>
            </a:pathLst>
          </a:custGeom>
        </p:spPr>
        <p:txBody>
          <a:bodyPr tIns="274320" rIns="274320">
            <a:normAutofit/>
          </a:bodyPr>
          <a:lstStyle>
            <a:lvl1pPr marL="0" indent="0" algn="r">
              <a:buNone/>
              <a:defRPr sz="2000"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183508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6CBD635-4863-B127-5668-D2C7DA8CDE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1629720-DD91-8012-686D-AABA439870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10911820" y="0"/>
            <a:ext cx="913577" cy="685800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657BD59-35CC-9BB3-8621-6FA3356F81A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70117" y="185195"/>
            <a:ext cx="6930838" cy="1505493"/>
          </a:xfrm>
        </p:spPr>
        <p:txBody>
          <a:bodyPr anchor="b" anchorCtr="0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1FB27827-7491-B1C2-D9C5-975A9FF66EC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8788" y="-22860"/>
            <a:ext cx="3291840" cy="6903720"/>
          </a:xfrm>
        </p:spPr>
        <p:txBody>
          <a:bodyPr lIns="182880" tIns="274320" rIns="182880"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7D4D4555-A25D-09B6-36AF-5977189F2DDE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3970116" y="2022395"/>
            <a:ext cx="6941703" cy="4297680"/>
          </a:xfrm>
        </p:spPr>
        <p:txBody>
          <a:bodyPr>
            <a:normAutofit/>
          </a:bodyPr>
          <a:lstStyle>
            <a:lvl1pPr marL="228600" indent="-228600">
              <a:spcBef>
                <a:spcPts val="1000"/>
              </a:spcBef>
              <a:spcAft>
                <a:spcPts val="1500"/>
              </a:spcAft>
              <a:buFont typeface="Arial" panose="020B0604020202020204" pitchFamily="34" charset="0"/>
              <a:buChar char="•"/>
              <a:defRPr sz="1800"/>
            </a:lvl1pPr>
            <a:lvl2pPr>
              <a:spcBef>
                <a:spcPts val="1000"/>
              </a:spcBef>
              <a:spcAft>
                <a:spcPts val="1500"/>
              </a:spcAft>
              <a:defRPr sz="1800"/>
            </a:lvl2pPr>
            <a:lvl3pPr>
              <a:spcBef>
                <a:spcPts val="1000"/>
              </a:spcBef>
              <a:spcAft>
                <a:spcPts val="1500"/>
              </a:spcAft>
              <a:defRPr sz="1800"/>
            </a:lvl3pPr>
            <a:lvl4pPr>
              <a:spcBef>
                <a:spcPts val="1000"/>
              </a:spcBef>
              <a:spcAft>
                <a:spcPts val="1500"/>
              </a:spcAft>
              <a:defRPr sz="1800"/>
            </a:lvl4pPr>
            <a:lvl5pPr>
              <a:spcBef>
                <a:spcPts val="1000"/>
              </a:spcBef>
              <a:spcAft>
                <a:spcPts val="1500"/>
              </a:spcAft>
              <a:defRPr sz="1800"/>
            </a:lvl5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911334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+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0">
            <a:extLst>
              <a:ext uri="{FF2B5EF4-FFF2-40B4-BE49-F238E27FC236}">
                <a16:creationId xmlns:a16="http://schemas.microsoft.com/office/drawing/2014/main" id="{C4293765-78A6-5206-26C2-E8817B2834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7470792" cy="6858000"/>
          </a:xfrm>
          <a:custGeom>
            <a:avLst/>
            <a:gdLst>
              <a:gd name="connsiteX0" fmla="*/ 0 w 7470792"/>
              <a:gd name="connsiteY0" fmla="*/ 0 h 6858000"/>
              <a:gd name="connsiteX1" fmla="*/ 7470792 w 7470792"/>
              <a:gd name="connsiteY1" fmla="*/ 0 h 6858000"/>
              <a:gd name="connsiteX2" fmla="*/ 5633197 w 7470792"/>
              <a:gd name="connsiteY2" fmla="*/ 6858000 h 6858000"/>
              <a:gd name="connsiteX3" fmla="*/ 0 w 747079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70792" h="6858000">
                <a:moveTo>
                  <a:pt x="0" y="0"/>
                </a:moveTo>
                <a:lnTo>
                  <a:pt x="7470792" y="0"/>
                </a:lnTo>
                <a:lnTo>
                  <a:pt x="563319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ln>
                <a:noFill/>
              </a:ln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4E351F-7451-86A3-5271-0D00B9EFA6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A860223-A40E-30ED-6832-0825A930B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0B6907E-F17B-783E-D454-DFC62D0977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6B12211-7E94-9534-6F2D-2AFD2EBE36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6580245-E985-EC3F-9385-D0F517F0C1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5A82A3-E3DF-978F-4BD7-10E0F1075B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EDC40AE-D1CB-7535-22E2-E6D910FB82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32772C41-A024-2F33-1F04-21E003FA729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685800"/>
            <a:ext cx="9144000" cy="3136738"/>
          </a:xfrm>
        </p:spPr>
        <p:txBody>
          <a:bodyPr anchor="b">
            <a:noAutofit/>
          </a:bodyPr>
          <a:lstStyle>
            <a:lvl1pPr algn="ctr">
              <a:defRPr sz="4400">
                <a:solidFill>
                  <a:schemeClr val="accent6"/>
                </a:solidFill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3BC2DF-9C2A-052C-AD2C-0A8ABAA5037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978800"/>
            <a:ext cx="9144000" cy="1965960"/>
          </a:xfrm>
        </p:spPr>
        <p:txBody>
          <a:bodyPr>
            <a:noAutofit/>
          </a:bodyPr>
          <a:lstStyle>
            <a:lvl1pPr marL="0" indent="0" algn="ctr">
              <a:buNone/>
              <a:defRPr sz="1800" b="1" cap="all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3711713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9E49FCE-658C-FF5A-6405-3D10F1AC1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903C516-D418-5E3E-1E4E-1DF8464338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7BF5B15-0E8A-A82C-6E9C-FCF3FBAAD4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54B33CA-9490-C8E1-FE4F-06367AF292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586824F-3198-FE44-5A4A-70312048DA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058CD71-6E97-B6A9-11B6-867ED408DE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E9FDAA6-BDE8-D6C3-17CD-F87BFB54F5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0C40C44A-93E6-6C58-5E88-AFDC594EC27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anchor="b" anchorCtr="0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42A0738D-E9A9-14B7-4739-62E402B0C2DF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834961" y="2032663"/>
            <a:ext cx="4463005" cy="4067492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spcAft>
                <a:spcPts val="500"/>
              </a:spcAft>
              <a:buNone/>
              <a:defRPr sz="1800"/>
            </a:lvl1pPr>
            <a:lvl2pPr marL="0">
              <a:spcBef>
                <a:spcPts val="1000"/>
              </a:spcBef>
              <a:spcAft>
                <a:spcPts val="500"/>
              </a:spcAft>
              <a:defRPr sz="1800"/>
            </a:lvl2pPr>
            <a:lvl3pPr marL="457200">
              <a:spcBef>
                <a:spcPts val="1000"/>
              </a:spcBef>
              <a:spcAft>
                <a:spcPts val="500"/>
              </a:spcAft>
              <a:defRPr sz="1800"/>
            </a:lvl3pPr>
            <a:lvl4pPr marL="685800">
              <a:spcBef>
                <a:spcPts val="1000"/>
              </a:spcBef>
              <a:spcAft>
                <a:spcPts val="500"/>
              </a:spcAft>
              <a:defRPr sz="1800"/>
            </a:lvl4pPr>
            <a:lvl5pPr marL="914400">
              <a:spcBef>
                <a:spcPts val="1000"/>
              </a:spcBef>
              <a:spcAft>
                <a:spcPts val="500"/>
              </a:spcAft>
              <a:defRPr sz="1800"/>
            </a:lvl5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A766D4CB-8BCE-C6EE-EF57-A8A819EBD366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6141720" y="2032663"/>
            <a:ext cx="5212080" cy="4067492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spcAft>
                <a:spcPts val="500"/>
              </a:spcAft>
              <a:buNone/>
              <a:defRPr sz="1800"/>
            </a:lvl1pPr>
            <a:lvl2pPr marL="0">
              <a:spcBef>
                <a:spcPts val="1000"/>
              </a:spcBef>
              <a:spcAft>
                <a:spcPts val="500"/>
              </a:spcAft>
              <a:defRPr sz="1800"/>
            </a:lvl2pPr>
            <a:lvl3pPr marL="457200">
              <a:spcBef>
                <a:spcPts val="1000"/>
              </a:spcBef>
              <a:spcAft>
                <a:spcPts val="500"/>
              </a:spcAft>
              <a:defRPr sz="1800"/>
            </a:lvl3pPr>
            <a:lvl4pPr marL="685800">
              <a:spcBef>
                <a:spcPts val="1000"/>
              </a:spcBef>
              <a:spcAft>
                <a:spcPts val="500"/>
              </a:spcAft>
              <a:defRPr sz="1800"/>
            </a:lvl4pPr>
            <a:lvl5pPr marL="914400">
              <a:spcBef>
                <a:spcPts val="1000"/>
              </a:spcBef>
              <a:spcAft>
                <a:spcPts val="500"/>
              </a:spcAft>
              <a:defRPr sz="1800"/>
            </a:lvl5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CFCEB5-4092-FD13-478E-51CD74FDB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077A4D-E7C0-912D-293F-D93F0CB5C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6AA9E1-334B-5F8F-8A92-67DD095F7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5481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DD9208B-0FD2-A7E3-5202-0F18392AE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010E2-9C6F-C582-1E3A-F5D43D0FFB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3D2B8AF-94DE-C211-EAE7-0971C111B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247A2AC-F284-077E-9A14-EB7D1DE62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0E91F1F-5151-2442-2B89-CE0AB11785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FBD82AC-3C5B-819E-E0FF-157D74B84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F299648-2E6E-FA0D-85E4-8884BE34A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0C40C44A-93E6-6C58-5E88-AFDC594EC27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anchor="b" anchorCtr="0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07BD0263-5D42-E696-F170-1F9CF5FF2A74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838199" y="2078963"/>
            <a:ext cx="3435628" cy="4067492"/>
          </a:xfrm>
        </p:spPr>
        <p:txBody>
          <a:bodyPr>
            <a:normAutofit/>
          </a:bodyPr>
          <a:lstStyle>
            <a:lvl1pPr marL="457200" indent="-457200">
              <a:spcBef>
                <a:spcPts val="1000"/>
              </a:spcBef>
              <a:spcAft>
                <a:spcPts val="500"/>
              </a:spcAft>
              <a:buFont typeface="+mj-lt"/>
              <a:buAutoNum type="arabicPeriod"/>
              <a:defRPr sz="1800"/>
            </a:lvl1pPr>
            <a:lvl2pPr marL="914400" indent="-457200">
              <a:spcBef>
                <a:spcPts val="1000"/>
              </a:spcBef>
              <a:spcAft>
                <a:spcPts val="500"/>
              </a:spcAft>
              <a:buFont typeface="+mj-lt"/>
              <a:buAutoNum type="alphaLcPeriod"/>
              <a:defRPr sz="1800"/>
            </a:lvl2pPr>
            <a:lvl3pPr marL="1371600" indent="-457200">
              <a:spcBef>
                <a:spcPts val="1000"/>
              </a:spcBef>
              <a:spcAft>
                <a:spcPts val="500"/>
              </a:spcAft>
              <a:buFont typeface="+mj-lt"/>
              <a:buAutoNum type="arabicParenR"/>
              <a:defRPr sz="1800"/>
            </a:lvl3pPr>
            <a:lvl4pPr marL="1828800" indent="-457200">
              <a:spcBef>
                <a:spcPts val="1000"/>
              </a:spcBef>
              <a:spcAft>
                <a:spcPts val="500"/>
              </a:spcAft>
              <a:buFont typeface="+mj-lt"/>
              <a:buAutoNum type="alphaLcParenR"/>
              <a:defRPr sz="1800"/>
            </a:lvl4pPr>
            <a:lvl5pPr marL="2228850" indent="-457200">
              <a:spcBef>
                <a:spcPts val="1000"/>
              </a:spcBef>
              <a:spcAft>
                <a:spcPts val="500"/>
              </a:spcAft>
              <a:buFont typeface="+mj-lt"/>
              <a:buAutoNum type="romanLcPeriod"/>
              <a:defRPr sz="1800"/>
            </a:lvl5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1BEE7174-135F-6F9F-11B9-3C3F2F9CDEAA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4965539" y="2087315"/>
            <a:ext cx="6007261" cy="4067492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spcAft>
                <a:spcPts val="0"/>
              </a:spcAft>
              <a:buNone/>
              <a:defRPr sz="1800"/>
            </a:lvl1pPr>
            <a:lvl2pPr marL="0">
              <a:spcBef>
                <a:spcPts val="1000"/>
              </a:spcBef>
              <a:spcAft>
                <a:spcPts val="500"/>
              </a:spcAft>
              <a:defRPr sz="1800"/>
            </a:lvl2pPr>
            <a:lvl3pPr marL="457200">
              <a:spcBef>
                <a:spcPts val="1000"/>
              </a:spcBef>
              <a:spcAft>
                <a:spcPts val="500"/>
              </a:spcAft>
              <a:defRPr sz="1800"/>
            </a:lvl3pPr>
            <a:lvl4pPr marL="685800">
              <a:spcBef>
                <a:spcPts val="1000"/>
              </a:spcBef>
              <a:spcAft>
                <a:spcPts val="500"/>
              </a:spcAft>
              <a:defRPr sz="1800"/>
            </a:lvl4pPr>
            <a:lvl5pPr marL="914400">
              <a:spcBef>
                <a:spcPts val="1000"/>
              </a:spcBef>
              <a:spcAft>
                <a:spcPts val="500"/>
              </a:spcAft>
              <a:defRPr sz="1800"/>
            </a:lvl5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CFCEB5-4092-FD13-478E-51CD74FDB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077A4D-E7C0-912D-293F-D93F0CB5C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6AA9E1-334B-5F8F-8A92-67DD095F7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5297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+ pictur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00B3A65-BB60-F2B4-4CF4-19A7C53F18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F1DB8D5-B954-BFC9-C8D8-F0491CCBE2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507D69F-27D7-2C68-A17D-3F1399C8BE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0C40C44A-93E6-6C58-5E88-AFDC594EC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6645965" cy="1325563"/>
          </a:xfrm>
        </p:spPr>
        <p:txBody>
          <a:bodyPr anchor="b" anchorCtr="0">
            <a:noAutofit/>
          </a:bodyPr>
          <a:lstStyle>
            <a:lvl1pPr>
              <a:defRPr sz="3600"/>
            </a:lvl1pPr>
          </a:lstStyle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813049-5F46-053E-6279-8183259649A6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1" y="2055813"/>
            <a:ext cx="5781261" cy="4067492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spcAft>
                <a:spcPts val="500"/>
              </a:spcAft>
              <a:buNone/>
              <a:defRPr sz="1800"/>
            </a:lvl1pPr>
            <a:lvl2pPr>
              <a:spcBef>
                <a:spcPts val="1000"/>
              </a:spcBef>
              <a:spcAft>
                <a:spcPts val="500"/>
              </a:spcAft>
              <a:defRPr sz="1600"/>
            </a:lvl2pPr>
            <a:lvl3pPr>
              <a:spcBef>
                <a:spcPts val="1000"/>
              </a:spcBef>
              <a:spcAft>
                <a:spcPts val="500"/>
              </a:spcAft>
              <a:defRPr sz="1400"/>
            </a:lvl3pPr>
            <a:lvl4pPr>
              <a:spcBef>
                <a:spcPts val="1000"/>
              </a:spcBef>
              <a:spcAft>
                <a:spcPts val="500"/>
              </a:spcAft>
              <a:defRPr sz="1200"/>
            </a:lvl4pPr>
            <a:lvl5pPr>
              <a:spcBef>
                <a:spcPts val="1000"/>
              </a:spcBef>
              <a:spcAft>
                <a:spcPts val="500"/>
              </a:spcAft>
              <a:defRPr sz="1200"/>
            </a:lvl5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BC013AD6-0EF3-2B25-DDBD-2DF706123AE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66991" y="-22860"/>
            <a:ext cx="4625008" cy="6903720"/>
          </a:xfrm>
        </p:spPr>
        <p:txBody>
          <a:bodyPr tIns="274320"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CFCEB5-4092-FD13-478E-51CD74FDB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077A4D-E7C0-912D-293F-D93F0CB5C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6AA9E1-334B-5F8F-8A92-67DD095F7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3283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+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C45A11E-9896-BD8B-8CC6-A79C124D8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11575"/>
            <a:ext cx="3119718" cy="68580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386022B-53D6-6CE0-2093-873FC64A5D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11575"/>
            <a:ext cx="903768" cy="65436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BD4BD8F-684C-A145-3376-9E69B0E5BE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-42863" y="5802775"/>
            <a:ext cx="6286501" cy="1066801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E7C1DA9-2A25-EE21-085B-8857DC1AD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8462964" y="5859925"/>
            <a:ext cx="3729036" cy="100965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F236BB3-E567-A8A9-5EC2-BCEF79CFCF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11543158" y="1659400"/>
            <a:ext cx="648842" cy="52101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4A87C9F-C765-C63C-951E-70721DDAC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0781554" y="11575"/>
            <a:ext cx="1410446" cy="425834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4425665-0C9C-3899-9DB9-ED05D91E26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6529388" y="6812"/>
            <a:ext cx="5662612" cy="9319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0C40C44A-93E6-6C58-5E88-AFDC594EC27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330405" cy="1325563"/>
          </a:xfrm>
        </p:spPr>
        <p:txBody>
          <a:bodyPr anchor="b" anchorCtr="0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813049-5F46-053E-6279-8183259649A6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2137059"/>
            <a:ext cx="2816352" cy="3986246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spcAft>
                <a:spcPts val="500"/>
              </a:spcAft>
              <a:buNone/>
              <a:defRPr sz="1800"/>
            </a:lvl1pPr>
            <a:lvl2pPr>
              <a:spcBef>
                <a:spcPts val="1000"/>
              </a:spcBef>
              <a:spcAft>
                <a:spcPts val="500"/>
              </a:spcAft>
              <a:defRPr sz="1600"/>
            </a:lvl2pPr>
            <a:lvl3pPr>
              <a:spcBef>
                <a:spcPts val="1000"/>
              </a:spcBef>
              <a:spcAft>
                <a:spcPts val="500"/>
              </a:spcAft>
              <a:defRPr sz="1400"/>
            </a:lvl3pPr>
            <a:lvl4pPr>
              <a:spcBef>
                <a:spcPts val="1000"/>
              </a:spcBef>
              <a:spcAft>
                <a:spcPts val="500"/>
              </a:spcAft>
              <a:defRPr sz="1200"/>
            </a:lvl4pPr>
            <a:lvl5pPr>
              <a:spcBef>
                <a:spcPts val="1000"/>
              </a:spcBef>
              <a:spcAft>
                <a:spcPts val="500"/>
              </a:spcAft>
              <a:defRPr sz="1200"/>
            </a:lvl5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able Placeholder 7">
            <a:extLst>
              <a:ext uri="{FF2B5EF4-FFF2-40B4-BE49-F238E27FC236}">
                <a16:creationId xmlns:a16="http://schemas.microsoft.com/office/drawing/2014/main" id="{423FEB60-8FB5-7F10-EDD7-8AB4B3139EF6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4109014" y="2137059"/>
            <a:ext cx="7059592" cy="3986245"/>
          </a:xfrm>
        </p:spPr>
        <p:txBody>
          <a:bodyPr>
            <a:normAutofit/>
          </a:bodyPr>
          <a:lstStyle>
            <a:lvl1pPr marL="0" indent="0" algn="ctr">
              <a:buNone/>
              <a:defRPr lang="en-US" sz="2000" dirty="0"/>
            </a:lvl1pPr>
          </a:lstStyle>
          <a:p>
            <a:r>
              <a:rPr lang="en-US"/>
              <a:t>Click icon to add table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CFCEB5-4092-FD13-478E-51CD74FDB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077A4D-E7C0-912D-293F-D93F0CB5C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6AA9E1-334B-5F8F-8A92-67DD095F7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9173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49C8ABD-000F-7A94-A7B0-9589F4FEFD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11575"/>
            <a:ext cx="3119718" cy="68580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DC3A554-E5A9-B3CB-913D-45DBFBA79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11575"/>
            <a:ext cx="903768" cy="65436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E3A8DF3-F55A-2494-C55D-8FB94BBC6A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-42863" y="5802775"/>
            <a:ext cx="6286501" cy="1066801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79DC86E-6F8A-B036-5CB2-AA8A79837F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8462964" y="5859925"/>
            <a:ext cx="3729036" cy="100965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B9E0C03-C633-9356-4E28-678BAB7AE0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11543158" y="1659400"/>
            <a:ext cx="648842" cy="52101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0C8A4F7-6C4C-719B-298F-3B81223D1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0781554" y="11575"/>
            <a:ext cx="1410446" cy="425834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E7E5D8B-D6BC-19AE-C0C9-249A556170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6529388" y="6812"/>
            <a:ext cx="5662612" cy="9319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0C40C44A-93E6-6C58-5E88-AFDC594EC27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anchor="b" anchorCtr="0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7A6C5266-7ECA-B150-2C0F-8670F43AC82D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838200" y="1987669"/>
            <a:ext cx="6974711" cy="4297679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spcAft>
                <a:spcPts val="0"/>
              </a:spcAft>
              <a:buNone/>
              <a:defRPr sz="1800"/>
            </a:lvl1pPr>
            <a:lvl2pPr>
              <a:spcBef>
                <a:spcPts val="1000"/>
              </a:spcBef>
              <a:spcAft>
                <a:spcPts val="500"/>
              </a:spcAft>
              <a:defRPr sz="1800"/>
            </a:lvl2pPr>
            <a:lvl3pPr>
              <a:spcBef>
                <a:spcPts val="1000"/>
              </a:spcBef>
              <a:spcAft>
                <a:spcPts val="500"/>
              </a:spcAft>
              <a:defRPr sz="1800"/>
            </a:lvl3pPr>
            <a:lvl4pPr>
              <a:spcBef>
                <a:spcPts val="1000"/>
              </a:spcBef>
              <a:spcAft>
                <a:spcPts val="500"/>
              </a:spcAft>
              <a:defRPr sz="1800"/>
            </a:lvl4pPr>
            <a:lvl5pPr>
              <a:spcBef>
                <a:spcPts val="1000"/>
              </a:spcBef>
              <a:spcAft>
                <a:spcPts val="500"/>
              </a:spcAft>
              <a:defRPr sz="1800"/>
            </a:lvl5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DFB03A-367B-9ADA-8071-E22871EC115F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7917085" y="1987670"/>
            <a:ext cx="3436716" cy="4297680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spcAft>
                <a:spcPts val="500"/>
              </a:spcAft>
              <a:buNone/>
              <a:defRPr sz="1800"/>
            </a:lvl1pPr>
            <a:lvl2pPr>
              <a:spcBef>
                <a:spcPts val="1000"/>
              </a:spcBef>
              <a:spcAft>
                <a:spcPts val="500"/>
              </a:spcAft>
              <a:defRPr sz="1600"/>
            </a:lvl2pPr>
            <a:lvl3pPr>
              <a:spcBef>
                <a:spcPts val="1000"/>
              </a:spcBef>
              <a:spcAft>
                <a:spcPts val="500"/>
              </a:spcAft>
              <a:defRPr sz="1400"/>
            </a:lvl3pPr>
            <a:lvl4pPr>
              <a:spcBef>
                <a:spcPts val="1000"/>
              </a:spcBef>
              <a:spcAft>
                <a:spcPts val="500"/>
              </a:spcAft>
              <a:defRPr sz="1200"/>
            </a:lvl4pPr>
            <a:lvl5pPr>
              <a:spcBef>
                <a:spcPts val="1000"/>
              </a:spcBef>
              <a:spcAft>
                <a:spcPts val="500"/>
              </a:spcAft>
              <a:defRPr sz="1200"/>
            </a:lvl5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CFCEB5-4092-FD13-478E-51CD74FDB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077A4D-E7C0-912D-293F-D93F0CB5C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6AA9E1-334B-5F8F-8A92-67DD095F7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2737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7588714-FE55-FCEF-78C2-2A4D11ECD7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11575"/>
            <a:ext cx="3119718" cy="68580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AF6BF02-4CD8-261B-BE58-05677EB947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11575"/>
            <a:ext cx="903768" cy="65436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1AF1F17-7A1F-BCA2-15C0-417928B4E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-42863" y="5802775"/>
            <a:ext cx="6286501" cy="1066801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F0ADE0B-D150-E72B-EE9A-E5EFDBC6F0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8462964" y="5859925"/>
            <a:ext cx="3729036" cy="100965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BBCDD5A-A3C4-DF4F-74AD-CAF0F465BD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11543158" y="1659400"/>
            <a:ext cx="648842" cy="52101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9430AE4-C878-DFAB-EDA5-36B97176DE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0781554" y="11575"/>
            <a:ext cx="1410446" cy="425834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61487B2-0348-2FFC-03FB-6508B6FD3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6529388" y="6812"/>
            <a:ext cx="5662612" cy="9319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657BD59-35CC-9BB3-8621-6FA3356F81A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anchor="b" anchorCtr="0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8" name="Table Placeholder 7">
            <a:extLst>
              <a:ext uri="{FF2B5EF4-FFF2-40B4-BE49-F238E27FC236}">
                <a16:creationId xmlns:a16="http://schemas.microsoft.com/office/drawing/2014/main" id="{0CEAFE70-86D3-8690-31CA-F9A1FBA494D0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838199" y="2125262"/>
            <a:ext cx="10515600" cy="3675944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add table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8061D-18C3-4F4F-85EF-561633F5875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7785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3"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1843C0D-8C0B-0B3C-7014-7B7217C008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7B715CF-E60F-DDAE-369E-BCC2CE4FF9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2BD8F5F-4228-6BB9-5EA6-5535908982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F721F95-97C0-7151-B9F6-C088CEA1A7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3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978AD50A-9C6A-454B-0CAD-EAB51844014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810" y="0"/>
            <a:ext cx="7816995" cy="6858000"/>
          </a:xfrm>
          <a:custGeom>
            <a:avLst/>
            <a:gdLst>
              <a:gd name="connsiteX0" fmla="*/ 0 w 7813675"/>
              <a:gd name="connsiteY0" fmla="*/ 0 h 6903720"/>
              <a:gd name="connsiteX1" fmla="*/ 7813675 w 7813675"/>
              <a:gd name="connsiteY1" fmla="*/ 0 h 6903720"/>
              <a:gd name="connsiteX2" fmla="*/ 7813675 w 7813675"/>
              <a:gd name="connsiteY2" fmla="*/ 6903720 h 6903720"/>
              <a:gd name="connsiteX3" fmla="*/ 0 w 7813675"/>
              <a:gd name="connsiteY3" fmla="*/ 6903720 h 6903720"/>
              <a:gd name="connsiteX4" fmla="*/ 0 w 7813675"/>
              <a:gd name="connsiteY4" fmla="*/ 0 h 6903720"/>
              <a:gd name="connsiteX0" fmla="*/ 0 w 7813675"/>
              <a:gd name="connsiteY0" fmla="*/ 0 h 6903720"/>
              <a:gd name="connsiteX1" fmla="*/ 7813675 w 7813675"/>
              <a:gd name="connsiteY1" fmla="*/ 0 h 6903720"/>
              <a:gd name="connsiteX2" fmla="*/ 7813675 w 7813675"/>
              <a:gd name="connsiteY2" fmla="*/ 6903720 h 6903720"/>
              <a:gd name="connsiteX3" fmla="*/ 798854 w 7813675"/>
              <a:gd name="connsiteY3" fmla="*/ 6867163 h 6903720"/>
              <a:gd name="connsiteX4" fmla="*/ 0 w 7813675"/>
              <a:gd name="connsiteY4" fmla="*/ 6903720 h 6903720"/>
              <a:gd name="connsiteX5" fmla="*/ 0 w 7813675"/>
              <a:gd name="connsiteY5" fmla="*/ 0 h 6903720"/>
              <a:gd name="connsiteX0" fmla="*/ 0 w 7813675"/>
              <a:gd name="connsiteY0" fmla="*/ 0 h 6907803"/>
              <a:gd name="connsiteX1" fmla="*/ 7813675 w 7813675"/>
              <a:gd name="connsiteY1" fmla="*/ 0 h 6907803"/>
              <a:gd name="connsiteX2" fmla="*/ 7813675 w 7813675"/>
              <a:gd name="connsiteY2" fmla="*/ 6903720 h 6907803"/>
              <a:gd name="connsiteX3" fmla="*/ 809014 w 7813675"/>
              <a:gd name="connsiteY3" fmla="*/ 6907803 h 6907803"/>
              <a:gd name="connsiteX4" fmla="*/ 0 w 7813675"/>
              <a:gd name="connsiteY4" fmla="*/ 6903720 h 6907803"/>
              <a:gd name="connsiteX5" fmla="*/ 0 w 7813675"/>
              <a:gd name="connsiteY5" fmla="*/ 0 h 6907803"/>
              <a:gd name="connsiteX0" fmla="*/ 0 w 7813675"/>
              <a:gd name="connsiteY0" fmla="*/ 0 h 6903720"/>
              <a:gd name="connsiteX1" fmla="*/ 7813675 w 7813675"/>
              <a:gd name="connsiteY1" fmla="*/ 0 h 6903720"/>
              <a:gd name="connsiteX2" fmla="*/ 7813675 w 7813675"/>
              <a:gd name="connsiteY2" fmla="*/ 6903720 h 6903720"/>
              <a:gd name="connsiteX3" fmla="*/ 809014 w 7813675"/>
              <a:gd name="connsiteY3" fmla="*/ 6887483 h 6903720"/>
              <a:gd name="connsiteX4" fmla="*/ 0 w 7813675"/>
              <a:gd name="connsiteY4" fmla="*/ 6903720 h 6903720"/>
              <a:gd name="connsiteX5" fmla="*/ 0 w 7813675"/>
              <a:gd name="connsiteY5" fmla="*/ 0 h 6903720"/>
              <a:gd name="connsiteX0" fmla="*/ 0 w 7813675"/>
              <a:gd name="connsiteY0" fmla="*/ 0 h 6903720"/>
              <a:gd name="connsiteX1" fmla="*/ 7813675 w 7813675"/>
              <a:gd name="connsiteY1" fmla="*/ 0 h 6903720"/>
              <a:gd name="connsiteX2" fmla="*/ 7813675 w 7813675"/>
              <a:gd name="connsiteY2" fmla="*/ 6903720 h 6903720"/>
              <a:gd name="connsiteX3" fmla="*/ 809014 w 7813675"/>
              <a:gd name="connsiteY3" fmla="*/ 6887483 h 6903720"/>
              <a:gd name="connsiteX4" fmla="*/ 0 w 7813675"/>
              <a:gd name="connsiteY4" fmla="*/ 6903720 h 6903720"/>
              <a:gd name="connsiteX5" fmla="*/ 0 w 7813675"/>
              <a:gd name="connsiteY5" fmla="*/ 0 h 6903720"/>
              <a:gd name="connsiteX0" fmla="*/ 0 w 7813675"/>
              <a:gd name="connsiteY0" fmla="*/ 0 h 6903720"/>
              <a:gd name="connsiteX1" fmla="*/ 7813675 w 7813675"/>
              <a:gd name="connsiteY1" fmla="*/ 0 h 6903720"/>
              <a:gd name="connsiteX2" fmla="*/ 7813675 w 7813675"/>
              <a:gd name="connsiteY2" fmla="*/ 6903720 h 6903720"/>
              <a:gd name="connsiteX3" fmla="*/ 809014 w 7813675"/>
              <a:gd name="connsiteY3" fmla="*/ 6898913 h 6903720"/>
              <a:gd name="connsiteX4" fmla="*/ 0 w 7813675"/>
              <a:gd name="connsiteY4" fmla="*/ 6903720 h 6903720"/>
              <a:gd name="connsiteX5" fmla="*/ 0 w 7813675"/>
              <a:gd name="connsiteY5" fmla="*/ 0 h 6903720"/>
              <a:gd name="connsiteX0" fmla="*/ 0 w 7813675"/>
              <a:gd name="connsiteY0" fmla="*/ 0 h 6903720"/>
              <a:gd name="connsiteX1" fmla="*/ 7813675 w 7813675"/>
              <a:gd name="connsiteY1" fmla="*/ 0 h 6903720"/>
              <a:gd name="connsiteX2" fmla="*/ 7813675 w 7813675"/>
              <a:gd name="connsiteY2" fmla="*/ 6903720 h 6903720"/>
              <a:gd name="connsiteX3" fmla="*/ 740434 w 7813675"/>
              <a:gd name="connsiteY3" fmla="*/ 6898913 h 6903720"/>
              <a:gd name="connsiteX4" fmla="*/ 0 w 7813675"/>
              <a:gd name="connsiteY4" fmla="*/ 6903720 h 6903720"/>
              <a:gd name="connsiteX5" fmla="*/ 0 w 7813675"/>
              <a:gd name="connsiteY5" fmla="*/ 0 h 6903720"/>
              <a:gd name="connsiteX0" fmla="*/ 0 w 7813675"/>
              <a:gd name="connsiteY0" fmla="*/ 0 h 6907385"/>
              <a:gd name="connsiteX1" fmla="*/ 7813675 w 7813675"/>
              <a:gd name="connsiteY1" fmla="*/ 0 h 6907385"/>
              <a:gd name="connsiteX2" fmla="*/ 7813675 w 7813675"/>
              <a:gd name="connsiteY2" fmla="*/ 6903720 h 6907385"/>
              <a:gd name="connsiteX3" fmla="*/ 6359380 w 7813675"/>
              <a:gd name="connsiteY3" fmla="*/ 6907385 h 6907385"/>
              <a:gd name="connsiteX4" fmla="*/ 740434 w 7813675"/>
              <a:gd name="connsiteY4" fmla="*/ 6898913 h 6907385"/>
              <a:gd name="connsiteX5" fmla="*/ 0 w 7813675"/>
              <a:gd name="connsiteY5" fmla="*/ 6903720 h 6907385"/>
              <a:gd name="connsiteX6" fmla="*/ 0 w 7813675"/>
              <a:gd name="connsiteY6" fmla="*/ 0 h 6907385"/>
              <a:gd name="connsiteX0" fmla="*/ 3320 w 7816995"/>
              <a:gd name="connsiteY0" fmla="*/ 0 h 6907385"/>
              <a:gd name="connsiteX1" fmla="*/ 7816995 w 7816995"/>
              <a:gd name="connsiteY1" fmla="*/ 0 h 6907385"/>
              <a:gd name="connsiteX2" fmla="*/ 7816995 w 7816995"/>
              <a:gd name="connsiteY2" fmla="*/ 6903720 h 6907385"/>
              <a:gd name="connsiteX3" fmla="*/ 6362700 w 7816995"/>
              <a:gd name="connsiteY3" fmla="*/ 6907385 h 6907385"/>
              <a:gd name="connsiteX4" fmla="*/ 743754 w 7816995"/>
              <a:gd name="connsiteY4" fmla="*/ 6898913 h 6907385"/>
              <a:gd name="connsiteX5" fmla="*/ 3320 w 7816995"/>
              <a:gd name="connsiteY5" fmla="*/ 6903720 h 6907385"/>
              <a:gd name="connsiteX6" fmla="*/ 0 w 7816995"/>
              <a:gd name="connsiteY6" fmla="*/ 2510645 h 6907385"/>
              <a:gd name="connsiteX7" fmla="*/ 3320 w 7816995"/>
              <a:gd name="connsiteY7" fmla="*/ 0 h 6907385"/>
              <a:gd name="connsiteX0" fmla="*/ 3320 w 7816995"/>
              <a:gd name="connsiteY0" fmla="*/ 0 h 6907385"/>
              <a:gd name="connsiteX1" fmla="*/ 7816995 w 7816995"/>
              <a:gd name="connsiteY1" fmla="*/ 0 h 6907385"/>
              <a:gd name="connsiteX2" fmla="*/ 7816995 w 7816995"/>
              <a:gd name="connsiteY2" fmla="*/ 6903720 h 6907385"/>
              <a:gd name="connsiteX3" fmla="*/ 6362700 w 7816995"/>
              <a:gd name="connsiteY3" fmla="*/ 6907385 h 6907385"/>
              <a:gd name="connsiteX4" fmla="*/ 743754 w 7816995"/>
              <a:gd name="connsiteY4" fmla="*/ 6898913 h 6907385"/>
              <a:gd name="connsiteX5" fmla="*/ 2876060 w 7816995"/>
              <a:gd name="connsiteY5" fmla="*/ 4644390 h 6907385"/>
              <a:gd name="connsiteX6" fmla="*/ 0 w 7816995"/>
              <a:gd name="connsiteY6" fmla="*/ 2510645 h 6907385"/>
              <a:gd name="connsiteX7" fmla="*/ 3320 w 7816995"/>
              <a:gd name="connsiteY7" fmla="*/ 0 h 6907385"/>
              <a:gd name="connsiteX0" fmla="*/ 3320 w 7816995"/>
              <a:gd name="connsiteY0" fmla="*/ 0 h 6907385"/>
              <a:gd name="connsiteX1" fmla="*/ 7816995 w 7816995"/>
              <a:gd name="connsiteY1" fmla="*/ 0 h 6907385"/>
              <a:gd name="connsiteX2" fmla="*/ 7816995 w 7816995"/>
              <a:gd name="connsiteY2" fmla="*/ 6903720 h 6907385"/>
              <a:gd name="connsiteX3" fmla="*/ 6362700 w 7816995"/>
              <a:gd name="connsiteY3" fmla="*/ 6907385 h 6907385"/>
              <a:gd name="connsiteX4" fmla="*/ 743754 w 7816995"/>
              <a:gd name="connsiteY4" fmla="*/ 6898913 h 6907385"/>
              <a:gd name="connsiteX5" fmla="*/ 2876060 w 7816995"/>
              <a:gd name="connsiteY5" fmla="*/ 4644390 h 6907385"/>
              <a:gd name="connsiteX6" fmla="*/ 0 w 7816995"/>
              <a:gd name="connsiteY6" fmla="*/ 2510645 h 6907385"/>
              <a:gd name="connsiteX7" fmla="*/ 3320 w 7816995"/>
              <a:gd name="connsiteY7" fmla="*/ 0 h 6907385"/>
              <a:gd name="connsiteX0" fmla="*/ 3320 w 7816995"/>
              <a:gd name="connsiteY0" fmla="*/ 0 h 6907385"/>
              <a:gd name="connsiteX1" fmla="*/ 7816995 w 7816995"/>
              <a:gd name="connsiteY1" fmla="*/ 0 h 6907385"/>
              <a:gd name="connsiteX2" fmla="*/ 7816995 w 7816995"/>
              <a:gd name="connsiteY2" fmla="*/ 6903720 h 6907385"/>
              <a:gd name="connsiteX3" fmla="*/ 6362700 w 7816995"/>
              <a:gd name="connsiteY3" fmla="*/ 6907385 h 6907385"/>
              <a:gd name="connsiteX4" fmla="*/ 743754 w 7816995"/>
              <a:gd name="connsiteY4" fmla="*/ 6898913 h 6907385"/>
              <a:gd name="connsiteX5" fmla="*/ 2876060 w 7816995"/>
              <a:gd name="connsiteY5" fmla="*/ 4644390 h 6907385"/>
              <a:gd name="connsiteX6" fmla="*/ 0 w 7816995"/>
              <a:gd name="connsiteY6" fmla="*/ 2510645 h 6907385"/>
              <a:gd name="connsiteX7" fmla="*/ 3320 w 7816995"/>
              <a:gd name="connsiteY7" fmla="*/ 0 h 6907385"/>
              <a:gd name="connsiteX0" fmla="*/ 3320 w 7816995"/>
              <a:gd name="connsiteY0" fmla="*/ 0 h 6907385"/>
              <a:gd name="connsiteX1" fmla="*/ 7816995 w 7816995"/>
              <a:gd name="connsiteY1" fmla="*/ 0 h 6907385"/>
              <a:gd name="connsiteX2" fmla="*/ 2899555 w 7816995"/>
              <a:gd name="connsiteY2" fmla="*/ 4648200 h 6907385"/>
              <a:gd name="connsiteX3" fmla="*/ 6362700 w 7816995"/>
              <a:gd name="connsiteY3" fmla="*/ 6907385 h 6907385"/>
              <a:gd name="connsiteX4" fmla="*/ 743754 w 7816995"/>
              <a:gd name="connsiteY4" fmla="*/ 6898913 h 6907385"/>
              <a:gd name="connsiteX5" fmla="*/ 2876060 w 7816995"/>
              <a:gd name="connsiteY5" fmla="*/ 4644390 h 6907385"/>
              <a:gd name="connsiteX6" fmla="*/ 0 w 7816995"/>
              <a:gd name="connsiteY6" fmla="*/ 2510645 h 6907385"/>
              <a:gd name="connsiteX7" fmla="*/ 3320 w 7816995"/>
              <a:gd name="connsiteY7" fmla="*/ 0 h 690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16995" h="6907385">
                <a:moveTo>
                  <a:pt x="3320" y="0"/>
                </a:moveTo>
                <a:lnTo>
                  <a:pt x="7816995" y="0"/>
                </a:lnTo>
                <a:lnTo>
                  <a:pt x="2899555" y="4648200"/>
                </a:lnTo>
                <a:lnTo>
                  <a:pt x="6362700" y="6907385"/>
                </a:lnTo>
                <a:lnTo>
                  <a:pt x="743754" y="6898913"/>
                </a:lnTo>
                <a:lnTo>
                  <a:pt x="2876060" y="4644390"/>
                </a:lnTo>
                <a:cubicBezTo>
                  <a:pt x="1610033" y="3689302"/>
                  <a:pt x="1117437" y="3324763"/>
                  <a:pt x="0" y="2510645"/>
                </a:cubicBezTo>
                <a:cubicBezTo>
                  <a:pt x="1107" y="1673763"/>
                  <a:pt x="2213" y="836882"/>
                  <a:pt x="3320" y="0"/>
                </a:cubicBezTo>
                <a:close/>
              </a:path>
            </a:pathLst>
          </a:custGeom>
          <a:solidFill>
            <a:schemeClr val="tx2"/>
          </a:solidFill>
          <a:ln w="22225">
            <a:noFill/>
          </a:ln>
        </p:spPr>
        <p:txBody>
          <a:bodyPr lIns="274320" tIns="274320">
            <a:normAutofit/>
          </a:bodyPr>
          <a:lstStyle>
            <a:lvl1pPr marL="0" indent="0">
              <a:buNone/>
              <a:defRPr sz="20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57BD59-35CC-9BB3-8621-6FA3356F8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0992" y="731562"/>
            <a:ext cx="4902843" cy="3526778"/>
          </a:xfrm>
          <a:noFill/>
        </p:spPr>
        <p:txBody>
          <a:bodyPr anchor="b">
            <a:noAutofit/>
          </a:bodyPr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72710C-A212-1B12-06CD-FA2A14F89D6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080992" y="4373217"/>
            <a:ext cx="4902843" cy="1753221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1000"/>
              </a:spcBef>
              <a:buNone/>
              <a:defRPr sz="1800">
                <a:solidFill>
                  <a:schemeClr val="tx1"/>
                </a:solidFill>
              </a:defRPr>
            </a:lvl1pPr>
            <a:lvl2pPr>
              <a:spcBef>
                <a:spcPts val="1000"/>
              </a:spcBef>
              <a:defRPr sz="1600">
                <a:solidFill>
                  <a:schemeClr val="tx1"/>
                </a:solidFill>
              </a:defRPr>
            </a:lvl2pPr>
            <a:lvl3pPr>
              <a:spcBef>
                <a:spcPts val="1000"/>
              </a:spcBef>
              <a:defRPr sz="1400">
                <a:solidFill>
                  <a:schemeClr val="tx1"/>
                </a:solidFill>
              </a:defRPr>
            </a:lvl3pPr>
            <a:lvl4pPr>
              <a:spcBef>
                <a:spcPts val="1000"/>
              </a:spcBef>
              <a:defRPr sz="1200">
                <a:solidFill>
                  <a:schemeClr val="tx1"/>
                </a:solidFill>
              </a:defRPr>
            </a:lvl4pPr>
            <a:lvl5pPr>
              <a:spcBef>
                <a:spcPts val="1000"/>
              </a:spcBef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21373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436E0F2-A64B-471E-93C0-8DFE08CC57C8}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C1E3AB1-2A8C-4607-9FAE-D8BDB280FE1A}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6D66059-832F-40B6-A35F-F56C8F38A1E7}"/>
              </a:ext>
            </a:extLst>
          </p:cNvPr>
          <p:cNvCxnSpPr>
            <a:cxnSpLocks/>
          </p:cNvCxnSpPr>
          <p:nvPr/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A515E2ED-7EA9-448D-83FA-54C3DF9723BD}"/>
              </a:ext>
            </a:extLst>
          </p:cNvPr>
          <p:cNvCxnSpPr>
            <a:cxnSpLocks/>
          </p:cNvCxnSpPr>
          <p:nvPr/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0595356-EABD-4767-AC9D-EA21FF115EC0}"/>
              </a:ext>
            </a:extLst>
          </p:cNvPr>
          <p:cNvCxnSpPr>
            <a:cxnSpLocks/>
          </p:cNvCxnSpPr>
          <p:nvPr/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8CD9F06-9628-469C-B788-A894E3E08281}"/>
              </a:ext>
            </a:extLst>
          </p:cNvPr>
          <p:cNvCxnSpPr>
            <a:cxnSpLocks/>
          </p:cNvCxnSpPr>
          <p:nvPr/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8550A431-0B61-421B-B4B7-24C0CFF0F938}"/>
              </a:ext>
            </a:extLst>
          </p:cNvPr>
          <p:cNvCxnSpPr>
            <a:cxnSpLocks/>
          </p:cNvCxnSpPr>
          <p:nvPr/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5B94C5-D205-4339-B029-5D0FD2E5F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533401"/>
            <a:ext cx="9906000" cy="1382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96DC5C-BD34-4CE4-8AA7-A6A4B9516F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0" y="2009554"/>
            <a:ext cx="9906000" cy="40244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F192A7-D622-449D-9FC2-48FDE4D690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37102" y="6398878"/>
            <a:ext cx="419390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fld id="{D6D8061D-18C3-4F4F-85EF-561633F58754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35B93C-2BE9-4847-BFE5-D3CBCC6E94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54429" y="6398878"/>
            <a:ext cx="4497315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="1" spc="30" baseline="0">
                <a:solidFill>
                  <a:schemeClr val="tx2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70A99-395E-4F22-8AAB-6C7EE743D7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02477" y="6398878"/>
            <a:ext cx="470887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fld id="{CBD12358-51D2-46B3-9BDE-DF29528B94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391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  <p:sldLayoutId id="2147483686" r:id="rId19"/>
    <p:sldLayoutId id="2147483687" r:id="rId20"/>
    <p:sldLayoutId id="2147483688" r:id="rId21"/>
    <p:sldLayoutId id="2147483689" r:id="rId22"/>
    <p:sldLayoutId id="2147483690" r:id="rId23"/>
    <p:sldLayoutId id="2147483691" r:id="rId2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 cap="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orient="horz" pos="336">
          <p15:clr>
            <a:srgbClr val="F26B43"/>
          </p15:clr>
        </p15:guide>
        <p15:guide id="4" orient="horz" pos="3984">
          <p15:clr>
            <a:srgbClr val="F26B43"/>
          </p15:clr>
        </p15:guide>
        <p15:guide id="5" pos="336">
          <p15:clr>
            <a:srgbClr val="F26B43"/>
          </p15:clr>
        </p15:guide>
        <p15:guide id="6" pos="7344">
          <p15:clr>
            <a:srgbClr val="F26B43"/>
          </p15:clr>
        </p15:guide>
        <p15:guide id="7" pos="720">
          <p15:clr>
            <a:srgbClr val="F26B43"/>
          </p15:clr>
        </p15:guide>
        <p15:guide id="8" pos="69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Relationship Id="rId4" Type="http://schemas.openxmlformats.org/officeDocument/2006/relationships/hyperlink" Target="https://www.nextplc.co.uk/about-next/our-histor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6FEC93CF-2672-7D78-F278-58C5E012E0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5447" y="1283628"/>
            <a:ext cx="8121200" cy="1555027"/>
          </a:xfrm>
        </p:spPr>
        <p:txBody>
          <a:bodyPr/>
          <a:lstStyle/>
          <a:p>
            <a:pPr algn="ctr"/>
            <a:r>
              <a:rPr lang="en-GB" i="0" dirty="0">
                <a:solidFill>
                  <a:schemeClr val="tx2">
                    <a:lumMod val="76000"/>
                    <a:lumOff val="24000"/>
                  </a:schemeClr>
                </a:solidFill>
                <a:latin typeface="Calibri"/>
                <a:ea typeface="Calibri"/>
                <a:cs typeface="Calibri"/>
              </a:rPr>
              <a:t>Assessment 1-Component 1</a:t>
            </a:r>
            <a:br>
              <a:rPr lang="en-US" dirty="0">
                <a:solidFill>
                  <a:schemeClr val="tx2">
                    <a:lumMod val="76000"/>
                    <a:lumOff val="24000"/>
                  </a:schemeClr>
                </a:solidFill>
                <a:latin typeface="Calibri"/>
                <a:ea typeface="Calibri"/>
                <a:cs typeface="Calibri"/>
              </a:rPr>
            </a:br>
            <a:r>
              <a:rPr lang="en-GB" i="0" dirty="0">
                <a:solidFill>
                  <a:schemeClr val="tx2">
                    <a:lumMod val="76000"/>
                    <a:lumOff val="24000"/>
                  </a:schemeClr>
                </a:solidFill>
                <a:latin typeface="Calibri"/>
                <a:ea typeface="Calibri"/>
                <a:cs typeface="Calibri"/>
              </a:rPr>
              <a:t>SOLO Presentation</a:t>
            </a:r>
            <a:endParaRPr lang="en-US" dirty="0" err="1">
              <a:solidFill>
                <a:schemeClr val="tx2">
                  <a:lumMod val="76000"/>
                  <a:lumOff val="24000"/>
                </a:schemeClr>
              </a:solidFill>
            </a:endParaRPr>
          </a:p>
        </p:txBody>
      </p:sp>
      <p:pic>
        <p:nvPicPr>
          <p:cNvPr id="7" name="Picture Placeholder 6" descr="A store front with a sign&#10;&#10;AI-generated content may be incorrect.">
            <a:extLst>
              <a:ext uri="{FF2B5EF4-FFF2-40B4-BE49-F238E27FC236}">
                <a16:creationId xmlns:a16="http://schemas.microsoft.com/office/drawing/2014/main" id="{ED21B7CD-3D69-26B5-8A0B-52A19A6B0A2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l="18220" r="18220"/>
          <a:stretch/>
        </p:blipFill>
        <p:spPr>
          <a:xfrm>
            <a:off x="7138335" y="3725"/>
            <a:ext cx="6578801" cy="7019836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75F99BA-638D-867F-C9FA-3AFB2D8290DB}"/>
              </a:ext>
            </a:extLst>
          </p:cNvPr>
          <p:cNvSpPr txBox="1"/>
          <p:nvPr/>
        </p:nvSpPr>
        <p:spPr>
          <a:xfrm>
            <a:off x="1523678" y="3822000"/>
            <a:ext cx="5376351" cy="224676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800" b="1"/>
              <a:t>Student: Michael Elkin</a:t>
            </a:r>
          </a:p>
          <a:p>
            <a:pPr algn="ctr"/>
            <a:r>
              <a:rPr lang="en-GB" sz="2800" b="1"/>
              <a:t>ID: 2431185</a:t>
            </a:r>
          </a:p>
          <a:p>
            <a:pPr algn="ctr"/>
            <a:endParaRPr lang="en-GB" sz="2800" b="1"/>
          </a:p>
          <a:p>
            <a:pPr algn="ctr"/>
            <a:r>
              <a:rPr lang="en-GB" sz="2800" b="1"/>
              <a:t>Module: LCLM5002</a:t>
            </a:r>
          </a:p>
          <a:p>
            <a:pPr algn="ctr"/>
            <a:r>
              <a:rPr lang="en-GB" sz="2800" b="1"/>
              <a:t>Lecturer: Amer Kareem</a:t>
            </a:r>
          </a:p>
        </p:txBody>
      </p:sp>
    </p:spTree>
    <p:extLst>
      <p:ext uri="{BB962C8B-B14F-4D97-AF65-F5344CB8AC3E}">
        <p14:creationId xmlns:p14="http://schemas.microsoft.com/office/powerpoint/2010/main" val="30789943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EA8735-F1DC-1DE6-0A38-429B2F660F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15375" y="-271133"/>
            <a:ext cx="6276264" cy="6990311"/>
          </a:xfrm>
          <a:noFill/>
        </p:spPr>
        <p:txBody>
          <a:bodyPr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800" b="1"/>
              <a:t>3.  Introduction</a:t>
            </a:r>
            <a:endParaRPr lang="en-US" sz="2800"/>
          </a:p>
          <a:p>
            <a:pPr>
              <a:lnSpc>
                <a:spcPct val="100000"/>
              </a:lnSpc>
            </a:pPr>
            <a:r>
              <a:rPr lang="en-US" sz="2800" b="1"/>
              <a:t>4.  Human Resources Management</a:t>
            </a:r>
            <a:endParaRPr lang="en-US" sz="2800" b="1" dirty="0"/>
          </a:p>
          <a:p>
            <a:pPr>
              <a:lnSpc>
                <a:spcPct val="100000"/>
              </a:lnSpc>
            </a:pPr>
            <a:r>
              <a:rPr lang="en-US" sz="2800" b="1" dirty="0"/>
              <a:t>5.  Finding a </a:t>
            </a:r>
            <a:r>
              <a:rPr lang="en-US" sz="2800" b="1"/>
              <a:t>Store</a:t>
            </a:r>
            <a:r>
              <a:rPr lang="en-US" sz="2800" b="1" dirty="0"/>
              <a:t> Manager</a:t>
            </a:r>
          </a:p>
          <a:p>
            <a:pPr>
              <a:lnSpc>
                <a:spcPct val="100000"/>
              </a:lnSpc>
            </a:pPr>
            <a:r>
              <a:rPr lang="en-US" sz="2800" b="1"/>
              <a:t>6.  Hiring</a:t>
            </a:r>
            <a:endParaRPr lang="en-US" sz="2800" b="1" dirty="0"/>
          </a:p>
          <a:p>
            <a:pPr>
              <a:lnSpc>
                <a:spcPct val="100000"/>
              </a:lnSpc>
            </a:pPr>
            <a:r>
              <a:rPr lang="en-US" sz="2800" b="1" dirty="0"/>
              <a:t>7.  Initial </a:t>
            </a:r>
            <a:r>
              <a:rPr lang="en-US" sz="2800" b="1"/>
              <a:t>Preparation</a:t>
            </a:r>
            <a:endParaRPr lang="en-US" sz="2800" b="1" dirty="0"/>
          </a:p>
          <a:p>
            <a:pPr>
              <a:lnSpc>
                <a:spcPct val="100000"/>
              </a:lnSpc>
            </a:pPr>
            <a:r>
              <a:rPr lang="en-US" sz="2800" b="1"/>
              <a:t>8.  The Process</a:t>
            </a:r>
            <a:endParaRPr lang="en-US" sz="2800" b="1" dirty="0"/>
          </a:p>
          <a:p>
            <a:pPr>
              <a:lnSpc>
                <a:spcPct val="100000"/>
              </a:lnSpc>
            </a:pPr>
            <a:r>
              <a:rPr lang="en-US" sz="2800" b="1"/>
              <a:t>9.  Options/Channels</a:t>
            </a:r>
            <a:endParaRPr lang="en-US" sz="2800" b="1" dirty="0"/>
          </a:p>
          <a:p>
            <a:pPr>
              <a:lnSpc>
                <a:spcPct val="100000"/>
              </a:lnSpc>
            </a:pPr>
            <a:r>
              <a:rPr lang="en-US" sz="2800" b="1" dirty="0"/>
              <a:t>10. Selection</a:t>
            </a:r>
          </a:p>
          <a:p>
            <a:pPr>
              <a:lnSpc>
                <a:spcPct val="100000"/>
              </a:lnSpc>
            </a:pPr>
            <a:r>
              <a:rPr lang="en-US" sz="2800" b="1"/>
              <a:t>11. Train, Develop, Retain</a:t>
            </a:r>
            <a:endParaRPr lang="en-US" sz="2800" b="1" dirty="0"/>
          </a:p>
          <a:p>
            <a:pPr>
              <a:lnSpc>
                <a:spcPct val="100000"/>
              </a:lnSpc>
            </a:pPr>
            <a:r>
              <a:rPr lang="en-US" sz="2800" b="1"/>
              <a:t>12. References</a:t>
            </a:r>
            <a:endParaRPr lang="en-US" sz="2800" b="1" dirty="0"/>
          </a:p>
          <a:p>
            <a:pPr>
              <a:lnSpc>
                <a:spcPct val="100000"/>
              </a:lnSpc>
            </a:pPr>
            <a:endParaRPr lang="en-US"/>
          </a:p>
        </p:txBody>
      </p:sp>
      <p:pic>
        <p:nvPicPr>
          <p:cNvPr id="25" name="Picture Placeholder 6" descr="A city skyline">
            <a:extLst>
              <a:ext uri="{FF2B5EF4-FFF2-40B4-BE49-F238E27FC236}">
                <a16:creationId xmlns:a16="http://schemas.microsoft.com/office/drawing/2014/main" id="{086C9520-C924-5732-CC82-F0C4A533D4E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" r="38"/>
          <a:stretch/>
        </p:blipFill>
        <p:spPr>
          <a:xfrm>
            <a:off x="9597195" y="-28358"/>
            <a:ext cx="3631474" cy="6953200"/>
          </a:xfr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7123846-C1B1-80D0-1172-094DDC5B1FFA}"/>
              </a:ext>
            </a:extLst>
          </p:cNvPr>
          <p:cNvSpPr txBox="1"/>
          <p:nvPr/>
        </p:nvSpPr>
        <p:spPr>
          <a:xfrm>
            <a:off x="703825" y="437700"/>
            <a:ext cx="3322548" cy="144655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400" b="1" i="1">
                <a:solidFill>
                  <a:schemeClr val="tx2">
                    <a:lumMod val="49000"/>
                    <a:lumOff val="51000"/>
                  </a:schemeClr>
                </a:solidFill>
                <a:latin typeface="Calibri"/>
                <a:ea typeface="Calibri"/>
                <a:cs typeface="Calibri"/>
              </a:rPr>
              <a:t>TABLE OF</a:t>
            </a:r>
            <a:endParaRPr lang="en-US" sz="4400" b="1" i="1">
              <a:solidFill>
                <a:schemeClr val="tx2">
                  <a:lumMod val="49000"/>
                  <a:lumOff val="51000"/>
                </a:schemeClr>
              </a:solidFill>
              <a:latin typeface="Calibri"/>
              <a:ea typeface="Calibri"/>
              <a:cs typeface="Calibri"/>
            </a:endParaRPr>
          </a:p>
          <a:p>
            <a:r>
              <a:rPr lang="en-GB" sz="4400" b="1" i="1">
                <a:solidFill>
                  <a:schemeClr val="tx2">
                    <a:lumMod val="49000"/>
                    <a:lumOff val="51000"/>
                  </a:schemeClr>
                </a:solidFill>
                <a:latin typeface="Calibri"/>
                <a:ea typeface="Calibri"/>
                <a:cs typeface="Calibri"/>
              </a:rPr>
              <a:t>CONTENTS</a:t>
            </a:r>
            <a:endParaRPr lang="en-GB">
              <a:solidFill>
                <a:schemeClr val="tx2">
                  <a:lumMod val="49000"/>
                  <a:lumOff val="51000"/>
                </a:schemeClr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38351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0034E89-1952-5288-08A0-70A4A73BE3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38020" y="6048443"/>
            <a:ext cx="9144000" cy="699474"/>
          </a:xfrm>
          <a:noFill/>
        </p:spPr>
        <p:txBody>
          <a:bodyPr anchor="b"/>
          <a:lstStyle/>
          <a:p>
            <a:pPr algn="l"/>
            <a:endParaRPr lang="en-US" b="1" dirty="0">
              <a:solidFill>
                <a:schemeClr val="tx2">
                  <a:lumMod val="76000"/>
                  <a:lumOff val="24000"/>
                </a:schemeClr>
              </a:solidFill>
              <a:latin typeface="Walbaum Display Light"/>
              <a:ea typeface="Calibri"/>
              <a:cs typeface="Calibri"/>
            </a:endParaRPr>
          </a:p>
        </p:txBody>
      </p:sp>
      <p:pic>
        <p:nvPicPr>
          <p:cNvPr id="17" name="Picture Placeholder 16" descr="A city with tall buildings">
            <a:extLst>
              <a:ext uri="{FF2B5EF4-FFF2-40B4-BE49-F238E27FC236}">
                <a16:creationId xmlns:a16="http://schemas.microsoft.com/office/drawing/2014/main" id="{4D6EE8D1-247A-B95F-BD1A-A2D76964CF3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" r="13"/>
          <a:stretch/>
        </p:blipFill>
        <p:spPr/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7538C09-17FE-7A77-1FFB-D59E9E3F18BA}"/>
              </a:ext>
            </a:extLst>
          </p:cNvPr>
          <p:cNvSpPr txBox="1"/>
          <p:nvPr/>
        </p:nvSpPr>
        <p:spPr>
          <a:xfrm>
            <a:off x="750753" y="1040832"/>
            <a:ext cx="10439852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dirty="0"/>
              <a:t>Next Plc are a leading British multinational retail outlet that specialise in clothing, footwear, home furnishings/products and beauty products.</a:t>
            </a:r>
          </a:p>
          <a:p>
            <a:endParaRPr lang="en-GB" sz="2400" b="1"/>
          </a:p>
          <a:p>
            <a:pPr marL="342900" indent="-342900">
              <a:buFont typeface="Arial"/>
              <a:buChar char="•"/>
            </a:pPr>
            <a:r>
              <a:rPr lang="en-GB" sz="2400" b="1"/>
              <a:t>Founded officially in 1982 (however, can be traced back to 1864)</a:t>
            </a:r>
          </a:p>
          <a:p>
            <a:pPr marL="342900" indent="-342900">
              <a:buFont typeface="Arial"/>
              <a:buChar char="•"/>
            </a:pPr>
            <a:r>
              <a:rPr lang="en-GB" sz="2400" b="1"/>
              <a:t>500 plus stores in UK &amp; internationally</a:t>
            </a:r>
          </a:p>
          <a:p>
            <a:pPr marL="342900" indent="-342900">
              <a:buFont typeface="Arial"/>
              <a:buChar char="•"/>
            </a:pPr>
            <a:r>
              <a:rPr lang="en-GB" sz="2400" b="1"/>
              <a:t>Has a strong online presence</a:t>
            </a:r>
          </a:p>
          <a:p>
            <a:pPr marL="342900" indent="-342900">
              <a:buFont typeface="Arial"/>
              <a:buChar char="•"/>
            </a:pPr>
            <a:r>
              <a:rPr lang="en-GB" sz="2400" b="1" dirty="0"/>
              <a:t>Largest clothing retailer in UK, surpassing Marks and Spencer</a:t>
            </a:r>
          </a:p>
          <a:p>
            <a:pPr marL="342900" indent="-342900">
              <a:buFont typeface="Arial"/>
              <a:buChar char="•"/>
            </a:pPr>
            <a:endParaRPr lang="en-GB" sz="2400" b="1"/>
          </a:p>
          <a:p>
            <a:r>
              <a:rPr lang="en-GB" sz="2400" b="1"/>
              <a:t>     Next plc (2025)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006A3D-549A-A17F-F7B0-CBFE95ADE0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520" y="5009366"/>
            <a:ext cx="3893507" cy="9206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C35A9FF-E6AB-76D6-F473-BBBB0D9DC09D}"/>
              </a:ext>
            </a:extLst>
          </p:cNvPr>
          <p:cNvSpPr txBox="1"/>
          <p:nvPr/>
        </p:nvSpPr>
        <p:spPr>
          <a:xfrm>
            <a:off x="2632075" y="161924"/>
            <a:ext cx="7937500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4400" b="1">
                <a:solidFill>
                  <a:schemeClr val="tx2">
                    <a:lumMod val="76000"/>
                    <a:lumOff val="24000"/>
                  </a:schemeClr>
                </a:solidFill>
                <a:latin typeface="Calibri"/>
                <a:ea typeface="Calibri"/>
                <a:cs typeface="Calibri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8210880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436E0F2-A64B-471E-93C0-8DFE08CC5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C1E3AB1-2A8C-4607-9FAE-D8BDB280F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6D66059-832F-40B6-A35F-F56C8F38A1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515E2ED-7EA9-448D-83FA-54C3DF9723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0595356-EABD-4767-AC9D-EA21FF115E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28CD9F06-9628-469C-B788-A894E3E08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8550A431-0B61-421B-B4B7-24C0CFF0F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82950D9A-4705-4314-961A-4F88B2CE41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13969F2-ED52-4E5C-B3FC-01E01B8B9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2"/>
            <a:ext cx="12192000" cy="68573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B7703F-0B51-1EA3-57C1-81F9EE0EBA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52" y="1836566"/>
            <a:ext cx="5791564" cy="3958178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br>
              <a:rPr lang="en-US" sz="2100" b="1" i="1" kern="1200" cap="all" baseline="0" dirty="0"/>
            </a:br>
            <a:br>
              <a:rPr lang="en-US" sz="2100" b="1" i="1" kern="1200" cap="all" baseline="0" dirty="0"/>
            </a:br>
            <a:r>
              <a:rPr lang="en-US" sz="2400" b="1" i="0" kern="1200" cap="all" baseline="0" dirty="0">
                <a:latin typeface="Univers Condensed Light"/>
              </a:rPr>
              <a:t>HRM focuses on employees as a resource  to </a:t>
            </a:r>
            <a:r>
              <a:rPr lang="en-US" sz="2400" b="1" i="0" dirty="0">
                <a:latin typeface="Univers Condensed Light"/>
              </a:rPr>
              <a:t>improve </a:t>
            </a:r>
            <a:r>
              <a:rPr lang="en-US" sz="2400" b="1" i="0" kern="1200" cap="all" baseline="0" dirty="0">
                <a:latin typeface="Univers Condensed Light"/>
              </a:rPr>
              <a:t> performance,  </a:t>
            </a:r>
            <a:r>
              <a:rPr lang="en-US" sz="2400" b="1" i="0" dirty="0">
                <a:latin typeface="Univers Condensed Light"/>
              </a:rPr>
              <a:t>leaning towards </a:t>
            </a:r>
            <a:r>
              <a:rPr lang="en-US" sz="2400" b="1" i="0" kern="1200" cap="all" baseline="0" dirty="0">
                <a:latin typeface="Univers Condensed Light"/>
              </a:rPr>
              <a:t>employees with  </a:t>
            </a:r>
            <a:r>
              <a:rPr lang="en-US" sz="2400" b="1" i="0" dirty="0">
                <a:latin typeface="Univers Condensed Light"/>
              </a:rPr>
              <a:t>that are able</a:t>
            </a:r>
            <a:r>
              <a:rPr lang="en-US" sz="2400" b="1" i="0" kern="1200" cap="all" baseline="0" dirty="0">
                <a:latin typeface="Univers Condensed Light"/>
              </a:rPr>
              <a:t> </a:t>
            </a:r>
            <a:r>
              <a:rPr lang="en-US" sz="2400" b="1" i="0" dirty="0">
                <a:latin typeface="Univers Condensed Light"/>
              </a:rPr>
              <a:t> to self-motivate.</a:t>
            </a:r>
            <a:r>
              <a:rPr lang="en-US" sz="2400" b="1" i="0" kern="1200" cap="all" baseline="0" dirty="0">
                <a:latin typeface="Univers Condensed Light"/>
              </a:rPr>
              <a:t> </a:t>
            </a:r>
            <a:br>
              <a:rPr lang="en-US" sz="2400" b="1" i="0" dirty="0">
                <a:latin typeface="Univers Condensed Light"/>
              </a:rPr>
            </a:br>
            <a:br>
              <a:rPr lang="en-US" sz="2400" b="1" i="0" dirty="0">
                <a:latin typeface="Univers Condensed Light"/>
              </a:rPr>
            </a:br>
            <a:r>
              <a:rPr lang="en-US" sz="2400" b="1" kern="1200" cap="all" baseline="0" dirty="0" err="1">
                <a:latin typeface="Univers Condensed Light"/>
              </a:rPr>
              <a:t>MarchinGton</a:t>
            </a:r>
            <a:r>
              <a:rPr lang="en-US" sz="2400" b="1" kern="1200" cap="all" baseline="0" dirty="0">
                <a:latin typeface="Univers Condensed Light"/>
              </a:rPr>
              <a:t>, Et Al (2024)</a:t>
            </a:r>
            <a:endParaRPr lang="en-US" sz="2400" kern="1200" cap="all" baseline="0" dirty="0">
              <a:latin typeface="Univers Condensed Light"/>
            </a:endParaRPr>
          </a:p>
        </p:txBody>
      </p:sp>
      <p:pic>
        <p:nvPicPr>
          <p:cNvPr id="5" name="Picture 4" descr="A person sitting at a desk with a computer&#10;&#10;AI-generated content may be incorrect.">
            <a:extLst>
              <a:ext uri="{FF2B5EF4-FFF2-40B4-BE49-F238E27FC236}">
                <a16:creationId xmlns:a16="http://schemas.microsoft.com/office/drawing/2014/main" id="{BA51869D-097D-E9F6-F3DB-55A6A298F8B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079" r="17630" b="2"/>
          <a:stretch>
            <a:fillRect/>
          </a:stretch>
        </p:blipFill>
        <p:spPr>
          <a:xfrm>
            <a:off x="5129011" y="-6350"/>
            <a:ext cx="7062989" cy="6863125"/>
          </a:xfrm>
          <a:custGeom>
            <a:avLst/>
            <a:gdLst/>
            <a:ahLst/>
            <a:cxnLst/>
            <a:rect l="l" t="t" r="r" b="b"/>
            <a:pathLst>
              <a:path w="6312196" h="6874330">
                <a:moveTo>
                  <a:pt x="2047193" y="0"/>
                </a:moveTo>
                <a:lnTo>
                  <a:pt x="6312196" y="0"/>
                </a:lnTo>
                <a:lnTo>
                  <a:pt x="6312196" y="6874330"/>
                </a:lnTo>
                <a:lnTo>
                  <a:pt x="0" y="6874330"/>
                </a:lnTo>
                <a:close/>
              </a:path>
            </a:pathLst>
          </a:custGeom>
        </p:spPr>
      </p:pic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13AC671C-E66F-43C5-A66A-C477339DD2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634715" y="0"/>
            <a:ext cx="914401" cy="6857348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8D07EE59-0317-C66E-3CDA-05E6F7225E73}"/>
              </a:ext>
            </a:extLst>
          </p:cNvPr>
          <p:cNvSpPr txBox="1"/>
          <p:nvPr/>
        </p:nvSpPr>
        <p:spPr>
          <a:xfrm>
            <a:off x="458477" y="603212"/>
            <a:ext cx="6126667" cy="152349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GB" sz="4400" b="1" i="1">
                <a:solidFill>
                  <a:schemeClr val="tx2">
                    <a:lumMod val="76000"/>
                    <a:lumOff val="24000"/>
                  </a:schemeClr>
                </a:solidFill>
                <a:latin typeface="Calibri"/>
                <a:ea typeface="Calibri"/>
                <a:cs typeface="Calibri"/>
              </a:rPr>
              <a:t>HUMAN RESOURCES</a:t>
            </a:r>
          </a:p>
          <a:p>
            <a:pPr>
              <a:spcAft>
                <a:spcPts val="600"/>
              </a:spcAft>
            </a:pPr>
            <a:r>
              <a:rPr lang="en-GB" sz="4400" b="1" i="1">
                <a:solidFill>
                  <a:schemeClr val="tx2">
                    <a:lumMod val="76000"/>
                    <a:lumOff val="24000"/>
                  </a:schemeClr>
                </a:solidFill>
                <a:latin typeface="Calibri"/>
                <a:ea typeface="Calibri"/>
                <a:cs typeface="Calibri"/>
              </a:rPr>
              <a:t>MANAGEMENT</a:t>
            </a:r>
            <a:endParaRPr lang="en-GB" sz="4400" b="1" i="1" dirty="0">
              <a:solidFill>
                <a:schemeClr val="tx2">
                  <a:lumMod val="76000"/>
                  <a:lumOff val="24000"/>
                </a:schemeClr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853914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436E0F2-A64B-471E-93C0-8DFE08CC5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C1E3AB1-2A8C-4607-9FAE-D8BDB280F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6D66059-832F-40B6-A35F-F56C8F38A1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515E2ED-7EA9-448D-83FA-54C3DF9723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0595356-EABD-4767-AC9D-EA21FF115E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8CD9F06-9628-469C-B788-A894E3E08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550A431-0B61-421B-B4B7-24C0CFF0F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5B8092E2-D77A-4CE6-BB2D-6269784456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02CD835-4B0F-45D6-9B85-B049A1005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3"/>
            <a:ext cx="12192000" cy="20089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181606-4ED5-A6E7-19EF-9CA0A722DD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25563" y="5509062"/>
            <a:ext cx="1761778" cy="446047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l"/>
            <a:endParaRPr lang="en-US" b="1" dirty="0">
              <a:solidFill>
                <a:schemeClr val="tx2">
                  <a:lumMod val="76000"/>
                  <a:lumOff val="24000"/>
                </a:schemeClr>
              </a:solidFill>
            </a:endParaRP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7971A1EC-5980-40B2-973F-0D3D6630DB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B0049A56-C4C2-4C0F-9F4F-D0E34391D9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78117" y="0"/>
            <a:ext cx="340591" cy="200955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7D02BE56-7EB5-4E62-B6E2-1C49E470A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1299548"/>
            <a:ext cx="1769035" cy="69557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257E4459-3A5C-F16B-32A7-AC18A27BE29B}"/>
              </a:ext>
            </a:extLst>
          </p:cNvPr>
          <p:cNvSpPr txBox="1"/>
          <p:nvPr/>
        </p:nvSpPr>
        <p:spPr>
          <a:xfrm>
            <a:off x="-19493" y="2468852"/>
            <a:ext cx="7220779" cy="487621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buSzPct val="80000"/>
            </a:pPr>
            <a:r>
              <a:rPr lang="en-US" sz="2400" b="1">
                <a:highlight>
                  <a:srgbClr val="FFFFFF"/>
                </a:highlight>
              </a:rPr>
              <a:t>Having recently experienced a 'higher than usual' turnover of </a:t>
            </a:r>
            <a:r>
              <a:rPr lang="en-US" sz="2400" b="1" dirty="0">
                <a:highlight>
                  <a:srgbClr val="FFFFFF"/>
                </a:highlight>
              </a:rPr>
              <a:t>staff at one of their flagship stores, Next PLC carried out an investigation to try to understand the problem. </a:t>
            </a:r>
            <a:endParaRPr lang="en-US" sz="2400"/>
          </a:p>
          <a:p>
            <a:pPr indent="-228600">
              <a:lnSpc>
                <a:spcPct val="90000"/>
              </a:lnSpc>
              <a:spcAft>
                <a:spcPts val="600"/>
              </a:spcAft>
              <a:buSzPct val="80000"/>
              <a:buFont typeface="Arial" panose="020B0604020202020204" pitchFamily="34" charset="0"/>
              <a:buChar char="•"/>
            </a:pPr>
            <a:endParaRPr lang="en-US" sz="2400" b="1" dirty="0">
              <a:highlight>
                <a:srgbClr val="FFFFFF"/>
              </a:highlight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SzPct val="80000"/>
              <a:buFont typeface="Arial" panose="020B0604020202020204" pitchFamily="34" charset="0"/>
              <a:buChar char="•"/>
            </a:pPr>
            <a:r>
              <a:rPr lang="en-US" sz="2400" b="1">
                <a:highlight>
                  <a:srgbClr val="FFFFFF"/>
                </a:highlight>
              </a:rPr>
              <a:t>Observing</a:t>
            </a:r>
            <a:endParaRPr lang="en-US" sz="2400" b="1" dirty="0">
              <a:highlight>
                <a:srgbClr val="FFFFFF"/>
              </a:highlight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SzPct val="80000"/>
              <a:buFont typeface="Arial" panose="020B0604020202020204" pitchFamily="34" charset="0"/>
              <a:buChar char="•"/>
            </a:pPr>
            <a:r>
              <a:rPr lang="en-US" sz="2400" b="1">
                <a:highlight>
                  <a:srgbClr val="FFFFFF"/>
                </a:highlight>
              </a:rPr>
              <a:t>Interviewing</a:t>
            </a:r>
            <a:endParaRPr lang="en-US" sz="2400" b="1" dirty="0">
              <a:highlight>
                <a:srgbClr val="FFFFFF"/>
              </a:highlight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SzPct val="80000"/>
              <a:buFont typeface="Arial" panose="020B0604020202020204" pitchFamily="34" charset="0"/>
              <a:buChar char="•"/>
            </a:pPr>
            <a:r>
              <a:rPr lang="en-US" sz="2400" b="1">
                <a:highlight>
                  <a:srgbClr val="FFFFFF"/>
                </a:highlight>
              </a:rPr>
              <a:t>Inviting a</a:t>
            </a:r>
            <a:r>
              <a:rPr lang="en-US" sz="2400" b="1" dirty="0">
                <a:highlight>
                  <a:srgbClr val="FFFFFF"/>
                </a:highlight>
              </a:rPr>
              <a:t>nonymous feedback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SzPct val="80000"/>
              <a:buFont typeface="Arial" panose="020B0604020202020204" pitchFamily="34" charset="0"/>
              <a:buChar char="•"/>
            </a:pPr>
            <a:endParaRPr lang="en-US" sz="2400" b="1" i="1" dirty="0">
              <a:highlight>
                <a:srgbClr val="FFFFFF"/>
              </a:highlight>
            </a:endParaRPr>
          </a:p>
          <a:p>
            <a:pPr marL="114300">
              <a:lnSpc>
                <a:spcPct val="90000"/>
              </a:lnSpc>
              <a:spcAft>
                <a:spcPts val="600"/>
              </a:spcAft>
              <a:buSzPct val="80000"/>
            </a:pPr>
            <a:r>
              <a:rPr lang="en-US" sz="2400" b="1" i="1" dirty="0">
                <a:highlight>
                  <a:srgbClr val="FFFFFF"/>
                </a:highlight>
              </a:rPr>
              <a:t>According to Picardi, C (2020) a job evaluation should take place annually </a:t>
            </a:r>
            <a:r>
              <a:rPr lang="en-US" sz="2400" b="1" i="1">
                <a:highlight>
                  <a:srgbClr val="FFFFFF"/>
                </a:highlight>
              </a:rPr>
              <a:t>to</a:t>
            </a:r>
            <a:r>
              <a:rPr lang="en-US" sz="2400" b="1" i="1" dirty="0">
                <a:highlight>
                  <a:srgbClr val="FFFFFF"/>
                </a:highlight>
              </a:rPr>
              <a:t> highlight any issues and not just when a position becomes vacant. </a:t>
            </a:r>
            <a:endParaRPr lang="en-US" sz="2400" b="1" i="1" dirty="0">
              <a:solidFill>
                <a:srgbClr val="000000"/>
              </a:solidFill>
              <a:highlight>
                <a:srgbClr val="FFFFFF"/>
              </a:highlight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SzPct val="80000"/>
              <a:buFont typeface="Arial" panose="020B0604020202020204" pitchFamily="34" charset="0"/>
              <a:buChar char="•"/>
            </a:pPr>
            <a:endParaRPr lang="en-US" sz="1500" b="1">
              <a:solidFill>
                <a:schemeClr val="tx2"/>
              </a:solidFill>
              <a:highlight>
                <a:srgbClr val="FFFFFF"/>
              </a:highlight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SzPct val="80000"/>
              <a:buFont typeface="Arial" panose="020B0604020202020204" pitchFamily="34" charset="0"/>
              <a:buChar char="•"/>
            </a:pPr>
            <a:endParaRPr lang="en-US" sz="1500" b="1">
              <a:solidFill>
                <a:schemeClr val="tx2"/>
              </a:solidFill>
              <a:highlight>
                <a:srgbClr val="FFFFFF"/>
              </a:highlight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SzPct val="80000"/>
              <a:buFont typeface="Arial" panose="020B0604020202020204" pitchFamily="34" charset="0"/>
              <a:buChar char="•"/>
            </a:pPr>
            <a:endParaRPr lang="en-US" sz="1500" b="1">
              <a:solidFill>
                <a:schemeClr val="tx2"/>
              </a:solidFill>
              <a:highlight>
                <a:srgbClr val="FFFFFF"/>
              </a:highlight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SzPct val="80000"/>
              <a:buFont typeface="Arial" panose="020B0604020202020204" pitchFamily="34" charset="0"/>
              <a:buChar char="•"/>
            </a:pPr>
            <a:endParaRPr lang="en-US" sz="1500" b="1">
              <a:solidFill>
                <a:schemeClr val="tx2"/>
              </a:solidFill>
              <a:highlight>
                <a:srgbClr val="FFFFFF"/>
              </a:highlight>
            </a:endParaRPr>
          </a:p>
        </p:txBody>
      </p:sp>
      <p:pic>
        <p:nvPicPr>
          <p:cNvPr id="3" name="Picture 2" descr="A mannequins in a store window&#10;&#10;AI-generated content may be incorrect.">
            <a:extLst>
              <a:ext uri="{FF2B5EF4-FFF2-40B4-BE49-F238E27FC236}">
                <a16:creationId xmlns:a16="http://schemas.microsoft.com/office/drawing/2014/main" id="{6A9FFF24-7CC1-7C2D-50F2-DF0C05FBC58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042" r="15786"/>
          <a:stretch>
            <a:fillRect/>
          </a:stretch>
        </p:blipFill>
        <p:spPr>
          <a:xfrm>
            <a:off x="7225552" y="2007212"/>
            <a:ext cx="4966447" cy="4862884"/>
          </a:xfrm>
          <a:prstGeom prst="rect">
            <a:avLst/>
          </a:prstGeom>
        </p:spPr>
      </p:pic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C4595B06-EDA5-4E45-BED4-7891E7E0CD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1150" y="1171094"/>
            <a:ext cx="4860850" cy="82402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D79C9A5D-F572-476A-99A9-700077150B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968704" y="0"/>
            <a:ext cx="2147217" cy="1995117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59592DA5-68A4-46A6-90EA-F0304FF8EE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594353" y="-14436"/>
            <a:ext cx="239059" cy="200955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DF2F9067-99DA-7C71-26FB-C77EEC166A23}"/>
              </a:ext>
            </a:extLst>
          </p:cNvPr>
          <p:cNvSpPr txBox="1"/>
          <p:nvPr/>
        </p:nvSpPr>
        <p:spPr>
          <a:xfrm>
            <a:off x="1582103" y="476030"/>
            <a:ext cx="7112464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400" b="1" dirty="0">
                <a:solidFill>
                  <a:schemeClr val="tx2">
                    <a:lumMod val="76000"/>
                    <a:lumOff val="24000"/>
                  </a:schemeClr>
                </a:solidFill>
                <a:latin typeface="Calibri"/>
                <a:ea typeface="Calibri"/>
                <a:cs typeface="Calibri"/>
              </a:rPr>
              <a:t>FINDING A STORE </a:t>
            </a:r>
            <a:r>
              <a:rPr lang="en-GB" sz="4400" b="1">
                <a:solidFill>
                  <a:schemeClr val="tx2">
                    <a:lumMod val="76000"/>
                    <a:lumOff val="24000"/>
                  </a:schemeClr>
                </a:solidFill>
                <a:latin typeface="Calibri"/>
                <a:ea typeface="Calibri"/>
                <a:cs typeface="Calibri"/>
              </a:rPr>
              <a:t>MANAGER</a:t>
            </a:r>
            <a:endParaRPr lang="en-GB" sz="4400" b="1" dirty="0">
              <a:solidFill>
                <a:schemeClr val="tx2">
                  <a:lumMod val="76000"/>
                  <a:lumOff val="24000"/>
                </a:schemeClr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697220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93E9DE-1150-0ACD-F698-65B111E01E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4412" y="149758"/>
            <a:ext cx="9144000" cy="772696"/>
          </a:xfrm>
        </p:spPr>
        <p:txBody>
          <a:bodyPr/>
          <a:lstStyle/>
          <a:p>
            <a:r>
              <a:rPr lang="en-GB" b="1">
                <a:solidFill>
                  <a:schemeClr val="tx2">
                    <a:lumMod val="76000"/>
                    <a:lumOff val="24000"/>
                  </a:schemeClr>
                </a:solidFill>
                <a:latin typeface="Calibri"/>
                <a:ea typeface="Calibri"/>
                <a:cs typeface="Calibri"/>
              </a:rPr>
              <a:t>Hiring</a:t>
            </a:r>
            <a:endParaRPr lang="en-GB" b="1" dirty="0">
              <a:solidFill>
                <a:schemeClr val="tx2">
                  <a:lumMod val="76000"/>
                  <a:lumOff val="24000"/>
                </a:schemeClr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4" name="Picture 3" descr="A diagram of a process&#10;&#10;AI-generated content may be incorrect.">
            <a:extLst>
              <a:ext uri="{FF2B5EF4-FFF2-40B4-BE49-F238E27FC236}">
                <a16:creationId xmlns:a16="http://schemas.microsoft.com/office/drawing/2014/main" id="{98E51133-8A32-21BB-2A6E-9EFA4708B7E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784" r="-267" b="6306"/>
          <a:stretch>
            <a:fillRect/>
          </a:stretch>
        </p:blipFill>
        <p:spPr>
          <a:xfrm>
            <a:off x="1490661" y="1550613"/>
            <a:ext cx="8437533" cy="42270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A2A75FB-97B5-C0D6-8DDC-57468E6F46E8}"/>
              </a:ext>
            </a:extLst>
          </p:cNvPr>
          <p:cNvSpPr txBox="1"/>
          <p:nvPr/>
        </p:nvSpPr>
        <p:spPr>
          <a:xfrm>
            <a:off x="2582170" y="5673140"/>
            <a:ext cx="5568435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>
                <a:ea typeface="+mn-lt"/>
                <a:cs typeface="+mn-lt"/>
              </a:rPr>
              <a:t>(Jayaraj, </a:t>
            </a:r>
            <a:r>
              <a:rPr lang="en-GB" sz="2400" b="1" err="1">
                <a:ea typeface="+mn-lt"/>
                <a:cs typeface="+mn-lt"/>
              </a:rPr>
              <a:t>Gowrishankkar</a:t>
            </a:r>
            <a:r>
              <a:rPr lang="en-GB" sz="2400" b="1">
                <a:ea typeface="+mn-lt"/>
                <a:cs typeface="+mn-lt"/>
              </a:rPr>
              <a:t> &amp; Sarasu 2023, Fig. 1)</a:t>
            </a:r>
            <a:endParaRPr lang="en-US" sz="2400">
              <a:ea typeface="+mn-lt"/>
              <a:cs typeface="+mn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1D149B-0E00-F900-ABD7-53A42CE3A80A}"/>
              </a:ext>
            </a:extLst>
          </p:cNvPr>
          <p:cNvSpPr txBox="1"/>
          <p:nvPr/>
        </p:nvSpPr>
        <p:spPr>
          <a:xfrm>
            <a:off x="1691291" y="1080840"/>
            <a:ext cx="549984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>
                <a:solidFill>
                  <a:srgbClr val="001E2E"/>
                </a:solidFill>
              </a:rPr>
              <a:t>Modern Trends in HR </a:t>
            </a:r>
          </a:p>
        </p:txBody>
      </p:sp>
    </p:spTree>
    <p:extLst>
      <p:ext uri="{BB962C8B-B14F-4D97-AF65-F5344CB8AC3E}">
        <p14:creationId xmlns:p14="http://schemas.microsoft.com/office/powerpoint/2010/main" val="7345023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4ABE40-AA00-F366-A36A-B3F1AADBF0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3402" y="1188811"/>
            <a:ext cx="5957579" cy="1309382"/>
          </a:xfrm>
          <a:noFill/>
        </p:spPr>
        <p:txBody>
          <a:bodyPr>
            <a:noAutofit/>
          </a:bodyPr>
          <a:lstStyle/>
          <a:p>
            <a:r>
              <a:rPr lang="en-US" b="1">
                <a:solidFill>
                  <a:schemeClr val="tx2">
                    <a:lumMod val="76000"/>
                    <a:lumOff val="24000"/>
                  </a:schemeClr>
                </a:solidFill>
              </a:rPr>
              <a:t>INITIAL PREPARATION...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446868-83F0-CEEF-5E60-6D55C93B52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615" y="2701890"/>
            <a:ext cx="6942732" cy="3201583"/>
          </a:xfrm>
          <a:noFill/>
        </p:spPr>
        <p:txBody>
          <a:bodyPr anchor="t"/>
          <a:lstStyle/>
          <a:p>
            <a:pPr marL="342900" indent="-342900">
              <a:lnSpc>
                <a:spcPct val="150000"/>
              </a:lnSpc>
              <a:buChar char="•"/>
            </a:pPr>
            <a:r>
              <a:rPr lang="en-US" sz="2800">
                <a:solidFill>
                  <a:schemeClr val="tx1"/>
                </a:solidFill>
              </a:rPr>
              <a:t>DESCRIBE  THE POSITION</a:t>
            </a:r>
          </a:p>
          <a:p>
            <a:pPr marL="342900" indent="-342900">
              <a:lnSpc>
                <a:spcPct val="150000"/>
              </a:lnSpc>
              <a:buChar char="•"/>
            </a:pPr>
            <a:r>
              <a:rPr lang="en-US" sz="2800">
                <a:solidFill>
                  <a:schemeClr val="tx1"/>
                </a:solidFill>
              </a:rPr>
              <a:t>HIGHLIGHT DESIRED skills/abilities </a:t>
            </a:r>
          </a:p>
          <a:p>
            <a:pPr marL="342900" indent="-342900">
              <a:lnSpc>
                <a:spcPct val="150000"/>
              </a:lnSpc>
              <a:buChar char="•"/>
            </a:pPr>
            <a:r>
              <a:rPr lang="en-US" sz="2800">
                <a:solidFill>
                  <a:schemeClr val="tx1"/>
                </a:solidFill>
                <a:ea typeface="+mn-lt"/>
                <a:cs typeface="+mn-lt"/>
              </a:rPr>
              <a:t>SPECIFY REQUIRED SKILL-SETS</a:t>
            </a:r>
            <a:endParaRPr lang="en-US" sz="2800" dirty="0">
              <a:solidFill>
                <a:schemeClr val="tx1"/>
              </a:solidFill>
              <a:ea typeface="+mn-lt"/>
              <a:cs typeface="+mn-lt"/>
            </a:endParaRPr>
          </a:p>
          <a:p>
            <a:pPr marL="342900" indent="-342900">
              <a:buChar char="•"/>
            </a:pPr>
            <a:endParaRPr lang="en-US" sz="2400">
              <a:solidFill>
                <a:schemeClr val="tx1"/>
              </a:solidFill>
            </a:endParaRPr>
          </a:p>
          <a:p>
            <a:endParaRPr lang="en-US" sz="2400" i="1" dirty="0">
              <a:solidFill>
                <a:schemeClr val="tx1"/>
              </a:solidFill>
            </a:endParaRPr>
          </a:p>
          <a:p>
            <a:endParaRPr lang="en-US" sz="2400">
              <a:solidFill>
                <a:schemeClr val="tx1"/>
              </a:solidFill>
            </a:endParaRPr>
          </a:p>
        </p:txBody>
      </p:sp>
      <p:pic>
        <p:nvPicPr>
          <p:cNvPr id="43" name="Picture Placeholder 42" descr="Row of hanging black suits with one gold one">
            <a:extLst>
              <a:ext uri="{FF2B5EF4-FFF2-40B4-BE49-F238E27FC236}">
                <a16:creationId xmlns:a16="http://schemas.microsoft.com/office/drawing/2014/main" id="{9100BC91-12A3-DE75-3F38-9C17D39DC5E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26124" r="26124"/>
          <a:stretch/>
        </p:blipFill>
        <p:spPr>
          <a:xfrm>
            <a:off x="7257326" y="-11576"/>
            <a:ext cx="4946249" cy="6903720"/>
          </a:xfrm>
        </p:spPr>
      </p:pic>
    </p:spTree>
    <p:extLst>
      <p:ext uri="{BB962C8B-B14F-4D97-AF65-F5344CB8AC3E}">
        <p14:creationId xmlns:p14="http://schemas.microsoft.com/office/powerpoint/2010/main" val="42420392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4436E0F2-A64B-471E-93C0-8DFE08CC5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DC1E3AB1-2A8C-4607-9FAE-D8BDB280F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26D66059-832F-40B6-A35F-F56C8F38A1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A515E2ED-7EA9-448D-83FA-54C3DF9723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20595356-EABD-4767-AC9D-EA21FF115E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28CD9F06-9628-469C-B788-A894E3E08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8550A431-0B61-421B-B4B7-24C0CFF0F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7E105210-61FE-4E9D-9076-A5618FDA8D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35F5E3-2B1C-7C0A-8581-67A9052D1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7811" y="543142"/>
            <a:ext cx="6008914" cy="168348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b="1">
                <a:solidFill>
                  <a:schemeClr val="tx2">
                    <a:lumMod val="76000"/>
                    <a:lumOff val="24000"/>
                  </a:schemeClr>
                </a:solidFill>
              </a:rPr>
              <a:t>The process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A33159-D030-2F82-A142-F759407283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16000" y="1924786"/>
            <a:ext cx="6150926" cy="3817091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US" sz="2800" b="1" dirty="0"/>
              <a:t>Identify the Vacancy </a:t>
            </a:r>
            <a:endParaRPr lang="en-US" dirty="0"/>
          </a:p>
          <a:p>
            <a:r>
              <a:rPr lang="en-US" sz="2800" b="1"/>
              <a:t>Job analysis</a:t>
            </a:r>
            <a:endParaRPr lang="en-US"/>
          </a:p>
          <a:p>
            <a:r>
              <a:rPr lang="en-US" sz="2800" b="1"/>
              <a:t>Create Job Description</a:t>
            </a:r>
          </a:p>
          <a:p>
            <a:r>
              <a:rPr lang="en-US" sz="2800" b="1"/>
              <a:t>Advertise the Role</a:t>
            </a:r>
          </a:p>
          <a:p>
            <a:r>
              <a:rPr lang="en-US" sz="2800" b="1"/>
              <a:t>Receive and Evaluate Applicants</a:t>
            </a:r>
          </a:p>
          <a:p>
            <a:r>
              <a:rPr lang="en-US" sz="2800" b="1"/>
              <a:t>Training</a:t>
            </a: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8C1DF613-CD5C-4D37-9F6C-843AFBBBDE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5197929"/>
            <a:ext cx="2875207" cy="1660072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CB56F5D-A737-4E56-BCDD-0F992B89C8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6033977"/>
            <a:ext cx="7151914" cy="82402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Placeholder 7" descr="People in office">
            <a:extLst>
              <a:ext uri="{FF2B5EF4-FFF2-40B4-BE49-F238E27FC236}">
                <a16:creationId xmlns:a16="http://schemas.microsoft.com/office/drawing/2014/main" id="{A672B903-78EE-718A-C122-69D51207883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l="1008" r="6627"/>
          <a:stretch>
            <a:fillRect/>
          </a:stretch>
        </p:blipFill>
        <p:spPr>
          <a:xfrm>
            <a:off x="7963785" y="10"/>
            <a:ext cx="4228215" cy="68579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666746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EF2E8F-7C51-D628-2244-5A3DA3770E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7259" y="245671"/>
            <a:ext cx="8587885" cy="670922"/>
          </a:xfrm>
        </p:spPr>
        <p:txBody>
          <a:bodyPr/>
          <a:lstStyle/>
          <a:p>
            <a:r>
              <a:rPr lang="en-GB" sz="4400" b="1">
                <a:solidFill>
                  <a:schemeClr val="tx2">
                    <a:lumMod val="76000"/>
                    <a:lumOff val="24000"/>
                  </a:schemeClr>
                </a:solidFill>
                <a:latin typeface="Calibri"/>
                <a:ea typeface="Calibri"/>
                <a:cs typeface="Calibri"/>
              </a:rPr>
              <a:t>OPTIONS/CHANNELS</a:t>
            </a:r>
            <a:endParaRPr lang="en-GB" sz="4400" b="1" dirty="0">
              <a:solidFill>
                <a:schemeClr val="tx2">
                  <a:lumMod val="76000"/>
                  <a:lumOff val="24000"/>
                </a:schemeClr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5" name="Picture Placeholder 4" descr="A group of people sitting in a row&#10;&#10;AI-generated content may be incorrect.">
            <a:extLst>
              <a:ext uri="{FF2B5EF4-FFF2-40B4-BE49-F238E27FC236}">
                <a16:creationId xmlns:a16="http://schemas.microsoft.com/office/drawing/2014/main" id="{0A3F9CA6-F3A5-252B-CE70-CFA71536B66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34100" r="34100"/>
          <a:stretch/>
        </p:blipFill>
        <p:spPr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56BC02-A443-615B-F51C-C34187057A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27920" y="1050990"/>
            <a:ext cx="6941703" cy="567570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400" b="1"/>
              <a:t>Internally</a:t>
            </a:r>
            <a:endParaRPr lang="en-GB" sz="2400" b="1" dirty="0"/>
          </a:p>
          <a:p>
            <a:r>
              <a:rPr lang="en-GB" sz="2400" b="1"/>
              <a:t>Promote from existing staff</a:t>
            </a:r>
            <a:endParaRPr lang="en-GB" sz="2400" b="1" dirty="0"/>
          </a:p>
          <a:p>
            <a:pPr marL="0" indent="0">
              <a:buNone/>
            </a:pPr>
            <a:r>
              <a:rPr lang="en-GB" sz="2400" b="1"/>
              <a:t>Externally</a:t>
            </a:r>
            <a:endParaRPr lang="en-GB" sz="2400" b="1" dirty="0"/>
          </a:p>
          <a:p>
            <a:r>
              <a:rPr lang="en-GB" sz="2400" b="1"/>
              <a:t>Job websites</a:t>
            </a:r>
            <a:endParaRPr lang="en-GB" sz="2400" b="1" dirty="0"/>
          </a:p>
          <a:p>
            <a:r>
              <a:rPr lang="en-GB" sz="2400" b="1"/>
              <a:t>Company Websites</a:t>
            </a:r>
            <a:endParaRPr lang="en-GB" sz="2400" b="1" dirty="0"/>
          </a:p>
          <a:p>
            <a:r>
              <a:rPr lang="en-GB" sz="2400" b="1"/>
              <a:t>Recruitment agencies</a:t>
            </a:r>
            <a:endParaRPr lang="en-GB" sz="2400" b="1" dirty="0"/>
          </a:p>
          <a:p>
            <a:r>
              <a:rPr lang="en-GB" sz="2400" b="1"/>
              <a:t>Social media platforms</a:t>
            </a:r>
            <a:endParaRPr lang="en-GB" sz="2400" b="1" dirty="0"/>
          </a:p>
          <a:p>
            <a:pPr marL="0" indent="0">
              <a:buNone/>
            </a:pPr>
            <a:r>
              <a:rPr lang="en-GB" sz="2400" b="1"/>
              <a:t>Internal: motivates staff (Armstrong, </a:t>
            </a:r>
            <a:r>
              <a:rPr lang="en-GB" sz="2400" b="1" dirty="0"/>
              <a:t>2020)</a:t>
            </a:r>
            <a:endParaRPr lang="en-GB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49072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436E0F2-A64B-471E-93C0-8DFE08CC5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C1E3AB1-2A8C-4607-9FAE-D8BDB280F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6D66059-832F-40B6-A35F-F56C8F38A1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515E2ED-7EA9-448D-83FA-54C3DF9723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0595356-EABD-4767-AC9D-EA21FF115E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8CD9F06-9628-469C-B788-A894E3E08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550A431-0B61-421B-B4B7-24C0CFF0F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D6309531-94CD-4CF6-AACE-80EC085E0F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A9874B-BCA9-8420-1595-EDD1865A0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313" y="-1957"/>
            <a:ext cx="6115422" cy="1315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b="1" dirty="0" err="1">
                <a:solidFill>
                  <a:schemeClr val="tx2">
                    <a:lumMod val="76000"/>
                    <a:lumOff val="24000"/>
                  </a:schemeClr>
                </a:solidFill>
              </a:rPr>
              <a:t>SELECTion</a:t>
            </a:r>
            <a:r>
              <a:rPr lang="en-US" sz="4400" b="1" dirty="0">
                <a:solidFill>
                  <a:schemeClr val="tx2">
                    <a:lumMod val="76000"/>
                    <a:lumOff val="24000"/>
                  </a:schemeClr>
                </a:solidFill>
              </a:rPr>
              <a:t> </a:t>
            </a:r>
          </a:p>
        </p:txBody>
      </p:sp>
      <p:pic>
        <p:nvPicPr>
          <p:cNvPr id="3" name="Picture 2" descr="A shelf with folded shirts&#10;&#10;AI-generated content may be incorrect.">
            <a:extLst>
              <a:ext uri="{FF2B5EF4-FFF2-40B4-BE49-F238E27FC236}">
                <a16:creationId xmlns:a16="http://schemas.microsoft.com/office/drawing/2014/main" id="{BBD3D494-8ED9-4C46-54C1-50A943359CF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220" r="13449" b="1"/>
          <a:stretch>
            <a:fillRect/>
          </a:stretch>
        </p:blipFill>
        <p:spPr>
          <a:xfrm>
            <a:off x="11226" y="3761"/>
            <a:ext cx="5392249" cy="6851920"/>
          </a:xfrm>
          <a:custGeom>
            <a:avLst/>
            <a:gdLst/>
            <a:ahLst/>
            <a:cxnLst/>
            <a:rect l="l" t="t" r="r" b="b"/>
            <a:pathLst>
              <a:path w="4966447" h="6874330">
                <a:moveTo>
                  <a:pt x="0" y="0"/>
                </a:moveTo>
                <a:lnTo>
                  <a:pt x="4966447" y="0"/>
                </a:lnTo>
                <a:lnTo>
                  <a:pt x="3355712" y="6874330"/>
                </a:lnTo>
                <a:lnTo>
                  <a:pt x="0" y="6874330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FBB810-3430-2C29-1AA0-9744AA0A1AA3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5737971" y="759842"/>
            <a:ext cx="5409451" cy="4045061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indent="-228600">
              <a:buFont typeface="Arial" panose="020B0604020202020204" pitchFamily="34" charset="0"/>
              <a:buChar char="•"/>
            </a:pPr>
            <a:endParaRPr lang="en-US">
              <a:solidFill>
                <a:srgbClr val="0069A2"/>
              </a:solidFill>
            </a:endParaRPr>
          </a:p>
          <a:p>
            <a:pPr marL="457200" indent="-22860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en-US" sz="2800" b="1">
                <a:solidFill>
                  <a:srgbClr val="0069A2"/>
                </a:solidFill>
              </a:rPr>
              <a:t>Initial Screening Conversation</a:t>
            </a:r>
          </a:p>
          <a:p>
            <a:pPr marL="457200" indent="-22860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69A2"/>
                </a:solidFill>
              </a:rPr>
              <a:t>Sh</a:t>
            </a:r>
            <a:r>
              <a:rPr lang="en-US" sz="2800" b="1">
                <a:solidFill>
                  <a:srgbClr val="0069A2"/>
                </a:solidFill>
              </a:rPr>
              <a:t>ortlisting</a:t>
            </a:r>
            <a:endParaRPr lang="en-US" sz="2800" b="1" dirty="0">
              <a:solidFill>
                <a:srgbClr val="0069A2"/>
              </a:solidFill>
            </a:endParaRPr>
          </a:p>
          <a:p>
            <a:pPr marL="457200" indent="-22860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en-US" sz="2800" b="1">
                <a:solidFill>
                  <a:srgbClr val="0069A2"/>
                </a:solidFill>
              </a:rPr>
              <a:t>In-Store Assessment / Interview</a:t>
            </a:r>
          </a:p>
          <a:p>
            <a:pPr marL="457200" indent="-22860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en-US" sz="2800" b="1">
                <a:solidFill>
                  <a:srgbClr val="0069A2"/>
                </a:solidFill>
              </a:rPr>
              <a:t>Reference Checks</a:t>
            </a:r>
            <a:endParaRPr lang="en-US" sz="2800" b="1" dirty="0">
              <a:solidFill>
                <a:srgbClr val="0069A2"/>
              </a:solidFill>
            </a:endParaRPr>
          </a:p>
          <a:p>
            <a:pPr marL="457200" indent="-22860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en-US" sz="2800" b="1">
                <a:solidFill>
                  <a:srgbClr val="0069A2"/>
                </a:solidFill>
              </a:rPr>
              <a:t>Making a Final Decision and Offer</a:t>
            </a:r>
          </a:p>
          <a:p>
            <a:pPr lvl="1"/>
            <a:endParaRPr lang="en-US">
              <a:solidFill>
                <a:srgbClr val="0069A2"/>
              </a:solidFill>
            </a:endParaRP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F75BF611-D2A5-4454-8C47-95B0BC4228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3627455" y="-19394"/>
            <a:ext cx="806149" cy="6877392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121F6ECA-5F4D-58D8-0510-9A64BBFF967E}"/>
              </a:ext>
            </a:extLst>
          </p:cNvPr>
          <p:cNvSpPr txBox="1"/>
          <p:nvPr/>
        </p:nvSpPr>
        <p:spPr>
          <a:xfrm>
            <a:off x="5443965" y="4957504"/>
            <a:ext cx="7842339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>
                <a:ea typeface="+mn-lt"/>
                <a:cs typeface="+mn-lt"/>
              </a:rPr>
              <a:t>Getting the right talent is essential and can be helpful.  </a:t>
            </a:r>
            <a:endParaRPr lang="en-US"/>
          </a:p>
          <a:p>
            <a:r>
              <a:rPr lang="en-GB" sz="2400" b="1" dirty="0">
                <a:ea typeface="+mn-lt"/>
                <a:cs typeface="+mn-lt"/>
              </a:rPr>
              <a:t>Therefore, it is important that the selection method is reliable, </a:t>
            </a:r>
            <a:r>
              <a:rPr lang="en-GB" sz="2400" b="1">
                <a:ea typeface="+mn-lt"/>
                <a:cs typeface="+mn-lt"/>
              </a:rPr>
              <a:t>effective,</a:t>
            </a:r>
            <a:r>
              <a:rPr lang="en-GB" sz="2400" b="1" dirty="0">
                <a:ea typeface="+mn-lt"/>
                <a:cs typeface="+mn-lt"/>
              </a:rPr>
              <a:t> and not too costly. </a:t>
            </a:r>
            <a:endParaRPr lang="en-GB" dirty="0"/>
          </a:p>
          <a:p>
            <a:r>
              <a:rPr lang="en-GB" sz="2400" b="1" i="1">
                <a:ea typeface="+mn-lt"/>
                <a:cs typeface="+mn-lt"/>
              </a:rPr>
              <a:t>Leatherbarrow, C. and Fletcher, 2018, p.123)</a:t>
            </a:r>
            <a:endParaRPr lang="en-US" sz="2400" b="1" i="1"/>
          </a:p>
        </p:txBody>
      </p:sp>
    </p:spTree>
    <p:extLst>
      <p:ext uri="{BB962C8B-B14F-4D97-AF65-F5344CB8AC3E}">
        <p14:creationId xmlns:p14="http://schemas.microsoft.com/office/powerpoint/2010/main" val="8374022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436E0F2-A64B-471E-93C0-8DFE08CC5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C1E3AB1-2A8C-4607-9FAE-D8BDB280F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6D66059-832F-40B6-A35F-F56C8F38A1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515E2ED-7EA9-448D-83FA-54C3DF9723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20595356-EABD-4767-AC9D-EA21FF115E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8CD9F06-9628-469C-B788-A894E3E08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550A431-0B61-421B-B4B7-24C0CFF0F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15F0A9D0-BB35-4CAB-B92D-E061B9D8E3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52F5DE35-776B-4C7D-AF2E-514E68BDD2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0" y="0"/>
            <a:ext cx="698360" cy="57024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A65E4E8-1272-4386-BDFE-0129D7A7E2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9642143" y="0"/>
            <a:ext cx="2549857" cy="207446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A6515F51-DBC6-42B8-9C34-749F69BB6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897737" y="0"/>
            <a:ext cx="1294263" cy="5991367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7E11A50-A4F4-60C1-4E28-33D30EB97C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7194" y="7928"/>
            <a:ext cx="10529048" cy="147637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b="1" dirty="0" err="1">
                <a:solidFill>
                  <a:schemeClr val="tx2">
                    <a:lumMod val="76000"/>
                    <a:lumOff val="24000"/>
                  </a:schemeClr>
                </a:solidFill>
                <a:latin typeface="Calibri"/>
                <a:ea typeface="Calibri"/>
                <a:cs typeface="Calibri"/>
              </a:rPr>
              <a:t>TRAIn</a:t>
            </a:r>
            <a:r>
              <a:rPr lang="en-US" sz="4400" b="1" dirty="0">
                <a:solidFill>
                  <a:schemeClr val="tx2">
                    <a:lumMod val="76000"/>
                    <a:lumOff val="24000"/>
                  </a:schemeClr>
                </a:solidFill>
                <a:latin typeface="Calibri"/>
                <a:ea typeface="Calibri"/>
                <a:cs typeface="Calibri"/>
              </a:rPr>
              <a:t>, DEVELOP, retain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873F5967-4993-405D-A3E6-84DCEFF44C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2403086" cy="103723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ACB28323-C42E-55D3-1234-97955829B841}"/>
              </a:ext>
            </a:extLst>
          </p:cNvPr>
          <p:cNvSpPr txBox="1"/>
          <p:nvPr/>
        </p:nvSpPr>
        <p:spPr>
          <a:xfrm>
            <a:off x="647700" y="1285314"/>
            <a:ext cx="6156341" cy="527730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SzPct val="80000"/>
              <a:buFont typeface="Arial" panose="020B0604020202020204" pitchFamily="34" charset="0"/>
              <a:buChar char="•"/>
            </a:pPr>
            <a:r>
              <a:rPr lang="en-US" sz="2800" b="1" dirty="0"/>
              <a:t>Induction/</a:t>
            </a:r>
            <a:r>
              <a:rPr lang="en-US" sz="2800" b="1"/>
              <a:t>Initiation</a:t>
            </a:r>
            <a:endParaRPr lang="en-US" sz="2800" b="1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SzPct val="80000"/>
              <a:buFont typeface="Arial" panose="020B0604020202020204" pitchFamily="34" charset="0"/>
              <a:buChar char="•"/>
            </a:pPr>
            <a:r>
              <a:rPr lang="en-US" sz="2800" b="1"/>
              <a:t>On the job learning</a:t>
            </a:r>
            <a:endParaRPr lang="en-US" sz="2800" b="1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SzPct val="80000"/>
              <a:buFont typeface="Arial" panose="020B0604020202020204" pitchFamily="34" charset="0"/>
              <a:buChar char="•"/>
            </a:pPr>
            <a:r>
              <a:rPr lang="en-US" sz="2800" b="1"/>
              <a:t>Coaching and mentoring</a:t>
            </a:r>
            <a:endParaRPr lang="en-US" sz="2800" b="1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SzPct val="80000"/>
              <a:buFont typeface="Arial" panose="020B0604020202020204" pitchFamily="34" charset="0"/>
              <a:buChar char="•"/>
            </a:pPr>
            <a:endParaRPr lang="en-US" sz="1200" b="1" dirty="0"/>
          </a:p>
          <a:p>
            <a:pPr>
              <a:lnSpc>
                <a:spcPct val="90000"/>
              </a:lnSpc>
              <a:spcAft>
                <a:spcPts val="600"/>
              </a:spcAft>
              <a:buSzPct val="80000"/>
            </a:pPr>
            <a:r>
              <a:rPr lang="en-US" sz="2400" b="1" i="1" dirty="0"/>
              <a:t>Learning through observation (Bandura, 1977, cited in Rayes and </a:t>
            </a:r>
            <a:r>
              <a:rPr lang="en-US" sz="2400" b="1" i="1" dirty="0" err="1"/>
              <a:t>Albelihi</a:t>
            </a:r>
            <a:r>
              <a:rPr lang="en-US" sz="2400" b="1" i="1" dirty="0"/>
              <a:t>, 2023)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SzPct val="80000"/>
              <a:buFont typeface="Arial" panose="020B0604020202020204" pitchFamily="34" charset="0"/>
              <a:buChar char="•"/>
            </a:pPr>
            <a:endParaRPr lang="en-US" sz="1200" b="1" dirty="0"/>
          </a:p>
          <a:p>
            <a:pPr marL="457200" indent="-228600">
              <a:lnSpc>
                <a:spcPct val="90000"/>
              </a:lnSpc>
              <a:spcAft>
                <a:spcPts val="600"/>
              </a:spcAft>
              <a:buSzPct val="80000"/>
              <a:buFont typeface="Arial" panose="020B0604020202020204" pitchFamily="34" charset="0"/>
              <a:buChar char="•"/>
            </a:pPr>
            <a:r>
              <a:rPr lang="en-US" sz="2800" b="1"/>
              <a:t>Basic needs </a:t>
            </a:r>
            <a:endParaRPr lang="en-US" sz="2800" b="1" dirty="0"/>
          </a:p>
          <a:p>
            <a:pPr marL="457200" indent="-228600">
              <a:lnSpc>
                <a:spcPct val="90000"/>
              </a:lnSpc>
              <a:spcAft>
                <a:spcPts val="600"/>
              </a:spcAft>
              <a:buSzPct val="80000"/>
              <a:buFont typeface="Arial" panose="020B0604020202020204" pitchFamily="34" charset="0"/>
              <a:buChar char="•"/>
            </a:pPr>
            <a:r>
              <a:rPr lang="en-US" sz="2800" b="1"/>
              <a:t>Belonging</a:t>
            </a:r>
            <a:endParaRPr lang="en-US" sz="2800" b="1" dirty="0"/>
          </a:p>
          <a:p>
            <a:pPr marL="457200" indent="-228600">
              <a:lnSpc>
                <a:spcPct val="90000"/>
              </a:lnSpc>
              <a:spcAft>
                <a:spcPts val="600"/>
              </a:spcAft>
              <a:buSzPct val="80000"/>
              <a:buFont typeface="Arial" panose="020B0604020202020204" pitchFamily="34" charset="0"/>
              <a:buChar char="•"/>
            </a:pPr>
            <a:r>
              <a:rPr lang="en-US" sz="2800" b="1"/>
              <a:t>Esteem</a:t>
            </a:r>
            <a:endParaRPr lang="en-US" sz="2800" b="1" dirty="0"/>
          </a:p>
          <a:p>
            <a:pPr marL="457200" indent="-228600">
              <a:lnSpc>
                <a:spcPct val="90000"/>
              </a:lnSpc>
              <a:spcAft>
                <a:spcPts val="600"/>
              </a:spcAft>
              <a:buSzPct val="80000"/>
              <a:buFont typeface="Arial" panose="020B0604020202020204" pitchFamily="34" charset="0"/>
              <a:buChar char="•"/>
            </a:pPr>
            <a:r>
              <a:rPr lang="en-US" sz="2800" b="1" dirty="0"/>
              <a:t>Self-</a:t>
            </a:r>
            <a:r>
              <a:rPr lang="en-US" sz="2800" b="1" dirty="0" err="1"/>
              <a:t>actualisation</a:t>
            </a:r>
            <a:endParaRPr lang="en-US" sz="2800" b="1" dirty="0"/>
          </a:p>
          <a:p>
            <a:pPr marL="457200" indent="-228600">
              <a:lnSpc>
                <a:spcPct val="90000"/>
              </a:lnSpc>
              <a:spcAft>
                <a:spcPts val="600"/>
              </a:spcAft>
              <a:buSzPct val="80000"/>
              <a:buFont typeface="Arial" panose="020B0604020202020204" pitchFamily="34" charset="0"/>
              <a:buChar char="•"/>
            </a:pPr>
            <a:endParaRPr lang="en-US" sz="1200" b="1" dirty="0"/>
          </a:p>
          <a:p>
            <a:pPr>
              <a:lnSpc>
                <a:spcPct val="90000"/>
              </a:lnSpc>
              <a:spcAft>
                <a:spcPts val="600"/>
              </a:spcAft>
              <a:buSzPct val="80000"/>
            </a:pPr>
            <a:r>
              <a:rPr lang="en-US" sz="2400" b="1" i="1" dirty="0"/>
              <a:t>(Maslow, 1943, cited in </a:t>
            </a:r>
            <a:r>
              <a:rPr lang="en-US" sz="2400" b="1" i="1"/>
              <a:t>Zalenski and Raspa, 2006</a:t>
            </a:r>
            <a:r>
              <a:rPr lang="en-US" sz="2400" b="1" i="1" dirty="0"/>
              <a:t>)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SzPct val="80000"/>
              <a:buFont typeface="Arial" panose="020B0604020202020204" pitchFamily="34" charset="0"/>
              <a:buChar char="•"/>
            </a:pPr>
            <a:endParaRPr lang="en-US" sz="1700">
              <a:solidFill>
                <a:schemeClr val="tx2"/>
              </a:solidFill>
            </a:endParaRP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A3A523CC-BD6C-4A0D-B9DB-1DC2CE1E2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6807758" y="5501473"/>
            <a:ext cx="5455709" cy="1356527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Graphic 8" descr="Classroom">
            <a:extLst>
              <a:ext uri="{FF2B5EF4-FFF2-40B4-BE49-F238E27FC236}">
                <a16:creationId xmlns:a16="http://schemas.microsoft.com/office/drawing/2014/main" id="{31821D0A-1A76-B8E1-D2FB-896438476AC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998492" y="2114549"/>
            <a:ext cx="4210052" cy="4210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375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4436E0F2-A64B-471E-93C0-8DFE08CC5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DC1E3AB1-2A8C-4607-9FAE-D8BDB280F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26D66059-832F-40B6-A35F-F56C8F38A1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A515E2ED-7EA9-448D-83FA-54C3DF9723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20595356-EABD-4767-AC9D-EA21FF115E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28CD9F06-9628-469C-B788-A894E3E08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8550A431-0B61-421B-B4B7-24C0CFF0F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86" name="Rectangle 85">
            <a:extLst>
              <a:ext uri="{FF2B5EF4-FFF2-40B4-BE49-F238E27FC236}">
                <a16:creationId xmlns:a16="http://schemas.microsoft.com/office/drawing/2014/main" id="{064D2207-AA67-DAD1-D42E-7A07328CA8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88" name="Rectangle 23">
            <a:extLst>
              <a:ext uri="{FF2B5EF4-FFF2-40B4-BE49-F238E27FC236}">
                <a16:creationId xmlns:a16="http://schemas.microsoft.com/office/drawing/2014/main" id="{D86851D7-955F-085C-8368-D9B65525EB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-15811"/>
            <a:ext cx="4286053" cy="6932218"/>
          </a:xfrm>
          <a:custGeom>
            <a:avLst/>
            <a:gdLst>
              <a:gd name="connsiteX0" fmla="*/ 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0 w 5803153"/>
              <a:gd name="connsiteY4" fmla="*/ 0 h 6857998"/>
              <a:gd name="connsiteX0" fmla="*/ 101600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1016000 w 5803153"/>
              <a:gd name="connsiteY4" fmla="*/ 0 h 6857998"/>
              <a:gd name="connsiteX0" fmla="*/ 1338729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338729 w 6125882"/>
              <a:gd name="connsiteY4" fmla="*/ 0 h 6857998"/>
              <a:gd name="connsiteX0" fmla="*/ 1697317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697317 w 6125882"/>
              <a:gd name="connsiteY4" fmla="*/ 0 h 6857998"/>
              <a:gd name="connsiteX0" fmla="*/ 2702091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2702091 w 6125882"/>
              <a:gd name="connsiteY4" fmla="*/ 0 h 6857998"/>
              <a:gd name="connsiteX0" fmla="*/ 1215089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215089 w 6125882"/>
              <a:gd name="connsiteY4" fmla="*/ 0 h 6857998"/>
              <a:gd name="connsiteX0" fmla="*/ 1222204 w 6132997"/>
              <a:gd name="connsiteY0" fmla="*/ 0 h 6881904"/>
              <a:gd name="connsiteX1" fmla="*/ 6132997 w 6132997"/>
              <a:gd name="connsiteY1" fmla="*/ 0 h 6881904"/>
              <a:gd name="connsiteX2" fmla="*/ 6132997 w 6132997"/>
              <a:gd name="connsiteY2" fmla="*/ 6857998 h 6881904"/>
              <a:gd name="connsiteX3" fmla="*/ 0 w 6132997"/>
              <a:gd name="connsiteY3" fmla="*/ 6881904 h 6881904"/>
              <a:gd name="connsiteX4" fmla="*/ 1222204 w 6132997"/>
              <a:gd name="connsiteY4" fmla="*/ 0 h 6881904"/>
              <a:gd name="connsiteX0" fmla="*/ 1348644 w 6132997"/>
              <a:gd name="connsiteY0" fmla="*/ 0 h 6893857"/>
              <a:gd name="connsiteX1" fmla="*/ 6132997 w 6132997"/>
              <a:gd name="connsiteY1" fmla="*/ 11953 h 6893857"/>
              <a:gd name="connsiteX2" fmla="*/ 6132997 w 6132997"/>
              <a:gd name="connsiteY2" fmla="*/ 6869951 h 6893857"/>
              <a:gd name="connsiteX3" fmla="*/ 0 w 6132997"/>
              <a:gd name="connsiteY3" fmla="*/ 6893857 h 6893857"/>
              <a:gd name="connsiteX4" fmla="*/ 1348644 w 6132997"/>
              <a:gd name="connsiteY4" fmla="*/ 0 h 6893857"/>
              <a:gd name="connsiteX0" fmla="*/ 1457021 w 6132997"/>
              <a:gd name="connsiteY0" fmla="*/ 0 h 6893857"/>
              <a:gd name="connsiteX1" fmla="*/ 6132997 w 6132997"/>
              <a:gd name="connsiteY1" fmla="*/ 11953 h 6893857"/>
              <a:gd name="connsiteX2" fmla="*/ 6132997 w 6132997"/>
              <a:gd name="connsiteY2" fmla="*/ 6869951 h 6893857"/>
              <a:gd name="connsiteX3" fmla="*/ 0 w 6132997"/>
              <a:gd name="connsiteY3" fmla="*/ 6893857 h 6893857"/>
              <a:gd name="connsiteX4" fmla="*/ 1457021 w 6132997"/>
              <a:gd name="connsiteY4" fmla="*/ 0 h 6893857"/>
              <a:gd name="connsiteX0" fmla="*/ 1754909 w 6430885"/>
              <a:gd name="connsiteY0" fmla="*/ 0 h 6869951"/>
              <a:gd name="connsiteX1" fmla="*/ 6430885 w 6430885"/>
              <a:gd name="connsiteY1" fmla="*/ 11953 h 6869951"/>
              <a:gd name="connsiteX2" fmla="*/ 6430885 w 6430885"/>
              <a:gd name="connsiteY2" fmla="*/ 6869951 h 6869951"/>
              <a:gd name="connsiteX3" fmla="*/ 0 w 6430885"/>
              <a:gd name="connsiteY3" fmla="*/ 6869951 h 6869951"/>
              <a:gd name="connsiteX4" fmla="*/ 1754909 w 6430885"/>
              <a:gd name="connsiteY4" fmla="*/ 0 h 6869951"/>
              <a:gd name="connsiteX0" fmla="*/ 2023235 w 6699211"/>
              <a:gd name="connsiteY0" fmla="*/ 0 h 6869951"/>
              <a:gd name="connsiteX1" fmla="*/ 6699211 w 6699211"/>
              <a:gd name="connsiteY1" fmla="*/ 11953 h 6869951"/>
              <a:gd name="connsiteX2" fmla="*/ 6699211 w 6699211"/>
              <a:gd name="connsiteY2" fmla="*/ 6869951 h 6869951"/>
              <a:gd name="connsiteX3" fmla="*/ 0 w 6699211"/>
              <a:gd name="connsiteY3" fmla="*/ 6856303 h 6869951"/>
              <a:gd name="connsiteX4" fmla="*/ 2023235 w 6699211"/>
              <a:gd name="connsiteY4" fmla="*/ 0 h 6869951"/>
              <a:gd name="connsiteX0" fmla="*/ 2702995 w 6699211"/>
              <a:gd name="connsiteY0" fmla="*/ 42638 h 6857998"/>
              <a:gd name="connsiteX1" fmla="*/ 6699211 w 6699211"/>
              <a:gd name="connsiteY1" fmla="*/ 0 h 6857998"/>
              <a:gd name="connsiteX2" fmla="*/ 6699211 w 6699211"/>
              <a:gd name="connsiteY2" fmla="*/ 6857998 h 6857998"/>
              <a:gd name="connsiteX3" fmla="*/ 0 w 6699211"/>
              <a:gd name="connsiteY3" fmla="*/ 6844350 h 6857998"/>
              <a:gd name="connsiteX4" fmla="*/ 2702995 w 6699211"/>
              <a:gd name="connsiteY4" fmla="*/ 4263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99211" h="6857998">
                <a:moveTo>
                  <a:pt x="2702995" y="42638"/>
                </a:moveTo>
                <a:lnTo>
                  <a:pt x="6699211" y="0"/>
                </a:lnTo>
                <a:lnTo>
                  <a:pt x="6699211" y="6857998"/>
                </a:lnTo>
                <a:lnTo>
                  <a:pt x="0" y="6844350"/>
                </a:lnTo>
                <a:lnTo>
                  <a:pt x="2702995" y="42638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1799744D-C4F4-0234-A0F4-6B9AA6574A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5197929"/>
            <a:ext cx="4286052" cy="166007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Placeholder 5" descr="Close-up of a bridge with wires">
            <a:extLst>
              <a:ext uri="{FF2B5EF4-FFF2-40B4-BE49-F238E27FC236}">
                <a16:creationId xmlns:a16="http://schemas.microsoft.com/office/drawing/2014/main" id="{E461669C-A7BA-D639-22CB-B5FBBE698B3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97" r="10013" b="-3"/>
          <a:stretch>
            <a:fillRect/>
          </a:stretch>
        </p:blipFill>
        <p:spPr>
          <a:xfrm>
            <a:off x="380000" y="2008094"/>
            <a:ext cx="3410985" cy="4301265"/>
          </a:xfrm>
          <a:prstGeom prst="rect">
            <a:avLst/>
          </a:prstGeo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8BAC361-0D7A-DC05-86B5-6DD77D322F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9357" y="458992"/>
            <a:ext cx="3523686" cy="129437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1">
                <a:solidFill>
                  <a:schemeClr val="tx2">
                    <a:lumMod val="76000"/>
                    <a:lumOff val="24000"/>
                  </a:schemeClr>
                </a:solidFill>
                <a:latin typeface="Calibri"/>
                <a:ea typeface="Calibri"/>
                <a:cs typeface="Calibri"/>
              </a:rPr>
              <a:t>References: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E98EFF-197D-3136-70B9-7BBD30A489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0904" y="739139"/>
            <a:ext cx="7925039" cy="6668394"/>
          </a:xfrm>
        </p:spPr>
        <p:txBody>
          <a:bodyPr vert="horz" lIns="91440" tIns="45720" rIns="91440" bIns="45720" rtlCol="0" anchor="t" anchorCtr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b="1"/>
              <a:t>Armstrong, M. (2020) </a:t>
            </a:r>
            <a:r>
              <a:rPr lang="en-US" b="1" i="1"/>
              <a:t>Armstrong's Handbook of Human Resource Management Practice.</a:t>
            </a:r>
            <a:r>
              <a:rPr lang="en-US" b="1" dirty="0"/>
              <a:t> </a:t>
            </a:r>
            <a:r>
              <a:rPr lang="en-US" b="1"/>
              <a:t>London: Kogan Page.</a:t>
            </a:r>
            <a:endParaRPr lang="en-US" b="1" dirty="0"/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b="1" dirty="0"/>
              <a:t>Jayaraj, A. Martin, </a:t>
            </a:r>
            <a:r>
              <a:rPr lang="en-US" b="1" err="1"/>
              <a:t>Gowrishankkar</a:t>
            </a:r>
            <a:r>
              <a:rPr lang="en-US" b="1" dirty="0"/>
              <a:t>, V &amp; Sarasu, A 2023, </a:t>
            </a:r>
            <a:r>
              <a:rPr lang="en-US" b="1" i="1" dirty="0"/>
              <a:t>'New trends in </a:t>
            </a:r>
            <a:r>
              <a:rPr lang="en-US" b="1" i="1" err="1"/>
              <a:t>hr</a:t>
            </a:r>
            <a:r>
              <a:rPr lang="en-US" b="1" i="1" dirty="0"/>
              <a:t> recruitment process and it’s impact on job seekers', </a:t>
            </a:r>
            <a:r>
              <a:rPr lang="en-US" b="1"/>
              <a:t>E3S Web of Conferences, vol. 449.</a:t>
            </a:r>
            <a:endParaRPr lang="en-US" b="1" dirty="0"/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b="1" dirty="0"/>
              <a:t>Leatherbarrow, C. and Fletcher, J. (2018) </a:t>
            </a:r>
            <a:r>
              <a:rPr lang="en-US" b="1" i="1" dirty="0"/>
              <a:t>Introduction to human resource management: a guide to HR in practice.</a:t>
            </a:r>
            <a:r>
              <a:rPr lang="en-US" b="1" dirty="0"/>
              <a:t> 4th </a:t>
            </a:r>
            <a:r>
              <a:rPr lang="en-US" b="1" dirty="0" err="1"/>
              <a:t>edn</a:t>
            </a:r>
            <a:r>
              <a:rPr lang="en-US" b="1" dirty="0"/>
              <a:t>. London: Kogan Page.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b="1" dirty="0"/>
              <a:t>Marchington, M., Wilkinson, A., Donnelly, R., &amp; </a:t>
            </a:r>
            <a:r>
              <a:rPr lang="en-US" b="1" dirty="0" err="1"/>
              <a:t>Kynighou</a:t>
            </a:r>
            <a:r>
              <a:rPr lang="en-US" b="1" dirty="0"/>
              <a:t>, A. (2025). </a:t>
            </a:r>
            <a:r>
              <a:rPr lang="en-US" b="1" i="1" dirty="0"/>
              <a:t>Human resource management at work : the definitive guide</a:t>
            </a:r>
            <a:r>
              <a:rPr lang="en-US" b="1" dirty="0"/>
              <a:t> (Eighth edition.). Kogan Page, Limited.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b="1"/>
              <a:t>NEXT PLC (2026) </a:t>
            </a:r>
            <a:r>
              <a:rPr lang="en-US" b="1" i="1"/>
              <a:t>Our History.</a:t>
            </a:r>
            <a:r>
              <a:rPr lang="en-US" b="1"/>
              <a:t> Available at: </a:t>
            </a:r>
            <a:r>
              <a:rPr lang="en-US" b="1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Our History – NEXT plc</a:t>
            </a:r>
            <a:r>
              <a:rPr lang="en-US" b="1"/>
              <a:t> (Accessed 7 March 2026)</a:t>
            </a:r>
            <a:endParaRPr lang="en-US" b="1" dirty="0"/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b="1"/>
              <a:t>Picardi, C. (2020) </a:t>
            </a:r>
            <a:r>
              <a:rPr lang="en-US" b="1" i="1"/>
              <a:t>Recruitment and Selection: Strategies for Workforce Planning and Assessment</a:t>
            </a:r>
            <a:r>
              <a:rPr lang="en-US" b="1"/>
              <a:t>. Thousand Oaks, CA: SAGE Publications, Inc. </a:t>
            </a:r>
            <a:endParaRPr lang="en-US" b="1" dirty="0"/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b="1" dirty="0"/>
              <a:t>Rayes, E.T. and </a:t>
            </a:r>
            <a:r>
              <a:rPr lang="en-US" b="1" dirty="0" err="1"/>
              <a:t>Albelaihi</a:t>
            </a:r>
            <a:r>
              <a:rPr lang="en-US" b="1" dirty="0"/>
              <a:t>, N.K. (2023) </a:t>
            </a:r>
            <a:r>
              <a:rPr lang="en-US" b="1" i="1" dirty="0"/>
              <a:t>Investigating Bandura's process of observational learning: implementations from EFL faculty perspective at Umm Al-Qura University English language </a:t>
            </a:r>
            <a:r>
              <a:rPr lang="en-US" b="1" i="1" dirty="0" err="1"/>
              <a:t>centre</a:t>
            </a:r>
            <a:r>
              <a:rPr lang="en-US" b="1" i="1" dirty="0"/>
              <a:t>'.</a:t>
            </a:r>
            <a:r>
              <a:rPr lang="en-US" b="1" dirty="0"/>
              <a:t> Arab world English Journal, 14(3), pp. 28-29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b="1" dirty="0"/>
              <a:t>Zalenski, R.J. and Raspa, R. (2006) </a:t>
            </a:r>
            <a:r>
              <a:rPr lang="en-US" b="1" i="1" dirty="0"/>
              <a:t>Maslow's hiera</a:t>
            </a:r>
            <a:r>
              <a:rPr lang="en-US" b="1" i="1"/>
              <a:t>rchy of needs: a framework for achieving human potential in hospice'.</a:t>
            </a:r>
            <a:r>
              <a:rPr lang="en-US" b="1"/>
              <a:t> Journal of Palliative Medicine, 9(5), pp. 1120-1127</a:t>
            </a:r>
            <a:endParaRPr lang="en-US" b="1" dirty="0"/>
          </a:p>
          <a:p>
            <a:pPr indent="-228600">
              <a:buFont typeface="Arial" panose="020B0604020202020204" pitchFamily="34" charset="0"/>
              <a:buChar char="•"/>
            </a:pPr>
            <a:endParaRPr lang="en-US">
              <a:solidFill>
                <a:schemeClr val="tx2"/>
              </a:solidFill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b="1">
              <a:solidFill>
                <a:schemeClr val="tx2"/>
              </a:solidFill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b="1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802199"/>
      </p:ext>
    </p:extLst>
  </p:cSld>
  <p:clrMapOvr>
    <a:masterClrMapping/>
  </p:clrMapOvr>
</p:sld>
</file>

<file path=ppt/theme/theme1.xml><?xml version="1.0" encoding="utf-8"?>
<a:theme xmlns:a="http://schemas.openxmlformats.org/drawingml/2006/main" name="AngleLinesVTI">
  <a:themeElements>
    <a:clrScheme name="Custom 34">
      <a:dk1>
        <a:sysClr val="windowText" lastClr="000000"/>
      </a:dk1>
      <a:lt1>
        <a:sysClr val="window" lastClr="FFFFFF"/>
      </a:lt1>
      <a:dk2>
        <a:srgbClr val="001E2E"/>
      </a:dk2>
      <a:lt2>
        <a:srgbClr val="F0ECEC"/>
      </a:lt2>
      <a:accent1>
        <a:srgbClr val="155767"/>
      </a:accent1>
      <a:accent2>
        <a:srgbClr val="BA9CA0"/>
      </a:accent2>
      <a:accent3>
        <a:srgbClr val="A57931"/>
      </a:accent3>
      <a:accent4>
        <a:srgbClr val="0E577C"/>
      </a:accent4>
      <a:accent5>
        <a:srgbClr val="CC846E"/>
      </a:accent5>
      <a:accent6>
        <a:srgbClr val="93767A"/>
      </a:accent6>
      <a:hlink>
        <a:srgbClr val="0563C1"/>
      </a:hlink>
      <a:folHlink>
        <a:srgbClr val="954F72"/>
      </a:folHlink>
    </a:clrScheme>
    <a:fontScheme name="Walbaum Light Univers Light">
      <a:majorFont>
        <a:latin typeface="Walbaum Display Light"/>
        <a:ea typeface=""/>
        <a:cs typeface=""/>
      </a:majorFont>
      <a:minorFont>
        <a:latin typeface="Univers Condensed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gleLinesVTI" id="{BC1FC193-C72F-4761-9899-1105EDF6BAE8}" vid="{64612625-F022-44B7-B9FA-9D26DEDBDC2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1846AD4-435D-4592-8088-FE2831A30D1F}">
  <ds:schemaRefs>
    <ds:schemaRef ds:uri="16c05727-aa75-4e4a-9b5f-8a80a1165891"/>
    <ds:schemaRef ds:uri="230e9df3-be65-4c73-a93b-d1236ebd677e"/>
    <ds:schemaRef ds:uri="71af3243-3dd4-4a8d-8c0d-dd76da1f02a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B6283731-47E9-4F14-86D1-57C1EA2672A1}">
  <ds:schemaRefs>
    <ds:schemaRef ds:uri="230e9df3-be65-4c73-a93b-d1236ebd677e"/>
    <ds:schemaRef ds:uri="71af3243-3dd4-4a8d-8c0d-dd76da1f02a5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3.xml><?xml version="1.0" encoding="utf-8"?>
<ds:datastoreItem xmlns:ds="http://schemas.openxmlformats.org/officeDocument/2006/customXml" ds:itemID="{24D4B218-C04B-41F5-949D-06E9DAE96B0A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AngleLinesVTI</Template>
  <Application>Microsoft Office PowerPoint</Application>
  <PresentationFormat>Widescreen</PresentationFormat>
  <Slides>12</Slides>
  <Notes>7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AngleLinesVTI</vt:lpstr>
      <vt:lpstr>Assessment 1-Component 1 SOLO Presentation</vt:lpstr>
      <vt:lpstr>PowerPoint Presentation</vt:lpstr>
      <vt:lpstr>PowerPoint Presentation</vt:lpstr>
      <vt:lpstr>  HRM focuses on employees as a resource  to improve  performance,  leaning towards employees with  that are able  to self-motivate.   MarchinGton, Et Al (2024)</vt:lpstr>
      <vt:lpstr>PowerPoint Presentation</vt:lpstr>
      <vt:lpstr>Hiring</vt:lpstr>
      <vt:lpstr>INITIAL PREPARATION...</vt:lpstr>
      <vt:lpstr>The process </vt:lpstr>
      <vt:lpstr>OPTIONS/CHANNELS</vt:lpstr>
      <vt:lpstr>SELECTion </vt:lpstr>
      <vt:lpstr>TRAIn, DEVELOP, retain</vt:lpstr>
      <vt:lpstr>References: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822</cp:revision>
  <dcterms:created xsi:type="dcterms:W3CDTF">2026-02-28T09:27:26Z</dcterms:created>
  <dcterms:modified xsi:type="dcterms:W3CDTF">2026-03-18T14:10:29Z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