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sldIdLst>
    <p:sldId id="256" r:id="rId2"/>
    <p:sldId id="285" r:id="rId3"/>
    <p:sldId id="290" r:id="rId4"/>
    <p:sldId id="291" r:id="rId5"/>
    <p:sldId id="283" r:id="rId6"/>
    <p:sldId id="282" r:id="rId7"/>
    <p:sldId id="286" r:id="rId8"/>
    <p:sldId id="257" r:id="rId9"/>
    <p:sldId id="288" r:id="rId10"/>
    <p:sldId id="258" r:id="rId11"/>
    <p:sldId id="289" r:id="rId12"/>
    <p:sldId id="259" r:id="rId13"/>
    <p:sldId id="260" r:id="rId14"/>
    <p:sldId id="261" r:id="rId15"/>
    <p:sldId id="262" r:id="rId16"/>
    <p:sldId id="287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04" autoAdjust="0"/>
    <p:restoredTop sz="94686" autoAdjust="0"/>
  </p:normalViewPr>
  <p:slideViewPr>
    <p:cSldViewPr>
      <p:cViewPr varScale="1">
        <p:scale>
          <a:sx n="104" d="100"/>
          <a:sy n="104" d="100"/>
        </p:scale>
        <p:origin x="1746" y="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9" d="100"/>
          <a:sy n="79" d="100"/>
        </p:scale>
        <p:origin x="3942" y="5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120974D-D91D-4CCA-A431-952354B8864C}" type="datetimeFigureOut">
              <a:rPr lang="en-GB" smtClean="0"/>
              <a:t>12/09/2020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07C2AF-3FA6-47AF-A9E2-6BAC6C8696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95311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836712" y="4433664"/>
            <a:ext cx="5486400" cy="4114800"/>
          </a:xfrm>
        </p:spPr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3884613" y="8867328"/>
            <a:ext cx="2971800" cy="457200"/>
          </a:xfrm>
        </p:spPr>
        <p:txBody>
          <a:bodyPr/>
          <a:lstStyle/>
          <a:p>
            <a:fld id="{3A07C2AF-3FA6-47AF-A9E2-6BAC6C869665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359785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07C2AF-3FA6-47AF-A9E2-6BAC6C86966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493697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211960"/>
            <a:ext cx="5486400" cy="4114800"/>
          </a:xfrm>
        </p:spPr>
        <p:txBody>
          <a:bodyPr/>
          <a:lstStyle/>
          <a:p>
            <a:r>
              <a:rPr lang="en-GB" dirty="0"/>
              <a:t>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07C2AF-3FA6-47AF-A9E2-6BAC6C869665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084926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  <a:p>
            <a:endParaRPr lang="en-GB" b="1" dirty="0"/>
          </a:p>
          <a:p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07C2AF-3FA6-47AF-A9E2-6BAC6C86966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096676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07C2AF-3FA6-47AF-A9E2-6BAC6C86966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547793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07C2AF-3FA6-47AF-A9E2-6BAC6C869665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276433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07C2AF-3FA6-47AF-A9E2-6BAC6C86966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243241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764704" y="4427984"/>
            <a:ext cx="5486400" cy="4114800"/>
          </a:xfrm>
        </p:spPr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07C2AF-3FA6-47AF-A9E2-6BAC6C869665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74432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07C2AF-3FA6-47AF-A9E2-6BAC6C86966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286113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07C2AF-3FA6-47AF-A9E2-6BAC6C869665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183145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  <a:endParaRPr lang="en-GB" dirty="0">
              <a:solidFill>
                <a:srgbClr val="FF0000"/>
              </a:solidFill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07C2AF-3FA6-47AF-A9E2-6BAC6C869665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223241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07C2AF-3FA6-47AF-A9E2-6BAC6C869665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437741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07C2AF-3FA6-47AF-A9E2-6BAC6C869665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502459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07C2AF-3FA6-47AF-A9E2-6BAC6C869665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743417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07C2AF-3FA6-47AF-A9E2-6BAC6C869665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007401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07C2AF-3FA6-47AF-A9E2-6BAC6C869665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7555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 Diagonal Corner Rectangle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/>
          <a:p>
            <a:fld id="{6FD5FB73-A910-4790-8FDC-DAFB323792B3}" type="datetimeFigureOut">
              <a:rPr lang="en-GB" smtClean="0"/>
              <a:t>12/09/2020</a:t>
            </a:fld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63BD26B0-9F82-487D-9A31-1A9701B832B1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5FB73-A910-4790-8FDC-DAFB323792B3}" type="datetimeFigureOut">
              <a:rPr lang="en-GB" smtClean="0"/>
              <a:t>12/09/2020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D26B0-9F82-487D-9A31-1A9701B832B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/>
          <a:p>
            <a:fld id="{6FD5FB73-A910-4790-8FDC-DAFB323792B3}" type="datetimeFigureOut">
              <a:rPr lang="en-GB" smtClean="0"/>
              <a:t>12/09/2020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63BD26B0-9F82-487D-9A31-1A9701B832B1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/>
          <a:p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5FB73-A910-4790-8FDC-DAFB323792B3}" type="datetimeFigureOut">
              <a:rPr lang="en-GB" smtClean="0"/>
              <a:t>12/09/2020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/>
          <a:p>
            <a:fld id="{63BD26B0-9F82-487D-9A31-1A9701B832B1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5FB73-A910-4790-8FDC-DAFB323792B3}" type="datetimeFigureOut">
              <a:rPr lang="en-GB" smtClean="0"/>
              <a:t>12/09/2020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/>
          <a:p>
            <a:fld id="{63BD26B0-9F82-487D-9A31-1A9701B832B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5FB73-A910-4790-8FDC-DAFB323792B3}" type="datetimeFigureOut">
              <a:rPr lang="en-GB" smtClean="0"/>
              <a:t>12/09/2020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D26B0-9F82-487D-9A31-1A9701B832B1}" type="slidenum">
              <a:rPr lang="en-GB" smtClean="0"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5FB73-A910-4790-8FDC-DAFB323792B3}" type="datetimeFigureOut">
              <a:rPr lang="en-GB" smtClean="0"/>
              <a:t>12/09/2020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D26B0-9F82-487D-9A31-1A9701B832B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/>
          <a:p>
            <a:fld id="{6FD5FB73-A910-4790-8FDC-DAFB323792B3}" type="datetimeFigureOut">
              <a:rPr lang="en-GB" smtClean="0"/>
              <a:t>12/09/2020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63BD26B0-9F82-487D-9A31-1A9701B832B1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/>
          <a:p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3" name="Picture Placeholder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en-US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/>
          <a:p>
            <a:fld id="{6FD5FB73-A910-4790-8FDC-DAFB323792B3}" type="datetimeFigureOut">
              <a:rPr lang="en-GB" smtClean="0"/>
              <a:t>12/09/2020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63BD26B0-9F82-487D-9A31-1A9701B832B1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5FB73-A910-4790-8FDC-DAFB323792B3}" type="datetimeFigureOut">
              <a:rPr lang="en-GB" smtClean="0"/>
              <a:t>12/09/2020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D26B0-9F82-487D-9A31-1A9701B832B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5FB73-A910-4790-8FDC-DAFB323792B3}" type="datetimeFigureOut">
              <a:rPr lang="en-GB" smtClean="0"/>
              <a:t>12/09/2020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D26B0-9F82-487D-9A31-1A9701B832B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 Diagonal Corner Rectangle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6FD5FB73-A910-4790-8FDC-DAFB323792B3}" type="datetimeFigureOut">
              <a:rPr lang="en-GB" smtClean="0"/>
              <a:t>12/09/2020</a:t>
            </a:fld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63BD26B0-9F82-487D-9A31-1A9701B832B1}" type="slidenum">
              <a:rPr lang="en-GB" smtClean="0"/>
              <a:t>‹#›</a:t>
            </a:fld>
            <a:endParaRPr lang="en-GB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3.png"/><Relationship Id="rId5" Type="http://schemas.openxmlformats.org/officeDocument/2006/relationships/image" Target="../media/image4.jp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3.png"/><Relationship Id="rId5" Type="http://schemas.openxmlformats.org/officeDocument/2006/relationships/image" Target="../media/image5.jpeg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4234" y="355104"/>
            <a:ext cx="8229600" cy="2209800"/>
          </a:xfrm>
        </p:spPr>
        <p:txBody>
          <a:bodyPr/>
          <a:lstStyle/>
          <a:p>
            <a:r>
              <a:rPr lang="en-GB" b="1" dirty="0" err="1"/>
              <a:t>MArts</a:t>
            </a:r>
            <a:r>
              <a:rPr lang="en-GB" b="1" dirty="0"/>
              <a:t> -</a:t>
            </a:r>
            <a:br>
              <a:rPr lang="en-GB" b="1" dirty="0"/>
            </a:br>
            <a:r>
              <a:rPr lang="en-GB" b="1" dirty="0"/>
              <a:t>Major Project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59632" y="4941168"/>
            <a:ext cx="6400800" cy="1752600"/>
          </a:xfrm>
        </p:spPr>
        <p:txBody>
          <a:bodyPr>
            <a:normAutofit fontScale="85000" lnSpcReduction="20000"/>
          </a:bodyPr>
          <a:lstStyle/>
          <a:p>
            <a:endParaRPr lang="en-GB" dirty="0">
              <a:solidFill>
                <a:schemeClr val="tx1"/>
              </a:solidFill>
            </a:endParaRPr>
          </a:p>
          <a:p>
            <a:endParaRPr lang="en-GB" dirty="0">
              <a:solidFill>
                <a:schemeClr val="tx1"/>
              </a:solidFill>
            </a:endParaRPr>
          </a:p>
          <a:p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        </a:t>
            </a:r>
            <a:r>
              <a:rPr lang="en-GB" b="1" dirty="0">
                <a:solidFill>
                  <a:schemeClr val="tx1"/>
                </a:solidFill>
              </a:rPr>
              <a:t> An introduction to the Major </a:t>
            </a:r>
            <a:r>
              <a:rPr lang="en-GB" b="1" dirty="0"/>
              <a:t>Project </a:t>
            </a:r>
            <a:r>
              <a:rPr lang="en-GB" b="1" dirty="0">
                <a:solidFill>
                  <a:schemeClr val="tx1"/>
                </a:solidFill>
              </a:rPr>
              <a:t>module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284984"/>
            <a:ext cx="8064896" cy="25202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623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71815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9997"/>
    </mc:Choice>
    <mc:Fallback xmlns="">
      <p:transition spd="slow" advTm="699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aim of this lesson is to….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2060848"/>
            <a:ext cx="8229600" cy="3472311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sz="3000" dirty="0"/>
              <a:t>Introduce you to the Module</a:t>
            </a:r>
          </a:p>
          <a:p>
            <a:endParaRPr lang="en-GB" sz="3000" dirty="0"/>
          </a:p>
          <a:p>
            <a:r>
              <a:rPr lang="en-GB" sz="3000" dirty="0"/>
              <a:t>Ensure that you are clear about Module content, context and assignments</a:t>
            </a:r>
          </a:p>
          <a:p>
            <a:endParaRPr lang="en-GB" sz="3000" dirty="0"/>
          </a:p>
          <a:p>
            <a:r>
              <a:rPr lang="en-GB" sz="3000" dirty="0"/>
              <a:t>Begin considering the question of ethics within research</a:t>
            </a:r>
          </a:p>
          <a:p>
            <a:endParaRPr lang="en-GB" sz="3000" dirty="0"/>
          </a:p>
          <a:p>
            <a:r>
              <a:rPr lang="en-GB" sz="3000" dirty="0"/>
              <a:t>Enable you to begin work immediately on your research project</a:t>
            </a:r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23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796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9576"/>
    </mc:Choice>
    <mc:Fallback xmlns="">
      <p:transition spd="slow" advTm="4957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4DA766-978A-4827-90FD-0B6ABAE692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Assignments…..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D79A45-2B66-4061-BC25-D18F699B22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9755" y="2835783"/>
            <a:ext cx="8406441" cy="3164967"/>
          </a:xfrm>
        </p:spPr>
        <p:txBody>
          <a:bodyPr>
            <a:normAutofit fontScale="70000" lnSpcReduction="20000"/>
          </a:bodyPr>
          <a:lstStyle/>
          <a:p>
            <a:endParaRPr lang="en-US" dirty="0"/>
          </a:p>
          <a:p>
            <a:endParaRPr lang="en-US" dirty="0"/>
          </a:p>
          <a:p>
            <a:r>
              <a:rPr lang="en-GB" sz="3750" dirty="0"/>
              <a:t> </a:t>
            </a:r>
            <a:r>
              <a:rPr lang="en-GB" sz="3750" b="1" dirty="0"/>
              <a:t>Assessment Component 1 – 25%</a:t>
            </a:r>
            <a:endParaRPr lang="en-GB" sz="3750" dirty="0"/>
          </a:p>
          <a:p>
            <a:pPr marL="0" indent="0">
              <a:buNone/>
            </a:pPr>
            <a:r>
              <a:rPr lang="en-GB" sz="3750" b="1" dirty="0"/>
              <a:t> </a:t>
            </a:r>
            <a:endParaRPr lang="en-GB" sz="3750" dirty="0"/>
          </a:p>
          <a:p>
            <a:r>
              <a:rPr lang="en-GB" sz="3750" b="1" dirty="0"/>
              <a:t> Practical: Oral Presentation (20 minutes)</a:t>
            </a:r>
            <a:endParaRPr lang="en-GB" sz="3750" dirty="0"/>
          </a:p>
          <a:p>
            <a:pPr marL="0" indent="0">
              <a:buNone/>
            </a:pPr>
            <a:r>
              <a:rPr lang="en-GB" sz="3750" b="1" dirty="0"/>
              <a:t> </a:t>
            </a:r>
            <a:endParaRPr lang="en-GB" sz="3750" dirty="0"/>
          </a:p>
          <a:p>
            <a:r>
              <a:rPr lang="en-GB" sz="3750" dirty="0"/>
              <a:t> Present a project proposal for your major project to your peers</a:t>
            </a:r>
          </a:p>
          <a:p>
            <a:pPr marL="0" indent="0">
              <a:buNone/>
            </a:pPr>
            <a:r>
              <a:rPr lang="en-GB" sz="3750" dirty="0"/>
              <a:t> </a:t>
            </a:r>
          </a:p>
        </p:txBody>
      </p:sp>
      <p:pic>
        <p:nvPicPr>
          <p:cNvPr id="9" name="Audio 8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23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7955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2605"/>
    </mc:Choice>
    <mc:Fallback xmlns="">
      <p:transition spd="slow" advTm="426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Assignments…..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3600" b="1" dirty="0"/>
              <a:t>Assessment Component 2:     75%</a:t>
            </a:r>
            <a:endParaRPr lang="en-GB" sz="3600" dirty="0"/>
          </a:p>
          <a:p>
            <a:pPr marL="0" indent="0">
              <a:buNone/>
            </a:pPr>
            <a:r>
              <a:rPr lang="en-GB" sz="3600" b="1" dirty="0"/>
              <a:t> </a:t>
            </a:r>
            <a:endParaRPr lang="en-GB" sz="3600" dirty="0"/>
          </a:p>
          <a:p>
            <a:r>
              <a:rPr lang="en-GB" sz="3600" b="1" dirty="0"/>
              <a:t>Coursework:  Assignment (6000 words)</a:t>
            </a:r>
            <a:endParaRPr lang="en-GB" sz="3600" dirty="0"/>
          </a:p>
          <a:p>
            <a:pPr marL="0" indent="0">
              <a:buNone/>
            </a:pPr>
            <a:r>
              <a:rPr lang="en-GB" sz="3600" dirty="0"/>
              <a:t> </a:t>
            </a:r>
          </a:p>
          <a:p>
            <a:r>
              <a:rPr lang="en-GB" sz="3600" dirty="0"/>
              <a:t>Submit a critical literature review on a theme or topic relevant to your field of study </a:t>
            </a:r>
          </a:p>
        </p:txBody>
      </p:sp>
      <p:pic>
        <p:nvPicPr>
          <p:cNvPr id="7" name="Audio 6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23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77363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473"/>
    </mc:Choice>
    <mc:Fallback xmlns="">
      <p:transition spd="slow" advTm="3847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WORKSHOPS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Writing WORKSHOPS, not lectures</a:t>
            </a:r>
          </a:p>
          <a:p>
            <a:endParaRPr lang="en-GB" dirty="0"/>
          </a:p>
          <a:p>
            <a:r>
              <a:rPr lang="en-GB" dirty="0"/>
              <a:t>You will therefore need to prepare for these</a:t>
            </a:r>
          </a:p>
          <a:p>
            <a:endParaRPr lang="en-GB" dirty="0"/>
          </a:p>
          <a:p>
            <a:r>
              <a:rPr lang="en-GB" dirty="0"/>
              <a:t>Core and supplementary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B642547B-ABB1-4614-B38E-98F800776A7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10567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7575"/>
    </mc:Choice>
    <mc:Fallback xmlns="">
      <p:transition spd="slow" advTm="975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SUPERVISION SESSIONS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3 or 4 sessions over the life of this module</a:t>
            </a:r>
          </a:p>
          <a:p>
            <a:endParaRPr lang="en-GB" dirty="0"/>
          </a:p>
          <a:p>
            <a:r>
              <a:rPr lang="en-GB" dirty="0"/>
              <a:t>Use effectively</a:t>
            </a:r>
          </a:p>
          <a:p>
            <a:endParaRPr lang="en-GB" dirty="0"/>
          </a:p>
          <a:p>
            <a:r>
              <a:rPr lang="en-GB" dirty="0"/>
              <a:t> Keep in contact with your supervisor</a:t>
            </a:r>
          </a:p>
          <a:p>
            <a:endParaRPr lang="en-GB" dirty="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0E25528B-D046-4009-903F-F13AAF50DC2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08498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119"/>
    </mc:Choice>
    <mc:Fallback xmlns="">
      <p:transition spd="slow" advTm="2411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importance of ethics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Applying for ethical approval</a:t>
            </a: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66712783-8B6A-4EE2-8A5F-F1AB9FF3D74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9283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9949"/>
    </mc:Choice>
    <mc:Fallback xmlns="">
      <p:transition spd="slow" advTm="499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Major Project- An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dirty="0"/>
              <a:t>Criteria:	</a:t>
            </a:r>
          </a:p>
          <a:p>
            <a:pPr marL="0" indent="0">
              <a:buNone/>
            </a:pPr>
            <a:r>
              <a:rPr lang="en-GB" dirty="0"/>
              <a:t>The application of </a:t>
            </a:r>
            <a:r>
              <a:rPr lang="en-GB" i="1" dirty="0"/>
              <a:t>multiple </a:t>
            </a:r>
            <a:r>
              <a:rPr lang="en-GB" dirty="0"/>
              <a:t>perspectives to Counselling/Psychology issues, inclusive of theory, practice and reflection</a:t>
            </a:r>
          </a:p>
          <a:p>
            <a:pPr marL="0" indent="0">
              <a:buNone/>
            </a:pPr>
            <a:r>
              <a:rPr lang="en-GB" dirty="0"/>
              <a:t>The work must communicate authoritatively within the field of COUNSELLING and or PSYCHOLOGY.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lvl="8"/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4127" y="5157192"/>
            <a:ext cx="2940767" cy="1590068"/>
          </a:xfrm>
          <a:prstGeom prst="rect">
            <a:avLst/>
          </a:prstGeom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658C07E6-1D09-4CF5-BCEB-F4C52C9EFC6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77065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6877"/>
    </mc:Choice>
    <mc:Fallback xmlns="">
      <p:transition spd="slow" advTm="5687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467544" y="2136339"/>
            <a:ext cx="8352928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/>
              <a:t>Multiple perspectives to counselling issues: </a:t>
            </a:r>
          </a:p>
          <a:p>
            <a:endParaRPr lang="en-GB" sz="2800" dirty="0"/>
          </a:p>
          <a:p>
            <a:r>
              <a:rPr lang="en-GB" sz="2800" dirty="0"/>
              <a:t>What does this mean?  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DA76711A-A9F1-4A1B-9272-D006D264FF0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11802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5891"/>
    </mc:Choice>
    <mc:Fallback xmlns="">
      <p:transition spd="slow" advTm="4589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An example of inclusion of multiple perspectives: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/>
              <a:t>‘</a:t>
            </a:r>
            <a:r>
              <a:rPr lang="en-GB" sz="2800" dirty="0"/>
              <a:t>There are several reviews in which a summary of psychosocial interventions for dementia sufferers have been presented (e.g., </a:t>
            </a:r>
            <a:r>
              <a:rPr lang="en-GB" sz="2800" dirty="0" err="1"/>
              <a:t>Ayalon</a:t>
            </a:r>
            <a:r>
              <a:rPr lang="en-GB" sz="2800" dirty="0"/>
              <a:t>, Gum, Feliciano and </a:t>
            </a:r>
            <a:r>
              <a:rPr lang="en-GB" sz="2800" dirty="0" err="1"/>
              <a:t>Arean</a:t>
            </a:r>
            <a:r>
              <a:rPr lang="en-GB" sz="2800" dirty="0"/>
              <a:t>, 2006; Teri, </a:t>
            </a:r>
            <a:r>
              <a:rPr lang="en-GB" sz="2800" dirty="0" err="1"/>
              <a:t>Mckenzie</a:t>
            </a:r>
            <a:r>
              <a:rPr lang="en-GB" sz="2800" dirty="0"/>
              <a:t> and </a:t>
            </a:r>
            <a:r>
              <a:rPr lang="en-GB" sz="2800" dirty="0" err="1"/>
              <a:t>LaFazia</a:t>
            </a:r>
            <a:r>
              <a:rPr lang="en-GB" sz="2800" dirty="0"/>
              <a:t>, 2005 and Van </a:t>
            </a:r>
            <a:r>
              <a:rPr lang="en-GB" sz="2800" dirty="0" err="1"/>
              <a:t>Mierlo</a:t>
            </a:r>
            <a:r>
              <a:rPr lang="en-GB" sz="2800" dirty="0"/>
              <a:t> et al., 2010) however, there is a paucity of critical reviews in which the efficacy of these approaches is synthesised in order to offer a more transparent view of the current situation</a:t>
            </a:r>
            <a:r>
              <a:rPr lang="en-GB" dirty="0"/>
              <a:t>’</a:t>
            </a:r>
          </a:p>
          <a:p>
            <a:pPr marL="0" indent="0">
              <a:buNone/>
            </a:pPr>
            <a:r>
              <a:rPr lang="en-GB" dirty="0"/>
              <a:t>This brings in literature within the field as well as identifying a </a:t>
            </a:r>
            <a:r>
              <a:rPr lang="en-GB" dirty="0">
                <a:solidFill>
                  <a:srgbClr val="FF0000"/>
                </a:solidFill>
              </a:rPr>
              <a:t>gap </a:t>
            </a:r>
            <a:r>
              <a:rPr lang="en-GB" dirty="0"/>
              <a:t>in the literature</a:t>
            </a:r>
            <a:endParaRPr lang="en-GB" dirty="0">
              <a:solidFill>
                <a:srgbClr val="FF0000"/>
              </a:solidFill>
            </a:endParaRP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B2C2606F-2CE9-42E0-99CA-4CC077E4C28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07987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508"/>
    </mc:Choice>
    <mc:Fallback xmlns="">
      <p:transition spd="slow" advTm="385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ILLUSTRATING THE GAP IN KNOWLEDGE: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This gives a taste of theory, practice (interventions) and to an extent, a reflection in terms of the gap in the research</a:t>
            </a:r>
          </a:p>
          <a:p>
            <a:endParaRPr lang="en-GB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5E9C4BED-1CDB-4496-B44F-854949488F9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75249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015"/>
    </mc:Choice>
    <mc:Fallback xmlns="">
      <p:transition spd="slow" advTm="160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Authoritatively Communicating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This is where you have the opportunity to let your academic judgement shine!  </a:t>
            </a:r>
          </a:p>
          <a:p>
            <a:pPr marL="0" indent="0">
              <a:buNone/>
            </a:pPr>
            <a:r>
              <a:rPr lang="en-GB" dirty="0"/>
              <a:t>Using the literature, you may use an authoritative voice to convey a key point.</a:t>
            </a:r>
          </a:p>
          <a:p>
            <a:pPr marL="0" indent="0">
              <a:buNone/>
            </a:pPr>
            <a:r>
              <a:rPr lang="en-GB" dirty="0"/>
              <a:t>E.g., ‘</a:t>
            </a:r>
            <a:r>
              <a:rPr lang="en-GB" i="1" dirty="0"/>
              <a:t>In light of this, the ensuing legal, ethical and clinical dilemmas associated with both the pre-assessment period as well as the aftermath of a diagnosis provides a persuasive argument for the necessity of provision of therapy for these individuals’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92280" y="2132856"/>
            <a:ext cx="1300771" cy="707755"/>
          </a:xfrm>
          <a:prstGeom prst="rect">
            <a:avLst/>
          </a:prstGeom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50821258-EC74-41D8-B8BF-11FF70829A2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78063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768"/>
    </mc:Choice>
    <mc:Fallback xmlns="">
      <p:transition spd="slow" advTm="2676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Do’s and Don’ts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>
                <a:solidFill>
                  <a:srgbClr val="FF0000"/>
                </a:solidFill>
              </a:rPr>
              <a:t>Don’t</a:t>
            </a:r>
            <a:r>
              <a:rPr lang="en-GB" dirty="0"/>
              <a:t> use headings- your work should be one continuous narrative (other than the title and chapter headings)</a:t>
            </a:r>
          </a:p>
          <a:p>
            <a:r>
              <a:rPr lang="en-GB" dirty="0">
                <a:solidFill>
                  <a:srgbClr val="FF0000"/>
                </a:solidFill>
              </a:rPr>
              <a:t>Do </a:t>
            </a:r>
            <a:r>
              <a:rPr lang="en-GB" dirty="0"/>
              <a:t>choose a title appropriate for your research (you can be a bit creative here)</a:t>
            </a:r>
          </a:p>
          <a:p>
            <a:r>
              <a:rPr lang="en-GB" dirty="0">
                <a:solidFill>
                  <a:srgbClr val="FF0000"/>
                </a:solidFill>
              </a:rPr>
              <a:t>Don’t</a:t>
            </a:r>
            <a:r>
              <a:rPr lang="en-GB" dirty="0"/>
              <a:t> surround yourself with too much literature; once you have decided upon your sources, stick to them and bring in others if absolutely necessary</a:t>
            </a:r>
          </a:p>
          <a:p>
            <a:r>
              <a:rPr lang="en-GB" dirty="0">
                <a:solidFill>
                  <a:srgbClr val="FF0000"/>
                </a:solidFill>
              </a:rPr>
              <a:t>Do </a:t>
            </a:r>
            <a:r>
              <a:rPr lang="en-GB" dirty="0"/>
              <a:t>ensure academic conventions such as citing and referencing are appropriately applied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186BA95A-FECC-4D41-9AE7-F59D59C2702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7736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8921"/>
    </mc:Choice>
    <mc:Fallback xmlns="">
      <p:transition spd="slow" advTm="689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 Format and Presentation of your literature review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Lots of marks can be unnecessarily lost by poor attention to detail.  As you are producing your piece, keep the Major Project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/>
              <a:t>Handbook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/>
              <a:t>by your side and check your work is reflective of what is required.  </a:t>
            </a:r>
          </a:p>
          <a:p>
            <a:pPr marL="0" indent="0">
              <a:buNone/>
            </a:pPr>
            <a:r>
              <a:rPr lang="en-GB" dirty="0"/>
              <a:t>Requirements are:</a:t>
            </a:r>
          </a:p>
          <a:p>
            <a:pPr marL="514350" indent="-514350">
              <a:buAutoNum type="arabicPeriod"/>
            </a:pPr>
            <a:r>
              <a:rPr lang="en-GB" dirty="0"/>
              <a:t>The front page will have the title clearly stated</a:t>
            </a:r>
          </a:p>
          <a:p>
            <a:pPr marL="0" indent="0">
              <a:buNone/>
            </a:pPr>
            <a:r>
              <a:rPr lang="en-GB" dirty="0"/>
              <a:t>2. The work will be in </a:t>
            </a:r>
            <a:r>
              <a:rPr lang="en-GB" dirty="0">
                <a:latin typeface="Times New Roman" pitchFamily="18" charset="0"/>
                <a:cs typeface="Times New Roman" pitchFamily="18" charset="0"/>
              </a:rPr>
              <a:t>Times New Roman</a:t>
            </a:r>
            <a:r>
              <a:rPr lang="en-GB" dirty="0"/>
              <a:t>, font </a:t>
            </a:r>
            <a:r>
              <a:rPr lang="en-GB" sz="3500" dirty="0"/>
              <a:t>12 </a:t>
            </a:r>
            <a:r>
              <a:rPr lang="en-GB" dirty="0"/>
              <a:t>and double spaced</a:t>
            </a:r>
          </a:p>
          <a:p>
            <a:pPr marL="0" indent="0">
              <a:buNone/>
            </a:pPr>
            <a:r>
              <a:rPr lang="en-GB" dirty="0"/>
              <a:t>3. A complete reference list will be included at the end of the piece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102EC5F2-2F31-4F4B-BA5E-C8B60156DE3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48459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582"/>
    </mc:Choice>
    <mc:Fallback xmlns="">
      <p:transition spd="slow" advTm="5058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Introduction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Body of work: analysis, discussion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Conclusion/inference/evaluation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Implications for the field of psychology / counselling</a:t>
            </a:r>
          </a:p>
          <a:p>
            <a:pPr marL="0" indent="0">
              <a:buNone/>
            </a:pPr>
            <a:r>
              <a:rPr lang="en-GB" dirty="0"/>
              <a:t>In our next lesson, we will focus upon the   </a:t>
            </a:r>
            <a:r>
              <a:rPr lang="en-GB" dirty="0">
                <a:solidFill>
                  <a:srgbClr val="FF0000"/>
                </a:solidFill>
              </a:rPr>
              <a:t>Introduction</a:t>
            </a:r>
            <a:r>
              <a:rPr lang="en-GB" dirty="0"/>
              <a:t>, as well as taking a broad look at referencing and appropriate sources</a:t>
            </a:r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84A066E4-E28B-400F-BA5B-542F7B120EC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32788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5701"/>
    </mc:Choice>
    <mc:Fallback xmlns="">
      <p:transition spd="slow" advTm="657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Have The aims of this lesson been met?????????????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sz="3600" dirty="0"/>
              <a:t>Introduce you to the Module</a:t>
            </a:r>
          </a:p>
          <a:p>
            <a:endParaRPr lang="en-GB" sz="3600" dirty="0"/>
          </a:p>
          <a:p>
            <a:r>
              <a:rPr lang="en-GB" sz="3600" dirty="0"/>
              <a:t>Ensure that you are clear about Module content, context and assignments</a:t>
            </a:r>
          </a:p>
          <a:p>
            <a:endParaRPr lang="en-GB" sz="3600" dirty="0"/>
          </a:p>
          <a:p>
            <a:r>
              <a:rPr lang="en-GB" sz="3600" dirty="0"/>
              <a:t>Enable you to begin work immediately on your research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E95D0181-FAE5-478D-8B31-8F7D7F11646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15076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383"/>
    </mc:Choice>
    <mc:Fallback xmlns="">
      <p:transition spd="slow" advTm="3038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oundry">
  <a:themeElements>
    <a:clrScheme name="Foundry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Foundry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Foundry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1786</TotalTime>
  <Words>713</Words>
  <Application>Microsoft Office PowerPoint</Application>
  <PresentationFormat>On-screen Show (4:3)</PresentationFormat>
  <Paragraphs>132</Paragraphs>
  <Slides>16</Slides>
  <Notes>16</Notes>
  <HiddenSlides>0</HiddenSlides>
  <MMClips>16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Calibri</vt:lpstr>
      <vt:lpstr>Rockwell</vt:lpstr>
      <vt:lpstr>Times New Roman</vt:lpstr>
      <vt:lpstr>Wingdings 2</vt:lpstr>
      <vt:lpstr>Foundry</vt:lpstr>
      <vt:lpstr>MArts - Major Project</vt:lpstr>
      <vt:lpstr>The aim of this lesson is to….</vt:lpstr>
      <vt:lpstr>The Assignments…..</vt:lpstr>
      <vt:lpstr>The Assignments…..</vt:lpstr>
      <vt:lpstr>WORKSHOPS</vt:lpstr>
      <vt:lpstr>SUPERVISION SESSIONS</vt:lpstr>
      <vt:lpstr>The importance of ethics</vt:lpstr>
      <vt:lpstr>Major Project- An overview</vt:lpstr>
      <vt:lpstr>PowerPoint Presentation</vt:lpstr>
      <vt:lpstr>An example of inclusion of multiple perspectives:</vt:lpstr>
      <vt:lpstr>ILLUSTRATING THE GAP IN KNOWLEDGE:</vt:lpstr>
      <vt:lpstr>Authoritatively Communicating</vt:lpstr>
      <vt:lpstr>Do’s and Don’ts</vt:lpstr>
      <vt:lpstr> Format and Presentation of your literature review</vt:lpstr>
      <vt:lpstr>Structure</vt:lpstr>
      <vt:lpstr>Have The aims of this lesson been met?????????????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Independent Study</dc:title>
  <dc:creator>S1032-USER</dc:creator>
  <cp:lastModifiedBy>Beverly Cole</cp:lastModifiedBy>
  <cp:revision>67</cp:revision>
  <dcterms:created xsi:type="dcterms:W3CDTF">2015-11-09T14:00:36Z</dcterms:created>
  <dcterms:modified xsi:type="dcterms:W3CDTF">2020-09-12T09:45:23Z</dcterms:modified>
</cp:coreProperties>
</file>