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7" r:id="rId2"/>
    <p:sldId id="258" r:id="rId3"/>
    <p:sldId id="259" r:id="rId4"/>
    <p:sldId id="260" r:id="rId5"/>
    <p:sldId id="261" r:id="rId6"/>
    <p:sldId id="594" r:id="rId7"/>
    <p:sldId id="263" r:id="rId8"/>
    <p:sldId id="603" r:id="rId9"/>
    <p:sldId id="598" r:id="rId10"/>
    <p:sldId id="599" r:id="rId11"/>
    <p:sldId id="262" r:id="rId12"/>
    <p:sldId id="601" r:id="rId13"/>
    <p:sldId id="264" r:id="rId14"/>
    <p:sldId id="266" r:id="rId15"/>
    <p:sldId id="267" r:id="rId16"/>
    <p:sldId id="268" r:id="rId17"/>
    <p:sldId id="602" r:id="rId18"/>
    <p:sldId id="595" r:id="rId19"/>
    <p:sldId id="59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77908" autoAdjust="0"/>
  </p:normalViewPr>
  <p:slideViewPr>
    <p:cSldViewPr snapToGrid="0">
      <p:cViewPr varScale="1">
        <p:scale>
          <a:sx n="64" d="100"/>
          <a:sy n="64" d="100"/>
        </p:scale>
        <p:origin x="57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3206098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17</a:t>
            </a:fld>
            <a:endParaRPr lang="en-GB"/>
          </a:p>
        </p:txBody>
      </p:sp>
    </p:spTree>
    <p:extLst>
      <p:ext uri="{BB962C8B-B14F-4D97-AF65-F5344CB8AC3E}">
        <p14:creationId xmlns:p14="http://schemas.microsoft.com/office/powerpoint/2010/main" val="2920487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6180497" y="610905"/>
            <a:ext cx="5397237" cy="1205456"/>
          </a:xfrm>
        </p:spPr>
        <p:txBody>
          <a:bodyPr>
            <a:normAutofit/>
          </a:bodyPr>
          <a:lstStyle/>
          <a:p>
            <a:r>
              <a:rPr lang="en-GB" sz="3200" dirty="0"/>
              <a:t>Business Plan</a:t>
            </a:r>
          </a:p>
        </p:txBody>
      </p:sp>
      <p:pic>
        <p:nvPicPr>
          <p:cNvPr id="6" name="Picture 5">
            <a:extLst>
              <a:ext uri="{FF2B5EF4-FFF2-40B4-BE49-F238E27FC236}">
                <a16:creationId xmlns:a16="http://schemas.microsoft.com/office/drawing/2014/main" id="{A9C9F325-EC36-202E-5649-61E7CCF5277C}"/>
              </a:ext>
            </a:extLst>
          </p:cNvPr>
          <p:cNvPicPr>
            <a:picLocks noChangeAspect="1"/>
          </p:cNvPicPr>
          <p:nvPr/>
        </p:nvPicPr>
        <p:blipFill>
          <a:blip r:embed="rId2"/>
          <a:stretch>
            <a:fillRect/>
          </a:stretch>
        </p:blipFill>
        <p:spPr>
          <a:xfrm>
            <a:off x="391698" y="968194"/>
            <a:ext cx="4873648" cy="1608304"/>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5" name="Freeform: Shape 14">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BA44C92E-A93A-766D-959F-48FCDFC168DA}"/>
              </a:ext>
            </a:extLst>
          </p:cNvPr>
          <p:cNvPicPr>
            <a:picLocks noChangeAspect="1"/>
          </p:cNvPicPr>
          <p:nvPr/>
        </p:nvPicPr>
        <p:blipFill>
          <a:blip r:embed="rId3"/>
          <a:stretch>
            <a:fillRect/>
          </a:stretch>
        </p:blipFill>
        <p:spPr>
          <a:xfrm>
            <a:off x="1634490" y="2576498"/>
            <a:ext cx="4317916" cy="4317916"/>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6151294" y="3429000"/>
            <a:ext cx="5397237" cy="2869022"/>
          </a:xfrm>
        </p:spPr>
        <p:txBody>
          <a:bodyPr>
            <a:normAutofit/>
          </a:bodyPr>
          <a:lstStyle/>
          <a:p>
            <a:r>
              <a:rPr lang="en-GB" dirty="0"/>
              <a:t>Module Code: LCLM 4006_Lon</a:t>
            </a:r>
          </a:p>
          <a:p>
            <a:r>
              <a:rPr lang="en-GB" dirty="0"/>
              <a:t>Enterprise and Entrepreneurship</a:t>
            </a:r>
          </a:p>
          <a:p>
            <a:r>
              <a:rPr lang="en-GB" dirty="0"/>
              <a:t>Lecturer: Thomas Adeyemi</a:t>
            </a:r>
          </a:p>
          <a:p>
            <a:r>
              <a:rPr lang="en-GB" dirty="0"/>
              <a:t>Student Name: Wang Lui Chow</a:t>
            </a:r>
          </a:p>
          <a:p>
            <a:r>
              <a:rPr lang="en-GB" dirty="0"/>
              <a:t>Student Number: 2514934</a:t>
            </a:r>
          </a:p>
        </p:txBody>
      </p:sp>
      <p:sp>
        <p:nvSpPr>
          <p:cNvPr id="17" name="Arc 16">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TextBox 9">
            <a:extLst>
              <a:ext uri="{FF2B5EF4-FFF2-40B4-BE49-F238E27FC236}">
                <a16:creationId xmlns:a16="http://schemas.microsoft.com/office/drawing/2014/main" id="{A38B6E8F-102D-8210-128F-0D368F3E59DE}"/>
              </a:ext>
            </a:extLst>
          </p:cNvPr>
          <p:cNvSpPr txBox="1"/>
          <p:nvPr/>
        </p:nvSpPr>
        <p:spPr>
          <a:xfrm>
            <a:off x="6180497" y="1549824"/>
            <a:ext cx="5313149" cy="1077218"/>
          </a:xfrm>
          <a:prstGeom prst="rect">
            <a:avLst/>
          </a:prstGeom>
          <a:noFill/>
        </p:spPr>
        <p:txBody>
          <a:bodyPr wrap="square">
            <a:spAutoFit/>
          </a:bodyPr>
          <a:lstStyle/>
          <a:p>
            <a:r>
              <a:rPr lang="en-US" altLang="zh-HK" sz="3200" b="1" dirty="0">
                <a:effectLst/>
                <a:latin typeface="Aptos" panose="020B0004020202020204" pitchFamily="34" charset="0"/>
                <a:ea typeface="新細明體" panose="02020500000000000000" pitchFamily="18" charset="-120"/>
                <a:cs typeface="Times New Roman" panose="02020603050405020304" pitchFamily="18" charset="0"/>
              </a:rPr>
              <a:t>Shiba Oasis – </a:t>
            </a:r>
          </a:p>
          <a:p>
            <a:r>
              <a:rPr lang="en-US" altLang="zh-HK" sz="3200" b="1" dirty="0">
                <a:effectLst/>
                <a:latin typeface="Aptos" panose="020B0004020202020204" pitchFamily="34" charset="0"/>
                <a:ea typeface="新細明體" panose="02020500000000000000" pitchFamily="18" charset="-120"/>
                <a:cs typeface="Times New Roman" panose="02020603050405020304" pitchFamily="18" charset="0"/>
              </a:rPr>
              <a:t>The Healing Shiba Inu Café</a:t>
            </a:r>
            <a:endParaRPr lang="zh-HK" altLang="en-US" sz="3200" dirty="0"/>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841247" y="673770"/>
            <a:ext cx="3165270" cy="211755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400" b="1" i="0" kern="1200" dirty="0">
                <a:solidFill>
                  <a:srgbClr val="FFFFFF"/>
                </a:solidFill>
                <a:effectLst/>
                <a:latin typeface="+mj-lt"/>
                <a:ea typeface="+mj-ea"/>
                <a:cs typeface="+mj-cs"/>
              </a:rPr>
              <a:t>Table of Contents</a:t>
            </a:r>
            <a:endParaRPr lang="en-US" sz="5400" kern="1200" dirty="0">
              <a:solidFill>
                <a:srgbClr val="FFFFFF"/>
              </a:solidFill>
              <a:latin typeface="+mj-lt"/>
              <a:ea typeface="+mj-ea"/>
              <a:cs typeface="+mj-cs"/>
            </a:endParaRPr>
          </a:p>
          <a:p>
            <a:pPr>
              <a:lnSpc>
                <a:spcPct val="90000"/>
              </a:lnSpc>
              <a:spcBef>
                <a:spcPct val="0"/>
              </a:spcBef>
              <a:spcAft>
                <a:spcPts val="600"/>
              </a:spcAft>
            </a:pPr>
            <a:endParaRPr lang="en-US" sz="5400" b="1"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5904531" y="240632"/>
            <a:ext cx="6066890" cy="6208294"/>
          </a:xfrm>
        </p:spPr>
        <p:txBody>
          <a:bodyPr vert="horz" lIns="91440" tIns="45720" rIns="91440" bIns="45720" rtlCol="0">
            <a:normAutofit/>
          </a:bodyPr>
          <a:lstStyle/>
          <a:p>
            <a:r>
              <a:rPr lang="en-US" sz="2000" i="0" dirty="0">
                <a:effectLst/>
              </a:rPr>
              <a:t>Introduce 						………………………………  3</a:t>
            </a:r>
          </a:p>
          <a:p>
            <a:r>
              <a:rPr lang="en-US" sz="2000" i="0" dirty="0">
                <a:effectLst/>
              </a:rPr>
              <a:t>Overview of the Business Idea			………………………………  4</a:t>
            </a:r>
          </a:p>
          <a:p>
            <a:r>
              <a:rPr lang="en-US" sz="2000" i="0" dirty="0">
                <a:effectLst/>
              </a:rPr>
              <a:t>Legal Format and Management Structure	………………………………  5</a:t>
            </a:r>
          </a:p>
          <a:p>
            <a:r>
              <a:rPr lang="en-US" sz="2000" i="0" dirty="0">
                <a:effectLst/>
              </a:rPr>
              <a:t>PESTEL Analysis					………………………………  7</a:t>
            </a:r>
          </a:p>
          <a:p>
            <a:r>
              <a:rPr lang="en-US" sz="2000" i="0" dirty="0">
                <a:effectLst/>
              </a:rPr>
              <a:t>Marketing Strategies				………………………………  8</a:t>
            </a:r>
          </a:p>
          <a:p>
            <a:r>
              <a:rPr lang="en-US" sz="2000" i="0" dirty="0">
                <a:effectLst/>
              </a:rPr>
              <a:t>Funding Requirements and Allocation	………………………………  9</a:t>
            </a:r>
          </a:p>
          <a:p>
            <a:r>
              <a:rPr lang="en-US" sz="2000" i="0" dirty="0">
                <a:effectLst/>
              </a:rPr>
              <a:t>Conclusion						………………………………  13</a:t>
            </a:r>
          </a:p>
          <a:p>
            <a:r>
              <a:rPr lang="en-US" sz="2000" i="0" dirty="0">
                <a:effectLst/>
              </a:rPr>
              <a:t>Questions						………………………………  14</a:t>
            </a:r>
          </a:p>
          <a:p>
            <a:r>
              <a:rPr lang="en-US" sz="2000" i="0" dirty="0">
                <a:effectLst/>
              </a:rPr>
              <a:t>References						………………………………  15</a:t>
            </a:r>
          </a:p>
          <a:p>
            <a:endParaRPr lang="en-US" sz="2000" b="0" i="0" dirty="0">
              <a:effectLst/>
            </a:endParaRPr>
          </a:p>
          <a:p>
            <a:endParaRPr lang="en-US" sz="2000" b="0" i="0" dirty="0">
              <a:effectLst/>
            </a:endParaRPr>
          </a:p>
          <a:p>
            <a:endParaRPr lang="en-US" sz="2000" b="0" i="0" dirty="0">
              <a:effectLst/>
            </a:endParaRPr>
          </a:p>
          <a:p>
            <a:endParaRPr lang="en-US" sz="2000" dirty="0"/>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kern="1200">
                <a:solidFill>
                  <a:srgbClr val="FFFFFF"/>
                </a:solidFill>
                <a:effectLst/>
                <a:latin typeface="+mj-lt"/>
                <a:ea typeface="+mj-ea"/>
                <a:cs typeface="+mj-cs"/>
              </a:rPr>
              <a:t>Introduction</a:t>
            </a:r>
            <a:endParaRPr lang="en-US" sz="4400" kern="1200">
              <a:solidFill>
                <a:srgbClr val="FFFFFF"/>
              </a:solidFill>
              <a:latin typeface="+mj-lt"/>
              <a:ea typeface="+mj-ea"/>
              <a:cs typeface="+mj-cs"/>
            </a:endParaRPr>
          </a:p>
          <a:p>
            <a:pPr>
              <a:lnSpc>
                <a:spcPct val="90000"/>
              </a:lnSpc>
              <a:spcBef>
                <a:spcPct val="0"/>
              </a:spcBef>
              <a:spcAft>
                <a:spcPts val="600"/>
              </a:spcAft>
            </a:pPr>
            <a:endParaRPr lang="en-US" sz="4400" b="1" kern="1200">
              <a:solidFill>
                <a:srgbClr val="FFFFFF"/>
              </a:solidFill>
              <a:latin typeface="+mj-lt"/>
              <a:ea typeface="+mj-ea"/>
              <a:cs typeface="+mj-cs"/>
            </a:endParaRPr>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Introduce myself.</a:t>
            </a:r>
          </a:p>
          <a:p>
            <a:endParaRPr lang="en-US"/>
          </a:p>
          <a:p>
            <a:r>
              <a:rPr lang="en-US"/>
              <a:t>An innovative retail project that capitalizes on London's "healing economy“. Providing Emotional Value to London’s Busy Professionals. </a:t>
            </a:r>
          </a:p>
          <a:p>
            <a:endParaRPr lang="en-US"/>
          </a:p>
          <a:p>
            <a:endParaRPr lang="en-US"/>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Section 1 - </a:t>
            </a:r>
            <a:r>
              <a:rPr lang="en-US" sz="4400" b="1" i="0" kern="1200">
                <a:solidFill>
                  <a:schemeClr val="tx1"/>
                </a:solidFill>
                <a:effectLst/>
                <a:latin typeface="+mj-lt"/>
                <a:ea typeface="+mj-ea"/>
                <a:cs typeface="+mj-cs"/>
              </a:rPr>
              <a:t>Overview of the Business Idea</a:t>
            </a:r>
            <a:endParaRPr lang="en-US" sz="4400" b="1" kern="1200">
              <a:solidFill>
                <a:schemeClr val="tx1"/>
              </a:solidFill>
              <a:latin typeface="+mj-lt"/>
              <a:ea typeface="+mj-ea"/>
              <a:cs typeface="+mj-cs"/>
            </a:endParaRP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t>Product/Service: A themed café where customers can drink premium Japanese coffee and spend 60 minutes playing with trained Shiba Inu dogs.</a:t>
            </a:r>
          </a:p>
          <a:p>
            <a:r>
              <a:rPr lang="en-US" dirty="0"/>
              <a:t>City workers feel lonely and stressed but cannot have pets in small apartments. This market gap is an opportunity because people want </a:t>
            </a:r>
            <a:r>
              <a:rPr lang="en-US" b="1" dirty="0"/>
              <a:t>emotional value</a:t>
            </a:r>
            <a:r>
              <a:rPr lang="en-US" dirty="0"/>
              <a:t> and a way to relax.</a:t>
            </a:r>
          </a:p>
          <a:p>
            <a:r>
              <a:rPr lang="en-US" dirty="0"/>
              <a:t>A successful entrepreneur is someone who organizes resources well to solve a problem that people have </a:t>
            </a:r>
            <a:r>
              <a:rPr lang="en-US" i="1" dirty="0"/>
              <a:t>(Mariotti and Glackin 2020). </a:t>
            </a:r>
            <a:r>
              <a:rPr lang="en-US" dirty="0"/>
              <a:t>Our Unique Selling Point (USP) is this special healing experience that normal coffee shops cannot offer.</a:t>
            </a:r>
          </a:p>
          <a:p>
            <a:endParaRPr lang="en-US"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Section 2 - </a:t>
            </a:r>
            <a:r>
              <a:rPr lang="en-US" sz="4400" kern="1200">
                <a:solidFill>
                  <a:srgbClr val="FFFFFF"/>
                </a:solidFill>
                <a:latin typeface="+mj-lt"/>
                <a:ea typeface="+mj-ea"/>
                <a:cs typeface="+mj-cs"/>
              </a:rPr>
              <a:t>Legal Format and Management Structure</a:t>
            </a:r>
          </a:p>
          <a:p>
            <a:pPr>
              <a:lnSpc>
                <a:spcPct val="90000"/>
              </a:lnSpc>
              <a:spcBef>
                <a:spcPct val="0"/>
              </a:spcBef>
              <a:spcAft>
                <a:spcPts val="600"/>
              </a:spcAft>
            </a:pPr>
            <a:endParaRPr lang="en-US" sz="4400" b="1" kern="1200">
              <a:solidFill>
                <a:srgbClr val="FFFFFF"/>
              </a:solidFill>
              <a:latin typeface="+mj-lt"/>
              <a:ea typeface="+mj-ea"/>
              <a:cs typeface="+mj-cs"/>
            </a:endParaRP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4078705" y="591344"/>
            <a:ext cx="7724273" cy="5585619"/>
          </a:xfrm>
        </p:spPr>
        <p:txBody>
          <a:bodyPr vert="horz" lIns="91440" tIns="45720" rIns="91440" bIns="45720" rtlCol="0" anchor="ctr">
            <a:normAutofit fontScale="92500" lnSpcReduction="10000"/>
          </a:bodyPr>
          <a:lstStyle/>
          <a:p>
            <a:endParaRPr lang="en-US" sz="2200" dirty="0"/>
          </a:p>
          <a:p>
            <a:pPr marL="514350"/>
            <a:r>
              <a:rPr lang="en-US" dirty="0"/>
              <a:t>Registered as a Private Limited Company (Ltd). This protects the owners with limited liability and helps the business get investment and lending opportunities</a:t>
            </a:r>
            <a:r>
              <a:rPr lang="en-US" sz="2200" dirty="0"/>
              <a:t>.</a:t>
            </a:r>
          </a:p>
          <a:p>
            <a:pPr marL="514350"/>
            <a:endParaRPr lang="en-US" sz="2200" dirty="0"/>
          </a:p>
          <a:p>
            <a:pPr marL="514350"/>
            <a:r>
              <a:rPr lang="en-US" b="1" dirty="0"/>
              <a:t>State the management structure:</a:t>
            </a:r>
          </a:p>
          <a:p>
            <a:r>
              <a:rPr lang="en-US" dirty="0"/>
              <a:t>CEO/Founder: Handles strategy and investors</a:t>
            </a:r>
          </a:p>
          <a:p>
            <a:r>
              <a:rPr lang="en-US" dirty="0"/>
              <a:t>General Manager: Manages daily shop work</a:t>
            </a:r>
          </a:p>
          <a:p>
            <a:r>
              <a:rPr lang="en-US" dirty="0"/>
              <a:t>Specialist Roles: Head of Animal Welfare, Head Barista, and Marketing Coordinator, Finance Officer, Hygiene Supervisor</a:t>
            </a:r>
            <a:r>
              <a:rPr lang="en-US" sz="2200" dirty="0"/>
              <a:t>.</a:t>
            </a:r>
          </a:p>
          <a:p>
            <a:endParaRPr lang="en-US" sz="2200" dirty="0"/>
          </a:p>
          <a:p>
            <a:pPr marL="0" indent="0">
              <a:buNone/>
            </a:pPr>
            <a:br>
              <a:rPr lang="en-US" sz="2200" dirty="0"/>
            </a:br>
            <a:endParaRPr lang="en-US" sz="2200"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3600" b="1" kern="1200" dirty="0">
                <a:solidFill>
                  <a:schemeClr val="tx1"/>
                </a:solidFill>
                <a:latin typeface="+mj-lt"/>
                <a:ea typeface="+mj-ea"/>
                <a:cs typeface="+mj-cs"/>
              </a:rPr>
              <a:t>Team Importance: Building a strong founding team is a key part of launching a new venture</a:t>
            </a:r>
            <a:r>
              <a:rPr kumimoji="0" lang="en-US" altLang="zh-HK" sz="3600" b="1" i="1" u="none" strike="noStrike" kern="1200" cap="none" spc="0" normalizeH="0" baseline="0" noProof="0" dirty="0">
                <a:ln>
                  <a:noFill/>
                </a:ln>
                <a:solidFill>
                  <a:schemeClr val="tx1"/>
                </a:solidFill>
                <a:effectLst/>
                <a:uLnTx/>
                <a:uFillTx/>
                <a:latin typeface="+mj-lt"/>
                <a:ea typeface="+mj-ea"/>
                <a:cs typeface="+mj-cs"/>
              </a:rPr>
              <a:t> </a:t>
            </a:r>
            <a:r>
              <a:rPr kumimoji="0" lang="en-US" altLang="zh-HK" sz="2800" i="1" u="none" strike="noStrike" kern="1200" cap="none" spc="0" normalizeH="0" baseline="0" noProof="0" dirty="0">
                <a:ln>
                  <a:noFill/>
                </a:ln>
                <a:solidFill>
                  <a:schemeClr val="tx1"/>
                </a:solidFill>
                <a:effectLst/>
                <a:uLnTx/>
                <a:uFillTx/>
                <a:latin typeface="+mj-lt"/>
                <a:ea typeface="+mj-ea"/>
                <a:cs typeface="+mj-cs"/>
              </a:rPr>
              <a:t>(Barringer and Ireland 2019)</a:t>
            </a:r>
            <a:r>
              <a:rPr lang="en-US" sz="2800" kern="1200" dirty="0">
                <a:solidFill>
                  <a:schemeClr val="tx1"/>
                </a:solidFill>
                <a:latin typeface="+mj-lt"/>
                <a:ea typeface="+mj-ea"/>
                <a:cs typeface="+mj-cs"/>
              </a:rPr>
              <a:t>.</a:t>
            </a:r>
          </a:p>
        </p:txBody>
      </p:sp>
      <p:sp>
        <p:nvSpPr>
          <p:cNvPr id="4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Content Placeholder 23">
            <a:extLst>
              <a:ext uri="{FF2B5EF4-FFF2-40B4-BE49-F238E27FC236}">
                <a16:creationId xmlns:a16="http://schemas.microsoft.com/office/drawing/2014/main" id="{6D17FE06-685E-15D8-2E61-DD2BA6078D3B}"/>
              </a:ext>
            </a:extLst>
          </p:cNvPr>
          <p:cNvPicPr>
            <a:picLocks noGrp="1" noChangeAspect="1"/>
          </p:cNvPicPr>
          <p:nvPr>
            <p:ph idx="1"/>
          </p:nvPr>
        </p:nvPicPr>
        <p:blipFill>
          <a:blip r:embed="rId3"/>
          <a:stretch>
            <a:fillRect/>
          </a:stretch>
        </p:blipFill>
        <p:spPr>
          <a:xfrm>
            <a:off x="4211955" y="539244"/>
            <a:ext cx="7903931" cy="5680581"/>
          </a:xfrm>
          <a:prstGeom prst="rect">
            <a:avLst/>
          </a:prstGeom>
        </p:spPr>
      </p:pic>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3F65BB1-9206-4D7F-97F9-47DCC7DC6334}" type="slidenum">
              <a:rPr lang="en-US" smtClean="0"/>
              <a:pPr>
                <a:spcAft>
                  <a:spcPts val="600"/>
                </a:spcAft>
              </a:pPr>
              <a:t>6</a:t>
            </a:fld>
            <a:endParaRPr lang="en-US"/>
          </a:p>
        </p:txBody>
      </p:sp>
      <p:sp>
        <p:nvSpPr>
          <p:cNvPr id="3" name="TextBox 2">
            <a:extLst>
              <a:ext uri="{FF2B5EF4-FFF2-40B4-BE49-F238E27FC236}">
                <a16:creationId xmlns:a16="http://schemas.microsoft.com/office/drawing/2014/main" id="{B6CE5A2A-49E8-A46F-103B-3028DB094F2C}"/>
              </a:ext>
            </a:extLst>
          </p:cNvPr>
          <p:cNvSpPr txBox="1"/>
          <p:nvPr/>
        </p:nvSpPr>
        <p:spPr>
          <a:xfrm>
            <a:off x="638881" y="1809541"/>
            <a:ext cx="10909643" cy="687406"/>
          </a:xfrm>
          <a:prstGeom prst="rect">
            <a:avLst/>
          </a:prstGeom>
        </p:spPr>
        <p:txBody>
          <a:bodyPr vert="horz" lIns="91440" tIns="45720" rIns="91440" bIns="45720" rtlCol="0" anchor="ctr">
            <a:normAutofit/>
          </a:bodyPr>
          <a:lstStyle/>
          <a:p>
            <a:pPr algn="ctr">
              <a:lnSpc>
                <a:spcPct val="90000"/>
              </a:lnSpc>
              <a:spcBef>
                <a:spcPts val="1000"/>
              </a:spcBef>
            </a:pP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kern="1200" dirty="0">
                <a:solidFill>
                  <a:schemeClr val="tx1"/>
                </a:solidFill>
                <a:latin typeface="+mj-lt"/>
                <a:ea typeface="+mj-ea"/>
                <a:cs typeface="+mj-cs"/>
              </a:rPr>
              <a:t>PESTEL Analysis </a:t>
            </a:r>
            <a:r>
              <a:rPr lang="en-US" sz="2800" kern="1200" dirty="0">
                <a:solidFill>
                  <a:schemeClr val="tx1"/>
                </a:solidFill>
                <a:latin typeface="+mj-lt"/>
                <a:ea typeface="+mj-ea"/>
                <a:cs typeface="+mj-cs"/>
              </a:rPr>
              <a:t>explain that understanding the marketplace is a big benefit of a business plan because it gives clarity of direction (</a:t>
            </a:r>
            <a:r>
              <a:rPr lang="en-US" sz="2800" i="1" kern="1200" dirty="0">
                <a:solidFill>
                  <a:schemeClr val="tx1"/>
                </a:solidFill>
                <a:latin typeface="+mj-lt"/>
                <a:ea typeface="+mj-ea"/>
                <a:cs typeface="+mj-cs"/>
              </a:rPr>
              <a:t>Barrow, Barrow, and Brown 2021</a:t>
            </a:r>
            <a:r>
              <a:rPr lang="en-US" sz="2800" kern="1200" dirty="0">
                <a:solidFill>
                  <a:schemeClr val="tx1"/>
                </a:solidFill>
                <a:latin typeface="+mj-lt"/>
                <a:ea typeface="+mj-ea"/>
                <a:cs typeface="+mj-cs"/>
              </a:rPr>
              <a:t>)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85BF6541-B0FA-9297-3DE4-B13C722629AE}"/>
              </a:ext>
            </a:extLst>
          </p:cNvPr>
          <p:cNvSpPr txBox="1"/>
          <p:nvPr/>
        </p:nvSpPr>
        <p:spPr>
          <a:xfrm>
            <a:off x="838200" y="1698241"/>
            <a:ext cx="10798090" cy="435133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b="1" dirty="0"/>
              <a:t>Political</a:t>
            </a:r>
            <a:r>
              <a:rPr lang="en-US" sz="2400" dirty="0"/>
              <a:t>: </a:t>
            </a:r>
          </a:p>
          <a:p>
            <a:pPr marL="457200" indent="-228600">
              <a:lnSpc>
                <a:spcPct val="90000"/>
              </a:lnSpc>
              <a:spcAft>
                <a:spcPts val="600"/>
              </a:spcAft>
              <a:buFont typeface="Arial" panose="020B0604020202020204" pitchFamily="34" charset="0"/>
              <a:buChar char="•"/>
            </a:pPr>
            <a:r>
              <a:rPr lang="en-US" sz="2400" dirty="0"/>
              <a:t>Tax regulations for small business tax breaks or government grants that support "experience" shops.</a:t>
            </a:r>
          </a:p>
          <a:p>
            <a:pPr marL="457200" indent="-228600">
              <a:lnSpc>
                <a:spcPct val="90000"/>
              </a:lnSpc>
              <a:spcAft>
                <a:spcPts val="600"/>
              </a:spcAft>
              <a:buFont typeface="Arial" panose="020B0604020202020204" pitchFamily="34" charset="0"/>
              <a:buChar char="•"/>
            </a:pPr>
            <a:r>
              <a:rPr lang="en-US" sz="2400" dirty="0"/>
              <a:t>Government rules for animal shops are very strict.</a:t>
            </a:r>
          </a:p>
          <a:p>
            <a:pPr indent="-228600">
              <a:lnSpc>
                <a:spcPct val="90000"/>
              </a:lnSpc>
              <a:spcAft>
                <a:spcPts val="600"/>
              </a:spcAft>
              <a:buFont typeface="Arial" panose="020B0604020202020204" pitchFamily="34" charset="0"/>
              <a:buChar char="•"/>
            </a:pPr>
            <a:r>
              <a:rPr lang="en-US" sz="2400" b="1" dirty="0"/>
              <a:t>Economic: </a:t>
            </a:r>
          </a:p>
          <a:p>
            <a:pPr marL="457200" indent="-228600">
              <a:lnSpc>
                <a:spcPct val="90000"/>
              </a:lnSpc>
              <a:spcAft>
                <a:spcPts val="600"/>
              </a:spcAft>
              <a:buFont typeface="Arial" panose="020B0604020202020204" pitchFamily="34" charset="0"/>
              <a:buChar char="•"/>
            </a:pPr>
            <a:r>
              <a:rPr lang="en-US" sz="2400" dirty="0"/>
              <a:t>High inflation increases costs, but people still pay for "stress-relief“.</a:t>
            </a:r>
          </a:p>
          <a:p>
            <a:pPr marL="457200" indent="-228600">
              <a:lnSpc>
                <a:spcPct val="90000"/>
              </a:lnSpc>
              <a:spcAft>
                <a:spcPts val="600"/>
              </a:spcAft>
              <a:buFont typeface="Arial" panose="020B0604020202020204" pitchFamily="34" charset="0"/>
              <a:buChar char="•"/>
            </a:pPr>
            <a:r>
              <a:rPr lang="en-US" sz="2400" dirty="0"/>
              <a:t>Consumer purchasing power will change If living costs go too high, customers might visit the café less often.</a:t>
            </a:r>
          </a:p>
          <a:p>
            <a:pPr indent="-228600">
              <a:lnSpc>
                <a:spcPct val="90000"/>
              </a:lnSpc>
              <a:spcAft>
                <a:spcPts val="600"/>
              </a:spcAft>
              <a:buFont typeface="Arial" panose="020B0604020202020204" pitchFamily="34" charset="0"/>
              <a:buChar char="•"/>
            </a:pPr>
            <a:r>
              <a:rPr lang="en-US" sz="2400" b="1" dirty="0"/>
              <a:t>Social: </a:t>
            </a:r>
          </a:p>
          <a:p>
            <a:pPr marL="457200" indent="-228600">
              <a:lnSpc>
                <a:spcPct val="90000"/>
              </a:lnSpc>
              <a:spcAft>
                <a:spcPts val="600"/>
              </a:spcAft>
              <a:buFont typeface="Arial" panose="020B0604020202020204" pitchFamily="34" charset="0"/>
              <a:buChar char="•"/>
            </a:pPr>
            <a:r>
              <a:rPr lang="en-US" sz="2400" dirty="0"/>
              <a:t>There is a growing healing economy and a shift towards mental health awareness.</a:t>
            </a:r>
          </a:p>
          <a:p>
            <a:pPr marL="457200" indent="-228600">
              <a:lnSpc>
                <a:spcPct val="90000"/>
              </a:lnSpc>
              <a:spcAft>
                <a:spcPts val="600"/>
              </a:spcAft>
              <a:buFont typeface="Arial" panose="020B0604020202020204" pitchFamily="34" charset="0"/>
              <a:buChar char="•"/>
            </a:pPr>
            <a:r>
              <a:rPr lang="en-US" sz="2400" dirty="0"/>
              <a:t>Demographic shifts more people in London live alone in small flats and cannot have their own dogs.</a:t>
            </a:r>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F7F26-D8CD-ECE6-C5BC-641E3A455025}"/>
              </a:ext>
            </a:extLst>
          </p:cNvPr>
          <p:cNvSpPr>
            <a:spLocks noGrp="1"/>
          </p:cNvSpPr>
          <p:nvPr>
            <p:ph type="title"/>
          </p:nvPr>
        </p:nvSpPr>
        <p:spPr>
          <a:xfrm>
            <a:off x="686834" y="1153572"/>
            <a:ext cx="3200400" cy="4461163"/>
          </a:xfrm>
        </p:spPr>
        <p:txBody>
          <a:bodyPr>
            <a:normAutofit/>
          </a:bodyPr>
          <a:lstStyle/>
          <a:p>
            <a:r>
              <a:rPr lang="en-GB" altLang="zh-HK" dirty="0">
                <a:solidFill>
                  <a:srgbClr val="FFFFFF"/>
                </a:solidFill>
              </a:rPr>
              <a:t>PESTEL Analysis </a:t>
            </a:r>
            <a:endParaRPr lang="zh-HK" altLang="en-US"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58D51E-B680-ACFE-49DD-1C82D0AA3F01}"/>
              </a:ext>
            </a:extLst>
          </p:cNvPr>
          <p:cNvSpPr>
            <a:spLocks noGrp="1"/>
          </p:cNvSpPr>
          <p:nvPr>
            <p:ph idx="1"/>
          </p:nvPr>
        </p:nvSpPr>
        <p:spPr>
          <a:xfrm>
            <a:off x="3549316" y="472365"/>
            <a:ext cx="8373979" cy="5913270"/>
          </a:xfrm>
        </p:spPr>
        <p:txBody>
          <a:bodyPr anchor="ctr">
            <a:normAutofit fontScale="92500" lnSpcReduction="20000"/>
          </a:bodyPr>
          <a:lstStyle/>
          <a:p>
            <a:pPr marL="0" marR="0" lvl="0" indent="0" defTabSz="914400" rtl="0" eaLnBrk="1" fontAlgn="auto" latinLnBrk="0" hangingPunct="1">
              <a:spcBef>
                <a:spcPts val="0"/>
              </a:spcBef>
              <a:spcAft>
                <a:spcPts val="0"/>
              </a:spcAft>
              <a:buClrTx/>
              <a:buSzTx/>
              <a:buFontTx/>
              <a:buNone/>
              <a:tabLst/>
              <a:defRPr/>
            </a:pPr>
            <a:r>
              <a:rPr kumimoji="0" lang="en-US" altLang="zh-HK" b="1" i="0" u="none" strike="noStrike" kern="1200" cap="none" spc="0" normalizeH="0" baseline="0" noProof="0" dirty="0">
                <a:ln>
                  <a:noFill/>
                </a:ln>
                <a:effectLst/>
                <a:uLnTx/>
                <a:uFillTx/>
                <a:latin typeface="Calibri" panose="020F0502020204030204"/>
                <a:ea typeface="+mn-ea"/>
                <a:cs typeface="+mn-cs"/>
              </a:rPr>
              <a:t>Technological: </a:t>
            </a:r>
          </a:p>
          <a:p>
            <a:pPr marR="0" lvl="0" defTabSz="914400" rtl="0" eaLnBrk="1" fontAlgn="auto" latinLnBrk="0" hangingPunct="1">
              <a:spcBef>
                <a:spcPts val="0"/>
              </a:spcBef>
              <a:spcAft>
                <a:spcPts val="0"/>
              </a:spcAft>
              <a:buClrTx/>
              <a:buSzTx/>
              <a:tabLst/>
              <a:defRPr/>
            </a:pPr>
            <a:r>
              <a:rPr kumimoji="0" lang="en-US" altLang="zh-HK" b="0" i="0" u="none" strike="noStrike" kern="1200" cap="none" spc="0" normalizeH="0" baseline="0" noProof="0" dirty="0">
                <a:ln>
                  <a:noFill/>
                </a:ln>
                <a:effectLst/>
                <a:uLnTx/>
                <a:uFillTx/>
                <a:latin typeface="Calibri" panose="020F0502020204030204"/>
                <a:ea typeface="+mn-ea"/>
                <a:cs typeface="+mn-cs"/>
              </a:rPr>
              <a:t>We use an online booking system and AI to manage customers.</a:t>
            </a:r>
          </a:p>
          <a:p>
            <a:pPr marR="0" lvl="0" defTabSz="914400" rtl="0" eaLnBrk="1" fontAlgn="auto" latinLnBrk="0" hangingPunct="1">
              <a:spcBef>
                <a:spcPts val="0"/>
              </a:spcBef>
              <a:spcAft>
                <a:spcPts val="0"/>
              </a:spcAft>
              <a:buClrTx/>
              <a:buSzTx/>
              <a:tabLst/>
              <a:defRPr/>
            </a:pPr>
            <a:r>
              <a:rPr kumimoji="0" lang="en-US" altLang="zh-HK" b="0" i="0" u="none" strike="noStrike" kern="1200" cap="none" spc="0" normalizeH="0" baseline="0" noProof="0" dirty="0">
                <a:ln>
                  <a:noFill/>
                </a:ln>
                <a:effectLst/>
                <a:uLnTx/>
                <a:uFillTx/>
                <a:latin typeface="Calibri" panose="020F0502020204030204"/>
                <a:ea typeface="+mn-ea"/>
                <a:cs typeface="+mn-cs"/>
              </a:rPr>
              <a:t>Automation &amp; AI: We can use AI chatbots to answer customer questions 24/7 and save money on staff.</a:t>
            </a:r>
          </a:p>
          <a:p>
            <a:pPr marR="0" lvl="0" defTabSz="914400" rtl="0" eaLnBrk="1" fontAlgn="auto" latinLnBrk="0" hangingPunct="1">
              <a:spcBef>
                <a:spcPts val="0"/>
              </a:spcBef>
              <a:spcAft>
                <a:spcPts val="0"/>
              </a:spcAft>
              <a:buClrTx/>
              <a:buSzTx/>
              <a:tabLst/>
              <a:defRPr/>
            </a:pPr>
            <a:endParaRPr kumimoji="0" lang="en-US" altLang="zh-HK" b="0" i="0" u="none" strike="noStrike" kern="1200" cap="none" spc="0" normalizeH="0" baseline="0" noProof="0" dirty="0">
              <a:ln>
                <a:noFill/>
              </a:ln>
              <a:effectLst/>
              <a:uLnTx/>
              <a:uFillTx/>
              <a:latin typeface="Calibri" panose="020F050202020403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US" altLang="zh-HK" b="1" i="0" u="none" strike="noStrike" kern="1200" cap="none" spc="0" normalizeH="0" baseline="0" noProof="0" dirty="0">
                <a:ln>
                  <a:noFill/>
                </a:ln>
                <a:effectLst/>
                <a:uLnTx/>
                <a:uFillTx/>
                <a:latin typeface="Calibri" panose="020F0502020204030204"/>
                <a:ea typeface="+mn-ea"/>
                <a:cs typeface="+mn-cs"/>
              </a:rPr>
              <a:t>Environmental: </a:t>
            </a:r>
          </a:p>
          <a:p>
            <a:pPr marR="0" lvl="0" defTabSz="914400" rtl="0" eaLnBrk="1" fontAlgn="auto" latinLnBrk="0" hangingPunct="1">
              <a:spcBef>
                <a:spcPts val="0"/>
              </a:spcBef>
              <a:spcAft>
                <a:spcPts val="0"/>
              </a:spcAft>
              <a:buClrTx/>
              <a:buSzTx/>
              <a:tabLst/>
              <a:defRPr/>
            </a:pPr>
            <a:r>
              <a:rPr kumimoji="0" lang="en-US" altLang="zh-HK" b="0" i="0" u="none" strike="noStrike" kern="1200" cap="none" spc="0" normalizeH="0" baseline="0" noProof="0" dirty="0">
                <a:ln>
                  <a:noFill/>
                </a:ln>
                <a:effectLst/>
                <a:uLnTx/>
                <a:uFillTx/>
                <a:latin typeface="Calibri" panose="020F0502020204030204"/>
                <a:ea typeface="+mn-ea"/>
                <a:cs typeface="+mn-cs"/>
              </a:rPr>
              <a:t>We use eco-friendly cleaning tools to handle dog fur and smells.</a:t>
            </a:r>
          </a:p>
          <a:p>
            <a:pPr marR="0" lvl="0" defTabSz="914400" rtl="0" eaLnBrk="1" fontAlgn="auto" latinLnBrk="0" hangingPunct="1">
              <a:spcBef>
                <a:spcPts val="0"/>
              </a:spcBef>
              <a:spcAft>
                <a:spcPts val="0"/>
              </a:spcAft>
              <a:buClrTx/>
              <a:buSzTx/>
              <a:tabLst/>
              <a:defRPr/>
            </a:pPr>
            <a:r>
              <a:rPr kumimoji="0" lang="en-US" altLang="zh-HK" b="0" i="0" u="none" strike="noStrike" kern="1200" cap="none" spc="0" normalizeH="0" baseline="0" noProof="0" dirty="0">
                <a:ln>
                  <a:noFill/>
                </a:ln>
                <a:effectLst/>
                <a:uLnTx/>
                <a:uFillTx/>
                <a:latin typeface="Calibri" panose="020F0502020204030204"/>
                <a:ea typeface="+mn-ea"/>
                <a:cs typeface="+mn-cs"/>
              </a:rPr>
              <a:t>Sustainability concerns: We will use local coffee beans and green packaging to attract customers who care about the planet.</a:t>
            </a:r>
          </a:p>
          <a:p>
            <a:pPr marR="0" lvl="0" defTabSz="914400" rtl="0" eaLnBrk="1" fontAlgn="auto" latinLnBrk="0" hangingPunct="1">
              <a:spcBef>
                <a:spcPts val="0"/>
              </a:spcBef>
              <a:spcAft>
                <a:spcPts val="0"/>
              </a:spcAft>
              <a:buClrTx/>
              <a:buSzTx/>
              <a:tabLst/>
              <a:defRPr/>
            </a:pPr>
            <a:endParaRPr kumimoji="0" lang="en-US" altLang="zh-HK" b="0" i="0" u="none" strike="noStrike" kern="1200" cap="none" spc="0" normalizeH="0" baseline="0" noProof="0" dirty="0">
              <a:ln>
                <a:noFill/>
              </a:ln>
              <a:effectLst/>
              <a:uLnTx/>
              <a:uFillTx/>
              <a:latin typeface="Calibri" panose="020F050202020403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US" altLang="zh-HK" b="1" i="0" u="none" strike="noStrike" kern="1200" cap="none" spc="0" normalizeH="0" baseline="0" noProof="0" dirty="0">
                <a:ln>
                  <a:noFill/>
                </a:ln>
                <a:effectLst/>
                <a:uLnTx/>
                <a:uFillTx/>
                <a:latin typeface="Calibri" panose="020F0502020204030204"/>
                <a:ea typeface="+mn-ea"/>
                <a:cs typeface="+mn-cs"/>
              </a:rPr>
              <a:t>Legal: </a:t>
            </a:r>
          </a:p>
          <a:p>
            <a:pPr marR="0" lvl="0" defTabSz="914400" rtl="0" eaLnBrk="1" fontAlgn="auto" latinLnBrk="0" hangingPunct="1">
              <a:spcBef>
                <a:spcPts val="0"/>
              </a:spcBef>
              <a:spcAft>
                <a:spcPts val="0"/>
              </a:spcAft>
              <a:buClrTx/>
              <a:buSzTx/>
              <a:tabLst/>
              <a:defRPr/>
            </a:pPr>
            <a:r>
              <a:rPr kumimoji="0" lang="en-US" altLang="zh-HK" b="0" i="0" u="none" strike="noStrike" kern="1200" cap="none" spc="0" normalizeH="0" baseline="0" noProof="0" dirty="0">
                <a:ln>
                  <a:noFill/>
                </a:ln>
                <a:effectLst/>
                <a:uLnTx/>
                <a:uFillTx/>
                <a:latin typeface="Calibri" panose="020F0502020204030204"/>
                <a:ea typeface="+mn-ea"/>
                <a:cs typeface="+mn-cs"/>
              </a:rPr>
              <a:t>We must follow the Animal Activity License (AAL) for exhibiting animals and Food Standards Agency (FSA) hygiene rules.</a:t>
            </a:r>
          </a:p>
          <a:p>
            <a:pPr marR="0" lvl="0" defTabSz="914400" rtl="0" eaLnBrk="1" fontAlgn="auto" latinLnBrk="0" hangingPunct="1">
              <a:spcBef>
                <a:spcPts val="0"/>
              </a:spcBef>
              <a:spcAft>
                <a:spcPts val="0"/>
              </a:spcAft>
              <a:buClrTx/>
              <a:buSzTx/>
              <a:tabLst/>
              <a:defRPr/>
            </a:pPr>
            <a:r>
              <a:rPr kumimoji="0" lang="en-US" altLang="en-US" b="0" i="0" u="none" strike="noStrike" kern="1200" cap="none" spc="0" normalizeH="0" baseline="0" noProof="0" dirty="0">
                <a:ln>
                  <a:noFill/>
                </a:ln>
                <a:effectLst/>
                <a:uLnTx/>
                <a:uFillTx/>
                <a:latin typeface="Calibri" panose="020F0502020204030204"/>
                <a:ea typeface="+mn-ea"/>
                <a:cs typeface="+mn-cs"/>
              </a:rPr>
              <a:t>Employment laws: We must follow strict rules for staff safety when they work around live animals.</a:t>
            </a:r>
            <a:endParaRPr kumimoji="0" lang="en-GB" altLang="en-US" b="0" i="0" u="none" strike="noStrike" kern="1200" cap="none" spc="0" normalizeH="0" baseline="0" noProof="0" dirty="0">
              <a:ln>
                <a:noFill/>
              </a:ln>
              <a:effectLst/>
              <a:uLnTx/>
              <a:uFillTx/>
              <a:latin typeface="Calibri" panose="020F0502020204030204"/>
              <a:ea typeface="+mn-ea"/>
              <a:cs typeface="+mn-cs"/>
            </a:endParaRPr>
          </a:p>
          <a:p>
            <a:endParaRPr lang="zh-HK" altLang="en-US" sz="2200" dirty="0"/>
          </a:p>
        </p:txBody>
      </p:sp>
    </p:spTree>
    <p:extLst>
      <p:ext uri="{BB962C8B-B14F-4D97-AF65-F5344CB8AC3E}">
        <p14:creationId xmlns:p14="http://schemas.microsoft.com/office/powerpoint/2010/main" val="2633998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2D5CAB-F2C7-155C-AB8A-77EFEC077690}"/>
              </a:ext>
            </a:extLst>
          </p:cNvPr>
          <p:cNvSpPr>
            <a:spLocks noGrp="1"/>
          </p:cNvSpPr>
          <p:nvPr>
            <p:ph type="title"/>
          </p:nvPr>
        </p:nvSpPr>
        <p:spPr>
          <a:xfrm>
            <a:off x="838200" y="365125"/>
            <a:ext cx="10515600" cy="605407"/>
          </a:xfrm>
        </p:spPr>
        <p:txBody>
          <a:bodyPr>
            <a:normAutofit/>
          </a:bodyPr>
          <a:lstStyle/>
          <a:p>
            <a:r>
              <a:rPr lang="en-US" altLang="zh-HK" sz="3200" b="1" dirty="0"/>
              <a:t>PESTEL Analysis and Business Strategy Alignment</a:t>
            </a:r>
            <a:endParaRPr lang="zh-HK" altLang="en-US" sz="3200" b="1"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E86648-D28C-F10B-9A17-40D5C8E60696}"/>
              </a:ext>
            </a:extLst>
          </p:cNvPr>
          <p:cNvSpPr>
            <a:spLocks noGrp="1"/>
          </p:cNvSpPr>
          <p:nvPr>
            <p:ph idx="1"/>
          </p:nvPr>
        </p:nvSpPr>
        <p:spPr>
          <a:xfrm>
            <a:off x="838200" y="970532"/>
            <a:ext cx="10928684" cy="5610742"/>
          </a:xfrm>
        </p:spPr>
        <p:txBody>
          <a:bodyPr>
            <a:normAutofit lnSpcReduction="10000"/>
          </a:bodyPr>
          <a:lstStyle/>
          <a:p>
            <a:pPr marL="0" indent="0">
              <a:buNone/>
            </a:pPr>
            <a:r>
              <a:rPr lang="en-US" altLang="zh-HK" sz="2600" b="1" dirty="0"/>
              <a:t>Legal (Animal Welfare &amp; Licensing)</a:t>
            </a:r>
          </a:p>
          <a:p>
            <a:r>
              <a:rPr lang="en-US" altLang="zh-HK" sz="2600" dirty="0"/>
              <a:t>Analysis: We must follow the </a:t>
            </a:r>
            <a:r>
              <a:rPr lang="en-US" altLang="zh-HK" sz="2600" b="1" dirty="0"/>
              <a:t>UK Animal Welfare Act 2006 </a:t>
            </a:r>
            <a:r>
              <a:rPr lang="en-US" altLang="zh-HK" sz="2600" dirty="0"/>
              <a:t>and get an </a:t>
            </a:r>
            <a:r>
              <a:rPr lang="en-US" altLang="zh-HK" sz="2600" b="1" dirty="0"/>
              <a:t>Animal Activity </a:t>
            </a:r>
            <a:r>
              <a:rPr lang="en-US" altLang="zh-HK" sz="2600" b="1" dirty="0" err="1"/>
              <a:t>Licence</a:t>
            </a:r>
            <a:r>
              <a:rPr lang="en-US" altLang="zh-HK" sz="2600" b="1" dirty="0"/>
              <a:t> (AAL)</a:t>
            </a:r>
            <a:r>
              <a:rPr lang="en-US" altLang="zh-HK" sz="2600" dirty="0"/>
              <a:t> under the "keeping or training animals for exhibition" category. These are strict macro external factors that every animal business must face.</a:t>
            </a:r>
          </a:p>
          <a:p>
            <a:r>
              <a:rPr lang="en-US" altLang="zh-HK" sz="2600" dirty="0"/>
              <a:t>Strategy: We will use these high standards as a "barrier to entry". By being more professional than others, we make it harder for new competitors to enter the market.</a:t>
            </a:r>
          </a:p>
          <a:p>
            <a:pPr marL="0" indent="0">
              <a:buNone/>
            </a:pPr>
            <a:r>
              <a:rPr lang="en-US" altLang="zh-HK" sz="2600" b="1" dirty="0"/>
              <a:t>Environmental (Food Safety &amp; Hygiene)</a:t>
            </a:r>
          </a:p>
          <a:p>
            <a:r>
              <a:rPr lang="en-US" altLang="zh-HK" sz="2600" dirty="0"/>
              <a:t>Analysis: According to Environmental factors, businesses need to follow strict hygiene and waste regulations. In the UK, </a:t>
            </a:r>
            <a:r>
              <a:rPr lang="en-US" altLang="zh-HK" sz="2600" b="1" dirty="0"/>
              <a:t>Food Standards Agency (FSA) </a:t>
            </a:r>
            <a:r>
              <a:rPr lang="en-US" altLang="zh-HK" sz="2600" dirty="0"/>
              <a:t>sets these rules for cafés.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altLang="zh-HK" sz="2600" b="0" i="0" u="none" strike="noStrike" kern="1200" cap="none" spc="0" normalizeH="0" baseline="0" noProof="0" dirty="0">
                <a:ln>
                  <a:noFill/>
                </a:ln>
                <a:effectLst/>
                <a:uLnTx/>
                <a:uFillTx/>
                <a:ea typeface="Calibri" panose="020F0502020204030204" pitchFamily="34" charset="0"/>
                <a:cs typeface="Calibri" panose="020F0502020204030204" pitchFamily="34" charset="0"/>
              </a:rPr>
              <a:t>Strategy: Our strategy is to build a "clean zone" kitchen that is separate from the dogs. This ensures we get a high hygiene rating, which becomes a Unique Selling Point (USP) to attract customers who care about cleanliness.</a:t>
            </a:r>
          </a:p>
          <a:p>
            <a:endParaRPr lang="zh-HK" altLang="en-US" sz="2200" dirty="0"/>
          </a:p>
        </p:txBody>
      </p:sp>
    </p:spTree>
    <p:extLst>
      <p:ext uri="{BB962C8B-B14F-4D97-AF65-F5344CB8AC3E}">
        <p14:creationId xmlns:p14="http://schemas.microsoft.com/office/powerpoint/2010/main" val="3510067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7B52F6-CE1B-381B-2386-D246F9FC3C3F}"/>
              </a:ext>
            </a:extLst>
          </p:cNvPr>
          <p:cNvSpPr>
            <a:spLocks noGrp="1"/>
          </p:cNvSpPr>
          <p:nvPr>
            <p:ph type="title"/>
          </p:nvPr>
        </p:nvSpPr>
        <p:spPr>
          <a:xfrm>
            <a:off x="838200" y="365125"/>
            <a:ext cx="10515600" cy="1018507"/>
          </a:xfrm>
        </p:spPr>
        <p:txBody>
          <a:bodyPr>
            <a:normAutofit/>
          </a:bodyPr>
          <a:lstStyle/>
          <a:p>
            <a:r>
              <a:rPr kumimoji="0" lang="en-US" altLang="zh-HK" sz="3200" b="1" i="0" u="none" strike="noStrike" kern="1200" cap="none" spc="0" normalizeH="0" baseline="0" noProof="0" dirty="0">
                <a:ln>
                  <a:noFill/>
                </a:ln>
                <a:effectLst/>
                <a:uLnTx/>
                <a:uFillTx/>
                <a:latin typeface="Calibri Light" panose="020F0302020204030204"/>
                <a:ea typeface="新細明體" panose="02020500000000000000" pitchFamily="18" charset="-120"/>
                <a:cs typeface="+mj-cs"/>
              </a:rPr>
              <a:t>PESTEL Analysis and Business Strategy Alignment</a:t>
            </a:r>
            <a:endParaRPr lang="zh-HK" altLang="en-US" sz="3200"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3C6FB3-08E2-04A1-728E-31C4B194419F}"/>
              </a:ext>
            </a:extLst>
          </p:cNvPr>
          <p:cNvSpPr>
            <a:spLocks noGrp="1"/>
          </p:cNvSpPr>
          <p:nvPr>
            <p:ph idx="1"/>
          </p:nvPr>
        </p:nvSpPr>
        <p:spPr>
          <a:xfrm>
            <a:off x="838200" y="1591878"/>
            <a:ext cx="10515600" cy="4351338"/>
          </a:xfrm>
        </p:spPr>
        <p:txBody>
          <a:bodyPr>
            <a:normAutofit/>
          </a:bodyPr>
          <a:lstStyle/>
          <a:p>
            <a:pPr marL="0" indent="0">
              <a:buNone/>
            </a:pPr>
            <a:r>
              <a:rPr lang="en-GB" altLang="zh-HK" sz="2600" b="1" dirty="0"/>
              <a:t>Social (The Healing Economy)</a:t>
            </a:r>
          </a:p>
          <a:p>
            <a:r>
              <a:rPr lang="en-US" altLang="zh-HK" sz="2600" dirty="0"/>
              <a:t>Analysis: In the Social environment, cultural trends and consumer behavior are changing. Many busy workers and students in London now care more about mental health awareness and look for stress-relief through the </a:t>
            </a:r>
            <a:r>
              <a:rPr lang="en-US" altLang="zh-HK" sz="2600" b="1" dirty="0"/>
              <a:t>"healing economy". </a:t>
            </a:r>
            <a:r>
              <a:rPr lang="en-US" altLang="zh-HK" sz="2600" dirty="0"/>
              <a:t>They love animals but cannot have dogs in small apartments, which is a clear market gap.</a:t>
            </a:r>
          </a:p>
          <a:p>
            <a:r>
              <a:rPr lang="en-US" altLang="zh-HK" sz="2600" dirty="0"/>
              <a:t>Strategy: Our strategy is to satisfy these customer needs by providing a healing space to play with dogs. We will position our business as a Social Enterprise because we promote mental well-being, which is a strong social purpose. This creates a competitive advantage and a unique brand image that stands out from regular cafés.</a:t>
            </a:r>
          </a:p>
          <a:p>
            <a:pPr marL="0" indent="0">
              <a:buNone/>
            </a:pPr>
            <a:endParaRPr lang="zh-HK" altLang="en-US" sz="2600" dirty="0"/>
          </a:p>
        </p:txBody>
      </p:sp>
    </p:spTree>
    <p:extLst>
      <p:ext uri="{BB962C8B-B14F-4D97-AF65-F5344CB8AC3E}">
        <p14:creationId xmlns:p14="http://schemas.microsoft.com/office/powerpoint/2010/main" val="320544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108284"/>
            <a:ext cx="10515600" cy="74595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dirty="0">
                <a:solidFill>
                  <a:schemeClr val="tx1"/>
                </a:solidFill>
                <a:ea typeface="+mj-ea"/>
                <a:cs typeface="+mj-cs"/>
              </a:rPr>
              <a:t>Section 4 - </a:t>
            </a:r>
            <a:r>
              <a:rPr lang="en-US" sz="3600" kern="1200" dirty="0">
                <a:solidFill>
                  <a:schemeClr val="tx1"/>
                </a:solidFill>
                <a:ea typeface="+mj-ea"/>
                <a:cs typeface="+mj-cs"/>
              </a:rPr>
              <a:t>Marketing Strategies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1CE41724-28E5-9C43-DFF2-BC94F2252D4C}"/>
              </a:ext>
            </a:extLst>
          </p:cNvPr>
          <p:cNvSpPr>
            <a:spLocks noGrp="1"/>
          </p:cNvSpPr>
          <p:nvPr>
            <p:ph idx="1"/>
          </p:nvPr>
        </p:nvSpPr>
        <p:spPr>
          <a:xfrm>
            <a:off x="838200" y="974558"/>
            <a:ext cx="10798090" cy="5606716"/>
          </a:xfrm>
        </p:spPr>
        <p:txBody>
          <a:bodyPr vert="horz" lIns="91440" tIns="45720" rIns="91440" bIns="45720" rtlCol="0">
            <a:normAutofit lnSpcReduction="10000"/>
          </a:bodyPr>
          <a:lstStyle/>
          <a:p>
            <a:pPr marL="0"/>
            <a:r>
              <a:rPr lang="en-US" altLang="zh-HK" sz="2400" b="1" dirty="0"/>
              <a:t>1. Target Market and Characteristics</a:t>
            </a:r>
          </a:p>
          <a:p>
            <a:r>
              <a:rPr lang="en-US" altLang="zh-HK" sz="2400" dirty="0"/>
              <a:t>Our target market is people living or working in London who face a frustration in their lives. Our customers are often "pet-deprived". They love animals but cannot own a dog because of small London apartments or strict landlord rules. They have high-stress lives and are looking for </a:t>
            </a:r>
            <a:r>
              <a:rPr lang="en-US" altLang="zh-HK" sz="2400" b="1" dirty="0"/>
              <a:t>emotional value </a:t>
            </a:r>
            <a:r>
              <a:rPr lang="en-US" altLang="zh-HK" sz="2400" dirty="0"/>
              <a:t>and stress relief.</a:t>
            </a:r>
          </a:p>
          <a:p>
            <a:pPr marL="0"/>
            <a:r>
              <a:rPr lang="en-US" altLang="zh-HK" sz="2400" b="1" dirty="0"/>
              <a:t>2. Primary Customer Segments</a:t>
            </a:r>
          </a:p>
          <a:p>
            <a:r>
              <a:rPr lang="en-US" altLang="zh-HK" sz="2400" dirty="0"/>
              <a:t>Demographic: Young professionals (aged 22–40) and university students with disposable income.</a:t>
            </a:r>
          </a:p>
          <a:p>
            <a:r>
              <a:rPr lang="en-US" altLang="zh-HK" sz="2400" dirty="0"/>
              <a:t>Psychographic: People who care about mental health awareness and the healing economy.</a:t>
            </a:r>
          </a:p>
          <a:p>
            <a:r>
              <a:rPr lang="en-US" altLang="zh-HK" sz="2400" dirty="0"/>
              <a:t>Geographic: People living or working near busy London areas like Canary Wharf.</a:t>
            </a:r>
          </a:p>
          <a:p>
            <a:pPr marL="0" marR="0" lvl="0" fontAlgn="auto">
              <a:spcBef>
                <a:spcPts val="1000"/>
              </a:spcBef>
              <a:spcAft>
                <a:spcPts val="0"/>
              </a:spcAft>
              <a:buClrTx/>
              <a:buSzTx/>
              <a:tabLst/>
              <a:defRPr/>
            </a:pPr>
            <a:r>
              <a:rPr kumimoji="0" lang="en-US" altLang="zh-HK" sz="2400" b="1" i="0" u="none" strike="noStrike" cap="none" spc="0" normalizeH="0" baseline="0" noProof="0" dirty="0">
                <a:ln>
                  <a:noFill/>
                </a:ln>
                <a:effectLst/>
                <a:uLnTx/>
                <a:uFillTx/>
              </a:rPr>
              <a:t>3. Unique Selling Points</a:t>
            </a:r>
          </a:p>
          <a:p>
            <a:pPr marL="228600" marR="0" lvl="0" fontAlgn="auto">
              <a:spcBef>
                <a:spcPts val="1000"/>
              </a:spcBef>
              <a:spcAft>
                <a:spcPts val="0"/>
              </a:spcAft>
              <a:buClrTx/>
              <a:buSzTx/>
              <a:tabLst/>
              <a:defRPr/>
            </a:pPr>
            <a:r>
              <a:rPr kumimoji="0" lang="en-US" altLang="zh-HK" sz="2400" b="0" i="0" u="none" strike="noStrike" cap="none" spc="0" normalizeH="0" baseline="0" noProof="0" dirty="0">
                <a:ln>
                  <a:noFill/>
                </a:ln>
                <a:effectLst/>
                <a:uLnTx/>
                <a:uFillTx/>
              </a:rPr>
              <a:t>The "Healing" Experience: Unlike a regular café, our USP is the interactive time with Shiba Inus. We offer "Benefit Positioning" by providing a specific solution to loneliness and stress.</a:t>
            </a:r>
          </a:p>
          <a:p>
            <a:endParaRPr lang="en-US" altLang="zh-HK" sz="2000" dirty="0"/>
          </a:p>
          <a:p>
            <a:pPr marL="0"/>
            <a:endParaRPr lang="en-US" altLang="zh-HK" sz="2000" dirty="0"/>
          </a:p>
        </p:txBody>
      </p:sp>
    </p:spTree>
    <p:extLst>
      <p:ext uri="{BB962C8B-B14F-4D97-AF65-F5344CB8AC3E}">
        <p14:creationId xmlns:p14="http://schemas.microsoft.com/office/powerpoint/2010/main" val="1481281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D1EDB4-82A2-E662-D979-B868E8A1D2B5}"/>
              </a:ext>
            </a:extLst>
          </p:cNvPr>
          <p:cNvSpPr>
            <a:spLocks noGrp="1"/>
          </p:cNvSpPr>
          <p:nvPr>
            <p:ph idx="1"/>
          </p:nvPr>
        </p:nvSpPr>
        <p:spPr>
          <a:xfrm>
            <a:off x="838200" y="385011"/>
            <a:ext cx="10515600" cy="5791952"/>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altLang="zh-HK" sz="2400" b="0" i="0" u="none" strike="noStrike" kern="1200" cap="none" spc="0" normalizeH="0" baseline="0" noProof="0" dirty="0">
                <a:ln>
                  <a:noFill/>
                </a:ln>
                <a:effectLst/>
                <a:uLnTx/>
                <a:uFillTx/>
                <a:latin typeface="Calibri" panose="020F0502020204030204"/>
                <a:ea typeface="新細明體" panose="02020500000000000000" pitchFamily="18" charset="-120"/>
                <a:cs typeface="+mn-cs"/>
              </a:rPr>
              <a:t>Social Purpose: We are a Social Enterprise. By partnering with dog rescue charities and providing internships for Capel Manor College students, we create a brand image that customers trust and support.</a:t>
            </a:r>
            <a:endParaRPr kumimoji="0" lang="en-GB" altLang="zh-HK" sz="2400" b="0" i="0" u="none" strike="noStrike" kern="1200" cap="none" spc="0" normalizeH="0" baseline="0" noProof="0" dirty="0">
              <a:ln>
                <a:noFill/>
              </a:ln>
              <a:effectLst/>
              <a:uLnTx/>
              <a:uFillTx/>
              <a:latin typeface="Calibri" panose="020F0502020204030204"/>
              <a:ea typeface="新細明體" panose="02020500000000000000" pitchFamily="18" charset="-120"/>
              <a:cs typeface="+mn-cs"/>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US" altLang="zh-HK" sz="2400" b="1" i="0" u="none" strike="noStrike" kern="1200" cap="none" spc="0" normalizeH="0" baseline="0" noProof="0" dirty="0">
                <a:ln>
                  <a:noFill/>
                </a:ln>
                <a:effectLst/>
                <a:uLnTx/>
                <a:uFillTx/>
                <a:latin typeface="Calibri" panose="020F0502020204030204"/>
                <a:ea typeface="新細明體" panose="02020500000000000000" pitchFamily="18" charset="-120"/>
                <a:cs typeface="+mn-cs"/>
              </a:rPr>
              <a:t>4. Marketing Strategies to Reach Customers </a:t>
            </a:r>
          </a:p>
          <a:p>
            <a:pPr marL="0" marR="0" lvl="0" indent="0" defTabSz="914400" rtl="0" eaLnBrk="1" fontAlgn="auto" latinLnBrk="0" hangingPunct="1">
              <a:spcBef>
                <a:spcPts val="1000"/>
              </a:spcBef>
              <a:spcAft>
                <a:spcPts val="0"/>
              </a:spcAft>
              <a:buClrTx/>
              <a:buSzTx/>
              <a:buNone/>
              <a:tabLst/>
              <a:defRPr/>
            </a:pPr>
            <a:r>
              <a:rPr kumimoji="0" lang="en-US" altLang="zh-HK" sz="2400" b="0" i="0" u="none" strike="noStrike" kern="1200" cap="none" spc="0" normalizeH="0" baseline="0" noProof="0" dirty="0">
                <a:ln>
                  <a:noFill/>
                </a:ln>
                <a:effectLst/>
                <a:uLnTx/>
                <a:uFillTx/>
                <a:latin typeface="Calibri" panose="020F0502020204030204"/>
                <a:ea typeface="新細明體" panose="02020500000000000000" pitchFamily="18" charset="-120"/>
                <a:cs typeface="+mn-cs"/>
              </a:rPr>
              <a:t>Marketing as identifying and satisfying customer needs in a profitable way </a:t>
            </a:r>
            <a:r>
              <a:rPr kumimoji="0" lang="en-US" altLang="zh-HK" sz="2400" b="0" i="1" u="none" strike="noStrike" kern="1200" cap="none" spc="0" normalizeH="0" baseline="0" noProof="0" dirty="0">
                <a:ln>
                  <a:noFill/>
                </a:ln>
                <a:effectLst/>
                <a:uLnTx/>
                <a:uFillTx/>
                <a:latin typeface="Calibri" panose="020F0502020204030204"/>
                <a:ea typeface="新細明體" panose="02020500000000000000" pitchFamily="18" charset="-120"/>
                <a:cs typeface="+mn-cs"/>
              </a:rPr>
              <a:t>(Kotler and Keller 2016). </a:t>
            </a:r>
            <a:r>
              <a:rPr kumimoji="0" lang="en-US" altLang="zh-HK" sz="2400" b="0" i="0" u="none" strike="noStrike" kern="1200" cap="none" spc="0" normalizeH="0" baseline="0" noProof="0" dirty="0">
                <a:ln>
                  <a:noFill/>
                </a:ln>
                <a:effectLst/>
                <a:uLnTx/>
                <a:uFillTx/>
                <a:latin typeface="Calibri" panose="020F0502020204030204"/>
                <a:ea typeface="新細明體" panose="02020500000000000000" pitchFamily="18" charset="-120"/>
                <a:cs typeface="+mn-cs"/>
              </a:rPr>
              <a:t>We will use two main strategies:</a:t>
            </a:r>
          </a:p>
          <a:p>
            <a:pPr marR="0" lvl="0" defTabSz="914400" rtl="0" eaLnBrk="1" fontAlgn="auto" latinLnBrk="0" hangingPunct="1">
              <a:spcBef>
                <a:spcPts val="1000"/>
              </a:spcBef>
              <a:spcAft>
                <a:spcPts val="0"/>
              </a:spcAft>
              <a:buClrTx/>
              <a:buSzTx/>
              <a:tabLst/>
              <a:defRPr/>
            </a:pPr>
            <a:r>
              <a:rPr kumimoji="0" lang="en-US" altLang="zh-HK" sz="2400" b="1" i="0" u="none" strike="noStrike" kern="1200" cap="none" spc="0" normalizeH="0" baseline="0" noProof="0" dirty="0">
                <a:ln>
                  <a:noFill/>
                </a:ln>
                <a:effectLst/>
                <a:uLnTx/>
                <a:uFillTx/>
                <a:latin typeface="Calibri" panose="020F0502020204030204"/>
                <a:ea typeface="新細明體" panose="02020500000000000000" pitchFamily="18" charset="-120"/>
                <a:cs typeface="+mn-cs"/>
              </a:rPr>
              <a:t>Strategy 1: </a:t>
            </a:r>
            <a:r>
              <a:rPr kumimoji="0" lang="en-US" altLang="zh-HK" sz="2400" b="0" i="0" u="none" strike="noStrike" kern="1200" cap="none" spc="0" normalizeH="0" baseline="0" noProof="0" dirty="0">
                <a:ln>
                  <a:noFill/>
                </a:ln>
                <a:effectLst/>
                <a:uLnTx/>
                <a:uFillTx/>
                <a:latin typeface="Calibri" panose="020F0502020204030204"/>
                <a:ea typeface="新細明體" panose="02020500000000000000" pitchFamily="18" charset="-120"/>
                <a:cs typeface="+mn-cs"/>
              </a:rPr>
              <a:t>Social Media Marketing (TikTok, Threads &amp; Instagram)</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US" altLang="zh-HK" sz="2400" b="0" i="0" u="none" strike="noStrike" kern="1200" cap="none" spc="0" normalizeH="0" baseline="0" noProof="0" dirty="0">
                <a:ln>
                  <a:noFill/>
                </a:ln>
                <a:effectLst/>
                <a:uLnTx/>
                <a:uFillTx/>
                <a:latin typeface="Calibri" panose="020F0502020204030204"/>
                <a:ea typeface="新細明體" panose="02020500000000000000" pitchFamily="18" charset="-120"/>
                <a:cs typeface="+mn-cs"/>
              </a:rPr>
              <a:t>Shiba Inus are very eye-catching. We will share viral videos of the dogs to attract the young professional segment. This is a low-cost but high-impact tool for a startup.</a:t>
            </a:r>
          </a:p>
          <a:p>
            <a:pPr marR="0" lvl="0" defTabSz="914400" rtl="0" eaLnBrk="1" fontAlgn="auto" latinLnBrk="0" hangingPunct="1">
              <a:spcBef>
                <a:spcPts val="1000"/>
              </a:spcBef>
              <a:spcAft>
                <a:spcPts val="0"/>
              </a:spcAft>
              <a:buClrTx/>
              <a:buSzTx/>
              <a:tabLst/>
              <a:defRPr/>
            </a:pPr>
            <a:r>
              <a:rPr kumimoji="0" lang="en-US" altLang="zh-HK" sz="2400" b="1" i="0" u="none" strike="noStrike" kern="1200" cap="none" spc="0" normalizeH="0" baseline="0" noProof="0" dirty="0">
                <a:ln>
                  <a:noFill/>
                </a:ln>
                <a:effectLst/>
                <a:uLnTx/>
                <a:uFillTx/>
                <a:latin typeface="Calibri" panose="020F0502020204030204"/>
                <a:ea typeface="新細明體" panose="02020500000000000000" pitchFamily="18" charset="-120"/>
                <a:cs typeface="+mn-cs"/>
              </a:rPr>
              <a:t>Strategy 2: </a:t>
            </a:r>
            <a:r>
              <a:rPr kumimoji="0" lang="en-US" altLang="zh-HK" sz="2400" b="0" i="0" u="none" strike="noStrike" kern="1200" cap="none" spc="0" normalizeH="0" baseline="0" noProof="0" dirty="0">
                <a:ln>
                  <a:noFill/>
                </a:ln>
                <a:effectLst/>
                <a:uLnTx/>
                <a:uFillTx/>
                <a:latin typeface="Calibri" panose="020F0502020204030204"/>
                <a:ea typeface="新細明體" panose="02020500000000000000" pitchFamily="18" charset="-120"/>
                <a:cs typeface="+mn-cs"/>
              </a:rPr>
              <a:t>Influencer Marketing:</a:t>
            </a:r>
          </a:p>
          <a:p>
            <a:pPr marL="0" indent="0">
              <a:buNone/>
            </a:pPr>
            <a:r>
              <a:rPr lang="en-US" altLang="zh-HK" sz="2400" dirty="0"/>
              <a:t>We will invite pet and lifestyle influencers to visit the café. Their reviews will act as a statement of intent for their followers, building credibility and attracting new customer segments who value expert opinions.</a:t>
            </a:r>
          </a:p>
          <a:p>
            <a:endParaRPr lang="zh-HK" altLang="en-US" sz="1800" dirty="0"/>
          </a:p>
        </p:txBody>
      </p:sp>
    </p:spTree>
    <p:extLst>
      <p:ext uri="{BB962C8B-B14F-4D97-AF65-F5344CB8AC3E}">
        <p14:creationId xmlns:p14="http://schemas.microsoft.com/office/powerpoint/2010/main" val="1769808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365126"/>
            <a:ext cx="10515600" cy="7538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kern="1200" dirty="0">
                <a:solidFill>
                  <a:schemeClr val="tx1"/>
                </a:solidFill>
                <a:latin typeface="+mj-lt"/>
                <a:ea typeface="+mj-ea"/>
                <a:cs typeface="+mj-cs"/>
              </a:rPr>
              <a:t>Section 5 - </a:t>
            </a:r>
            <a:r>
              <a:rPr lang="en-US" sz="3200" b="1" i="0" kern="1200" dirty="0">
                <a:solidFill>
                  <a:schemeClr val="tx1"/>
                </a:solidFill>
                <a:effectLst/>
                <a:latin typeface="+mj-lt"/>
                <a:ea typeface="+mj-ea"/>
                <a:cs typeface="+mj-cs"/>
              </a:rPr>
              <a:t>Funding Requirements and Allocation</a:t>
            </a:r>
            <a:endParaRPr lang="en-US" sz="3200" b="1" kern="1200" dirty="0">
              <a:solidFill>
                <a:schemeClr val="tx1"/>
              </a:solidFill>
              <a:latin typeface="+mj-lt"/>
              <a:ea typeface="+mj-ea"/>
              <a:cs typeface="+mj-cs"/>
            </a:endParaRP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227221"/>
            <a:ext cx="10798090" cy="5265653"/>
          </a:xfrm>
        </p:spPr>
        <p:txBody>
          <a:bodyPr vert="horz" lIns="91440" tIns="45720" rIns="91440" bIns="45720" rtlCol="0">
            <a:normAutofit lnSpcReduction="10000"/>
          </a:bodyPr>
          <a:lstStyle/>
          <a:p>
            <a:r>
              <a:rPr lang="en-US" sz="2500" dirty="0"/>
              <a:t>Total Amount Needed: </a:t>
            </a:r>
            <a:r>
              <a:rPr lang="en-US" sz="2500" b="1" dirty="0"/>
              <a:t>£150,000.</a:t>
            </a:r>
            <a:endParaRPr lang="en-US" sz="2500" dirty="0"/>
          </a:p>
          <a:p>
            <a:r>
              <a:rPr lang="en-US" sz="2500" dirty="0"/>
              <a:t>Break down the allocation of funds by categorizing them into:</a:t>
            </a:r>
          </a:p>
          <a:p>
            <a:pPr marL="742950" lvl="1"/>
            <a:r>
              <a:rPr lang="en-US" sz="2500" b="1" dirty="0"/>
              <a:t>Startup Costs</a:t>
            </a:r>
            <a:r>
              <a:rPr lang="en-US" sz="2500" dirty="0"/>
              <a:t>: </a:t>
            </a:r>
            <a:r>
              <a:rPr lang="en-US" sz="2500" b="1" dirty="0"/>
              <a:t>£130,000</a:t>
            </a:r>
          </a:p>
          <a:p>
            <a:pPr marL="742950" lvl="1"/>
            <a:r>
              <a:rPr lang="en-US" sz="2500" b="1" dirty="0"/>
              <a:t>Fixed Costs: £8,000/month</a:t>
            </a:r>
          </a:p>
          <a:p>
            <a:pPr marL="742950" lvl="1"/>
            <a:r>
              <a:rPr lang="en-US" sz="2500" b="1" dirty="0"/>
              <a:t>Variable Costs</a:t>
            </a:r>
            <a:r>
              <a:rPr lang="en-US" sz="2500" dirty="0"/>
              <a:t>: </a:t>
            </a:r>
            <a:r>
              <a:rPr lang="en-US" sz="2500" b="1" dirty="0"/>
              <a:t>£5/customer</a:t>
            </a:r>
          </a:p>
          <a:p>
            <a:r>
              <a:rPr lang="en-US" sz="2500" dirty="0"/>
              <a:t>Six-Month Monthly Financial Forecast. The projected entry fee is </a:t>
            </a:r>
            <a:r>
              <a:rPr lang="en-US" sz="2500" b="1" dirty="0"/>
              <a:t>£15 </a:t>
            </a:r>
            <a:r>
              <a:rPr lang="en-US" sz="2500" dirty="0"/>
              <a:t>per session.</a:t>
            </a:r>
          </a:p>
          <a:p>
            <a:r>
              <a:rPr lang="en-US" sz="2500" dirty="0"/>
              <a:t>Breakeven analysis, As indicated in the forecast, the business expects to cover all expenses and begin generating a profit in Month 5. After a successful launch in London, we plan to use the Franchise model to expand to other cities. Branding leads to sustainable performance </a:t>
            </a:r>
            <a:r>
              <a:rPr lang="en-US" sz="2500" i="1" dirty="0"/>
              <a:t>(Duke University, 2019).</a:t>
            </a:r>
          </a:p>
          <a:p>
            <a:r>
              <a:rPr lang="en-US" altLang="zh-HK" sz="2500" b="1" dirty="0"/>
              <a:t>Peripheral products</a:t>
            </a:r>
            <a:r>
              <a:rPr lang="en-US" altLang="zh-HK" sz="2500" i="1" dirty="0"/>
              <a:t>, </a:t>
            </a:r>
            <a:r>
              <a:rPr lang="en-US" sz="2500" dirty="0"/>
              <a:t>ticket revenue can easily cover the costs, with the remaining merchandise sales (Photo souvenir, Stuffed dog etc.) being pure profit.</a:t>
            </a:r>
          </a:p>
          <a:p>
            <a:endParaRPr lang="en-US" sz="1400" i="1" dirty="0"/>
          </a:p>
          <a:p>
            <a:endParaRPr lang="en-US" sz="1400" i="1" dirty="0"/>
          </a:p>
          <a:p>
            <a:endParaRPr lang="en-US" sz="1400" dirty="0"/>
          </a:p>
        </p:txBody>
      </p:sp>
    </p:spTree>
    <p:extLst>
      <p:ext uri="{BB962C8B-B14F-4D97-AF65-F5344CB8AC3E}">
        <p14:creationId xmlns:p14="http://schemas.microsoft.com/office/powerpoint/2010/main" val="3278303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12" name="Table 11">
            <a:extLst>
              <a:ext uri="{FF2B5EF4-FFF2-40B4-BE49-F238E27FC236}">
                <a16:creationId xmlns:a16="http://schemas.microsoft.com/office/drawing/2014/main" id="{EEF768C7-3CEC-1958-DB7F-FF7FC9A6B59D}"/>
              </a:ext>
            </a:extLst>
          </p:cNvPr>
          <p:cNvGraphicFramePr>
            <a:graphicFrameLocks noGrp="1"/>
          </p:cNvGraphicFramePr>
          <p:nvPr>
            <p:extLst>
              <p:ext uri="{D42A27DB-BD31-4B8C-83A1-F6EECF244321}">
                <p14:modId xmlns:p14="http://schemas.microsoft.com/office/powerpoint/2010/main" val="545861491"/>
              </p:ext>
            </p:extLst>
          </p:nvPr>
        </p:nvGraphicFramePr>
        <p:xfrm>
          <a:off x="6263640" y="553739"/>
          <a:ext cx="4892040" cy="6155009"/>
        </p:xfrm>
        <a:graphic>
          <a:graphicData uri="http://schemas.openxmlformats.org/drawingml/2006/table">
            <a:tbl>
              <a:tblPr bandRow="1">
                <a:tableStyleId>{5C22544A-7EE6-4342-B048-85BDC9FD1C3A}</a:tableStyleId>
              </a:tblPr>
              <a:tblGrid>
                <a:gridCol w="3608296">
                  <a:extLst>
                    <a:ext uri="{9D8B030D-6E8A-4147-A177-3AD203B41FA5}">
                      <a16:colId xmlns:a16="http://schemas.microsoft.com/office/drawing/2014/main" val="4078324115"/>
                    </a:ext>
                  </a:extLst>
                </a:gridCol>
                <a:gridCol w="1283744">
                  <a:extLst>
                    <a:ext uri="{9D8B030D-6E8A-4147-A177-3AD203B41FA5}">
                      <a16:colId xmlns:a16="http://schemas.microsoft.com/office/drawing/2014/main" val="3261734122"/>
                    </a:ext>
                  </a:extLst>
                </a:gridCol>
              </a:tblGrid>
              <a:tr h="1203839">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8537">
                <a:tc>
                  <a:txBody>
                    <a:bodyPr/>
                    <a:lstStyle/>
                    <a:p>
                      <a:pPr algn="l" rtl="0" fontAlgn="ctr"/>
                      <a:r>
                        <a:rPr lang="en-GB" sz="3300" u="none" strike="noStrike" dirty="0">
                          <a:effectLst/>
                        </a:rPr>
                        <a:t>Rent</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£3,500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1203839">
                <a:tc>
                  <a:txBody>
                    <a:bodyPr/>
                    <a:lstStyle/>
                    <a:p>
                      <a:pPr algn="l" rtl="0" fontAlgn="ctr"/>
                      <a:r>
                        <a:rPr lang="en-GB" sz="3300" u="none" strike="noStrike" dirty="0">
                          <a:effectLst/>
                        </a:rPr>
                        <a:t>Insurance &amp; </a:t>
                      </a:r>
                    </a:p>
                    <a:p>
                      <a:pPr algn="l" rtl="0" fontAlgn="ctr"/>
                      <a:r>
                        <a:rPr lang="en-GB" sz="3300" u="none" strike="noStrike" dirty="0">
                          <a:effectLst/>
                        </a:rPr>
                        <a:t>Bus. Rate</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£300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38537">
                <a:tc>
                  <a:txBody>
                    <a:bodyPr/>
                    <a:lstStyle/>
                    <a:p>
                      <a:pPr algn="l" rtl="0" fontAlgn="ctr"/>
                      <a:r>
                        <a:rPr lang="en-GB" sz="3300" u="none" strike="noStrike" dirty="0">
                          <a:effectLst/>
                        </a:rPr>
                        <a:t>Utilities bill</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£500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93183">
                <a:tc>
                  <a:txBody>
                    <a:bodyPr/>
                    <a:lstStyle/>
                    <a:p>
                      <a:pPr algn="l" rtl="0" fontAlgn="ctr"/>
                      <a:r>
                        <a:rPr lang="en-GB" sz="3300" u="none" strike="noStrike" dirty="0">
                          <a:effectLst/>
                        </a:rPr>
                        <a:t>Salaries</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£3,500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8537">
                <a:tc>
                  <a:txBody>
                    <a:bodyPr/>
                    <a:lstStyle/>
                    <a:p>
                      <a:pPr algn="l" rtl="0" fontAlgn="ctr"/>
                      <a:r>
                        <a:rPr lang="en-GB" sz="3300" u="none" strike="noStrike" dirty="0">
                          <a:effectLst/>
                        </a:rPr>
                        <a:t>Marketing</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£200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638537">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£8,000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pic>
        <p:nvPicPr>
          <p:cNvPr id="20" name="Content Placeholder 19">
            <a:extLst>
              <a:ext uri="{FF2B5EF4-FFF2-40B4-BE49-F238E27FC236}">
                <a16:creationId xmlns:a16="http://schemas.microsoft.com/office/drawing/2014/main" id="{E8B74B85-1506-F947-64D3-29123946A218}"/>
              </a:ext>
            </a:extLst>
          </p:cNvPr>
          <p:cNvPicPr>
            <a:picLocks noGrp="1" noChangeAspect="1"/>
          </p:cNvPicPr>
          <p:nvPr>
            <p:ph idx="1"/>
          </p:nvPr>
        </p:nvPicPr>
        <p:blipFill>
          <a:blip r:embed="rId2"/>
          <a:stretch>
            <a:fillRect/>
          </a:stretch>
        </p:blipFill>
        <p:spPr>
          <a:xfrm>
            <a:off x="1036320" y="553742"/>
            <a:ext cx="4649788" cy="6155006"/>
          </a:xfrm>
          <a:prstGeom prst="rect">
            <a:avLst/>
          </a:prstGeom>
        </p:spPr>
      </p:pic>
    </p:spTree>
    <p:extLst>
      <p:ext uri="{BB962C8B-B14F-4D97-AF65-F5344CB8AC3E}">
        <p14:creationId xmlns:p14="http://schemas.microsoft.com/office/powerpoint/2010/main" val="3723872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Isosceles Triangle 4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9B81F02-FBC3-C8C6-B6C4-A6B424A7892A}"/>
              </a:ext>
            </a:extLst>
          </p:cNvPr>
          <p:cNvPicPr>
            <a:picLocks noChangeAspect="1"/>
          </p:cNvPicPr>
          <p:nvPr/>
        </p:nvPicPr>
        <p:blipFill>
          <a:blip r:embed="rId3"/>
          <a:stretch>
            <a:fillRect/>
          </a:stretch>
        </p:blipFill>
        <p:spPr>
          <a:xfrm>
            <a:off x="815368" y="643467"/>
            <a:ext cx="10561263" cy="5571065"/>
          </a:xfrm>
          <a:prstGeom prst="rect">
            <a:avLst/>
          </a:prstGeom>
          <a:ln>
            <a:noFill/>
          </a:ln>
        </p:spPr>
      </p:pic>
      <p:sp>
        <p:nvSpPr>
          <p:cNvPr id="47" name="Isosceles Triangle 4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2727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D590866-2005-7CA1-1AC4-981BD99C17B4}"/>
              </a:ext>
            </a:extLst>
          </p:cNvPr>
          <p:cNvPicPr>
            <a:picLocks noChangeAspect="1"/>
          </p:cNvPicPr>
          <p:nvPr/>
        </p:nvPicPr>
        <p:blipFill>
          <a:blip r:embed="rId3"/>
          <a:stretch>
            <a:fillRect/>
          </a:stretch>
        </p:blipFill>
        <p:spPr>
          <a:xfrm>
            <a:off x="1726539" y="643467"/>
            <a:ext cx="8738922" cy="5571065"/>
          </a:xfrm>
          <a:prstGeom prst="rect">
            <a:avLst/>
          </a:prstGeom>
          <a:ln>
            <a:noFill/>
          </a:ln>
        </p:spPr>
      </p:pic>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153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Arc 2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9BCB3B-22F9-CC7A-4F8E-4A470172C122}"/>
              </a:ext>
            </a:extLst>
          </p:cNvPr>
          <p:cNvSpPr>
            <a:spLocks noGrp="1"/>
          </p:cNvSpPr>
          <p:nvPr>
            <p:ph type="title"/>
          </p:nvPr>
        </p:nvSpPr>
        <p:spPr>
          <a:xfrm>
            <a:off x="5729739" y="479493"/>
            <a:ext cx="5784482" cy="1228991"/>
          </a:xfrm>
        </p:spPr>
        <p:txBody>
          <a:bodyPr>
            <a:normAutofit fontScale="90000"/>
          </a:bodyPr>
          <a:lstStyle/>
          <a:p>
            <a:r>
              <a:rPr lang="en-GB" altLang="zh-HK" sz="3100" b="1" dirty="0"/>
              <a:t>Our Value Proposition &amp; Sustainability</a:t>
            </a:r>
            <a:br>
              <a:rPr lang="en-US" altLang="zh-HK" sz="2800" dirty="0"/>
            </a:br>
            <a:endParaRPr lang="zh-HK" altLang="en-US" sz="2800" dirty="0"/>
          </a:p>
        </p:txBody>
      </p:sp>
      <p:sp>
        <p:nvSpPr>
          <p:cNvPr id="30" name="Freeform: Shape 2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Picture 12">
            <a:extLst>
              <a:ext uri="{FF2B5EF4-FFF2-40B4-BE49-F238E27FC236}">
                <a16:creationId xmlns:a16="http://schemas.microsoft.com/office/drawing/2014/main" id="{1E994C1C-27BE-2F1A-49B5-C43B822FBC69}"/>
              </a:ext>
            </a:extLst>
          </p:cNvPr>
          <p:cNvPicPr>
            <a:picLocks noChangeAspect="1"/>
          </p:cNvPicPr>
          <p:nvPr/>
        </p:nvPicPr>
        <p:blipFill>
          <a:blip r:embed="rId3">
            <a:extLst>
              <a:ext uri="{28A0092B-C50C-407E-A947-70E740481C1C}">
                <a14:useLocalDpi xmlns:a14="http://schemas.microsoft.com/office/drawing/2010/main" val="0"/>
              </a:ext>
            </a:extLst>
          </a:blip>
          <a:srcRect l="14165" r="15033"/>
          <a:stretch>
            <a:fillRect/>
          </a:stretch>
        </p:blipFill>
        <p:spPr>
          <a:xfrm>
            <a:off x="1086169" y="511293"/>
            <a:ext cx="4011407"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BD5C158-AA17-B897-581E-CDE2B93C508C}"/>
              </a:ext>
            </a:extLst>
          </p:cNvPr>
          <p:cNvSpPr>
            <a:spLocks noGrp="1"/>
          </p:cNvSpPr>
          <p:nvPr>
            <p:ph idx="1"/>
          </p:nvPr>
        </p:nvSpPr>
        <p:spPr>
          <a:xfrm>
            <a:off x="5729739" y="1502177"/>
            <a:ext cx="5624061" cy="4670023"/>
          </a:xfrm>
        </p:spPr>
        <p:txBody>
          <a:bodyPr>
            <a:noAutofit/>
          </a:bodyPr>
          <a:lstStyle/>
          <a:p>
            <a:r>
              <a:rPr lang="en-US" altLang="zh-HK" sz="2600" dirty="0"/>
              <a:t>Active alignment with UK consumer shifts towards ethical business and corporate social responsibility. </a:t>
            </a:r>
          </a:p>
          <a:p>
            <a:r>
              <a:rPr lang="en-US" altLang="zh-HK" sz="2600" dirty="0"/>
              <a:t>100% ethically sourced, Fair-Trade Coffee beans, organic dog treats, and biodegradable packaging.</a:t>
            </a:r>
          </a:p>
          <a:p>
            <a:r>
              <a:rPr lang="en-US" altLang="zh-HK" sz="2600" dirty="0"/>
              <a:t>Social Purpose: Partnership with UK dog rescue charities for adoption events. </a:t>
            </a:r>
          </a:p>
          <a:p>
            <a:r>
              <a:rPr lang="en-US" altLang="zh-HK" sz="2600" dirty="0"/>
              <a:t>Impact: Positioning as a Social Enterprise where profits support a social cause.</a:t>
            </a:r>
            <a:endParaRPr lang="zh-HK" altLang="en-US" sz="2600" dirty="0"/>
          </a:p>
        </p:txBody>
      </p:sp>
    </p:spTree>
    <p:extLst>
      <p:ext uri="{BB962C8B-B14F-4D97-AF65-F5344CB8AC3E}">
        <p14:creationId xmlns:p14="http://schemas.microsoft.com/office/powerpoint/2010/main" val="2808956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2233215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560332-7700-3256-3E1C-A3C7D7F37187}"/>
              </a:ext>
            </a:extLst>
          </p:cNvPr>
          <p:cNvSpPr>
            <a:spLocks noGrp="1"/>
          </p:cNvSpPr>
          <p:nvPr>
            <p:ph type="title"/>
          </p:nvPr>
        </p:nvSpPr>
        <p:spPr>
          <a:xfrm>
            <a:off x="686834" y="1153572"/>
            <a:ext cx="3200400" cy="4461163"/>
          </a:xfrm>
        </p:spPr>
        <p:txBody>
          <a:bodyPr>
            <a:normAutofit/>
          </a:bodyPr>
          <a:lstStyle/>
          <a:p>
            <a:r>
              <a:rPr lang="en-GB" altLang="zh-HK" b="1" dirty="0">
                <a:solidFill>
                  <a:srgbClr val="FFFFFF"/>
                </a:solidFill>
              </a:rPr>
              <a:t>References</a:t>
            </a:r>
            <a:endParaRPr lang="zh-HK" altLang="en-US" b="1" dirty="0">
              <a:solidFill>
                <a:srgbClr val="FFFFFF"/>
              </a:solidFill>
            </a:endParaRP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0D542D-6D58-F611-C182-E46914902114}"/>
              </a:ext>
            </a:extLst>
          </p:cNvPr>
          <p:cNvSpPr>
            <a:spLocks noGrp="1"/>
          </p:cNvSpPr>
          <p:nvPr>
            <p:ph idx="1"/>
          </p:nvPr>
        </p:nvSpPr>
        <p:spPr>
          <a:xfrm>
            <a:off x="4447308" y="591344"/>
            <a:ext cx="6906491" cy="5585619"/>
          </a:xfrm>
        </p:spPr>
        <p:txBody>
          <a:bodyPr anchor="ctr">
            <a:normAutofit/>
          </a:bodyPr>
          <a:lstStyle/>
          <a:p>
            <a:r>
              <a:rPr lang="en-US" altLang="zh-HK" sz="2200" dirty="0"/>
              <a:t>Barringer, B.R. and Ireland, R.D. (2019) Entrepreneurship: </a:t>
            </a:r>
            <a:r>
              <a:rPr lang="en-US" altLang="zh-HK" sz="2200" i="1" dirty="0"/>
              <a:t>Successfully Launching New Ventures</a:t>
            </a:r>
            <a:r>
              <a:rPr lang="en-US" altLang="zh-HK" sz="2200" dirty="0"/>
              <a:t>. 6th </a:t>
            </a:r>
            <a:r>
              <a:rPr lang="en-US" altLang="zh-HK" sz="2200" dirty="0" err="1"/>
              <a:t>edn</a:t>
            </a:r>
            <a:r>
              <a:rPr lang="en-US" altLang="zh-HK" sz="2200" dirty="0"/>
              <a:t>. Harlow: Pearson.</a:t>
            </a:r>
          </a:p>
          <a:p>
            <a:r>
              <a:rPr lang="en-US" altLang="zh-HK" sz="2200" dirty="0"/>
              <a:t>Barrow, C., Barrow, P. and Brown, R. (2021) </a:t>
            </a:r>
            <a:r>
              <a:rPr lang="en-US" altLang="zh-HK" sz="2200" i="1" dirty="0"/>
              <a:t>The Business Plan Workbook: A Practical Guide to New Venture Creation and Development</a:t>
            </a:r>
            <a:r>
              <a:rPr lang="en-US" altLang="zh-HK" sz="2200" dirty="0"/>
              <a:t>. 8th </a:t>
            </a:r>
            <a:r>
              <a:rPr lang="en-US" altLang="zh-HK" sz="2200" dirty="0" err="1"/>
              <a:t>edn</a:t>
            </a:r>
            <a:r>
              <a:rPr lang="en-US" altLang="zh-HK" sz="2200" dirty="0"/>
              <a:t>. London: Kogan Page.</a:t>
            </a:r>
          </a:p>
          <a:p>
            <a:r>
              <a:rPr lang="en-US" altLang="zh-HK" sz="2200" dirty="0"/>
              <a:t>Duke University (2019) </a:t>
            </a:r>
            <a:r>
              <a:rPr lang="en-US" altLang="zh-HK" sz="2200" i="1" dirty="0"/>
              <a:t>The Duke Entrepreneurship Manual</a:t>
            </a:r>
            <a:r>
              <a:rPr lang="en-US" altLang="zh-HK" sz="2200" dirty="0"/>
              <a:t>. [online] Available at: https://sites.fuqua.duke.edu/dukeven/selected-topics/the-entrepreneurial-process/ [Accessed 22 May 2023]</a:t>
            </a:r>
          </a:p>
          <a:p>
            <a:r>
              <a:rPr lang="en-US" altLang="zh-HK" sz="2200" dirty="0"/>
              <a:t>Kotler, P. and Keller, K.L. (2016) </a:t>
            </a:r>
            <a:r>
              <a:rPr lang="en-US" altLang="zh-HK" sz="2200" i="1" dirty="0"/>
              <a:t>Marketing Management</a:t>
            </a:r>
            <a:r>
              <a:rPr lang="en-US" altLang="zh-HK" sz="2200" dirty="0"/>
              <a:t>. 15th </a:t>
            </a:r>
            <a:r>
              <a:rPr lang="en-US" altLang="zh-HK" sz="2200" dirty="0" err="1"/>
              <a:t>edn</a:t>
            </a:r>
            <a:r>
              <a:rPr lang="en-US" altLang="zh-HK" sz="2200" dirty="0"/>
              <a:t>. Harlow/Boston: Pearson.</a:t>
            </a:r>
          </a:p>
          <a:p>
            <a:r>
              <a:rPr lang="en-US" altLang="zh-HK" sz="2200" dirty="0"/>
              <a:t>Mariotti, S. and Glackin, C. (2020) </a:t>
            </a:r>
            <a:r>
              <a:rPr lang="en-US" altLang="zh-HK" sz="2200" i="1" dirty="0"/>
              <a:t>Entrepreneurship: Starting and Operating a Small Business</a:t>
            </a:r>
            <a:r>
              <a:rPr lang="en-US" altLang="zh-HK" sz="2200" dirty="0"/>
              <a:t>. 5th </a:t>
            </a:r>
            <a:r>
              <a:rPr lang="en-US" altLang="zh-HK" sz="2200" dirty="0" err="1"/>
              <a:t>edn</a:t>
            </a:r>
            <a:r>
              <a:rPr lang="en-US" altLang="zh-HK" sz="2200" dirty="0"/>
              <a:t>. Boston: Pearson.</a:t>
            </a:r>
            <a:endParaRPr lang="zh-HK" altLang="en-US" sz="2200" dirty="0"/>
          </a:p>
        </p:txBody>
      </p:sp>
    </p:spTree>
    <p:extLst>
      <p:ext uri="{BB962C8B-B14F-4D97-AF65-F5344CB8AC3E}">
        <p14:creationId xmlns:p14="http://schemas.microsoft.com/office/powerpoint/2010/main" val="4169956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650</TotalTime>
  <Words>2381</Words>
  <Application>Microsoft Office PowerPoint</Application>
  <PresentationFormat>Widescreen</PresentationFormat>
  <Paragraphs>189</Paragraphs>
  <Slides>19</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Söhne</vt:lpstr>
      <vt:lpstr>Aptos</vt:lpstr>
      <vt:lpstr>Arial</vt:lpstr>
      <vt:lpstr>Calibri</vt:lpstr>
      <vt:lpstr>Calibri Light</vt:lpstr>
      <vt:lpstr>Office Theme</vt:lpstr>
      <vt:lpstr>Business Plan</vt:lpstr>
      <vt:lpstr>PowerPoint Presentation</vt:lpstr>
      <vt:lpstr>PowerPoint Presentation</vt:lpstr>
      <vt:lpstr>PowerPoint Presentation</vt:lpstr>
      <vt:lpstr>PowerPoint Presentation</vt:lpstr>
      <vt:lpstr>Team Importance: Building a strong founding team is a key part of launching a new venture (Barringer and Ireland 2019).</vt:lpstr>
      <vt:lpstr>PowerPoint Presentation</vt:lpstr>
      <vt:lpstr>PESTEL Analysis </vt:lpstr>
      <vt:lpstr>PESTEL Analysis and Business Strategy Alignment</vt:lpstr>
      <vt:lpstr>PESTEL Analysis and Business Strategy Alignment</vt:lpstr>
      <vt:lpstr>PowerPoint Presentation</vt:lpstr>
      <vt:lpstr>PowerPoint Presentation</vt:lpstr>
      <vt:lpstr>PowerPoint Presentation</vt:lpstr>
      <vt:lpstr>PowerPoint Presentation</vt:lpstr>
      <vt:lpstr>PowerPoint Presentation</vt:lpstr>
      <vt:lpstr>PowerPoint Presentation</vt:lpstr>
      <vt:lpstr>Our Value Proposition &amp; Sustainability </vt:lpstr>
      <vt:lpstr>Questions?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Wang Lui Chow (2514934)</cp:lastModifiedBy>
  <cp:revision>70</cp:revision>
  <dcterms:created xsi:type="dcterms:W3CDTF">2023-07-31T07:37:43Z</dcterms:created>
  <dcterms:modified xsi:type="dcterms:W3CDTF">2026-08-09T15:59:51Z</dcterms:modified>
</cp:coreProperties>
</file>