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4"/>
  </p:sldMasterIdLst>
  <p:notesMasterIdLst>
    <p:notesMasterId r:id="rId17"/>
  </p:notesMasterIdLst>
  <p:sldIdLst>
    <p:sldId id="257" r:id="rId5"/>
    <p:sldId id="259" r:id="rId6"/>
    <p:sldId id="260" r:id="rId7"/>
    <p:sldId id="261" r:id="rId8"/>
    <p:sldId id="271" r:id="rId9"/>
    <p:sldId id="262" r:id="rId10"/>
    <p:sldId id="265" r:id="rId11"/>
    <p:sldId id="267" r:id="rId12"/>
    <p:sldId id="268" r:id="rId13"/>
    <p:sldId id="270" r:id="rId14"/>
    <p:sldId id="258" r:id="rId15"/>
    <p:sldId id="2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41" autoAdjust="0"/>
    <p:restoredTop sz="94660"/>
  </p:normalViewPr>
  <p:slideViewPr>
    <p:cSldViewPr snapToGrid="0">
      <p:cViewPr varScale="1">
        <p:scale>
          <a:sx n="64" d="100"/>
          <a:sy n="64" d="100"/>
        </p:scale>
        <p:origin x="9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ata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5A87BA-9ACF-4A8C-97B3-C70DAC56EBB4}" type="doc">
      <dgm:prSet loTypeId="urn:microsoft.com/office/officeart/2008/layout/LinedList" loCatId="list" qsTypeId="urn:microsoft.com/office/officeart/2005/8/quickstyle/simple1" qsCatId="simple" csTypeId="urn:microsoft.com/office/officeart/2005/8/colors/accent6_2" csCatId="accent6" phldr="1"/>
      <dgm:spPr/>
      <dgm:t>
        <a:bodyPr/>
        <a:lstStyle/>
        <a:p>
          <a:endParaRPr lang="en-US"/>
        </a:p>
      </dgm:t>
    </dgm:pt>
    <dgm:pt modelId="{72E1DAD0-CEF1-4DED-BC0F-ED6BF5A74FCD}">
      <dgm:prSet/>
      <dgm:spPr/>
      <dgm:t>
        <a:bodyPr/>
        <a:lstStyle/>
        <a:p>
          <a:r>
            <a:rPr lang="en-GB" b="1"/>
            <a:t>Name - Farzana Mohamed </a:t>
          </a:r>
          <a:endParaRPr lang="en-US"/>
        </a:p>
      </dgm:t>
    </dgm:pt>
    <dgm:pt modelId="{77BF5CE0-95AB-4332-A824-BEE7FC40DCDF}" type="parTrans" cxnId="{27CAC3EA-39A4-4A91-8F64-94E95352D1A3}">
      <dgm:prSet/>
      <dgm:spPr/>
      <dgm:t>
        <a:bodyPr/>
        <a:lstStyle/>
        <a:p>
          <a:endParaRPr lang="en-US"/>
        </a:p>
      </dgm:t>
    </dgm:pt>
    <dgm:pt modelId="{12CFBD31-148A-4A6E-9983-58CD7829B8AF}" type="sibTrans" cxnId="{27CAC3EA-39A4-4A91-8F64-94E95352D1A3}">
      <dgm:prSet/>
      <dgm:spPr/>
      <dgm:t>
        <a:bodyPr/>
        <a:lstStyle/>
        <a:p>
          <a:endParaRPr lang="en-US"/>
        </a:p>
      </dgm:t>
    </dgm:pt>
    <dgm:pt modelId="{4DB8E712-65A7-4651-ADAF-40EDCA56A3C3}">
      <dgm:prSet/>
      <dgm:spPr/>
      <dgm:t>
        <a:bodyPr/>
        <a:lstStyle/>
        <a:p>
          <a:r>
            <a:rPr lang="en-GB" b="1" dirty="0"/>
            <a:t>Student number – 2419129</a:t>
          </a:r>
          <a:endParaRPr lang="en-US" dirty="0"/>
        </a:p>
      </dgm:t>
    </dgm:pt>
    <dgm:pt modelId="{01B77840-78D1-4D69-9B1D-954D4582372E}" type="parTrans" cxnId="{912C3E4D-4892-4DC3-9F1F-D31CA816CE5D}">
      <dgm:prSet/>
      <dgm:spPr/>
      <dgm:t>
        <a:bodyPr/>
        <a:lstStyle/>
        <a:p>
          <a:endParaRPr lang="en-US"/>
        </a:p>
      </dgm:t>
    </dgm:pt>
    <dgm:pt modelId="{DFDC110D-697C-441B-A75A-FA9A380C6FB6}" type="sibTrans" cxnId="{912C3E4D-4892-4DC3-9F1F-D31CA816CE5D}">
      <dgm:prSet/>
      <dgm:spPr/>
      <dgm:t>
        <a:bodyPr/>
        <a:lstStyle/>
        <a:p>
          <a:endParaRPr lang="en-US"/>
        </a:p>
      </dgm:t>
    </dgm:pt>
    <dgm:pt modelId="{8D3095D8-3FB0-42FA-B9AB-DFEABD59E73F}">
      <dgm:prSet/>
      <dgm:spPr/>
      <dgm:t>
        <a:bodyPr/>
        <a:lstStyle/>
        <a:p>
          <a:r>
            <a:rPr lang="en-GB" b="1"/>
            <a:t>Lecturer's name - Robert Nartowski</a:t>
          </a:r>
          <a:endParaRPr lang="en-US"/>
        </a:p>
      </dgm:t>
    </dgm:pt>
    <dgm:pt modelId="{812B9A50-9CBB-4A94-9F80-786D8370B82F}" type="parTrans" cxnId="{7A2C45B4-474A-4A26-867C-791D93B6EEA4}">
      <dgm:prSet/>
      <dgm:spPr/>
      <dgm:t>
        <a:bodyPr/>
        <a:lstStyle/>
        <a:p>
          <a:endParaRPr lang="en-US"/>
        </a:p>
      </dgm:t>
    </dgm:pt>
    <dgm:pt modelId="{8EB126C9-CF8A-452E-B2CA-537E7249E1A8}" type="sibTrans" cxnId="{7A2C45B4-474A-4A26-867C-791D93B6EEA4}">
      <dgm:prSet/>
      <dgm:spPr/>
      <dgm:t>
        <a:bodyPr/>
        <a:lstStyle/>
        <a:p>
          <a:endParaRPr lang="en-US"/>
        </a:p>
      </dgm:t>
    </dgm:pt>
    <dgm:pt modelId="{9922ECB0-BE84-475D-8B75-D0A9DE7C9191}">
      <dgm:prSet/>
      <dgm:spPr/>
      <dgm:t>
        <a:bodyPr/>
        <a:lstStyle/>
        <a:p>
          <a:r>
            <a:rPr lang="en-GB" b="1"/>
            <a:t>Module code - BMHP5023</a:t>
          </a:r>
          <a:endParaRPr lang="en-US"/>
        </a:p>
      </dgm:t>
    </dgm:pt>
    <dgm:pt modelId="{901FAB50-3231-4B32-8043-C957096DC98B}" type="parTrans" cxnId="{1F03964F-BC17-43F2-BFC0-698109945237}">
      <dgm:prSet/>
      <dgm:spPr/>
      <dgm:t>
        <a:bodyPr/>
        <a:lstStyle/>
        <a:p>
          <a:endParaRPr lang="en-US"/>
        </a:p>
      </dgm:t>
    </dgm:pt>
    <dgm:pt modelId="{68FA4C56-3999-447F-BE19-570687F80E35}" type="sibTrans" cxnId="{1F03964F-BC17-43F2-BFC0-698109945237}">
      <dgm:prSet/>
      <dgm:spPr/>
      <dgm:t>
        <a:bodyPr/>
        <a:lstStyle/>
        <a:p>
          <a:endParaRPr lang="en-US"/>
        </a:p>
      </dgm:t>
    </dgm:pt>
    <dgm:pt modelId="{09E7C852-946C-413F-83CC-7355A4B65FC4}">
      <dgm:prSet/>
      <dgm:spPr/>
      <dgm:t>
        <a:bodyPr/>
        <a:lstStyle/>
        <a:p>
          <a:r>
            <a:rPr lang="en-GB" b="1" u="sng" dirty="0"/>
            <a:t>Title of assessment - Component 2 – Current leading health issues in the UK Cancer Presentation.</a:t>
          </a:r>
          <a:endParaRPr lang="en-US" u="sng" dirty="0"/>
        </a:p>
      </dgm:t>
    </dgm:pt>
    <dgm:pt modelId="{FCDC28F6-A7E8-4BFC-A16C-616DCF04C3BE}" type="parTrans" cxnId="{789A6BDE-FBF3-4767-998F-6BA94124123E}">
      <dgm:prSet/>
      <dgm:spPr/>
      <dgm:t>
        <a:bodyPr/>
        <a:lstStyle/>
        <a:p>
          <a:endParaRPr lang="en-US"/>
        </a:p>
      </dgm:t>
    </dgm:pt>
    <dgm:pt modelId="{B325DC48-F9F5-4548-AAB6-E962E8CACADF}" type="sibTrans" cxnId="{789A6BDE-FBF3-4767-998F-6BA94124123E}">
      <dgm:prSet/>
      <dgm:spPr/>
      <dgm:t>
        <a:bodyPr/>
        <a:lstStyle/>
        <a:p>
          <a:endParaRPr lang="en-US"/>
        </a:p>
      </dgm:t>
    </dgm:pt>
    <dgm:pt modelId="{7D06BC1D-AA27-4283-916C-ECB8C4EA231C}" type="pres">
      <dgm:prSet presAssocID="{B05A87BA-9ACF-4A8C-97B3-C70DAC56EBB4}" presName="vert0" presStyleCnt="0">
        <dgm:presLayoutVars>
          <dgm:dir/>
          <dgm:animOne val="branch"/>
          <dgm:animLvl val="lvl"/>
        </dgm:presLayoutVars>
      </dgm:prSet>
      <dgm:spPr/>
    </dgm:pt>
    <dgm:pt modelId="{37FD23D8-3E9E-4A44-984C-542C8391CDCA}" type="pres">
      <dgm:prSet presAssocID="{72E1DAD0-CEF1-4DED-BC0F-ED6BF5A74FCD}" presName="thickLine" presStyleLbl="alignNode1" presStyleIdx="0" presStyleCnt="5"/>
      <dgm:spPr/>
    </dgm:pt>
    <dgm:pt modelId="{6570652D-1A4E-4260-96B4-9699604BD4EF}" type="pres">
      <dgm:prSet presAssocID="{72E1DAD0-CEF1-4DED-BC0F-ED6BF5A74FCD}" presName="horz1" presStyleCnt="0"/>
      <dgm:spPr/>
    </dgm:pt>
    <dgm:pt modelId="{06DB6654-DCEF-49BB-9E01-0C2FC66E8464}" type="pres">
      <dgm:prSet presAssocID="{72E1DAD0-CEF1-4DED-BC0F-ED6BF5A74FCD}" presName="tx1" presStyleLbl="revTx" presStyleIdx="0" presStyleCnt="5"/>
      <dgm:spPr/>
    </dgm:pt>
    <dgm:pt modelId="{5CB96034-E62B-4380-82EC-42F287976B94}" type="pres">
      <dgm:prSet presAssocID="{72E1DAD0-CEF1-4DED-BC0F-ED6BF5A74FCD}" presName="vert1" presStyleCnt="0"/>
      <dgm:spPr/>
    </dgm:pt>
    <dgm:pt modelId="{22CD2F2C-757D-44E1-A278-4CAE25FD4AE8}" type="pres">
      <dgm:prSet presAssocID="{4DB8E712-65A7-4651-ADAF-40EDCA56A3C3}" presName="thickLine" presStyleLbl="alignNode1" presStyleIdx="1" presStyleCnt="5"/>
      <dgm:spPr/>
    </dgm:pt>
    <dgm:pt modelId="{13C6B498-A8A9-4101-BE8C-08A04874C5F5}" type="pres">
      <dgm:prSet presAssocID="{4DB8E712-65A7-4651-ADAF-40EDCA56A3C3}" presName="horz1" presStyleCnt="0"/>
      <dgm:spPr/>
    </dgm:pt>
    <dgm:pt modelId="{94C7393A-D12D-49C6-AB08-FA1512902620}" type="pres">
      <dgm:prSet presAssocID="{4DB8E712-65A7-4651-ADAF-40EDCA56A3C3}" presName="tx1" presStyleLbl="revTx" presStyleIdx="1" presStyleCnt="5"/>
      <dgm:spPr/>
    </dgm:pt>
    <dgm:pt modelId="{6C1BB1D9-2030-4A45-8BEA-BE865055D13E}" type="pres">
      <dgm:prSet presAssocID="{4DB8E712-65A7-4651-ADAF-40EDCA56A3C3}" presName="vert1" presStyleCnt="0"/>
      <dgm:spPr/>
    </dgm:pt>
    <dgm:pt modelId="{DF9EBC9C-CC5F-4A70-97F9-184D615631B6}" type="pres">
      <dgm:prSet presAssocID="{8D3095D8-3FB0-42FA-B9AB-DFEABD59E73F}" presName="thickLine" presStyleLbl="alignNode1" presStyleIdx="2" presStyleCnt="5"/>
      <dgm:spPr/>
    </dgm:pt>
    <dgm:pt modelId="{1B8B90DD-DFCA-42AA-B227-A191B419A8F1}" type="pres">
      <dgm:prSet presAssocID="{8D3095D8-3FB0-42FA-B9AB-DFEABD59E73F}" presName="horz1" presStyleCnt="0"/>
      <dgm:spPr/>
    </dgm:pt>
    <dgm:pt modelId="{1A84E9A0-6D52-45A6-8BAD-B5B7D16C2C30}" type="pres">
      <dgm:prSet presAssocID="{8D3095D8-3FB0-42FA-B9AB-DFEABD59E73F}" presName="tx1" presStyleLbl="revTx" presStyleIdx="2" presStyleCnt="5"/>
      <dgm:spPr/>
    </dgm:pt>
    <dgm:pt modelId="{D652FA25-9B74-4234-A550-3BB775E44926}" type="pres">
      <dgm:prSet presAssocID="{8D3095D8-3FB0-42FA-B9AB-DFEABD59E73F}" presName="vert1" presStyleCnt="0"/>
      <dgm:spPr/>
    </dgm:pt>
    <dgm:pt modelId="{F01A47D8-BE76-46E0-AE1F-DCCBCF736027}" type="pres">
      <dgm:prSet presAssocID="{9922ECB0-BE84-475D-8B75-D0A9DE7C9191}" presName="thickLine" presStyleLbl="alignNode1" presStyleIdx="3" presStyleCnt="5"/>
      <dgm:spPr/>
    </dgm:pt>
    <dgm:pt modelId="{95F103F5-AEC2-4CFA-98B7-5BF5591FD2BA}" type="pres">
      <dgm:prSet presAssocID="{9922ECB0-BE84-475D-8B75-D0A9DE7C9191}" presName="horz1" presStyleCnt="0"/>
      <dgm:spPr/>
    </dgm:pt>
    <dgm:pt modelId="{1C7921B8-B95F-45A5-B1C3-C9C787735B23}" type="pres">
      <dgm:prSet presAssocID="{9922ECB0-BE84-475D-8B75-D0A9DE7C9191}" presName="tx1" presStyleLbl="revTx" presStyleIdx="3" presStyleCnt="5"/>
      <dgm:spPr/>
    </dgm:pt>
    <dgm:pt modelId="{B4B4AFEB-1DD8-479A-800D-C03B118A4781}" type="pres">
      <dgm:prSet presAssocID="{9922ECB0-BE84-475D-8B75-D0A9DE7C9191}" presName="vert1" presStyleCnt="0"/>
      <dgm:spPr/>
    </dgm:pt>
    <dgm:pt modelId="{C439571F-6C5C-4D89-A13B-183CFB08C48D}" type="pres">
      <dgm:prSet presAssocID="{09E7C852-946C-413F-83CC-7355A4B65FC4}" presName="thickLine" presStyleLbl="alignNode1" presStyleIdx="4" presStyleCnt="5"/>
      <dgm:spPr/>
    </dgm:pt>
    <dgm:pt modelId="{42259435-34F2-4BC3-A686-18D4BAF945C4}" type="pres">
      <dgm:prSet presAssocID="{09E7C852-946C-413F-83CC-7355A4B65FC4}" presName="horz1" presStyleCnt="0"/>
      <dgm:spPr/>
    </dgm:pt>
    <dgm:pt modelId="{88D16672-DE6A-4F0B-8377-7E8D32DC2C9E}" type="pres">
      <dgm:prSet presAssocID="{09E7C852-946C-413F-83CC-7355A4B65FC4}" presName="tx1" presStyleLbl="revTx" presStyleIdx="4" presStyleCnt="5"/>
      <dgm:spPr/>
    </dgm:pt>
    <dgm:pt modelId="{DB15202E-5EC0-4449-92B6-191529E24F7C}" type="pres">
      <dgm:prSet presAssocID="{09E7C852-946C-413F-83CC-7355A4B65FC4}" presName="vert1" presStyleCnt="0"/>
      <dgm:spPr/>
    </dgm:pt>
  </dgm:ptLst>
  <dgm:cxnLst>
    <dgm:cxn modelId="{1A8B6D1D-820E-4902-9DFB-46AC4E17D4F0}" type="presOf" srcId="{4DB8E712-65A7-4651-ADAF-40EDCA56A3C3}" destId="{94C7393A-D12D-49C6-AB08-FA1512902620}" srcOrd="0" destOrd="0" presId="urn:microsoft.com/office/officeart/2008/layout/LinedList"/>
    <dgm:cxn modelId="{912C3E4D-4892-4DC3-9F1F-D31CA816CE5D}" srcId="{B05A87BA-9ACF-4A8C-97B3-C70DAC56EBB4}" destId="{4DB8E712-65A7-4651-ADAF-40EDCA56A3C3}" srcOrd="1" destOrd="0" parTransId="{01B77840-78D1-4D69-9B1D-954D4582372E}" sibTransId="{DFDC110D-697C-441B-A75A-FA9A380C6FB6}"/>
    <dgm:cxn modelId="{1F03964F-BC17-43F2-BFC0-698109945237}" srcId="{B05A87BA-9ACF-4A8C-97B3-C70DAC56EBB4}" destId="{9922ECB0-BE84-475D-8B75-D0A9DE7C9191}" srcOrd="3" destOrd="0" parTransId="{901FAB50-3231-4B32-8043-C957096DC98B}" sibTransId="{68FA4C56-3999-447F-BE19-570687F80E35}"/>
    <dgm:cxn modelId="{7D1ED859-EB10-479A-87FE-804B424A686E}" type="presOf" srcId="{09E7C852-946C-413F-83CC-7355A4B65FC4}" destId="{88D16672-DE6A-4F0B-8377-7E8D32DC2C9E}" srcOrd="0" destOrd="0" presId="urn:microsoft.com/office/officeart/2008/layout/LinedList"/>
    <dgm:cxn modelId="{A2C16691-B40B-4E27-8989-8CC7D4968E50}" type="presOf" srcId="{8D3095D8-3FB0-42FA-B9AB-DFEABD59E73F}" destId="{1A84E9A0-6D52-45A6-8BAD-B5B7D16C2C30}" srcOrd="0" destOrd="0" presId="urn:microsoft.com/office/officeart/2008/layout/LinedList"/>
    <dgm:cxn modelId="{DDCA909B-90A9-4330-92E9-B24E32B4D855}" type="presOf" srcId="{72E1DAD0-CEF1-4DED-BC0F-ED6BF5A74FCD}" destId="{06DB6654-DCEF-49BB-9E01-0C2FC66E8464}" srcOrd="0" destOrd="0" presId="urn:microsoft.com/office/officeart/2008/layout/LinedList"/>
    <dgm:cxn modelId="{7A2C45B4-474A-4A26-867C-791D93B6EEA4}" srcId="{B05A87BA-9ACF-4A8C-97B3-C70DAC56EBB4}" destId="{8D3095D8-3FB0-42FA-B9AB-DFEABD59E73F}" srcOrd="2" destOrd="0" parTransId="{812B9A50-9CBB-4A94-9F80-786D8370B82F}" sibTransId="{8EB126C9-CF8A-452E-B2CA-537E7249E1A8}"/>
    <dgm:cxn modelId="{D4CC73B4-0EA9-4165-AF80-BC02888A35ED}" type="presOf" srcId="{9922ECB0-BE84-475D-8B75-D0A9DE7C9191}" destId="{1C7921B8-B95F-45A5-B1C3-C9C787735B23}" srcOrd="0" destOrd="0" presId="urn:microsoft.com/office/officeart/2008/layout/LinedList"/>
    <dgm:cxn modelId="{0D57D9BA-EC29-41C5-83B3-D2B0AC46F386}" type="presOf" srcId="{B05A87BA-9ACF-4A8C-97B3-C70DAC56EBB4}" destId="{7D06BC1D-AA27-4283-916C-ECB8C4EA231C}" srcOrd="0" destOrd="0" presId="urn:microsoft.com/office/officeart/2008/layout/LinedList"/>
    <dgm:cxn modelId="{789A6BDE-FBF3-4767-998F-6BA94124123E}" srcId="{B05A87BA-9ACF-4A8C-97B3-C70DAC56EBB4}" destId="{09E7C852-946C-413F-83CC-7355A4B65FC4}" srcOrd="4" destOrd="0" parTransId="{FCDC28F6-A7E8-4BFC-A16C-616DCF04C3BE}" sibTransId="{B325DC48-F9F5-4548-AAB6-E962E8CACADF}"/>
    <dgm:cxn modelId="{27CAC3EA-39A4-4A91-8F64-94E95352D1A3}" srcId="{B05A87BA-9ACF-4A8C-97B3-C70DAC56EBB4}" destId="{72E1DAD0-CEF1-4DED-BC0F-ED6BF5A74FCD}" srcOrd="0" destOrd="0" parTransId="{77BF5CE0-95AB-4332-A824-BEE7FC40DCDF}" sibTransId="{12CFBD31-148A-4A6E-9983-58CD7829B8AF}"/>
    <dgm:cxn modelId="{B0EE145B-BCF2-444B-9D3B-67837E86FA23}" type="presParOf" srcId="{7D06BC1D-AA27-4283-916C-ECB8C4EA231C}" destId="{37FD23D8-3E9E-4A44-984C-542C8391CDCA}" srcOrd="0" destOrd="0" presId="urn:microsoft.com/office/officeart/2008/layout/LinedList"/>
    <dgm:cxn modelId="{2396D7F5-F9DF-496F-BEE5-278F9E362C79}" type="presParOf" srcId="{7D06BC1D-AA27-4283-916C-ECB8C4EA231C}" destId="{6570652D-1A4E-4260-96B4-9699604BD4EF}" srcOrd="1" destOrd="0" presId="urn:microsoft.com/office/officeart/2008/layout/LinedList"/>
    <dgm:cxn modelId="{BC7B0DDC-8623-4DA7-A519-833CD56599DF}" type="presParOf" srcId="{6570652D-1A4E-4260-96B4-9699604BD4EF}" destId="{06DB6654-DCEF-49BB-9E01-0C2FC66E8464}" srcOrd="0" destOrd="0" presId="urn:microsoft.com/office/officeart/2008/layout/LinedList"/>
    <dgm:cxn modelId="{04AA4281-20BB-42CF-9362-8CFC4947CB75}" type="presParOf" srcId="{6570652D-1A4E-4260-96B4-9699604BD4EF}" destId="{5CB96034-E62B-4380-82EC-42F287976B94}" srcOrd="1" destOrd="0" presId="urn:microsoft.com/office/officeart/2008/layout/LinedList"/>
    <dgm:cxn modelId="{7E2B1EF1-C0EF-444A-8A3C-D3077C9EF1F2}" type="presParOf" srcId="{7D06BC1D-AA27-4283-916C-ECB8C4EA231C}" destId="{22CD2F2C-757D-44E1-A278-4CAE25FD4AE8}" srcOrd="2" destOrd="0" presId="urn:microsoft.com/office/officeart/2008/layout/LinedList"/>
    <dgm:cxn modelId="{BF03E6B4-4ACE-436C-A49D-9C56FD89C2EE}" type="presParOf" srcId="{7D06BC1D-AA27-4283-916C-ECB8C4EA231C}" destId="{13C6B498-A8A9-4101-BE8C-08A04874C5F5}" srcOrd="3" destOrd="0" presId="urn:microsoft.com/office/officeart/2008/layout/LinedList"/>
    <dgm:cxn modelId="{5E7BEE76-B6A4-4499-AE27-4C0CDC78240F}" type="presParOf" srcId="{13C6B498-A8A9-4101-BE8C-08A04874C5F5}" destId="{94C7393A-D12D-49C6-AB08-FA1512902620}" srcOrd="0" destOrd="0" presId="urn:microsoft.com/office/officeart/2008/layout/LinedList"/>
    <dgm:cxn modelId="{4AC2D0AD-AF9C-44F0-AC05-7E6004AA2DB3}" type="presParOf" srcId="{13C6B498-A8A9-4101-BE8C-08A04874C5F5}" destId="{6C1BB1D9-2030-4A45-8BEA-BE865055D13E}" srcOrd="1" destOrd="0" presId="urn:microsoft.com/office/officeart/2008/layout/LinedList"/>
    <dgm:cxn modelId="{32AFF1B4-01F0-48D2-B15B-905F4C50326B}" type="presParOf" srcId="{7D06BC1D-AA27-4283-916C-ECB8C4EA231C}" destId="{DF9EBC9C-CC5F-4A70-97F9-184D615631B6}" srcOrd="4" destOrd="0" presId="urn:microsoft.com/office/officeart/2008/layout/LinedList"/>
    <dgm:cxn modelId="{602A0EEC-F913-4B6D-822C-867FAFB165ED}" type="presParOf" srcId="{7D06BC1D-AA27-4283-916C-ECB8C4EA231C}" destId="{1B8B90DD-DFCA-42AA-B227-A191B419A8F1}" srcOrd="5" destOrd="0" presId="urn:microsoft.com/office/officeart/2008/layout/LinedList"/>
    <dgm:cxn modelId="{DEC8DDC5-2A83-47B0-8A7E-E010DBE81B6A}" type="presParOf" srcId="{1B8B90DD-DFCA-42AA-B227-A191B419A8F1}" destId="{1A84E9A0-6D52-45A6-8BAD-B5B7D16C2C30}" srcOrd="0" destOrd="0" presId="urn:microsoft.com/office/officeart/2008/layout/LinedList"/>
    <dgm:cxn modelId="{267F03C6-8DC6-4369-9B46-5C07228BFD90}" type="presParOf" srcId="{1B8B90DD-DFCA-42AA-B227-A191B419A8F1}" destId="{D652FA25-9B74-4234-A550-3BB775E44926}" srcOrd="1" destOrd="0" presId="urn:microsoft.com/office/officeart/2008/layout/LinedList"/>
    <dgm:cxn modelId="{6D83A91C-D295-4BAD-88D2-9E418AF4036A}" type="presParOf" srcId="{7D06BC1D-AA27-4283-916C-ECB8C4EA231C}" destId="{F01A47D8-BE76-46E0-AE1F-DCCBCF736027}" srcOrd="6" destOrd="0" presId="urn:microsoft.com/office/officeart/2008/layout/LinedList"/>
    <dgm:cxn modelId="{3647DA48-9D4F-4EAB-AB09-BB45B28FB28E}" type="presParOf" srcId="{7D06BC1D-AA27-4283-916C-ECB8C4EA231C}" destId="{95F103F5-AEC2-4CFA-98B7-5BF5591FD2BA}" srcOrd="7" destOrd="0" presId="urn:microsoft.com/office/officeart/2008/layout/LinedList"/>
    <dgm:cxn modelId="{308976F8-2442-4132-9BA6-A775FD688F60}" type="presParOf" srcId="{95F103F5-AEC2-4CFA-98B7-5BF5591FD2BA}" destId="{1C7921B8-B95F-45A5-B1C3-C9C787735B23}" srcOrd="0" destOrd="0" presId="urn:microsoft.com/office/officeart/2008/layout/LinedList"/>
    <dgm:cxn modelId="{F74D1B73-3B0F-46CB-BEFE-124425DA6A65}" type="presParOf" srcId="{95F103F5-AEC2-4CFA-98B7-5BF5591FD2BA}" destId="{B4B4AFEB-1DD8-479A-800D-C03B118A4781}" srcOrd="1" destOrd="0" presId="urn:microsoft.com/office/officeart/2008/layout/LinedList"/>
    <dgm:cxn modelId="{0A5571D3-83FE-4CB1-BF9C-8D3942D5A0C8}" type="presParOf" srcId="{7D06BC1D-AA27-4283-916C-ECB8C4EA231C}" destId="{C439571F-6C5C-4D89-A13B-183CFB08C48D}" srcOrd="8" destOrd="0" presId="urn:microsoft.com/office/officeart/2008/layout/LinedList"/>
    <dgm:cxn modelId="{651874D9-4F0A-40D9-BEE5-C3A7D316B4C1}" type="presParOf" srcId="{7D06BC1D-AA27-4283-916C-ECB8C4EA231C}" destId="{42259435-34F2-4BC3-A686-18D4BAF945C4}" srcOrd="9" destOrd="0" presId="urn:microsoft.com/office/officeart/2008/layout/LinedList"/>
    <dgm:cxn modelId="{669FDBB3-59B1-4ADC-A973-4FD302122251}" type="presParOf" srcId="{42259435-34F2-4BC3-A686-18D4BAF945C4}" destId="{88D16672-DE6A-4F0B-8377-7E8D32DC2C9E}" srcOrd="0" destOrd="0" presId="urn:microsoft.com/office/officeart/2008/layout/LinedList"/>
    <dgm:cxn modelId="{6C7A4C54-2352-4C1F-BB1F-4639235D8EC3}" type="presParOf" srcId="{42259435-34F2-4BC3-A686-18D4BAF945C4}" destId="{DB15202E-5EC0-4449-92B6-191529E24F7C}"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DBF0A8-A333-4934-B77B-0AE5979214C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02F2226-57BB-4FDE-A453-F0F6593A4A91}">
      <dgm:prSet/>
      <dgm:spPr/>
      <dgm:t>
        <a:bodyPr/>
        <a:lstStyle/>
        <a:p>
          <a:pPr>
            <a:lnSpc>
              <a:spcPct val="100000"/>
            </a:lnSpc>
          </a:pPr>
          <a:r>
            <a:rPr lang="en-GB" dirty="0"/>
            <a:t>The condition I will be talking about is cancer. Cancer is a group of diseases that can affect any part of the body. Cancer happens due to abnormal cells growing out of their usual boundaries. This could lead to them invading other parts of the body and spreading to other organs. There are many different types of cancer. The World Health Organisation suggests that Cancer is a leading cause of death worldwide as nearly 10 million deaths occurred in 2020 due to this. </a:t>
          </a:r>
          <a:r>
            <a:rPr lang="en-GB" b="1" dirty="0"/>
            <a:t>(World Health Organization, 2025). </a:t>
          </a:r>
          <a:endParaRPr lang="en-US" dirty="0"/>
        </a:p>
      </dgm:t>
    </dgm:pt>
    <dgm:pt modelId="{9A77583E-5864-4064-A9AE-F9BD0902DD8D}" type="parTrans" cxnId="{63C6DE09-50B8-4C0E-8F00-BCC2A149A7CC}">
      <dgm:prSet/>
      <dgm:spPr/>
      <dgm:t>
        <a:bodyPr/>
        <a:lstStyle/>
        <a:p>
          <a:endParaRPr lang="en-US"/>
        </a:p>
      </dgm:t>
    </dgm:pt>
    <dgm:pt modelId="{A7920C62-AFA7-469A-8526-40725B833273}" type="sibTrans" cxnId="{63C6DE09-50B8-4C0E-8F00-BCC2A149A7CC}">
      <dgm:prSet/>
      <dgm:spPr/>
      <dgm:t>
        <a:bodyPr/>
        <a:lstStyle/>
        <a:p>
          <a:endParaRPr lang="en-US"/>
        </a:p>
      </dgm:t>
    </dgm:pt>
    <dgm:pt modelId="{17EF3C9F-C55E-4C44-BD0F-4DD893DE2980}">
      <dgm:prSet/>
      <dgm:spPr/>
      <dgm:t>
        <a:bodyPr/>
        <a:lstStyle/>
        <a:p>
          <a:pPr>
            <a:lnSpc>
              <a:spcPct val="100000"/>
            </a:lnSpc>
          </a:pPr>
          <a:r>
            <a:rPr lang="en-GB" dirty="0"/>
            <a:t>The specific type of cancer I will be talking about is bowel cancer. </a:t>
          </a:r>
          <a:endParaRPr lang="en-US" dirty="0"/>
        </a:p>
      </dgm:t>
    </dgm:pt>
    <dgm:pt modelId="{AB88E9D5-13E0-4D1A-AEB2-A43FB1BFDA63}" type="parTrans" cxnId="{F9792151-907F-447F-BEF7-A828698950A4}">
      <dgm:prSet/>
      <dgm:spPr/>
      <dgm:t>
        <a:bodyPr/>
        <a:lstStyle/>
        <a:p>
          <a:endParaRPr lang="en-US"/>
        </a:p>
      </dgm:t>
    </dgm:pt>
    <dgm:pt modelId="{CE30629C-6A58-47E1-9EF3-C168566E4E0D}" type="sibTrans" cxnId="{F9792151-907F-447F-BEF7-A828698950A4}">
      <dgm:prSet/>
      <dgm:spPr/>
      <dgm:t>
        <a:bodyPr/>
        <a:lstStyle/>
        <a:p>
          <a:endParaRPr lang="en-US"/>
        </a:p>
      </dgm:t>
    </dgm:pt>
    <dgm:pt modelId="{224A1ABF-A46D-47B5-97A3-4B8E72C10258}" type="pres">
      <dgm:prSet presAssocID="{04DBF0A8-A333-4934-B77B-0AE5979214CE}" presName="root" presStyleCnt="0">
        <dgm:presLayoutVars>
          <dgm:dir/>
          <dgm:resizeHandles val="exact"/>
        </dgm:presLayoutVars>
      </dgm:prSet>
      <dgm:spPr/>
    </dgm:pt>
    <dgm:pt modelId="{9996963D-50FF-44EF-A048-1986003C2EDA}" type="pres">
      <dgm:prSet presAssocID="{A02F2226-57BB-4FDE-A453-F0F6593A4A91}" presName="compNode" presStyleCnt="0"/>
      <dgm:spPr/>
    </dgm:pt>
    <dgm:pt modelId="{03B72F91-BA19-4885-BC38-E6AA8003ABF5}" type="pres">
      <dgm:prSet presAssocID="{A02F2226-57BB-4FDE-A453-F0F6593A4A91}" presName="bgRect" presStyleLbl="bgShp" presStyleIdx="0" presStyleCnt="2"/>
      <dgm:spPr/>
    </dgm:pt>
    <dgm:pt modelId="{4952F598-1E9A-45B9-8FE0-5962B1504E13}" type="pres">
      <dgm:prSet presAssocID="{A02F2226-57BB-4FDE-A453-F0F6593A4A91}"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DNA"/>
        </a:ext>
      </dgm:extLst>
    </dgm:pt>
    <dgm:pt modelId="{F356FB3B-67BD-4495-97FE-994FBB2B93DA}" type="pres">
      <dgm:prSet presAssocID="{A02F2226-57BB-4FDE-A453-F0F6593A4A91}" presName="spaceRect" presStyleCnt="0"/>
      <dgm:spPr/>
    </dgm:pt>
    <dgm:pt modelId="{9587550C-2F55-43C7-BD35-396BD89C8CBE}" type="pres">
      <dgm:prSet presAssocID="{A02F2226-57BB-4FDE-A453-F0F6593A4A91}" presName="parTx" presStyleLbl="revTx" presStyleIdx="0" presStyleCnt="2">
        <dgm:presLayoutVars>
          <dgm:chMax val="0"/>
          <dgm:chPref val="0"/>
        </dgm:presLayoutVars>
      </dgm:prSet>
      <dgm:spPr/>
    </dgm:pt>
    <dgm:pt modelId="{791A3F93-6017-4C2F-B5A4-0090BCCA7ACB}" type="pres">
      <dgm:prSet presAssocID="{A7920C62-AFA7-469A-8526-40725B833273}" presName="sibTrans" presStyleCnt="0"/>
      <dgm:spPr/>
    </dgm:pt>
    <dgm:pt modelId="{55724D66-9C19-4BAF-9C0E-20F64AD2E561}" type="pres">
      <dgm:prSet presAssocID="{17EF3C9F-C55E-4C44-BD0F-4DD893DE2980}" presName="compNode" presStyleCnt="0"/>
      <dgm:spPr/>
    </dgm:pt>
    <dgm:pt modelId="{9803647B-49EE-4B44-8F2F-46613D36F96B}" type="pres">
      <dgm:prSet presAssocID="{17EF3C9F-C55E-4C44-BD0F-4DD893DE2980}" presName="bgRect" presStyleLbl="bgShp" presStyleIdx="1" presStyleCnt="2"/>
      <dgm:spPr/>
    </dgm:pt>
    <dgm:pt modelId="{7846C111-6B09-4D19-B37F-A04C19516288}" type="pres">
      <dgm:prSet presAssocID="{17EF3C9F-C55E-4C44-BD0F-4DD893DE2980}"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ethoscope"/>
        </a:ext>
      </dgm:extLst>
    </dgm:pt>
    <dgm:pt modelId="{DF317D3D-C76D-48E3-94CE-301CC32DFC59}" type="pres">
      <dgm:prSet presAssocID="{17EF3C9F-C55E-4C44-BD0F-4DD893DE2980}" presName="spaceRect" presStyleCnt="0"/>
      <dgm:spPr/>
    </dgm:pt>
    <dgm:pt modelId="{0E216048-1189-47A1-8FF1-90D3739ABA41}" type="pres">
      <dgm:prSet presAssocID="{17EF3C9F-C55E-4C44-BD0F-4DD893DE2980}" presName="parTx" presStyleLbl="revTx" presStyleIdx="1" presStyleCnt="2">
        <dgm:presLayoutVars>
          <dgm:chMax val="0"/>
          <dgm:chPref val="0"/>
        </dgm:presLayoutVars>
      </dgm:prSet>
      <dgm:spPr/>
    </dgm:pt>
  </dgm:ptLst>
  <dgm:cxnLst>
    <dgm:cxn modelId="{63C6DE09-50B8-4C0E-8F00-BCC2A149A7CC}" srcId="{04DBF0A8-A333-4934-B77B-0AE5979214CE}" destId="{A02F2226-57BB-4FDE-A453-F0F6593A4A91}" srcOrd="0" destOrd="0" parTransId="{9A77583E-5864-4064-A9AE-F9BD0902DD8D}" sibTransId="{A7920C62-AFA7-469A-8526-40725B833273}"/>
    <dgm:cxn modelId="{F9792151-907F-447F-BEF7-A828698950A4}" srcId="{04DBF0A8-A333-4934-B77B-0AE5979214CE}" destId="{17EF3C9F-C55E-4C44-BD0F-4DD893DE2980}" srcOrd="1" destOrd="0" parTransId="{AB88E9D5-13E0-4D1A-AEB2-A43FB1BFDA63}" sibTransId="{CE30629C-6A58-47E1-9EF3-C168566E4E0D}"/>
    <dgm:cxn modelId="{CD64B1A0-4B38-45FF-AC9E-74615856F576}" type="presOf" srcId="{A02F2226-57BB-4FDE-A453-F0F6593A4A91}" destId="{9587550C-2F55-43C7-BD35-396BD89C8CBE}" srcOrd="0" destOrd="0" presId="urn:microsoft.com/office/officeart/2018/2/layout/IconVerticalSolidList"/>
    <dgm:cxn modelId="{7BC707B2-8277-47A0-99C2-543FB2301C30}" type="presOf" srcId="{17EF3C9F-C55E-4C44-BD0F-4DD893DE2980}" destId="{0E216048-1189-47A1-8FF1-90D3739ABA41}" srcOrd="0" destOrd="0" presId="urn:microsoft.com/office/officeart/2018/2/layout/IconVerticalSolidList"/>
    <dgm:cxn modelId="{D95D04E9-484F-47A7-B75D-3639DFDA0A4E}" type="presOf" srcId="{04DBF0A8-A333-4934-B77B-0AE5979214CE}" destId="{224A1ABF-A46D-47B5-97A3-4B8E72C10258}" srcOrd="0" destOrd="0" presId="urn:microsoft.com/office/officeart/2018/2/layout/IconVerticalSolidList"/>
    <dgm:cxn modelId="{6D085945-A4C9-4732-8ACD-41909143F0FC}" type="presParOf" srcId="{224A1ABF-A46D-47B5-97A3-4B8E72C10258}" destId="{9996963D-50FF-44EF-A048-1986003C2EDA}" srcOrd="0" destOrd="0" presId="urn:microsoft.com/office/officeart/2018/2/layout/IconVerticalSolidList"/>
    <dgm:cxn modelId="{34C354B5-B098-466A-A922-A77F22DC4A21}" type="presParOf" srcId="{9996963D-50FF-44EF-A048-1986003C2EDA}" destId="{03B72F91-BA19-4885-BC38-E6AA8003ABF5}" srcOrd="0" destOrd="0" presId="urn:microsoft.com/office/officeart/2018/2/layout/IconVerticalSolidList"/>
    <dgm:cxn modelId="{806E3641-0EA8-48B5-94DF-95F5B008D745}" type="presParOf" srcId="{9996963D-50FF-44EF-A048-1986003C2EDA}" destId="{4952F598-1E9A-45B9-8FE0-5962B1504E13}" srcOrd="1" destOrd="0" presId="urn:microsoft.com/office/officeart/2018/2/layout/IconVerticalSolidList"/>
    <dgm:cxn modelId="{5BF9E49C-1419-43EF-862C-229E165F76FF}" type="presParOf" srcId="{9996963D-50FF-44EF-A048-1986003C2EDA}" destId="{F356FB3B-67BD-4495-97FE-994FBB2B93DA}" srcOrd="2" destOrd="0" presId="urn:microsoft.com/office/officeart/2018/2/layout/IconVerticalSolidList"/>
    <dgm:cxn modelId="{C3E8890B-9BD8-4146-8C9A-BE43A4AFB434}" type="presParOf" srcId="{9996963D-50FF-44EF-A048-1986003C2EDA}" destId="{9587550C-2F55-43C7-BD35-396BD89C8CBE}" srcOrd="3" destOrd="0" presId="urn:microsoft.com/office/officeart/2018/2/layout/IconVerticalSolidList"/>
    <dgm:cxn modelId="{B4DE628C-DAAA-4A3B-94D6-D7FA26C29268}" type="presParOf" srcId="{224A1ABF-A46D-47B5-97A3-4B8E72C10258}" destId="{791A3F93-6017-4C2F-B5A4-0090BCCA7ACB}" srcOrd="1" destOrd="0" presId="urn:microsoft.com/office/officeart/2018/2/layout/IconVerticalSolidList"/>
    <dgm:cxn modelId="{55EE1F32-0695-402A-86F8-8359CD145EB5}" type="presParOf" srcId="{224A1ABF-A46D-47B5-97A3-4B8E72C10258}" destId="{55724D66-9C19-4BAF-9C0E-20F64AD2E561}" srcOrd="2" destOrd="0" presId="urn:microsoft.com/office/officeart/2018/2/layout/IconVerticalSolidList"/>
    <dgm:cxn modelId="{FD3E9A35-8992-4686-A65D-4E32C077980C}" type="presParOf" srcId="{55724D66-9C19-4BAF-9C0E-20F64AD2E561}" destId="{9803647B-49EE-4B44-8F2F-46613D36F96B}" srcOrd="0" destOrd="0" presId="urn:microsoft.com/office/officeart/2018/2/layout/IconVerticalSolidList"/>
    <dgm:cxn modelId="{B9882FFA-9D96-499B-BE12-208F58BA3135}" type="presParOf" srcId="{55724D66-9C19-4BAF-9C0E-20F64AD2E561}" destId="{7846C111-6B09-4D19-B37F-A04C19516288}" srcOrd="1" destOrd="0" presId="urn:microsoft.com/office/officeart/2018/2/layout/IconVerticalSolidList"/>
    <dgm:cxn modelId="{FD2017F7-AED9-4486-9E4A-897751BD53BF}" type="presParOf" srcId="{55724D66-9C19-4BAF-9C0E-20F64AD2E561}" destId="{DF317D3D-C76D-48E3-94CE-301CC32DFC59}" srcOrd="2" destOrd="0" presId="urn:microsoft.com/office/officeart/2018/2/layout/IconVerticalSolidList"/>
    <dgm:cxn modelId="{F7246F53-4E37-4FDF-B843-8DCDA9B36AFB}" type="presParOf" srcId="{55724D66-9C19-4BAF-9C0E-20F64AD2E561}" destId="{0E216048-1189-47A1-8FF1-90D3739ABA4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D9950A-4C25-4619-AA22-31522A9F9DA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134C8CC-2A18-4D78-9093-63F85A9AF69C}">
      <dgm:prSet/>
      <dgm:spPr/>
      <dgm:t>
        <a:bodyPr/>
        <a:lstStyle/>
        <a:p>
          <a:pPr>
            <a:lnSpc>
              <a:spcPct val="100000"/>
            </a:lnSpc>
          </a:pPr>
          <a:r>
            <a:rPr lang="en-GB"/>
            <a:t>Ethical considerations could include confidentiality and the privacy of Susan. This means that the information being shared should only be within the multi-disciplinary team and it should be shared securely as some information is sensitive which could lead it to being misused</a:t>
          </a:r>
          <a:r>
            <a:rPr lang="en-GB" b="1"/>
            <a:t>. (NHS England, 2024). </a:t>
          </a:r>
          <a:endParaRPr lang="en-US"/>
        </a:p>
      </dgm:t>
    </dgm:pt>
    <dgm:pt modelId="{58561DA3-DAF3-455E-8194-2A8663C259B5}" type="parTrans" cxnId="{8A1623C5-55C2-4451-82A1-BEDFC5FA0810}">
      <dgm:prSet/>
      <dgm:spPr/>
      <dgm:t>
        <a:bodyPr/>
        <a:lstStyle/>
        <a:p>
          <a:endParaRPr lang="en-US"/>
        </a:p>
      </dgm:t>
    </dgm:pt>
    <dgm:pt modelId="{065C5384-BE8E-43BA-8F0E-C7CE8034D098}" type="sibTrans" cxnId="{8A1623C5-55C2-4451-82A1-BEDFC5FA0810}">
      <dgm:prSet/>
      <dgm:spPr/>
      <dgm:t>
        <a:bodyPr/>
        <a:lstStyle/>
        <a:p>
          <a:endParaRPr lang="en-US"/>
        </a:p>
      </dgm:t>
    </dgm:pt>
    <dgm:pt modelId="{F6656A7B-F7A2-4091-9447-735F11139933}">
      <dgm:prSet/>
      <dgm:spPr/>
      <dgm:t>
        <a:bodyPr/>
        <a:lstStyle/>
        <a:p>
          <a:pPr>
            <a:lnSpc>
              <a:spcPct val="100000"/>
            </a:lnSpc>
          </a:pPr>
          <a:r>
            <a:rPr lang="en-GB"/>
            <a:t>Another ethical consideration is to ensure to act upon Susan’s best interest and to ensure that her independence is promoted. This helps positively impact her quality of life and ensures that all aspects of her lifestyle including her living alone is considered. </a:t>
          </a:r>
          <a:r>
            <a:rPr lang="en-GB" b="1"/>
            <a:t>(Care Quality Commission, 2024). </a:t>
          </a:r>
          <a:endParaRPr lang="en-US"/>
        </a:p>
      </dgm:t>
    </dgm:pt>
    <dgm:pt modelId="{9BAD448B-B94B-405D-B1E5-D682060DD8C0}" type="parTrans" cxnId="{67C2D5E5-EA84-4AD9-B8BE-73ECDE31169F}">
      <dgm:prSet/>
      <dgm:spPr/>
      <dgm:t>
        <a:bodyPr/>
        <a:lstStyle/>
        <a:p>
          <a:endParaRPr lang="en-US"/>
        </a:p>
      </dgm:t>
    </dgm:pt>
    <dgm:pt modelId="{BBEAB2D2-155A-4605-A8E4-ECCFFDAB2250}" type="sibTrans" cxnId="{67C2D5E5-EA84-4AD9-B8BE-73ECDE31169F}">
      <dgm:prSet/>
      <dgm:spPr/>
      <dgm:t>
        <a:bodyPr/>
        <a:lstStyle/>
        <a:p>
          <a:endParaRPr lang="en-US"/>
        </a:p>
      </dgm:t>
    </dgm:pt>
    <dgm:pt modelId="{A5BF9D48-8216-4305-8ABD-AC69B51FEF51}">
      <dgm:prSet/>
      <dgm:spPr/>
      <dgm:t>
        <a:bodyPr/>
        <a:lstStyle/>
        <a:p>
          <a:pPr>
            <a:lnSpc>
              <a:spcPct val="100000"/>
            </a:lnSpc>
          </a:pPr>
          <a:r>
            <a:rPr lang="en-GB"/>
            <a:t>They should also ensure that the best standard of care is being provided to Susan as it is one of the legal requirements. </a:t>
          </a:r>
          <a:r>
            <a:rPr lang="en-GB" b="1"/>
            <a:t>(NMC, 2018). </a:t>
          </a:r>
          <a:endParaRPr lang="en-US"/>
        </a:p>
      </dgm:t>
    </dgm:pt>
    <dgm:pt modelId="{8228254B-95A9-4E91-88CF-7127763C82A8}" type="parTrans" cxnId="{084523D0-A1EA-4475-B3C3-637DB72A2B68}">
      <dgm:prSet/>
      <dgm:spPr/>
      <dgm:t>
        <a:bodyPr/>
        <a:lstStyle/>
        <a:p>
          <a:endParaRPr lang="en-US"/>
        </a:p>
      </dgm:t>
    </dgm:pt>
    <dgm:pt modelId="{B5736D36-8623-45A1-9753-63AD7CD30CF3}" type="sibTrans" cxnId="{084523D0-A1EA-4475-B3C3-637DB72A2B68}">
      <dgm:prSet/>
      <dgm:spPr/>
      <dgm:t>
        <a:bodyPr/>
        <a:lstStyle/>
        <a:p>
          <a:endParaRPr lang="en-US"/>
        </a:p>
      </dgm:t>
    </dgm:pt>
    <dgm:pt modelId="{65827649-5A47-4698-B118-B424471F1B5C}">
      <dgm:prSet/>
      <dgm:spPr/>
      <dgm:t>
        <a:bodyPr/>
        <a:lstStyle/>
        <a:p>
          <a:pPr>
            <a:lnSpc>
              <a:spcPct val="100000"/>
            </a:lnSpc>
          </a:pPr>
          <a:r>
            <a:rPr lang="en-GB"/>
            <a:t>Also, when planning and creating a treatment as well as a care plan for Susan the team should ensure that it is personalised to her condition as well as her needs. This could better help her maintain her condition. </a:t>
          </a:r>
          <a:r>
            <a:rPr lang="en-GB" b="1"/>
            <a:t>(Age UK, 2019). </a:t>
          </a:r>
          <a:endParaRPr lang="en-US"/>
        </a:p>
      </dgm:t>
    </dgm:pt>
    <dgm:pt modelId="{815D3A9E-F7C0-4DAB-954D-091091C5B7BD}" type="parTrans" cxnId="{EF6ED9C0-5C01-479C-A441-48F938460EA2}">
      <dgm:prSet/>
      <dgm:spPr/>
      <dgm:t>
        <a:bodyPr/>
        <a:lstStyle/>
        <a:p>
          <a:endParaRPr lang="en-US"/>
        </a:p>
      </dgm:t>
    </dgm:pt>
    <dgm:pt modelId="{77820CFF-B7CB-45D9-BA03-E3294B2C88FC}" type="sibTrans" cxnId="{EF6ED9C0-5C01-479C-A441-48F938460EA2}">
      <dgm:prSet/>
      <dgm:spPr/>
      <dgm:t>
        <a:bodyPr/>
        <a:lstStyle/>
        <a:p>
          <a:endParaRPr lang="en-US"/>
        </a:p>
      </dgm:t>
    </dgm:pt>
    <dgm:pt modelId="{B9BB5AB1-45E5-47AD-86DF-81351EC19D82}" type="pres">
      <dgm:prSet presAssocID="{C7D9950A-4C25-4619-AA22-31522A9F9DAC}" presName="root" presStyleCnt="0">
        <dgm:presLayoutVars>
          <dgm:dir/>
          <dgm:resizeHandles val="exact"/>
        </dgm:presLayoutVars>
      </dgm:prSet>
      <dgm:spPr/>
    </dgm:pt>
    <dgm:pt modelId="{01D07ADD-8539-49C7-A274-907917C67F2F}" type="pres">
      <dgm:prSet presAssocID="{9134C8CC-2A18-4D78-9093-63F85A9AF69C}" presName="compNode" presStyleCnt="0"/>
      <dgm:spPr/>
    </dgm:pt>
    <dgm:pt modelId="{95267CD9-C10B-4670-BF50-52EA2A862D94}" type="pres">
      <dgm:prSet presAssocID="{9134C8CC-2A18-4D78-9093-63F85A9AF69C}" presName="bgRect" presStyleLbl="bgShp" presStyleIdx="0" presStyleCnt="4"/>
      <dgm:spPr/>
    </dgm:pt>
    <dgm:pt modelId="{B6A41F48-8AC7-48CA-A614-C549F2FD865E}" type="pres">
      <dgm:prSet presAssocID="{9134C8CC-2A18-4D78-9093-63F85A9AF69C}"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Doctor"/>
        </a:ext>
      </dgm:extLst>
    </dgm:pt>
    <dgm:pt modelId="{F63D5B65-C64C-40D9-9FA1-B632EDC51176}" type="pres">
      <dgm:prSet presAssocID="{9134C8CC-2A18-4D78-9093-63F85A9AF69C}" presName="spaceRect" presStyleCnt="0"/>
      <dgm:spPr/>
    </dgm:pt>
    <dgm:pt modelId="{16DB23FA-7041-4BBC-96D8-DF547F7AA726}" type="pres">
      <dgm:prSet presAssocID="{9134C8CC-2A18-4D78-9093-63F85A9AF69C}" presName="parTx" presStyleLbl="revTx" presStyleIdx="0" presStyleCnt="4">
        <dgm:presLayoutVars>
          <dgm:chMax val="0"/>
          <dgm:chPref val="0"/>
        </dgm:presLayoutVars>
      </dgm:prSet>
      <dgm:spPr/>
    </dgm:pt>
    <dgm:pt modelId="{C9AC7232-2C14-4360-AEFF-94F854C431DE}" type="pres">
      <dgm:prSet presAssocID="{065C5384-BE8E-43BA-8F0E-C7CE8034D098}" presName="sibTrans" presStyleCnt="0"/>
      <dgm:spPr/>
    </dgm:pt>
    <dgm:pt modelId="{A9E09050-29DA-4A10-AF91-A119B602EFD9}" type="pres">
      <dgm:prSet presAssocID="{F6656A7B-F7A2-4091-9447-735F11139933}" presName="compNode" presStyleCnt="0"/>
      <dgm:spPr/>
    </dgm:pt>
    <dgm:pt modelId="{39E88D9C-B539-4BC6-91CF-85447FDEF20C}" type="pres">
      <dgm:prSet presAssocID="{F6656A7B-F7A2-4091-9447-735F11139933}" presName="bgRect" presStyleLbl="bgShp" presStyleIdx="1" presStyleCnt="4"/>
      <dgm:spPr/>
    </dgm:pt>
    <dgm:pt modelId="{45FD285D-D5E8-4EAC-AF2F-5B874764F6AD}" type="pres">
      <dgm:prSet presAssocID="{F6656A7B-F7A2-4091-9447-735F11139933}"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cales of Justice"/>
        </a:ext>
      </dgm:extLst>
    </dgm:pt>
    <dgm:pt modelId="{3A7D0E5B-7866-4BE9-BF08-DCDDB16F05F3}" type="pres">
      <dgm:prSet presAssocID="{F6656A7B-F7A2-4091-9447-735F11139933}" presName="spaceRect" presStyleCnt="0"/>
      <dgm:spPr/>
    </dgm:pt>
    <dgm:pt modelId="{7516051F-0ED9-4306-9152-69306AE16262}" type="pres">
      <dgm:prSet presAssocID="{F6656A7B-F7A2-4091-9447-735F11139933}" presName="parTx" presStyleLbl="revTx" presStyleIdx="1" presStyleCnt="4">
        <dgm:presLayoutVars>
          <dgm:chMax val="0"/>
          <dgm:chPref val="0"/>
        </dgm:presLayoutVars>
      </dgm:prSet>
      <dgm:spPr/>
    </dgm:pt>
    <dgm:pt modelId="{554F1BD1-0582-402D-8E88-A078271C6AF4}" type="pres">
      <dgm:prSet presAssocID="{BBEAB2D2-155A-4605-A8E4-ECCFFDAB2250}" presName="sibTrans" presStyleCnt="0"/>
      <dgm:spPr/>
    </dgm:pt>
    <dgm:pt modelId="{8FD9DB7B-6A56-4EE8-A836-A5F389A6A044}" type="pres">
      <dgm:prSet presAssocID="{A5BF9D48-8216-4305-8ABD-AC69B51FEF51}" presName="compNode" presStyleCnt="0"/>
      <dgm:spPr/>
    </dgm:pt>
    <dgm:pt modelId="{5DBCC2D3-B92B-4526-86EF-8F4DFC0F4434}" type="pres">
      <dgm:prSet presAssocID="{A5BF9D48-8216-4305-8ABD-AC69B51FEF51}" presName="bgRect" presStyleLbl="bgShp" presStyleIdx="2" presStyleCnt="4"/>
      <dgm:spPr/>
    </dgm:pt>
    <dgm:pt modelId="{788F2318-06E9-4B6C-BC28-17B9874F5544}" type="pres">
      <dgm:prSet presAssocID="{A5BF9D48-8216-4305-8ABD-AC69B51FEF5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Irritant"/>
        </a:ext>
      </dgm:extLst>
    </dgm:pt>
    <dgm:pt modelId="{EF20EFD4-EDED-456A-8FB0-415634332B44}" type="pres">
      <dgm:prSet presAssocID="{A5BF9D48-8216-4305-8ABD-AC69B51FEF51}" presName="spaceRect" presStyleCnt="0"/>
      <dgm:spPr/>
    </dgm:pt>
    <dgm:pt modelId="{E6C58858-238A-4679-AD23-E8D272D82C66}" type="pres">
      <dgm:prSet presAssocID="{A5BF9D48-8216-4305-8ABD-AC69B51FEF51}" presName="parTx" presStyleLbl="revTx" presStyleIdx="2" presStyleCnt="4">
        <dgm:presLayoutVars>
          <dgm:chMax val="0"/>
          <dgm:chPref val="0"/>
        </dgm:presLayoutVars>
      </dgm:prSet>
      <dgm:spPr/>
    </dgm:pt>
    <dgm:pt modelId="{C7BB7F65-0BDB-4388-8552-736ECA58FC02}" type="pres">
      <dgm:prSet presAssocID="{B5736D36-8623-45A1-9753-63AD7CD30CF3}" presName="sibTrans" presStyleCnt="0"/>
      <dgm:spPr/>
    </dgm:pt>
    <dgm:pt modelId="{1DD3751A-465C-4CCE-84EA-B9F0BF38A952}" type="pres">
      <dgm:prSet presAssocID="{65827649-5A47-4698-B118-B424471F1B5C}" presName="compNode" presStyleCnt="0"/>
      <dgm:spPr/>
    </dgm:pt>
    <dgm:pt modelId="{40D8F7EC-DD77-4090-A986-C90AF6493995}" type="pres">
      <dgm:prSet presAssocID="{65827649-5A47-4698-B118-B424471F1B5C}" presName="bgRect" presStyleLbl="bgShp" presStyleIdx="3" presStyleCnt="4"/>
      <dgm:spPr/>
    </dgm:pt>
    <dgm:pt modelId="{A4A5C63A-9747-4C3D-A8C9-39135570C125}" type="pres">
      <dgm:prSet presAssocID="{65827649-5A47-4698-B118-B424471F1B5C}"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esentation with Checklist"/>
        </a:ext>
      </dgm:extLst>
    </dgm:pt>
    <dgm:pt modelId="{0A8402B7-6317-473F-A858-6DB1B62C8827}" type="pres">
      <dgm:prSet presAssocID="{65827649-5A47-4698-B118-B424471F1B5C}" presName="spaceRect" presStyleCnt="0"/>
      <dgm:spPr/>
    </dgm:pt>
    <dgm:pt modelId="{CDD5F19A-41AE-4572-B6E6-5EC771A6F75D}" type="pres">
      <dgm:prSet presAssocID="{65827649-5A47-4698-B118-B424471F1B5C}" presName="parTx" presStyleLbl="revTx" presStyleIdx="3" presStyleCnt="4">
        <dgm:presLayoutVars>
          <dgm:chMax val="0"/>
          <dgm:chPref val="0"/>
        </dgm:presLayoutVars>
      </dgm:prSet>
      <dgm:spPr/>
    </dgm:pt>
  </dgm:ptLst>
  <dgm:cxnLst>
    <dgm:cxn modelId="{15F07225-BD70-4BD6-8794-35BB5C4E5149}" type="presOf" srcId="{A5BF9D48-8216-4305-8ABD-AC69B51FEF51}" destId="{E6C58858-238A-4679-AD23-E8D272D82C66}" srcOrd="0" destOrd="0" presId="urn:microsoft.com/office/officeart/2018/2/layout/IconVerticalSolidList"/>
    <dgm:cxn modelId="{DF2A9C29-DAA2-45AB-A54C-D71ED51AC025}" type="presOf" srcId="{9134C8CC-2A18-4D78-9093-63F85A9AF69C}" destId="{16DB23FA-7041-4BBC-96D8-DF547F7AA726}" srcOrd="0" destOrd="0" presId="urn:microsoft.com/office/officeart/2018/2/layout/IconVerticalSolidList"/>
    <dgm:cxn modelId="{913BCF34-C3B9-4812-AF36-267F40BBE8B2}" type="presOf" srcId="{F6656A7B-F7A2-4091-9447-735F11139933}" destId="{7516051F-0ED9-4306-9152-69306AE16262}" srcOrd="0" destOrd="0" presId="urn:microsoft.com/office/officeart/2018/2/layout/IconVerticalSolidList"/>
    <dgm:cxn modelId="{2F79FA7D-80BF-4B40-B209-650EFD44F1CA}" type="presOf" srcId="{C7D9950A-4C25-4619-AA22-31522A9F9DAC}" destId="{B9BB5AB1-45E5-47AD-86DF-81351EC19D82}" srcOrd="0" destOrd="0" presId="urn:microsoft.com/office/officeart/2018/2/layout/IconVerticalSolidList"/>
    <dgm:cxn modelId="{CFEC4F9E-ED46-4A91-86E6-9FCFAF182D16}" type="presOf" srcId="{65827649-5A47-4698-B118-B424471F1B5C}" destId="{CDD5F19A-41AE-4572-B6E6-5EC771A6F75D}" srcOrd="0" destOrd="0" presId="urn:microsoft.com/office/officeart/2018/2/layout/IconVerticalSolidList"/>
    <dgm:cxn modelId="{EF6ED9C0-5C01-479C-A441-48F938460EA2}" srcId="{C7D9950A-4C25-4619-AA22-31522A9F9DAC}" destId="{65827649-5A47-4698-B118-B424471F1B5C}" srcOrd="3" destOrd="0" parTransId="{815D3A9E-F7C0-4DAB-954D-091091C5B7BD}" sibTransId="{77820CFF-B7CB-45D9-BA03-E3294B2C88FC}"/>
    <dgm:cxn modelId="{8A1623C5-55C2-4451-82A1-BEDFC5FA0810}" srcId="{C7D9950A-4C25-4619-AA22-31522A9F9DAC}" destId="{9134C8CC-2A18-4D78-9093-63F85A9AF69C}" srcOrd="0" destOrd="0" parTransId="{58561DA3-DAF3-455E-8194-2A8663C259B5}" sibTransId="{065C5384-BE8E-43BA-8F0E-C7CE8034D098}"/>
    <dgm:cxn modelId="{084523D0-A1EA-4475-B3C3-637DB72A2B68}" srcId="{C7D9950A-4C25-4619-AA22-31522A9F9DAC}" destId="{A5BF9D48-8216-4305-8ABD-AC69B51FEF51}" srcOrd="2" destOrd="0" parTransId="{8228254B-95A9-4E91-88CF-7127763C82A8}" sibTransId="{B5736D36-8623-45A1-9753-63AD7CD30CF3}"/>
    <dgm:cxn modelId="{67C2D5E5-EA84-4AD9-B8BE-73ECDE31169F}" srcId="{C7D9950A-4C25-4619-AA22-31522A9F9DAC}" destId="{F6656A7B-F7A2-4091-9447-735F11139933}" srcOrd="1" destOrd="0" parTransId="{9BAD448B-B94B-405D-B1E5-D682060DD8C0}" sibTransId="{BBEAB2D2-155A-4605-A8E4-ECCFFDAB2250}"/>
    <dgm:cxn modelId="{C2DB01A7-9B4D-4C4C-AF6D-360501912150}" type="presParOf" srcId="{B9BB5AB1-45E5-47AD-86DF-81351EC19D82}" destId="{01D07ADD-8539-49C7-A274-907917C67F2F}" srcOrd="0" destOrd="0" presId="urn:microsoft.com/office/officeart/2018/2/layout/IconVerticalSolidList"/>
    <dgm:cxn modelId="{A964E390-D6CE-416F-B61C-7C676A747B5B}" type="presParOf" srcId="{01D07ADD-8539-49C7-A274-907917C67F2F}" destId="{95267CD9-C10B-4670-BF50-52EA2A862D94}" srcOrd="0" destOrd="0" presId="urn:microsoft.com/office/officeart/2018/2/layout/IconVerticalSolidList"/>
    <dgm:cxn modelId="{7C61C3F2-C4E5-40DC-82BD-2064CA675781}" type="presParOf" srcId="{01D07ADD-8539-49C7-A274-907917C67F2F}" destId="{B6A41F48-8AC7-48CA-A614-C549F2FD865E}" srcOrd="1" destOrd="0" presId="urn:microsoft.com/office/officeart/2018/2/layout/IconVerticalSolidList"/>
    <dgm:cxn modelId="{B973EF94-F0EC-4F50-867D-4783355A8E8A}" type="presParOf" srcId="{01D07ADD-8539-49C7-A274-907917C67F2F}" destId="{F63D5B65-C64C-40D9-9FA1-B632EDC51176}" srcOrd="2" destOrd="0" presId="urn:microsoft.com/office/officeart/2018/2/layout/IconVerticalSolidList"/>
    <dgm:cxn modelId="{237E994D-BB63-4FED-85DA-B02B6C1D340D}" type="presParOf" srcId="{01D07ADD-8539-49C7-A274-907917C67F2F}" destId="{16DB23FA-7041-4BBC-96D8-DF547F7AA726}" srcOrd="3" destOrd="0" presId="urn:microsoft.com/office/officeart/2018/2/layout/IconVerticalSolidList"/>
    <dgm:cxn modelId="{5D3D4457-43DF-4A49-8A89-D7D781CF3818}" type="presParOf" srcId="{B9BB5AB1-45E5-47AD-86DF-81351EC19D82}" destId="{C9AC7232-2C14-4360-AEFF-94F854C431DE}" srcOrd="1" destOrd="0" presId="urn:microsoft.com/office/officeart/2018/2/layout/IconVerticalSolidList"/>
    <dgm:cxn modelId="{F63DCD14-B6CD-4E18-8557-919A548307A4}" type="presParOf" srcId="{B9BB5AB1-45E5-47AD-86DF-81351EC19D82}" destId="{A9E09050-29DA-4A10-AF91-A119B602EFD9}" srcOrd="2" destOrd="0" presId="urn:microsoft.com/office/officeart/2018/2/layout/IconVerticalSolidList"/>
    <dgm:cxn modelId="{CC4F3589-82BD-4E9D-B3E8-7A640A27B7AB}" type="presParOf" srcId="{A9E09050-29DA-4A10-AF91-A119B602EFD9}" destId="{39E88D9C-B539-4BC6-91CF-85447FDEF20C}" srcOrd="0" destOrd="0" presId="urn:microsoft.com/office/officeart/2018/2/layout/IconVerticalSolidList"/>
    <dgm:cxn modelId="{5470A161-E44A-4AC9-87B2-E69BCF331C66}" type="presParOf" srcId="{A9E09050-29DA-4A10-AF91-A119B602EFD9}" destId="{45FD285D-D5E8-4EAC-AF2F-5B874764F6AD}" srcOrd="1" destOrd="0" presId="urn:microsoft.com/office/officeart/2018/2/layout/IconVerticalSolidList"/>
    <dgm:cxn modelId="{44F66F1C-9B49-4D08-A61B-F6DD12B21363}" type="presParOf" srcId="{A9E09050-29DA-4A10-AF91-A119B602EFD9}" destId="{3A7D0E5B-7866-4BE9-BF08-DCDDB16F05F3}" srcOrd="2" destOrd="0" presId="urn:microsoft.com/office/officeart/2018/2/layout/IconVerticalSolidList"/>
    <dgm:cxn modelId="{9051F08D-5D00-4D06-92C5-DA3C7BB271F7}" type="presParOf" srcId="{A9E09050-29DA-4A10-AF91-A119B602EFD9}" destId="{7516051F-0ED9-4306-9152-69306AE16262}" srcOrd="3" destOrd="0" presId="urn:microsoft.com/office/officeart/2018/2/layout/IconVerticalSolidList"/>
    <dgm:cxn modelId="{D8A22717-AE58-4EAB-A868-59C5CC9AAD3A}" type="presParOf" srcId="{B9BB5AB1-45E5-47AD-86DF-81351EC19D82}" destId="{554F1BD1-0582-402D-8E88-A078271C6AF4}" srcOrd="3" destOrd="0" presId="urn:microsoft.com/office/officeart/2018/2/layout/IconVerticalSolidList"/>
    <dgm:cxn modelId="{3CB2B343-841D-459B-9E7E-CA98CC940BE2}" type="presParOf" srcId="{B9BB5AB1-45E5-47AD-86DF-81351EC19D82}" destId="{8FD9DB7B-6A56-4EE8-A836-A5F389A6A044}" srcOrd="4" destOrd="0" presId="urn:microsoft.com/office/officeart/2018/2/layout/IconVerticalSolidList"/>
    <dgm:cxn modelId="{FC330EFB-488A-4190-9EB7-BE8278D50064}" type="presParOf" srcId="{8FD9DB7B-6A56-4EE8-A836-A5F389A6A044}" destId="{5DBCC2D3-B92B-4526-86EF-8F4DFC0F4434}" srcOrd="0" destOrd="0" presId="urn:microsoft.com/office/officeart/2018/2/layout/IconVerticalSolidList"/>
    <dgm:cxn modelId="{3FE0FF48-C639-45AE-8050-CA1F57245CC7}" type="presParOf" srcId="{8FD9DB7B-6A56-4EE8-A836-A5F389A6A044}" destId="{788F2318-06E9-4B6C-BC28-17B9874F5544}" srcOrd="1" destOrd="0" presId="urn:microsoft.com/office/officeart/2018/2/layout/IconVerticalSolidList"/>
    <dgm:cxn modelId="{7928DB78-5401-4E89-B013-2EC59801F57F}" type="presParOf" srcId="{8FD9DB7B-6A56-4EE8-A836-A5F389A6A044}" destId="{EF20EFD4-EDED-456A-8FB0-415634332B44}" srcOrd="2" destOrd="0" presId="urn:microsoft.com/office/officeart/2018/2/layout/IconVerticalSolidList"/>
    <dgm:cxn modelId="{EA0360C3-360A-4C8B-8559-ACBC4C7C5BF3}" type="presParOf" srcId="{8FD9DB7B-6A56-4EE8-A836-A5F389A6A044}" destId="{E6C58858-238A-4679-AD23-E8D272D82C66}" srcOrd="3" destOrd="0" presId="urn:microsoft.com/office/officeart/2018/2/layout/IconVerticalSolidList"/>
    <dgm:cxn modelId="{49B75337-4DA4-4F9D-A782-DBB0FDD2DF07}" type="presParOf" srcId="{B9BB5AB1-45E5-47AD-86DF-81351EC19D82}" destId="{C7BB7F65-0BDB-4388-8552-736ECA58FC02}" srcOrd="5" destOrd="0" presId="urn:microsoft.com/office/officeart/2018/2/layout/IconVerticalSolidList"/>
    <dgm:cxn modelId="{DB10964F-9CFB-418A-ADD7-AF4A4C77DB53}" type="presParOf" srcId="{B9BB5AB1-45E5-47AD-86DF-81351EC19D82}" destId="{1DD3751A-465C-4CCE-84EA-B9F0BF38A952}" srcOrd="6" destOrd="0" presId="urn:microsoft.com/office/officeart/2018/2/layout/IconVerticalSolidList"/>
    <dgm:cxn modelId="{B68E152B-27B6-4480-A683-C69793457483}" type="presParOf" srcId="{1DD3751A-465C-4CCE-84EA-B9F0BF38A952}" destId="{40D8F7EC-DD77-4090-A986-C90AF6493995}" srcOrd="0" destOrd="0" presId="urn:microsoft.com/office/officeart/2018/2/layout/IconVerticalSolidList"/>
    <dgm:cxn modelId="{ED40198B-FAFC-4EBF-B71D-22C0F717090F}" type="presParOf" srcId="{1DD3751A-465C-4CCE-84EA-B9F0BF38A952}" destId="{A4A5C63A-9747-4C3D-A8C9-39135570C125}" srcOrd="1" destOrd="0" presId="urn:microsoft.com/office/officeart/2018/2/layout/IconVerticalSolidList"/>
    <dgm:cxn modelId="{D06ED300-D49A-4127-9180-99F58AD16E46}" type="presParOf" srcId="{1DD3751A-465C-4CCE-84EA-B9F0BF38A952}" destId="{0A8402B7-6317-473F-A858-6DB1B62C8827}" srcOrd="2" destOrd="0" presId="urn:microsoft.com/office/officeart/2018/2/layout/IconVerticalSolidList"/>
    <dgm:cxn modelId="{A2E1BC17-9B88-442F-8ABE-7F8DEB9ED66A}" type="presParOf" srcId="{1DD3751A-465C-4CCE-84EA-B9F0BF38A952}" destId="{CDD5F19A-41AE-4572-B6E6-5EC771A6F75D}"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FD23D8-3E9E-4A44-984C-542C8391CDCA}">
      <dsp:nvSpPr>
        <dsp:cNvPr id="0" name=""/>
        <dsp:cNvSpPr/>
      </dsp:nvSpPr>
      <dsp:spPr>
        <a:xfrm>
          <a:off x="0" y="601"/>
          <a:ext cx="647935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DB6654-DCEF-49BB-9E01-0C2FC66E8464}">
      <dsp:nvSpPr>
        <dsp:cNvPr id="0" name=""/>
        <dsp:cNvSpPr/>
      </dsp:nvSpPr>
      <dsp:spPr>
        <a:xfrm>
          <a:off x="0" y="601"/>
          <a:ext cx="6479357" cy="985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Name - Farzana Mohamed </a:t>
          </a:r>
          <a:endParaRPr lang="en-US" sz="2100" kern="1200"/>
        </a:p>
      </dsp:txBody>
      <dsp:txXfrm>
        <a:off x="0" y="601"/>
        <a:ext cx="6479357" cy="985023"/>
      </dsp:txXfrm>
    </dsp:sp>
    <dsp:sp modelId="{22CD2F2C-757D-44E1-A278-4CAE25FD4AE8}">
      <dsp:nvSpPr>
        <dsp:cNvPr id="0" name=""/>
        <dsp:cNvSpPr/>
      </dsp:nvSpPr>
      <dsp:spPr>
        <a:xfrm>
          <a:off x="0" y="985624"/>
          <a:ext cx="647935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C7393A-D12D-49C6-AB08-FA1512902620}">
      <dsp:nvSpPr>
        <dsp:cNvPr id="0" name=""/>
        <dsp:cNvSpPr/>
      </dsp:nvSpPr>
      <dsp:spPr>
        <a:xfrm>
          <a:off x="0" y="985624"/>
          <a:ext cx="6479357" cy="985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dirty="0"/>
            <a:t>Student number – 2419129</a:t>
          </a:r>
          <a:endParaRPr lang="en-US" sz="2100" kern="1200" dirty="0"/>
        </a:p>
      </dsp:txBody>
      <dsp:txXfrm>
        <a:off x="0" y="985624"/>
        <a:ext cx="6479357" cy="985023"/>
      </dsp:txXfrm>
    </dsp:sp>
    <dsp:sp modelId="{DF9EBC9C-CC5F-4A70-97F9-184D615631B6}">
      <dsp:nvSpPr>
        <dsp:cNvPr id="0" name=""/>
        <dsp:cNvSpPr/>
      </dsp:nvSpPr>
      <dsp:spPr>
        <a:xfrm>
          <a:off x="0" y="1970647"/>
          <a:ext cx="647935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84E9A0-6D52-45A6-8BAD-B5B7D16C2C30}">
      <dsp:nvSpPr>
        <dsp:cNvPr id="0" name=""/>
        <dsp:cNvSpPr/>
      </dsp:nvSpPr>
      <dsp:spPr>
        <a:xfrm>
          <a:off x="0" y="1970647"/>
          <a:ext cx="6479357" cy="985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Lecturer's name - Robert Nartowski</a:t>
          </a:r>
          <a:endParaRPr lang="en-US" sz="2100" kern="1200"/>
        </a:p>
      </dsp:txBody>
      <dsp:txXfrm>
        <a:off x="0" y="1970647"/>
        <a:ext cx="6479357" cy="985023"/>
      </dsp:txXfrm>
    </dsp:sp>
    <dsp:sp modelId="{F01A47D8-BE76-46E0-AE1F-DCCBCF736027}">
      <dsp:nvSpPr>
        <dsp:cNvPr id="0" name=""/>
        <dsp:cNvSpPr/>
      </dsp:nvSpPr>
      <dsp:spPr>
        <a:xfrm>
          <a:off x="0" y="2955670"/>
          <a:ext cx="647935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7921B8-B95F-45A5-B1C3-C9C787735B23}">
      <dsp:nvSpPr>
        <dsp:cNvPr id="0" name=""/>
        <dsp:cNvSpPr/>
      </dsp:nvSpPr>
      <dsp:spPr>
        <a:xfrm>
          <a:off x="0" y="2955670"/>
          <a:ext cx="6479357" cy="985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Module code - BMHP5023</a:t>
          </a:r>
          <a:endParaRPr lang="en-US" sz="2100" kern="1200"/>
        </a:p>
      </dsp:txBody>
      <dsp:txXfrm>
        <a:off x="0" y="2955670"/>
        <a:ext cx="6479357" cy="985023"/>
      </dsp:txXfrm>
    </dsp:sp>
    <dsp:sp modelId="{C439571F-6C5C-4D89-A13B-183CFB08C48D}">
      <dsp:nvSpPr>
        <dsp:cNvPr id="0" name=""/>
        <dsp:cNvSpPr/>
      </dsp:nvSpPr>
      <dsp:spPr>
        <a:xfrm>
          <a:off x="0" y="3940693"/>
          <a:ext cx="647935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D16672-DE6A-4F0B-8377-7E8D32DC2C9E}">
      <dsp:nvSpPr>
        <dsp:cNvPr id="0" name=""/>
        <dsp:cNvSpPr/>
      </dsp:nvSpPr>
      <dsp:spPr>
        <a:xfrm>
          <a:off x="0" y="3940693"/>
          <a:ext cx="6479357" cy="985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u="sng" kern="1200" dirty="0"/>
            <a:t>Title of assessment - Component 2 – Current leading health issues in the UK Cancer Presentation.</a:t>
          </a:r>
          <a:endParaRPr lang="en-US" sz="2100" u="sng" kern="1200" dirty="0"/>
        </a:p>
      </dsp:txBody>
      <dsp:txXfrm>
        <a:off x="0" y="3940693"/>
        <a:ext cx="6479357" cy="9850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B72F91-BA19-4885-BC38-E6AA8003ABF5}">
      <dsp:nvSpPr>
        <dsp:cNvPr id="0" name=""/>
        <dsp:cNvSpPr/>
      </dsp:nvSpPr>
      <dsp:spPr>
        <a:xfrm>
          <a:off x="0" y="632"/>
          <a:ext cx="5710753" cy="8358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52F598-1E9A-45B9-8FE0-5962B1504E13}">
      <dsp:nvSpPr>
        <dsp:cNvPr id="0" name=""/>
        <dsp:cNvSpPr/>
      </dsp:nvSpPr>
      <dsp:spPr>
        <a:xfrm>
          <a:off x="25283" y="19437"/>
          <a:ext cx="45969" cy="4596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87550C-2F55-43C7-BD35-396BD89C8CBE}">
      <dsp:nvSpPr>
        <dsp:cNvPr id="0" name=""/>
        <dsp:cNvSpPr/>
      </dsp:nvSpPr>
      <dsp:spPr>
        <a:xfrm>
          <a:off x="96535" y="632"/>
          <a:ext cx="5328647" cy="2465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0947" tIns="260947" rIns="260947" bIns="260947" numCol="1" spcCol="1270" anchor="ctr" anchorCtr="0">
          <a:noAutofit/>
        </a:bodyPr>
        <a:lstStyle/>
        <a:p>
          <a:pPr marL="0" lvl="0" indent="0" algn="l" defTabSz="622300">
            <a:lnSpc>
              <a:spcPct val="100000"/>
            </a:lnSpc>
            <a:spcBef>
              <a:spcPct val="0"/>
            </a:spcBef>
            <a:spcAft>
              <a:spcPct val="35000"/>
            </a:spcAft>
            <a:buNone/>
          </a:pPr>
          <a:r>
            <a:rPr lang="en-GB" sz="1400" kern="1200" dirty="0"/>
            <a:t>The condition I will be talking about is cancer. Cancer is a group of diseases that can affect any part of the body. Cancer happens due to abnormal cells growing out of their usual boundaries. This could lead to them invading other parts of the body and spreading to other organs. There are many different types of cancer. The World Health Organisation suggests that Cancer is a leading cause of death worldwide as nearly 10 million deaths occurred in 2020 due to this. </a:t>
          </a:r>
          <a:r>
            <a:rPr lang="en-GB" sz="1400" b="1" kern="1200" dirty="0"/>
            <a:t>(World Health Organization, 2025). </a:t>
          </a:r>
          <a:endParaRPr lang="en-US" sz="1400" kern="1200" dirty="0"/>
        </a:p>
      </dsp:txBody>
      <dsp:txXfrm>
        <a:off x="96535" y="632"/>
        <a:ext cx="5328647" cy="2465636"/>
      </dsp:txXfrm>
    </dsp:sp>
    <dsp:sp modelId="{9803647B-49EE-4B44-8F2F-46613D36F96B}">
      <dsp:nvSpPr>
        <dsp:cNvPr id="0" name=""/>
        <dsp:cNvSpPr/>
      </dsp:nvSpPr>
      <dsp:spPr>
        <a:xfrm>
          <a:off x="0" y="2712832"/>
          <a:ext cx="5710753" cy="8358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46C111-6B09-4D19-B37F-A04C19516288}">
      <dsp:nvSpPr>
        <dsp:cNvPr id="0" name=""/>
        <dsp:cNvSpPr/>
      </dsp:nvSpPr>
      <dsp:spPr>
        <a:xfrm>
          <a:off x="25283" y="2731638"/>
          <a:ext cx="45969" cy="4596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216048-1189-47A1-8FF1-90D3739ABA41}">
      <dsp:nvSpPr>
        <dsp:cNvPr id="0" name=""/>
        <dsp:cNvSpPr/>
      </dsp:nvSpPr>
      <dsp:spPr>
        <a:xfrm>
          <a:off x="96535" y="2712832"/>
          <a:ext cx="5328647" cy="2465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0947" tIns="260947" rIns="260947" bIns="260947" numCol="1" spcCol="1270" anchor="ctr" anchorCtr="0">
          <a:noAutofit/>
        </a:bodyPr>
        <a:lstStyle/>
        <a:p>
          <a:pPr marL="0" lvl="0" indent="0" algn="l" defTabSz="622300">
            <a:lnSpc>
              <a:spcPct val="100000"/>
            </a:lnSpc>
            <a:spcBef>
              <a:spcPct val="0"/>
            </a:spcBef>
            <a:spcAft>
              <a:spcPct val="35000"/>
            </a:spcAft>
            <a:buNone/>
          </a:pPr>
          <a:r>
            <a:rPr lang="en-GB" sz="1400" kern="1200" dirty="0"/>
            <a:t>The specific type of cancer I will be talking about is bowel cancer. </a:t>
          </a:r>
          <a:endParaRPr lang="en-US" sz="1400" kern="1200" dirty="0"/>
        </a:p>
      </dsp:txBody>
      <dsp:txXfrm>
        <a:off x="96535" y="2712832"/>
        <a:ext cx="5328647" cy="24656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267CD9-C10B-4670-BF50-52EA2A862D94}">
      <dsp:nvSpPr>
        <dsp:cNvPr id="0" name=""/>
        <dsp:cNvSpPr/>
      </dsp:nvSpPr>
      <dsp:spPr>
        <a:xfrm>
          <a:off x="0" y="1905"/>
          <a:ext cx="11561914" cy="96582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A41F48-8AC7-48CA-A614-C549F2FD865E}">
      <dsp:nvSpPr>
        <dsp:cNvPr id="0" name=""/>
        <dsp:cNvSpPr/>
      </dsp:nvSpPr>
      <dsp:spPr>
        <a:xfrm>
          <a:off x="292162" y="219216"/>
          <a:ext cx="531204" cy="5312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DB23FA-7041-4BBC-96D8-DF547F7AA726}">
      <dsp:nvSpPr>
        <dsp:cNvPr id="0" name=""/>
        <dsp:cNvSpPr/>
      </dsp:nvSpPr>
      <dsp:spPr>
        <a:xfrm>
          <a:off x="1115529" y="1905"/>
          <a:ext cx="10446384" cy="9658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217" tIns="102217" rIns="102217" bIns="102217" numCol="1" spcCol="1270" anchor="ctr" anchorCtr="0">
          <a:noAutofit/>
        </a:bodyPr>
        <a:lstStyle/>
        <a:p>
          <a:pPr marL="0" lvl="0" indent="0" algn="l" defTabSz="711200">
            <a:lnSpc>
              <a:spcPct val="100000"/>
            </a:lnSpc>
            <a:spcBef>
              <a:spcPct val="0"/>
            </a:spcBef>
            <a:spcAft>
              <a:spcPct val="35000"/>
            </a:spcAft>
            <a:buNone/>
          </a:pPr>
          <a:r>
            <a:rPr lang="en-GB" sz="1600" kern="1200"/>
            <a:t>Ethical considerations could include confidentiality and the privacy of Susan. This means that the information being shared should only be within the multi-disciplinary team and it should be shared securely as some information is sensitive which could lead it to being misused</a:t>
          </a:r>
          <a:r>
            <a:rPr lang="en-GB" sz="1600" b="1" kern="1200"/>
            <a:t>. (NHS England, 2024). </a:t>
          </a:r>
          <a:endParaRPr lang="en-US" sz="1600" kern="1200"/>
        </a:p>
      </dsp:txBody>
      <dsp:txXfrm>
        <a:off x="1115529" y="1905"/>
        <a:ext cx="10446384" cy="965826"/>
      </dsp:txXfrm>
    </dsp:sp>
    <dsp:sp modelId="{39E88D9C-B539-4BC6-91CF-85447FDEF20C}">
      <dsp:nvSpPr>
        <dsp:cNvPr id="0" name=""/>
        <dsp:cNvSpPr/>
      </dsp:nvSpPr>
      <dsp:spPr>
        <a:xfrm>
          <a:off x="0" y="1209188"/>
          <a:ext cx="11561914" cy="96582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FD285D-D5E8-4EAC-AF2F-5B874764F6AD}">
      <dsp:nvSpPr>
        <dsp:cNvPr id="0" name=""/>
        <dsp:cNvSpPr/>
      </dsp:nvSpPr>
      <dsp:spPr>
        <a:xfrm>
          <a:off x="292162" y="1426499"/>
          <a:ext cx="531204" cy="5312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16051F-0ED9-4306-9152-69306AE16262}">
      <dsp:nvSpPr>
        <dsp:cNvPr id="0" name=""/>
        <dsp:cNvSpPr/>
      </dsp:nvSpPr>
      <dsp:spPr>
        <a:xfrm>
          <a:off x="1115529" y="1209188"/>
          <a:ext cx="10446384" cy="9658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217" tIns="102217" rIns="102217" bIns="102217" numCol="1" spcCol="1270" anchor="ctr" anchorCtr="0">
          <a:noAutofit/>
        </a:bodyPr>
        <a:lstStyle/>
        <a:p>
          <a:pPr marL="0" lvl="0" indent="0" algn="l" defTabSz="711200">
            <a:lnSpc>
              <a:spcPct val="100000"/>
            </a:lnSpc>
            <a:spcBef>
              <a:spcPct val="0"/>
            </a:spcBef>
            <a:spcAft>
              <a:spcPct val="35000"/>
            </a:spcAft>
            <a:buNone/>
          </a:pPr>
          <a:r>
            <a:rPr lang="en-GB" sz="1600" kern="1200"/>
            <a:t>Another ethical consideration is to ensure to act upon Susan’s best interest and to ensure that her independence is promoted. This helps positively impact her quality of life and ensures that all aspects of her lifestyle including her living alone is considered. </a:t>
          </a:r>
          <a:r>
            <a:rPr lang="en-GB" sz="1600" b="1" kern="1200"/>
            <a:t>(Care Quality Commission, 2024). </a:t>
          </a:r>
          <a:endParaRPr lang="en-US" sz="1600" kern="1200"/>
        </a:p>
      </dsp:txBody>
      <dsp:txXfrm>
        <a:off x="1115529" y="1209188"/>
        <a:ext cx="10446384" cy="965826"/>
      </dsp:txXfrm>
    </dsp:sp>
    <dsp:sp modelId="{5DBCC2D3-B92B-4526-86EF-8F4DFC0F4434}">
      <dsp:nvSpPr>
        <dsp:cNvPr id="0" name=""/>
        <dsp:cNvSpPr/>
      </dsp:nvSpPr>
      <dsp:spPr>
        <a:xfrm>
          <a:off x="0" y="2416471"/>
          <a:ext cx="11561914" cy="96582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8F2318-06E9-4B6C-BC28-17B9874F5544}">
      <dsp:nvSpPr>
        <dsp:cNvPr id="0" name=""/>
        <dsp:cNvSpPr/>
      </dsp:nvSpPr>
      <dsp:spPr>
        <a:xfrm>
          <a:off x="292162" y="2633782"/>
          <a:ext cx="531204" cy="5312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C58858-238A-4679-AD23-E8D272D82C66}">
      <dsp:nvSpPr>
        <dsp:cNvPr id="0" name=""/>
        <dsp:cNvSpPr/>
      </dsp:nvSpPr>
      <dsp:spPr>
        <a:xfrm>
          <a:off x="1115529" y="2416471"/>
          <a:ext cx="10446384" cy="9658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217" tIns="102217" rIns="102217" bIns="102217" numCol="1" spcCol="1270" anchor="ctr" anchorCtr="0">
          <a:noAutofit/>
        </a:bodyPr>
        <a:lstStyle/>
        <a:p>
          <a:pPr marL="0" lvl="0" indent="0" algn="l" defTabSz="711200">
            <a:lnSpc>
              <a:spcPct val="100000"/>
            </a:lnSpc>
            <a:spcBef>
              <a:spcPct val="0"/>
            </a:spcBef>
            <a:spcAft>
              <a:spcPct val="35000"/>
            </a:spcAft>
            <a:buNone/>
          </a:pPr>
          <a:r>
            <a:rPr lang="en-GB" sz="1600" kern="1200"/>
            <a:t>They should also ensure that the best standard of care is being provided to Susan as it is one of the legal requirements. </a:t>
          </a:r>
          <a:r>
            <a:rPr lang="en-GB" sz="1600" b="1" kern="1200"/>
            <a:t>(NMC, 2018). </a:t>
          </a:r>
          <a:endParaRPr lang="en-US" sz="1600" kern="1200"/>
        </a:p>
      </dsp:txBody>
      <dsp:txXfrm>
        <a:off x="1115529" y="2416471"/>
        <a:ext cx="10446384" cy="965826"/>
      </dsp:txXfrm>
    </dsp:sp>
    <dsp:sp modelId="{40D8F7EC-DD77-4090-A986-C90AF6493995}">
      <dsp:nvSpPr>
        <dsp:cNvPr id="0" name=""/>
        <dsp:cNvSpPr/>
      </dsp:nvSpPr>
      <dsp:spPr>
        <a:xfrm>
          <a:off x="0" y="3623754"/>
          <a:ext cx="11561914" cy="96582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A5C63A-9747-4C3D-A8C9-39135570C125}">
      <dsp:nvSpPr>
        <dsp:cNvPr id="0" name=""/>
        <dsp:cNvSpPr/>
      </dsp:nvSpPr>
      <dsp:spPr>
        <a:xfrm>
          <a:off x="292162" y="3841065"/>
          <a:ext cx="531204" cy="5312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D5F19A-41AE-4572-B6E6-5EC771A6F75D}">
      <dsp:nvSpPr>
        <dsp:cNvPr id="0" name=""/>
        <dsp:cNvSpPr/>
      </dsp:nvSpPr>
      <dsp:spPr>
        <a:xfrm>
          <a:off x="1115529" y="3623754"/>
          <a:ext cx="10446384" cy="9658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217" tIns="102217" rIns="102217" bIns="102217" numCol="1" spcCol="1270" anchor="ctr" anchorCtr="0">
          <a:noAutofit/>
        </a:bodyPr>
        <a:lstStyle/>
        <a:p>
          <a:pPr marL="0" lvl="0" indent="0" algn="l" defTabSz="711200">
            <a:lnSpc>
              <a:spcPct val="100000"/>
            </a:lnSpc>
            <a:spcBef>
              <a:spcPct val="0"/>
            </a:spcBef>
            <a:spcAft>
              <a:spcPct val="35000"/>
            </a:spcAft>
            <a:buNone/>
          </a:pPr>
          <a:r>
            <a:rPr lang="en-GB" sz="1600" kern="1200"/>
            <a:t>Also, when planning and creating a treatment as well as a care plan for Susan the team should ensure that it is personalised to her condition as well as her needs. This could better help her maintain her condition. </a:t>
          </a:r>
          <a:r>
            <a:rPr lang="en-GB" sz="1600" b="1" kern="1200"/>
            <a:t>(Age UK, 2019). </a:t>
          </a:r>
          <a:endParaRPr lang="en-US" sz="1600" kern="1200"/>
        </a:p>
      </dsp:txBody>
      <dsp:txXfrm>
        <a:off x="1115529" y="3623754"/>
        <a:ext cx="10446384" cy="96582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9ADE95-422D-47BC-A735-3E1A2382719D}" type="datetimeFigureOut">
              <a:rPr lang="en-GB" smtClean="0"/>
              <a:t>22/03/2026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7257E4-841E-421A-9107-9B9DC7B563D0}" type="slidenum">
              <a:rPr lang="en-GB" smtClean="0"/>
              <a:t>‹#›</a:t>
            </a:fld>
            <a:endParaRPr lang="en-GB"/>
          </a:p>
        </p:txBody>
      </p:sp>
    </p:spTree>
    <p:extLst>
      <p:ext uri="{BB962C8B-B14F-4D97-AF65-F5344CB8AC3E}">
        <p14:creationId xmlns:p14="http://schemas.microsoft.com/office/powerpoint/2010/main" val="3383762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D7257E4-841E-421A-9107-9B9DC7B563D0}" type="slidenum">
              <a:rPr lang="en-GB" smtClean="0"/>
              <a:t>1</a:t>
            </a:fld>
            <a:endParaRPr lang="en-GB"/>
          </a:p>
        </p:txBody>
      </p:sp>
    </p:spTree>
    <p:extLst>
      <p:ext uri="{BB962C8B-B14F-4D97-AF65-F5344CB8AC3E}">
        <p14:creationId xmlns:p14="http://schemas.microsoft.com/office/powerpoint/2010/main" val="34694382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3/22/2026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037224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3/22/2026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27175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3/22/2026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7754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3/22/2026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40384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3/22/2026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196038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3/22/2026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50255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3/22/2026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217954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3/22/2026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462854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3/22/2026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84244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3/22/2026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79719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3/22/2026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0084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3/22/2026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7894911"/>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Layout" Target="../diagrams/layout1.xml"/><Relationship Id="rId13" Type="http://schemas.openxmlformats.org/officeDocument/2006/relationships/image" Target="../media/image2.png"/><Relationship Id="rId3" Type="http://schemas.microsoft.com/office/2007/relationships/media" Target="../media/media2.m4a"/><Relationship Id="rId7" Type="http://schemas.openxmlformats.org/officeDocument/2006/relationships/diagramData" Target="../diagrams/data1.xml"/><Relationship Id="rId12" Type="http://schemas.openxmlformats.org/officeDocument/2006/relationships/image" Target="../media/image1.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notesSlide" Target="../notesSlides/notesSlide1.xml"/><Relationship Id="rId11" Type="http://schemas.microsoft.com/office/2007/relationships/diagramDrawing" Target="../diagrams/drawing1.xml"/><Relationship Id="rId5" Type="http://schemas.openxmlformats.org/officeDocument/2006/relationships/slideLayout" Target="../slideLayouts/slideLayout7.xml"/><Relationship Id="rId10" Type="http://schemas.openxmlformats.org/officeDocument/2006/relationships/diagramColors" Target="../diagrams/colors1.xml"/><Relationship Id="rId4" Type="http://schemas.openxmlformats.org/officeDocument/2006/relationships/audio" Target="../media/media2.m4a"/><Relationship Id="rId9"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2.xml"/><Relationship Id="rId11" Type="http://schemas.openxmlformats.org/officeDocument/2006/relationships/image" Target="../media/image2.png"/><Relationship Id="rId5" Type="http://schemas.openxmlformats.org/officeDocument/2006/relationships/diagramLayout" Target="../diagrams/layout2.xml"/><Relationship Id="rId10" Type="http://schemas.openxmlformats.org/officeDocument/2006/relationships/image" Target="../media/image6.png"/><Relationship Id="rId4" Type="http://schemas.openxmlformats.org/officeDocument/2006/relationships/diagramData" Target="../diagrams/data2.xml"/><Relationship Id="rId9"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openxmlformats.org/officeDocument/2006/relationships/hyperlink" Target="https://www.bowelcanceruk.org.uk/about-bowel-cancer/treatment/after-treatment/" TargetMode="External"/><Relationship Id="rId3" Type="http://schemas.openxmlformats.org/officeDocument/2006/relationships/slideLayout" Target="../slideLayouts/slideLayout2.xml"/><Relationship Id="rId7" Type="http://schemas.openxmlformats.org/officeDocument/2006/relationships/hyperlink" Target="https://www.bowelcanceraustralia.org/bowel-cancer/what-is-bowel-cancer/" TargetMode="External"/><Relationship Id="rId12" Type="http://schemas.openxmlformats.org/officeDocument/2006/relationships/hyperlink" Target="https://www.cancerresearchuk.org/about-cancer/bowel-cancer/about-bowel-cancer" TargetMode="Externa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www.ageuk.org.uk/information-advice/care/arranging-care/care-needs-assessment/care-plans/" TargetMode="External"/><Relationship Id="rId11" Type="http://schemas.openxmlformats.org/officeDocument/2006/relationships/hyperlink" Target="https://www.cancerresearchuk.org/about-cancer/bowel-cancer/getting-diagnosed/tests-bowel-cancer" TargetMode="External"/><Relationship Id="rId5" Type="http://schemas.openxmlformats.org/officeDocument/2006/relationships/hyperlink" Target="https://www.cancer.org/cancer/types/colon-rectal-cancer/about/what-is-colorectal-cancer.html" TargetMode="External"/><Relationship Id="rId10" Type="http://schemas.openxmlformats.org/officeDocument/2006/relationships/hyperlink" Target="https://www.cqc.org.uk/guidance-regulation/providers/assessment/single-assessment-framework/caring/independence-choice-control" TargetMode="External"/><Relationship Id="rId4" Type="http://schemas.openxmlformats.org/officeDocument/2006/relationships/image" Target="../media/image2.png"/><Relationship Id="rId9" Type="http://schemas.openxmlformats.org/officeDocument/2006/relationships/hyperlink" Target="https://www.bowelcanceruk.org.uk/about-bowel-cancer/treatment/medical-nursing-staff/"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nhs.uk/conditions/bowel-cancer/treatment/" TargetMode="External"/><Relationship Id="rId13" Type="http://schemas.openxmlformats.org/officeDocument/2006/relationships/hyperlink" Target="https://www.who.int/news-room/fact-sheets/detail/cancer" TargetMode="External"/><Relationship Id="rId3" Type="http://schemas.openxmlformats.org/officeDocument/2006/relationships/slideLayout" Target="../slideLayouts/slideLayout2.xml"/><Relationship Id="rId7" Type="http://schemas.openxmlformats.org/officeDocument/2006/relationships/hyperlink" Target="https://medium.com/@jan.m.landen/about-multidisciplinary-teams-and-complex-problems-74892c8b9540" TargetMode="External"/><Relationship Id="rId12" Type="http://schemas.openxmlformats.org/officeDocument/2006/relationships/hyperlink" Target="https://www.macmillan.org.uk/cancer-information-and-support/impacts-of-cancer/managing-bowel-late-effects" TargetMode="External"/><Relationship Id="rId2" Type="http://schemas.openxmlformats.org/officeDocument/2006/relationships/audio" Target="../media/media13.m4a"/><Relationship Id="rId16" Type="http://schemas.openxmlformats.org/officeDocument/2006/relationships/image" Target="../media/image2.png"/><Relationship Id="rId1" Type="http://schemas.microsoft.com/office/2007/relationships/media" Target="../media/media13.m4a"/><Relationship Id="rId6" Type="http://schemas.openxmlformats.org/officeDocument/2006/relationships/hyperlink" Target="https://www.istockphoto.com/illustrations/health-and-wellbeing" TargetMode="External"/><Relationship Id="rId11" Type="http://schemas.openxmlformats.org/officeDocument/2006/relationships/hyperlink" Target="https://www.cancercenter.com/community/blog/2021/05/colon-cancer-diet" TargetMode="External"/><Relationship Id="rId5" Type="http://schemas.openxmlformats.org/officeDocument/2006/relationships/hyperlink" Target="https://encrypted-tbn0.gstatic.com/images?q=tbn:ANd9GcSPMFwJsy-MiIMP6pF0gk7GiWuDZWMY5_5k5Q&amp;s" TargetMode="External"/><Relationship Id="rId15" Type="http://schemas.openxmlformats.org/officeDocument/2006/relationships/hyperlink" Target="https://111.wales.nhs.uk/Cancerofthecolon" TargetMode="External"/><Relationship Id="rId10" Type="http://schemas.openxmlformats.org/officeDocument/2006/relationships/hyperlink" Target="https://www.nmc.org.uk/standards/code/" TargetMode="External"/><Relationship Id="rId4" Type="http://schemas.openxmlformats.org/officeDocument/2006/relationships/hyperlink" Target="https://thumbs.dreamstime.com/b/medical-diagnosis-cancer-doctor-taking-care-patient-detecting-oncological-disease-cancerous-malignant-tumor-chemotherapy-158337432.jp" TargetMode="External"/><Relationship Id="rId9" Type="http://schemas.openxmlformats.org/officeDocument/2006/relationships/hyperlink" Target="https://digital.nhs.uk/services/national-data-opt-out/understanding-the-national-data-opt-out/protecting-patient-data" TargetMode="External"/><Relationship Id="rId14" Type="http://schemas.openxmlformats.org/officeDocument/2006/relationships/hyperlink" Target="https://www.istockphoto.com/illustrations/symptom-checklis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4" name="TextBox 1">
            <a:extLst>
              <a:ext uri="{FF2B5EF4-FFF2-40B4-BE49-F238E27FC236}">
                <a16:creationId xmlns:a16="http://schemas.microsoft.com/office/drawing/2014/main" id="{93DDC3F5-0D2A-58EB-6CF9-AD207D04353A}"/>
              </a:ext>
            </a:extLst>
          </p:cNvPr>
          <p:cNvGraphicFramePr/>
          <p:nvPr>
            <p:extLst>
              <p:ext uri="{D42A27DB-BD31-4B8C-83A1-F6EECF244321}">
                <p14:modId xmlns:p14="http://schemas.microsoft.com/office/powerpoint/2010/main" val="2198078969"/>
              </p:ext>
            </p:extLst>
          </p:nvPr>
        </p:nvGraphicFramePr>
        <p:xfrm>
          <a:off x="5051651" y="1371600"/>
          <a:ext cx="6479357" cy="492631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Picture 2">
            <a:extLst>
              <a:ext uri="{FF2B5EF4-FFF2-40B4-BE49-F238E27FC236}">
                <a16:creationId xmlns:a16="http://schemas.microsoft.com/office/drawing/2014/main" id="{6EDDA17C-1E81-BDBE-D35B-649919A8A424}"/>
              </a:ext>
            </a:extLst>
          </p:cNvPr>
          <p:cNvPicPr>
            <a:picLocks noChangeAspect="1"/>
          </p:cNvPicPr>
          <p:nvPr/>
        </p:nvPicPr>
        <p:blipFill>
          <a:blip r:embed="rId12"/>
          <a:stretch>
            <a:fillRect/>
          </a:stretch>
        </p:blipFill>
        <p:spPr>
          <a:xfrm>
            <a:off x="503370" y="1236689"/>
            <a:ext cx="4308473" cy="4819335"/>
          </a:xfrm>
          <a:prstGeom prst="rect">
            <a:avLst/>
          </a:prstGeom>
        </p:spPr>
      </p:pic>
      <p:sp>
        <p:nvSpPr>
          <p:cNvPr id="5" name="TextBox 4">
            <a:extLst>
              <a:ext uri="{FF2B5EF4-FFF2-40B4-BE49-F238E27FC236}">
                <a16:creationId xmlns:a16="http://schemas.microsoft.com/office/drawing/2014/main" id="{11AD8588-FD0B-A794-1D62-B974B5CF351E}"/>
              </a:ext>
            </a:extLst>
          </p:cNvPr>
          <p:cNvSpPr txBox="1"/>
          <p:nvPr/>
        </p:nvSpPr>
        <p:spPr>
          <a:xfrm>
            <a:off x="854439" y="5943574"/>
            <a:ext cx="3536220" cy="369332"/>
          </a:xfrm>
          <a:prstGeom prst="rect">
            <a:avLst/>
          </a:prstGeom>
          <a:noFill/>
        </p:spPr>
        <p:txBody>
          <a:bodyPr wrap="square" rtlCol="0">
            <a:spAutoFit/>
          </a:bodyPr>
          <a:lstStyle/>
          <a:p>
            <a:r>
              <a:rPr lang="en-GB" b="1" dirty="0"/>
              <a:t>(Dreamstime.com, 2026)</a:t>
            </a:r>
          </a:p>
        </p:txBody>
      </p:sp>
      <p:pic>
        <p:nvPicPr>
          <p:cNvPr id="6" name="Recorded Sound">
            <a:hlinkClick r:id="" action="ppaction://media"/>
            <a:extLst>
              <a:ext uri="{FF2B5EF4-FFF2-40B4-BE49-F238E27FC236}">
                <a16:creationId xmlns:a16="http://schemas.microsoft.com/office/drawing/2014/main" id="{1B1E1487-8EDA-F27F-56B9-5A99AB719AB7}"/>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079030" y="5943574"/>
            <a:ext cx="609600" cy="609600"/>
          </a:xfrm>
          <a:prstGeom prst="rect">
            <a:avLst/>
          </a:prstGeom>
        </p:spPr>
      </p:pic>
      <p:pic>
        <p:nvPicPr>
          <p:cNvPr id="18" name="Audio 17">
            <a:hlinkClick r:id="" action="ppaction://media"/>
            <a:extLst>
              <a:ext uri="{FF2B5EF4-FFF2-40B4-BE49-F238E27FC236}">
                <a16:creationId xmlns:a16="http://schemas.microsoft.com/office/drawing/2014/main" id="{A7261BF2-D749-A015-55DD-7E4EE62BE398}"/>
              </a:ext>
            </a:extLst>
          </p:cNvPr>
          <p:cNvPicPr>
            <a:picLocks noChangeAspect="1"/>
          </p:cNvPicPr>
          <p:nvPr>
            <a:audioFile r:link="rId4"/>
            <p:extLst>
              <p:ext uri="{DAA4B4D4-6D71-4841-9C94-3DE7FCFB9230}">
                <p14:media xmlns:p14="http://schemas.microsoft.com/office/powerpoint/2010/main" r:embed="rId3"/>
              </p:ext>
            </p:extLst>
          </p:nvPr>
        </p:nvPicPr>
        <p:blipFill>
          <a:blip r:embed="rId13"/>
          <a:srcRect l="-118750" t="-118750" r="-118750" b="-118750"/>
          <a:stretch>
            <a:fillRect/>
          </a:stretch>
        </p:blipFill>
        <p:spPr>
          <a:xfrm>
            <a:off x="10134600" y="-468618"/>
            <a:ext cx="2057400" cy="2057400"/>
          </a:xfrm>
          <a:prstGeom prst="ellipse">
            <a:avLst/>
          </a:prstGeom>
        </p:spPr>
      </p:pic>
    </p:spTree>
    <p:extLst>
      <p:ext uri="{BB962C8B-B14F-4D97-AF65-F5344CB8AC3E}">
        <p14:creationId xmlns:p14="http://schemas.microsoft.com/office/powerpoint/2010/main" val="4093403626"/>
      </p:ext>
    </p:extLst>
  </p:cSld>
  <p:clrMapOvr>
    <a:masterClrMapping/>
  </p:clrMapOvr>
  <mc:AlternateContent xmlns:mc="http://schemas.openxmlformats.org/markup-compatibility/2006" xmlns:p14="http://schemas.microsoft.com/office/powerpoint/2010/main">
    <mc:Choice Requires="p14">
      <p:transition spd="slow" p14:dur="2000" advTm="8640"/>
    </mc:Choice>
    <mc:Fallback xmlns="">
      <p:transition spd="slow" advTm="86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26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6"/>
                </p:tgtEl>
              </p:cMediaNode>
            </p:audio>
            <p:audio isNarration="1">
              <p:cMediaNode vol="80000" showWhenStopped="0">
                <p:cTn id="11" fill="hold" display="0">
                  <p:stCondLst>
                    <p:cond delay="indefinite"/>
                  </p:stCondLst>
                  <p:endCondLst>
                    <p:cond evt="onStopAudio" delay="0">
                      <p:tgtEl>
                        <p:sldTgt/>
                      </p:tgtEl>
                    </p:cond>
                  </p:endCondLst>
                </p:cTn>
                <p:tgtEl>
                  <p:spTgt spid="18"/>
                </p:tgtEl>
              </p:cMediaNode>
            </p:audio>
          </p:childTnLst>
        </p:cTn>
      </p:par>
    </p:tnLst>
  </p:timing>
  <p:extLst>
    <p:ext uri="{E180D4A7-C9FB-4DFB-919C-405C955672EB}">
      <p14:showEvtLst xmlns:p14="http://schemas.microsoft.com/office/powerpoint/2010/main">
        <p14:playEvt time="198" objId="6"/>
        <p14:stopEvt time="1457" objId="6"/>
      </p14:showEvtLst>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DC370-172C-2718-69BA-6C2E398DEB1E}"/>
              </a:ext>
            </a:extLst>
          </p:cNvPr>
          <p:cNvSpPr>
            <a:spLocks noGrp="1"/>
          </p:cNvSpPr>
          <p:nvPr>
            <p:ph type="title"/>
          </p:nvPr>
        </p:nvSpPr>
        <p:spPr>
          <a:xfrm>
            <a:off x="3053497" y="364561"/>
            <a:ext cx="5340996" cy="1097280"/>
          </a:xfrm>
        </p:spPr>
        <p:txBody>
          <a:bodyPr/>
          <a:lstStyle/>
          <a:p>
            <a:r>
              <a:rPr lang="en-GB" dirty="0"/>
              <a:t>Introduction to Cancer </a:t>
            </a:r>
          </a:p>
        </p:txBody>
      </p:sp>
      <p:graphicFrame>
        <p:nvGraphicFramePr>
          <p:cNvPr id="17" name="Content Placeholder 2">
            <a:extLst>
              <a:ext uri="{FF2B5EF4-FFF2-40B4-BE49-F238E27FC236}">
                <a16:creationId xmlns:a16="http://schemas.microsoft.com/office/drawing/2014/main" id="{FFCD3A76-BDAF-9305-AD3E-B785CA352AAF}"/>
              </a:ext>
            </a:extLst>
          </p:cNvPr>
          <p:cNvGraphicFramePr>
            <a:graphicFrameLocks noGrp="1"/>
          </p:cNvGraphicFramePr>
          <p:nvPr>
            <p:ph idx="1"/>
          </p:nvPr>
        </p:nvGraphicFramePr>
        <p:xfrm>
          <a:off x="385247" y="1314337"/>
          <a:ext cx="5710753" cy="517910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3">
            <a:extLst>
              <a:ext uri="{FF2B5EF4-FFF2-40B4-BE49-F238E27FC236}">
                <a16:creationId xmlns:a16="http://schemas.microsoft.com/office/drawing/2014/main" id="{01C929AB-236A-1BF0-A6A2-031CF7257955}"/>
              </a:ext>
            </a:extLst>
          </p:cNvPr>
          <p:cNvPicPr>
            <a:picLocks noChangeAspect="1"/>
          </p:cNvPicPr>
          <p:nvPr/>
        </p:nvPicPr>
        <p:blipFill>
          <a:blip r:embed="rId9"/>
          <a:stretch>
            <a:fillRect/>
          </a:stretch>
        </p:blipFill>
        <p:spPr>
          <a:xfrm>
            <a:off x="6095999" y="1384742"/>
            <a:ext cx="5041693" cy="2662914"/>
          </a:xfrm>
          <a:prstGeom prst="rect">
            <a:avLst/>
          </a:prstGeom>
        </p:spPr>
      </p:pic>
      <p:sp>
        <p:nvSpPr>
          <p:cNvPr id="5" name="TextBox 4">
            <a:extLst>
              <a:ext uri="{FF2B5EF4-FFF2-40B4-BE49-F238E27FC236}">
                <a16:creationId xmlns:a16="http://schemas.microsoft.com/office/drawing/2014/main" id="{7C7593C1-6B2A-FB59-7EAE-F2DB6E369284}"/>
              </a:ext>
            </a:extLst>
          </p:cNvPr>
          <p:cNvSpPr txBox="1"/>
          <p:nvPr/>
        </p:nvSpPr>
        <p:spPr>
          <a:xfrm>
            <a:off x="7470099" y="3970556"/>
            <a:ext cx="2293495" cy="369332"/>
          </a:xfrm>
          <a:prstGeom prst="rect">
            <a:avLst/>
          </a:prstGeom>
          <a:noFill/>
        </p:spPr>
        <p:txBody>
          <a:bodyPr wrap="square" rtlCol="0">
            <a:spAutoFit/>
          </a:bodyPr>
          <a:lstStyle/>
          <a:p>
            <a:r>
              <a:rPr lang="en-GB" b="1" dirty="0"/>
              <a:t>(Gstatic.com, 2026)</a:t>
            </a:r>
          </a:p>
        </p:txBody>
      </p:sp>
      <p:pic>
        <p:nvPicPr>
          <p:cNvPr id="6" name="Picture 5">
            <a:extLst>
              <a:ext uri="{FF2B5EF4-FFF2-40B4-BE49-F238E27FC236}">
                <a16:creationId xmlns:a16="http://schemas.microsoft.com/office/drawing/2014/main" id="{78EFED7B-3AD7-7322-8573-E91A6800B640}"/>
              </a:ext>
            </a:extLst>
          </p:cNvPr>
          <p:cNvPicPr>
            <a:picLocks noChangeAspect="1"/>
          </p:cNvPicPr>
          <p:nvPr/>
        </p:nvPicPr>
        <p:blipFill>
          <a:blip r:embed="rId10"/>
          <a:stretch>
            <a:fillRect/>
          </a:stretch>
        </p:blipFill>
        <p:spPr>
          <a:xfrm>
            <a:off x="6280082" y="4381032"/>
            <a:ext cx="5340996" cy="1743075"/>
          </a:xfrm>
          <a:prstGeom prst="rect">
            <a:avLst/>
          </a:prstGeom>
        </p:spPr>
      </p:pic>
      <p:sp>
        <p:nvSpPr>
          <p:cNvPr id="7" name="TextBox 6">
            <a:extLst>
              <a:ext uri="{FF2B5EF4-FFF2-40B4-BE49-F238E27FC236}">
                <a16:creationId xmlns:a16="http://schemas.microsoft.com/office/drawing/2014/main" id="{D33B8290-BD62-33FC-EDF3-FD1A7CE65F48}"/>
              </a:ext>
            </a:extLst>
          </p:cNvPr>
          <p:cNvSpPr txBox="1"/>
          <p:nvPr/>
        </p:nvSpPr>
        <p:spPr>
          <a:xfrm>
            <a:off x="8088645" y="6206395"/>
            <a:ext cx="1723869" cy="369332"/>
          </a:xfrm>
          <a:prstGeom prst="rect">
            <a:avLst/>
          </a:prstGeom>
          <a:noFill/>
        </p:spPr>
        <p:txBody>
          <a:bodyPr wrap="square" rtlCol="0">
            <a:spAutoFit/>
          </a:bodyPr>
          <a:lstStyle/>
          <a:p>
            <a:r>
              <a:rPr lang="en-GB" b="1" dirty="0"/>
              <a:t> (Anon, n.d.)</a:t>
            </a:r>
          </a:p>
        </p:txBody>
      </p:sp>
      <p:pic>
        <p:nvPicPr>
          <p:cNvPr id="16" name="Audio 15">
            <a:hlinkClick r:id="" action="ppaction://media"/>
            <a:extLst>
              <a:ext uri="{FF2B5EF4-FFF2-40B4-BE49-F238E27FC236}">
                <a16:creationId xmlns:a16="http://schemas.microsoft.com/office/drawing/2014/main" id="{1418B6AD-78BC-8E42-CE34-4F240F2A7E1B}"/>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18750" t="-118750" r="-118750" b="-118750"/>
          <a:stretch>
            <a:fillRect/>
          </a:stretch>
        </p:blipFill>
        <p:spPr>
          <a:xfrm>
            <a:off x="10134600" y="-294807"/>
            <a:ext cx="2057400" cy="2057400"/>
          </a:xfrm>
          <a:prstGeom prst="ellipse">
            <a:avLst/>
          </a:prstGeom>
        </p:spPr>
      </p:pic>
    </p:spTree>
    <p:extLst>
      <p:ext uri="{BB962C8B-B14F-4D97-AF65-F5344CB8AC3E}">
        <p14:creationId xmlns:p14="http://schemas.microsoft.com/office/powerpoint/2010/main" val="3419052658"/>
      </p:ext>
    </p:extLst>
  </p:cSld>
  <p:clrMapOvr>
    <a:masterClrMapping/>
  </p:clrMapOvr>
  <mc:AlternateContent xmlns:mc="http://schemas.openxmlformats.org/markup-compatibility/2006" xmlns:p14="http://schemas.microsoft.com/office/powerpoint/2010/main">
    <mc:Choice Requires="p14">
      <p:transition spd="slow" p14:dur="2000" advTm="58479"/>
    </mc:Choice>
    <mc:Fallback xmlns="">
      <p:transition spd="slow" advTm="584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A1C9B7-246B-52C3-F103-2DFFDE77442D}"/>
              </a:ext>
            </a:extLst>
          </p:cNvPr>
          <p:cNvSpPr>
            <a:spLocks noGrp="1"/>
          </p:cNvSpPr>
          <p:nvPr>
            <p:ph type="title"/>
          </p:nvPr>
        </p:nvSpPr>
        <p:spPr>
          <a:xfrm>
            <a:off x="640080" y="1371600"/>
            <a:ext cx="5737859" cy="1097280"/>
          </a:xfrm>
        </p:spPr>
        <p:txBody>
          <a:bodyPr>
            <a:normAutofit/>
          </a:bodyPr>
          <a:lstStyle/>
          <a:p>
            <a:r>
              <a:rPr lang="en-GB" dirty="0"/>
              <a:t>Patient Profile</a:t>
            </a:r>
          </a:p>
        </p:txBody>
      </p:sp>
      <p:cxnSp>
        <p:nvCxnSpPr>
          <p:cNvPr id="27" name="Straight Connector 26">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4271EC8-FD95-6DE2-F24E-2E306ED487C7}"/>
              </a:ext>
            </a:extLst>
          </p:cNvPr>
          <p:cNvSpPr>
            <a:spLocks noGrp="1"/>
          </p:cNvSpPr>
          <p:nvPr>
            <p:ph idx="1"/>
          </p:nvPr>
        </p:nvSpPr>
        <p:spPr>
          <a:xfrm>
            <a:off x="713232" y="2809478"/>
            <a:ext cx="5737860" cy="1983734"/>
          </a:xfrm>
        </p:spPr>
        <p:txBody>
          <a:bodyPr>
            <a:normAutofit/>
          </a:bodyPr>
          <a:lstStyle/>
          <a:p>
            <a:r>
              <a:rPr lang="en-GB" dirty="0"/>
              <a:t>Susan is a 72-year-old female. She is a retired librarian and is not very physically active. She mostly also has an unhealthy diet and is a smoker. As well as this she has been diagnosed with bowel cancer and lives alone. </a:t>
            </a:r>
          </a:p>
        </p:txBody>
      </p:sp>
      <p:pic>
        <p:nvPicPr>
          <p:cNvPr id="4" name="Picture 3">
            <a:extLst>
              <a:ext uri="{FF2B5EF4-FFF2-40B4-BE49-F238E27FC236}">
                <a16:creationId xmlns:a16="http://schemas.microsoft.com/office/drawing/2014/main" id="{30B25277-53E7-81B7-54ED-ACF280EFACEB}"/>
              </a:ext>
            </a:extLst>
          </p:cNvPr>
          <p:cNvPicPr>
            <a:picLocks noChangeAspect="1"/>
          </p:cNvPicPr>
          <p:nvPr/>
        </p:nvPicPr>
        <p:blipFill>
          <a:blip r:embed="rId4"/>
          <a:srcRect l="994" r="5984" b="-1"/>
          <a:stretch>
            <a:fillRect/>
          </a:stretch>
        </p:blipFill>
        <p:spPr>
          <a:xfrm>
            <a:off x="7440091" y="914400"/>
            <a:ext cx="3806005" cy="5385816"/>
          </a:xfrm>
          <a:prstGeom prst="rect">
            <a:avLst/>
          </a:prstGeom>
        </p:spPr>
      </p:pic>
      <p:sp>
        <p:nvSpPr>
          <p:cNvPr id="5" name="TextBox 4">
            <a:extLst>
              <a:ext uri="{FF2B5EF4-FFF2-40B4-BE49-F238E27FC236}">
                <a16:creationId xmlns:a16="http://schemas.microsoft.com/office/drawing/2014/main" id="{95C1535A-6189-79A1-8B35-B388E85372E1}"/>
              </a:ext>
            </a:extLst>
          </p:cNvPr>
          <p:cNvSpPr txBox="1"/>
          <p:nvPr/>
        </p:nvSpPr>
        <p:spPr>
          <a:xfrm>
            <a:off x="7440091" y="5761635"/>
            <a:ext cx="3806005" cy="538581"/>
          </a:xfrm>
          <a:prstGeom prst="rect">
            <a:avLst/>
          </a:prstGeom>
          <a:solidFill>
            <a:srgbClr val="000000">
              <a:alpha val="50000"/>
            </a:srgbClr>
          </a:solidFill>
          <a:ln>
            <a:noFill/>
          </a:ln>
        </p:spPr>
        <p:txBody>
          <a:bodyPr wrap="square" rtlCol="0">
            <a:noAutofit/>
          </a:bodyPr>
          <a:lstStyle/>
          <a:p>
            <a:pPr algn="ctr">
              <a:spcAft>
                <a:spcPts val="600"/>
              </a:spcAft>
            </a:pPr>
            <a:r>
              <a:rPr lang="en-GB" sz="1300" b="1">
                <a:solidFill>
                  <a:srgbClr val="FFFFFF"/>
                </a:solidFill>
              </a:rPr>
              <a:t>(Anon, n.d.)</a:t>
            </a:r>
          </a:p>
        </p:txBody>
      </p:sp>
      <p:pic>
        <p:nvPicPr>
          <p:cNvPr id="12" name="Audio 11">
            <a:hlinkClick r:id="" action="ppaction://media"/>
            <a:extLst>
              <a:ext uri="{FF2B5EF4-FFF2-40B4-BE49-F238E27FC236}">
                <a16:creationId xmlns:a16="http://schemas.microsoft.com/office/drawing/2014/main" id="{7E198026-6993-485F-350A-6010ABA754A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250848" y="-71787"/>
            <a:ext cx="2057400" cy="2057400"/>
          </a:xfrm>
          <a:prstGeom prst="ellipse">
            <a:avLst/>
          </a:prstGeom>
        </p:spPr>
      </p:pic>
    </p:spTree>
    <p:extLst>
      <p:ext uri="{BB962C8B-B14F-4D97-AF65-F5344CB8AC3E}">
        <p14:creationId xmlns:p14="http://schemas.microsoft.com/office/powerpoint/2010/main" val="2754602876"/>
      </p:ext>
    </p:extLst>
  </p:cSld>
  <p:clrMapOvr>
    <a:masterClrMapping/>
  </p:clrMapOvr>
  <mc:AlternateContent xmlns:mc="http://schemas.openxmlformats.org/markup-compatibility/2006" xmlns:p14="http://schemas.microsoft.com/office/powerpoint/2010/main">
    <mc:Choice Requires="p14">
      <p:transition spd="slow" p14:dur="2000" advTm="29864"/>
    </mc:Choice>
    <mc:Fallback xmlns="">
      <p:transition spd="slow" advTm="298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D12FD4-9F7F-0230-7AFB-153D797400E9}"/>
              </a:ext>
            </a:extLst>
          </p:cNvPr>
          <p:cNvSpPr>
            <a:spLocks noGrp="1"/>
          </p:cNvSpPr>
          <p:nvPr>
            <p:ph type="title"/>
          </p:nvPr>
        </p:nvSpPr>
        <p:spPr>
          <a:xfrm>
            <a:off x="4336582" y="334694"/>
            <a:ext cx="2540833" cy="1097280"/>
          </a:xfrm>
        </p:spPr>
        <p:txBody>
          <a:bodyPr anchor="t">
            <a:normAutofit/>
          </a:bodyPr>
          <a:lstStyle/>
          <a:p>
            <a:r>
              <a:rPr lang="en-GB" dirty="0"/>
              <a:t>Diagnosis</a:t>
            </a:r>
          </a:p>
        </p:txBody>
      </p:sp>
      <p:pic>
        <p:nvPicPr>
          <p:cNvPr id="6" name="Picture 5">
            <a:extLst>
              <a:ext uri="{FF2B5EF4-FFF2-40B4-BE49-F238E27FC236}">
                <a16:creationId xmlns:a16="http://schemas.microsoft.com/office/drawing/2014/main" id="{3FA5EFB4-FAB1-E1C4-105F-91908D6F7DFA}"/>
              </a:ext>
            </a:extLst>
          </p:cNvPr>
          <p:cNvPicPr>
            <a:picLocks noChangeAspect="1"/>
          </p:cNvPicPr>
          <p:nvPr/>
        </p:nvPicPr>
        <p:blipFill>
          <a:blip r:embed="rId4"/>
          <a:srcRect l="21723" r="17193" b="-1"/>
          <a:stretch>
            <a:fillRect/>
          </a:stretch>
        </p:blipFill>
        <p:spPr>
          <a:xfrm>
            <a:off x="-2" y="752238"/>
            <a:ext cx="4416532" cy="5353523"/>
          </a:xfrm>
          <a:prstGeom prst="rect">
            <a:avLst/>
          </a:prstGeom>
        </p:spPr>
      </p:pic>
      <p:cxnSp>
        <p:nvCxnSpPr>
          <p:cNvPr id="25" name="Straight Connector 24">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B3A3F00-73DA-CC7D-20B4-F8266BB99F22}"/>
              </a:ext>
            </a:extLst>
          </p:cNvPr>
          <p:cNvSpPr>
            <a:spLocks noGrp="1"/>
          </p:cNvSpPr>
          <p:nvPr>
            <p:ph idx="1"/>
          </p:nvPr>
        </p:nvSpPr>
        <p:spPr>
          <a:xfrm>
            <a:off x="4750960" y="1542346"/>
            <a:ext cx="7106587" cy="4899862"/>
          </a:xfrm>
        </p:spPr>
        <p:txBody>
          <a:bodyPr>
            <a:normAutofit/>
          </a:bodyPr>
          <a:lstStyle/>
          <a:p>
            <a:pPr marL="0" indent="0">
              <a:lnSpc>
                <a:spcPct val="110000"/>
              </a:lnSpc>
              <a:buNone/>
            </a:pPr>
            <a:r>
              <a:rPr lang="en-GB" sz="1600" dirty="0"/>
              <a:t>There are many diagnostic tests that are used to diagnose bowel cancer. This includes </a:t>
            </a:r>
          </a:p>
          <a:p>
            <a:pPr>
              <a:lnSpc>
                <a:spcPct val="110000"/>
              </a:lnSpc>
            </a:pPr>
            <a:r>
              <a:rPr lang="en-GB" sz="1600" dirty="0"/>
              <a:t>Colonoscopy which is a test with a camera-equipped tube. This helps examine the entire large bowel and is used to identify any abnormalities as well as takes tissue samples for laboratory analysis. </a:t>
            </a:r>
          </a:p>
          <a:p>
            <a:pPr>
              <a:lnSpc>
                <a:spcPct val="110000"/>
              </a:lnSpc>
            </a:pPr>
            <a:r>
              <a:rPr lang="en-GB" sz="1600" dirty="0"/>
              <a:t>Faecal Immunochemical Test which is a test that checks for hidden blood in the poo of individuals like Susan which helps to know further tests are needed.</a:t>
            </a:r>
          </a:p>
          <a:p>
            <a:pPr>
              <a:lnSpc>
                <a:spcPct val="110000"/>
              </a:lnSpc>
            </a:pPr>
            <a:r>
              <a:rPr lang="en-GB" sz="1600" dirty="0"/>
              <a:t>Virtual Colonoscopy is a CT scan that creates 3D images of the bowel. </a:t>
            </a:r>
          </a:p>
          <a:p>
            <a:pPr>
              <a:lnSpc>
                <a:spcPct val="110000"/>
              </a:lnSpc>
            </a:pPr>
            <a:r>
              <a:rPr lang="en-GB" sz="1600" dirty="0"/>
              <a:t>Flexible Sigmoidoscopy is a procedure that examines the lower part of the bowel.</a:t>
            </a:r>
          </a:p>
          <a:p>
            <a:pPr>
              <a:lnSpc>
                <a:spcPct val="110000"/>
              </a:lnSpc>
            </a:pPr>
            <a:r>
              <a:rPr lang="en-GB" sz="1600" dirty="0"/>
              <a:t>Rectal and Abdominal Examination is when a GP or healthcare professional examines the abdomen and performs a rectal examination for abnormalities</a:t>
            </a:r>
            <a:r>
              <a:rPr lang="en-GB" sz="1600" b="1" dirty="0"/>
              <a:t>. (Cancer research UK, 2023). </a:t>
            </a:r>
          </a:p>
          <a:p>
            <a:pPr>
              <a:lnSpc>
                <a:spcPct val="110000"/>
              </a:lnSpc>
            </a:pPr>
            <a:endParaRPr lang="en-GB" sz="1400" dirty="0"/>
          </a:p>
        </p:txBody>
      </p:sp>
      <p:sp>
        <p:nvSpPr>
          <p:cNvPr id="7" name="TextBox 6">
            <a:extLst>
              <a:ext uri="{FF2B5EF4-FFF2-40B4-BE49-F238E27FC236}">
                <a16:creationId xmlns:a16="http://schemas.microsoft.com/office/drawing/2014/main" id="{3E96F2A0-010D-3BC4-2A93-04D601D661C5}"/>
              </a:ext>
            </a:extLst>
          </p:cNvPr>
          <p:cNvSpPr txBox="1"/>
          <p:nvPr/>
        </p:nvSpPr>
        <p:spPr>
          <a:xfrm>
            <a:off x="796404" y="6378295"/>
            <a:ext cx="2823719" cy="369332"/>
          </a:xfrm>
          <a:prstGeom prst="rect">
            <a:avLst/>
          </a:prstGeom>
          <a:noFill/>
        </p:spPr>
        <p:txBody>
          <a:bodyPr wrap="square" rtlCol="0">
            <a:spAutoFit/>
          </a:bodyPr>
          <a:lstStyle/>
          <a:p>
            <a:r>
              <a:rPr lang="en-GB" dirty="0"/>
              <a:t> </a:t>
            </a:r>
            <a:r>
              <a:rPr lang="en-GB" b="1" dirty="0"/>
              <a:t>(Parkway Cancer, 2020)</a:t>
            </a:r>
          </a:p>
        </p:txBody>
      </p:sp>
      <p:pic>
        <p:nvPicPr>
          <p:cNvPr id="11" name="Audio 10">
            <a:hlinkClick r:id="" action="ppaction://media"/>
            <a:extLst>
              <a:ext uri="{FF2B5EF4-FFF2-40B4-BE49-F238E27FC236}">
                <a16:creationId xmlns:a16="http://schemas.microsoft.com/office/drawing/2014/main" id="{6CFFD7E7-E828-42EC-DDD1-AF4B53B2F42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134600" y="5239222"/>
            <a:ext cx="2057400" cy="2057400"/>
          </a:xfrm>
          <a:prstGeom prst="ellipse">
            <a:avLst/>
          </a:prstGeom>
        </p:spPr>
      </p:pic>
    </p:spTree>
    <p:extLst>
      <p:ext uri="{BB962C8B-B14F-4D97-AF65-F5344CB8AC3E}">
        <p14:creationId xmlns:p14="http://schemas.microsoft.com/office/powerpoint/2010/main" val="3926668341"/>
      </p:ext>
    </p:extLst>
  </p:cSld>
  <p:clrMapOvr>
    <a:masterClrMapping/>
  </p:clrMapOvr>
  <mc:AlternateContent xmlns:mc="http://schemas.openxmlformats.org/markup-compatibility/2006" xmlns:p14="http://schemas.microsoft.com/office/powerpoint/2010/main">
    <mc:Choice Requires="p14">
      <p:transition spd="slow" p14:dur="2000" advTm="58255"/>
    </mc:Choice>
    <mc:Fallback xmlns="">
      <p:transition spd="slow" advTm="582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C51C37-0077-340F-F83A-22411828853E}"/>
              </a:ext>
            </a:extLst>
          </p:cNvPr>
          <p:cNvSpPr>
            <a:spLocks noGrp="1"/>
          </p:cNvSpPr>
          <p:nvPr>
            <p:ph type="title"/>
          </p:nvPr>
        </p:nvSpPr>
        <p:spPr>
          <a:xfrm>
            <a:off x="640080" y="914400"/>
            <a:ext cx="6291472" cy="1097280"/>
          </a:xfrm>
        </p:spPr>
        <p:txBody>
          <a:bodyPr anchor="t">
            <a:normAutofit/>
          </a:bodyPr>
          <a:lstStyle/>
          <a:p>
            <a:r>
              <a:rPr lang="en-GB" dirty="0"/>
              <a:t>Symptoms</a:t>
            </a:r>
          </a:p>
        </p:txBody>
      </p:sp>
      <p:sp>
        <p:nvSpPr>
          <p:cNvPr id="3" name="Content Placeholder 2">
            <a:extLst>
              <a:ext uri="{FF2B5EF4-FFF2-40B4-BE49-F238E27FC236}">
                <a16:creationId xmlns:a16="http://schemas.microsoft.com/office/drawing/2014/main" id="{4D751D28-10F8-EC43-7D47-60F1AC1EA9A0}"/>
              </a:ext>
            </a:extLst>
          </p:cNvPr>
          <p:cNvSpPr>
            <a:spLocks noGrp="1"/>
          </p:cNvSpPr>
          <p:nvPr>
            <p:ph idx="1"/>
          </p:nvPr>
        </p:nvSpPr>
        <p:spPr>
          <a:xfrm>
            <a:off x="640080" y="2176036"/>
            <a:ext cx="6291472" cy="4123944"/>
          </a:xfrm>
        </p:spPr>
        <p:txBody>
          <a:bodyPr>
            <a:normAutofit/>
          </a:bodyPr>
          <a:lstStyle/>
          <a:p>
            <a:pPr marL="0" indent="0">
              <a:lnSpc>
                <a:spcPct val="110000"/>
              </a:lnSpc>
              <a:buNone/>
            </a:pPr>
            <a:r>
              <a:rPr lang="en-GB" sz="1400" dirty="0"/>
              <a:t>Some key symptoms of bowel cancer include</a:t>
            </a:r>
          </a:p>
          <a:p>
            <a:pPr>
              <a:lnSpc>
                <a:spcPct val="110000"/>
              </a:lnSpc>
            </a:pPr>
            <a:r>
              <a:rPr lang="en-GB" sz="1400" dirty="0"/>
              <a:t>Bleeding as blood could be seen in the stool. This could be bright red or dark bleeding from the back passage.</a:t>
            </a:r>
          </a:p>
          <a:p>
            <a:pPr>
              <a:lnSpc>
                <a:spcPct val="110000"/>
              </a:lnSpc>
            </a:pPr>
            <a:r>
              <a:rPr lang="en-GB" sz="1400" dirty="0"/>
              <a:t>There could also be changes in bowel habits as unexplained changes could occur which could last more than 3 weeks. This could include more frequent bowel movements, looser stools, or constipation.</a:t>
            </a:r>
          </a:p>
          <a:p>
            <a:pPr>
              <a:lnSpc>
                <a:spcPct val="110000"/>
              </a:lnSpc>
            </a:pPr>
            <a:r>
              <a:rPr lang="en-GB" sz="1400" dirty="0"/>
              <a:t>Abdominal pain could also occur including discomfort and lumps in the abdomen or rectum.</a:t>
            </a:r>
          </a:p>
          <a:p>
            <a:pPr>
              <a:lnSpc>
                <a:spcPct val="110000"/>
              </a:lnSpc>
            </a:pPr>
            <a:r>
              <a:rPr lang="en-GB" sz="1400" dirty="0"/>
              <a:t>Susan could also experience the need to use the toilet even after recently going.</a:t>
            </a:r>
          </a:p>
          <a:p>
            <a:pPr>
              <a:lnSpc>
                <a:spcPct val="110000"/>
              </a:lnSpc>
            </a:pPr>
            <a:r>
              <a:rPr lang="en-GB" sz="1400" dirty="0"/>
              <a:t>Susan could also experience losing weight without trying.</a:t>
            </a:r>
          </a:p>
          <a:p>
            <a:pPr>
              <a:lnSpc>
                <a:spcPct val="110000"/>
              </a:lnSpc>
            </a:pPr>
            <a:r>
              <a:rPr lang="en-GB" sz="1400" dirty="0"/>
              <a:t>Susan could also be fatigued and may experience extreme tiredness and dizziness. </a:t>
            </a:r>
            <a:r>
              <a:rPr lang="en-GB" sz="1400" b="1" dirty="0"/>
              <a:t>(111.wales.nhs.uk, n.d.)</a:t>
            </a:r>
          </a:p>
          <a:p>
            <a:pPr>
              <a:lnSpc>
                <a:spcPct val="110000"/>
              </a:lnSpc>
            </a:pPr>
            <a:endParaRPr lang="en-GB" sz="1400" dirty="0"/>
          </a:p>
        </p:txBody>
      </p:sp>
      <p:pic>
        <p:nvPicPr>
          <p:cNvPr id="5" name="Picture 4">
            <a:extLst>
              <a:ext uri="{FF2B5EF4-FFF2-40B4-BE49-F238E27FC236}">
                <a16:creationId xmlns:a16="http://schemas.microsoft.com/office/drawing/2014/main" id="{2982977B-D3B8-5F24-CC12-43301B7E0500}"/>
              </a:ext>
            </a:extLst>
          </p:cNvPr>
          <p:cNvPicPr>
            <a:picLocks noChangeAspect="1"/>
          </p:cNvPicPr>
          <p:nvPr/>
        </p:nvPicPr>
        <p:blipFill>
          <a:blip r:embed="rId4"/>
          <a:srcRect l="9434" r="4843" b="-1"/>
          <a:stretch>
            <a:fillRect/>
          </a:stretch>
        </p:blipFill>
        <p:spPr>
          <a:xfrm>
            <a:off x="7774468" y="601474"/>
            <a:ext cx="4414591" cy="5357106"/>
          </a:xfrm>
          <a:prstGeom prst="rect">
            <a:avLst/>
          </a:prstGeom>
        </p:spPr>
      </p:pic>
      <p:cxnSp>
        <p:nvCxnSpPr>
          <p:cNvPr id="15" name="Straight Connector 14">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774468" y="6271515"/>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9EEAACDD-E1E3-6B93-5C32-27D96730A3A1}"/>
              </a:ext>
            </a:extLst>
          </p:cNvPr>
          <p:cNvSpPr txBox="1"/>
          <p:nvPr/>
        </p:nvSpPr>
        <p:spPr>
          <a:xfrm>
            <a:off x="8289561" y="5606321"/>
            <a:ext cx="3262359" cy="369332"/>
          </a:xfrm>
          <a:prstGeom prst="rect">
            <a:avLst/>
          </a:prstGeom>
          <a:noFill/>
        </p:spPr>
        <p:txBody>
          <a:bodyPr wrap="square" rtlCol="0">
            <a:spAutoFit/>
          </a:bodyPr>
          <a:lstStyle/>
          <a:p>
            <a:r>
              <a:rPr lang="en-GB" b="1" dirty="0"/>
              <a:t>(www.istockphoto.com, n.d.)</a:t>
            </a:r>
          </a:p>
        </p:txBody>
      </p:sp>
      <p:pic>
        <p:nvPicPr>
          <p:cNvPr id="11" name="Audio 10">
            <a:hlinkClick r:id="" action="ppaction://media"/>
            <a:extLst>
              <a:ext uri="{FF2B5EF4-FFF2-40B4-BE49-F238E27FC236}">
                <a16:creationId xmlns:a16="http://schemas.microsoft.com/office/drawing/2014/main" id="{9B343E85-7198-1922-2E68-A5855EE9A12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134600" y="-74951"/>
            <a:ext cx="2057400" cy="2057400"/>
          </a:xfrm>
          <a:prstGeom prst="ellipse">
            <a:avLst/>
          </a:prstGeom>
        </p:spPr>
      </p:pic>
    </p:spTree>
    <p:extLst>
      <p:ext uri="{BB962C8B-B14F-4D97-AF65-F5344CB8AC3E}">
        <p14:creationId xmlns:p14="http://schemas.microsoft.com/office/powerpoint/2010/main" val="1983578352"/>
      </p:ext>
    </p:extLst>
  </p:cSld>
  <p:clrMapOvr>
    <a:masterClrMapping/>
  </p:clrMapOvr>
  <mc:AlternateContent xmlns:mc="http://schemas.openxmlformats.org/markup-compatibility/2006" xmlns:p14="http://schemas.microsoft.com/office/powerpoint/2010/main">
    <mc:Choice Requires="p14">
      <p:transition spd="slow" p14:dur="2000" advTm="75708"/>
    </mc:Choice>
    <mc:Fallback xmlns="">
      <p:transition spd="slow" advTm="757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FF9B7B-D841-6838-C0D3-C8F3B06DDF10}"/>
              </a:ext>
            </a:extLst>
          </p:cNvPr>
          <p:cNvSpPr>
            <a:spLocks noGrp="1"/>
          </p:cNvSpPr>
          <p:nvPr>
            <p:ph type="title"/>
          </p:nvPr>
        </p:nvSpPr>
        <p:spPr>
          <a:xfrm>
            <a:off x="640080" y="914400"/>
            <a:ext cx="6291472" cy="1097280"/>
          </a:xfrm>
        </p:spPr>
        <p:txBody>
          <a:bodyPr anchor="t">
            <a:normAutofit/>
          </a:bodyPr>
          <a:lstStyle/>
          <a:p>
            <a:pPr>
              <a:lnSpc>
                <a:spcPct val="90000"/>
              </a:lnSpc>
            </a:pPr>
            <a:r>
              <a:rPr lang="en-GB" sz="3400"/>
              <a:t>Anatomy of bowel cancer and the overall system</a:t>
            </a:r>
          </a:p>
        </p:txBody>
      </p:sp>
      <p:sp>
        <p:nvSpPr>
          <p:cNvPr id="3" name="Content Placeholder 2">
            <a:extLst>
              <a:ext uri="{FF2B5EF4-FFF2-40B4-BE49-F238E27FC236}">
                <a16:creationId xmlns:a16="http://schemas.microsoft.com/office/drawing/2014/main" id="{4535D6C1-06D6-3DB5-3BB0-AE9C7BC8BCA9}"/>
              </a:ext>
            </a:extLst>
          </p:cNvPr>
          <p:cNvSpPr>
            <a:spLocks noGrp="1"/>
          </p:cNvSpPr>
          <p:nvPr>
            <p:ph idx="1"/>
          </p:nvPr>
        </p:nvSpPr>
        <p:spPr>
          <a:xfrm>
            <a:off x="640080" y="2176036"/>
            <a:ext cx="6291472" cy="4123944"/>
          </a:xfrm>
        </p:spPr>
        <p:txBody>
          <a:bodyPr>
            <a:normAutofit/>
          </a:bodyPr>
          <a:lstStyle/>
          <a:p>
            <a:pPr>
              <a:lnSpc>
                <a:spcPct val="110000"/>
              </a:lnSpc>
            </a:pPr>
            <a:r>
              <a:rPr lang="en-GB" sz="1700" dirty="0"/>
              <a:t>Bowel cancer begins in the inner lining of the large bowel. This consists of the colon and rectum. This then grows through the muscular wall layers and affects the nearby lymph nodes as well as spreads via the bloodstream to the liver</a:t>
            </a:r>
            <a:r>
              <a:rPr lang="en-GB" sz="1700" b="1" dirty="0"/>
              <a:t>. (Cancer Research UK, 2015).</a:t>
            </a:r>
          </a:p>
          <a:p>
            <a:pPr>
              <a:lnSpc>
                <a:spcPct val="110000"/>
              </a:lnSpc>
            </a:pPr>
            <a:r>
              <a:rPr lang="en-GB" sz="1700" dirty="0"/>
              <a:t>Overall bowel cancer grows into surrounding tissues and affects the lymphatic System due to which cancer cells enter near the lymph nodes in the abdomen. The blood then drains from the bowel through the portal vein. This makes the liver the most common site of the spreading of cancer. Rectal cancers may also spread to the lungs via the systemic venous system and cancer could reach the peritoneum, ovaries or the prostate. </a:t>
            </a:r>
            <a:r>
              <a:rPr lang="en-GB" sz="1700" b="1" dirty="0"/>
              <a:t>(American Cancer Society, 2024). </a:t>
            </a:r>
          </a:p>
        </p:txBody>
      </p:sp>
      <p:pic>
        <p:nvPicPr>
          <p:cNvPr id="5" name="Picture 4">
            <a:extLst>
              <a:ext uri="{FF2B5EF4-FFF2-40B4-BE49-F238E27FC236}">
                <a16:creationId xmlns:a16="http://schemas.microsoft.com/office/drawing/2014/main" id="{EAD291D8-0F18-EDE5-400E-644707355742}"/>
              </a:ext>
            </a:extLst>
          </p:cNvPr>
          <p:cNvPicPr>
            <a:picLocks noChangeAspect="1"/>
          </p:cNvPicPr>
          <p:nvPr/>
        </p:nvPicPr>
        <p:blipFill>
          <a:blip r:embed="rId4"/>
          <a:srcRect l="10517" r="14060" b="-1"/>
          <a:stretch>
            <a:fillRect/>
          </a:stretch>
        </p:blipFill>
        <p:spPr>
          <a:xfrm>
            <a:off x="7774468" y="116338"/>
            <a:ext cx="4414591" cy="5357106"/>
          </a:xfrm>
          <a:prstGeom prst="rect">
            <a:avLst/>
          </a:prstGeom>
        </p:spPr>
      </p:pic>
      <p:cxnSp>
        <p:nvCxnSpPr>
          <p:cNvPr id="12" name="Straight Connector 11">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774468" y="6271515"/>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C9994683-1895-A1D4-BC56-CF7D24A63D8A}"/>
              </a:ext>
            </a:extLst>
          </p:cNvPr>
          <p:cNvSpPr txBox="1"/>
          <p:nvPr/>
        </p:nvSpPr>
        <p:spPr>
          <a:xfrm>
            <a:off x="8235409" y="5685031"/>
            <a:ext cx="3492708" cy="369332"/>
          </a:xfrm>
          <a:prstGeom prst="rect">
            <a:avLst/>
          </a:prstGeom>
          <a:noFill/>
        </p:spPr>
        <p:txBody>
          <a:bodyPr wrap="square" rtlCol="0">
            <a:spAutoFit/>
          </a:bodyPr>
          <a:lstStyle/>
          <a:p>
            <a:r>
              <a:rPr lang="en-GB" b="1" dirty="0"/>
              <a:t>(Bowel Cancer Australia, 2024)</a:t>
            </a:r>
          </a:p>
        </p:txBody>
      </p:sp>
      <p:pic>
        <p:nvPicPr>
          <p:cNvPr id="13" name="Audio 12">
            <a:hlinkClick r:id="" action="ppaction://media"/>
            <a:extLst>
              <a:ext uri="{FF2B5EF4-FFF2-40B4-BE49-F238E27FC236}">
                <a16:creationId xmlns:a16="http://schemas.microsoft.com/office/drawing/2014/main" id="{F997CBC7-4432-6DDB-DE7E-5363926D7B4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6134794" y="5199636"/>
            <a:ext cx="2057400" cy="2057400"/>
          </a:xfrm>
          <a:prstGeom prst="ellipse">
            <a:avLst/>
          </a:prstGeom>
        </p:spPr>
      </p:pic>
    </p:spTree>
    <p:extLst>
      <p:ext uri="{BB962C8B-B14F-4D97-AF65-F5344CB8AC3E}">
        <p14:creationId xmlns:p14="http://schemas.microsoft.com/office/powerpoint/2010/main" val="4027912300"/>
      </p:ext>
    </p:extLst>
  </p:cSld>
  <p:clrMapOvr>
    <a:masterClrMapping/>
  </p:clrMapOvr>
  <mc:AlternateContent xmlns:mc="http://schemas.openxmlformats.org/markup-compatibility/2006" xmlns:p14="http://schemas.microsoft.com/office/powerpoint/2010/main">
    <mc:Choice Requires="p14">
      <p:transition spd="slow" p14:dur="2000" advTm="80427"/>
    </mc:Choice>
    <mc:Fallback xmlns="">
      <p:transition spd="slow" advTm="804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84468C-9BD3-16A1-0ED2-31C92348F6C3}"/>
              </a:ext>
            </a:extLst>
          </p:cNvPr>
          <p:cNvSpPr>
            <a:spLocks noGrp="1"/>
          </p:cNvSpPr>
          <p:nvPr>
            <p:ph type="title"/>
          </p:nvPr>
        </p:nvSpPr>
        <p:spPr>
          <a:xfrm>
            <a:off x="626304" y="368435"/>
            <a:ext cx="4613694" cy="1097280"/>
          </a:xfrm>
        </p:spPr>
        <p:txBody>
          <a:bodyPr>
            <a:normAutofit/>
          </a:bodyPr>
          <a:lstStyle/>
          <a:p>
            <a:pPr>
              <a:lnSpc>
                <a:spcPct val="90000"/>
              </a:lnSpc>
            </a:pPr>
            <a:r>
              <a:rPr lang="en-GB" sz="3400" dirty="0"/>
              <a:t>Care routine for Bowel cancer </a:t>
            </a:r>
          </a:p>
        </p:txBody>
      </p:sp>
      <p:pic>
        <p:nvPicPr>
          <p:cNvPr id="4" name="Picture 3">
            <a:extLst>
              <a:ext uri="{FF2B5EF4-FFF2-40B4-BE49-F238E27FC236}">
                <a16:creationId xmlns:a16="http://schemas.microsoft.com/office/drawing/2014/main" id="{869949F3-65A9-8EF0-2ACB-933DE23DF95F}"/>
              </a:ext>
            </a:extLst>
          </p:cNvPr>
          <p:cNvPicPr>
            <a:picLocks noChangeAspect="1"/>
          </p:cNvPicPr>
          <p:nvPr/>
        </p:nvPicPr>
        <p:blipFill>
          <a:blip r:embed="rId4"/>
          <a:stretch>
            <a:fillRect/>
          </a:stretch>
        </p:blipFill>
        <p:spPr>
          <a:xfrm>
            <a:off x="428991" y="1465715"/>
            <a:ext cx="4343400" cy="4343400"/>
          </a:xfrm>
          <a:prstGeom prst="rect">
            <a:avLst/>
          </a:prstGeom>
        </p:spPr>
      </p:pic>
      <p:cxnSp>
        <p:nvCxnSpPr>
          <p:cNvPr id="29" name="Straight Connector 28">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6630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4D01D76-F779-441F-78C3-024CD1C11EFF}"/>
              </a:ext>
            </a:extLst>
          </p:cNvPr>
          <p:cNvSpPr>
            <a:spLocks noGrp="1"/>
          </p:cNvSpPr>
          <p:nvPr>
            <p:ph idx="1"/>
          </p:nvPr>
        </p:nvSpPr>
        <p:spPr>
          <a:xfrm>
            <a:off x="5437311" y="1249856"/>
            <a:ext cx="5737860" cy="5090981"/>
          </a:xfrm>
        </p:spPr>
        <p:txBody>
          <a:bodyPr>
            <a:noAutofit/>
          </a:bodyPr>
          <a:lstStyle/>
          <a:p>
            <a:pPr>
              <a:lnSpc>
                <a:spcPct val="110000"/>
              </a:lnSpc>
            </a:pPr>
            <a:r>
              <a:rPr lang="en-GB" sz="1400" dirty="0"/>
              <a:t>Care routines for bowel cancer involves medical treatments like surgeries, chemotherapy, and radiotherapy as well as lifestyle changes which could help manage side effects, boost recovery, and promote long-term health</a:t>
            </a:r>
            <a:r>
              <a:rPr lang="en-GB" sz="1400" b="1" dirty="0"/>
              <a:t>. (NHS , 2020). </a:t>
            </a:r>
          </a:p>
          <a:p>
            <a:pPr>
              <a:lnSpc>
                <a:spcPct val="110000"/>
              </a:lnSpc>
            </a:pPr>
            <a:r>
              <a:rPr lang="en-GB" sz="1400" dirty="0"/>
              <a:t>Some dietary recommendations include consuming food in small ways and frequently as this could reduce overall digestive load. Susan could also increase fibre to reduce constipation and reduce diarrhoea. Hydration is also recommended and reducing the intake of alcohol, caffeine, fizzy drinks, and sugar-free products is recommended</a:t>
            </a:r>
            <a:r>
              <a:rPr lang="en-GB" sz="1400" b="1" dirty="0"/>
              <a:t>. (Vashi, 2021). </a:t>
            </a:r>
          </a:p>
          <a:p>
            <a:pPr>
              <a:lnSpc>
                <a:spcPct val="110000"/>
              </a:lnSpc>
            </a:pPr>
            <a:r>
              <a:rPr lang="en-GB" sz="1400" dirty="0"/>
              <a:t>Increasing activity levels is also recommended including doing daily light-to-moderate exercise which could improve energy levels and fatigue</a:t>
            </a:r>
            <a:r>
              <a:rPr lang="en-GB" sz="1400" b="1" dirty="0"/>
              <a:t>. (www.macmillan.org.uk, n.d.). </a:t>
            </a:r>
          </a:p>
          <a:p>
            <a:pPr>
              <a:lnSpc>
                <a:spcPct val="110000"/>
              </a:lnSpc>
            </a:pPr>
            <a:r>
              <a:rPr lang="en-GB" sz="1400" dirty="0"/>
              <a:t>Lastly medical recommendations include partaking regularly in sessions including scans and blood tests. This could help with monitoring. Susan could also ensure managing their medication including anti-diarrhoea which helps </a:t>
            </a:r>
            <a:r>
              <a:rPr lang="en-GB" sz="1400"/>
              <a:t>to manage constipation</a:t>
            </a:r>
            <a:r>
              <a:rPr lang="en-GB" sz="1400" dirty="0"/>
              <a:t>. Susan could also use pain relief if needed. As well as this smoking and vaping is not recommended as it could make diarrhoea worse. </a:t>
            </a:r>
            <a:r>
              <a:rPr lang="nl-NL" sz="1400" b="1" dirty="0"/>
              <a:t>(Bowel Cancer UK, n.d.). </a:t>
            </a:r>
            <a:endParaRPr lang="en-GB" sz="1400" b="1" dirty="0"/>
          </a:p>
        </p:txBody>
      </p:sp>
      <p:sp>
        <p:nvSpPr>
          <p:cNvPr id="5" name="TextBox 4">
            <a:extLst>
              <a:ext uri="{FF2B5EF4-FFF2-40B4-BE49-F238E27FC236}">
                <a16:creationId xmlns:a16="http://schemas.microsoft.com/office/drawing/2014/main" id="{0BEF8E03-EB6E-308B-0A66-C38354ACA712}"/>
              </a:ext>
            </a:extLst>
          </p:cNvPr>
          <p:cNvSpPr txBox="1"/>
          <p:nvPr/>
        </p:nvSpPr>
        <p:spPr>
          <a:xfrm>
            <a:off x="1159994" y="5392285"/>
            <a:ext cx="2881394" cy="369332"/>
          </a:xfrm>
          <a:prstGeom prst="rect">
            <a:avLst/>
          </a:prstGeom>
          <a:noFill/>
        </p:spPr>
        <p:txBody>
          <a:bodyPr wrap="square" rtlCol="0">
            <a:spAutoFit/>
          </a:bodyPr>
          <a:lstStyle/>
          <a:p>
            <a:r>
              <a:rPr lang="en-GB" b="1" dirty="0"/>
              <a:t>(Istockphoto.com, 2024)</a:t>
            </a:r>
          </a:p>
        </p:txBody>
      </p:sp>
      <p:pic>
        <p:nvPicPr>
          <p:cNvPr id="11" name="Audio 10">
            <a:hlinkClick r:id="" action="ppaction://media"/>
            <a:extLst>
              <a:ext uri="{FF2B5EF4-FFF2-40B4-BE49-F238E27FC236}">
                <a16:creationId xmlns:a16="http://schemas.microsoft.com/office/drawing/2014/main" id="{4C85745B-4543-95C4-7C46-7F6352CB4BE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399373" y="5370226"/>
            <a:ext cx="2057400" cy="2057400"/>
          </a:xfrm>
          <a:prstGeom prst="ellipse">
            <a:avLst/>
          </a:prstGeom>
        </p:spPr>
      </p:pic>
    </p:spTree>
    <p:extLst>
      <p:ext uri="{BB962C8B-B14F-4D97-AF65-F5344CB8AC3E}">
        <p14:creationId xmlns:p14="http://schemas.microsoft.com/office/powerpoint/2010/main" val="4135811350"/>
      </p:ext>
    </p:extLst>
  </p:cSld>
  <p:clrMapOvr>
    <a:masterClrMapping/>
  </p:clrMapOvr>
  <mc:AlternateContent xmlns:mc="http://schemas.openxmlformats.org/markup-compatibility/2006" xmlns:p14="http://schemas.microsoft.com/office/powerpoint/2010/main">
    <mc:Choice Requires="p14">
      <p:transition spd="slow" p14:dur="2000" advTm="116925"/>
    </mc:Choice>
    <mc:Fallback xmlns="">
      <p:transition spd="slow" advTm="1169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B0A426-B73E-67A8-B22D-8E153537A8B8}"/>
              </a:ext>
            </a:extLst>
          </p:cNvPr>
          <p:cNvSpPr>
            <a:spLocks noGrp="1"/>
          </p:cNvSpPr>
          <p:nvPr>
            <p:ph type="title"/>
          </p:nvPr>
        </p:nvSpPr>
        <p:spPr>
          <a:xfrm>
            <a:off x="640080" y="1371600"/>
            <a:ext cx="10890928" cy="971550"/>
          </a:xfrm>
        </p:spPr>
        <p:txBody>
          <a:bodyPr anchor="t">
            <a:normAutofit/>
          </a:bodyPr>
          <a:lstStyle/>
          <a:p>
            <a:r>
              <a:rPr lang="en-GB" sz="3700"/>
              <a:t>Multi-disciplinary team and overall communication</a:t>
            </a:r>
          </a:p>
        </p:txBody>
      </p:sp>
      <p:cxnSp>
        <p:nvCxnSpPr>
          <p:cNvPr id="17" name="Straight Connector 16">
            <a:extLst>
              <a:ext uri="{FF2B5EF4-FFF2-40B4-BE49-F238E27FC236}">
                <a16:creationId xmlns:a16="http://schemas.microsoft.com/office/drawing/2014/main" id="{39AA7464-1EB7-A869-C7D3-AA680BBA98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D19CD2D8-BC53-75B7-618B-0A7EDF72E0A1}"/>
              </a:ext>
            </a:extLst>
          </p:cNvPr>
          <p:cNvPicPr>
            <a:picLocks noChangeAspect="1"/>
          </p:cNvPicPr>
          <p:nvPr/>
        </p:nvPicPr>
        <p:blipFill>
          <a:blip r:embed="rId4"/>
          <a:stretch>
            <a:fillRect/>
          </a:stretch>
        </p:blipFill>
        <p:spPr>
          <a:xfrm>
            <a:off x="660992" y="2402602"/>
            <a:ext cx="5648193" cy="3290072"/>
          </a:xfrm>
          <a:prstGeom prst="rect">
            <a:avLst/>
          </a:prstGeom>
        </p:spPr>
      </p:pic>
      <p:sp>
        <p:nvSpPr>
          <p:cNvPr id="3" name="Content Placeholder 2">
            <a:extLst>
              <a:ext uri="{FF2B5EF4-FFF2-40B4-BE49-F238E27FC236}">
                <a16:creationId xmlns:a16="http://schemas.microsoft.com/office/drawing/2014/main" id="{8B1472AB-2975-362C-A9EA-3E052BE7CB4A}"/>
              </a:ext>
            </a:extLst>
          </p:cNvPr>
          <p:cNvSpPr>
            <a:spLocks noGrp="1"/>
          </p:cNvSpPr>
          <p:nvPr>
            <p:ph idx="1"/>
          </p:nvPr>
        </p:nvSpPr>
        <p:spPr>
          <a:xfrm>
            <a:off x="6309185" y="2343150"/>
            <a:ext cx="5221823" cy="3954769"/>
          </a:xfrm>
        </p:spPr>
        <p:txBody>
          <a:bodyPr anchor="t">
            <a:normAutofit fontScale="92500" lnSpcReduction="10000"/>
          </a:bodyPr>
          <a:lstStyle/>
          <a:p>
            <a:pPr>
              <a:lnSpc>
                <a:spcPct val="110000"/>
              </a:lnSpc>
            </a:pPr>
            <a:r>
              <a:rPr lang="en-GB" sz="1500" dirty="0"/>
              <a:t>A multidisciplinary team could support Susan who has bowel cancer as they are a specialized group of healthcare professionals who meet regularly to discuss her case and create a tailored treatment plan. </a:t>
            </a:r>
            <a:r>
              <a:rPr lang="en-GB" sz="1500" b="1" dirty="0"/>
              <a:t>(www.macmillan.org.uk, n.d.). </a:t>
            </a:r>
          </a:p>
          <a:p>
            <a:pPr>
              <a:lnSpc>
                <a:spcPct val="110000"/>
              </a:lnSpc>
            </a:pPr>
            <a:r>
              <a:rPr lang="en-GB" sz="1500" dirty="0"/>
              <a:t>Specialist professionals who could be apart of Susan’s multidisciplinary team is a colorectal surgeon who performs surgery to remove the cancer. .Also, an oncologist could provide cancer treatments like chemotherapy, targeted drugs, and radiotherapy. As well as this a Clinical Nurse Specialists are the first point of contact as they could provide information and support Susan. A radiologists could interpret scans to identify what stage the cancer is in and plan further treatment. Also, histopathologists are specialists who analyse tissue samples and biopsy results. Lastly, gastroenterologists are professionals that specialise in diagnosing bowel diseases. </a:t>
            </a:r>
            <a:r>
              <a:rPr lang="en-GB" sz="1500" b="1" dirty="0"/>
              <a:t>(Bowel Cancer UK, 2019). </a:t>
            </a:r>
          </a:p>
          <a:p>
            <a:pPr>
              <a:lnSpc>
                <a:spcPct val="110000"/>
              </a:lnSpc>
            </a:pPr>
            <a:endParaRPr lang="en-GB" sz="1500" dirty="0"/>
          </a:p>
          <a:p>
            <a:pPr>
              <a:lnSpc>
                <a:spcPct val="110000"/>
              </a:lnSpc>
            </a:pPr>
            <a:endParaRPr lang="en-GB" sz="1100" dirty="0"/>
          </a:p>
        </p:txBody>
      </p:sp>
      <p:sp>
        <p:nvSpPr>
          <p:cNvPr id="5" name="TextBox 4">
            <a:extLst>
              <a:ext uri="{FF2B5EF4-FFF2-40B4-BE49-F238E27FC236}">
                <a16:creationId xmlns:a16="http://schemas.microsoft.com/office/drawing/2014/main" id="{629749E4-A71F-AB7A-5D0A-EE8255011FC4}"/>
              </a:ext>
            </a:extLst>
          </p:cNvPr>
          <p:cNvSpPr txBox="1"/>
          <p:nvPr/>
        </p:nvSpPr>
        <p:spPr>
          <a:xfrm>
            <a:off x="2495738" y="5721339"/>
            <a:ext cx="1978702" cy="369332"/>
          </a:xfrm>
          <a:prstGeom prst="rect">
            <a:avLst/>
          </a:prstGeom>
          <a:noFill/>
        </p:spPr>
        <p:txBody>
          <a:bodyPr wrap="square" rtlCol="0">
            <a:spAutoFit/>
          </a:bodyPr>
          <a:lstStyle/>
          <a:p>
            <a:r>
              <a:rPr lang="en-GB" dirty="0"/>
              <a:t> </a:t>
            </a:r>
            <a:r>
              <a:rPr lang="en-GB" b="1" dirty="0"/>
              <a:t>(Landén, 2020)</a:t>
            </a:r>
          </a:p>
        </p:txBody>
      </p:sp>
      <p:pic>
        <p:nvPicPr>
          <p:cNvPr id="13" name="Audio 12">
            <a:hlinkClick r:id="" action="ppaction://media"/>
            <a:extLst>
              <a:ext uri="{FF2B5EF4-FFF2-40B4-BE49-F238E27FC236}">
                <a16:creationId xmlns:a16="http://schemas.microsoft.com/office/drawing/2014/main" id="{44E9446C-6A51-5A8C-C79A-EF6A5BF7BA8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465096" y="5269219"/>
            <a:ext cx="2057400" cy="2057400"/>
          </a:xfrm>
          <a:prstGeom prst="ellipse">
            <a:avLst/>
          </a:prstGeom>
        </p:spPr>
      </p:pic>
    </p:spTree>
    <p:extLst>
      <p:ext uri="{BB962C8B-B14F-4D97-AF65-F5344CB8AC3E}">
        <p14:creationId xmlns:p14="http://schemas.microsoft.com/office/powerpoint/2010/main" val="2784144658"/>
      </p:ext>
    </p:extLst>
  </p:cSld>
  <p:clrMapOvr>
    <a:masterClrMapping/>
  </p:clrMapOvr>
  <mc:AlternateContent xmlns:mc="http://schemas.openxmlformats.org/markup-compatibility/2006" xmlns:p14="http://schemas.microsoft.com/office/powerpoint/2010/main">
    <mc:Choice Requires="p14">
      <p:transition spd="slow" p14:dur="2000" advTm="94447"/>
    </mc:Choice>
    <mc:Fallback xmlns="">
      <p:transition spd="slow" advTm="944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1F81E-1BDE-979E-890A-BC929AB28D49}"/>
              </a:ext>
            </a:extLst>
          </p:cNvPr>
          <p:cNvSpPr>
            <a:spLocks noGrp="1"/>
          </p:cNvSpPr>
          <p:nvPr>
            <p:ph type="title"/>
          </p:nvPr>
        </p:nvSpPr>
        <p:spPr>
          <a:xfrm>
            <a:off x="3173417" y="746511"/>
            <a:ext cx="5296026" cy="857437"/>
          </a:xfrm>
        </p:spPr>
        <p:txBody>
          <a:bodyPr/>
          <a:lstStyle/>
          <a:p>
            <a:r>
              <a:rPr lang="en-GB"/>
              <a:t>Ethical considerations</a:t>
            </a:r>
            <a:endParaRPr lang="en-GB" dirty="0"/>
          </a:p>
        </p:txBody>
      </p:sp>
      <p:graphicFrame>
        <p:nvGraphicFramePr>
          <p:cNvPr id="17" name="Content Placeholder 2">
            <a:extLst>
              <a:ext uri="{FF2B5EF4-FFF2-40B4-BE49-F238E27FC236}">
                <a16:creationId xmlns:a16="http://schemas.microsoft.com/office/drawing/2014/main" id="{5F1CACFC-869E-D3FF-C728-79F880C5A348}"/>
              </a:ext>
            </a:extLst>
          </p:cNvPr>
          <p:cNvGraphicFramePr>
            <a:graphicFrameLocks noGrp="1"/>
          </p:cNvGraphicFramePr>
          <p:nvPr>
            <p:ph idx="1"/>
          </p:nvPr>
        </p:nvGraphicFramePr>
        <p:xfrm>
          <a:off x="190375" y="1819807"/>
          <a:ext cx="11561914" cy="459148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Audio 6">
            <a:hlinkClick r:id="" action="ppaction://media"/>
            <a:extLst>
              <a:ext uri="{FF2B5EF4-FFF2-40B4-BE49-F238E27FC236}">
                <a16:creationId xmlns:a16="http://schemas.microsoft.com/office/drawing/2014/main" id="{3689707A-1EB2-E937-F734-A98F2E5CA9CA}"/>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9694889" y="0"/>
            <a:ext cx="2057400" cy="2057400"/>
          </a:xfrm>
          <a:prstGeom prst="ellipse">
            <a:avLst/>
          </a:prstGeom>
        </p:spPr>
      </p:pic>
    </p:spTree>
    <p:extLst>
      <p:ext uri="{BB962C8B-B14F-4D97-AF65-F5344CB8AC3E}">
        <p14:creationId xmlns:p14="http://schemas.microsoft.com/office/powerpoint/2010/main" val="467092341"/>
      </p:ext>
    </p:extLst>
  </p:cSld>
  <p:clrMapOvr>
    <a:masterClrMapping/>
  </p:clrMapOvr>
  <mc:AlternateContent xmlns:mc="http://schemas.openxmlformats.org/markup-compatibility/2006" xmlns:p14="http://schemas.microsoft.com/office/powerpoint/2010/main">
    <mc:Choice Requires="p14">
      <p:transition spd="slow" p14:dur="2000" advTm="73816"/>
    </mc:Choice>
    <mc:Fallback xmlns="">
      <p:transition spd="slow" advTm="738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9412CB-B791-E87F-EFA3-045D42E8B45D}"/>
              </a:ext>
            </a:extLst>
          </p:cNvPr>
          <p:cNvSpPr>
            <a:spLocks noGrp="1"/>
          </p:cNvSpPr>
          <p:nvPr>
            <p:ph type="title"/>
          </p:nvPr>
        </p:nvSpPr>
        <p:spPr>
          <a:xfrm>
            <a:off x="640080" y="570750"/>
            <a:ext cx="10890929" cy="1387934"/>
          </a:xfrm>
        </p:spPr>
        <p:txBody>
          <a:bodyPr anchor="b">
            <a:normAutofit/>
          </a:bodyPr>
          <a:lstStyle/>
          <a:p>
            <a:r>
              <a:rPr lang="en-GB" dirty="0"/>
              <a:t>Conclusion</a:t>
            </a:r>
          </a:p>
        </p:txBody>
      </p:sp>
      <p:sp>
        <p:nvSpPr>
          <p:cNvPr id="3" name="Content Placeholder 2">
            <a:extLst>
              <a:ext uri="{FF2B5EF4-FFF2-40B4-BE49-F238E27FC236}">
                <a16:creationId xmlns:a16="http://schemas.microsoft.com/office/drawing/2014/main" id="{1CDC0279-6DCF-1C18-98B3-0ABB89453FE4}"/>
              </a:ext>
            </a:extLst>
          </p:cNvPr>
          <p:cNvSpPr>
            <a:spLocks noGrp="1"/>
          </p:cNvSpPr>
          <p:nvPr>
            <p:ph idx="1"/>
          </p:nvPr>
        </p:nvSpPr>
        <p:spPr>
          <a:xfrm>
            <a:off x="640080" y="2761673"/>
            <a:ext cx="10890929" cy="3536241"/>
          </a:xfrm>
        </p:spPr>
        <p:txBody>
          <a:bodyPr>
            <a:normAutofit/>
          </a:bodyPr>
          <a:lstStyle/>
          <a:p>
            <a:pPr marL="0" indent="0">
              <a:buNone/>
            </a:pPr>
            <a:r>
              <a:rPr lang="en-GB" dirty="0"/>
              <a:t> In conclusion due to Susan having bowel cancer, she must look out for any further symptoms that have been mentioned previously as well as ensure to attend her regular check ups and monitoring sessions. As well as this she should ensure to follow the recommendations and care routine that has been provided. This could help her manage the condition better. Lastly, she should ensure to communicate and work alongside her multidisciplinary team as this will help her to put her point across and to express her wishes, choices and feelings. </a:t>
            </a:r>
          </a:p>
        </p:txBody>
      </p:sp>
      <p:cxnSp>
        <p:nvCxnSpPr>
          <p:cNvPr id="10" name="Straight Connector 9">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6" name="Audio 5">
            <a:hlinkClick r:id="" action="ppaction://media"/>
            <a:extLst>
              <a:ext uri="{FF2B5EF4-FFF2-40B4-BE49-F238E27FC236}">
                <a16:creationId xmlns:a16="http://schemas.microsoft.com/office/drawing/2014/main" id="{251039D2-2015-04B6-67FA-4590C8BD98B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92163153"/>
      </p:ext>
    </p:extLst>
  </p:cSld>
  <p:clrMapOvr>
    <a:masterClrMapping/>
  </p:clrMapOvr>
  <mc:AlternateContent xmlns:mc="http://schemas.openxmlformats.org/markup-compatibility/2006" xmlns:p14="http://schemas.microsoft.com/office/powerpoint/2010/main">
    <mc:Choice Requires="p14">
      <p:transition spd="slow" p14:dur="2000" advTm="61755"/>
    </mc:Choice>
    <mc:Fallback xmlns="">
      <p:transition spd="slow" advTm="617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A72E7-6057-F5AC-F94B-FDADFC9CEC0B}"/>
              </a:ext>
            </a:extLst>
          </p:cNvPr>
          <p:cNvSpPr>
            <a:spLocks noGrp="1"/>
          </p:cNvSpPr>
          <p:nvPr>
            <p:ph type="title"/>
          </p:nvPr>
        </p:nvSpPr>
        <p:spPr>
          <a:xfrm>
            <a:off x="4162768" y="28182"/>
            <a:ext cx="3467225" cy="834652"/>
          </a:xfrm>
        </p:spPr>
        <p:txBody>
          <a:bodyPr/>
          <a:lstStyle/>
          <a:p>
            <a:r>
              <a:rPr lang="en-GB" dirty="0"/>
              <a:t>References (1)</a:t>
            </a:r>
          </a:p>
        </p:txBody>
      </p:sp>
      <p:sp>
        <p:nvSpPr>
          <p:cNvPr id="3" name="Content Placeholder 2">
            <a:extLst>
              <a:ext uri="{FF2B5EF4-FFF2-40B4-BE49-F238E27FC236}">
                <a16:creationId xmlns:a16="http://schemas.microsoft.com/office/drawing/2014/main" id="{9A85CE6E-E2F3-04FD-98B0-3C0F86FCF29E}"/>
              </a:ext>
            </a:extLst>
          </p:cNvPr>
          <p:cNvSpPr>
            <a:spLocks noGrp="1"/>
          </p:cNvSpPr>
          <p:nvPr>
            <p:ph idx="1"/>
          </p:nvPr>
        </p:nvSpPr>
        <p:spPr>
          <a:xfrm>
            <a:off x="241055" y="1149445"/>
            <a:ext cx="11766066" cy="5523876"/>
          </a:xfrm>
        </p:spPr>
        <p:txBody>
          <a:bodyPr>
            <a:normAutofit/>
          </a:bodyPr>
          <a:lstStyle/>
          <a:p>
            <a:endParaRPr lang="en-GB" sz="2900" dirty="0"/>
          </a:p>
          <a:p>
            <a:endParaRPr lang="en-GB" sz="2900" dirty="0"/>
          </a:p>
          <a:p>
            <a:endParaRPr lang="en-GB" sz="2900" dirty="0"/>
          </a:p>
          <a:p>
            <a:endParaRPr lang="en-GB" dirty="0"/>
          </a:p>
          <a:p>
            <a:endParaRPr lang="en-GB" dirty="0"/>
          </a:p>
          <a:p>
            <a:endParaRPr lang="en-GB" dirty="0"/>
          </a:p>
          <a:p>
            <a:endParaRPr lang="en-GB" dirty="0"/>
          </a:p>
          <a:p>
            <a:endParaRPr lang="en-GB" dirty="0"/>
          </a:p>
          <a:p>
            <a:pPr marL="0" indent="0">
              <a:buNone/>
            </a:pPr>
            <a:endParaRPr lang="en-GB" dirty="0"/>
          </a:p>
          <a:p>
            <a:endParaRPr lang="en-GB" dirty="0"/>
          </a:p>
          <a:p>
            <a:pPr marL="0" indent="0">
              <a:buNone/>
            </a:pPr>
            <a:endParaRPr lang="en-GB" dirty="0"/>
          </a:p>
          <a:p>
            <a:endParaRPr lang="en-GB" dirty="0"/>
          </a:p>
          <a:p>
            <a:endParaRPr lang="en-GB" dirty="0"/>
          </a:p>
          <a:p>
            <a:endParaRPr lang="en-GB" dirty="0"/>
          </a:p>
          <a:p>
            <a:endParaRPr lang="en-GB" dirty="0"/>
          </a:p>
          <a:p>
            <a:endParaRPr lang="en-GB" dirty="0"/>
          </a:p>
        </p:txBody>
      </p:sp>
      <p:pic>
        <p:nvPicPr>
          <p:cNvPr id="6" name="Audio 5">
            <a:hlinkClick r:id="" action="ppaction://media"/>
            <a:extLst>
              <a:ext uri="{FF2B5EF4-FFF2-40B4-BE49-F238E27FC236}">
                <a16:creationId xmlns:a16="http://schemas.microsoft.com/office/drawing/2014/main" id="{F90E2075-9606-F201-CA4B-58D926DCDDC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9893545" y="-258430"/>
            <a:ext cx="2057400" cy="2057400"/>
          </a:xfrm>
          <a:prstGeom prst="ellipse">
            <a:avLst/>
          </a:prstGeom>
        </p:spPr>
      </p:pic>
      <p:sp>
        <p:nvSpPr>
          <p:cNvPr id="7" name="TextBox 6">
            <a:extLst>
              <a:ext uri="{FF2B5EF4-FFF2-40B4-BE49-F238E27FC236}">
                <a16:creationId xmlns:a16="http://schemas.microsoft.com/office/drawing/2014/main" id="{C3292AF5-4B86-1513-C0CA-A4938FDE4FAF}"/>
              </a:ext>
            </a:extLst>
          </p:cNvPr>
          <p:cNvSpPr txBox="1"/>
          <p:nvPr/>
        </p:nvSpPr>
        <p:spPr>
          <a:xfrm>
            <a:off x="372505" y="1149445"/>
            <a:ext cx="10747948" cy="6232475"/>
          </a:xfrm>
          <a:prstGeom prst="rect">
            <a:avLst/>
          </a:prstGeom>
          <a:noFill/>
        </p:spPr>
        <p:txBody>
          <a:bodyPr wrap="square" rtlCol="0">
            <a:spAutoFit/>
          </a:bodyPr>
          <a:lstStyle/>
          <a:p>
            <a:r>
              <a:rPr lang="en-GB" sz="1100" dirty="0"/>
              <a:t>Anon, (n.d.). Available at: https://www.google.com/</a:t>
            </a:r>
            <a:r>
              <a:rPr lang="en-GB" sz="1100" dirty="0" err="1"/>
              <a:t>imgres?q</a:t>
            </a:r>
            <a:r>
              <a:rPr lang="en-GB" sz="1100" dirty="0"/>
              <a:t>=bowel%20cancer&amp;imgurl=https%3A%2F%2Fcdn.scope.digital%2FImages%2FArticles%2Fkolon-bagirsak-kanseri-belirtileri-ve-tedavisi-5628892.jpg%3Ftr%3Dw-630%2Ch-420&amp;imgrefurl=https%3A%2F%2Fwww.anadolumedicalcenter.com%2Fhealth-guide%2Fcolon-bowel-cancer-symptoms-and-treatment&amp;docid=haK_uRnKtAKW0M&amp;tbnid=-</a:t>
            </a:r>
            <a:r>
              <a:rPr lang="en-GB" sz="1100" dirty="0" err="1"/>
              <a:t>ARHKZUHNWweRM&amp;vet</a:t>
            </a:r>
            <a:r>
              <a:rPr lang="en-GB" sz="1100" dirty="0"/>
              <a:t>=12ahUKEwjT4sykh6iTAxUkWEEAHRcIFUEQnPAOegQIaRAB..i&amp;w=630&amp;h=420&amp;hcb=2&amp;ved=2ahUKEwjT4sykh6iTAxUkWEEAHRcIFUEQnPAOegQIaRAB</a:t>
            </a:r>
          </a:p>
          <a:p>
            <a:endParaRPr lang="en-GB" sz="1100" dirty="0"/>
          </a:p>
          <a:p>
            <a:r>
              <a:rPr lang="en-GB" sz="1100" dirty="0"/>
              <a:t>Anon, (n.d.). Available at: https://www.google.com/</a:t>
            </a:r>
            <a:r>
              <a:rPr lang="en-GB" sz="1100" dirty="0" err="1"/>
              <a:t>imgres?q</a:t>
            </a:r>
            <a:r>
              <a:rPr lang="en-GB" sz="1100" dirty="0"/>
              <a:t>=72%20year%20old%20woman%20clipart&amp;imgurl=https%3A%2F%2Fthumbs.dreamstime.com%2Fb%2Fhumor-illiustration-cute-smiling-old-woman-isolated-white-cute-happy-old-lady-polka-dot-dress-137875006.jpg&amp;imgrefurl=https%3A%2F%2Fwww.dreamstime.com%2Fillustration%2Fsmiling-old-woman.html&amp;docid=1rvCGha0t3e0YM&amp;tbnid=RHoqafnfe17tkM&amp;vet=12ahUKEwjGr7jCiaiTAxW3U0EAHaFMK7kQnPAOegQIHxAB..i&amp;w=683&amp;h=900&amp;hcb=2&amp;ved=2ahUKEwjGr7jCiaiTAxW3U0EAHaFMK7kQnPAOegQIHxAB</a:t>
            </a:r>
          </a:p>
          <a:p>
            <a:endParaRPr lang="en-GB" sz="1100" dirty="0"/>
          </a:p>
          <a:p>
            <a:r>
              <a:rPr lang="en-GB" sz="1100" dirty="0"/>
              <a:t>American Cancer Society (2024). What Is Colorectal Cancer? [online] www.cancer.org. Available at: </a:t>
            </a:r>
            <a:r>
              <a:rPr lang="en-GB" sz="1100" dirty="0">
                <a:hlinkClick r:id="rId5"/>
              </a:rPr>
              <a:t>https://www.cancer.org/cancer/types/colon-rectal-cancer/about/what-is-colorectal-cancer.html</a:t>
            </a:r>
            <a:endParaRPr lang="en-GB" sz="1100" dirty="0"/>
          </a:p>
          <a:p>
            <a:endParaRPr lang="en-GB" sz="1100" dirty="0"/>
          </a:p>
          <a:p>
            <a:r>
              <a:rPr lang="en-GB" sz="1100" dirty="0"/>
              <a:t>Age UK (2019). Care Plan: What it is and why you need it | Age UK. [online] Ageuk.org.uk. Available at: </a:t>
            </a:r>
            <a:r>
              <a:rPr lang="en-GB" sz="1100" dirty="0">
                <a:hlinkClick r:id="rId6"/>
              </a:rPr>
              <a:t>https://www.ageuk.org.uk/information-advice/care/arranging-care/care-needs-assessment/care-plans/</a:t>
            </a:r>
            <a:r>
              <a:rPr lang="en-GB" sz="1100" dirty="0"/>
              <a:t>.</a:t>
            </a:r>
          </a:p>
          <a:p>
            <a:endParaRPr lang="en-GB" sz="1100" dirty="0"/>
          </a:p>
          <a:p>
            <a:r>
              <a:rPr lang="en-GB" sz="1100" dirty="0"/>
              <a:t>Bowel Cancer Australia (2024). What is bowel cancer? [online] Bowel Cancer Australia. Available at: </a:t>
            </a:r>
            <a:r>
              <a:rPr lang="en-GB" sz="1100" dirty="0">
                <a:hlinkClick r:id="rId7"/>
              </a:rPr>
              <a:t>https://www.bowelcanceraustralia.org/bowel-cancer/what-is-bowel-cancer/</a:t>
            </a:r>
            <a:r>
              <a:rPr lang="en-GB" sz="1100" dirty="0"/>
              <a:t>.</a:t>
            </a:r>
          </a:p>
          <a:p>
            <a:endParaRPr lang="en-GB" sz="1100" dirty="0"/>
          </a:p>
          <a:p>
            <a:r>
              <a:rPr lang="en-GB" sz="1100" dirty="0"/>
              <a:t>Bowel Cancer UK. (n.d.). After treatment | About bowel cancer. [online] Available at: </a:t>
            </a:r>
            <a:r>
              <a:rPr lang="en-GB" sz="1100" dirty="0">
                <a:hlinkClick r:id="rId8"/>
              </a:rPr>
              <a:t>https://www.bowelcanceruk.org.uk/about-bowel-cancer/treatment/after-treatment/</a:t>
            </a:r>
            <a:endParaRPr lang="en-GB" sz="1100" dirty="0"/>
          </a:p>
          <a:p>
            <a:endParaRPr lang="en-GB" sz="1100" dirty="0"/>
          </a:p>
          <a:p>
            <a:r>
              <a:rPr lang="en-GB" sz="1100" dirty="0"/>
              <a:t>Bowel Cancer UK (2019). The medical team | Treatment | About bowel cancer. [online] Bowel Cancer UK. Available at: </a:t>
            </a:r>
            <a:r>
              <a:rPr lang="en-GB" sz="1100" dirty="0">
                <a:hlinkClick r:id="rId9"/>
              </a:rPr>
              <a:t>https://www.bowelcanceruk.org.uk/about-bowel-cancer/treatment/medical-nursing-staff/</a:t>
            </a:r>
            <a:r>
              <a:rPr lang="en-GB" sz="1100" dirty="0"/>
              <a:t>.</a:t>
            </a:r>
          </a:p>
          <a:p>
            <a:endParaRPr lang="en-GB" sz="1100" dirty="0"/>
          </a:p>
          <a:p>
            <a:r>
              <a:rPr lang="en-GB" sz="1100" dirty="0"/>
              <a:t>Care Quality Commission (2024). Independence, Choice and Control - Care Quality Commission. [online] www.cqc.org.uk. Available at: </a:t>
            </a:r>
            <a:r>
              <a:rPr lang="en-GB" sz="1100" dirty="0">
                <a:hlinkClick r:id="rId10"/>
              </a:rPr>
              <a:t>https://www.cqc.org.uk/guidance-regulation/providers/assessment/single-assessment-framework/caring/independence-choice-control</a:t>
            </a:r>
            <a:endParaRPr lang="en-GB" sz="1100" dirty="0"/>
          </a:p>
          <a:p>
            <a:endParaRPr lang="en-GB" sz="1100" dirty="0"/>
          </a:p>
          <a:p>
            <a:r>
              <a:rPr lang="en-GB" sz="1100" dirty="0"/>
              <a:t>cancer research </a:t>
            </a:r>
            <a:r>
              <a:rPr lang="en-GB" sz="1100" dirty="0" err="1"/>
              <a:t>uk</a:t>
            </a:r>
            <a:r>
              <a:rPr lang="en-GB" sz="1100" dirty="0"/>
              <a:t> (2023). Tests for Bowel Cancer. [online] www.cancerresearchuk.org. Available at: </a:t>
            </a:r>
            <a:r>
              <a:rPr lang="en-GB" sz="1100" dirty="0">
                <a:hlinkClick r:id="rId11"/>
              </a:rPr>
              <a:t>https://www.cancerresearchuk.org/about-cancer/bowel-cancer/getting-diagnosed/tests-bowel-cancer</a:t>
            </a:r>
            <a:endParaRPr lang="en-GB" sz="1100" dirty="0"/>
          </a:p>
          <a:p>
            <a:endParaRPr lang="en-GB" sz="1100" dirty="0"/>
          </a:p>
          <a:p>
            <a:r>
              <a:rPr lang="en-GB" sz="1100" dirty="0"/>
              <a:t>Cancer Research UK (2015). What is bowel cancer? | Cancer Research UK. [online] Cancerresearchuk.org. Available at: </a:t>
            </a:r>
            <a:r>
              <a:rPr lang="en-GB" sz="1100" dirty="0">
                <a:hlinkClick r:id="rId12"/>
              </a:rPr>
              <a:t>https://www.cancerresearchuk.org/about-cancer/bowel-cancer/about-bowel-cancer</a:t>
            </a:r>
            <a:endParaRPr lang="en-GB" sz="1100" dirty="0"/>
          </a:p>
          <a:p>
            <a:endParaRPr lang="en-GB" sz="1200" dirty="0"/>
          </a:p>
          <a:p>
            <a:endParaRPr lang="en-GB" sz="1200" dirty="0"/>
          </a:p>
          <a:p>
            <a:endParaRPr lang="en-GB" sz="1200" dirty="0"/>
          </a:p>
        </p:txBody>
      </p:sp>
    </p:spTree>
    <p:extLst>
      <p:ext uri="{BB962C8B-B14F-4D97-AF65-F5344CB8AC3E}">
        <p14:creationId xmlns:p14="http://schemas.microsoft.com/office/powerpoint/2010/main" val="2429961924"/>
      </p:ext>
    </p:extLst>
  </p:cSld>
  <p:clrMapOvr>
    <a:masterClrMapping/>
  </p:clrMapOvr>
  <mc:AlternateContent xmlns:mc="http://schemas.openxmlformats.org/markup-compatibility/2006" xmlns:p14="http://schemas.microsoft.com/office/powerpoint/2010/main">
    <mc:Choice Requires="p14">
      <p:transition spd="slow" p14:dur="2000" advTm="4462"/>
    </mc:Choice>
    <mc:Fallback xmlns="">
      <p:transition spd="slow" advTm="44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08807-9FBE-9887-2D53-521D69CBE2ED}"/>
              </a:ext>
            </a:extLst>
          </p:cNvPr>
          <p:cNvSpPr>
            <a:spLocks noGrp="1"/>
          </p:cNvSpPr>
          <p:nvPr>
            <p:ph type="title"/>
          </p:nvPr>
        </p:nvSpPr>
        <p:spPr>
          <a:xfrm>
            <a:off x="4306960" y="232348"/>
            <a:ext cx="3557167" cy="1097280"/>
          </a:xfrm>
        </p:spPr>
        <p:txBody>
          <a:bodyPr/>
          <a:lstStyle/>
          <a:p>
            <a:r>
              <a:rPr lang="en-GB" dirty="0"/>
              <a:t>References (2)</a:t>
            </a:r>
          </a:p>
        </p:txBody>
      </p:sp>
      <p:sp>
        <p:nvSpPr>
          <p:cNvPr id="3" name="Content Placeholder 2">
            <a:extLst>
              <a:ext uri="{FF2B5EF4-FFF2-40B4-BE49-F238E27FC236}">
                <a16:creationId xmlns:a16="http://schemas.microsoft.com/office/drawing/2014/main" id="{E88AD5A3-533F-C8E4-9AEB-BAAFA5B25367}"/>
              </a:ext>
            </a:extLst>
          </p:cNvPr>
          <p:cNvSpPr>
            <a:spLocks noGrp="1"/>
          </p:cNvSpPr>
          <p:nvPr>
            <p:ph idx="1"/>
          </p:nvPr>
        </p:nvSpPr>
        <p:spPr>
          <a:xfrm>
            <a:off x="255332" y="1134756"/>
            <a:ext cx="11576904" cy="5176103"/>
          </a:xfrm>
        </p:spPr>
        <p:txBody>
          <a:bodyPr>
            <a:normAutofit fontScale="55000" lnSpcReduction="20000"/>
          </a:bodyPr>
          <a:lstStyle/>
          <a:p>
            <a:pPr marL="0" indent="0">
              <a:buNone/>
            </a:pPr>
            <a:r>
              <a:rPr lang="en-GB" sz="2200" dirty="0"/>
              <a:t>Dreamstime.com. (2026). Welcome To Zscaler Directory Authentication. [online] Available at: </a:t>
            </a:r>
            <a:r>
              <a:rPr lang="en-GB" sz="2200" dirty="0">
                <a:hlinkClick r:id="rId4"/>
              </a:rPr>
              <a:t>https://thumbs.dreamstime.com/b/medical-diagnosis-cancer-doctor-taking-care-patient-detecting-oncological-disease-cancerous-malignant-tumor-chemotherapy-158337432.jp</a:t>
            </a:r>
            <a:r>
              <a:rPr lang="en-GB" sz="2200" dirty="0"/>
              <a:t> [Accessed 16 Mar. 2026].</a:t>
            </a:r>
          </a:p>
          <a:p>
            <a:pPr marL="0" indent="0">
              <a:buNone/>
            </a:pPr>
            <a:r>
              <a:rPr lang="en-GB" sz="2200" dirty="0"/>
              <a:t>Gstatic.com. (2026). Available at: </a:t>
            </a:r>
            <a:r>
              <a:rPr lang="en-GB" sz="2200" dirty="0">
                <a:hlinkClick r:id="rId5"/>
              </a:rPr>
              <a:t>https://encrypted-tbn0.gstatic.com/images?q=tbn:ANd9GcSPMFwJsy-MiIMP6pF0gk7GiWuDZWMY5_5k5Q&amp;s</a:t>
            </a:r>
            <a:r>
              <a:rPr lang="en-GB" sz="2200" dirty="0"/>
              <a:t>  [Accessed 17 Mar. 2026].</a:t>
            </a:r>
          </a:p>
          <a:p>
            <a:pPr marL="0" indent="0">
              <a:buNone/>
            </a:pPr>
            <a:r>
              <a:rPr lang="en-GB" sz="2200" dirty="0"/>
              <a:t>Istockphoto.com. (2024). Available at: </a:t>
            </a:r>
            <a:r>
              <a:rPr lang="en-GB" sz="2200" dirty="0">
                <a:hlinkClick r:id="rId6"/>
              </a:rPr>
              <a:t>https://www.istockphoto.com/illustrations/health-and-wellbeing</a:t>
            </a:r>
            <a:endParaRPr lang="en-GB" sz="2200" dirty="0"/>
          </a:p>
          <a:p>
            <a:pPr marL="0" indent="0">
              <a:buNone/>
            </a:pPr>
            <a:r>
              <a:rPr lang="en-GB" sz="2200" dirty="0"/>
              <a:t>Landén, J. (2020). About Multidisciplinary Teams and Complex Problems. [online] Medium. Available at: </a:t>
            </a:r>
            <a:r>
              <a:rPr lang="en-GB" sz="2200" dirty="0">
                <a:hlinkClick r:id="rId7"/>
              </a:rPr>
              <a:t>https://medium.com/@jan.m.landen/about-multidisciplinary-teams-and-complex-problems-74892c8b9540</a:t>
            </a:r>
            <a:r>
              <a:rPr lang="en-GB" sz="2200" dirty="0"/>
              <a:t>.</a:t>
            </a:r>
          </a:p>
          <a:p>
            <a:pPr marL="0" indent="0">
              <a:buNone/>
            </a:pPr>
            <a:r>
              <a:rPr lang="en-GB" sz="2200" dirty="0"/>
              <a:t>NHS (2020). Treatment - Bowel cancer. [online] NHS. Available at: </a:t>
            </a:r>
            <a:r>
              <a:rPr lang="en-GB" sz="2200" dirty="0">
                <a:hlinkClick r:id="rId8"/>
              </a:rPr>
              <a:t>https://www.nhs.uk/conditions/bowel-cancer/treatment/</a:t>
            </a:r>
            <a:r>
              <a:rPr lang="en-GB" sz="2200" dirty="0"/>
              <a:t>.</a:t>
            </a:r>
          </a:p>
          <a:p>
            <a:pPr marL="0" indent="0">
              <a:buNone/>
            </a:pPr>
            <a:r>
              <a:rPr lang="en-GB" sz="2200" dirty="0"/>
              <a:t>NHS England (2024). Protecting Patient Data - NHS Digital. [online] NHS Digital. Available at: </a:t>
            </a:r>
            <a:r>
              <a:rPr lang="en-GB" sz="2200" dirty="0">
                <a:hlinkClick r:id="rId9"/>
              </a:rPr>
              <a:t>https://digital.nhs.uk/services/national-data-opt-out/understanding-the-national-data-opt-out/protecting-patient-data</a:t>
            </a:r>
            <a:endParaRPr lang="en-GB" sz="2200" dirty="0"/>
          </a:p>
          <a:p>
            <a:pPr marL="0" indent="0">
              <a:buNone/>
            </a:pPr>
            <a:r>
              <a:rPr lang="en-GB" sz="2200" dirty="0"/>
              <a:t>NMC (2018). The Code: Professional Standards of Practice and Behaviour for nurses, Midwives and Nursing Associates. [online] Nursing and Midwifery council. Available at: </a:t>
            </a:r>
            <a:r>
              <a:rPr lang="en-GB" sz="2200" dirty="0">
                <a:hlinkClick r:id="rId10"/>
              </a:rPr>
              <a:t>https://www.nmc.org.uk/standards/code/</a:t>
            </a:r>
            <a:r>
              <a:rPr lang="en-GB" sz="2200" dirty="0"/>
              <a:t>.</a:t>
            </a:r>
          </a:p>
          <a:p>
            <a:pPr marL="0" indent="0">
              <a:buNone/>
            </a:pPr>
            <a:r>
              <a:rPr lang="en-GB" sz="2200" dirty="0"/>
              <a:t>Vashi, P. (2021). Colon cancer diet: Navigating nutritional challenges during treatment. [online] Cancer Treatment </a:t>
            </a:r>
            <a:r>
              <a:rPr lang="en-GB" sz="2200" dirty="0" err="1"/>
              <a:t>Centers</a:t>
            </a:r>
            <a:r>
              <a:rPr lang="en-GB" sz="2200" dirty="0"/>
              <a:t> of America. Available at: </a:t>
            </a:r>
            <a:r>
              <a:rPr lang="en-GB" sz="2200" dirty="0">
                <a:hlinkClick r:id="rId11"/>
              </a:rPr>
              <a:t>https://www.cancercenter.com/community/blog/2021/05/colon-cancer-diet</a:t>
            </a:r>
            <a:r>
              <a:rPr lang="en-GB" sz="2200" dirty="0"/>
              <a:t>.</a:t>
            </a:r>
          </a:p>
          <a:p>
            <a:pPr marL="0" indent="0">
              <a:buNone/>
            </a:pPr>
            <a:r>
              <a:rPr lang="en-GB" sz="2200" dirty="0"/>
              <a:t>www.macmillan.org.uk. (n.d.). Managing bowel late effects - Macmillan Cancer Support. [online] Available at: </a:t>
            </a:r>
            <a:r>
              <a:rPr lang="en-GB" sz="2200" dirty="0">
                <a:hlinkClick r:id="rId12"/>
              </a:rPr>
              <a:t>https://www.macmillan.org.uk/cancer-information-and-support/impacts-of-cancer/managing-bowel-late-effects</a:t>
            </a:r>
            <a:r>
              <a:rPr lang="en-GB" sz="2200" dirty="0"/>
              <a:t>.</a:t>
            </a:r>
          </a:p>
          <a:p>
            <a:pPr marL="0" indent="0">
              <a:buNone/>
            </a:pPr>
            <a:r>
              <a:rPr lang="en-GB" sz="2200" dirty="0"/>
              <a:t>World Health Organization (2025). Cancer. [online] World Health Organization. Available at: </a:t>
            </a:r>
            <a:r>
              <a:rPr lang="en-GB" sz="2200" dirty="0">
                <a:hlinkClick r:id="rId13"/>
              </a:rPr>
              <a:t>https://www.who.int/news-room/fact-sheets/detail/cancer</a:t>
            </a:r>
            <a:r>
              <a:rPr lang="en-GB" sz="2200" dirty="0"/>
              <a:t>.</a:t>
            </a:r>
          </a:p>
          <a:p>
            <a:pPr marL="0" indent="0">
              <a:buNone/>
            </a:pPr>
            <a:r>
              <a:rPr lang="en-GB" sz="2200" dirty="0"/>
              <a:t>www.istockphoto.com. (n.d.). Symptom Checklist Illustrations, Royalty-Free Vector Graphics &amp; Clip Art - iStock. [online] Available at: </a:t>
            </a:r>
            <a:r>
              <a:rPr lang="en-GB" sz="2200" dirty="0">
                <a:hlinkClick r:id="rId14"/>
              </a:rPr>
              <a:t>https://www.istockphoto.com/illustrations/symptom-checklist</a:t>
            </a:r>
            <a:r>
              <a:rPr lang="en-GB" sz="2200" dirty="0"/>
              <a:t>.</a:t>
            </a:r>
          </a:p>
          <a:p>
            <a:pPr marL="0" indent="0">
              <a:buNone/>
            </a:pPr>
            <a:r>
              <a:rPr lang="en-GB" sz="2200" dirty="0"/>
              <a:t>111.wales.nhs.uk. (n.d.). NHS 111 Wales. [online] Available at: </a:t>
            </a:r>
            <a:r>
              <a:rPr lang="en-GB" sz="2200" dirty="0">
                <a:hlinkClick r:id="rId15"/>
              </a:rPr>
              <a:t>https://111.wales.nhs.uk/Cancerofthecolon</a:t>
            </a:r>
            <a:r>
              <a:rPr lang="en-GB" sz="2200" dirty="0"/>
              <a:t>.</a:t>
            </a:r>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endParaRPr lang="en-GB" dirty="0"/>
          </a:p>
          <a:p>
            <a:endParaRPr lang="en-GB" dirty="0"/>
          </a:p>
          <a:p>
            <a:endParaRPr lang="en-GB" dirty="0"/>
          </a:p>
          <a:p>
            <a:endParaRPr lang="en-GB" dirty="0"/>
          </a:p>
          <a:p>
            <a:endParaRPr lang="en-GB" dirty="0"/>
          </a:p>
          <a:p>
            <a:endParaRPr lang="en-GB" dirty="0"/>
          </a:p>
          <a:p>
            <a:pPr marL="0" indent="0">
              <a:buNone/>
            </a:pPr>
            <a:endParaRPr lang="en-GB" dirty="0"/>
          </a:p>
          <a:p>
            <a:endParaRPr lang="en-GB" dirty="0"/>
          </a:p>
          <a:p>
            <a:endParaRPr lang="en-GB" dirty="0"/>
          </a:p>
          <a:p>
            <a:endParaRPr lang="en-GB" dirty="0"/>
          </a:p>
          <a:p>
            <a:endParaRPr lang="en-GB" dirty="0"/>
          </a:p>
          <a:p>
            <a:pPr marL="0" indent="0">
              <a:buNone/>
            </a:pPr>
            <a:endParaRPr lang="en-GB" dirty="0"/>
          </a:p>
        </p:txBody>
      </p:sp>
      <p:pic>
        <p:nvPicPr>
          <p:cNvPr id="6" name="Audio 5">
            <a:hlinkClick r:id="" action="ppaction://media"/>
            <a:extLst>
              <a:ext uri="{FF2B5EF4-FFF2-40B4-BE49-F238E27FC236}">
                <a16:creationId xmlns:a16="http://schemas.microsoft.com/office/drawing/2014/main" id="{EAE50EFE-3E86-04E6-927C-37C208B7BA14}"/>
              </a:ext>
            </a:extLst>
          </p:cNvPr>
          <p:cNvPicPr>
            <a:picLocks noChangeAspect="1"/>
          </p:cNvPicPr>
          <p:nvPr>
            <a:audioFile r:link="rId2"/>
            <p:extLst>
              <p:ext uri="{DAA4B4D4-6D71-4841-9C94-3DE7FCFB9230}">
                <p14:media xmlns:p14="http://schemas.microsoft.com/office/powerpoint/2010/main" r:embed="rId1"/>
              </p:ext>
            </p:extLst>
          </p:nvPr>
        </p:nvPicPr>
        <p:blipFill>
          <a:blip r:embed="rId16"/>
          <a:srcRect l="-118750" t="-118750" r="-118750" b="-118750"/>
          <a:stretch>
            <a:fillRect/>
          </a:stretch>
        </p:blipFill>
        <p:spPr>
          <a:xfrm>
            <a:off x="9692540" y="-247712"/>
            <a:ext cx="2057400" cy="2057400"/>
          </a:xfrm>
          <a:prstGeom prst="ellipse">
            <a:avLst/>
          </a:prstGeom>
        </p:spPr>
      </p:pic>
    </p:spTree>
    <p:extLst>
      <p:ext uri="{BB962C8B-B14F-4D97-AF65-F5344CB8AC3E}">
        <p14:creationId xmlns:p14="http://schemas.microsoft.com/office/powerpoint/2010/main" val="2590396639"/>
      </p:ext>
    </p:extLst>
  </p:cSld>
  <p:clrMapOvr>
    <a:masterClrMapping/>
  </p:clrMapOvr>
  <mc:AlternateContent xmlns:mc="http://schemas.openxmlformats.org/markup-compatibility/2006" xmlns:p14="http://schemas.microsoft.com/office/powerpoint/2010/main">
    <mc:Choice Requires="p14">
      <p:transition spd="slow" p14:dur="2000" advTm="6029"/>
    </mc:Choice>
    <mc:Fallback xmlns="">
      <p:transition spd="slow" advTm="60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10" ma:contentTypeDescription="Create a new document." ma:contentTypeScope="" ma:versionID="72b76a036871bd6ee93fe562aabae7d1">
  <xsd:schema xmlns:xsd="http://www.w3.org/2001/XMLSchema" xmlns:xs="http://www.w3.org/2001/XMLSchema" xmlns:p="http://schemas.microsoft.com/office/2006/metadata/properties" xmlns:ns3="ccfc14db-0f45-423b-b2f5-752f8f8a0ada" targetNamespace="http://schemas.microsoft.com/office/2006/metadata/properties" ma:root="true" ma:fieldsID="686f487e4b983360ce8e6b6d397884ba"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68BA13B-D710-4518-9FD8-2E4512A245A0}">
  <ds:schemaRefs>
    <ds:schemaRef ds:uri="http://schemas.microsoft.com/sharepoint/v3/contenttype/forms"/>
  </ds:schemaRefs>
</ds:datastoreItem>
</file>

<file path=customXml/itemProps2.xml><?xml version="1.0" encoding="utf-8"?>
<ds:datastoreItem xmlns:ds="http://schemas.openxmlformats.org/officeDocument/2006/customXml" ds:itemID="{0AD4728B-12C0-4F01-B456-0B458A759EA5}">
  <ds:schemaRefs>
    <ds:schemaRef ds:uri="http://purl.org/dc/dcmitype/"/>
    <ds:schemaRef ds:uri="ccfc14db-0f45-423b-b2f5-752f8f8a0ada"/>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http://schemas.microsoft.com/office/2006/documentManagement/types"/>
    <ds:schemaRef ds:uri="http://purl.org/dc/elements/1.1/"/>
    <ds:schemaRef ds:uri="http://purl.org/dc/terms/"/>
  </ds:schemaRefs>
</ds:datastoreItem>
</file>

<file path=customXml/itemProps3.xml><?xml version="1.0" encoding="utf-8"?>
<ds:datastoreItem xmlns:ds="http://schemas.openxmlformats.org/officeDocument/2006/customXml" ds:itemID="{89531AB1-9068-4180-AD47-3D2F95FFF7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509</TotalTime>
  <Words>2306</Words>
  <Application>Microsoft Office PowerPoint</Application>
  <PresentationFormat>Widescreen</PresentationFormat>
  <Paragraphs>126</Paragraphs>
  <Slides>12</Slides>
  <Notes>1</Notes>
  <HiddenSlides>0</HiddenSlides>
  <MMClips>13</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DashVTI</vt:lpstr>
      <vt:lpstr>PowerPoint Presentation</vt:lpstr>
      <vt:lpstr>Introduction to Cancer </vt:lpstr>
      <vt:lpstr>Patient Profile</vt:lpstr>
      <vt:lpstr>Diagnosis</vt:lpstr>
      <vt:lpstr>Symptoms</vt:lpstr>
      <vt:lpstr>Anatomy of bowel cancer and the overall system</vt:lpstr>
      <vt:lpstr>Care routine for Bowel cancer </vt:lpstr>
      <vt:lpstr>Multi-disciplinary team and overall communication</vt:lpstr>
      <vt:lpstr>Ethical considerations</vt:lpstr>
      <vt:lpstr>Conclusion</vt:lpstr>
      <vt:lpstr>References (1)</vt:lpstr>
      <vt:lpstr>References (2)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Farzana Mohamed Raza Mohamed (2419129)</dc:creator>
  <cp:lastModifiedBy>Farzana Mohamed Raza Mohamed (2419129)</cp:lastModifiedBy>
  <cp:revision>4</cp:revision>
  <dcterms:created xsi:type="dcterms:W3CDTF">2026-03-16T22:45:19Z</dcterms:created>
  <dcterms:modified xsi:type="dcterms:W3CDTF">2026-03-22T21:06:12Z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