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14"/>
  </p:notesMasterIdLst>
  <p:handoutMasterIdLst>
    <p:handoutMasterId r:id="rId15"/>
  </p:handoutMasterIdLst>
  <p:sldIdLst>
    <p:sldId id="256" r:id="rId5"/>
    <p:sldId id="257" r:id="rId6"/>
    <p:sldId id="259" r:id="rId7"/>
    <p:sldId id="261" r:id="rId8"/>
    <p:sldId id="263" r:id="rId9"/>
    <p:sldId id="267" r:id="rId10"/>
    <p:sldId id="269"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3E3E"/>
    <a:srgbClr val="6D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7853C-536D-4A76-A0AE-DD22124D55A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84328"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notesViewPr>
    <p:cSldViewPr snapToGrid="0">
      <p:cViewPr varScale="1">
        <p:scale>
          <a:sx n="60" d="100"/>
          <a:sy n="60" d="100"/>
        </p:scale>
        <p:origin x="242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EF6E4-CB10-4116-9DCB-42A06929FDBA}"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42922C89-6D6D-4329-A67F-9F70DC7087C1}">
      <dgm:prSet phldrT="[Text]" custT="1"/>
      <dgm:spPr/>
      <dgm:t>
        <a:bodyPr/>
        <a:lstStyle/>
        <a:p>
          <a:r>
            <a:rPr lang="en-GB" sz="2800" dirty="0"/>
            <a:t>Support worker</a:t>
          </a:r>
        </a:p>
      </dgm:t>
    </dgm:pt>
    <dgm:pt modelId="{725BCDC6-9DAF-4396-B851-B85444057391}" type="parTrans" cxnId="{438E8D83-BD41-4BBF-AB46-4C52EA98C5A9}">
      <dgm:prSet/>
      <dgm:spPr/>
      <dgm:t>
        <a:bodyPr/>
        <a:lstStyle/>
        <a:p>
          <a:endParaRPr lang="en-GB"/>
        </a:p>
      </dgm:t>
    </dgm:pt>
    <dgm:pt modelId="{6E4DE218-98B3-41F9-9C7C-2BE8C2C6A2DA}" type="sibTrans" cxnId="{438E8D83-BD41-4BBF-AB46-4C52EA98C5A9}">
      <dgm:prSet/>
      <dgm:spPr/>
      <dgm:t>
        <a:bodyPr/>
        <a:lstStyle/>
        <a:p>
          <a:endParaRPr lang="en-GB"/>
        </a:p>
      </dgm:t>
    </dgm:pt>
    <dgm:pt modelId="{26B5973A-BCDC-4848-8CEA-ED7028C3FDB0}">
      <dgm:prSet phldrT="[Text]" custT="1"/>
      <dgm:spPr/>
      <dgm:t>
        <a:bodyPr/>
        <a:lstStyle/>
        <a:p>
          <a:pPr algn="l">
            <a:buNone/>
          </a:pPr>
          <a:r>
            <a:rPr lang="en-GB" sz="2000" b="1" dirty="0"/>
            <a:t>Handover between staff when someone as past away:</a:t>
          </a:r>
        </a:p>
        <a:p>
          <a:pPr algn="l">
            <a:buFont typeface="Courier New" panose="02070309020205020404" pitchFamily="49" charset="0"/>
            <a:buChar char="o"/>
          </a:pPr>
          <a:r>
            <a:rPr lang="en-GB" sz="1600" dirty="0"/>
            <a:t>- Using active listening.</a:t>
          </a:r>
        </a:p>
        <a:p>
          <a:pPr algn="l">
            <a:buFont typeface="Courier New" panose="02070309020205020404" pitchFamily="49" charset="0"/>
            <a:buChar char="o"/>
          </a:pPr>
          <a:r>
            <a:rPr lang="en-GB" sz="1600" dirty="0"/>
            <a:t>- Recorded keep.</a:t>
          </a:r>
        </a:p>
        <a:p>
          <a:pPr algn="l">
            <a:buNone/>
          </a:pPr>
          <a:r>
            <a:rPr lang="en-GB" sz="1600" dirty="0"/>
            <a:t>- Call manager. </a:t>
          </a:r>
        </a:p>
        <a:p>
          <a:pPr algn="l">
            <a:buNone/>
          </a:pPr>
          <a:r>
            <a:rPr lang="en-GB" sz="1600" dirty="0"/>
            <a:t>- Then they will handover to family if any.</a:t>
          </a:r>
        </a:p>
      </dgm:t>
    </dgm:pt>
    <dgm:pt modelId="{DAABCB2A-DB21-44E4-8237-2B30B1FD1D9E}" type="parTrans" cxnId="{11AFEF5F-B63F-412D-B4C1-379D5D904795}">
      <dgm:prSet/>
      <dgm:spPr/>
      <dgm:t>
        <a:bodyPr/>
        <a:lstStyle/>
        <a:p>
          <a:endParaRPr lang="en-GB"/>
        </a:p>
      </dgm:t>
    </dgm:pt>
    <dgm:pt modelId="{3133271F-3BAF-4C52-816E-ADA9B5F687D0}" type="sibTrans" cxnId="{11AFEF5F-B63F-412D-B4C1-379D5D904795}">
      <dgm:prSet/>
      <dgm:spPr/>
      <dgm:t>
        <a:bodyPr/>
        <a:lstStyle/>
        <a:p>
          <a:endParaRPr lang="en-GB"/>
        </a:p>
      </dgm:t>
    </dgm:pt>
    <dgm:pt modelId="{A651ADAE-25A7-4B04-B6BF-28B1F589A802}" type="pres">
      <dgm:prSet presAssocID="{924EF6E4-CB10-4116-9DCB-42A06929FDBA}" presName="diagram" presStyleCnt="0">
        <dgm:presLayoutVars>
          <dgm:chPref val="1"/>
          <dgm:dir/>
          <dgm:animOne val="branch"/>
          <dgm:animLvl val="lvl"/>
          <dgm:resizeHandles/>
        </dgm:presLayoutVars>
      </dgm:prSet>
      <dgm:spPr/>
    </dgm:pt>
    <dgm:pt modelId="{4564FE97-2BA5-4945-B63F-6E2121540CF8}" type="pres">
      <dgm:prSet presAssocID="{42922C89-6D6D-4329-A67F-9F70DC7087C1}" presName="root" presStyleCnt="0"/>
      <dgm:spPr/>
    </dgm:pt>
    <dgm:pt modelId="{E362938F-6EF2-47D9-A514-660384406FBD}" type="pres">
      <dgm:prSet presAssocID="{42922C89-6D6D-4329-A67F-9F70DC7087C1}" presName="rootComposite" presStyleCnt="0"/>
      <dgm:spPr/>
    </dgm:pt>
    <dgm:pt modelId="{3DF2D033-A9C9-4F8B-A39A-48DF32BDF1DE}" type="pres">
      <dgm:prSet presAssocID="{42922C89-6D6D-4329-A67F-9F70DC7087C1}" presName="rootText" presStyleLbl="node1" presStyleIdx="0" presStyleCnt="1" custScaleY="55795" custLinFactNeighborX="776" custLinFactNeighborY="3852"/>
      <dgm:spPr/>
    </dgm:pt>
    <dgm:pt modelId="{E9BC1AC7-69C0-43D3-AFF8-88C7D593B39F}" type="pres">
      <dgm:prSet presAssocID="{42922C89-6D6D-4329-A67F-9F70DC7087C1}" presName="rootConnector" presStyleLbl="node1" presStyleIdx="0" presStyleCnt="1"/>
      <dgm:spPr/>
    </dgm:pt>
    <dgm:pt modelId="{78D269F6-6E37-4166-B87C-1660619D75EF}" type="pres">
      <dgm:prSet presAssocID="{42922C89-6D6D-4329-A67F-9F70DC7087C1}" presName="childShape" presStyleCnt="0"/>
      <dgm:spPr/>
    </dgm:pt>
    <dgm:pt modelId="{2B8FEB9D-CAB0-41D6-8D92-F62B9595CA3D}" type="pres">
      <dgm:prSet presAssocID="{DAABCB2A-DB21-44E4-8237-2B30B1FD1D9E}" presName="Name13" presStyleLbl="parChTrans1D2" presStyleIdx="0" presStyleCnt="1"/>
      <dgm:spPr/>
    </dgm:pt>
    <dgm:pt modelId="{A0276250-ADBE-4E91-BC9D-79C385D98592}" type="pres">
      <dgm:prSet presAssocID="{26B5973A-BCDC-4848-8CEA-ED7028C3FDB0}" presName="childText" presStyleLbl="bgAcc1" presStyleIdx="0" presStyleCnt="1" custScaleX="158990" custScaleY="215730" custLinFactNeighborX="-6400" custLinFactNeighborY="177">
        <dgm:presLayoutVars>
          <dgm:bulletEnabled val="1"/>
        </dgm:presLayoutVars>
      </dgm:prSet>
      <dgm:spPr/>
    </dgm:pt>
  </dgm:ptLst>
  <dgm:cxnLst>
    <dgm:cxn modelId="{0B8C311F-D5E7-44E0-8940-F154A2575A53}" type="presOf" srcId="{42922C89-6D6D-4329-A67F-9F70DC7087C1}" destId="{3DF2D033-A9C9-4F8B-A39A-48DF32BDF1DE}" srcOrd="0" destOrd="0" presId="urn:microsoft.com/office/officeart/2005/8/layout/hierarchy3"/>
    <dgm:cxn modelId="{11AFEF5F-B63F-412D-B4C1-379D5D904795}" srcId="{42922C89-6D6D-4329-A67F-9F70DC7087C1}" destId="{26B5973A-BCDC-4848-8CEA-ED7028C3FDB0}" srcOrd="0" destOrd="0" parTransId="{DAABCB2A-DB21-44E4-8237-2B30B1FD1D9E}" sibTransId="{3133271F-3BAF-4C52-816E-ADA9B5F687D0}"/>
    <dgm:cxn modelId="{34C2347F-9FC7-41E9-824A-A8AEADE8626E}" type="presOf" srcId="{26B5973A-BCDC-4848-8CEA-ED7028C3FDB0}" destId="{A0276250-ADBE-4E91-BC9D-79C385D98592}" srcOrd="0" destOrd="0" presId="urn:microsoft.com/office/officeart/2005/8/layout/hierarchy3"/>
    <dgm:cxn modelId="{77ECDE7F-71C4-409F-AB82-8076291AE734}" type="presOf" srcId="{42922C89-6D6D-4329-A67F-9F70DC7087C1}" destId="{E9BC1AC7-69C0-43D3-AFF8-88C7D593B39F}" srcOrd="1" destOrd="0" presId="urn:microsoft.com/office/officeart/2005/8/layout/hierarchy3"/>
    <dgm:cxn modelId="{438E8D83-BD41-4BBF-AB46-4C52EA98C5A9}" srcId="{924EF6E4-CB10-4116-9DCB-42A06929FDBA}" destId="{42922C89-6D6D-4329-A67F-9F70DC7087C1}" srcOrd="0" destOrd="0" parTransId="{725BCDC6-9DAF-4396-B851-B85444057391}" sibTransId="{6E4DE218-98B3-41F9-9C7C-2BE8C2C6A2DA}"/>
    <dgm:cxn modelId="{FB0D77B6-DF8A-4357-90C7-E981323A3A35}" type="presOf" srcId="{DAABCB2A-DB21-44E4-8237-2B30B1FD1D9E}" destId="{2B8FEB9D-CAB0-41D6-8D92-F62B9595CA3D}" srcOrd="0" destOrd="0" presId="urn:microsoft.com/office/officeart/2005/8/layout/hierarchy3"/>
    <dgm:cxn modelId="{DB0302F1-6A22-427A-80AB-0B6F69D2BB25}" type="presOf" srcId="{924EF6E4-CB10-4116-9DCB-42A06929FDBA}" destId="{A651ADAE-25A7-4B04-B6BF-28B1F589A802}" srcOrd="0" destOrd="0" presId="urn:microsoft.com/office/officeart/2005/8/layout/hierarchy3"/>
    <dgm:cxn modelId="{6F58B4C2-6809-4D6D-B6CC-0F3F5361526F}" type="presParOf" srcId="{A651ADAE-25A7-4B04-B6BF-28B1F589A802}" destId="{4564FE97-2BA5-4945-B63F-6E2121540CF8}" srcOrd="0" destOrd="0" presId="urn:microsoft.com/office/officeart/2005/8/layout/hierarchy3"/>
    <dgm:cxn modelId="{521AF74A-87A1-43CC-9F62-C2720C9AB930}" type="presParOf" srcId="{4564FE97-2BA5-4945-B63F-6E2121540CF8}" destId="{E362938F-6EF2-47D9-A514-660384406FBD}" srcOrd="0" destOrd="0" presId="urn:microsoft.com/office/officeart/2005/8/layout/hierarchy3"/>
    <dgm:cxn modelId="{D73EF869-EA2C-4FEB-9ED6-1F74064F1102}" type="presParOf" srcId="{E362938F-6EF2-47D9-A514-660384406FBD}" destId="{3DF2D033-A9C9-4F8B-A39A-48DF32BDF1DE}" srcOrd="0" destOrd="0" presId="urn:microsoft.com/office/officeart/2005/8/layout/hierarchy3"/>
    <dgm:cxn modelId="{1DB62562-1645-400A-95C4-5117E0ACC1F8}" type="presParOf" srcId="{E362938F-6EF2-47D9-A514-660384406FBD}" destId="{E9BC1AC7-69C0-43D3-AFF8-88C7D593B39F}" srcOrd="1" destOrd="0" presId="urn:microsoft.com/office/officeart/2005/8/layout/hierarchy3"/>
    <dgm:cxn modelId="{845AEF59-0104-4AB7-BEE2-A971DDCB671D}" type="presParOf" srcId="{4564FE97-2BA5-4945-B63F-6E2121540CF8}" destId="{78D269F6-6E37-4166-B87C-1660619D75EF}" srcOrd="1" destOrd="0" presId="urn:microsoft.com/office/officeart/2005/8/layout/hierarchy3"/>
    <dgm:cxn modelId="{0FDA9099-4BCD-4A54-9EBC-723CBE728F15}" type="presParOf" srcId="{78D269F6-6E37-4166-B87C-1660619D75EF}" destId="{2B8FEB9D-CAB0-41D6-8D92-F62B9595CA3D}" srcOrd="0" destOrd="0" presId="urn:microsoft.com/office/officeart/2005/8/layout/hierarchy3"/>
    <dgm:cxn modelId="{D7DB45B3-AF06-4B03-91E3-DDFDF383BA93}" type="presParOf" srcId="{78D269F6-6E37-4166-B87C-1660619D75EF}" destId="{A0276250-ADBE-4E91-BC9D-79C385D98592}"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2D033-A9C9-4F8B-A39A-48DF32BDF1DE}">
      <dsp:nvSpPr>
        <dsp:cNvPr id="0" name=""/>
        <dsp:cNvSpPr/>
      </dsp:nvSpPr>
      <dsp:spPr>
        <a:xfrm>
          <a:off x="3303842" y="55785"/>
          <a:ext cx="2769354" cy="77258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Support worker</a:t>
          </a:r>
        </a:p>
      </dsp:txBody>
      <dsp:txXfrm>
        <a:off x="3326470" y="78413"/>
        <a:ext cx="2724098" cy="727324"/>
      </dsp:txXfrm>
    </dsp:sp>
    <dsp:sp modelId="{2B8FEB9D-CAB0-41D6-8D92-F62B9595CA3D}">
      <dsp:nvSpPr>
        <dsp:cNvPr id="0" name=""/>
        <dsp:cNvSpPr/>
      </dsp:nvSpPr>
      <dsp:spPr>
        <a:xfrm>
          <a:off x="3580777" y="828366"/>
          <a:ext cx="113654" cy="1788861"/>
        </a:xfrm>
        <a:custGeom>
          <a:avLst/>
          <a:gdLst/>
          <a:ahLst/>
          <a:cxnLst/>
          <a:rect l="0" t="0" r="0" b="0"/>
          <a:pathLst>
            <a:path>
              <a:moveTo>
                <a:pt x="0" y="0"/>
              </a:moveTo>
              <a:lnTo>
                <a:pt x="0" y="1788861"/>
              </a:lnTo>
              <a:lnTo>
                <a:pt x="113654" y="178886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0276250-ADBE-4E91-BC9D-79C385D98592}">
      <dsp:nvSpPr>
        <dsp:cNvPr id="0" name=""/>
        <dsp:cNvSpPr/>
      </dsp:nvSpPr>
      <dsp:spPr>
        <a:xfrm>
          <a:off x="3694431" y="1123645"/>
          <a:ext cx="3522397" cy="298716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t>Handover between staff when someone as past away:</a:t>
          </a:r>
        </a:p>
        <a:p>
          <a:pPr marL="0" lvl="0" indent="0" algn="l" defTabSz="889000">
            <a:lnSpc>
              <a:spcPct val="90000"/>
            </a:lnSpc>
            <a:spcBef>
              <a:spcPct val="0"/>
            </a:spcBef>
            <a:spcAft>
              <a:spcPct val="35000"/>
            </a:spcAft>
            <a:buFont typeface="Courier New" panose="02070309020205020404" pitchFamily="49" charset="0"/>
            <a:buNone/>
          </a:pPr>
          <a:r>
            <a:rPr lang="en-GB" sz="1600" kern="1200" dirty="0"/>
            <a:t>- Using active listening.</a:t>
          </a:r>
        </a:p>
        <a:p>
          <a:pPr marL="0" lvl="0" indent="0" algn="l" defTabSz="889000">
            <a:lnSpc>
              <a:spcPct val="90000"/>
            </a:lnSpc>
            <a:spcBef>
              <a:spcPct val="0"/>
            </a:spcBef>
            <a:spcAft>
              <a:spcPct val="35000"/>
            </a:spcAft>
            <a:buFont typeface="Courier New" panose="02070309020205020404" pitchFamily="49" charset="0"/>
            <a:buNone/>
          </a:pPr>
          <a:r>
            <a:rPr lang="en-GB" sz="1600" kern="1200" dirty="0"/>
            <a:t>- Recorded keep.</a:t>
          </a:r>
        </a:p>
        <a:p>
          <a:pPr marL="0" lvl="0" indent="0" algn="l" defTabSz="889000">
            <a:lnSpc>
              <a:spcPct val="90000"/>
            </a:lnSpc>
            <a:spcBef>
              <a:spcPct val="0"/>
            </a:spcBef>
            <a:spcAft>
              <a:spcPct val="35000"/>
            </a:spcAft>
            <a:buNone/>
          </a:pPr>
          <a:r>
            <a:rPr lang="en-GB" sz="1600" kern="1200" dirty="0"/>
            <a:t>- Call manager. </a:t>
          </a:r>
        </a:p>
        <a:p>
          <a:pPr marL="0" lvl="0" indent="0" algn="l" defTabSz="889000">
            <a:lnSpc>
              <a:spcPct val="90000"/>
            </a:lnSpc>
            <a:spcBef>
              <a:spcPct val="0"/>
            </a:spcBef>
            <a:spcAft>
              <a:spcPct val="35000"/>
            </a:spcAft>
            <a:buNone/>
          </a:pPr>
          <a:r>
            <a:rPr lang="en-GB" sz="1600" kern="1200" dirty="0"/>
            <a:t>- Then they will handover to family if any.</a:t>
          </a:r>
        </a:p>
      </dsp:txBody>
      <dsp:txXfrm>
        <a:off x="3781922" y="1211136"/>
        <a:ext cx="3347415" cy="28121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EDD3B8-5E68-48E9-AAB1-5DE570C28ED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A897E35-4312-4077-83D3-69953080BC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836F02-AF67-416B-AB85-08CFF698F86D}" type="datetimeFigureOut">
              <a:rPr lang="en-US" smtClean="0"/>
              <a:t>1/19/2026</a:t>
            </a:fld>
            <a:endParaRPr lang="en-US" dirty="0"/>
          </a:p>
        </p:txBody>
      </p:sp>
      <p:sp>
        <p:nvSpPr>
          <p:cNvPr id="4" name="Footer Placeholder 3">
            <a:extLst>
              <a:ext uri="{FF2B5EF4-FFF2-40B4-BE49-F238E27FC236}">
                <a16:creationId xmlns:a16="http://schemas.microsoft.com/office/drawing/2014/main" id="{75853C52-2B92-4B9E-86F4-DB78684BEC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20E0EA4-BAD2-4335-9446-CA4CCFEC14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65BC62-3B36-43F8-8B69-D6E5E743DA31}" type="slidenum">
              <a:rPr lang="en-US" smtClean="0"/>
              <a:t>‹#›</a:t>
            </a:fld>
            <a:endParaRPr lang="en-US" dirty="0"/>
          </a:p>
        </p:txBody>
      </p:sp>
    </p:spTree>
    <p:extLst>
      <p:ext uri="{BB962C8B-B14F-4D97-AF65-F5344CB8AC3E}">
        <p14:creationId xmlns:p14="http://schemas.microsoft.com/office/powerpoint/2010/main" val="331651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B7E8F0-931C-4E43-98D1-A3CD0E0034DC}" type="datetimeFigureOut">
              <a:rPr lang="en-US" smtClean="0"/>
              <a:t>1/19/2026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AEB063-7F11-4E3B-BA52-07405B1C2D95}" type="slidenum">
              <a:rPr lang="en-US" smtClean="0"/>
              <a:t>‹#›</a:t>
            </a:fld>
            <a:endParaRPr lang="en-US" dirty="0"/>
          </a:p>
        </p:txBody>
      </p:sp>
    </p:spTree>
    <p:extLst>
      <p:ext uri="{BB962C8B-B14F-4D97-AF65-F5344CB8AC3E}">
        <p14:creationId xmlns:p14="http://schemas.microsoft.com/office/powerpoint/2010/main" val="1862930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ahoma" panose="020B0604030504040204" pitchFamily="34" charset="0"/>
                <a:ea typeface="Tahoma" panose="020B0604030504040204" pitchFamily="34" charset="0"/>
                <a:cs typeface="Tahoma" panose="020B0604030504040204" pitchFamily="34" charset="0"/>
              </a:rPr>
              <a:t>Be specific and direct in the title. Use the subtitle to give the specific context of the speech.</a:t>
            </a:r>
          </a:p>
          <a:p>
            <a:r>
              <a:rPr lang="en-US" sz="1200" dirty="0">
                <a:latin typeface="Tahoma" panose="020B0604030504040204" pitchFamily="34" charset="0"/>
                <a:ea typeface="Tahoma" panose="020B0604030504040204" pitchFamily="34" charset="0"/>
                <a:cs typeface="Tahoma" panose="020B0604030504040204" pitchFamily="34" charset="0"/>
              </a:rPr>
              <a:t>-The goal should be to capture the audience’s attention which can be done with a quote, a startling statistic, or fact.  It is not necessary to include this attention getter on the slide.</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a:t>
            </a:fld>
            <a:endParaRPr lang="en-US" dirty="0"/>
          </a:p>
        </p:txBody>
      </p:sp>
    </p:spTree>
    <p:extLst>
      <p:ext uri="{BB962C8B-B14F-4D97-AF65-F5344CB8AC3E}">
        <p14:creationId xmlns:p14="http://schemas.microsoft.com/office/powerpoint/2010/main" val="3205455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2</a:t>
            </a:fld>
            <a:endParaRPr lang="en-US" dirty="0"/>
          </a:p>
        </p:txBody>
      </p:sp>
    </p:spTree>
    <p:extLst>
      <p:ext uri="{BB962C8B-B14F-4D97-AF65-F5344CB8AC3E}">
        <p14:creationId xmlns:p14="http://schemas.microsoft.com/office/powerpoint/2010/main" val="2752401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entury Gothic" panose="020B0502020202020204" pitchFamily="34" charset="0"/>
                <a:ea typeface="Tahoma" panose="020B0604030504040204" pitchFamily="34" charset="0"/>
                <a:cs typeface="Tahoma" panose="020B0604030504040204" pitchFamily="34" charset="0"/>
              </a:rPr>
              <a:t>Dedicate this entire slide to the thesis statement.  It is the reason the speech is being given.  Use this time to reveal the three main points of the speech (slides 4,5,6) as an overview for the direction of the speech:</a:t>
            </a:r>
          </a:p>
          <a:p>
            <a:r>
              <a:rPr lang="en-US" dirty="0">
                <a:latin typeface="Century Gothic" panose="020B0502020202020204" pitchFamily="34" charset="0"/>
                <a:ea typeface="Tahoma" panose="020B0604030504040204" pitchFamily="34" charset="0"/>
                <a:cs typeface="Tahoma" panose="020B0604030504040204" pitchFamily="34" charset="0"/>
              </a:rPr>
              <a:t>-[type main point #1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#2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#3 here]</a:t>
            </a:r>
          </a:p>
          <a:p>
            <a:r>
              <a:rPr lang="en-US" dirty="0">
                <a:latin typeface="Century Gothic" panose="020B0502020202020204" pitchFamily="34" charset="0"/>
                <a:ea typeface="Tahoma" panose="020B0604030504040204" pitchFamily="34" charset="0"/>
                <a:cs typeface="Tahoma" panose="020B0604030504040204" pitchFamily="34" charset="0"/>
              </a:rPr>
              <a:t>Be sure to transition to the first main point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3</a:t>
            </a:fld>
            <a:endParaRPr lang="en-US" dirty="0"/>
          </a:p>
        </p:txBody>
      </p:sp>
    </p:spTree>
    <p:extLst>
      <p:ext uri="{BB962C8B-B14F-4D97-AF65-F5344CB8AC3E}">
        <p14:creationId xmlns:p14="http://schemas.microsoft.com/office/powerpoint/2010/main" val="3338027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#1 should be clear and concise.  Each piece of evidence should be summarized for clarity and cited correctly.  Do not simply read the pieces of evidence, but elaborate where needed.  </a:t>
            </a:r>
          </a:p>
          <a:p>
            <a:r>
              <a:rPr lang="en-US" dirty="0"/>
              <a:t>[type notes for elaboration here]</a:t>
            </a:r>
          </a:p>
          <a:p>
            <a:r>
              <a:rPr lang="en-US" dirty="0"/>
              <a:t>Be sure to transition to main point #2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4</a:t>
            </a:fld>
            <a:endParaRPr lang="en-US" dirty="0"/>
          </a:p>
        </p:txBody>
      </p:sp>
    </p:spTree>
    <p:extLst>
      <p:ext uri="{BB962C8B-B14F-4D97-AF65-F5344CB8AC3E}">
        <p14:creationId xmlns:p14="http://schemas.microsoft.com/office/powerpoint/2010/main" val="2639452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#2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main point #3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5</a:t>
            </a:fld>
            <a:endParaRPr lang="en-US" dirty="0"/>
          </a:p>
        </p:txBody>
      </p:sp>
    </p:spTree>
    <p:extLst>
      <p:ext uri="{BB962C8B-B14F-4D97-AF65-F5344CB8AC3E}">
        <p14:creationId xmlns:p14="http://schemas.microsoft.com/office/powerpoint/2010/main" val="75056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6</a:t>
            </a:fld>
            <a:endParaRPr lang="en-US" dirty="0"/>
          </a:p>
        </p:txBody>
      </p:sp>
    </p:spTree>
    <p:extLst>
      <p:ext uri="{BB962C8B-B14F-4D97-AF65-F5344CB8AC3E}">
        <p14:creationId xmlns:p14="http://schemas.microsoft.com/office/powerpoint/2010/main" val="3730541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81388F-6D01-4763-9497-2C5F78AF5477}"/>
              </a:ext>
            </a:extLst>
          </p:cNvPr>
          <p:cNvSpPr/>
          <p:nvPr userDrawn="1"/>
        </p:nvSpPr>
        <p:spPr>
          <a:xfrm>
            <a:off x="0" y="4818185"/>
            <a:ext cx="12192000" cy="20398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6"/>
          <p:cNvSpPr/>
          <p:nvPr/>
        </p:nvSpPr>
        <p:spPr bwMode="ltGray">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lgn="ctr">
              <a:defRPr sz="5400" b="0"/>
            </a:lvl1pPr>
          </a:lstStyle>
          <a:p>
            <a:r>
              <a:rPr lang="en-US" noProof="0"/>
              <a:t>Click to edit Master title style</a:t>
            </a:r>
          </a:p>
        </p:txBody>
      </p:sp>
      <p:sp>
        <p:nvSpPr>
          <p:cNvPr id="3" name="Subtitle 2"/>
          <p:cNvSpPr>
            <a:spLocks noGrp="1"/>
          </p:cNvSpPr>
          <p:nvPr>
            <p:ph type="subTitle" idx="1"/>
          </p:nvPr>
        </p:nvSpPr>
        <p:spPr>
          <a:xfrm>
            <a:off x="810001" y="5280847"/>
            <a:ext cx="10572000" cy="434974"/>
          </a:xfrm>
        </p:spPr>
        <p:txBody>
          <a:bodyPr anchor="t">
            <a:noAutofit/>
          </a:bodyPr>
          <a:lstStyle>
            <a:lvl1pPr marL="0" indent="0" algn="ct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5" name="Footer Placeholder 4"/>
          <p:cNvSpPr>
            <a:spLocks noGrp="1"/>
          </p:cNvSpPr>
          <p:nvPr>
            <p:ph type="ftr" sz="quarter" idx="11"/>
          </p:nvPr>
        </p:nvSpPr>
        <p:spPr/>
        <p:txBody>
          <a:bodyPr/>
          <a:lstStyle/>
          <a:p>
            <a:r>
              <a:rPr lang="en-US" noProof="0" dirty="0"/>
              <a:t>Add a footer </a:t>
            </a:r>
          </a:p>
        </p:txBody>
      </p:sp>
      <p:sp>
        <p:nvSpPr>
          <p:cNvPr id="6" name="Slide Number Placeholder 5"/>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774326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p:nvPr>
        </p:nvSpPr>
        <p:spPr>
          <a:xfrm>
            <a:off x="6187415" y="2222287"/>
            <a:ext cx="5194583" cy="3638764"/>
          </a:xfrm>
          <a:noFill/>
          <a:ln w="25400">
            <a:gradFill>
              <a:gsLst>
                <a:gs pos="50000">
                  <a:schemeClr val="bg2"/>
                </a:gs>
                <a:gs pos="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2A4059F8-A688-4FFE-AA79-3B6D811FA987}"/>
              </a:ext>
            </a:extLst>
          </p:cNvPr>
          <p:cNvSpPr>
            <a:spLocks noGrp="1"/>
          </p:cNvSpPr>
          <p:nvPr>
            <p:ph sz="half" idx="1"/>
          </p:nvPr>
        </p:nvSpPr>
        <p:spPr>
          <a:xfrm>
            <a:off x="838200" y="2222287"/>
            <a:ext cx="5181600" cy="36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C3AB4A3-AE75-4D00-9BE1-AF3996C6B77E}"/>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10" name="Footer Placeholder 9">
            <a:extLst>
              <a:ext uri="{FF2B5EF4-FFF2-40B4-BE49-F238E27FC236}">
                <a16:creationId xmlns:a16="http://schemas.microsoft.com/office/drawing/2014/main" id="{9471F3C4-BAAF-4391-B574-8E340EDA39E9}"/>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FB8DD71F-FEC6-4AB5-974A-FD2B82A7BEE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6491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ection Content Only ">
    <p:spTree>
      <p:nvGrpSpPr>
        <p:cNvPr id="1" name=""/>
        <p:cNvGrpSpPr/>
        <p:nvPr/>
      </p:nvGrpSpPr>
      <p:grpSpPr>
        <a:xfrm>
          <a:off x="0" y="0"/>
          <a:ext cx="0" cy="0"/>
          <a:chOff x="0" y="0"/>
          <a:chExt cx="0" cy="0"/>
        </a:xfrm>
      </p:grpSpPr>
      <p:sp>
        <p:nvSpPr>
          <p:cNvPr id="10" name="Freeform 7"/>
          <p:cNvSpPr/>
          <p:nvPr/>
        </p:nvSpPr>
        <p:spPr bwMode="ltGray">
          <a:xfrm>
            <a:off x="0" y="1"/>
            <a:ext cx="12192000" cy="6251330"/>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451513"/>
            <a:ext cx="11288972" cy="5149187"/>
          </a:xfrm>
        </p:spPr>
        <p:txBody>
          <a:bodyPr anchor="ctr" anchorCtr="0"/>
          <a:lstStyle>
            <a:lvl1pPr algn="ctr">
              <a:defRPr sz="4800" b="0" cap="none"/>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740B6DF-7478-4740-A710-DA5E9EBA7CBF}"/>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7" name="Footer Placeholder 6">
            <a:extLst>
              <a:ext uri="{FF2B5EF4-FFF2-40B4-BE49-F238E27FC236}">
                <a16:creationId xmlns:a16="http://schemas.microsoft.com/office/drawing/2014/main" id="{42D89951-67E9-4086-AED0-C236A00A5330}"/>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38553809-8746-49E3-BCB5-0A9FF406C30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97319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8" name="Freeform 6"/>
          <p:cNvSpPr/>
          <p:nvPr/>
        </p:nvSpPr>
        <p:spPr bwMode="ltGray">
          <a:xfrm flipH="1">
            <a:off x="12699" y="0"/>
            <a:ext cx="6004585"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375313"/>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p:nvPr>
        </p:nvSpPr>
        <p:spPr>
          <a:xfrm>
            <a:off x="451514" y="2222287"/>
            <a:ext cx="5553071" cy="3638763"/>
          </a:xfrm>
          <a:ln w="25400">
            <a:gradFill>
              <a:gsLst>
                <a:gs pos="0">
                  <a:schemeClr val="bg2"/>
                </a:gs>
                <a:gs pos="50000">
                  <a:srgbClr val="4A3030"/>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9">
            <a:extLst>
              <a:ext uri="{FF2B5EF4-FFF2-40B4-BE49-F238E27FC236}">
                <a16:creationId xmlns:a16="http://schemas.microsoft.com/office/drawing/2014/main" id="{C95D556F-51D2-4EF4-B60F-D319BF232882}"/>
              </a:ext>
            </a:extLst>
          </p:cNvPr>
          <p:cNvSpPr>
            <a:spLocks noGrp="1"/>
          </p:cNvSpPr>
          <p:nvPr>
            <p:ph sz="quarter" idx="13"/>
          </p:nvPr>
        </p:nvSpPr>
        <p:spPr>
          <a:xfrm>
            <a:off x="6456099" y="375312"/>
            <a:ext cx="5186363" cy="5485737"/>
          </a:xfrm>
        </p:spPr>
        <p:txBody>
          <a:bodyPr anchor="t" anchorCtr="0">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3F86C4-C3A0-4CA8-8809-1D90DE9E4D4F}"/>
              </a:ext>
            </a:extLst>
          </p:cNvPr>
          <p:cNvSpPr>
            <a:spLocks noGrp="1"/>
          </p:cNvSpPr>
          <p:nvPr>
            <p:ph type="dt" sz="half" idx="14"/>
          </p:nvPr>
        </p:nvSpPr>
        <p:spPr/>
        <p:txBody>
          <a:bodyPr/>
          <a:lstStyle/>
          <a:p>
            <a:fld id="{FB7F6C47-B260-4BB6-8230-7D14D5CDE026}" type="datetimeFigureOut">
              <a:rPr lang="en-US" noProof="0" smtClean="0"/>
              <a:t>1/19/2026</a:t>
            </a:fld>
            <a:endParaRPr lang="en-US" noProof="0" dirty="0"/>
          </a:p>
        </p:txBody>
      </p:sp>
      <p:sp>
        <p:nvSpPr>
          <p:cNvPr id="10" name="Footer Placeholder 9">
            <a:extLst>
              <a:ext uri="{FF2B5EF4-FFF2-40B4-BE49-F238E27FC236}">
                <a16:creationId xmlns:a16="http://schemas.microsoft.com/office/drawing/2014/main" id="{EDD26EA8-C9F2-49A7-8F7B-A782D30B827A}"/>
              </a:ext>
            </a:extLst>
          </p:cNvPr>
          <p:cNvSpPr>
            <a:spLocks noGrp="1"/>
          </p:cNvSpPr>
          <p:nvPr>
            <p:ph type="ftr" sz="quarter" idx="15"/>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241DD2E8-07A6-430F-A2FB-E2746C9352D4}"/>
              </a:ext>
            </a:extLst>
          </p:cNvPr>
          <p:cNvSpPr>
            <a:spLocks noGrp="1"/>
          </p:cNvSpPr>
          <p:nvPr>
            <p:ph type="sldNum" sz="quarter" idx="16"/>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54464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8" name="Freeform 6"/>
          <p:cNvSpPr/>
          <p:nvPr/>
        </p:nvSpPr>
        <p:spPr bwMode="ltGray">
          <a:xfrm flipH="1">
            <a:off x="6187414" y="0"/>
            <a:ext cx="6004583"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27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632696" y="359551"/>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hasCustomPrompt="1"/>
          </p:nvPr>
        </p:nvSpPr>
        <p:spPr>
          <a:xfrm>
            <a:off x="451514" y="451513"/>
            <a:ext cx="5553071" cy="5409537"/>
          </a:xfrm>
        </p:spPr>
        <p:txBody>
          <a:bodyPr anchor="t" anchorCtr="0">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54563" y="2222287"/>
            <a:ext cx="5553071" cy="3638764"/>
          </a:xfrm>
          <a:ln>
            <a:gradFill>
              <a:gsLst>
                <a:gs pos="0">
                  <a:schemeClr val="bg2"/>
                </a:gs>
                <a:gs pos="5000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82940641-87D1-48C5-879E-8A5FBA537AFD}"/>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10" name="Footer Placeholder 9">
            <a:extLst>
              <a:ext uri="{FF2B5EF4-FFF2-40B4-BE49-F238E27FC236}">
                <a16:creationId xmlns:a16="http://schemas.microsoft.com/office/drawing/2014/main" id="{DBFA68A8-3A7A-430B-9A66-482C28DC5A76}"/>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96C17F98-4E3F-4327-8CCF-D13C337121A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7031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B2B99B50-4971-48A5-8202-4CC55C7F97A2}"/>
              </a:ext>
            </a:extLst>
          </p:cNvPr>
          <p:cNvSpPr>
            <a:spLocks noGrp="1"/>
          </p:cNvSpPr>
          <p:nvPr>
            <p:ph type="pic" idx="1"/>
          </p:nvPr>
        </p:nvSpPr>
        <p:spPr>
          <a:xfrm>
            <a:off x="6096000" y="0"/>
            <a:ext cx="6096000" cy="685799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ln/>
          <a:effectLst>
            <a:innerShdw blurRad="63500" dist="50800" dir="2700000">
              <a:prstClr val="black">
                <a:alpha val="50000"/>
              </a:prstClr>
            </a:innerShdw>
          </a:effectLst>
        </p:spPr>
        <p:style>
          <a:lnRef idx="1">
            <a:schemeClr val="accent1"/>
          </a:lnRef>
          <a:fillRef idx="3">
            <a:schemeClr val="accent1"/>
          </a:fillRef>
          <a:effectRef idx="2">
            <a:schemeClr val="accent1"/>
          </a:effectRef>
          <a:fontRef idx="minor">
            <a:schemeClr val="lt1"/>
          </a:fontRef>
        </p:style>
        <p:txBody>
          <a:bodyPr wrap="square">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590396" y="311813"/>
            <a:ext cx="5334448" cy="1453488"/>
          </a:xfrm>
          <a:effectLst/>
        </p:spPr>
        <p:txBody>
          <a:bodyPr anchor="b">
            <a:normAutofit/>
          </a:bodyPr>
          <a:lstStyle>
            <a:lvl1pPr algn="l">
              <a:defRPr sz="4000" b="0">
                <a:ln>
                  <a:noFill/>
                </a:ln>
                <a:solidFill>
                  <a:schemeClr val="tx1"/>
                </a:solidFill>
                <a:effectLst/>
              </a:defRPr>
            </a:lvl1pPr>
          </a:lstStyle>
          <a:p>
            <a:r>
              <a:rPr lang="en-US"/>
              <a:t>Click to edit Master title style</a:t>
            </a:r>
            <a:endParaRPr lang="en-US" dirty="0"/>
          </a:p>
        </p:txBody>
      </p:sp>
      <p:sp>
        <p:nvSpPr>
          <p:cNvPr id="12" name="Text Placeholder 3">
            <a:extLst>
              <a:ext uri="{FF2B5EF4-FFF2-40B4-BE49-F238E27FC236}">
                <a16:creationId xmlns:a16="http://schemas.microsoft.com/office/drawing/2014/main" id="{EB4FB892-38DF-40F9-B034-BC1E61FC6BF0}"/>
              </a:ext>
            </a:extLst>
          </p:cNvPr>
          <p:cNvSpPr>
            <a:spLocks noGrp="1"/>
          </p:cNvSpPr>
          <p:nvPr>
            <p:ph type="body" sz="half" idx="2"/>
          </p:nvPr>
        </p:nvSpPr>
        <p:spPr>
          <a:xfrm>
            <a:off x="590396" y="2057400"/>
            <a:ext cx="5334448" cy="3811588"/>
          </a:xfrm>
        </p:spPr>
        <p:txBody>
          <a:bodyPr anchor="t">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Date Placeholder 2">
            <a:extLst>
              <a:ext uri="{FF2B5EF4-FFF2-40B4-BE49-F238E27FC236}">
                <a16:creationId xmlns:a16="http://schemas.microsoft.com/office/drawing/2014/main" id="{5829ED24-3C5F-4326-A304-DBDBA6CE7E1A}"/>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4" name="Footer Placeholder 3">
            <a:extLst>
              <a:ext uri="{FF2B5EF4-FFF2-40B4-BE49-F238E27FC236}">
                <a16:creationId xmlns:a16="http://schemas.microsoft.com/office/drawing/2014/main" id="{BF532AEE-3AAE-4FBF-969F-8A364CE8AEB6}"/>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6717C1A8-7DBE-4E24-BCA1-D820D780B9C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9730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Title and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hasCustomPrompt="1"/>
          </p:nvPr>
        </p:nvSpPr>
        <p:spPr>
          <a:xfrm>
            <a:off x="810001" y="2222287"/>
            <a:ext cx="10571998" cy="3638764"/>
          </a:xfrm>
        </p:spPr>
        <p:txBody>
          <a:bodyPr>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0466CE2-DFEE-46B8-AFB2-817272E3B703}"/>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9" name="Footer Placeholder 8">
            <a:extLst>
              <a:ext uri="{FF2B5EF4-FFF2-40B4-BE49-F238E27FC236}">
                <a16:creationId xmlns:a16="http://schemas.microsoft.com/office/drawing/2014/main" id="{27E9A94A-136A-4208-8F98-012BDAC1A23C}"/>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81459C8B-DA0F-4808-A642-40471D1D2C96}"/>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33768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489884"/>
            <a:ext cx="10561418" cy="1426004"/>
          </a:xfrm>
        </p:spPr>
        <p:txBody>
          <a:bodyPr anchor="ctr" anchorCtr="0">
            <a:normAutofit/>
          </a:bodyPr>
          <a:lstStyle>
            <a:lvl1pPr algn="ctr">
              <a:defRPr sz="4000" b="0">
                <a:ln>
                  <a:noFill/>
                </a:ln>
                <a:solidFill>
                  <a:schemeClr val="tx1"/>
                </a:solidFill>
                <a:latin typeface="+mj-lt"/>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EC1FEB3F-0898-4AE0-B8C4-970BF80A3766}"/>
              </a:ext>
            </a:extLst>
          </p:cNvPr>
          <p:cNvSpPr>
            <a:spLocks noGrp="1"/>
          </p:cNvSpPr>
          <p:nvPr>
            <p:ph sz="quarter" idx="14"/>
          </p:nvPr>
        </p:nvSpPr>
        <p:spPr bwMode="ltGray">
          <a:xfrm>
            <a:off x="-5291" y="-57584"/>
            <a:ext cx="12192000" cy="4851400"/>
          </a:xfrm>
          <a:custGeom>
            <a:avLst/>
            <a:gdLst>
              <a:gd name="connsiteX0" fmla="*/ 0 w 10561638"/>
              <a:gd name="connsiteY0" fmla="*/ 0 h 3937000"/>
              <a:gd name="connsiteX1" fmla="*/ 1760273 w 10561638"/>
              <a:gd name="connsiteY1" fmla="*/ 0 h 3937000"/>
              <a:gd name="connsiteX2" fmla="*/ 1760273 w 10561638"/>
              <a:gd name="connsiteY2" fmla="*/ 0 h 3937000"/>
              <a:gd name="connsiteX3" fmla="*/ 4400683 w 10561638"/>
              <a:gd name="connsiteY3" fmla="*/ 0 h 3937000"/>
              <a:gd name="connsiteX4" fmla="*/ 10561638 w 10561638"/>
              <a:gd name="connsiteY4" fmla="*/ 0 h 3937000"/>
              <a:gd name="connsiteX5" fmla="*/ 10561638 w 10561638"/>
              <a:gd name="connsiteY5" fmla="*/ 2296583 h 3937000"/>
              <a:gd name="connsiteX6" fmla="*/ 10561638 w 10561638"/>
              <a:gd name="connsiteY6" fmla="*/ 2296583 h 3937000"/>
              <a:gd name="connsiteX7" fmla="*/ 10561638 w 10561638"/>
              <a:gd name="connsiteY7" fmla="*/ 3280833 h 3937000"/>
              <a:gd name="connsiteX8" fmla="*/ 10561638 w 10561638"/>
              <a:gd name="connsiteY8" fmla="*/ 3937000 h 3937000"/>
              <a:gd name="connsiteX9" fmla="*/ 4400683 w 10561638"/>
              <a:gd name="connsiteY9" fmla="*/ 3937000 h 3937000"/>
              <a:gd name="connsiteX10" fmla="*/ 2077263 w 10561638"/>
              <a:gd name="connsiteY10" fmla="*/ 4251330 h 3937000"/>
              <a:gd name="connsiteX11" fmla="*/ 1760273 w 10561638"/>
              <a:gd name="connsiteY11" fmla="*/ 3937000 h 3937000"/>
              <a:gd name="connsiteX12" fmla="*/ 0 w 10561638"/>
              <a:gd name="connsiteY12" fmla="*/ 3937000 h 3937000"/>
              <a:gd name="connsiteX13" fmla="*/ 0 w 10561638"/>
              <a:gd name="connsiteY13" fmla="*/ 3280833 h 3937000"/>
              <a:gd name="connsiteX14" fmla="*/ 0 w 10561638"/>
              <a:gd name="connsiteY14" fmla="*/ 2296583 h 3937000"/>
              <a:gd name="connsiteX15" fmla="*/ 0 w 10561638"/>
              <a:gd name="connsiteY15" fmla="*/ 2296583 h 3937000"/>
              <a:gd name="connsiteX16" fmla="*/ 0 w 10561638"/>
              <a:gd name="connsiteY16" fmla="*/ 0 h 393700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482983 w 10561638"/>
              <a:gd name="connsiteY9" fmla="*/ 39751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878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624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243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638" h="4251330">
                <a:moveTo>
                  <a:pt x="0" y="0"/>
                </a:moveTo>
                <a:lnTo>
                  <a:pt x="1760273" y="0"/>
                </a:lnTo>
                <a:lnTo>
                  <a:pt x="1760273" y="0"/>
                </a:lnTo>
                <a:lnTo>
                  <a:pt x="4400683" y="0"/>
                </a:lnTo>
                <a:lnTo>
                  <a:pt x="10561638" y="0"/>
                </a:lnTo>
                <a:lnTo>
                  <a:pt x="10561638" y="2296583"/>
                </a:lnTo>
                <a:lnTo>
                  <a:pt x="10561638" y="2296583"/>
                </a:lnTo>
                <a:lnTo>
                  <a:pt x="10561638" y="3280833"/>
                </a:lnTo>
                <a:lnTo>
                  <a:pt x="10561638" y="3937000"/>
                </a:lnTo>
                <a:lnTo>
                  <a:pt x="2343283" y="3924300"/>
                </a:lnTo>
                <a:lnTo>
                  <a:pt x="2077263" y="4251330"/>
                </a:lnTo>
                <a:lnTo>
                  <a:pt x="1760273" y="3937000"/>
                </a:lnTo>
                <a:lnTo>
                  <a:pt x="0" y="3937000"/>
                </a:lnTo>
                <a:lnTo>
                  <a:pt x="0" y="3280833"/>
                </a:lnTo>
                <a:lnTo>
                  <a:pt x="0" y="2296583"/>
                </a:lnTo>
                <a:lnTo>
                  <a:pt x="0" y="2296583"/>
                </a:lnTo>
                <a:lnTo>
                  <a:pt x="0" y="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effectLst>
            <a:innerShdw blurRad="63500" dist="50800" dir="5400000">
              <a:prstClr val="black">
                <a:alpha val="50000"/>
              </a:prstClr>
            </a:innerShdw>
          </a:effectLst>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1FE71A4-2AD7-44A1-9075-3AB1A226C1C2}"/>
              </a:ext>
            </a:extLst>
          </p:cNvPr>
          <p:cNvSpPr>
            <a:spLocks noGrp="1"/>
          </p:cNvSpPr>
          <p:nvPr>
            <p:ph type="dt" sz="half" idx="15"/>
          </p:nvPr>
        </p:nvSpPr>
        <p:spPr/>
        <p:txBody>
          <a:bodyPr/>
          <a:lstStyle/>
          <a:p>
            <a:fld id="{FB7F6C47-B260-4BB6-8230-7D14D5CDE026}" type="datetimeFigureOut">
              <a:rPr lang="en-US" noProof="0" smtClean="0"/>
              <a:t>1/19/2026</a:t>
            </a:fld>
            <a:endParaRPr lang="en-US" noProof="0" dirty="0"/>
          </a:p>
        </p:txBody>
      </p:sp>
      <p:sp>
        <p:nvSpPr>
          <p:cNvPr id="4" name="Footer Placeholder 3">
            <a:extLst>
              <a:ext uri="{FF2B5EF4-FFF2-40B4-BE49-F238E27FC236}">
                <a16:creationId xmlns:a16="http://schemas.microsoft.com/office/drawing/2014/main" id="{0F5F74D3-28C0-4AA1-8508-75D32DA3C2A0}"/>
              </a:ext>
            </a:extLst>
          </p:cNvPr>
          <p:cNvSpPr>
            <a:spLocks noGrp="1"/>
          </p:cNvSpPr>
          <p:nvPr>
            <p:ph type="ftr" sz="quarter" idx="16"/>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77D83112-B341-46D2-8B30-46DBC3DAE35A}"/>
              </a:ext>
            </a:extLst>
          </p:cNvPr>
          <p:cNvSpPr>
            <a:spLocks noGrp="1"/>
          </p:cNvSpPr>
          <p:nvPr>
            <p:ph type="sldNum" sz="quarter" idx="17"/>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311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nchor="ctr" anchorCtr="0"/>
          <a:lstStyle>
            <a:lvl1pPr>
              <a:defRPr b="0"/>
            </a:lvl1p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913A633-0BBE-491F-94FD-A319FC7D2B1A}"/>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8" name="Footer Placeholder 7">
            <a:extLst>
              <a:ext uri="{FF2B5EF4-FFF2-40B4-BE49-F238E27FC236}">
                <a16:creationId xmlns:a16="http://schemas.microsoft.com/office/drawing/2014/main" id="{9916FEDE-3F7F-4F2C-A341-BDA56AA7C2AC}"/>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C1EE25F-3E3B-45D3-B259-498E69BF2D67}"/>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24028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ltGray">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606669"/>
            <a:ext cx="10561418" cy="3813527"/>
          </a:xfrm>
        </p:spPr>
        <p:txBody>
          <a:bodyPr anchor="ctr" anchorCtr="0"/>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ctr" anchorCtr="0">
            <a:noAutofit/>
          </a:bodyPr>
          <a:lstStyle>
            <a:lvl1pPr marL="0" indent="0" algn="r">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D4F5D18E-4241-429D-BEDB-6A7415C52F3D}"/>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8" name="Footer Placeholder 7">
            <a:extLst>
              <a:ext uri="{FF2B5EF4-FFF2-40B4-BE49-F238E27FC236}">
                <a16:creationId xmlns:a16="http://schemas.microsoft.com/office/drawing/2014/main" id="{7F5CFD55-6AD5-4B7E-AC33-483174EF1EBD}"/>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14D43F5-DCFF-4B29-AC19-0BF28605BA8B}"/>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57640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10">
            <a:extLst>
              <a:ext uri="{FF2B5EF4-FFF2-40B4-BE49-F238E27FC236}">
                <a16:creationId xmlns:a16="http://schemas.microsoft.com/office/drawing/2014/main" id="{B3473E37-6504-470F-92FA-792C3ACA4FEC}"/>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12" name="Footer Placeholder 11">
            <a:extLst>
              <a:ext uri="{FF2B5EF4-FFF2-40B4-BE49-F238E27FC236}">
                <a16:creationId xmlns:a16="http://schemas.microsoft.com/office/drawing/2014/main" id="{7523DE74-18E2-4EF3-A1FC-8A32CCFE2666}"/>
              </a:ext>
            </a:extLst>
          </p:cNvPr>
          <p:cNvSpPr>
            <a:spLocks noGrp="1"/>
          </p:cNvSpPr>
          <p:nvPr>
            <p:ph type="ftr" sz="quarter" idx="11"/>
          </p:nvPr>
        </p:nvSpPr>
        <p:spPr/>
        <p:txBody>
          <a:bodyPr/>
          <a:lstStyle/>
          <a:p>
            <a:r>
              <a:rPr lang="en-US" noProof="0" dirty="0"/>
              <a:t>Add a footer</a:t>
            </a:r>
          </a:p>
        </p:txBody>
      </p:sp>
      <p:sp>
        <p:nvSpPr>
          <p:cNvPr id="13" name="Slide Number Placeholder 12">
            <a:extLst>
              <a:ext uri="{FF2B5EF4-FFF2-40B4-BE49-F238E27FC236}">
                <a16:creationId xmlns:a16="http://schemas.microsoft.com/office/drawing/2014/main" id="{51B4AF82-5505-4A7E-AA81-139F21451D9A}"/>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550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noProof="0"/>
              <a:t>Click to edit Master title style</a:t>
            </a:r>
          </a:p>
        </p:txBody>
      </p:sp>
      <p:sp>
        <p:nvSpPr>
          <p:cNvPr id="7" name="Date Placeholder 6">
            <a:extLst>
              <a:ext uri="{FF2B5EF4-FFF2-40B4-BE49-F238E27FC236}">
                <a16:creationId xmlns:a16="http://schemas.microsoft.com/office/drawing/2014/main" id="{93AF03C3-E3F3-4845-8D9E-9BD2A676707E}"/>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8" name="Footer Placeholder 7">
            <a:extLst>
              <a:ext uri="{FF2B5EF4-FFF2-40B4-BE49-F238E27FC236}">
                <a16:creationId xmlns:a16="http://schemas.microsoft.com/office/drawing/2014/main" id="{DB9C7230-29FF-42F2-A662-1BC1D19C5003}"/>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99EBD02D-5A68-4A14-892F-DE4953F2E3DD}"/>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898126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76D14D8-4D13-4DFE-938B-B710F891BBA2}"/>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6" name="Footer Placeholder 5">
            <a:extLst>
              <a:ext uri="{FF2B5EF4-FFF2-40B4-BE49-F238E27FC236}">
                <a16:creationId xmlns:a16="http://schemas.microsoft.com/office/drawing/2014/main" id="{6864B8A5-6021-4208-A587-B45576E66D48}"/>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3C96ABC-E632-4853-B7CC-A2FB4B7CF144}"/>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40365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ltGray">
          <a:xfrm>
            <a:off x="1073151" y="446087"/>
            <a:ext cx="3547533" cy="2838449"/>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ffectLst>
            <a:innerShdw blurRad="114300">
              <a:prstClr val="black"/>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2576512"/>
          </a:xfrm>
        </p:spPr>
        <p:txBody>
          <a:bodyPr anchor="ctr" anchorCtr="0"/>
          <a:lstStyle>
            <a:lvl1pPr algn="l">
              <a:defRPr sz="4000" b="0"/>
            </a:lvl1pPr>
          </a:lstStyle>
          <a:p>
            <a:r>
              <a:rPr lang="en-US" noProof="0"/>
              <a:t>Click to edit Master title style</a:t>
            </a:r>
          </a:p>
        </p:txBody>
      </p:sp>
      <p:sp>
        <p:nvSpPr>
          <p:cNvPr id="3" name="Content Placeholder 2"/>
          <p:cNvSpPr>
            <a:spLocks noGrp="1"/>
          </p:cNvSpPr>
          <p:nvPr>
            <p:ph idx="1" hasCustomPrompt="1"/>
          </p:nvPr>
        </p:nvSpPr>
        <p:spPr>
          <a:xfrm>
            <a:off x="4855633" y="446088"/>
            <a:ext cx="6252633" cy="5414963"/>
          </a:xfrm>
        </p:spPr>
        <p:txBody>
          <a:bodyP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hasCustomPrompt="1"/>
          </p:nvPr>
        </p:nvSpPr>
        <p:spPr>
          <a:xfrm>
            <a:off x="1073151" y="3022600"/>
            <a:ext cx="3547533" cy="2838449"/>
          </a:xfrm>
        </p:spPr>
        <p:txBody>
          <a:bodyPr>
            <a:normAutofit/>
          </a:bodyPr>
          <a:lstStyle>
            <a:lvl1pPr marL="0" indent="0">
              <a:buNone/>
              <a:defRPr sz="2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8" name="Date Placeholder 7">
            <a:extLst>
              <a:ext uri="{FF2B5EF4-FFF2-40B4-BE49-F238E27FC236}">
                <a16:creationId xmlns:a16="http://schemas.microsoft.com/office/drawing/2014/main" id="{CBF97433-9C09-4B71-A1E0-24F75011D99C}"/>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9" name="Footer Placeholder 8">
            <a:extLst>
              <a:ext uri="{FF2B5EF4-FFF2-40B4-BE49-F238E27FC236}">
                <a16:creationId xmlns:a16="http://schemas.microsoft.com/office/drawing/2014/main" id="{46EDA271-FE91-46E6-ABB5-0A3AD2448B21}"/>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C44DCFF3-B944-4C24-A12C-689D1FF794E8}"/>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05611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ltGray">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ctr" anchorCtr="0"/>
          <a:lstStyle>
            <a:lvl1pPr algn="l">
              <a:defRPr sz="4000" b="0" cap="none"/>
            </a:lvl1pPr>
          </a:lstStyle>
          <a:p>
            <a:r>
              <a:rPr lang="en-US" noProof="0"/>
              <a:t>Click to edit Master title style</a:t>
            </a:r>
          </a:p>
        </p:txBody>
      </p:sp>
      <p:sp>
        <p:nvSpPr>
          <p:cNvPr id="3" name="Text Placeholder 2"/>
          <p:cNvSpPr>
            <a:spLocks noGrp="1"/>
          </p:cNvSpPr>
          <p:nvPr>
            <p:ph type="body" idx="1" hasCustomPrompt="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9" name="Text Placeholder 5"/>
          <p:cNvSpPr>
            <a:spLocks noGrp="1"/>
          </p:cNvSpPr>
          <p:nvPr>
            <p:ph type="body" sz="quarter" idx="16" hasCustomPrompt="1"/>
          </p:nvPr>
        </p:nvSpPr>
        <p:spPr>
          <a:xfrm>
            <a:off x="7574642" y="1081456"/>
            <a:ext cx="3810001" cy="4075465"/>
          </a:xfrm>
        </p:spPr>
        <p:txBody>
          <a:bodyPr anchor="t" anchorCtr="0">
            <a:normAutofit/>
          </a:bodyPr>
          <a:lstStyle>
            <a:lvl1pPr marL="0" indent="0" algn="l">
              <a:buFontTx/>
              <a:buNone/>
              <a:defRPr sz="2800"/>
            </a:lvl1pPr>
          </a:lstStyle>
          <a:p>
            <a:pPr lvl="0"/>
            <a:r>
              <a:rPr lang="en-US" noProof="0"/>
              <a:t>Edit Master text styles</a:t>
            </a:r>
          </a:p>
        </p:txBody>
      </p:sp>
      <p:sp>
        <p:nvSpPr>
          <p:cNvPr id="7" name="Date Placeholder 6">
            <a:extLst>
              <a:ext uri="{FF2B5EF4-FFF2-40B4-BE49-F238E27FC236}">
                <a16:creationId xmlns:a16="http://schemas.microsoft.com/office/drawing/2014/main" id="{7964F81E-11BA-4BB3-AC2C-0A729DC676E6}"/>
              </a:ext>
            </a:extLst>
          </p:cNvPr>
          <p:cNvSpPr>
            <a:spLocks noGrp="1"/>
          </p:cNvSpPr>
          <p:nvPr>
            <p:ph type="dt" sz="half" idx="17"/>
          </p:nvPr>
        </p:nvSpPr>
        <p:spPr/>
        <p:txBody>
          <a:bodyPr/>
          <a:lstStyle/>
          <a:p>
            <a:fld id="{FB7F6C47-B260-4BB6-8230-7D14D5CDE026}" type="datetimeFigureOut">
              <a:rPr lang="en-US" noProof="0" smtClean="0"/>
              <a:t>1/19/2026</a:t>
            </a:fld>
            <a:endParaRPr lang="en-US" noProof="0" dirty="0"/>
          </a:p>
        </p:txBody>
      </p:sp>
      <p:sp>
        <p:nvSpPr>
          <p:cNvPr id="10" name="Footer Placeholder 9">
            <a:extLst>
              <a:ext uri="{FF2B5EF4-FFF2-40B4-BE49-F238E27FC236}">
                <a16:creationId xmlns:a16="http://schemas.microsoft.com/office/drawing/2014/main" id="{F93A4488-E8DE-4FEB-88F9-B37F95CC838A}"/>
              </a:ext>
            </a:extLst>
          </p:cNvPr>
          <p:cNvSpPr>
            <a:spLocks noGrp="1"/>
          </p:cNvSpPr>
          <p:nvPr>
            <p:ph type="ftr" sz="quarter" idx="18"/>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DF909D08-1E53-42D5-954B-F61B5083645D}"/>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140964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ltGray">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nchor="ctr" anchorCtr="0"/>
          <a:lstStyle>
            <a:lvl1pPr algn="l">
              <a:defRPr sz="4000" b="0"/>
            </a:lvl1pPr>
          </a:lstStyle>
          <a:p>
            <a:r>
              <a:rPr lang="en-US" noProof="0"/>
              <a:t>Click to edit Master title style</a:t>
            </a:r>
          </a:p>
        </p:txBody>
      </p:sp>
      <p:sp>
        <p:nvSpPr>
          <p:cNvPr id="6" name="Text Placeholder 5"/>
          <p:cNvSpPr>
            <a:spLocks noGrp="1"/>
          </p:cNvSpPr>
          <p:nvPr>
            <p:ph type="body" sz="quarter" idx="16" hasCustomPrompt="1"/>
          </p:nvPr>
        </p:nvSpPr>
        <p:spPr>
          <a:xfrm>
            <a:off x="6156000" y="2286000"/>
            <a:ext cx="4880300" cy="2295525"/>
          </a:xfrm>
        </p:spPr>
        <p:txBody>
          <a:bodyPr anchor="ctr" anchorCtr="0">
            <a:normAutofit/>
          </a:bodyPr>
          <a:lstStyle>
            <a:lvl1pPr marL="0" indent="0" algn="ctr">
              <a:buFontTx/>
              <a:buNone/>
              <a:defRPr sz="2800"/>
            </a:lvl1pPr>
          </a:lstStyle>
          <a:p>
            <a:pPr lvl="0"/>
            <a:r>
              <a:rPr lang="en-US" noProof="0"/>
              <a:t>Edit Master text styles</a:t>
            </a:r>
          </a:p>
        </p:txBody>
      </p:sp>
      <p:sp>
        <p:nvSpPr>
          <p:cNvPr id="5" name="Date Placeholder 4">
            <a:extLst>
              <a:ext uri="{FF2B5EF4-FFF2-40B4-BE49-F238E27FC236}">
                <a16:creationId xmlns:a16="http://schemas.microsoft.com/office/drawing/2014/main" id="{52142ECB-4FB1-4B01-80F3-04208C781B16}"/>
              </a:ext>
            </a:extLst>
          </p:cNvPr>
          <p:cNvSpPr>
            <a:spLocks noGrp="1"/>
          </p:cNvSpPr>
          <p:nvPr>
            <p:ph type="dt" sz="half" idx="17"/>
          </p:nvPr>
        </p:nvSpPr>
        <p:spPr/>
        <p:txBody>
          <a:bodyPr/>
          <a:lstStyle/>
          <a:p>
            <a:fld id="{FB7F6C47-B260-4BB6-8230-7D14D5CDE026}" type="datetimeFigureOut">
              <a:rPr lang="en-US" noProof="0" smtClean="0"/>
              <a:t>1/19/2026</a:t>
            </a:fld>
            <a:endParaRPr lang="en-US" noProof="0" dirty="0"/>
          </a:p>
        </p:txBody>
      </p:sp>
      <p:sp>
        <p:nvSpPr>
          <p:cNvPr id="7" name="Footer Placeholder 6">
            <a:extLst>
              <a:ext uri="{FF2B5EF4-FFF2-40B4-BE49-F238E27FC236}">
                <a16:creationId xmlns:a16="http://schemas.microsoft.com/office/drawing/2014/main" id="{776F215A-F354-440E-A263-A920F5950831}"/>
              </a:ext>
            </a:extLst>
          </p:cNvPr>
          <p:cNvSpPr>
            <a:spLocks noGrp="1"/>
          </p:cNvSpPr>
          <p:nvPr>
            <p:ph type="ftr" sz="quarter" idx="18"/>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E90FC50C-9C02-4BD6-9CBE-6880E1297783}"/>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6846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ltGray">
          <a:xfrm>
            <a:off x="7669651" y="0"/>
            <a:ext cx="4522349" cy="5861051"/>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3754460" cy="5134798"/>
          </a:xfrm>
        </p:spPr>
        <p:txBody>
          <a:bodyPr vert="horz" anchor="ctr" anchorCtr="1"/>
          <a:lstStyle>
            <a:lvl1pPr algn="l">
              <a:defRPr b="0"/>
            </a:lvl1pPr>
          </a:lstStyle>
          <a:p>
            <a:r>
              <a:rPr lang="en-US" noProof="0"/>
              <a:t>Click to edit Master title style</a:t>
            </a:r>
          </a:p>
        </p:txBody>
      </p:sp>
      <p:sp>
        <p:nvSpPr>
          <p:cNvPr id="3" name="Vertical Text Placeholder 2"/>
          <p:cNvSpPr>
            <a:spLocks noGrp="1"/>
          </p:cNvSpPr>
          <p:nvPr>
            <p:ph type="body" orient="vert" idx="1" hasCustomPrompt="1"/>
          </p:nvPr>
        </p:nvSpPr>
        <p:spPr>
          <a:xfrm>
            <a:off x="810001" y="446089"/>
            <a:ext cx="6611540" cy="5414962"/>
          </a:xfrm>
        </p:spPr>
        <p:txBody>
          <a:bodyPr vert="horz" anchor="ctr" anchorCtr="1"/>
          <a:lstStyle>
            <a:lvl1pPr algn="ctr">
              <a:defRPr/>
            </a:lvl1pPr>
            <a:lvl2pPr algn="ctr">
              <a:defRPr/>
            </a:lvl2pPr>
            <a:lvl3pPr algn="ctr">
              <a:defRPr/>
            </a:lvl3pPr>
            <a:lvl4pPr algn="ctr">
              <a:defRPr/>
            </a:lvl4pPr>
            <a:lvl5pPr algn="ct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9D7128B4-F868-4384-A8AA-473DA3516902}"/>
              </a:ext>
            </a:extLst>
          </p:cNvPr>
          <p:cNvSpPr>
            <a:spLocks noGrp="1"/>
          </p:cNvSpPr>
          <p:nvPr>
            <p:ph type="dt" sz="half" idx="10"/>
          </p:nvPr>
        </p:nvSpPr>
        <p:spPr/>
        <p:txBody>
          <a:bodyPr/>
          <a:lstStyle/>
          <a:p>
            <a:fld id="{FB7F6C47-B260-4BB6-8230-7D14D5CDE026}" type="datetimeFigureOut">
              <a:rPr lang="en-US" noProof="0" smtClean="0"/>
              <a:t>1/19/2026</a:t>
            </a:fld>
            <a:endParaRPr lang="en-US" noProof="0" dirty="0"/>
          </a:p>
        </p:txBody>
      </p:sp>
      <p:sp>
        <p:nvSpPr>
          <p:cNvPr id="8" name="Footer Placeholder 7">
            <a:extLst>
              <a:ext uri="{FF2B5EF4-FFF2-40B4-BE49-F238E27FC236}">
                <a16:creationId xmlns:a16="http://schemas.microsoft.com/office/drawing/2014/main" id="{84FF940D-9281-4C2A-BA62-E5854A11F99B}"/>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FB1454F-842C-4F51-A7E7-0335B2FB16F1}"/>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83694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ctr" anchorCtr="0">
            <a:noAutofit/>
          </a:bodyPr>
          <a:lstStyle/>
          <a:p>
            <a:r>
              <a:rPr lang="en-US"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US" noProof="0" dirty="0"/>
              <a:t>Add a footer</a:t>
            </a:r>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FB7F6C47-B260-4BB6-8230-7D14D5CDE026}" type="datetimeFigureOut">
              <a:rPr lang="en-US" noProof="0" smtClean="0"/>
              <a:t>1/19/2026</a:t>
            </a:fld>
            <a:endParaRPr lang="en-US" noProof="0"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9481523"/>
      </p:ext>
    </p:extLst>
  </p:cSld>
  <p:clrMap bg1="lt1" tx1="dk1" bg2="lt2" tx2="dk2" accent1="accent1" accent2="accent2" accent3="accent3" accent4="accent4" accent5="accent5" accent6="accent6" hlink="hlink" folHlink="folHlink"/>
  <p:sldLayoutIdLst>
    <p:sldLayoutId id="2147483673" r:id="rId1"/>
    <p:sldLayoutId id="2147483676" r:id="rId2"/>
    <p:sldLayoutId id="2147483687" r:id="rId3"/>
    <p:sldLayoutId id="2147483688" r:id="rId4"/>
    <p:sldLayoutId id="2147483689" r:id="rId5"/>
    <p:sldLayoutId id="2147483681" r:id="rId6"/>
    <p:sldLayoutId id="2147483690" r:id="rId7"/>
    <p:sldLayoutId id="2147483682" r:id="rId8"/>
    <p:sldLayoutId id="2147483674" r:id="rId9"/>
    <p:sldLayoutId id="2147483675" r:id="rId10"/>
    <p:sldLayoutId id="2147483677" r:id="rId11"/>
    <p:sldLayoutId id="2147483678" r:id="rId12"/>
    <p:sldLayoutId id="2147483679" r:id="rId13"/>
    <p:sldLayoutId id="2147483680" r:id="rId14"/>
    <p:sldLayoutId id="2147483683" r:id="rId15"/>
    <p:sldLayoutId id="2147483684" r:id="rId16"/>
    <p:sldLayoutId id="2147483686" r:id="rId17"/>
  </p:sldLayoutIdLst>
  <p:txStyles>
    <p:titleStyle>
      <a:lvl1pPr algn="l" defTabSz="457200" rtl="0" eaLnBrk="1" latinLnBrk="0" hangingPunct="1">
        <a:spcBef>
          <a:spcPct val="0"/>
        </a:spcBef>
        <a:buNone/>
        <a:defRPr sz="40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SzPct val="80000"/>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hee.nhs.uk/our-work/cancer-diagnostics/cancer-communications-resource-hub/patient/how-good-communication-skills-benefit-patients-service-users-people-affected" TargetMode="External"/><Relationship Id="rId2" Type="http://schemas.openxmlformats.org/officeDocument/2006/relationships/hyperlink" Target="https://www.legislation.gov.uk/ukpga/2018/12/contents" TargetMode="External"/><Relationship Id="rId1" Type="http://schemas.openxmlformats.org/officeDocument/2006/relationships/slideLayout" Target="../slideLayouts/slideLayout13.xml"/><Relationship Id="rId4" Type="http://schemas.openxmlformats.org/officeDocument/2006/relationships/hyperlink" Target="https://mylearningcloud.org.uk/effective-communication-health-and-social-car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communicationtheory.org/berlos-smcr-model-of-communication/" TargetMode="External"/><Relationship Id="rId2" Type="http://schemas.openxmlformats.org/officeDocument/2006/relationships/hyperlink" Target="https://core-exec.com/do-you-have-any-questions-preparing-the-right-answer/" TargetMode="External"/><Relationship Id="rId1" Type="http://schemas.openxmlformats.org/officeDocument/2006/relationships/slideLayout" Target="../slideLayouts/slideLayout13.xml"/><Relationship Id="rId6" Type="http://schemas.openxmlformats.org/officeDocument/2006/relationships/hyperlink" Target="https://www.hrmagazine.co.uk/content/comment/from-burnout-to-balance-how-communication-skills-transform-workplace-stress" TargetMode="External"/><Relationship Id="rId5" Type="http://schemas.openxmlformats.org/officeDocument/2006/relationships/hyperlink" Target="https://cpdonline.co.uk/knowledge-base/care/effective-communication/" TargetMode="External"/><Relationship Id="rId4" Type="http://schemas.openxmlformats.org/officeDocument/2006/relationships/hyperlink" Target="https://uk.indeed.com/career-advice/career-development/communication-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bwMode="grayWhite">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7BC-7D91-4F83-845D-70080D7DD6FC}"/>
              </a:ext>
            </a:extLst>
          </p:cNvPr>
          <p:cNvSpPr>
            <a:spLocks noGrp="1"/>
          </p:cNvSpPr>
          <p:nvPr>
            <p:ph type="ctrTitle"/>
          </p:nvPr>
        </p:nvSpPr>
        <p:spPr bwMode="black"/>
        <p:txBody>
          <a:bodyPr/>
          <a:lstStyle/>
          <a:p>
            <a:r>
              <a:rPr lang="en-US" dirty="0"/>
              <a:t>Communication skills</a:t>
            </a:r>
            <a:endParaRPr lang="en-US" b="0" dirty="0"/>
          </a:p>
        </p:txBody>
      </p:sp>
      <p:sp>
        <p:nvSpPr>
          <p:cNvPr id="3" name="Subtitle 2">
            <a:extLst>
              <a:ext uri="{FF2B5EF4-FFF2-40B4-BE49-F238E27FC236}">
                <a16:creationId xmlns:a16="http://schemas.microsoft.com/office/drawing/2014/main" id="{59E5DACC-1D74-41AD-B036-C015472B948F}"/>
              </a:ext>
            </a:extLst>
          </p:cNvPr>
          <p:cNvSpPr>
            <a:spLocks noGrp="1"/>
          </p:cNvSpPr>
          <p:nvPr>
            <p:ph type="subTitle" idx="1"/>
          </p:nvPr>
        </p:nvSpPr>
        <p:spPr>
          <a:xfrm>
            <a:off x="810001" y="5176937"/>
            <a:ext cx="10572000" cy="1504418"/>
          </a:xfrm>
        </p:spPr>
        <p:txBody>
          <a:bodyPr>
            <a:normAutofit/>
          </a:bodyPr>
          <a:lstStyle/>
          <a:p>
            <a:r>
              <a:rPr lang="en-US" dirty="0"/>
              <a:t>Professional development within Health &amp; Social Care</a:t>
            </a:r>
          </a:p>
          <a:p>
            <a:r>
              <a:rPr lang="en-US" sz="2400" dirty="0"/>
              <a:t>Assessment Component 1</a:t>
            </a:r>
          </a:p>
          <a:p>
            <a:r>
              <a:rPr lang="en-US" dirty="0"/>
              <a:t>By Katelen Summerfield 2434537</a:t>
            </a:r>
            <a:endParaRPr lang="en-US" sz="2400" dirty="0"/>
          </a:p>
        </p:txBody>
      </p:sp>
      <p:sp>
        <p:nvSpPr>
          <p:cNvPr id="6" name="TextBox 5">
            <a:extLst>
              <a:ext uri="{FF2B5EF4-FFF2-40B4-BE49-F238E27FC236}">
                <a16:creationId xmlns:a16="http://schemas.microsoft.com/office/drawing/2014/main" id="{84D618E2-C3E2-4721-A4CA-1E9208B1959E}"/>
              </a:ext>
            </a:extLst>
          </p:cNvPr>
          <p:cNvSpPr txBox="1"/>
          <p:nvPr/>
        </p:nvSpPr>
        <p:spPr>
          <a:xfrm>
            <a:off x="8767355" y="360063"/>
            <a:ext cx="3019646" cy="523220"/>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1400" dirty="0">
                <a:ea typeface="Tahoma" panose="020B0604030504040204" pitchFamily="34" charset="0"/>
                <a:cs typeface="Tahoma" panose="020B0604030504040204" pitchFamily="34" charset="0"/>
              </a:rPr>
              <a:t>Lecturer: Anika Tahsin Ahmed</a:t>
            </a:r>
          </a:p>
          <a:p>
            <a:r>
              <a:rPr lang="en-US" sz="1400" dirty="0">
                <a:ea typeface="Tahoma" panose="020B0604030504040204" pitchFamily="34" charset="0"/>
                <a:cs typeface="Tahoma" panose="020B0604030504040204" pitchFamily="34" charset="0"/>
              </a:rPr>
              <a:t>   Module Code: LCHS4OO9 </a:t>
            </a:r>
          </a:p>
        </p:txBody>
      </p:sp>
    </p:spTree>
    <p:extLst>
      <p:ext uri="{BB962C8B-B14F-4D97-AF65-F5344CB8AC3E}">
        <p14:creationId xmlns:p14="http://schemas.microsoft.com/office/powerpoint/2010/main" val="161397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a:xfrm>
            <a:off x="6632696" y="359551"/>
            <a:ext cx="5114017" cy="1139895"/>
          </a:xfrm>
        </p:spPr>
        <p:txBody>
          <a:bodyPr anchor="ctr">
            <a:normAutofit/>
          </a:bodyPr>
          <a:lstStyle/>
          <a:p>
            <a:r>
              <a:rPr lang="en-US" dirty="0"/>
              <a:t>Introduction </a:t>
            </a:r>
          </a:p>
        </p:txBody>
      </p:sp>
      <p:pic>
        <p:nvPicPr>
          <p:cNvPr id="15" name="Content Placeholder 14" descr="A group of people with different gadgets&#10;&#10;AI-generated content may be incorrect.">
            <a:extLst>
              <a:ext uri="{FF2B5EF4-FFF2-40B4-BE49-F238E27FC236}">
                <a16:creationId xmlns:a16="http://schemas.microsoft.com/office/drawing/2014/main" id="{10597D48-9DD9-477F-BD99-013310D1AB86}"/>
              </a:ext>
            </a:extLst>
          </p:cNvPr>
          <p:cNvPicPr>
            <a:picLocks noGrp="1" noChangeAspect="1"/>
          </p:cNvPicPr>
          <p:nvPr>
            <p:ph sz="half" idx="1"/>
          </p:nvPr>
        </p:nvPicPr>
        <p:blipFill>
          <a:blip r:embed="rId3"/>
          <a:stretch>
            <a:fillRect/>
          </a:stretch>
        </p:blipFill>
        <p:spPr>
          <a:xfrm>
            <a:off x="65314" y="806452"/>
            <a:ext cx="6096000" cy="4723949"/>
          </a:xfrm>
          <a:noFill/>
        </p:spPr>
      </p:pic>
      <p:sp>
        <p:nvSpPr>
          <p:cNvPr id="3" name="Content Placeholder 2">
            <a:extLst>
              <a:ext uri="{FF2B5EF4-FFF2-40B4-BE49-F238E27FC236}">
                <a16:creationId xmlns:a16="http://schemas.microsoft.com/office/drawing/2014/main" id="{F3FF1311-DD92-45BA-B10F-C1A324C27B55}"/>
              </a:ext>
            </a:extLst>
          </p:cNvPr>
          <p:cNvSpPr>
            <a:spLocks noGrp="1"/>
          </p:cNvSpPr>
          <p:nvPr>
            <p:ph sz="half" idx="2"/>
          </p:nvPr>
        </p:nvSpPr>
        <p:spPr>
          <a:xfrm>
            <a:off x="6354563" y="2222287"/>
            <a:ext cx="5553071" cy="3638764"/>
          </a:xfrm>
        </p:spPr>
        <p:txBody>
          <a:bodyPr anchor="ctr">
            <a:normAutofit/>
          </a:bodyPr>
          <a:lstStyle/>
          <a:p>
            <a:pPr>
              <a:buFont typeface="Courier New" panose="02070309020205020404" pitchFamily="49" charset="0"/>
              <a:buChar char="o"/>
            </a:pPr>
            <a:r>
              <a:rPr lang="en-US" dirty="0"/>
              <a:t>What communication?  </a:t>
            </a:r>
          </a:p>
          <a:p>
            <a:pPr>
              <a:buFont typeface="Courier New" panose="02070309020205020404" pitchFamily="49" charset="0"/>
              <a:buChar char="o"/>
            </a:pPr>
            <a:r>
              <a:rPr lang="en-US" dirty="0"/>
              <a:t>Why it’s so important to have as a skill in Health &amp; Social Care.  </a:t>
            </a:r>
          </a:p>
          <a:p>
            <a:pPr>
              <a:buFont typeface="Courier New" panose="02070309020205020404" pitchFamily="49" charset="0"/>
              <a:buChar char="o"/>
            </a:pPr>
            <a:r>
              <a:rPr lang="en-US" dirty="0"/>
              <a:t>How it’s relevant within professional practice in Health &amp; Social Care. </a:t>
            </a:r>
          </a:p>
          <a:p>
            <a:pPr>
              <a:buFont typeface="Courier New" panose="02070309020205020404" pitchFamily="49" charset="0"/>
              <a:buChar char="o"/>
            </a:pPr>
            <a:r>
              <a:rPr lang="en-US" dirty="0"/>
              <a:t>Examples of it applied in a Health &amp; Social Care setting.</a:t>
            </a:r>
          </a:p>
          <a:p>
            <a:pPr>
              <a:buFont typeface="Courier New" panose="02070309020205020404" pitchFamily="49" charset="0"/>
              <a:buChar char="o"/>
            </a:pPr>
            <a:r>
              <a:rPr lang="en-US" dirty="0"/>
              <a:t>Summary. </a:t>
            </a:r>
          </a:p>
        </p:txBody>
      </p:sp>
      <p:sp>
        <p:nvSpPr>
          <p:cNvPr id="13" name="TextBox 12">
            <a:extLst>
              <a:ext uri="{FF2B5EF4-FFF2-40B4-BE49-F238E27FC236}">
                <a16:creationId xmlns:a16="http://schemas.microsoft.com/office/drawing/2014/main" id="{3B0CA258-07E0-4269-973D-1C2C9AF6A842}"/>
              </a:ext>
            </a:extLst>
          </p:cNvPr>
          <p:cNvSpPr txBox="1"/>
          <p:nvPr/>
        </p:nvSpPr>
        <p:spPr>
          <a:xfrm>
            <a:off x="133364" y="5691774"/>
            <a:ext cx="2223942" cy="338554"/>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ea typeface="Tahoma" panose="020B0604030504040204" pitchFamily="34" charset="0"/>
                <a:cs typeface="Tahoma" panose="020B0604030504040204" pitchFamily="34" charset="0"/>
              </a:rPr>
              <a:t>(Rechkemmer,2024)</a:t>
            </a:r>
          </a:p>
        </p:txBody>
      </p:sp>
    </p:spTree>
    <p:extLst>
      <p:ext uri="{BB962C8B-B14F-4D97-AF65-F5344CB8AC3E}">
        <p14:creationId xmlns:p14="http://schemas.microsoft.com/office/powerpoint/2010/main" val="213104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65665-583F-4DD8-814D-FECA92009E9A}"/>
              </a:ext>
            </a:extLst>
          </p:cNvPr>
          <p:cNvSpPr>
            <a:spLocks noGrp="1"/>
          </p:cNvSpPr>
          <p:nvPr>
            <p:ph type="title"/>
          </p:nvPr>
        </p:nvSpPr>
        <p:spPr bwMode="white">
          <a:xfrm>
            <a:off x="451514" y="375313"/>
            <a:ext cx="5114017" cy="1139895"/>
          </a:xfrm>
        </p:spPr>
        <p:txBody>
          <a:bodyPr vert="horz" lIns="91440" tIns="45720" rIns="91440" bIns="45720" rtlCol="0" anchor="ctr" anchorCtr="0">
            <a:normAutofit/>
          </a:bodyPr>
          <a:lstStyle/>
          <a:p>
            <a:pPr>
              <a:lnSpc>
                <a:spcPct val="90000"/>
              </a:lnSpc>
            </a:pPr>
            <a:r>
              <a:rPr lang="en-US" sz="3700" b="0" kern="1200">
                <a:latin typeface="+mj-lt"/>
                <a:ea typeface="+mj-ea"/>
                <a:cs typeface="+mj-cs"/>
              </a:rPr>
              <a:t>What is communication? </a:t>
            </a:r>
          </a:p>
        </p:txBody>
      </p:sp>
      <p:pic>
        <p:nvPicPr>
          <p:cNvPr id="6" name="Content Placeholder 5">
            <a:extLst>
              <a:ext uri="{FF2B5EF4-FFF2-40B4-BE49-F238E27FC236}">
                <a16:creationId xmlns:a16="http://schemas.microsoft.com/office/drawing/2014/main" id="{6D978E0B-724E-4154-A548-3FF88DD42D3A}"/>
              </a:ext>
            </a:extLst>
          </p:cNvPr>
          <p:cNvPicPr>
            <a:picLocks noGrp="1" noChangeAspect="1"/>
          </p:cNvPicPr>
          <p:nvPr>
            <p:ph sz="quarter" idx="13"/>
          </p:nvPr>
        </p:nvPicPr>
        <p:blipFill>
          <a:blip r:embed="rId3"/>
          <a:stretch>
            <a:fillRect/>
          </a:stretch>
        </p:blipFill>
        <p:spPr>
          <a:xfrm>
            <a:off x="6096000" y="92278"/>
            <a:ext cx="5805182" cy="5872294"/>
          </a:xfrm>
          <a:prstGeom prst="rect">
            <a:avLst/>
          </a:prstGeom>
        </p:spPr>
      </p:pic>
      <p:sp>
        <p:nvSpPr>
          <p:cNvPr id="7" name="TextBox 6">
            <a:extLst>
              <a:ext uri="{FF2B5EF4-FFF2-40B4-BE49-F238E27FC236}">
                <a16:creationId xmlns:a16="http://schemas.microsoft.com/office/drawing/2014/main" id="{660FE792-8396-41B1-A2B9-CE60723F17B3}"/>
              </a:ext>
            </a:extLst>
          </p:cNvPr>
          <p:cNvSpPr txBox="1"/>
          <p:nvPr/>
        </p:nvSpPr>
        <p:spPr>
          <a:xfrm>
            <a:off x="216623" y="2604348"/>
            <a:ext cx="3214476" cy="369332"/>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dirty="0">
                <a:solidFill>
                  <a:schemeClr val="bg1"/>
                </a:solidFill>
              </a:rPr>
              <a:t>(My Learning Cloud, 2025).</a:t>
            </a:r>
          </a:p>
        </p:txBody>
      </p:sp>
      <p:sp>
        <p:nvSpPr>
          <p:cNvPr id="9" name="TextBox 8">
            <a:extLst>
              <a:ext uri="{FF2B5EF4-FFF2-40B4-BE49-F238E27FC236}">
                <a16:creationId xmlns:a16="http://schemas.microsoft.com/office/drawing/2014/main" id="{0FA08BC7-C091-4D5A-8CCF-8C5EB21B99C6}"/>
              </a:ext>
            </a:extLst>
          </p:cNvPr>
          <p:cNvSpPr txBox="1"/>
          <p:nvPr/>
        </p:nvSpPr>
        <p:spPr>
          <a:xfrm>
            <a:off x="6096001" y="6094676"/>
            <a:ext cx="3417116" cy="369332"/>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dirty="0">
                <a:solidFill>
                  <a:schemeClr val="bg1"/>
                </a:solidFill>
              </a:rPr>
              <a:t>(Indeed Editorial Team, 2020)</a:t>
            </a:r>
          </a:p>
        </p:txBody>
      </p:sp>
      <p:sp>
        <p:nvSpPr>
          <p:cNvPr id="8" name="TextBox 7">
            <a:extLst>
              <a:ext uri="{FF2B5EF4-FFF2-40B4-BE49-F238E27FC236}">
                <a16:creationId xmlns:a16="http://schemas.microsoft.com/office/drawing/2014/main" id="{C74B092D-FA71-495C-BD4D-CDF5D2BB70C5}"/>
              </a:ext>
            </a:extLst>
          </p:cNvPr>
          <p:cNvSpPr txBox="1"/>
          <p:nvPr/>
        </p:nvSpPr>
        <p:spPr>
          <a:xfrm>
            <a:off x="216623" y="1871794"/>
            <a:ext cx="5114017" cy="646331"/>
          </a:xfrm>
          <a:prstGeom prst="rect">
            <a:avLst/>
          </a:prstGeom>
          <a:noFill/>
        </p:spPr>
        <p:txBody>
          <a:bodyPr wrap="square" rtlCol="0">
            <a:spAutoFit/>
          </a:bodyPr>
          <a:lstStyle/>
          <a:p>
            <a:r>
              <a:rPr lang="en-GB" dirty="0"/>
              <a:t>Is to transfer information clearly and correctly.</a:t>
            </a:r>
          </a:p>
        </p:txBody>
      </p:sp>
      <p:sp>
        <p:nvSpPr>
          <p:cNvPr id="11" name="TextBox 10">
            <a:extLst>
              <a:ext uri="{FF2B5EF4-FFF2-40B4-BE49-F238E27FC236}">
                <a16:creationId xmlns:a16="http://schemas.microsoft.com/office/drawing/2014/main" id="{F1B37142-419F-436A-A8E2-4783AB2CE771}"/>
              </a:ext>
            </a:extLst>
          </p:cNvPr>
          <p:cNvSpPr txBox="1"/>
          <p:nvPr/>
        </p:nvSpPr>
        <p:spPr>
          <a:xfrm>
            <a:off x="290818" y="3246539"/>
            <a:ext cx="5114017" cy="3108543"/>
          </a:xfrm>
          <a:prstGeom prst="rect">
            <a:avLst/>
          </a:prstGeom>
          <a:noFill/>
        </p:spPr>
        <p:txBody>
          <a:bodyPr wrap="square" rtlCol="0">
            <a:spAutoFit/>
          </a:bodyPr>
          <a:lstStyle/>
          <a:p>
            <a:pPr algn="ctr"/>
            <a:r>
              <a:rPr lang="en-GB" sz="4000" dirty="0"/>
              <a:t>This includes:</a:t>
            </a:r>
          </a:p>
          <a:p>
            <a:pPr marL="285750" indent="-285750">
              <a:buFont typeface="Arial" panose="020B0604020202020204" pitchFamily="34" charset="0"/>
              <a:buChar char="•"/>
            </a:pPr>
            <a:r>
              <a:rPr lang="en-GB" sz="2400" dirty="0"/>
              <a:t>Verbale </a:t>
            </a:r>
          </a:p>
          <a:p>
            <a:pPr marL="285750" indent="-285750">
              <a:buFont typeface="Arial" panose="020B0604020202020204" pitchFamily="34" charset="0"/>
              <a:buChar char="•"/>
            </a:pPr>
            <a:r>
              <a:rPr lang="en-GB" sz="2400" dirty="0"/>
              <a:t>Non-verbale/ body language</a:t>
            </a:r>
          </a:p>
          <a:p>
            <a:pPr marL="285750" indent="-285750">
              <a:buFont typeface="Arial" panose="020B0604020202020204" pitchFamily="34" charset="0"/>
              <a:buChar char="•"/>
            </a:pPr>
            <a:r>
              <a:rPr lang="en-GB" sz="2400" dirty="0"/>
              <a:t>Written </a:t>
            </a:r>
          </a:p>
          <a:p>
            <a:pPr marL="285750" indent="-285750">
              <a:buFont typeface="Arial" panose="020B0604020202020204" pitchFamily="34" charset="0"/>
              <a:buChar char="•"/>
            </a:pPr>
            <a:r>
              <a:rPr lang="en-GB" sz="2400" dirty="0"/>
              <a:t>Sign language </a:t>
            </a:r>
          </a:p>
          <a:p>
            <a:pPr marL="285750" indent="-285750">
              <a:buFont typeface="Arial" panose="020B0604020202020204" pitchFamily="34" charset="0"/>
              <a:buChar char="•"/>
            </a:pPr>
            <a:r>
              <a:rPr lang="en-GB" sz="2400" dirty="0"/>
              <a:t>Active listening</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869094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498D-2480-4101-BEA1-C21902705539}"/>
              </a:ext>
            </a:extLst>
          </p:cNvPr>
          <p:cNvSpPr>
            <a:spLocks noGrp="1"/>
          </p:cNvSpPr>
          <p:nvPr>
            <p:ph type="title"/>
          </p:nvPr>
        </p:nvSpPr>
        <p:spPr/>
        <p:txBody>
          <a:bodyPr/>
          <a:lstStyle/>
          <a:p>
            <a:r>
              <a:rPr lang="en-US" dirty="0"/>
              <a:t>why its </a:t>
            </a:r>
            <a:r>
              <a:rPr lang="en-GB" dirty="0"/>
              <a:t>important?</a:t>
            </a:r>
            <a:r>
              <a:rPr lang="en-US" dirty="0"/>
              <a:t> </a:t>
            </a:r>
          </a:p>
        </p:txBody>
      </p:sp>
      <p:pic>
        <p:nvPicPr>
          <p:cNvPr id="8" name="Content Placeholder 7" descr="A person looking at a tablet&#10;&#10;AI-generated content may be incorrect.">
            <a:extLst>
              <a:ext uri="{FF2B5EF4-FFF2-40B4-BE49-F238E27FC236}">
                <a16:creationId xmlns:a16="http://schemas.microsoft.com/office/drawing/2014/main" id="{4BA5E5B5-6C87-4B51-A190-3804D4C97306}"/>
              </a:ext>
            </a:extLst>
          </p:cNvPr>
          <p:cNvPicPr>
            <a:picLocks noGrp="1" noChangeAspect="1"/>
          </p:cNvPicPr>
          <p:nvPr>
            <p:ph sz="half" idx="1"/>
          </p:nvPr>
        </p:nvPicPr>
        <p:blipFill>
          <a:blip r:embed="rId3"/>
          <a:stretch>
            <a:fillRect/>
          </a:stretch>
        </p:blipFill>
        <p:spPr>
          <a:xfrm>
            <a:off x="450850" y="2241190"/>
            <a:ext cx="5553075" cy="3601169"/>
          </a:xfrm>
        </p:spPr>
      </p:pic>
      <p:sp>
        <p:nvSpPr>
          <p:cNvPr id="4" name="Content Placeholder 3">
            <a:extLst>
              <a:ext uri="{FF2B5EF4-FFF2-40B4-BE49-F238E27FC236}">
                <a16:creationId xmlns:a16="http://schemas.microsoft.com/office/drawing/2014/main" id="{9353A980-ADD3-49DF-ACFE-8E50E3F2ABCF}"/>
              </a:ext>
            </a:extLst>
          </p:cNvPr>
          <p:cNvSpPr>
            <a:spLocks noGrp="1"/>
          </p:cNvSpPr>
          <p:nvPr>
            <p:ph sz="half" idx="13"/>
          </p:nvPr>
        </p:nvSpPr>
        <p:spPr>
          <a:xfrm>
            <a:off x="6456099" y="375312"/>
            <a:ext cx="5186363" cy="6243602"/>
          </a:xfrm>
        </p:spPr>
        <p:txBody>
          <a:bodyPr>
            <a:normAutofit/>
          </a:bodyPr>
          <a:lstStyle/>
          <a:p>
            <a:r>
              <a:rPr lang="en-US" dirty="0"/>
              <a:t>Gives patients confidence to share information.</a:t>
            </a:r>
          </a:p>
          <a:p>
            <a:r>
              <a:rPr lang="en-US" dirty="0"/>
              <a:t>It allows patients to understand information more clearly.</a:t>
            </a:r>
          </a:p>
          <a:p>
            <a:pPr marL="0" indent="0">
              <a:buNone/>
            </a:pPr>
            <a:endParaRPr lang="en-US" dirty="0"/>
          </a:p>
          <a:p>
            <a:r>
              <a:rPr lang="en-US" dirty="0"/>
              <a:t> Improves quality of care.</a:t>
            </a:r>
          </a:p>
          <a:p>
            <a:r>
              <a:rPr lang="en-US" dirty="0"/>
              <a:t>Helps staff keep care plans Up-to-date.</a:t>
            </a:r>
          </a:p>
          <a:p>
            <a:pPr marL="0" indent="0">
              <a:buNone/>
            </a:pPr>
            <a:endParaRPr lang="en-US" sz="2000" dirty="0"/>
          </a:p>
          <a:p>
            <a:pPr marL="0" indent="0">
              <a:buNone/>
            </a:pPr>
            <a:r>
              <a:rPr lang="en-US" sz="2000" dirty="0"/>
              <a:t>Remember anything that is communicated to stays in under the Data Protection Act (2018).</a:t>
            </a:r>
          </a:p>
          <a:p>
            <a:endParaRPr lang="en-US" dirty="0"/>
          </a:p>
        </p:txBody>
      </p:sp>
      <p:sp>
        <p:nvSpPr>
          <p:cNvPr id="5" name="TextBox 4">
            <a:extLst>
              <a:ext uri="{FF2B5EF4-FFF2-40B4-BE49-F238E27FC236}">
                <a16:creationId xmlns:a16="http://schemas.microsoft.com/office/drawing/2014/main" id="{3614D49E-5F09-430D-A437-7D77CC85DC17}"/>
              </a:ext>
            </a:extLst>
          </p:cNvPr>
          <p:cNvSpPr txBox="1"/>
          <p:nvPr/>
        </p:nvSpPr>
        <p:spPr>
          <a:xfrm>
            <a:off x="6345630" y="2871905"/>
            <a:ext cx="5179386" cy="338554"/>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GB" sz="1600" b="0" i="0" dirty="0">
                <a:solidFill>
                  <a:srgbClr val="2C3E50"/>
                </a:solidFill>
                <a:effectLst/>
                <a:latin typeface="Roboto" panose="020B0604020202020204" pitchFamily="2" charset="0"/>
              </a:rPr>
              <a:t> </a:t>
            </a:r>
            <a:r>
              <a:rPr lang="en-GB" sz="1600" b="0" i="0" dirty="0">
                <a:solidFill>
                  <a:schemeClr val="bg1">
                    <a:lumMod val="95000"/>
                  </a:schemeClr>
                </a:solidFill>
                <a:effectLst/>
                <a:latin typeface="Roboto" panose="020B0604020202020204" pitchFamily="2" charset="0"/>
              </a:rPr>
              <a:t>(NHS England, 2022)</a:t>
            </a:r>
            <a:endParaRPr lang="en-US" sz="1600" dirty="0">
              <a:solidFill>
                <a:schemeClr val="bg1">
                  <a:lumMod val="95000"/>
                </a:schemeClr>
              </a:solidFill>
              <a:ea typeface="Tahoma" panose="020B0604030504040204" pitchFamily="34" charset="0"/>
              <a:cs typeface="Tahoma" panose="020B0604030504040204" pitchFamily="34" charset="0"/>
            </a:endParaRPr>
          </a:p>
        </p:txBody>
      </p:sp>
      <p:sp>
        <p:nvSpPr>
          <p:cNvPr id="6" name="TextBox 5">
            <a:extLst>
              <a:ext uri="{FF2B5EF4-FFF2-40B4-BE49-F238E27FC236}">
                <a16:creationId xmlns:a16="http://schemas.microsoft.com/office/drawing/2014/main" id="{F006E810-4EA3-451C-A430-D5A488E7F593}"/>
              </a:ext>
            </a:extLst>
          </p:cNvPr>
          <p:cNvSpPr txBox="1"/>
          <p:nvPr/>
        </p:nvSpPr>
        <p:spPr>
          <a:xfrm>
            <a:off x="451514" y="5959192"/>
            <a:ext cx="1352119" cy="338554"/>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sz="1600" b="0" i="0" dirty="0">
                <a:solidFill>
                  <a:srgbClr val="2C3E50"/>
                </a:solidFill>
                <a:effectLst/>
                <a:latin typeface="Roboto" panose="02000000000000000000" pitchFamily="2" charset="0"/>
              </a:rPr>
              <a:t> </a:t>
            </a:r>
            <a:r>
              <a:rPr lang="en-GB" sz="1600" b="0" i="0" dirty="0">
                <a:solidFill>
                  <a:schemeClr val="bg1"/>
                </a:solidFill>
                <a:effectLst/>
                <a:latin typeface="Roboto" panose="02000000000000000000" pitchFamily="2" charset="0"/>
              </a:rPr>
              <a:t>(Lee, 2021)</a:t>
            </a:r>
            <a:endParaRPr lang="en-US" sz="1600" dirty="0">
              <a:solidFill>
                <a:schemeClr val="bg1"/>
              </a:solidFill>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895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3FF28-EDA9-498B-BF3A-243D718DD7DF}"/>
              </a:ext>
            </a:extLst>
          </p:cNvPr>
          <p:cNvSpPr>
            <a:spLocks noGrp="1"/>
          </p:cNvSpPr>
          <p:nvPr>
            <p:ph type="title"/>
          </p:nvPr>
        </p:nvSpPr>
        <p:spPr>
          <a:xfrm>
            <a:off x="6626469" y="192947"/>
            <a:ext cx="5114017" cy="1283515"/>
          </a:xfrm>
        </p:spPr>
        <p:txBody>
          <a:bodyPr/>
          <a:lstStyle/>
          <a:p>
            <a:r>
              <a:rPr lang="en-US" sz="3200" dirty="0"/>
              <a:t>How is this relevant within a professional practice?</a:t>
            </a:r>
          </a:p>
        </p:txBody>
      </p:sp>
      <p:sp>
        <p:nvSpPr>
          <p:cNvPr id="3" name="Content Placeholder 2">
            <a:extLst>
              <a:ext uri="{FF2B5EF4-FFF2-40B4-BE49-F238E27FC236}">
                <a16:creationId xmlns:a16="http://schemas.microsoft.com/office/drawing/2014/main" id="{6A720854-4AFC-4B68-944A-8A368C9A8619}"/>
              </a:ext>
            </a:extLst>
          </p:cNvPr>
          <p:cNvSpPr>
            <a:spLocks noGrp="1"/>
          </p:cNvSpPr>
          <p:nvPr>
            <p:ph sz="half" idx="1"/>
          </p:nvPr>
        </p:nvSpPr>
        <p:spPr/>
        <p:txBody>
          <a:bodyPr>
            <a:normAutofit/>
          </a:bodyPr>
          <a:lstStyle/>
          <a:p>
            <a:pPr marL="0" indent="0">
              <a:buNone/>
            </a:pPr>
            <a:r>
              <a:rPr lang="en-US" dirty="0"/>
              <a:t>Because your always talking and interacting with people, like:</a:t>
            </a:r>
          </a:p>
          <a:p>
            <a:r>
              <a:rPr lang="en-US" dirty="0"/>
              <a:t>In person meetings with staff or patients and their family. </a:t>
            </a:r>
          </a:p>
          <a:p>
            <a:r>
              <a:rPr lang="en-US" dirty="0"/>
              <a:t>Writing emails.</a:t>
            </a:r>
          </a:p>
          <a:p>
            <a:r>
              <a:rPr lang="en-US" dirty="0"/>
              <a:t>The ability to be an active listener. </a:t>
            </a:r>
          </a:p>
          <a:p>
            <a:pPr marL="0" indent="0">
              <a:buNone/>
            </a:pPr>
            <a:r>
              <a:rPr lang="en-US" sz="2000" dirty="0"/>
              <a:t>So having good effective communication skills are essentials in this line of work. </a:t>
            </a:r>
          </a:p>
          <a:p>
            <a:pPr marL="0" indent="0">
              <a:buNone/>
            </a:pPr>
            <a:endParaRPr lang="en-US" sz="2000" dirty="0"/>
          </a:p>
        </p:txBody>
      </p:sp>
      <p:sp>
        <p:nvSpPr>
          <p:cNvPr id="5" name="TextBox 4">
            <a:extLst>
              <a:ext uri="{FF2B5EF4-FFF2-40B4-BE49-F238E27FC236}">
                <a16:creationId xmlns:a16="http://schemas.microsoft.com/office/drawing/2014/main" id="{8807134F-8694-4BEF-9C25-C041132BAB4A}"/>
              </a:ext>
            </a:extLst>
          </p:cNvPr>
          <p:cNvSpPr txBox="1"/>
          <p:nvPr/>
        </p:nvSpPr>
        <p:spPr>
          <a:xfrm>
            <a:off x="6354763" y="5485498"/>
            <a:ext cx="3124797" cy="375552"/>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(Communication Theory, 2014)</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46F95E63-14EC-477C-AD55-BA2A8D1683C0}"/>
              </a:ext>
            </a:extLst>
          </p:cNvPr>
          <p:cNvPicPr>
            <a:picLocks noGrp="1" noChangeAspect="1"/>
          </p:cNvPicPr>
          <p:nvPr>
            <p:ph sz="half" idx="2"/>
          </p:nvPr>
        </p:nvPicPr>
        <p:blipFill>
          <a:blip r:embed="rId3"/>
          <a:stretch>
            <a:fillRect/>
          </a:stretch>
        </p:blipFill>
        <p:spPr>
          <a:xfrm>
            <a:off x="6354763" y="2640326"/>
            <a:ext cx="5553075" cy="2802897"/>
          </a:xfrm>
        </p:spPr>
      </p:pic>
    </p:spTree>
    <p:extLst>
      <p:ext uri="{BB962C8B-B14F-4D97-AF65-F5344CB8AC3E}">
        <p14:creationId xmlns:p14="http://schemas.microsoft.com/office/powerpoint/2010/main" val="337891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US" dirty="0"/>
              <a:t>How it could be applied in a Health &amp; Social Care setting.</a:t>
            </a:r>
          </a:p>
        </p:txBody>
      </p:sp>
      <p:graphicFrame>
        <p:nvGraphicFramePr>
          <p:cNvPr id="5" name="Content Placeholder 4">
            <a:extLst>
              <a:ext uri="{FF2B5EF4-FFF2-40B4-BE49-F238E27FC236}">
                <a16:creationId xmlns:a16="http://schemas.microsoft.com/office/drawing/2014/main" id="{50B05B83-34F8-4239-87D0-A9963ADCBF10}"/>
              </a:ext>
            </a:extLst>
          </p:cNvPr>
          <p:cNvGraphicFramePr>
            <a:graphicFrameLocks noGrp="1"/>
          </p:cNvGraphicFramePr>
          <p:nvPr>
            <p:ph sz="half" idx="2"/>
            <p:extLst>
              <p:ext uri="{D42A27DB-BD31-4B8C-83A1-F6EECF244321}">
                <p14:modId xmlns:p14="http://schemas.microsoft.com/office/powerpoint/2010/main" val="967603260"/>
              </p:ext>
            </p:extLst>
          </p:nvPr>
        </p:nvGraphicFramePr>
        <p:xfrm>
          <a:off x="640358" y="2516493"/>
          <a:ext cx="10640972" cy="41108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C0DCB07-8B6A-4230-8C1F-5AD1EE67446C}"/>
              </a:ext>
            </a:extLst>
          </p:cNvPr>
          <p:cNvSpPr txBox="1"/>
          <p:nvPr/>
        </p:nvSpPr>
        <p:spPr>
          <a:xfrm>
            <a:off x="130492" y="1995997"/>
            <a:ext cx="3287902" cy="461665"/>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2400" dirty="0">
                <a:ea typeface="Tahoma" panose="020B0604030504040204" pitchFamily="34" charset="0"/>
                <a:cs typeface="Tahoma" panose="020B0604030504040204" pitchFamily="34" charset="0"/>
              </a:rPr>
              <a:t>Examples. </a:t>
            </a:r>
          </a:p>
        </p:txBody>
      </p:sp>
    </p:spTree>
    <p:extLst>
      <p:ext uri="{BB962C8B-B14F-4D97-AF65-F5344CB8AC3E}">
        <p14:creationId xmlns:p14="http://schemas.microsoft.com/office/powerpoint/2010/main" val="1729462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Summary</a:t>
            </a:r>
          </a:p>
        </p:txBody>
      </p:sp>
      <p:pic>
        <p:nvPicPr>
          <p:cNvPr id="6" name="Content Placeholder 5" descr="A group of colorful post-it notes with question marks on them&#10;&#10;AI-generated content may be incorrect.">
            <a:extLst>
              <a:ext uri="{FF2B5EF4-FFF2-40B4-BE49-F238E27FC236}">
                <a16:creationId xmlns:a16="http://schemas.microsoft.com/office/drawing/2014/main" id="{2C927739-09E4-4D2F-8256-7D575C112D7D}"/>
              </a:ext>
            </a:extLst>
          </p:cNvPr>
          <p:cNvPicPr>
            <a:picLocks noGrp="1" noChangeAspect="1"/>
          </p:cNvPicPr>
          <p:nvPr>
            <p:ph sz="quarter" idx="13"/>
          </p:nvPr>
        </p:nvPicPr>
        <p:blipFill>
          <a:blip r:embed="rId2"/>
          <a:stretch>
            <a:fillRect/>
          </a:stretch>
        </p:blipFill>
        <p:spPr>
          <a:xfrm>
            <a:off x="6187417" y="513183"/>
            <a:ext cx="6004583" cy="5113176"/>
          </a:xfrm>
        </p:spPr>
      </p:pic>
      <p:sp>
        <p:nvSpPr>
          <p:cNvPr id="10" name="TextBox 9">
            <a:extLst>
              <a:ext uri="{FF2B5EF4-FFF2-40B4-BE49-F238E27FC236}">
                <a16:creationId xmlns:a16="http://schemas.microsoft.com/office/drawing/2014/main" id="{7A2BFB5B-B636-42F4-8795-40E2F0FB566C}"/>
              </a:ext>
            </a:extLst>
          </p:cNvPr>
          <p:cNvSpPr txBox="1"/>
          <p:nvPr/>
        </p:nvSpPr>
        <p:spPr>
          <a:xfrm>
            <a:off x="6187418" y="5673274"/>
            <a:ext cx="1664678" cy="375552"/>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nSpc>
                <a:spcPct val="107000"/>
              </a:lnSpc>
              <a:spcAft>
                <a:spcPts val="800"/>
              </a:spcAft>
            </a:pPr>
            <a:r>
              <a:rPr lang="en-GB" b="0" i="0" dirty="0">
                <a:solidFill>
                  <a:srgbClr val="2C3E50"/>
                </a:solidFill>
                <a:effectLst/>
                <a:latin typeface="Roboto" panose="02000000000000000000" pitchFamily="2" charset="0"/>
              </a:rPr>
              <a:t> </a:t>
            </a:r>
            <a:r>
              <a:rPr lang="en-GB" b="0" i="0" dirty="0">
                <a:solidFill>
                  <a:schemeClr val="bg1"/>
                </a:solidFill>
                <a:effectLst/>
                <a:latin typeface="Roboto" panose="02000000000000000000" pitchFamily="2" charset="0"/>
              </a:rPr>
              <a:t>(Black, 2023)</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35CF7F5-E0CE-43CF-B34A-84DB346267A6}"/>
              </a:ext>
            </a:extLst>
          </p:cNvPr>
          <p:cNvSpPr txBox="1"/>
          <p:nvPr/>
        </p:nvSpPr>
        <p:spPr>
          <a:xfrm>
            <a:off x="174009" y="2147581"/>
            <a:ext cx="5830574" cy="3785652"/>
          </a:xfrm>
          <a:prstGeom prst="rect">
            <a:avLst/>
          </a:prstGeom>
          <a:noFill/>
        </p:spPr>
        <p:txBody>
          <a:bodyPr wrap="square" rtlCol="0">
            <a:spAutoFit/>
          </a:bodyPr>
          <a:lstStyle/>
          <a:p>
            <a:r>
              <a:rPr lang="en-GB" sz="2400" dirty="0"/>
              <a:t>Now we know why effective communication is very important when it comes to working with people in health and social care settings.</a:t>
            </a:r>
          </a:p>
          <a:p>
            <a:endParaRPr lang="en-GB" sz="2400" dirty="0"/>
          </a:p>
          <a:p>
            <a:r>
              <a:rPr lang="en-GB" sz="2400" dirty="0"/>
              <a:t>We also can understand its not just what we say it how we say it to others and to take into consideration on how the other person will take the messages.</a:t>
            </a:r>
          </a:p>
        </p:txBody>
      </p:sp>
    </p:spTree>
    <p:extLst>
      <p:ext uri="{BB962C8B-B14F-4D97-AF65-F5344CB8AC3E}">
        <p14:creationId xmlns:p14="http://schemas.microsoft.com/office/powerpoint/2010/main" val="239459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CC991-4788-4A12-B59A-0A1D652A10F5}"/>
              </a:ext>
            </a:extLst>
          </p:cNvPr>
          <p:cNvSpPr>
            <a:spLocks noGrp="1"/>
          </p:cNvSpPr>
          <p:nvPr>
            <p:ph type="title" idx="4294967295"/>
          </p:nvPr>
        </p:nvSpPr>
        <p:spPr>
          <a:xfrm>
            <a:off x="176169" y="212783"/>
            <a:ext cx="10572750" cy="701617"/>
          </a:xfrm>
        </p:spPr>
        <p:txBody>
          <a:bodyPr/>
          <a:lstStyle/>
          <a:p>
            <a:r>
              <a:rPr lang="en-GB" sz="2800" dirty="0">
                <a:solidFill>
                  <a:schemeClr val="tx1">
                    <a:lumMod val="95000"/>
                    <a:lumOff val="5000"/>
                  </a:schemeClr>
                </a:solidFill>
                <a:latin typeface="+mn-lt"/>
              </a:rPr>
              <a:t>References list.</a:t>
            </a:r>
          </a:p>
        </p:txBody>
      </p:sp>
      <p:sp>
        <p:nvSpPr>
          <p:cNvPr id="3" name="TextBox 2">
            <a:extLst>
              <a:ext uri="{FF2B5EF4-FFF2-40B4-BE49-F238E27FC236}">
                <a16:creationId xmlns:a16="http://schemas.microsoft.com/office/drawing/2014/main" id="{AD9EF854-5657-4266-B9E6-9BAADFF5E69D}"/>
              </a:ext>
            </a:extLst>
          </p:cNvPr>
          <p:cNvSpPr txBox="1"/>
          <p:nvPr/>
        </p:nvSpPr>
        <p:spPr>
          <a:xfrm>
            <a:off x="264715" y="1182746"/>
            <a:ext cx="11865766" cy="3970318"/>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Berlo, D.K. (1960)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process of communication: an introduction to theory and practice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Holt, Rinehart And Winston.</a:t>
            </a:r>
            <a:endParaRPr lang="en-GB" b="0" i="0" dirty="0">
              <a:solidFill>
                <a:srgbClr val="2C3E50"/>
              </a:solidFill>
              <a:effectLst/>
              <a:latin typeface="Calibri" panose="020F0502020204030204" pitchFamily="34" charset="0"/>
            </a:endParaRPr>
          </a:p>
          <a:p>
            <a:endParaRPr lang="en-GB" dirty="0">
              <a:solidFill>
                <a:srgbClr val="2C3E50"/>
              </a:solidFill>
              <a:latin typeface="Calibri" panose="020F0502020204030204" pitchFamily="34"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GOV.UK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Data Protection Act 2018</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legislation.gov.uk.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https://www.legislation.gov.uk/ukpga/2018/12/contents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February 2026).</a:t>
            </a:r>
          </a:p>
          <a:p>
            <a:endParaRPr lang="en-GB" dirty="0">
              <a:solidFill>
                <a:srgbClr val="2C3E50"/>
              </a:solidFill>
              <a:latin typeface="Calibri" panose="020F0502020204030204" pitchFamily="34" charset="0"/>
            </a:endParaRPr>
          </a:p>
          <a:p>
            <a:r>
              <a:rPr lang="en-GB" b="0" i="0" dirty="0">
                <a:solidFill>
                  <a:srgbClr val="2C3E50"/>
                </a:solidFill>
                <a:effectLst/>
                <a:latin typeface="Calibri" panose="020F0502020204030204" pitchFamily="34" charset="0"/>
              </a:rPr>
              <a:t>NHS England (2022) </a:t>
            </a:r>
            <a:r>
              <a:rPr lang="en-GB" b="0" i="1" dirty="0">
                <a:solidFill>
                  <a:srgbClr val="2C3E50"/>
                </a:solidFill>
                <a:effectLst/>
                <a:latin typeface="Calibri" panose="020F0502020204030204" pitchFamily="34" charset="0"/>
              </a:rPr>
              <a:t>How good communication skills benefit patients, service users and people affected by cancer, and those important to them</a:t>
            </a:r>
            <a:r>
              <a:rPr lang="en-GB" b="0" i="0" dirty="0">
                <a:solidFill>
                  <a:srgbClr val="2C3E50"/>
                </a:solidFill>
                <a:effectLst/>
                <a:latin typeface="Calibri" panose="020F0502020204030204" pitchFamily="34" charset="0"/>
              </a:rPr>
              <a:t>. Available at: </a:t>
            </a:r>
            <a:r>
              <a:rPr lang="en-GB" b="0" i="0" dirty="0">
                <a:solidFill>
                  <a:srgbClr val="2C3E50"/>
                </a:solidFill>
                <a:effectLst/>
                <a:latin typeface="Calibri" panose="020F0502020204030204" pitchFamily="34" charset="0"/>
                <a:hlinkClick r:id="rId3"/>
              </a:rPr>
              <a:t>https://www.hee.nhs.uk/our-work/cancer-diagnostics/cancer-communications-resource-hub/patient/how-good-communication-skills-benefit-patients-service-users-people-affected</a:t>
            </a:r>
            <a:r>
              <a:rPr lang="en-GB" b="0" i="0" dirty="0">
                <a:solidFill>
                  <a:srgbClr val="2C3E50"/>
                </a:solidFill>
                <a:effectLst/>
                <a:latin typeface="Calibri" panose="020F0502020204030204" pitchFamily="34" charset="0"/>
              </a:rPr>
              <a:t>. (Accessed on 22</a:t>
            </a:r>
            <a:r>
              <a:rPr lang="en-GB" b="0" i="0" baseline="30000" dirty="0">
                <a:solidFill>
                  <a:srgbClr val="2C3E50"/>
                </a:solidFill>
                <a:effectLst/>
                <a:latin typeface="Calibri" panose="020F0502020204030204" pitchFamily="34" charset="0"/>
              </a:rPr>
              <a:t>nd</a:t>
            </a:r>
            <a:r>
              <a:rPr lang="en-GB" b="0" i="0" dirty="0">
                <a:solidFill>
                  <a:srgbClr val="2C3E50"/>
                </a:solidFill>
                <a:effectLst/>
                <a:latin typeface="Calibri" panose="020F0502020204030204" pitchFamily="34" charset="0"/>
              </a:rPr>
              <a:t> January 2026).</a:t>
            </a:r>
          </a:p>
          <a:p>
            <a:endParaRPr lang="en-GB" dirty="0"/>
          </a:p>
          <a:p>
            <a:r>
              <a:rPr lang="en-GB" b="0" i="0" dirty="0">
                <a:solidFill>
                  <a:srgbClr val="2C3E50"/>
                </a:solidFill>
                <a:effectLst/>
                <a:latin typeface="Calibri" panose="020F0502020204030204" pitchFamily="34" charset="0"/>
              </a:rPr>
              <a:t>O’Leary, L. (2025) </a:t>
            </a:r>
            <a:r>
              <a:rPr lang="en-GB" b="0" i="1" dirty="0">
                <a:solidFill>
                  <a:srgbClr val="2C3E50"/>
                </a:solidFill>
                <a:effectLst/>
                <a:latin typeface="Calibri" panose="020F0502020204030204" pitchFamily="34" charset="0"/>
              </a:rPr>
              <a:t>What is Effective Communication in Health and Social Care?</a:t>
            </a:r>
            <a:r>
              <a:rPr lang="en-GB" b="0" i="0" dirty="0">
                <a:solidFill>
                  <a:srgbClr val="2C3E50"/>
                </a:solidFill>
                <a:effectLst/>
                <a:latin typeface="Calibri" panose="020F0502020204030204" pitchFamily="34" charset="0"/>
              </a:rPr>
              <a:t>. Available at: </a:t>
            </a:r>
            <a:r>
              <a:rPr lang="en-GB" b="0" i="0" dirty="0">
                <a:solidFill>
                  <a:srgbClr val="2C3E50"/>
                </a:solidFill>
                <a:effectLst/>
                <a:latin typeface="Calibri" panose="020F0502020204030204" pitchFamily="34" charset="0"/>
                <a:hlinkClick r:id="rId4"/>
              </a:rPr>
              <a:t>https://mylearningcloud.org.uk/effective-communication-health-and-social-care/</a:t>
            </a:r>
            <a:r>
              <a:rPr lang="en-GB" b="0" i="0" dirty="0">
                <a:solidFill>
                  <a:srgbClr val="2C3E50"/>
                </a:solidFill>
                <a:effectLst/>
                <a:latin typeface="Calibri" panose="020F0502020204030204" pitchFamily="34" charset="0"/>
              </a:rPr>
              <a:t>. (Accessed on 22</a:t>
            </a:r>
            <a:r>
              <a:rPr lang="en-GB" b="0" i="0" baseline="30000" dirty="0">
                <a:solidFill>
                  <a:srgbClr val="2C3E50"/>
                </a:solidFill>
                <a:effectLst/>
                <a:latin typeface="Calibri" panose="020F0502020204030204" pitchFamily="34" charset="0"/>
              </a:rPr>
              <a:t>nd</a:t>
            </a:r>
            <a:r>
              <a:rPr lang="en-GB" b="0" i="0" dirty="0">
                <a:solidFill>
                  <a:srgbClr val="2C3E50"/>
                </a:solidFill>
                <a:effectLst/>
                <a:latin typeface="Calibri" panose="020F0502020204030204" pitchFamily="34" charset="0"/>
              </a:rPr>
              <a:t> January 2026). </a:t>
            </a:r>
          </a:p>
          <a:p>
            <a:endParaRPr lang="en-GB" dirty="0"/>
          </a:p>
          <a:p>
            <a:endParaRPr lang="en-GB" dirty="0"/>
          </a:p>
        </p:txBody>
      </p:sp>
    </p:spTree>
    <p:extLst>
      <p:ext uri="{BB962C8B-B14F-4D97-AF65-F5344CB8AC3E}">
        <p14:creationId xmlns:p14="http://schemas.microsoft.com/office/powerpoint/2010/main" val="3375792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11E214-3EA6-4D20-AD56-6B0ABE3BE5A3}"/>
              </a:ext>
            </a:extLst>
          </p:cNvPr>
          <p:cNvSpPr txBox="1"/>
          <p:nvPr/>
        </p:nvSpPr>
        <p:spPr>
          <a:xfrm>
            <a:off x="343949" y="264253"/>
            <a:ext cx="6023295" cy="523220"/>
          </a:xfrm>
          <a:prstGeom prst="rect">
            <a:avLst/>
          </a:prstGeom>
          <a:noFill/>
        </p:spPr>
        <p:txBody>
          <a:bodyPr wrap="square" rtlCol="0">
            <a:spAutoFit/>
          </a:bodyPr>
          <a:lstStyle/>
          <a:p>
            <a:r>
              <a:rPr lang="en-GB" sz="2800" dirty="0"/>
              <a:t>Photo References list. </a:t>
            </a:r>
          </a:p>
        </p:txBody>
      </p:sp>
      <p:sp>
        <p:nvSpPr>
          <p:cNvPr id="5" name="TextBox 4">
            <a:extLst>
              <a:ext uri="{FF2B5EF4-FFF2-40B4-BE49-F238E27FC236}">
                <a16:creationId xmlns:a16="http://schemas.microsoft.com/office/drawing/2014/main" id="{F9096BA0-A1D3-4F5C-8523-E7B17EA8C8E2}"/>
              </a:ext>
            </a:extLst>
          </p:cNvPr>
          <p:cNvSpPr txBox="1"/>
          <p:nvPr/>
        </p:nvSpPr>
        <p:spPr>
          <a:xfrm>
            <a:off x="343949" y="914400"/>
            <a:ext cx="11518084" cy="5632311"/>
          </a:xfrm>
          <a:prstGeom prst="rect">
            <a:avLst/>
          </a:prstGeom>
          <a:noFill/>
        </p:spPr>
        <p:txBody>
          <a:bodyPr wrap="square" rtlCol="0">
            <a:spAutoFit/>
          </a:bodyPr>
          <a:lstStyle/>
          <a:p>
            <a:r>
              <a:rPr lang="en-GB" b="0" i="0" dirty="0">
                <a:solidFill>
                  <a:srgbClr val="2C3E50"/>
                </a:solidFill>
                <a:effectLst/>
                <a:latin typeface="Calibri" panose="020F0502020204030204" pitchFamily="34" charset="0"/>
              </a:rPr>
              <a:t>Black, J. (2023) </a:t>
            </a:r>
            <a:r>
              <a:rPr lang="en-GB" b="0" i="1" dirty="0">
                <a:solidFill>
                  <a:srgbClr val="2C3E50"/>
                </a:solidFill>
                <a:effectLst/>
                <a:latin typeface="Calibri" panose="020F0502020204030204" pitchFamily="34" charset="0"/>
              </a:rPr>
              <a:t>Do You Have Any Questions? Preparing the Best Answer – Core...</a:t>
            </a:r>
            <a:r>
              <a:rPr lang="en-GB" b="0" i="0" dirty="0">
                <a:solidFill>
                  <a:srgbClr val="2C3E50"/>
                </a:solidFill>
                <a:effectLst/>
                <a:latin typeface="Calibri" panose="020F0502020204030204" pitchFamily="34" charset="0"/>
              </a:rPr>
              <a:t>, </a:t>
            </a:r>
            <a:r>
              <a:rPr lang="en-GB" b="0" i="1" dirty="0">
                <a:solidFill>
                  <a:srgbClr val="2C3E50"/>
                </a:solidFill>
                <a:effectLst/>
                <a:latin typeface="Calibri" panose="020F0502020204030204" pitchFamily="34" charset="0"/>
              </a:rPr>
              <a:t>Core Executive Consultants</a:t>
            </a:r>
            <a:r>
              <a:rPr lang="en-GB" b="0" i="0" dirty="0">
                <a:solidFill>
                  <a:srgbClr val="2C3E50"/>
                </a:solidFill>
                <a:effectLst/>
                <a:latin typeface="Calibri" panose="020F0502020204030204" pitchFamily="34" charset="0"/>
              </a:rPr>
              <a:t>. Available at: </a:t>
            </a:r>
            <a:r>
              <a:rPr lang="en-GB" b="0" i="0" dirty="0">
                <a:solidFill>
                  <a:srgbClr val="2C3E50"/>
                </a:solidFill>
                <a:effectLst/>
                <a:latin typeface="Calibri" panose="020F0502020204030204" pitchFamily="34" charset="0"/>
                <a:hlinkClick r:id="rId2"/>
              </a:rPr>
              <a:t>https://core-exec.com/do-you-have-any-questions-preparing-the-right-answer/</a:t>
            </a:r>
            <a:r>
              <a:rPr lang="en-GB" b="0" i="0" dirty="0">
                <a:solidFill>
                  <a:srgbClr val="2C3E50"/>
                </a:solidFill>
                <a:effectLst/>
                <a:latin typeface="Calibri" panose="020F0502020204030204" pitchFamily="34" charset="0"/>
              </a:rPr>
              <a:t>. (Accessed 21 February 2026).</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Communication Theory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BERLO’S SMCR MODEL OF 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Communication Theory</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https://www.communicationtheory.org/berlos-smcr-model-of-communication/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 February 2026).</a:t>
            </a:r>
          </a:p>
          <a:p>
            <a:endParaRPr lang="en-GB" dirty="0">
              <a:latin typeface="Calibri" panose="020F0502020204030204" pitchFamily="34" charset="0"/>
              <a:cs typeface="Times New Roman" panose="02020603050405020304" pitchFamily="18" charset="0"/>
            </a:endParaRPr>
          </a:p>
          <a:p>
            <a:r>
              <a:rPr lang="en-GB" b="0" i="0" dirty="0">
                <a:solidFill>
                  <a:srgbClr val="2C3E50"/>
                </a:solidFill>
                <a:effectLst/>
                <a:latin typeface="Calibri" panose="020F0502020204030204" pitchFamily="34" charset="0"/>
              </a:rPr>
              <a:t>Indeed Editorial Team (2020) </a:t>
            </a:r>
            <a:r>
              <a:rPr lang="en-GB" b="0" i="1" dirty="0">
                <a:solidFill>
                  <a:srgbClr val="2C3E50"/>
                </a:solidFill>
                <a:effectLst/>
                <a:latin typeface="Calibri" panose="020F0502020204030204" pitchFamily="34" charset="0"/>
              </a:rPr>
              <a:t>What Are Communication Skills?</a:t>
            </a:r>
            <a:r>
              <a:rPr lang="en-GB" b="0" i="0" dirty="0">
                <a:solidFill>
                  <a:srgbClr val="2C3E50"/>
                </a:solidFill>
                <a:effectLst/>
                <a:latin typeface="Calibri" panose="020F0502020204030204" pitchFamily="34" charset="0"/>
              </a:rPr>
              <a:t>, </a:t>
            </a:r>
            <a:r>
              <a:rPr lang="en-GB" b="0" i="1" dirty="0">
                <a:solidFill>
                  <a:srgbClr val="2C3E50"/>
                </a:solidFill>
                <a:effectLst/>
                <a:latin typeface="Calibri" panose="020F0502020204030204" pitchFamily="34" charset="0"/>
              </a:rPr>
              <a:t>Indeed Career Guide</a:t>
            </a:r>
            <a:r>
              <a:rPr lang="en-GB" b="0" i="0" dirty="0">
                <a:solidFill>
                  <a:srgbClr val="2C3E50"/>
                </a:solidFill>
                <a:effectLst/>
                <a:latin typeface="Calibri" panose="020F0502020204030204" pitchFamily="34" charset="0"/>
              </a:rPr>
              <a:t>. Available at: </a:t>
            </a:r>
            <a:r>
              <a:rPr lang="en-GB" b="0" i="0" dirty="0">
                <a:solidFill>
                  <a:srgbClr val="2C3E50"/>
                </a:solidFill>
                <a:effectLst/>
                <a:latin typeface="Calibri" panose="020F0502020204030204" pitchFamily="34" charset="0"/>
                <a:hlinkClick r:id="rId4"/>
              </a:rPr>
              <a:t>https://uk.indeed.com/career-advice/career-development/communication-skills</a:t>
            </a:r>
            <a:r>
              <a:rPr lang="en-GB" b="0" i="0" dirty="0">
                <a:solidFill>
                  <a:srgbClr val="2C3E50"/>
                </a:solidFill>
                <a:effectLst/>
                <a:latin typeface="Calibri" panose="020F0502020204030204" pitchFamily="34" charset="0"/>
              </a:rPr>
              <a:t>. (Accessed 21 February 2026).</a:t>
            </a:r>
          </a:p>
          <a:p>
            <a:endParaRPr lang="en-GB" dirty="0">
              <a:latin typeface="Calibri" panose="020F0502020204030204" pitchFamily="34" charset="0"/>
              <a:cs typeface="Times New Roman" panose="02020603050405020304" pitchFamily="18" charset="0"/>
            </a:endParaRPr>
          </a:p>
          <a:p>
            <a:r>
              <a:rPr lang="en-GB" b="0" i="0" dirty="0">
                <a:solidFill>
                  <a:srgbClr val="2C3E50"/>
                </a:solidFill>
                <a:effectLst/>
                <a:latin typeface="Calibri" panose="020F0502020204030204" pitchFamily="34" charset="0"/>
              </a:rPr>
              <a:t>Lee, E. (2021) </a:t>
            </a:r>
            <a:r>
              <a:rPr lang="en-GB" b="0" i="1" dirty="0">
                <a:solidFill>
                  <a:srgbClr val="2C3E50"/>
                </a:solidFill>
                <a:effectLst/>
                <a:latin typeface="Calibri" panose="020F0502020204030204" pitchFamily="34" charset="0"/>
              </a:rPr>
              <a:t>Effective Communication in Health and Social Care</a:t>
            </a:r>
            <a:r>
              <a:rPr lang="en-GB" b="0" i="0" dirty="0">
                <a:solidFill>
                  <a:srgbClr val="2C3E50"/>
                </a:solidFill>
                <a:effectLst/>
                <a:latin typeface="Calibri" panose="020F0502020204030204" pitchFamily="34" charset="0"/>
              </a:rPr>
              <a:t>, </a:t>
            </a:r>
            <a:r>
              <a:rPr lang="en-GB" b="0" i="1" dirty="0">
                <a:solidFill>
                  <a:srgbClr val="2C3E50"/>
                </a:solidFill>
                <a:effectLst/>
                <a:latin typeface="Calibri" panose="020F0502020204030204" pitchFamily="34" charset="0"/>
              </a:rPr>
              <a:t>CPD Online College</a:t>
            </a:r>
            <a:r>
              <a:rPr lang="en-GB" b="0" i="0" dirty="0">
                <a:solidFill>
                  <a:srgbClr val="2C3E50"/>
                </a:solidFill>
                <a:effectLst/>
                <a:latin typeface="Calibri" panose="020F0502020204030204" pitchFamily="34" charset="0"/>
              </a:rPr>
              <a:t>. Available at: </a:t>
            </a:r>
            <a:r>
              <a:rPr lang="en-GB" b="0" i="0" dirty="0">
                <a:solidFill>
                  <a:srgbClr val="2C3E50"/>
                </a:solidFill>
                <a:effectLst/>
                <a:latin typeface="Calibri" panose="020F0502020204030204" pitchFamily="34" charset="0"/>
                <a:hlinkClick r:id="rId5"/>
              </a:rPr>
              <a:t>https://cpdonline.co.uk/knowledge-base/care/effective-communication/</a:t>
            </a:r>
            <a:r>
              <a:rPr lang="en-GB" b="0" i="0" dirty="0">
                <a:solidFill>
                  <a:srgbClr val="2C3E50"/>
                </a:solidFill>
                <a:effectLst/>
                <a:latin typeface="Calibri" panose="020F0502020204030204" pitchFamily="34" charset="0"/>
              </a:rPr>
              <a:t>. (Accessed 21 February 2026).</a:t>
            </a:r>
          </a:p>
          <a:p>
            <a:endParaRPr lang="en-GB" dirty="0">
              <a:latin typeface="Calibri" panose="020F0502020204030204" pitchFamily="34" charset="0"/>
              <a:cs typeface="Times New Roman" panose="02020603050405020304" pitchFamily="18" charset="0"/>
            </a:endParaRPr>
          </a:p>
          <a:p>
            <a:r>
              <a:rPr lang="en-GB" b="0" i="0" dirty="0" err="1">
                <a:solidFill>
                  <a:srgbClr val="2C3E50"/>
                </a:solidFill>
                <a:effectLst/>
                <a:latin typeface="Calibri" panose="020F0502020204030204" pitchFamily="34" charset="0"/>
              </a:rPr>
              <a:t>Rechkemmer</a:t>
            </a:r>
            <a:r>
              <a:rPr lang="en-GB" b="0" i="0" dirty="0">
                <a:solidFill>
                  <a:srgbClr val="2C3E50"/>
                </a:solidFill>
                <a:effectLst/>
                <a:latin typeface="Calibri" panose="020F0502020204030204" pitchFamily="34" charset="0"/>
              </a:rPr>
              <a:t>, M. (2024) </a:t>
            </a:r>
            <a:r>
              <a:rPr lang="en-GB" b="0" i="1" dirty="0">
                <a:solidFill>
                  <a:srgbClr val="2C3E50"/>
                </a:solidFill>
                <a:effectLst/>
                <a:latin typeface="Calibri" panose="020F0502020204030204" pitchFamily="34" charset="0"/>
              </a:rPr>
              <a:t>From burnout to balance: How communication skills transform workplace stress - HR Magazine</a:t>
            </a:r>
            <a:r>
              <a:rPr lang="en-GB" b="0" i="0" dirty="0">
                <a:solidFill>
                  <a:srgbClr val="2C3E50"/>
                </a:solidFill>
                <a:effectLst/>
                <a:latin typeface="Calibri" panose="020F0502020204030204" pitchFamily="34" charset="0"/>
              </a:rPr>
              <a:t>, </a:t>
            </a:r>
            <a:r>
              <a:rPr lang="en-GB" b="0" i="1" dirty="0">
                <a:solidFill>
                  <a:srgbClr val="2C3E50"/>
                </a:solidFill>
                <a:effectLst/>
                <a:latin typeface="Calibri" panose="020F0502020204030204" pitchFamily="34" charset="0"/>
              </a:rPr>
              <a:t>HR Magazine</a:t>
            </a:r>
            <a:r>
              <a:rPr lang="en-GB" b="0" i="0" dirty="0">
                <a:solidFill>
                  <a:srgbClr val="2C3E50"/>
                </a:solidFill>
                <a:effectLst/>
                <a:latin typeface="Calibri" panose="020F0502020204030204" pitchFamily="34" charset="0"/>
              </a:rPr>
              <a:t>. Available at: </a:t>
            </a:r>
            <a:r>
              <a:rPr lang="en-GB" b="0" i="0" dirty="0">
                <a:solidFill>
                  <a:srgbClr val="2C3E50"/>
                </a:solidFill>
                <a:effectLst/>
                <a:latin typeface="Calibri" panose="020F0502020204030204" pitchFamily="34" charset="0"/>
                <a:hlinkClick r:id="rId6"/>
              </a:rPr>
              <a:t>https://www.hrmagazine.co.uk/content/comment/from-burnout-to-balance-how-communication-skills-transform-workplace-stress</a:t>
            </a:r>
            <a:r>
              <a:rPr lang="en-GB" b="0" i="0" dirty="0">
                <a:solidFill>
                  <a:srgbClr val="2C3E50"/>
                </a:solidFill>
                <a:effectLst/>
                <a:latin typeface="Calibri" panose="020F0502020204030204" pitchFamily="34" charset="0"/>
              </a:rPr>
              <a:t>. (Accessed 21 February 2026).</a:t>
            </a:r>
          </a:p>
          <a:p>
            <a:endParaRPr lang="en-GB" dirty="0">
              <a:latin typeface="Calibri" panose="020F0502020204030204" pitchFamily="34" charset="0"/>
              <a:cs typeface="Times New Roman" panose="02020603050405020304" pitchFamily="18" charset="0"/>
            </a:endParaRPr>
          </a:p>
          <a:p>
            <a:endParaRPr lang="en-GB" b="0" i="0" dirty="0">
              <a:solidFill>
                <a:srgbClr val="2C3E50"/>
              </a:solidFill>
              <a:effectLst/>
              <a:latin typeface="Calibri" panose="020F0502020204030204" pitchFamily="34" charset="0"/>
            </a:endParaRPr>
          </a:p>
          <a:p>
            <a:endParaRPr lang="en-GB" dirty="0">
              <a:solidFill>
                <a:srgbClr val="2C3E50"/>
              </a:solidFill>
              <a:latin typeface="Calibri" panose="020F0502020204030204" pitchFamily="34" charset="0"/>
              <a:cs typeface="Times New Roman" panose="02020603050405020304" pitchFamily="18" charset="0"/>
            </a:endParaRPr>
          </a:p>
          <a:p>
            <a:endParaRPr lang="en-GB" dirty="0">
              <a:latin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506826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Default">
      <a:dk1>
        <a:srgbClr val="000000"/>
      </a:dk1>
      <a:lt1>
        <a:sysClr val="window" lastClr="FFFFFF"/>
      </a:lt1>
      <a:dk2>
        <a:srgbClr val="3F3F3F"/>
      </a:dk2>
      <a:lt2>
        <a:srgbClr val="E7E6E6"/>
      </a:lt2>
      <a:accent1>
        <a:srgbClr val="700000"/>
      </a:accent1>
      <a:accent2>
        <a:srgbClr val="ED7D31"/>
      </a:accent2>
      <a:accent3>
        <a:srgbClr val="A5A5A5"/>
      </a:accent3>
      <a:accent4>
        <a:srgbClr val="FFC000"/>
      </a:accent4>
      <a:accent5>
        <a:srgbClr val="700000"/>
      </a:accent5>
      <a:accent6>
        <a:srgbClr val="978869"/>
      </a:accent6>
      <a:hlink>
        <a:srgbClr val="FFC000"/>
      </a:hlink>
      <a:folHlink>
        <a:srgbClr val="7F7F7F"/>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f45182065_win32_fixed" id="{54D1AA8E-AE41-4F75-AFF4-1E55BF728136}" vid="{9097BC2D-75F4-410C-8544-556C30F4E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8413E5-0484-489B-B293-D8720B6027F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BEDC914-E79E-4731-88EB-C290A6D4D6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19B3EA6-E2E1-4B68-B700-9432F9FC79D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Persuasive speech outline </Template>
  <TotalTime>49207</TotalTime>
  <Words>1116</Words>
  <Application>Microsoft Office PowerPoint</Application>
  <PresentationFormat>Widescreen</PresentationFormat>
  <Paragraphs>96</Paragraphs>
  <Slides>9</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Century Gothic</vt:lpstr>
      <vt:lpstr>Courier New</vt:lpstr>
      <vt:lpstr>Roboto</vt:lpstr>
      <vt:lpstr>Tahoma</vt:lpstr>
      <vt:lpstr>Wingdings 2</vt:lpstr>
      <vt:lpstr>Quotable</vt:lpstr>
      <vt:lpstr>Communication skills</vt:lpstr>
      <vt:lpstr>Introduction </vt:lpstr>
      <vt:lpstr>What is communication? </vt:lpstr>
      <vt:lpstr>why its important? </vt:lpstr>
      <vt:lpstr>How is this relevant within a professional practice?</vt:lpstr>
      <vt:lpstr>How it could be applied in a Health &amp; Social Care setting.</vt:lpstr>
      <vt:lpstr>Summary</vt:lpstr>
      <vt:lpstr>References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The Title Of The Persuasive Speech Here]</dc:title>
  <dc:creator>Katelen</dc:creator>
  <cp:lastModifiedBy>Katelen</cp:lastModifiedBy>
  <cp:revision>56</cp:revision>
  <dcterms:created xsi:type="dcterms:W3CDTF">2026-01-17T19:35:01Z</dcterms:created>
  <dcterms:modified xsi:type="dcterms:W3CDTF">2026-02-22T22:24:49Z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