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6" Type="http://schemas.openxmlformats.org/officeDocument/2006/relationships/custom-properties" Target="docProps/custom.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 id="256" r:id="rId6"/>
    <p:sldId id="284" r:id="rId7"/>
    <p:sldId id="288" r:id="rId8"/>
    <p:sldId id="278" r:id="rId9"/>
    <p:sldId id="285" r:id="rId10"/>
    <p:sldId id="279" r:id="rId11"/>
    <p:sldId id="286" r:id="rId12"/>
    <p:sldId id="280" r:id="rId13"/>
    <p:sldId id="287" r:id="rId14"/>
    <p:sldId id="282" r:id="rId15"/>
    <p:sldId id="283"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0B2B0A-0172-3344-A18D-52EBCDB9D109}" v="8" dt="2025-11-12T21:45:15.570"/>
    <p1510:client id="{743282B9-DEAE-61BC-6050-A94869B40E47}" v="5" dt="2025-11-13T09:25:53.24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CC1A1B-FBAD-46B6-AF88-BC9ECD80FA33}" type="doc">
      <dgm:prSet loTypeId="urn:microsoft.com/office/officeart/2016/7/layout/RepeatingBendingProcessNew" loCatId="process" qsTypeId="urn:microsoft.com/office/officeart/2005/8/quickstyle/simple5" qsCatId="simple" csTypeId="urn:microsoft.com/office/officeart/2005/8/colors/colorful1" csCatId="colorful" phldr="1"/>
      <dgm:spPr/>
      <dgm:t>
        <a:bodyPr/>
        <a:lstStyle/>
        <a:p>
          <a:endParaRPr lang="en-US"/>
        </a:p>
      </dgm:t>
    </dgm:pt>
    <dgm:pt modelId="{2C11D3B7-5CE1-4462-AC8A-96FBBAAF71B6}">
      <dgm:prSet/>
      <dgm:spPr/>
      <dgm:t>
        <a:bodyPr/>
        <a:lstStyle/>
        <a:p>
          <a:r>
            <a:rPr lang="en-GB"/>
            <a:t>Introduction - Explanation of MS EXCEL </a:t>
          </a:r>
          <a:endParaRPr lang="en-US"/>
        </a:p>
      </dgm:t>
    </dgm:pt>
    <dgm:pt modelId="{D6F344FB-F8F7-4A5F-BE28-1BCA40AB5BC3}" type="parTrans" cxnId="{F0E86620-11C2-4E5C-9624-8E3D999A0A68}">
      <dgm:prSet/>
      <dgm:spPr/>
      <dgm:t>
        <a:bodyPr/>
        <a:lstStyle/>
        <a:p>
          <a:endParaRPr lang="en-US"/>
        </a:p>
      </dgm:t>
    </dgm:pt>
    <dgm:pt modelId="{1BC9A5A1-8D73-4509-9A5F-7613D6E238E7}" type="sibTrans" cxnId="{F0E86620-11C2-4E5C-9624-8E3D999A0A68}">
      <dgm:prSet/>
      <dgm:spPr/>
      <dgm:t>
        <a:bodyPr/>
        <a:lstStyle/>
        <a:p>
          <a:endParaRPr lang="en-US"/>
        </a:p>
      </dgm:t>
    </dgm:pt>
    <dgm:pt modelId="{C2283ED7-0278-4D0F-8C10-DBD4BBD66CB5}">
      <dgm:prSet/>
      <dgm:spPr/>
      <dgm:t>
        <a:bodyPr/>
        <a:lstStyle/>
        <a:p>
          <a:r>
            <a:rPr lang="en-GB"/>
            <a:t>Benefits and Limitations within Sunrise Residential Care Home</a:t>
          </a:r>
          <a:endParaRPr lang="en-US"/>
        </a:p>
      </dgm:t>
    </dgm:pt>
    <dgm:pt modelId="{C0D374BD-2B47-4E9D-A608-604C203E9C68}" type="parTrans" cxnId="{73915F11-5834-4700-8F50-AB97D7843AB6}">
      <dgm:prSet/>
      <dgm:spPr/>
      <dgm:t>
        <a:bodyPr/>
        <a:lstStyle/>
        <a:p>
          <a:endParaRPr lang="en-US"/>
        </a:p>
      </dgm:t>
    </dgm:pt>
    <dgm:pt modelId="{3DCFCF3E-816B-4AE3-B92C-B29DCC66D62E}" type="sibTrans" cxnId="{73915F11-5834-4700-8F50-AB97D7843AB6}">
      <dgm:prSet/>
      <dgm:spPr/>
      <dgm:t>
        <a:bodyPr/>
        <a:lstStyle/>
        <a:p>
          <a:endParaRPr lang="en-US"/>
        </a:p>
      </dgm:t>
    </dgm:pt>
    <dgm:pt modelId="{6A22260A-CF5A-4DCD-A865-3FA1966C5F6B}">
      <dgm:prSet/>
      <dgm:spPr/>
      <dgm:t>
        <a:bodyPr/>
        <a:lstStyle/>
        <a:p>
          <a:r>
            <a:rPr lang="en-GB"/>
            <a:t>REASONS FOR CHOOSING MS EXCEL</a:t>
          </a:r>
          <a:endParaRPr lang="en-US"/>
        </a:p>
      </dgm:t>
    </dgm:pt>
    <dgm:pt modelId="{4C3428C4-58AB-4626-8EF8-AB5FB45CFA53}" type="parTrans" cxnId="{FC7CA187-521B-41D4-B832-4A380CE8B45D}">
      <dgm:prSet/>
      <dgm:spPr/>
      <dgm:t>
        <a:bodyPr/>
        <a:lstStyle/>
        <a:p>
          <a:endParaRPr lang="en-US"/>
        </a:p>
      </dgm:t>
    </dgm:pt>
    <dgm:pt modelId="{7F2C82F1-F74E-4D68-9463-18B17380B782}" type="sibTrans" cxnId="{FC7CA187-521B-41D4-B832-4A380CE8B45D}">
      <dgm:prSet/>
      <dgm:spPr/>
      <dgm:t>
        <a:bodyPr/>
        <a:lstStyle/>
        <a:p>
          <a:endParaRPr lang="en-US"/>
        </a:p>
      </dgm:t>
    </dgm:pt>
    <dgm:pt modelId="{9EFB225C-3B79-4888-8033-3ED120331F5E}">
      <dgm:prSet/>
      <dgm:spPr/>
      <dgm:t>
        <a:bodyPr/>
        <a:lstStyle/>
        <a:p>
          <a:r>
            <a:rPr lang="en-GB"/>
            <a:t>Evaluation of the chosen communication or collaboration tool </a:t>
          </a:r>
          <a:endParaRPr lang="en-US"/>
        </a:p>
      </dgm:t>
    </dgm:pt>
    <dgm:pt modelId="{CA0A00FE-7565-4DB3-AD82-CFBDAE31EC20}" type="parTrans" cxnId="{5E1DF754-6C0E-43CF-AD48-6ABF7E8C16AF}">
      <dgm:prSet/>
      <dgm:spPr/>
      <dgm:t>
        <a:bodyPr/>
        <a:lstStyle/>
        <a:p>
          <a:endParaRPr lang="en-US"/>
        </a:p>
      </dgm:t>
    </dgm:pt>
    <dgm:pt modelId="{2AD17FAD-5CEE-46F5-8E08-EB8BA58F1C2B}" type="sibTrans" cxnId="{5E1DF754-6C0E-43CF-AD48-6ABF7E8C16AF}">
      <dgm:prSet/>
      <dgm:spPr/>
      <dgm:t>
        <a:bodyPr/>
        <a:lstStyle/>
        <a:p>
          <a:endParaRPr lang="en-US"/>
        </a:p>
      </dgm:t>
    </dgm:pt>
    <dgm:pt modelId="{BF8ED714-1329-4FDA-9286-F4ABB8E7BBE8}">
      <dgm:prSet/>
      <dgm:spPr/>
      <dgm:t>
        <a:bodyPr/>
        <a:lstStyle/>
        <a:p>
          <a:r>
            <a:rPr lang="en-GB"/>
            <a:t>Benefits and Limitations within Sunrise Residential Care Home</a:t>
          </a:r>
          <a:endParaRPr lang="en-US"/>
        </a:p>
      </dgm:t>
    </dgm:pt>
    <dgm:pt modelId="{97075552-0A8D-4691-BDA2-2EF4C8ECAC8F}" type="parTrans" cxnId="{DEC60164-AEE4-47BF-90E6-C474F8757AA3}">
      <dgm:prSet/>
      <dgm:spPr/>
      <dgm:t>
        <a:bodyPr/>
        <a:lstStyle/>
        <a:p>
          <a:endParaRPr lang="en-US"/>
        </a:p>
      </dgm:t>
    </dgm:pt>
    <dgm:pt modelId="{794F98EF-8F60-404A-8E47-F75A0AD88C2A}" type="sibTrans" cxnId="{DEC60164-AEE4-47BF-90E6-C474F8757AA3}">
      <dgm:prSet/>
      <dgm:spPr/>
      <dgm:t>
        <a:bodyPr/>
        <a:lstStyle/>
        <a:p>
          <a:endParaRPr lang="en-US"/>
        </a:p>
      </dgm:t>
    </dgm:pt>
    <dgm:pt modelId="{B92C4C80-B6C5-4A6F-894D-CEEC710E3ABE}">
      <dgm:prSet/>
      <dgm:spPr/>
      <dgm:t>
        <a:bodyPr/>
        <a:lstStyle/>
        <a:p>
          <a:r>
            <a:rPr lang="en-GB"/>
            <a:t>COMMUNICATION AND COLLABORATION TOOLS</a:t>
          </a:r>
          <a:endParaRPr lang="en-US"/>
        </a:p>
      </dgm:t>
    </dgm:pt>
    <dgm:pt modelId="{F2EC251C-B22E-4A8A-AA80-F02A37C0A928}" type="parTrans" cxnId="{ABE215C4-DAA7-4ABF-9070-75242E480429}">
      <dgm:prSet/>
      <dgm:spPr/>
      <dgm:t>
        <a:bodyPr/>
        <a:lstStyle/>
        <a:p>
          <a:endParaRPr lang="en-US"/>
        </a:p>
      </dgm:t>
    </dgm:pt>
    <dgm:pt modelId="{6662E2BD-1136-497E-B172-466B7E375E34}" type="sibTrans" cxnId="{ABE215C4-DAA7-4ABF-9070-75242E480429}">
      <dgm:prSet/>
      <dgm:spPr/>
      <dgm:t>
        <a:bodyPr/>
        <a:lstStyle/>
        <a:p>
          <a:endParaRPr lang="en-US"/>
        </a:p>
      </dgm:t>
    </dgm:pt>
    <dgm:pt modelId="{A7B511B8-DBF8-44E6-9499-0C359277BE71}">
      <dgm:prSet/>
      <dgm:spPr/>
      <dgm:t>
        <a:bodyPr/>
        <a:lstStyle/>
        <a:p>
          <a:r>
            <a:rPr lang="en-GB"/>
            <a:t>Impact of limited digital skills or literacy </a:t>
          </a:r>
          <a:endParaRPr lang="en-US"/>
        </a:p>
      </dgm:t>
    </dgm:pt>
    <dgm:pt modelId="{CC8FD055-D180-442C-A7C1-700BA00DD6CB}" type="parTrans" cxnId="{55481F26-A7A7-473E-AB1E-3F238322CB94}">
      <dgm:prSet/>
      <dgm:spPr/>
      <dgm:t>
        <a:bodyPr/>
        <a:lstStyle/>
        <a:p>
          <a:endParaRPr lang="en-US"/>
        </a:p>
      </dgm:t>
    </dgm:pt>
    <dgm:pt modelId="{2328B784-8FCF-47ED-95DD-55EFB0322C1C}" type="sibTrans" cxnId="{55481F26-A7A7-473E-AB1E-3F238322CB94}">
      <dgm:prSet/>
      <dgm:spPr/>
      <dgm:t>
        <a:bodyPr/>
        <a:lstStyle/>
        <a:p>
          <a:endParaRPr lang="en-US"/>
        </a:p>
      </dgm:t>
    </dgm:pt>
    <dgm:pt modelId="{F88BDCB0-E5B0-4C01-BB07-2B9564DFFD12}">
      <dgm:prSet/>
      <dgm:spPr/>
      <dgm:t>
        <a:bodyPr/>
        <a:lstStyle/>
        <a:p>
          <a:r>
            <a:rPr lang="en-GB"/>
            <a:t>Checklist for digital safety practices </a:t>
          </a:r>
          <a:endParaRPr lang="en-US"/>
        </a:p>
      </dgm:t>
    </dgm:pt>
    <dgm:pt modelId="{0473D793-EDA5-4A70-9A8C-6707952A5F87}" type="parTrans" cxnId="{51F533FC-ACD8-4BE0-BAB9-F35E4E9F0A65}">
      <dgm:prSet/>
      <dgm:spPr/>
      <dgm:t>
        <a:bodyPr/>
        <a:lstStyle/>
        <a:p>
          <a:endParaRPr lang="en-US"/>
        </a:p>
      </dgm:t>
    </dgm:pt>
    <dgm:pt modelId="{FC658CEB-CDBC-458A-AD0B-43BF64D22ADE}" type="sibTrans" cxnId="{51F533FC-ACD8-4BE0-BAB9-F35E4E9F0A65}">
      <dgm:prSet/>
      <dgm:spPr/>
      <dgm:t>
        <a:bodyPr/>
        <a:lstStyle/>
        <a:p>
          <a:endParaRPr lang="en-US"/>
        </a:p>
      </dgm:t>
    </dgm:pt>
    <dgm:pt modelId="{EB6A9AA4-5E07-4EB1-8F6C-4694ADBFCBB6}">
      <dgm:prSet/>
      <dgm:spPr/>
      <dgm:t>
        <a:bodyPr/>
        <a:lstStyle/>
        <a:p>
          <a:r>
            <a:rPr lang="en-GB"/>
            <a:t>Conclusion </a:t>
          </a:r>
          <a:endParaRPr lang="en-US"/>
        </a:p>
      </dgm:t>
    </dgm:pt>
    <dgm:pt modelId="{46D6E86E-BAB2-4B05-9E84-060DC1F54B0C}" type="parTrans" cxnId="{487CACC0-34B6-4B4C-87B2-AD9439860E30}">
      <dgm:prSet/>
      <dgm:spPr/>
      <dgm:t>
        <a:bodyPr/>
        <a:lstStyle/>
        <a:p>
          <a:endParaRPr lang="en-US"/>
        </a:p>
      </dgm:t>
    </dgm:pt>
    <dgm:pt modelId="{7F24BE43-3CF8-4F73-963A-CB045128737A}" type="sibTrans" cxnId="{487CACC0-34B6-4B4C-87B2-AD9439860E30}">
      <dgm:prSet/>
      <dgm:spPr/>
      <dgm:t>
        <a:bodyPr/>
        <a:lstStyle/>
        <a:p>
          <a:endParaRPr lang="en-US"/>
        </a:p>
      </dgm:t>
    </dgm:pt>
    <dgm:pt modelId="{089EACCA-5F6C-4EF9-8AB2-99398E204E4F}">
      <dgm:prSet/>
      <dgm:spPr/>
      <dgm:t>
        <a:bodyPr/>
        <a:lstStyle/>
        <a:p>
          <a:r>
            <a:rPr lang="en-US"/>
            <a:t>REFERENCE </a:t>
          </a:r>
        </a:p>
      </dgm:t>
    </dgm:pt>
    <dgm:pt modelId="{78E9348A-77F2-477F-8B75-D3A0F8F7AEFA}" type="parTrans" cxnId="{F9F16A2F-9DF1-4DB5-B18C-2AA19043A3CF}">
      <dgm:prSet/>
      <dgm:spPr/>
      <dgm:t>
        <a:bodyPr/>
        <a:lstStyle/>
        <a:p>
          <a:endParaRPr lang="en-GB"/>
        </a:p>
      </dgm:t>
    </dgm:pt>
    <dgm:pt modelId="{6390E8F7-66C1-4148-B17B-5E31D9B64455}" type="sibTrans" cxnId="{F9F16A2F-9DF1-4DB5-B18C-2AA19043A3CF}">
      <dgm:prSet/>
      <dgm:spPr/>
      <dgm:t>
        <a:bodyPr/>
        <a:lstStyle/>
        <a:p>
          <a:endParaRPr lang="en-GB"/>
        </a:p>
      </dgm:t>
    </dgm:pt>
    <dgm:pt modelId="{9DD0C95F-4C6D-4A27-A675-725AC7169D26}" type="pres">
      <dgm:prSet presAssocID="{84CC1A1B-FBAD-46B6-AF88-BC9ECD80FA33}" presName="Name0" presStyleCnt="0">
        <dgm:presLayoutVars>
          <dgm:dir/>
          <dgm:resizeHandles val="exact"/>
        </dgm:presLayoutVars>
      </dgm:prSet>
      <dgm:spPr/>
    </dgm:pt>
    <dgm:pt modelId="{477C5500-3674-4E21-BA3E-4BC0E070D7CE}" type="pres">
      <dgm:prSet presAssocID="{2C11D3B7-5CE1-4462-AC8A-96FBBAAF71B6}" presName="node" presStyleLbl="node1" presStyleIdx="0" presStyleCnt="6">
        <dgm:presLayoutVars>
          <dgm:bulletEnabled val="1"/>
        </dgm:presLayoutVars>
      </dgm:prSet>
      <dgm:spPr/>
    </dgm:pt>
    <dgm:pt modelId="{CD522382-90E3-41AB-A13E-22E2B4FB463C}" type="pres">
      <dgm:prSet presAssocID="{1BC9A5A1-8D73-4509-9A5F-7613D6E238E7}" presName="sibTrans" presStyleLbl="sibTrans1D1" presStyleIdx="0" presStyleCnt="5"/>
      <dgm:spPr/>
    </dgm:pt>
    <dgm:pt modelId="{1DA84666-601C-48A8-8A3D-2F2288FAA12C}" type="pres">
      <dgm:prSet presAssocID="{1BC9A5A1-8D73-4509-9A5F-7613D6E238E7}" presName="connectorText" presStyleLbl="sibTrans1D1" presStyleIdx="0" presStyleCnt="5"/>
      <dgm:spPr/>
    </dgm:pt>
    <dgm:pt modelId="{D4B626D4-4E30-4A50-92C5-62C2D41F0562}" type="pres">
      <dgm:prSet presAssocID="{9EFB225C-3B79-4888-8033-3ED120331F5E}" presName="node" presStyleLbl="node1" presStyleIdx="1" presStyleCnt="6">
        <dgm:presLayoutVars>
          <dgm:bulletEnabled val="1"/>
        </dgm:presLayoutVars>
      </dgm:prSet>
      <dgm:spPr/>
    </dgm:pt>
    <dgm:pt modelId="{F2893484-E768-4856-AA1A-F692F58EA42C}" type="pres">
      <dgm:prSet presAssocID="{2AD17FAD-5CEE-46F5-8E08-EB8BA58F1C2B}" presName="sibTrans" presStyleLbl="sibTrans1D1" presStyleIdx="1" presStyleCnt="5"/>
      <dgm:spPr/>
    </dgm:pt>
    <dgm:pt modelId="{EDAD7E3C-E44C-48E2-AE7E-FFD6336BC46A}" type="pres">
      <dgm:prSet presAssocID="{2AD17FAD-5CEE-46F5-8E08-EB8BA58F1C2B}" presName="connectorText" presStyleLbl="sibTrans1D1" presStyleIdx="1" presStyleCnt="5"/>
      <dgm:spPr/>
    </dgm:pt>
    <dgm:pt modelId="{6D0B2F5A-FB83-4F1A-ABA7-B7BA3E2AA75D}" type="pres">
      <dgm:prSet presAssocID="{A7B511B8-DBF8-44E6-9499-0C359277BE71}" presName="node" presStyleLbl="node1" presStyleIdx="2" presStyleCnt="6">
        <dgm:presLayoutVars>
          <dgm:bulletEnabled val="1"/>
        </dgm:presLayoutVars>
      </dgm:prSet>
      <dgm:spPr/>
    </dgm:pt>
    <dgm:pt modelId="{43CE32CF-39F7-4056-8D79-613E5862AE63}" type="pres">
      <dgm:prSet presAssocID="{2328B784-8FCF-47ED-95DD-55EFB0322C1C}" presName="sibTrans" presStyleLbl="sibTrans1D1" presStyleIdx="2" presStyleCnt="5"/>
      <dgm:spPr/>
    </dgm:pt>
    <dgm:pt modelId="{54821ECC-D972-49B7-9FDF-C976610604A5}" type="pres">
      <dgm:prSet presAssocID="{2328B784-8FCF-47ED-95DD-55EFB0322C1C}" presName="connectorText" presStyleLbl="sibTrans1D1" presStyleIdx="2" presStyleCnt="5"/>
      <dgm:spPr/>
    </dgm:pt>
    <dgm:pt modelId="{C6FDFED5-8510-41A7-AD70-C7C864E3DE53}" type="pres">
      <dgm:prSet presAssocID="{F88BDCB0-E5B0-4C01-BB07-2B9564DFFD12}" presName="node" presStyleLbl="node1" presStyleIdx="3" presStyleCnt="6">
        <dgm:presLayoutVars>
          <dgm:bulletEnabled val="1"/>
        </dgm:presLayoutVars>
      </dgm:prSet>
      <dgm:spPr/>
    </dgm:pt>
    <dgm:pt modelId="{3423F628-CFD3-4F37-9BEA-C880CA95866A}" type="pres">
      <dgm:prSet presAssocID="{FC658CEB-CDBC-458A-AD0B-43BF64D22ADE}" presName="sibTrans" presStyleLbl="sibTrans1D1" presStyleIdx="3" presStyleCnt="5"/>
      <dgm:spPr/>
    </dgm:pt>
    <dgm:pt modelId="{90624686-B646-43C9-8D75-D41FBEE680BE}" type="pres">
      <dgm:prSet presAssocID="{FC658CEB-CDBC-458A-AD0B-43BF64D22ADE}" presName="connectorText" presStyleLbl="sibTrans1D1" presStyleIdx="3" presStyleCnt="5"/>
      <dgm:spPr/>
    </dgm:pt>
    <dgm:pt modelId="{31A9512B-8FD0-49DA-A71F-6EF65D5B38C8}" type="pres">
      <dgm:prSet presAssocID="{EB6A9AA4-5E07-4EB1-8F6C-4694ADBFCBB6}" presName="node" presStyleLbl="node1" presStyleIdx="4" presStyleCnt="6">
        <dgm:presLayoutVars>
          <dgm:bulletEnabled val="1"/>
        </dgm:presLayoutVars>
      </dgm:prSet>
      <dgm:spPr/>
    </dgm:pt>
    <dgm:pt modelId="{E52ACA82-3476-4D75-9541-ECA507B3624D}" type="pres">
      <dgm:prSet presAssocID="{7F24BE43-3CF8-4F73-963A-CB045128737A}" presName="sibTrans" presStyleLbl="sibTrans1D1" presStyleIdx="4" presStyleCnt="5"/>
      <dgm:spPr/>
    </dgm:pt>
    <dgm:pt modelId="{A1CA3389-4DCB-467F-B24F-80BE75E584DA}" type="pres">
      <dgm:prSet presAssocID="{7F24BE43-3CF8-4F73-963A-CB045128737A}" presName="connectorText" presStyleLbl="sibTrans1D1" presStyleIdx="4" presStyleCnt="5"/>
      <dgm:spPr/>
    </dgm:pt>
    <dgm:pt modelId="{BE6B1BD8-115D-4FCD-B202-D8B7AACB964C}" type="pres">
      <dgm:prSet presAssocID="{089EACCA-5F6C-4EF9-8AB2-99398E204E4F}" presName="node" presStyleLbl="node1" presStyleIdx="5" presStyleCnt="6">
        <dgm:presLayoutVars>
          <dgm:bulletEnabled val="1"/>
        </dgm:presLayoutVars>
      </dgm:prSet>
      <dgm:spPr/>
    </dgm:pt>
  </dgm:ptLst>
  <dgm:cxnLst>
    <dgm:cxn modelId="{872C8A00-70AF-4340-A45E-A43D3A8BD6A4}" type="presOf" srcId="{FC658CEB-CDBC-458A-AD0B-43BF64D22ADE}" destId="{3423F628-CFD3-4F37-9BEA-C880CA95866A}" srcOrd="0" destOrd="0" presId="urn:microsoft.com/office/officeart/2016/7/layout/RepeatingBendingProcessNew"/>
    <dgm:cxn modelId="{ADA3E507-7A67-43EB-9AA0-68A9E18E40DF}" type="presOf" srcId="{FC658CEB-CDBC-458A-AD0B-43BF64D22ADE}" destId="{90624686-B646-43C9-8D75-D41FBEE680BE}" srcOrd="1" destOrd="0" presId="urn:microsoft.com/office/officeart/2016/7/layout/RepeatingBendingProcessNew"/>
    <dgm:cxn modelId="{CF50FB0F-816B-4F06-A615-E86113E15574}" type="presOf" srcId="{7F24BE43-3CF8-4F73-963A-CB045128737A}" destId="{A1CA3389-4DCB-467F-B24F-80BE75E584DA}" srcOrd="1" destOrd="0" presId="urn:microsoft.com/office/officeart/2016/7/layout/RepeatingBendingProcessNew"/>
    <dgm:cxn modelId="{73915F11-5834-4700-8F50-AB97D7843AB6}" srcId="{2C11D3B7-5CE1-4462-AC8A-96FBBAAF71B6}" destId="{C2283ED7-0278-4D0F-8C10-DBD4BBD66CB5}" srcOrd="0" destOrd="0" parTransId="{C0D374BD-2B47-4E9D-A608-604C203E9C68}" sibTransId="{3DCFCF3E-816B-4AE3-B92C-B29DCC66D62E}"/>
    <dgm:cxn modelId="{7D1E4211-632D-4E09-B441-66B1D7E77AA7}" type="presOf" srcId="{C2283ED7-0278-4D0F-8C10-DBD4BBD66CB5}" destId="{477C5500-3674-4E21-BA3E-4BC0E070D7CE}" srcOrd="0" destOrd="1" presId="urn:microsoft.com/office/officeart/2016/7/layout/RepeatingBendingProcessNew"/>
    <dgm:cxn modelId="{29FA0615-DBED-4F73-8E46-BC88C32F7F90}" type="presOf" srcId="{A7B511B8-DBF8-44E6-9499-0C359277BE71}" destId="{6D0B2F5A-FB83-4F1A-ABA7-B7BA3E2AA75D}" srcOrd="0" destOrd="0" presId="urn:microsoft.com/office/officeart/2016/7/layout/RepeatingBendingProcessNew"/>
    <dgm:cxn modelId="{F0E86620-11C2-4E5C-9624-8E3D999A0A68}" srcId="{84CC1A1B-FBAD-46B6-AF88-BC9ECD80FA33}" destId="{2C11D3B7-5CE1-4462-AC8A-96FBBAAF71B6}" srcOrd="0" destOrd="0" parTransId="{D6F344FB-F8F7-4A5F-BE28-1BCA40AB5BC3}" sibTransId="{1BC9A5A1-8D73-4509-9A5F-7613D6E238E7}"/>
    <dgm:cxn modelId="{55481F26-A7A7-473E-AB1E-3F238322CB94}" srcId="{84CC1A1B-FBAD-46B6-AF88-BC9ECD80FA33}" destId="{A7B511B8-DBF8-44E6-9499-0C359277BE71}" srcOrd="2" destOrd="0" parTransId="{CC8FD055-D180-442C-A7C1-700BA00DD6CB}" sibTransId="{2328B784-8FCF-47ED-95DD-55EFB0322C1C}"/>
    <dgm:cxn modelId="{F9F16A2F-9DF1-4DB5-B18C-2AA19043A3CF}" srcId="{84CC1A1B-FBAD-46B6-AF88-BC9ECD80FA33}" destId="{089EACCA-5F6C-4EF9-8AB2-99398E204E4F}" srcOrd="5" destOrd="0" parTransId="{78E9348A-77F2-477F-8B75-D3A0F8F7AEFA}" sibTransId="{6390E8F7-66C1-4148-B17B-5E31D9B64455}"/>
    <dgm:cxn modelId="{6FA45B37-6803-4FEE-B9B7-60DF0743788B}" type="presOf" srcId="{EB6A9AA4-5E07-4EB1-8F6C-4694ADBFCBB6}" destId="{31A9512B-8FD0-49DA-A71F-6EF65D5B38C8}" srcOrd="0" destOrd="0" presId="urn:microsoft.com/office/officeart/2016/7/layout/RepeatingBendingProcessNew"/>
    <dgm:cxn modelId="{80A80C3C-54C6-4C43-9ABF-F25C593676B9}" type="presOf" srcId="{2328B784-8FCF-47ED-95DD-55EFB0322C1C}" destId="{43CE32CF-39F7-4056-8D79-613E5862AE63}" srcOrd="0" destOrd="0" presId="urn:microsoft.com/office/officeart/2016/7/layout/RepeatingBendingProcessNew"/>
    <dgm:cxn modelId="{DEC60164-AEE4-47BF-90E6-C474F8757AA3}" srcId="{9EFB225C-3B79-4888-8033-3ED120331F5E}" destId="{BF8ED714-1329-4FDA-9286-F4ABB8E7BBE8}" srcOrd="0" destOrd="0" parTransId="{97075552-0A8D-4691-BDA2-2EF4C8ECAC8F}" sibTransId="{794F98EF-8F60-404A-8E47-F75A0AD88C2A}"/>
    <dgm:cxn modelId="{15DC9171-C857-474B-A063-CCDF070DF1AE}" type="presOf" srcId="{2AD17FAD-5CEE-46F5-8E08-EB8BA58F1C2B}" destId="{EDAD7E3C-E44C-48E2-AE7E-FFD6336BC46A}" srcOrd="1" destOrd="0" presId="urn:microsoft.com/office/officeart/2016/7/layout/RepeatingBendingProcessNew"/>
    <dgm:cxn modelId="{6F0B6D52-A1EE-44CC-B4E7-B2B212D7903D}" type="presOf" srcId="{F88BDCB0-E5B0-4C01-BB07-2B9564DFFD12}" destId="{C6FDFED5-8510-41A7-AD70-C7C864E3DE53}" srcOrd="0" destOrd="0" presId="urn:microsoft.com/office/officeart/2016/7/layout/RepeatingBendingProcessNew"/>
    <dgm:cxn modelId="{5E1DF754-6C0E-43CF-AD48-6ABF7E8C16AF}" srcId="{84CC1A1B-FBAD-46B6-AF88-BC9ECD80FA33}" destId="{9EFB225C-3B79-4888-8033-3ED120331F5E}" srcOrd="1" destOrd="0" parTransId="{CA0A00FE-7565-4DB3-AD82-CFBDAE31EC20}" sibTransId="{2AD17FAD-5CEE-46F5-8E08-EB8BA58F1C2B}"/>
    <dgm:cxn modelId="{ABCEFD55-8595-4DDF-8656-909910066E97}" type="presOf" srcId="{089EACCA-5F6C-4EF9-8AB2-99398E204E4F}" destId="{BE6B1BD8-115D-4FCD-B202-D8B7AACB964C}" srcOrd="0" destOrd="0" presId="urn:microsoft.com/office/officeart/2016/7/layout/RepeatingBendingProcessNew"/>
    <dgm:cxn modelId="{955CF657-83EF-4110-BF6D-FD6FB6870B40}" type="presOf" srcId="{1BC9A5A1-8D73-4509-9A5F-7613D6E238E7}" destId="{1DA84666-601C-48A8-8A3D-2F2288FAA12C}" srcOrd="1" destOrd="0" presId="urn:microsoft.com/office/officeart/2016/7/layout/RepeatingBendingProcessNew"/>
    <dgm:cxn modelId="{A89A5D7A-043E-4A92-B010-500E968617FA}" type="presOf" srcId="{2328B784-8FCF-47ED-95DD-55EFB0322C1C}" destId="{54821ECC-D972-49B7-9FDF-C976610604A5}" srcOrd="1" destOrd="0" presId="urn:microsoft.com/office/officeart/2016/7/layout/RepeatingBendingProcessNew"/>
    <dgm:cxn modelId="{C8E6467B-45DA-499D-A1CB-98910134B9E9}" type="presOf" srcId="{2AD17FAD-5CEE-46F5-8E08-EB8BA58F1C2B}" destId="{F2893484-E768-4856-AA1A-F692F58EA42C}" srcOrd="0" destOrd="0" presId="urn:microsoft.com/office/officeart/2016/7/layout/RepeatingBendingProcessNew"/>
    <dgm:cxn modelId="{408D3E85-C98A-4E66-A461-AB3C92565C33}" type="presOf" srcId="{7F24BE43-3CF8-4F73-963A-CB045128737A}" destId="{E52ACA82-3476-4D75-9541-ECA507B3624D}" srcOrd="0" destOrd="0" presId="urn:microsoft.com/office/officeart/2016/7/layout/RepeatingBendingProcessNew"/>
    <dgm:cxn modelId="{FC7CA187-521B-41D4-B832-4A380CE8B45D}" srcId="{2C11D3B7-5CE1-4462-AC8A-96FBBAAF71B6}" destId="{6A22260A-CF5A-4DCD-A865-3FA1966C5F6B}" srcOrd="1" destOrd="0" parTransId="{4C3428C4-58AB-4626-8EF8-AB5FB45CFA53}" sibTransId="{7F2C82F1-F74E-4D68-9463-18B17380B782}"/>
    <dgm:cxn modelId="{AC2D7299-EB03-4D00-86CB-F389B54174DE}" type="presOf" srcId="{BF8ED714-1329-4FDA-9286-F4ABB8E7BBE8}" destId="{D4B626D4-4E30-4A50-92C5-62C2D41F0562}" srcOrd="0" destOrd="1" presId="urn:microsoft.com/office/officeart/2016/7/layout/RepeatingBendingProcessNew"/>
    <dgm:cxn modelId="{3B8106B7-4E1F-4DEE-A146-62702D371A1B}" type="presOf" srcId="{84CC1A1B-FBAD-46B6-AF88-BC9ECD80FA33}" destId="{9DD0C95F-4C6D-4A27-A675-725AC7169D26}" srcOrd="0" destOrd="0" presId="urn:microsoft.com/office/officeart/2016/7/layout/RepeatingBendingProcessNew"/>
    <dgm:cxn modelId="{487CACC0-34B6-4B4C-87B2-AD9439860E30}" srcId="{84CC1A1B-FBAD-46B6-AF88-BC9ECD80FA33}" destId="{EB6A9AA4-5E07-4EB1-8F6C-4694ADBFCBB6}" srcOrd="4" destOrd="0" parTransId="{46D6E86E-BAB2-4B05-9E84-060DC1F54B0C}" sibTransId="{7F24BE43-3CF8-4F73-963A-CB045128737A}"/>
    <dgm:cxn modelId="{ABE215C4-DAA7-4ABF-9070-75242E480429}" srcId="{9EFB225C-3B79-4888-8033-3ED120331F5E}" destId="{B92C4C80-B6C5-4A6F-894D-CEEC710E3ABE}" srcOrd="1" destOrd="0" parTransId="{F2EC251C-B22E-4A8A-AA80-F02A37C0A928}" sibTransId="{6662E2BD-1136-497E-B172-466B7E375E34}"/>
    <dgm:cxn modelId="{4889FFCC-D80D-4654-A1F0-EDEDF7BC3189}" type="presOf" srcId="{6A22260A-CF5A-4DCD-A865-3FA1966C5F6B}" destId="{477C5500-3674-4E21-BA3E-4BC0E070D7CE}" srcOrd="0" destOrd="2" presId="urn:microsoft.com/office/officeart/2016/7/layout/RepeatingBendingProcessNew"/>
    <dgm:cxn modelId="{EE02FBD5-BB2C-4B9D-9DC6-AEE099DEB1AB}" type="presOf" srcId="{2C11D3B7-5CE1-4462-AC8A-96FBBAAF71B6}" destId="{477C5500-3674-4E21-BA3E-4BC0E070D7CE}" srcOrd="0" destOrd="0" presId="urn:microsoft.com/office/officeart/2016/7/layout/RepeatingBendingProcessNew"/>
    <dgm:cxn modelId="{72AD44E9-80F1-464C-A9F1-6903472154E0}" type="presOf" srcId="{9EFB225C-3B79-4888-8033-3ED120331F5E}" destId="{D4B626D4-4E30-4A50-92C5-62C2D41F0562}" srcOrd="0" destOrd="0" presId="urn:microsoft.com/office/officeart/2016/7/layout/RepeatingBendingProcessNew"/>
    <dgm:cxn modelId="{A3ED75EB-E9B0-41BB-8D35-4EF0E28046A3}" type="presOf" srcId="{1BC9A5A1-8D73-4509-9A5F-7613D6E238E7}" destId="{CD522382-90E3-41AB-A13E-22E2B4FB463C}" srcOrd="0" destOrd="0" presId="urn:microsoft.com/office/officeart/2016/7/layout/RepeatingBendingProcessNew"/>
    <dgm:cxn modelId="{4A2574F7-657C-4A3A-A1E0-0B580BE67371}" type="presOf" srcId="{B92C4C80-B6C5-4A6F-894D-CEEC710E3ABE}" destId="{D4B626D4-4E30-4A50-92C5-62C2D41F0562}" srcOrd="0" destOrd="2" presId="urn:microsoft.com/office/officeart/2016/7/layout/RepeatingBendingProcessNew"/>
    <dgm:cxn modelId="{51F533FC-ACD8-4BE0-BAB9-F35E4E9F0A65}" srcId="{84CC1A1B-FBAD-46B6-AF88-BC9ECD80FA33}" destId="{F88BDCB0-E5B0-4C01-BB07-2B9564DFFD12}" srcOrd="3" destOrd="0" parTransId="{0473D793-EDA5-4A70-9A8C-6707952A5F87}" sibTransId="{FC658CEB-CDBC-458A-AD0B-43BF64D22ADE}"/>
    <dgm:cxn modelId="{1B56A7B6-898A-44DB-B8ED-100EBB6808DE}" type="presParOf" srcId="{9DD0C95F-4C6D-4A27-A675-725AC7169D26}" destId="{477C5500-3674-4E21-BA3E-4BC0E070D7CE}" srcOrd="0" destOrd="0" presId="urn:microsoft.com/office/officeart/2016/7/layout/RepeatingBendingProcessNew"/>
    <dgm:cxn modelId="{44B256C3-FB41-4F8B-8435-49FC2DFA4FDE}" type="presParOf" srcId="{9DD0C95F-4C6D-4A27-A675-725AC7169D26}" destId="{CD522382-90E3-41AB-A13E-22E2B4FB463C}" srcOrd="1" destOrd="0" presId="urn:microsoft.com/office/officeart/2016/7/layout/RepeatingBendingProcessNew"/>
    <dgm:cxn modelId="{191F6AEB-B00D-49CD-91F5-3B3CD8414FFD}" type="presParOf" srcId="{CD522382-90E3-41AB-A13E-22E2B4FB463C}" destId="{1DA84666-601C-48A8-8A3D-2F2288FAA12C}" srcOrd="0" destOrd="0" presId="urn:microsoft.com/office/officeart/2016/7/layout/RepeatingBendingProcessNew"/>
    <dgm:cxn modelId="{848BB129-0E1F-4371-8249-23885D1ACA0F}" type="presParOf" srcId="{9DD0C95F-4C6D-4A27-A675-725AC7169D26}" destId="{D4B626D4-4E30-4A50-92C5-62C2D41F0562}" srcOrd="2" destOrd="0" presId="urn:microsoft.com/office/officeart/2016/7/layout/RepeatingBendingProcessNew"/>
    <dgm:cxn modelId="{D55B20B6-76F9-41B7-BF8B-3B5FDAAD285E}" type="presParOf" srcId="{9DD0C95F-4C6D-4A27-A675-725AC7169D26}" destId="{F2893484-E768-4856-AA1A-F692F58EA42C}" srcOrd="3" destOrd="0" presId="urn:microsoft.com/office/officeart/2016/7/layout/RepeatingBendingProcessNew"/>
    <dgm:cxn modelId="{AEB5665F-42D4-4D9A-B15F-98A0FCC7358C}" type="presParOf" srcId="{F2893484-E768-4856-AA1A-F692F58EA42C}" destId="{EDAD7E3C-E44C-48E2-AE7E-FFD6336BC46A}" srcOrd="0" destOrd="0" presId="urn:microsoft.com/office/officeart/2016/7/layout/RepeatingBendingProcessNew"/>
    <dgm:cxn modelId="{E41083F0-8D48-454E-A8EB-1960FD787E52}" type="presParOf" srcId="{9DD0C95F-4C6D-4A27-A675-725AC7169D26}" destId="{6D0B2F5A-FB83-4F1A-ABA7-B7BA3E2AA75D}" srcOrd="4" destOrd="0" presId="urn:microsoft.com/office/officeart/2016/7/layout/RepeatingBendingProcessNew"/>
    <dgm:cxn modelId="{62E52807-CEA3-4C1A-B411-3A673DB499CB}" type="presParOf" srcId="{9DD0C95F-4C6D-4A27-A675-725AC7169D26}" destId="{43CE32CF-39F7-4056-8D79-613E5862AE63}" srcOrd="5" destOrd="0" presId="urn:microsoft.com/office/officeart/2016/7/layout/RepeatingBendingProcessNew"/>
    <dgm:cxn modelId="{10C5249F-E248-4E37-8160-56C6BB060F8E}" type="presParOf" srcId="{43CE32CF-39F7-4056-8D79-613E5862AE63}" destId="{54821ECC-D972-49B7-9FDF-C976610604A5}" srcOrd="0" destOrd="0" presId="urn:microsoft.com/office/officeart/2016/7/layout/RepeatingBendingProcessNew"/>
    <dgm:cxn modelId="{E81AC26A-AB88-43D9-99DD-397235A138B5}" type="presParOf" srcId="{9DD0C95F-4C6D-4A27-A675-725AC7169D26}" destId="{C6FDFED5-8510-41A7-AD70-C7C864E3DE53}" srcOrd="6" destOrd="0" presId="urn:microsoft.com/office/officeart/2016/7/layout/RepeatingBendingProcessNew"/>
    <dgm:cxn modelId="{A832A2A1-8BC9-42BC-9B66-1FDD69B01920}" type="presParOf" srcId="{9DD0C95F-4C6D-4A27-A675-725AC7169D26}" destId="{3423F628-CFD3-4F37-9BEA-C880CA95866A}" srcOrd="7" destOrd="0" presId="urn:microsoft.com/office/officeart/2016/7/layout/RepeatingBendingProcessNew"/>
    <dgm:cxn modelId="{0EBC6857-7FDD-4D20-8CDC-B570F705889E}" type="presParOf" srcId="{3423F628-CFD3-4F37-9BEA-C880CA95866A}" destId="{90624686-B646-43C9-8D75-D41FBEE680BE}" srcOrd="0" destOrd="0" presId="urn:microsoft.com/office/officeart/2016/7/layout/RepeatingBendingProcessNew"/>
    <dgm:cxn modelId="{4DCC9A97-38A1-43F9-87A8-F5B66054F632}" type="presParOf" srcId="{9DD0C95F-4C6D-4A27-A675-725AC7169D26}" destId="{31A9512B-8FD0-49DA-A71F-6EF65D5B38C8}" srcOrd="8" destOrd="0" presId="urn:microsoft.com/office/officeart/2016/7/layout/RepeatingBendingProcessNew"/>
    <dgm:cxn modelId="{98EC69CF-20ED-49B2-A066-94E0BC71A461}" type="presParOf" srcId="{9DD0C95F-4C6D-4A27-A675-725AC7169D26}" destId="{E52ACA82-3476-4D75-9541-ECA507B3624D}" srcOrd="9" destOrd="0" presId="urn:microsoft.com/office/officeart/2016/7/layout/RepeatingBendingProcessNew"/>
    <dgm:cxn modelId="{E6730E3D-95E5-49ED-9D21-B6F93FAF7BFA}" type="presParOf" srcId="{E52ACA82-3476-4D75-9541-ECA507B3624D}" destId="{A1CA3389-4DCB-467F-B24F-80BE75E584DA}" srcOrd="0" destOrd="0" presId="urn:microsoft.com/office/officeart/2016/7/layout/RepeatingBendingProcessNew"/>
    <dgm:cxn modelId="{0DD41F6D-B6A3-4201-A983-A12E14C8E063}" type="presParOf" srcId="{9DD0C95F-4C6D-4A27-A675-725AC7169D26}" destId="{BE6B1BD8-115D-4FCD-B202-D8B7AACB964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2382-90E3-41AB-A13E-22E2B4FB463C}">
      <dsp:nvSpPr>
        <dsp:cNvPr id="0" name=""/>
        <dsp:cNvSpPr/>
      </dsp:nvSpPr>
      <dsp:spPr>
        <a:xfrm>
          <a:off x="3040792" y="870618"/>
          <a:ext cx="667342" cy="91440"/>
        </a:xfrm>
        <a:custGeom>
          <a:avLst/>
          <a:gdLst/>
          <a:ahLst/>
          <a:cxnLst/>
          <a:rect l="0" t="0" r="0" b="0"/>
          <a:pathLst>
            <a:path>
              <a:moveTo>
                <a:pt x="0" y="45720"/>
              </a:moveTo>
              <a:lnTo>
                <a:pt x="667342"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912848"/>
        <a:ext cx="34897" cy="6979"/>
      </dsp:txXfrm>
    </dsp:sp>
    <dsp:sp modelId="{477C5500-3674-4E21-BA3E-4BC0E070D7CE}">
      <dsp:nvSpPr>
        <dsp:cNvPr id="0" name=""/>
        <dsp:cNvSpPr/>
      </dsp:nvSpPr>
      <dsp:spPr>
        <a:xfrm>
          <a:off x="8061" y="5979"/>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t" anchorCtr="0">
          <a:noAutofit/>
        </a:bodyPr>
        <a:lstStyle/>
        <a:p>
          <a:pPr marL="0" lvl="0" indent="0" algn="l" defTabSz="711200">
            <a:lnSpc>
              <a:spcPct val="90000"/>
            </a:lnSpc>
            <a:spcBef>
              <a:spcPct val="0"/>
            </a:spcBef>
            <a:spcAft>
              <a:spcPct val="35000"/>
            </a:spcAft>
            <a:buNone/>
          </a:pPr>
          <a:r>
            <a:rPr lang="en-GB" sz="1600" kern="1200"/>
            <a:t>Introduction - Explanation of MS EXCEL </a:t>
          </a:r>
          <a:endParaRPr lang="en-US" sz="1600" kern="1200"/>
        </a:p>
        <a:p>
          <a:pPr marL="114300" lvl="1" indent="-114300" algn="l" defTabSz="533400">
            <a:lnSpc>
              <a:spcPct val="90000"/>
            </a:lnSpc>
            <a:spcBef>
              <a:spcPct val="0"/>
            </a:spcBef>
            <a:spcAft>
              <a:spcPct val="15000"/>
            </a:spcAft>
            <a:buChar char="•"/>
          </a:pPr>
          <a:r>
            <a:rPr lang="en-GB" sz="1200" kern="1200"/>
            <a:t>Benefits and Limitations within Sunrise Residential Care Home</a:t>
          </a:r>
          <a:endParaRPr lang="en-US" sz="1200" kern="1200"/>
        </a:p>
        <a:p>
          <a:pPr marL="114300" lvl="1" indent="-114300" algn="l" defTabSz="533400">
            <a:lnSpc>
              <a:spcPct val="90000"/>
            </a:lnSpc>
            <a:spcBef>
              <a:spcPct val="0"/>
            </a:spcBef>
            <a:spcAft>
              <a:spcPct val="15000"/>
            </a:spcAft>
            <a:buChar char="•"/>
          </a:pPr>
          <a:r>
            <a:rPr lang="en-GB" sz="1200" kern="1200"/>
            <a:t>REASONS FOR CHOOSING MS EXCEL</a:t>
          </a:r>
          <a:endParaRPr lang="en-US" sz="1200" kern="1200"/>
        </a:p>
      </dsp:txBody>
      <dsp:txXfrm>
        <a:off x="8061" y="5979"/>
        <a:ext cx="3034531" cy="1820718"/>
      </dsp:txXfrm>
    </dsp:sp>
    <dsp:sp modelId="{F2893484-E768-4856-AA1A-F692F58EA42C}">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D4B626D4-4E30-4A50-92C5-62C2D41F0562}">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t" anchorCtr="0">
          <a:noAutofit/>
        </a:bodyPr>
        <a:lstStyle/>
        <a:p>
          <a:pPr marL="0" lvl="0" indent="0" algn="l" defTabSz="711200">
            <a:lnSpc>
              <a:spcPct val="90000"/>
            </a:lnSpc>
            <a:spcBef>
              <a:spcPct val="0"/>
            </a:spcBef>
            <a:spcAft>
              <a:spcPct val="35000"/>
            </a:spcAft>
            <a:buNone/>
          </a:pPr>
          <a:r>
            <a:rPr lang="en-GB" sz="1600" kern="1200"/>
            <a:t>Evaluation of the chosen communication or collaboration tool </a:t>
          </a:r>
          <a:endParaRPr lang="en-US" sz="1600" kern="1200"/>
        </a:p>
        <a:p>
          <a:pPr marL="114300" lvl="1" indent="-114300" algn="l" defTabSz="533400">
            <a:lnSpc>
              <a:spcPct val="90000"/>
            </a:lnSpc>
            <a:spcBef>
              <a:spcPct val="0"/>
            </a:spcBef>
            <a:spcAft>
              <a:spcPct val="15000"/>
            </a:spcAft>
            <a:buChar char="•"/>
          </a:pPr>
          <a:r>
            <a:rPr lang="en-GB" sz="1200" kern="1200"/>
            <a:t>Benefits and Limitations within Sunrise Residential Care Home</a:t>
          </a:r>
          <a:endParaRPr lang="en-US" sz="1200" kern="1200"/>
        </a:p>
        <a:p>
          <a:pPr marL="114300" lvl="1" indent="-114300" algn="l" defTabSz="533400">
            <a:lnSpc>
              <a:spcPct val="90000"/>
            </a:lnSpc>
            <a:spcBef>
              <a:spcPct val="0"/>
            </a:spcBef>
            <a:spcAft>
              <a:spcPct val="15000"/>
            </a:spcAft>
            <a:buChar char="•"/>
          </a:pPr>
          <a:r>
            <a:rPr lang="en-GB" sz="1200" kern="1200"/>
            <a:t>COMMUNICATION AND COLLABORATION TOOLS</a:t>
          </a:r>
          <a:endParaRPr lang="en-US" sz="1200" kern="1200"/>
        </a:p>
      </dsp:txBody>
      <dsp:txXfrm>
        <a:off x="3740534" y="5979"/>
        <a:ext cx="3034531" cy="1820718"/>
      </dsp:txXfrm>
    </dsp:sp>
    <dsp:sp modelId="{43CE32CF-39F7-4056-8D79-613E5862AE63}">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6D0B2F5A-FB83-4F1A-ABA7-B7BA3E2AA75D}">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GB" sz="1600" kern="1200"/>
            <a:t>Impact of limited digital skills or literacy </a:t>
          </a:r>
          <a:endParaRPr lang="en-US" sz="1600" kern="1200"/>
        </a:p>
      </dsp:txBody>
      <dsp:txXfrm>
        <a:off x="7473007" y="5979"/>
        <a:ext cx="3034531" cy="1820718"/>
      </dsp:txXfrm>
    </dsp:sp>
    <dsp:sp modelId="{3423F628-CFD3-4F37-9BEA-C880CA95866A}">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C6FDFED5-8510-41A7-AD70-C7C864E3DE53}">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GB" sz="1600" kern="1200"/>
            <a:t>Checklist for digital safety practices </a:t>
          </a:r>
          <a:endParaRPr lang="en-US" sz="1600" kern="1200"/>
        </a:p>
      </dsp:txBody>
      <dsp:txXfrm>
        <a:off x="8061" y="2524640"/>
        <a:ext cx="3034531" cy="1820718"/>
      </dsp:txXfrm>
    </dsp:sp>
    <dsp:sp modelId="{E52ACA82-3476-4D75-9541-ECA507B3624D}">
      <dsp:nvSpPr>
        <dsp:cNvPr id="0" name=""/>
        <dsp:cNvSpPr/>
      </dsp:nvSpPr>
      <dsp:spPr>
        <a:xfrm>
          <a:off x="6773265" y="3389279"/>
          <a:ext cx="667342" cy="91440"/>
        </a:xfrm>
        <a:custGeom>
          <a:avLst/>
          <a:gdLst/>
          <a:ahLst/>
          <a:cxnLst/>
          <a:rect l="0" t="0" r="0" b="0"/>
          <a:pathLst>
            <a:path>
              <a:moveTo>
                <a:pt x="0" y="45720"/>
              </a:moveTo>
              <a:lnTo>
                <a:pt x="667342"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3431509"/>
        <a:ext cx="34897" cy="6979"/>
      </dsp:txXfrm>
    </dsp:sp>
    <dsp:sp modelId="{31A9512B-8FD0-49DA-A71F-6EF65D5B38C8}">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GB" sz="1600" kern="1200"/>
            <a:t>Conclusion </a:t>
          </a:r>
          <a:endParaRPr lang="en-US" sz="1600" kern="1200"/>
        </a:p>
      </dsp:txBody>
      <dsp:txXfrm>
        <a:off x="3740534" y="2524640"/>
        <a:ext cx="3034531" cy="1820718"/>
      </dsp:txXfrm>
    </dsp:sp>
    <dsp:sp modelId="{BE6B1BD8-115D-4FCD-B202-D8B7AACB964C}">
      <dsp:nvSpPr>
        <dsp:cNvPr id="0" name=""/>
        <dsp:cNvSpPr/>
      </dsp:nvSpPr>
      <dsp:spPr>
        <a:xfrm>
          <a:off x="7473007" y="2524640"/>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711200">
            <a:lnSpc>
              <a:spcPct val="90000"/>
            </a:lnSpc>
            <a:spcBef>
              <a:spcPct val="0"/>
            </a:spcBef>
            <a:spcAft>
              <a:spcPct val="35000"/>
            </a:spcAft>
            <a:buNone/>
          </a:pPr>
          <a:r>
            <a:rPr lang="en-US" sz="1600" kern="1200"/>
            <a:t>REFERENCE </a:t>
          </a:r>
        </a:p>
      </dsp:txBody>
      <dsp:txXfrm>
        <a:off x="7473007" y="2524640"/>
        <a:ext cx="3034531" cy="1820718"/>
      </dsp:txXfrm>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14BEA6-40FB-57B2-AB01-8AB51A2F115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320B890-ABF2-C859-67FB-89613770650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33A40C1-5F91-2E8B-0923-F784B5074DE1}"/>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E6F3684E-D906-D58F-400C-DFD3148EA7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8D7C23-C4FB-1716-8A08-BED94ED6AEC6}"/>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783064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226B-65AC-6E8B-BA3E-FE49E582447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3C72F33-7169-CEE6-70CC-0FB02C49494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2E32537-E794-137E-365B-B6053AD77B00}"/>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801B9332-EABB-552F-9731-1DD28B0E2C3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5B9EDCA-6CC9-A65F-E76F-2D64EB79A29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33121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72D1B-FC1D-4D9E-2839-7DF241FA45D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6D8CCA1-E457-CAD6-8B6A-8FE4A6CE19FC}"/>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05921F-9A7B-9E2E-DB49-592F282446AF}"/>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19359ECB-E7F6-50E9-9818-7C7DAA3DD0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20EB4A-8C10-56CA-A417-9495F7488840}"/>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3985977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83E1E-6CB7-7C2D-571B-103C04FF463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338D68F-2D41-ACCB-5544-02CE075065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E329A6C-4B65-43C2-798E-1002EFD6CB8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F3F0208-1EA6-E2FA-7597-D75DB9D83DC5}"/>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6" name="Footer Placeholder 5">
            <a:extLst>
              <a:ext uri="{FF2B5EF4-FFF2-40B4-BE49-F238E27FC236}">
                <a16:creationId xmlns:a16="http://schemas.microsoft.com/office/drawing/2014/main" id="{6963286E-2F4B-F6DC-23AB-FCBEC563C1C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5106A2D-253E-1BAA-3C08-A49210F86A3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62673405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6B71D-BF37-F0A0-0DAF-A5D217677B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DC848D-8335-4306-5B8F-DCF8A060596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E89F186-7CD1-E5C0-09FC-947E9586A6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B2994D0-1C91-6C56-A1BE-2D04C74F03F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0CE2867-2593-6788-BC53-C6D5BB73596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1188C56-8836-91A9-BFE9-78E0043667F7}"/>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8" name="Footer Placeholder 7">
            <a:extLst>
              <a:ext uri="{FF2B5EF4-FFF2-40B4-BE49-F238E27FC236}">
                <a16:creationId xmlns:a16="http://schemas.microsoft.com/office/drawing/2014/main" id="{139C8C01-11EA-82DC-D540-8A9E046BB92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5522C59-E580-8FC5-0A73-558E087EC7C9}"/>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599820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1504E9-8AF9-CD1C-99BA-E802717241B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DDF22D1-4C72-6891-5FDA-36CB0DDD0F26}"/>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4" name="Footer Placeholder 3">
            <a:extLst>
              <a:ext uri="{FF2B5EF4-FFF2-40B4-BE49-F238E27FC236}">
                <a16:creationId xmlns:a16="http://schemas.microsoft.com/office/drawing/2014/main" id="{B879A598-8B62-1E09-7C8E-D99C2099786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B6293E8-EBB5-3DBA-F0D8-D425A864D4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59358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9C6F68-61F5-59AC-9D43-5887FFA187BD}"/>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3" name="Footer Placeholder 2">
            <a:extLst>
              <a:ext uri="{FF2B5EF4-FFF2-40B4-BE49-F238E27FC236}">
                <a16:creationId xmlns:a16="http://schemas.microsoft.com/office/drawing/2014/main" id="{565F2C03-EC70-DF42-8321-6CB1E97D915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E69938A-050D-F32E-E727-6D523E063955}"/>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395605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B5E3-FE68-B6DE-8708-4D1E29061B5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F03F278-EDC3-44D0-8950-AC7BFB58FEE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4E2804D-F364-6F0C-D22B-45710D802B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00E0ED4-04A9-8B6F-750B-50B5DCF9FAF6}"/>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6" name="Footer Placeholder 5">
            <a:extLst>
              <a:ext uri="{FF2B5EF4-FFF2-40B4-BE49-F238E27FC236}">
                <a16:creationId xmlns:a16="http://schemas.microsoft.com/office/drawing/2014/main" id="{068DAB59-17FD-2A44-7A5E-057F3021A74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5460A41-C14C-2559-F449-D0D5113303B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6788552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2AAB9-DDC8-091A-6B9A-15A9E3641EE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A7A11E8-1AEC-072F-1E39-5165D63DDB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21CA9F0-6A95-35BC-E16C-CD2F307AC8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D677103-069C-0B7A-9222-42F6DB85C7E2}"/>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6" name="Footer Placeholder 5">
            <a:extLst>
              <a:ext uri="{FF2B5EF4-FFF2-40B4-BE49-F238E27FC236}">
                <a16:creationId xmlns:a16="http://schemas.microsoft.com/office/drawing/2014/main" id="{267F84A5-26BB-F82A-7469-F007C44956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9979785-7212-F314-D465-D6FAC5D3C90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917657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D754-D98B-F35D-898F-3ABD741C0CF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6A56BF-2CC5-A951-F136-75982D99D26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8C60752-DD17-1B78-FD09-BDD48B5B2E0C}"/>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519EAAA8-2C90-BB07-FB64-55E0A9EBBF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2F27B09-23F0-B576-BD8C-59C8C1D49328}"/>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108105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E2230-31D3-71D3-A23E-47E1FABCA17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828CCB5-06DA-42BA-B375-AF4F336FBC8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976F436-C689-95B0-072A-FBA0E2BA6583}"/>
              </a:ext>
            </a:extLst>
          </p:cNvPr>
          <p:cNvSpPr>
            <a:spLocks noGrp="1"/>
          </p:cNvSpPr>
          <p:nvPr>
            <p:ph type="dt" sz="half" idx="10"/>
          </p:nvPr>
        </p:nvSpPr>
        <p:spPr/>
        <p:txBody>
          <a:body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FF1F3455-1A99-54CF-F050-38B85A6E3B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08BE59-2A8F-CDD3-6C98-68F93F232C2C}"/>
              </a:ext>
            </a:extLst>
          </p:cNvPr>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42773203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A056CFE-08C5-AD6B-4E13-915289066B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E6C1FB-EAF1-7B59-C316-D4090AAF1AE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B9900C-4BA4-075F-AE1B-67EE27B10D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094C089-3582-44F6-A52C-A0943213FCFA}" type="datetimeFigureOut">
              <a:rPr lang="en-GB" smtClean="0"/>
              <a:t>14/11/2025</a:t>
            </a:fld>
            <a:endParaRPr lang="en-GB"/>
          </a:p>
        </p:txBody>
      </p:sp>
      <p:sp>
        <p:nvSpPr>
          <p:cNvPr id="5" name="Footer Placeholder 4">
            <a:extLst>
              <a:ext uri="{FF2B5EF4-FFF2-40B4-BE49-F238E27FC236}">
                <a16:creationId xmlns:a16="http://schemas.microsoft.com/office/drawing/2014/main" id="{E5C9CBA1-E8F5-A6F2-95E6-50DB8F7B00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7AB5052B-E94F-7B48-DB1D-DD6F1C9595F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7040409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support.microsoft.com/en-gb/office/how-onedrive-safeguards-your-data-in-the-cloud-23c6ea94-3608-48d7-8bf0-80e142edd1e1" TargetMode="External"/><Relationship Id="rId2" Type="http://schemas.openxmlformats.org/officeDocument/2006/relationships/hyperlink" Target="https://support.microsoft.com/en-gb/office/what-is-onedrive-for-work-or-school-187f90af-056f-47c0-9656-cc0ddca7fdc2" TargetMode="External"/><Relationship Id="rId1" Type="http://schemas.openxmlformats.org/officeDocument/2006/relationships/slideLayout" Target="../slideLayouts/slideLayout2.xml"/><Relationship Id="rId6" Type="http://schemas.openxmlformats.org/officeDocument/2006/relationships/hyperlink" Target="https://www.skillsforcare.org.uk/" TargetMode="External"/><Relationship Id="rId5" Type="http://schemas.openxmlformats.org/officeDocument/2006/relationships/hyperlink" Target="https://www.microsoft.com/Excel" TargetMode="External"/><Relationship Id="rId4" Type="http://schemas.openxmlformats.org/officeDocument/2006/relationships/hyperlink" Target="https://support.microsoft.com/en-us/office/collaborate-from-anywhere-using-microsoft-365-ac05a41e-0b49-4420-9ebc-190ee4e744f4#:~:text=Collaborate%20as%20a%20team,you'll%20get%20it%20don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25" name="Rectangle 3124">
            <a:extLst>
              <a:ext uri="{FF2B5EF4-FFF2-40B4-BE49-F238E27FC236}">
                <a16:creationId xmlns:a16="http://schemas.microsoft.com/office/drawing/2014/main" id="{93245F62-CCC4-49E4-B95B-EA6C1E7905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970285" y="2661137"/>
            <a:ext cx="10246833" cy="1535726"/>
          </a:xfrm>
        </p:spPr>
        <p:txBody>
          <a:bodyPr anchor="b">
            <a:normAutofit/>
          </a:bodyPr>
          <a:lstStyle/>
          <a:p>
            <a:r>
              <a:rPr lang="en-GB" sz="2600">
                <a:latin typeface="Arial" panose="020B0604020202020204" pitchFamily="34" charset="0"/>
                <a:cs typeface="Arial" panose="020B0604020202020204" pitchFamily="34" charset="0"/>
              </a:rPr>
              <a:t>Digital Skills and Research Methods</a:t>
            </a:r>
            <a:br>
              <a:rPr lang="en-GB" sz="2600">
                <a:latin typeface="Arial" panose="020B0604020202020204" pitchFamily="34" charset="0"/>
                <a:cs typeface="Arial" panose="020B0604020202020204" pitchFamily="34" charset="0"/>
              </a:rPr>
            </a:br>
            <a:r>
              <a:rPr lang="en-US" sz="2600" b="1" spc="-10">
                <a:effectLst/>
                <a:latin typeface="Arial" panose="020B0604020202020204" pitchFamily="34" charset="0"/>
                <a:ea typeface="Arial" panose="020B0604020202020204" pitchFamily="34" charset="0"/>
                <a:cs typeface="Arial" panose="020B0604020202020204" pitchFamily="34" charset="0"/>
              </a:rPr>
              <a:t>LCHS4007</a:t>
            </a:r>
            <a:br>
              <a:rPr lang="en-US" sz="2600" b="1" spc="-10">
                <a:effectLst/>
                <a:latin typeface="Arial" panose="020B0604020202020204" pitchFamily="34" charset="0"/>
                <a:ea typeface="Arial" panose="020B0604020202020204" pitchFamily="34" charset="0"/>
                <a:cs typeface="Arial" panose="020B0604020202020204" pitchFamily="34" charset="0"/>
              </a:rPr>
            </a:br>
            <a:br>
              <a:rPr lang="en-US" sz="2600" b="1" spc="-10">
                <a:effectLst/>
                <a:latin typeface="Arial" panose="020B0604020202020204" pitchFamily="34" charset="0"/>
                <a:ea typeface="Arial" panose="020B0604020202020204" pitchFamily="34" charset="0"/>
                <a:cs typeface="Arial" panose="020B0604020202020204" pitchFamily="34" charset="0"/>
              </a:rPr>
            </a:br>
            <a:r>
              <a:rPr lang="en-US" sz="2600" b="1" spc="-10">
                <a:effectLst/>
                <a:latin typeface="Arial" panose="020B0604020202020204" pitchFamily="34" charset="0"/>
                <a:ea typeface="Arial" panose="020B0604020202020204" pitchFamily="34" charset="0"/>
                <a:cs typeface="Arial" panose="020B0604020202020204" pitchFamily="34" charset="0"/>
              </a:rPr>
              <a:t>Assessment 1: </a:t>
            </a:r>
            <a:r>
              <a:rPr lang="en-US" sz="2600" b="1" spc="-10">
                <a:latin typeface="Arial" panose="020B0604020202020204" pitchFamily="34" charset="0"/>
                <a:ea typeface="Arial" panose="020B0604020202020204" pitchFamily="34" charset="0"/>
                <a:cs typeface="Arial" panose="020B0604020202020204" pitchFamily="34" charset="0"/>
              </a:rPr>
              <a:t>Group</a:t>
            </a:r>
            <a:r>
              <a:rPr lang="en-US" sz="2600" b="1" spc="-10">
                <a:effectLst/>
                <a:latin typeface="Arial" panose="020B0604020202020204" pitchFamily="34" charset="0"/>
                <a:ea typeface="Arial" panose="020B0604020202020204" pitchFamily="34" charset="0"/>
                <a:cs typeface="Arial" panose="020B0604020202020204" pitchFamily="34" charset="0"/>
              </a:rPr>
              <a:t> Presentation </a:t>
            </a:r>
            <a:r>
              <a:rPr lang="en-US" sz="2600" b="1" spc="-10">
                <a:latin typeface="Arial" panose="020B0604020202020204" pitchFamily="34" charset="0"/>
                <a:ea typeface="Arial" panose="020B0604020202020204" pitchFamily="34" charset="0"/>
                <a:cs typeface="Arial" panose="020B0604020202020204" pitchFamily="34" charset="0"/>
              </a:rPr>
              <a:t>6</a:t>
            </a:r>
            <a:endParaRPr lang="en-GB" sz="260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779783" y="4614391"/>
            <a:ext cx="10627836" cy="726866"/>
          </a:xfrm>
        </p:spPr>
        <p:txBody>
          <a:bodyPr anchor="t">
            <a:normAutofit fontScale="25000" lnSpcReduction="20000"/>
          </a:bodyPr>
          <a:lstStyle/>
          <a:p>
            <a:endParaRPr lang="en-GB" sz="9600"/>
          </a:p>
          <a:p>
            <a:r>
              <a:rPr lang="en-GB" sz="9600"/>
              <a:t>Programme: Certificate of Higher Education in Health and Social Care</a:t>
            </a:r>
          </a:p>
          <a:p>
            <a:r>
              <a:rPr lang="en-GB" sz="9600"/>
              <a:t>				</a:t>
            </a:r>
          </a:p>
          <a:p>
            <a:r>
              <a:rPr lang="en-GB" sz="9600"/>
              <a:t>Lecturer name: Dr Kwame Assa-Agyei</a:t>
            </a:r>
          </a:p>
          <a:p>
            <a:endParaRPr lang="en-GB" sz="600"/>
          </a:p>
        </p:txBody>
      </p:sp>
      <p:pic>
        <p:nvPicPr>
          <p:cNvPr id="3074" name="Picture 2" descr="University of wales Logos">
            <a:extLst>
              <a:ext uri="{FF2B5EF4-FFF2-40B4-BE49-F238E27FC236}">
                <a16:creationId xmlns:a16="http://schemas.microsoft.com/office/drawing/2014/main" id="{EB2DB8C7-FBDE-53E9-BABD-14CE3F53CB2E}"/>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3979001" y="339935"/>
            <a:ext cx="4233997" cy="1608918"/>
          </a:xfrm>
          <a:prstGeom prst="rect">
            <a:avLst/>
          </a:prstGeom>
          <a:noFill/>
          <a:extLst>
            <a:ext uri="{909E8E84-426E-40DD-AFC4-6F175D3DCCD1}">
              <a14:hiddenFill xmlns:a14="http://schemas.microsoft.com/office/drawing/2010/main">
                <a:solidFill>
                  <a:srgbClr val="FFFFFF"/>
                </a:solidFill>
              </a14:hiddenFill>
            </a:ext>
          </a:extLst>
        </p:spPr>
      </p:pic>
      <p:sp>
        <p:nvSpPr>
          <p:cNvPr id="3126" name="sketch line">
            <a:extLst>
              <a:ext uri="{FF2B5EF4-FFF2-40B4-BE49-F238E27FC236}">
                <a16:creationId xmlns:a16="http://schemas.microsoft.com/office/drawing/2014/main" id="{E6C0DD6B-6AA3-448F-9B99-8386295BC1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07702" y="5509052"/>
            <a:ext cx="4572000" cy="18288"/>
          </a:xfrm>
          <a:custGeom>
            <a:avLst/>
            <a:gdLst>
              <a:gd name="connsiteX0" fmla="*/ 0 w 4572000"/>
              <a:gd name="connsiteY0" fmla="*/ 0 h 18288"/>
              <a:gd name="connsiteX1" fmla="*/ 515983 w 4572000"/>
              <a:gd name="connsiteY1" fmla="*/ 0 h 18288"/>
              <a:gd name="connsiteX2" fmla="*/ 1031966 w 4572000"/>
              <a:gd name="connsiteY2" fmla="*/ 0 h 18288"/>
              <a:gd name="connsiteX3" fmla="*/ 1639389 w 4572000"/>
              <a:gd name="connsiteY3" fmla="*/ 0 h 18288"/>
              <a:gd name="connsiteX4" fmla="*/ 2383971 w 4572000"/>
              <a:gd name="connsiteY4" fmla="*/ 0 h 18288"/>
              <a:gd name="connsiteX5" fmla="*/ 2945674 w 4572000"/>
              <a:gd name="connsiteY5" fmla="*/ 0 h 18288"/>
              <a:gd name="connsiteX6" fmla="*/ 3507377 w 4572000"/>
              <a:gd name="connsiteY6" fmla="*/ 0 h 18288"/>
              <a:gd name="connsiteX7" fmla="*/ 4572000 w 4572000"/>
              <a:gd name="connsiteY7" fmla="*/ 0 h 18288"/>
              <a:gd name="connsiteX8" fmla="*/ 4572000 w 4572000"/>
              <a:gd name="connsiteY8" fmla="*/ 18288 h 18288"/>
              <a:gd name="connsiteX9" fmla="*/ 3873137 w 4572000"/>
              <a:gd name="connsiteY9" fmla="*/ 18288 h 18288"/>
              <a:gd name="connsiteX10" fmla="*/ 3311434 w 4572000"/>
              <a:gd name="connsiteY10" fmla="*/ 18288 h 18288"/>
              <a:gd name="connsiteX11" fmla="*/ 2749731 w 4572000"/>
              <a:gd name="connsiteY11" fmla="*/ 18288 h 18288"/>
              <a:gd name="connsiteX12" fmla="*/ 2050869 w 4572000"/>
              <a:gd name="connsiteY12" fmla="*/ 18288 h 18288"/>
              <a:gd name="connsiteX13" fmla="*/ 1306286 w 4572000"/>
              <a:gd name="connsiteY13" fmla="*/ 18288 h 18288"/>
              <a:gd name="connsiteX14" fmla="*/ 790303 w 4572000"/>
              <a:gd name="connsiteY14" fmla="*/ 18288 h 18288"/>
              <a:gd name="connsiteX15" fmla="*/ 0 w 4572000"/>
              <a:gd name="connsiteY15" fmla="*/ 18288 h 18288"/>
              <a:gd name="connsiteX16" fmla="*/ 0 w 457200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572000" h="18288" fill="none" extrusionOk="0">
                <a:moveTo>
                  <a:pt x="0" y="0"/>
                </a:moveTo>
                <a:cubicBezTo>
                  <a:pt x="105156" y="-20963"/>
                  <a:pt x="340432" y="822"/>
                  <a:pt x="515983" y="0"/>
                </a:cubicBezTo>
                <a:cubicBezTo>
                  <a:pt x="691534" y="-822"/>
                  <a:pt x="850679" y="16479"/>
                  <a:pt x="1031966" y="0"/>
                </a:cubicBezTo>
                <a:cubicBezTo>
                  <a:pt x="1213253" y="-16479"/>
                  <a:pt x="1443646" y="-18730"/>
                  <a:pt x="1639389" y="0"/>
                </a:cubicBezTo>
                <a:cubicBezTo>
                  <a:pt x="1835132" y="18730"/>
                  <a:pt x="2159975" y="18531"/>
                  <a:pt x="2383971" y="0"/>
                </a:cubicBezTo>
                <a:cubicBezTo>
                  <a:pt x="2607967" y="-18531"/>
                  <a:pt x="2719096" y="-12030"/>
                  <a:pt x="2945674" y="0"/>
                </a:cubicBezTo>
                <a:cubicBezTo>
                  <a:pt x="3172252" y="12030"/>
                  <a:pt x="3269167" y="27666"/>
                  <a:pt x="3507377" y="0"/>
                </a:cubicBezTo>
                <a:cubicBezTo>
                  <a:pt x="3745587" y="-27666"/>
                  <a:pt x="4116741" y="18705"/>
                  <a:pt x="4572000" y="0"/>
                </a:cubicBezTo>
                <a:cubicBezTo>
                  <a:pt x="4572895" y="8974"/>
                  <a:pt x="4571454" y="9359"/>
                  <a:pt x="4572000" y="18288"/>
                </a:cubicBezTo>
                <a:cubicBezTo>
                  <a:pt x="4374698" y="3942"/>
                  <a:pt x="4098874" y="-11042"/>
                  <a:pt x="3873137" y="18288"/>
                </a:cubicBezTo>
                <a:cubicBezTo>
                  <a:pt x="3647400" y="47618"/>
                  <a:pt x="3517055" y="5421"/>
                  <a:pt x="3311434" y="18288"/>
                </a:cubicBezTo>
                <a:cubicBezTo>
                  <a:pt x="3105813" y="31155"/>
                  <a:pt x="3025168" y="17856"/>
                  <a:pt x="2749731" y="18288"/>
                </a:cubicBezTo>
                <a:cubicBezTo>
                  <a:pt x="2474294" y="18720"/>
                  <a:pt x="2291766" y="-14168"/>
                  <a:pt x="2050869" y="18288"/>
                </a:cubicBezTo>
                <a:cubicBezTo>
                  <a:pt x="1809972" y="50744"/>
                  <a:pt x="1540276" y="46798"/>
                  <a:pt x="1306286" y="18288"/>
                </a:cubicBezTo>
                <a:cubicBezTo>
                  <a:pt x="1072296" y="-10222"/>
                  <a:pt x="972445" y="19645"/>
                  <a:pt x="790303" y="18288"/>
                </a:cubicBezTo>
                <a:cubicBezTo>
                  <a:pt x="608161" y="16931"/>
                  <a:pt x="200981" y="8241"/>
                  <a:pt x="0" y="18288"/>
                </a:cubicBezTo>
                <a:cubicBezTo>
                  <a:pt x="-229" y="14222"/>
                  <a:pt x="509" y="5816"/>
                  <a:pt x="0" y="0"/>
                </a:cubicBezTo>
                <a:close/>
              </a:path>
              <a:path w="4572000" h="18288" stroke="0" extrusionOk="0">
                <a:moveTo>
                  <a:pt x="0" y="0"/>
                </a:moveTo>
                <a:cubicBezTo>
                  <a:pt x="143285" y="-9565"/>
                  <a:pt x="327959" y="-11498"/>
                  <a:pt x="561703" y="0"/>
                </a:cubicBezTo>
                <a:cubicBezTo>
                  <a:pt x="795447" y="11498"/>
                  <a:pt x="838260" y="18255"/>
                  <a:pt x="1077686" y="0"/>
                </a:cubicBezTo>
                <a:cubicBezTo>
                  <a:pt x="1317112" y="-18255"/>
                  <a:pt x="1437472" y="23514"/>
                  <a:pt x="1639389" y="0"/>
                </a:cubicBezTo>
                <a:cubicBezTo>
                  <a:pt x="1841306" y="-23514"/>
                  <a:pt x="2037142" y="-12551"/>
                  <a:pt x="2292531" y="0"/>
                </a:cubicBezTo>
                <a:cubicBezTo>
                  <a:pt x="2547920" y="12551"/>
                  <a:pt x="2810436" y="-20352"/>
                  <a:pt x="2991394" y="0"/>
                </a:cubicBezTo>
                <a:cubicBezTo>
                  <a:pt x="3172352" y="20352"/>
                  <a:pt x="3530025" y="-13347"/>
                  <a:pt x="3735977" y="0"/>
                </a:cubicBezTo>
                <a:cubicBezTo>
                  <a:pt x="3941929" y="13347"/>
                  <a:pt x="4161497" y="34086"/>
                  <a:pt x="4572000" y="0"/>
                </a:cubicBezTo>
                <a:cubicBezTo>
                  <a:pt x="4571545" y="6162"/>
                  <a:pt x="4571903" y="11775"/>
                  <a:pt x="4572000" y="18288"/>
                </a:cubicBezTo>
                <a:cubicBezTo>
                  <a:pt x="4228040" y="36490"/>
                  <a:pt x="4199736" y="42557"/>
                  <a:pt x="3873137" y="18288"/>
                </a:cubicBezTo>
                <a:cubicBezTo>
                  <a:pt x="3546538" y="-5981"/>
                  <a:pt x="3472124" y="16809"/>
                  <a:pt x="3128554" y="18288"/>
                </a:cubicBezTo>
                <a:cubicBezTo>
                  <a:pt x="2784984" y="19767"/>
                  <a:pt x="2735896" y="-17781"/>
                  <a:pt x="2383971" y="18288"/>
                </a:cubicBezTo>
                <a:cubicBezTo>
                  <a:pt x="2032046" y="54357"/>
                  <a:pt x="2019324" y="2920"/>
                  <a:pt x="1867989" y="18288"/>
                </a:cubicBezTo>
                <a:cubicBezTo>
                  <a:pt x="1716654" y="33656"/>
                  <a:pt x="1418675" y="32575"/>
                  <a:pt x="1169126" y="18288"/>
                </a:cubicBezTo>
                <a:cubicBezTo>
                  <a:pt x="919577" y="4001"/>
                  <a:pt x="798537" y="16165"/>
                  <a:pt x="561703" y="18288"/>
                </a:cubicBezTo>
                <a:cubicBezTo>
                  <a:pt x="324869" y="20411"/>
                  <a:pt x="221395" y="-912"/>
                  <a:pt x="0" y="18288"/>
                </a:cubicBezTo>
                <a:cubicBezTo>
                  <a:pt x="766" y="10800"/>
                  <a:pt x="-457" y="8180"/>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712499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1371743" y="2773038"/>
            <a:ext cx="9448509" cy="477088"/>
          </a:xfrm>
        </p:spPr>
        <p:txBody>
          <a:bodyPr>
            <a:noAutofit/>
          </a:bodyPr>
          <a:lstStyle/>
          <a:p>
            <a:r>
              <a:rPr lang="en-GB" sz="2400" b="1"/>
              <a:t>MANAGING STAFF ROTAS AND MEDICATION RECORDS AT SUNRISE RESIDENTIAL CARE HOME USING MS EXCEL and ONEDRIVE </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1551295" y="3338891"/>
            <a:ext cx="9144000" cy="2802601"/>
          </a:xfrm>
        </p:spPr>
        <p:txBody>
          <a:bodyPr>
            <a:normAutofit/>
          </a:bodyPr>
          <a:lstStyle/>
          <a:p>
            <a:endParaRPr lang="en-GB"/>
          </a:p>
          <a:p>
            <a:pPr algn="l"/>
            <a:r>
              <a:rPr lang="en-GB"/>
              <a:t>		</a:t>
            </a:r>
            <a:endParaRPr lang="en-GB">
              <a:solidFill>
                <a:srgbClr val="FF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1650367053"/>
              </p:ext>
            </p:extLst>
          </p:nvPr>
        </p:nvGraphicFramePr>
        <p:xfrm>
          <a:off x="2031998" y="3827687"/>
          <a:ext cx="8128000" cy="2225040"/>
        </p:xfrm>
        <a:graphic>
          <a:graphicData uri="http://schemas.openxmlformats.org/drawingml/2006/table">
            <a:tbl>
              <a:tblPr firstRow="1" bandRow="1">
                <a:tableStyleId>{D27102A9-8310-4765-A935-A1911B00CA55}</a:tableStyleId>
              </a:tblPr>
              <a:tblGrid>
                <a:gridCol w="4064000">
                  <a:extLst>
                    <a:ext uri="{9D8B030D-6E8A-4147-A177-3AD203B41FA5}">
                      <a16:colId xmlns:a16="http://schemas.microsoft.com/office/drawing/2014/main" val="20000"/>
                    </a:ext>
                  </a:extLst>
                </a:gridCol>
                <a:gridCol w="4064000">
                  <a:extLst>
                    <a:ext uri="{9D8B030D-6E8A-4147-A177-3AD203B41FA5}">
                      <a16:colId xmlns:a16="http://schemas.microsoft.com/office/drawing/2014/main" val="20001"/>
                    </a:ext>
                  </a:extLst>
                </a:gridCol>
              </a:tblGrid>
              <a:tr h="370840">
                <a:tc>
                  <a:txBody>
                    <a:bodyPr/>
                    <a:lstStyle/>
                    <a:p>
                      <a:r>
                        <a:rPr lang="en-GB"/>
                        <a:t>Student Name</a:t>
                      </a:r>
                    </a:p>
                  </a:txBody>
                  <a:tcPr/>
                </a:tc>
                <a:tc>
                  <a:txBody>
                    <a:bodyPr/>
                    <a:lstStyle/>
                    <a:p>
                      <a:r>
                        <a:rPr lang="en-GB"/>
                        <a:t>Student Number</a:t>
                      </a:r>
                    </a:p>
                  </a:txBody>
                  <a:tcPr/>
                </a:tc>
                <a:extLst>
                  <a:ext uri="{0D108BD9-81ED-4DB2-BD59-A6C34878D82A}">
                    <a16:rowId xmlns:a16="http://schemas.microsoft.com/office/drawing/2014/main" val="10000"/>
                  </a:ext>
                </a:extLst>
              </a:tr>
              <a:tr h="370840">
                <a:tc>
                  <a:txBody>
                    <a:bodyPr/>
                    <a:lstStyle/>
                    <a:p>
                      <a:r>
                        <a:rPr lang="en-GB"/>
                        <a:t>Ejiroghene Barbara Onyeme Campbell</a:t>
                      </a:r>
                    </a:p>
                  </a:txBody>
                  <a:tcPr/>
                </a:tc>
                <a:tc>
                  <a:txBody>
                    <a:bodyPr/>
                    <a:lstStyle/>
                    <a:p>
                      <a:r>
                        <a:rPr lang="en-GB"/>
                        <a:t>2516659</a:t>
                      </a:r>
                    </a:p>
                  </a:txBody>
                  <a:tcPr/>
                </a:tc>
                <a:extLst>
                  <a:ext uri="{0D108BD9-81ED-4DB2-BD59-A6C34878D82A}">
                    <a16:rowId xmlns:a16="http://schemas.microsoft.com/office/drawing/2014/main" val="10001"/>
                  </a:ext>
                </a:extLst>
              </a:tr>
              <a:tr h="370840">
                <a:tc>
                  <a:txBody>
                    <a:bodyPr/>
                    <a:lstStyle/>
                    <a:p>
                      <a:pPr marL="0" marR="0" indent="0" algn="l" rtl="0" eaLnBrk="1" fontAlgn="auto" latinLnBrk="0" hangingPunct="1">
                        <a:lnSpc>
                          <a:spcPct val="100000"/>
                        </a:lnSpc>
                        <a:spcBef>
                          <a:spcPts val="0"/>
                        </a:spcBef>
                        <a:spcAft>
                          <a:spcPts val="0"/>
                        </a:spcAft>
                        <a:buClrTx/>
                        <a:buSzTx/>
                        <a:buFontTx/>
                        <a:buNone/>
                      </a:pPr>
                      <a:r>
                        <a:rPr lang="en-GB"/>
                        <a:t>Veronica Pestana Ornelas</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2510177</a:t>
                      </a:r>
                    </a:p>
                  </a:txBody>
                  <a:tcPr/>
                </a:tc>
                <a:extLst>
                  <a:ext uri="{0D108BD9-81ED-4DB2-BD59-A6C34878D82A}">
                    <a16:rowId xmlns:a16="http://schemas.microsoft.com/office/drawing/2014/main" val="10002"/>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Patrick Idama</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2508543</a:t>
                      </a:r>
                    </a:p>
                  </a:txBody>
                  <a:tcPr/>
                </a:tc>
                <a:extLst>
                  <a:ext uri="{0D108BD9-81ED-4DB2-BD59-A6C34878D82A}">
                    <a16:rowId xmlns:a16="http://schemas.microsoft.com/office/drawing/2014/main" val="10003"/>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Toby Cowley</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2323943</a:t>
                      </a:r>
                    </a:p>
                  </a:txBody>
                  <a:tcPr/>
                </a:tc>
                <a:extLst>
                  <a:ext uri="{0D108BD9-81ED-4DB2-BD59-A6C34878D82A}">
                    <a16:rowId xmlns:a16="http://schemas.microsoft.com/office/drawing/2014/main" val="10004"/>
                  </a:ext>
                </a:extLst>
              </a:tr>
              <a:tr h="370840">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Fatha </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a:t>2436088</a:t>
                      </a:r>
                      <a:endParaRPr lang="en-GB" dirty="0"/>
                    </a:p>
                  </a:txBody>
                  <a:tcPr/>
                </a:tc>
                <a:extLst>
                  <a:ext uri="{0D108BD9-81ED-4DB2-BD59-A6C34878D82A}">
                    <a16:rowId xmlns:a16="http://schemas.microsoft.com/office/drawing/2014/main" val="10005"/>
                  </a:ext>
                </a:extLst>
              </a:tr>
            </a:tbl>
          </a:graphicData>
        </a:graphic>
      </p:graphicFrame>
      <p:pic>
        <p:nvPicPr>
          <p:cNvPr id="13" name="Picture 12" descr="A green and white logo&#10;&#10;Description automatically generated">
            <a:extLst>
              <a:ext uri="{FF2B5EF4-FFF2-40B4-BE49-F238E27FC236}">
                <a16:creationId xmlns:a16="http://schemas.microsoft.com/office/drawing/2014/main" id="{B20B48B1-C825-E806-416F-C9754613966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99466" y="160274"/>
            <a:ext cx="3193068" cy="1791793"/>
          </a:xfrm>
          <a:prstGeom prst="rect">
            <a:avLst/>
          </a:prstGeom>
        </p:spPr>
      </p:pic>
    </p:spTree>
    <p:extLst>
      <p:ext uri="{BB962C8B-B14F-4D97-AF65-F5344CB8AC3E}">
        <p14:creationId xmlns:p14="http://schemas.microsoft.com/office/powerpoint/2010/main" val="30662103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FF0D030D-41EA-6683-2D19-1301229D7CE4}"/>
              </a:ext>
            </a:extLst>
          </p:cNvPr>
          <p:cNvPicPr>
            <a:picLocks noChangeAspect="1"/>
          </p:cNvPicPr>
          <p:nvPr/>
        </p:nvPicPr>
        <p:blipFill>
          <a:blip r:embed="rId2">
            <a:duotone>
              <a:schemeClr val="bg2">
                <a:shade val="45000"/>
                <a:satMod val="135000"/>
              </a:schemeClr>
              <a:prstClr val="white"/>
            </a:duotone>
          </a:blip>
          <a:srcRect t="8965" r="9091" b="1442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365125"/>
            <a:ext cx="10515600" cy="1325563"/>
          </a:xfrm>
        </p:spPr>
        <p:txBody>
          <a:bodyPr>
            <a:normAutofit/>
          </a:bodyPr>
          <a:lstStyle/>
          <a:p>
            <a:r>
              <a:rPr lang="en-GB"/>
              <a:t>Content</a:t>
            </a:r>
          </a:p>
        </p:txBody>
      </p:sp>
      <p:graphicFrame>
        <p:nvGraphicFramePr>
          <p:cNvPr id="5" name="Content Placeholder 2">
            <a:extLst>
              <a:ext uri="{FF2B5EF4-FFF2-40B4-BE49-F238E27FC236}">
                <a16:creationId xmlns:a16="http://schemas.microsoft.com/office/drawing/2014/main" id="{6AAE3EFB-CC27-C73B-FB2C-03457989E7E4}"/>
              </a:ext>
            </a:extLst>
          </p:cNvPr>
          <p:cNvGraphicFramePr>
            <a:graphicFrameLocks noGrp="1"/>
          </p:cNvGraphicFramePr>
          <p:nvPr>
            <p:ph idx="1"/>
            <p:extLst>
              <p:ext uri="{D42A27DB-BD31-4B8C-83A1-F6EECF244321}">
                <p14:modId xmlns:p14="http://schemas.microsoft.com/office/powerpoint/2010/main" val="378632776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663065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F80CE-91B6-34D5-A724-5CB80DC9C9FA}"/>
              </a:ext>
            </a:extLst>
          </p:cNvPr>
          <p:cNvSpPr>
            <a:spLocks noGrp="1"/>
          </p:cNvSpPr>
          <p:nvPr>
            <p:ph type="title"/>
          </p:nvPr>
        </p:nvSpPr>
        <p:spPr>
          <a:xfrm>
            <a:off x="838200" y="328008"/>
            <a:ext cx="5979289" cy="706057"/>
          </a:xfrm>
        </p:spPr>
        <p:txBody>
          <a:bodyPr/>
          <a:lstStyle/>
          <a:p>
            <a:r>
              <a:rPr lang="en-GB"/>
              <a:t>Introduction</a:t>
            </a:r>
          </a:p>
        </p:txBody>
      </p:sp>
      <p:sp>
        <p:nvSpPr>
          <p:cNvPr id="3" name="Content Placeholder 2">
            <a:extLst>
              <a:ext uri="{FF2B5EF4-FFF2-40B4-BE49-F238E27FC236}">
                <a16:creationId xmlns:a16="http://schemas.microsoft.com/office/drawing/2014/main" id="{C78A5B90-704D-6590-FA48-BB0B3FE6D443}"/>
              </a:ext>
            </a:extLst>
          </p:cNvPr>
          <p:cNvSpPr>
            <a:spLocks noGrp="1"/>
          </p:cNvSpPr>
          <p:nvPr>
            <p:ph idx="1"/>
          </p:nvPr>
        </p:nvSpPr>
        <p:spPr>
          <a:xfrm>
            <a:off x="838200" y="1134320"/>
            <a:ext cx="10944828" cy="5395672"/>
          </a:xfrm>
        </p:spPr>
        <p:txBody>
          <a:bodyPr>
            <a:normAutofit fontScale="70000" lnSpcReduction="20000"/>
          </a:bodyPr>
          <a:lstStyle/>
          <a:p>
            <a:pPr marL="0" indent="0">
              <a:buNone/>
            </a:pPr>
            <a:r>
              <a:rPr lang="en-GB"/>
              <a:t>High-quality elderly care </a:t>
            </a:r>
          </a:p>
          <a:p>
            <a:r>
              <a:rPr lang="en-GB"/>
              <a:t>Sunrise Residential Care Home focuses on delivering excellent care and well-being for elderly residents with professional health care support </a:t>
            </a:r>
          </a:p>
          <a:p>
            <a:pPr marL="0" indent="0">
              <a:buNone/>
            </a:pPr>
            <a:endParaRPr lang="en-GB"/>
          </a:p>
          <a:p>
            <a:pPr marL="0" indent="0">
              <a:buNone/>
            </a:pPr>
            <a:r>
              <a:rPr lang="en-GB"/>
              <a:t>Staff schedule management </a:t>
            </a:r>
          </a:p>
          <a:p>
            <a:r>
              <a:rPr lang="en-GB"/>
              <a:t>Efficient management of staff schedules is essential to ensure smooth daily operations and continuous resident care </a:t>
            </a:r>
          </a:p>
          <a:p>
            <a:pPr marL="0" indent="0">
              <a:buNone/>
            </a:pPr>
            <a:endParaRPr lang="en-GB"/>
          </a:p>
          <a:p>
            <a:pPr marL="0" indent="0">
              <a:buNone/>
            </a:pPr>
            <a:r>
              <a:rPr lang="en-GB"/>
              <a:t>Medication records keeping </a:t>
            </a:r>
          </a:p>
          <a:p>
            <a:r>
              <a:rPr lang="en-GB"/>
              <a:t>accurate medication records are crucial for residents’ safety and compliance with health care regulations </a:t>
            </a:r>
          </a:p>
          <a:p>
            <a:pPr marL="0" indent="0">
              <a:buNone/>
            </a:pPr>
            <a:endParaRPr lang="en-GB"/>
          </a:p>
          <a:p>
            <a:pPr marL="0" indent="0">
              <a:buNone/>
            </a:pPr>
            <a:r>
              <a:rPr lang="en-GB"/>
              <a:t>Digital tools for collaboration </a:t>
            </a:r>
          </a:p>
          <a:p>
            <a:r>
              <a:rPr lang="en-GB"/>
              <a:t>Using Microsoft Excel and OneDrive enhances administrative efficiency and staff collaboration in care management.</a:t>
            </a:r>
          </a:p>
          <a:p>
            <a:r>
              <a:rPr lang="en-GB"/>
              <a:t>Using Excel and OneDrive improves communication, data integrity and transparency in staff coordination </a:t>
            </a:r>
          </a:p>
        </p:txBody>
      </p:sp>
    </p:spTree>
    <p:extLst>
      <p:ext uri="{BB962C8B-B14F-4D97-AF65-F5344CB8AC3E}">
        <p14:creationId xmlns:p14="http://schemas.microsoft.com/office/powerpoint/2010/main" val="41624147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5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427FD0-029D-10B5-C2D3-AB3C78D986CB}"/>
              </a:ext>
            </a:extLst>
          </p:cNvPr>
          <p:cNvSpPr>
            <a:spLocks noGrp="1"/>
          </p:cNvSpPr>
          <p:nvPr>
            <p:ph type="title"/>
          </p:nvPr>
        </p:nvSpPr>
        <p:spPr>
          <a:xfrm>
            <a:off x="572493" y="238539"/>
            <a:ext cx="11018520" cy="1434415"/>
          </a:xfrm>
        </p:spPr>
        <p:txBody>
          <a:bodyPr anchor="b">
            <a:normAutofit/>
          </a:bodyPr>
          <a:lstStyle/>
          <a:p>
            <a:r>
              <a:rPr lang="en-GB" sz="5400" dirty="0"/>
              <a:t>Introduction</a:t>
            </a:r>
          </a:p>
        </p:txBody>
      </p:sp>
      <p:sp>
        <p:nvSpPr>
          <p:cNvPr id="58"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A399E23-AC4E-FD0B-03C4-77BE3599F132}"/>
              </a:ext>
            </a:extLst>
          </p:cNvPr>
          <p:cNvSpPr>
            <a:spLocks noGrp="1"/>
          </p:cNvSpPr>
          <p:nvPr>
            <p:ph idx="1"/>
          </p:nvPr>
        </p:nvSpPr>
        <p:spPr>
          <a:xfrm>
            <a:off x="572493" y="2071316"/>
            <a:ext cx="6590308" cy="4354884"/>
          </a:xfrm>
        </p:spPr>
        <p:txBody>
          <a:bodyPr anchor="t">
            <a:normAutofit/>
          </a:bodyPr>
          <a:lstStyle/>
          <a:p>
            <a:r>
              <a:rPr lang="en-US" sz="2400"/>
              <a:t>Microsoft </a:t>
            </a:r>
            <a:r>
              <a:rPr lang="en-GB" sz="2400"/>
              <a:t>Excel is a program that helps people record, organise and work with information in tables made of rows and columns. It is part of the Microsoft Office suite and includes tools such as charts, tables, and formulas that make it easy to calculate numbers and analyse data. </a:t>
            </a:r>
          </a:p>
          <a:p>
            <a:r>
              <a:rPr lang="en-GB" sz="2400"/>
              <a:t>MS Excel is used to track administrative records, including staffing and scheduling, budgeting and financial management, inventory, and monitoring and reporting, such as the number of incidents or health checks completed</a:t>
            </a:r>
            <a:r>
              <a:rPr lang="en-US" sz="2400"/>
              <a:t>.</a:t>
            </a:r>
          </a:p>
        </p:txBody>
      </p:sp>
      <p:pic>
        <p:nvPicPr>
          <p:cNvPr id="7" name="Picture 6" descr="A logo of a company&#10;&#10;Description automatically generated">
            <a:extLst>
              <a:ext uri="{FF2B5EF4-FFF2-40B4-BE49-F238E27FC236}">
                <a16:creationId xmlns:a16="http://schemas.microsoft.com/office/drawing/2014/main" id="{5B4FDE90-900C-D553-81EE-7BD5A0ED2D79}"/>
              </a:ext>
            </a:extLst>
          </p:cNvPr>
          <p:cNvPicPr>
            <a:picLocks noChangeAspect="1"/>
          </p:cNvPicPr>
          <p:nvPr/>
        </p:nvPicPr>
        <p:blipFill>
          <a:blip r:embed="rId2">
            <a:extLst>
              <a:ext uri="{28A0092B-C50C-407E-A947-70E740481C1C}">
                <a14:useLocalDpi xmlns:a14="http://schemas.microsoft.com/office/drawing/2010/main" val="0"/>
              </a:ext>
            </a:extLst>
          </a:blip>
          <a:srcRect l="3608" r="551"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909930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695444" y="82772"/>
            <a:ext cx="7086600" cy="1117473"/>
          </a:xfrm>
        </p:spPr>
        <p:txBody>
          <a:bodyPr anchor="ctr">
            <a:normAutofit fontScale="90000"/>
          </a:bodyPr>
          <a:lstStyle/>
          <a:p>
            <a:br>
              <a:rPr lang="en-GB" sz="3600" b="1"/>
            </a:br>
            <a:r>
              <a:rPr lang="en-GB" sz="3600" b="1"/>
              <a:t>Benefits and Limitations within Sunrise Residential Care Home and Limitations</a:t>
            </a:r>
            <a:br>
              <a:rPr lang="en-GB" sz="3600"/>
            </a:br>
            <a:endParaRPr lang="en-GB" sz="3600"/>
          </a:p>
        </p:txBody>
      </p:sp>
      <p:sp>
        <p:nvSpPr>
          <p:cNvPr id="24"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3114097614">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654296" y="4798577"/>
            <a:ext cx="6894576" cy="1428487"/>
          </a:xfrm>
        </p:spPr>
        <p:txBody>
          <a:bodyPr anchor="t">
            <a:normAutofit/>
          </a:bodyPr>
          <a:lstStyle/>
          <a:p>
            <a:pPr marL="0" indent="0">
              <a:buNone/>
            </a:pPr>
            <a:endParaRPr lang="en-GB" sz="2200"/>
          </a:p>
          <a:p>
            <a:pPr marL="0" indent="0">
              <a:buNone/>
            </a:pPr>
            <a:endParaRPr lang="en-GB" sz="2200"/>
          </a:p>
        </p:txBody>
      </p:sp>
      <p:graphicFrame>
        <p:nvGraphicFramePr>
          <p:cNvPr id="4" name="Table 3">
            <a:extLst>
              <a:ext uri="{FF2B5EF4-FFF2-40B4-BE49-F238E27FC236}">
                <a16:creationId xmlns:a16="http://schemas.microsoft.com/office/drawing/2014/main" id="{A64DB64C-E671-A417-9015-08B4C86E157F}"/>
              </a:ext>
            </a:extLst>
          </p:cNvPr>
          <p:cNvGraphicFramePr>
            <a:graphicFrameLocks noGrp="1"/>
          </p:cNvGraphicFramePr>
          <p:nvPr>
            <p:extLst>
              <p:ext uri="{D42A27DB-BD31-4B8C-83A1-F6EECF244321}">
                <p14:modId xmlns:p14="http://schemas.microsoft.com/office/powerpoint/2010/main" val="437949768"/>
              </p:ext>
            </p:extLst>
          </p:nvPr>
        </p:nvGraphicFramePr>
        <p:xfrm>
          <a:off x="4867348" y="1264515"/>
          <a:ext cx="6681524" cy="5529215"/>
        </p:xfrm>
        <a:graphic>
          <a:graphicData uri="http://schemas.openxmlformats.org/drawingml/2006/table">
            <a:tbl>
              <a:tblPr firstRow="1" bandRow="1">
                <a:tableStyleId>{5C22544A-7EE6-4342-B048-85BDC9FD1C3A}</a:tableStyleId>
              </a:tblPr>
              <a:tblGrid>
                <a:gridCol w="3440675">
                  <a:extLst>
                    <a:ext uri="{9D8B030D-6E8A-4147-A177-3AD203B41FA5}">
                      <a16:colId xmlns:a16="http://schemas.microsoft.com/office/drawing/2014/main" val="1607449065"/>
                    </a:ext>
                  </a:extLst>
                </a:gridCol>
                <a:gridCol w="3240849">
                  <a:extLst>
                    <a:ext uri="{9D8B030D-6E8A-4147-A177-3AD203B41FA5}">
                      <a16:colId xmlns:a16="http://schemas.microsoft.com/office/drawing/2014/main" val="443945616"/>
                    </a:ext>
                  </a:extLst>
                </a:gridCol>
              </a:tblGrid>
              <a:tr h="589271">
                <a:tc>
                  <a:txBody>
                    <a:bodyPr/>
                    <a:lstStyle/>
                    <a:p>
                      <a:r>
                        <a:rPr lang="en-GB" sz="2400"/>
                        <a:t>Benefits </a:t>
                      </a:r>
                    </a:p>
                  </a:txBody>
                  <a:tcPr marL="92303" marR="92303" marT="46151" marB="46151"/>
                </a:tc>
                <a:tc>
                  <a:txBody>
                    <a:bodyPr/>
                    <a:lstStyle/>
                    <a:p>
                      <a:r>
                        <a:rPr lang="en-GB" sz="2400"/>
                        <a:t>Limitations</a:t>
                      </a:r>
                    </a:p>
                  </a:txBody>
                  <a:tcPr marL="92303" marR="92303" marT="46151" marB="46151"/>
                </a:tc>
                <a:extLst>
                  <a:ext uri="{0D108BD9-81ED-4DB2-BD59-A6C34878D82A}">
                    <a16:rowId xmlns:a16="http://schemas.microsoft.com/office/drawing/2014/main" val="831906386"/>
                  </a:ext>
                </a:extLst>
              </a:tr>
              <a:tr h="480146">
                <a:tc>
                  <a:txBody>
                    <a:bodyPr/>
                    <a:lstStyle/>
                    <a:p>
                      <a:r>
                        <a:rPr lang="en-GB" sz="2000"/>
                        <a:t>Easy to use and widely available</a:t>
                      </a:r>
                    </a:p>
                  </a:txBody>
                  <a:tcPr marL="92303" marR="92303" marT="46151" marB="46151"/>
                </a:tc>
                <a:tc>
                  <a:txBody>
                    <a:bodyPr/>
                    <a:lstStyle/>
                    <a:p>
                      <a:r>
                        <a:rPr lang="en-GB" sz="2000"/>
                        <a:t>Risk of human error</a:t>
                      </a:r>
                    </a:p>
                  </a:txBody>
                  <a:tcPr marL="92303" marR="92303" marT="46151" marB="46151"/>
                </a:tc>
                <a:extLst>
                  <a:ext uri="{0D108BD9-81ED-4DB2-BD59-A6C34878D82A}">
                    <a16:rowId xmlns:a16="http://schemas.microsoft.com/office/drawing/2014/main" val="2882987392"/>
                  </a:ext>
                </a:extLst>
              </a:tr>
              <a:tr h="480146">
                <a:tc>
                  <a:txBody>
                    <a:bodyPr/>
                    <a:lstStyle/>
                    <a:p>
                      <a:r>
                        <a:rPr lang="en-GB" sz="2000"/>
                        <a:t>Saves time with built-in formulas and templates</a:t>
                      </a:r>
                    </a:p>
                  </a:txBody>
                  <a:tcPr marL="92303" marR="92303" marT="46151" marB="46151"/>
                </a:tc>
                <a:tc>
                  <a:txBody>
                    <a:bodyPr/>
                    <a:lstStyle/>
                    <a:p>
                      <a:r>
                        <a:rPr lang="en-GB" sz="2000"/>
                        <a:t>Lack of error control </a:t>
                      </a:r>
                    </a:p>
                  </a:txBody>
                  <a:tcPr marL="92303" marR="92303" marT="46151" marB="46151"/>
                </a:tc>
                <a:extLst>
                  <a:ext uri="{0D108BD9-81ED-4DB2-BD59-A6C34878D82A}">
                    <a16:rowId xmlns:a16="http://schemas.microsoft.com/office/drawing/2014/main" val="3160413561"/>
                  </a:ext>
                </a:extLst>
              </a:tr>
              <a:tr h="807519">
                <a:tc>
                  <a:txBody>
                    <a:bodyPr/>
                    <a:lstStyle/>
                    <a:p>
                      <a:r>
                        <a:rPr lang="en-GB" sz="2000"/>
                        <a:t>Cost-effective (affordable and widely available)</a:t>
                      </a:r>
                    </a:p>
                  </a:txBody>
                  <a:tcPr marL="92303" marR="92303" marT="46151" marB="46151"/>
                </a:tc>
                <a:tc>
                  <a:txBody>
                    <a:bodyPr/>
                    <a:lstStyle/>
                    <a:p>
                      <a:r>
                        <a:rPr lang="en-GB" sz="2000"/>
                        <a:t>Time consuming</a:t>
                      </a:r>
                    </a:p>
                  </a:txBody>
                  <a:tcPr marL="92303" marR="92303" marT="46151" marB="46151"/>
                </a:tc>
                <a:extLst>
                  <a:ext uri="{0D108BD9-81ED-4DB2-BD59-A6C34878D82A}">
                    <a16:rowId xmlns:a16="http://schemas.microsoft.com/office/drawing/2014/main" val="3484592418"/>
                  </a:ext>
                </a:extLst>
              </a:tr>
              <a:tr h="1462263">
                <a:tc>
                  <a:txBody>
                    <a:bodyPr/>
                    <a:lstStyle/>
                    <a:p>
                      <a:r>
                        <a:rPr lang="en-GB" sz="2000"/>
                        <a:t>Data analysis and reporting</a:t>
                      </a:r>
                    </a:p>
                  </a:txBody>
                  <a:tcPr marL="92303" marR="92303" marT="46151" marB="46151"/>
                </a:tc>
                <a:tc>
                  <a:txBody>
                    <a:bodyPr/>
                    <a:lstStyle/>
                    <a:p>
                      <a:r>
                        <a:rPr lang="en-GB" sz="2000"/>
                        <a:t>Limited data security compared to dedicated software - Data security and privacy concerns (not fully compliant with GDPR without strict controls)</a:t>
                      </a:r>
                    </a:p>
                  </a:txBody>
                  <a:tcPr marL="92303" marR="92303" marT="46151" marB="46151"/>
                </a:tc>
                <a:extLst>
                  <a:ext uri="{0D108BD9-81ED-4DB2-BD59-A6C34878D82A}">
                    <a16:rowId xmlns:a16="http://schemas.microsoft.com/office/drawing/2014/main" val="247985416"/>
                  </a:ext>
                </a:extLst>
              </a:tr>
              <a:tr h="807519">
                <a:tc>
                  <a:txBody>
                    <a:bodyPr/>
                    <a:lstStyle/>
                    <a:p>
                      <a:r>
                        <a:rPr lang="en-GB" sz="2000"/>
                        <a:t>Easy record keeping and audit trails</a:t>
                      </a:r>
                    </a:p>
                  </a:txBody>
                  <a:tcPr marL="92303" marR="92303" marT="46151" marB="46151"/>
                </a:tc>
                <a:tc>
                  <a:txBody>
                    <a:bodyPr/>
                    <a:lstStyle/>
                    <a:p>
                      <a:r>
                        <a:rPr lang="en-GB" sz="2000"/>
                        <a:t>Risk of version conflicts</a:t>
                      </a:r>
                    </a:p>
                  </a:txBody>
                  <a:tcPr marL="92303" marR="92303" marT="46151" marB="46151"/>
                </a:tc>
                <a:extLst>
                  <a:ext uri="{0D108BD9-81ED-4DB2-BD59-A6C34878D82A}">
                    <a16:rowId xmlns:a16="http://schemas.microsoft.com/office/drawing/2014/main" val="10005"/>
                  </a:ext>
                </a:extLst>
              </a:tr>
            </a:tbl>
          </a:graphicData>
        </a:graphic>
      </p:graphicFrame>
      <p:pic>
        <p:nvPicPr>
          <p:cNvPr id="7" name="Picture 6" descr="A green and white logo&#10;&#10;AI-generated content may be incorrect.">
            <a:extLst>
              <a:ext uri="{FF2B5EF4-FFF2-40B4-BE49-F238E27FC236}">
                <a16:creationId xmlns:a16="http://schemas.microsoft.com/office/drawing/2014/main" id="{AECD509F-D052-9AA7-E16E-6CADAFC4BD5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30263" y="2234495"/>
            <a:ext cx="3697388" cy="2383261"/>
          </a:xfrm>
          <a:prstGeom prst="rect">
            <a:avLst/>
          </a:prstGeom>
        </p:spPr>
      </p:pic>
    </p:spTree>
    <p:extLst>
      <p:ext uri="{BB962C8B-B14F-4D97-AF65-F5344CB8AC3E}">
        <p14:creationId xmlns:p14="http://schemas.microsoft.com/office/powerpoint/2010/main" val="770023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5" name="Rectangle 54">
            <a:extLst>
              <a:ext uri="{FF2B5EF4-FFF2-40B4-BE49-F238E27FC236}">
                <a16:creationId xmlns:a16="http://schemas.microsoft.com/office/drawing/2014/main" id="{6EFC920F-B85A-4068-BD93-41064EDE93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6" name="Group 55">
            <a:extLst>
              <a:ext uri="{FF2B5EF4-FFF2-40B4-BE49-F238E27FC236}">
                <a16:creationId xmlns:a16="http://schemas.microsoft.com/office/drawing/2014/main" id="{1C559108-BBAE-426C-8564-051D2BA6DDC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2340441" y="2666183"/>
            <a:ext cx="5860051" cy="527712"/>
            <a:chOff x="6081624" y="1998368"/>
            <a:chExt cx="5613457" cy="782175"/>
          </a:xfrm>
          <a:solidFill>
            <a:schemeClr val="accent4"/>
          </a:solidFill>
        </p:grpSpPr>
        <p:sp>
          <p:nvSpPr>
            <p:cNvPr id="15" name="Rectangle 14">
              <a:extLst>
                <a:ext uri="{FF2B5EF4-FFF2-40B4-BE49-F238E27FC236}">
                  <a16:creationId xmlns:a16="http://schemas.microsoft.com/office/drawing/2014/main" id="{42BC35EE-6650-42D2-AEFB-4B7CD1AFC9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7" name="Rectangle 56">
              <a:extLst>
                <a:ext uri="{FF2B5EF4-FFF2-40B4-BE49-F238E27FC236}">
                  <a16:creationId xmlns:a16="http://schemas.microsoft.com/office/drawing/2014/main" id="{0952C743-9049-4DFB-878B-2AB07B6E4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6081624" y="1998844"/>
              <a:ext cx="5372968" cy="7816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58" name="Rectangle 57">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922919"/>
            <a:ext cx="11111729" cy="546125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C173C0-AC73-C234-5FCD-37078E6FBA8B}"/>
              </a:ext>
            </a:extLst>
          </p:cNvPr>
          <p:cNvSpPr>
            <a:spLocks noGrp="1"/>
          </p:cNvSpPr>
          <p:nvPr>
            <p:ph type="title"/>
          </p:nvPr>
        </p:nvSpPr>
        <p:spPr>
          <a:xfrm>
            <a:off x="1106599" y="1074390"/>
            <a:ext cx="6139575" cy="919260"/>
          </a:xfrm>
        </p:spPr>
        <p:txBody>
          <a:bodyPr anchor="b">
            <a:normAutofit/>
          </a:bodyPr>
          <a:lstStyle/>
          <a:p>
            <a:pPr algn="ctr"/>
            <a:r>
              <a:rPr lang="en-GB" sz="2900"/>
              <a:t>Communication and Collaboration tool</a:t>
            </a:r>
            <a:br>
              <a:rPr lang="en-GB" sz="2900"/>
            </a:br>
            <a:r>
              <a:rPr lang="en-GB" sz="2900"/>
              <a:t>ONEDRIVE</a:t>
            </a:r>
          </a:p>
        </p:txBody>
      </p:sp>
      <p:sp>
        <p:nvSpPr>
          <p:cNvPr id="59" name="Rectangle 58">
            <a:extLst>
              <a:ext uri="{FF2B5EF4-FFF2-40B4-BE49-F238E27FC236}">
                <a16:creationId xmlns:a16="http://schemas.microsoft.com/office/drawing/2014/main" id="{1382A32C-5B0C-4B1C-A074-76C6DBCC9F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39885" y="2372170"/>
            <a:ext cx="438912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blue clouds on a white background&#10;&#10;AI-generated content may be incorrect.">
            <a:extLst>
              <a:ext uri="{FF2B5EF4-FFF2-40B4-BE49-F238E27FC236}">
                <a16:creationId xmlns:a16="http://schemas.microsoft.com/office/drawing/2014/main" id="{A550E5FF-4EF3-9DD6-01D9-DB9A4ECC646D}"/>
              </a:ext>
            </a:extLst>
          </p:cNvPr>
          <p:cNvPicPr>
            <a:picLocks noChangeAspect="1"/>
          </p:cNvPicPr>
          <p:nvPr/>
        </p:nvPicPr>
        <p:blipFill>
          <a:blip r:embed="rId2">
            <a:extLst>
              <a:ext uri="{28A0092B-C50C-407E-A947-70E740481C1C}">
                <a14:useLocalDpi xmlns:a14="http://schemas.microsoft.com/office/drawing/2010/main" val="0"/>
              </a:ext>
            </a:extLst>
          </a:blip>
          <a:srcRect t="3494" r="-2" b="-2"/>
          <a:stretch>
            <a:fillRect/>
          </a:stretch>
        </p:blipFill>
        <p:spPr>
          <a:xfrm>
            <a:off x="8222068" y="2076375"/>
            <a:ext cx="3268545" cy="3154339"/>
          </a:xfrm>
          <a:prstGeom prst="rect">
            <a:avLst/>
          </a:prstGeom>
        </p:spPr>
      </p:pic>
      <p:sp>
        <p:nvSpPr>
          <p:cNvPr id="9" name="Content Placeholder 8">
            <a:extLst>
              <a:ext uri="{FF2B5EF4-FFF2-40B4-BE49-F238E27FC236}">
                <a16:creationId xmlns:a16="http://schemas.microsoft.com/office/drawing/2014/main" id="{3651B025-5FDF-5ED8-C9EE-E2587AFE7A44}"/>
              </a:ext>
            </a:extLst>
          </p:cNvPr>
          <p:cNvSpPr>
            <a:spLocks noGrp="1"/>
          </p:cNvSpPr>
          <p:nvPr>
            <p:ph idx="1"/>
          </p:nvPr>
        </p:nvSpPr>
        <p:spPr>
          <a:xfrm>
            <a:off x="853120" y="2466844"/>
            <a:ext cx="7168304" cy="3833577"/>
          </a:xfrm>
        </p:spPr>
        <p:txBody>
          <a:bodyPr>
            <a:normAutofit fontScale="92500" lnSpcReduction="20000"/>
          </a:bodyPr>
          <a:lstStyle/>
          <a:p>
            <a:r>
              <a:rPr lang="en-GB" sz="2600"/>
              <a:t>OneDrive works smoothly with Microsoft apps like Teams and SharePoint, bringing schedules, communication and documents in one place (Microsoft,2025)</a:t>
            </a:r>
          </a:p>
          <a:p>
            <a:pPr>
              <a:buNone/>
            </a:pPr>
            <a:r>
              <a:rPr lang="en-GB" sz="2600">
                <a:latin typeface="Arial"/>
                <a:cs typeface="Arial"/>
              </a:rPr>
              <a:t>•</a:t>
            </a:r>
            <a:r>
              <a:rPr lang="en-GB" sz="2600"/>
              <a:t>  OneDrive is a cloud service that keeps residents’ data safe with features like file encryption, virus scanning and automatic backups (Microsoft,2025)</a:t>
            </a:r>
          </a:p>
          <a:p>
            <a:pPr>
              <a:buNone/>
            </a:pPr>
            <a:r>
              <a:rPr lang="en-GB" sz="2600">
                <a:latin typeface="Arial"/>
                <a:cs typeface="Arial"/>
              </a:rPr>
              <a:t>•  </a:t>
            </a:r>
            <a:r>
              <a:rPr lang="en-GB" sz="2600"/>
              <a:t>Using OneDrive for staff rotas and medications allows all staff members  to upload,store and access residents’ files from any device, making it  suitable for a care home environment (Microsoft,2025)</a:t>
            </a:r>
          </a:p>
          <a:p>
            <a:endParaRPr lang="en-GB"/>
          </a:p>
        </p:txBody>
      </p:sp>
    </p:spTree>
    <p:extLst>
      <p:ext uri="{BB962C8B-B14F-4D97-AF65-F5344CB8AC3E}">
        <p14:creationId xmlns:p14="http://schemas.microsoft.com/office/powerpoint/2010/main" val="477121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E8D502-410B-CE2B-D683-612A22B18701}"/>
              </a:ext>
            </a:extLst>
          </p:cNvPr>
          <p:cNvSpPr>
            <a:spLocks noGrp="1"/>
          </p:cNvSpPr>
          <p:nvPr>
            <p:ph type="title"/>
          </p:nvPr>
        </p:nvSpPr>
        <p:spPr/>
        <p:txBody>
          <a:bodyPr/>
          <a:lstStyle/>
          <a:p>
            <a:r>
              <a:rPr lang="en-GB"/>
              <a:t>Advantages and Limitations</a:t>
            </a:r>
          </a:p>
        </p:txBody>
      </p:sp>
      <p:graphicFrame>
        <p:nvGraphicFramePr>
          <p:cNvPr id="4" name="Content Placeholder 3">
            <a:extLst>
              <a:ext uri="{FF2B5EF4-FFF2-40B4-BE49-F238E27FC236}">
                <a16:creationId xmlns:a16="http://schemas.microsoft.com/office/drawing/2014/main" id="{EB545995-7888-F44D-8084-FEE7A2A240AE}"/>
              </a:ext>
            </a:extLst>
          </p:cNvPr>
          <p:cNvGraphicFramePr>
            <a:graphicFrameLocks noGrp="1"/>
          </p:cNvGraphicFramePr>
          <p:nvPr>
            <p:ph idx="1"/>
            <p:extLst>
              <p:ext uri="{D42A27DB-BD31-4B8C-83A1-F6EECF244321}">
                <p14:modId xmlns:p14="http://schemas.microsoft.com/office/powerpoint/2010/main" val="336403264"/>
              </p:ext>
            </p:extLst>
          </p:nvPr>
        </p:nvGraphicFramePr>
        <p:xfrm>
          <a:off x="838200" y="1825621"/>
          <a:ext cx="10515600" cy="3323984"/>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1492186870"/>
                    </a:ext>
                  </a:extLst>
                </a:gridCol>
                <a:gridCol w="5257800">
                  <a:extLst>
                    <a:ext uri="{9D8B030D-6E8A-4147-A177-3AD203B41FA5}">
                      <a16:colId xmlns:a16="http://schemas.microsoft.com/office/drawing/2014/main" val="3245328862"/>
                    </a:ext>
                  </a:extLst>
                </a:gridCol>
              </a:tblGrid>
              <a:tr h="480476">
                <a:tc>
                  <a:txBody>
                    <a:bodyPr/>
                    <a:lstStyle/>
                    <a:p>
                      <a:r>
                        <a:rPr lang="en-GB"/>
                        <a:t>Advantages </a:t>
                      </a:r>
                    </a:p>
                  </a:txBody>
                  <a:tcPr/>
                </a:tc>
                <a:tc>
                  <a:txBody>
                    <a:bodyPr/>
                    <a:lstStyle/>
                    <a:p>
                      <a:r>
                        <a:rPr lang="en-GB"/>
                        <a:t>Disadvantages</a:t>
                      </a:r>
                    </a:p>
                  </a:txBody>
                  <a:tcPr/>
                </a:tc>
                <a:extLst>
                  <a:ext uri="{0D108BD9-81ED-4DB2-BD59-A6C34878D82A}">
                    <a16:rowId xmlns:a16="http://schemas.microsoft.com/office/drawing/2014/main" val="2184396433"/>
                  </a:ext>
                </a:extLst>
              </a:tr>
              <a:tr h="480476">
                <a:tc>
                  <a:txBody>
                    <a:bodyPr/>
                    <a:lstStyle/>
                    <a:p>
                      <a:r>
                        <a:rPr lang="en-GB" sz="2000"/>
                        <a:t>FACILITATES HYBRID WORKING </a:t>
                      </a:r>
                    </a:p>
                  </a:txBody>
                  <a:tcPr/>
                </a:tc>
                <a:tc>
                  <a:txBody>
                    <a:bodyPr/>
                    <a:lstStyle/>
                    <a:p>
                      <a:r>
                        <a:rPr lang="en-GB" sz="2000"/>
                        <a:t>STAFF ARE NOT GIVEN ENOUGH TRAINING</a:t>
                      </a:r>
                    </a:p>
                  </a:txBody>
                  <a:tcPr/>
                </a:tc>
                <a:extLst>
                  <a:ext uri="{0D108BD9-81ED-4DB2-BD59-A6C34878D82A}">
                    <a16:rowId xmlns:a16="http://schemas.microsoft.com/office/drawing/2014/main" val="1929977270"/>
                  </a:ext>
                </a:extLst>
              </a:tr>
              <a:tr h="480476">
                <a:tc>
                  <a:txBody>
                    <a:bodyPr/>
                    <a:lstStyle/>
                    <a:p>
                      <a:r>
                        <a:rPr lang="en-GB" sz="2000"/>
                        <a:t>BLENEDED LEARNING</a:t>
                      </a:r>
                    </a:p>
                  </a:txBody>
                  <a:tcPr/>
                </a:tc>
                <a:tc>
                  <a:txBody>
                    <a:bodyPr/>
                    <a:lstStyle/>
                    <a:p>
                      <a:r>
                        <a:rPr lang="en-GB" sz="2000"/>
                        <a:t>LACK OF RESOURCSES</a:t>
                      </a:r>
                    </a:p>
                  </a:txBody>
                  <a:tcPr/>
                </a:tc>
                <a:extLst>
                  <a:ext uri="{0D108BD9-81ED-4DB2-BD59-A6C34878D82A}">
                    <a16:rowId xmlns:a16="http://schemas.microsoft.com/office/drawing/2014/main" val="1856759452"/>
                  </a:ext>
                </a:extLst>
              </a:tr>
              <a:tr h="480476">
                <a:tc>
                  <a:txBody>
                    <a:bodyPr/>
                    <a:lstStyle/>
                    <a:p>
                      <a:r>
                        <a:rPr lang="en-GB" sz="2000"/>
                        <a:t>SECURE FILE SHARING CONTROL WHO VIEWS</a:t>
                      </a:r>
                    </a:p>
                  </a:txBody>
                  <a:tcPr/>
                </a:tc>
                <a:tc>
                  <a:txBody>
                    <a:bodyPr/>
                    <a:lstStyle/>
                    <a:p>
                      <a:r>
                        <a:rPr lang="en-GB" sz="2000"/>
                        <a:t>RELIES ON STABLE INTERNET CONNECTION </a:t>
                      </a:r>
                    </a:p>
                  </a:txBody>
                  <a:tcPr/>
                </a:tc>
                <a:extLst>
                  <a:ext uri="{0D108BD9-81ED-4DB2-BD59-A6C34878D82A}">
                    <a16:rowId xmlns:a16="http://schemas.microsoft.com/office/drawing/2014/main" val="1715959377"/>
                  </a:ext>
                </a:extLst>
              </a:tr>
              <a:tr h="480476">
                <a:tc>
                  <a:txBody>
                    <a:bodyPr/>
                    <a:lstStyle/>
                    <a:p>
                      <a:r>
                        <a:rPr lang="en-GB" sz="2000"/>
                        <a:t>USER FRIENDLY – USED AND FAMILIAR TO MANY STAFF</a:t>
                      </a:r>
                    </a:p>
                  </a:txBody>
                  <a:tcPr/>
                </a:tc>
                <a:tc>
                  <a:txBody>
                    <a:bodyPr/>
                    <a:lstStyle/>
                    <a:p>
                      <a:endParaRPr lang="en-GB" sz="2000"/>
                    </a:p>
                  </a:txBody>
                  <a:tcPr/>
                </a:tc>
                <a:extLst>
                  <a:ext uri="{0D108BD9-81ED-4DB2-BD59-A6C34878D82A}">
                    <a16:rowId xmlns:a16="http://schemas.microsoft.com/office/drawing/2014/main" val="10004"/>
                  </a:ext>
                </a:extLst>
              </a:tr>
              <a:tr h="480476">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6817987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1CD81A2A-6ED4-4EF4-A14C-912D31E148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E0F5868-2650-0C20-7350-BB62E2FE158A}"/>
              </a:ext>
            </a:extLst>
          </p:cNvPr>
          <p:cNvSpPr>
            <a:spLocks noGrp="1"/>
          </p:cNvSpPr>
          <p:nvPr>
            <p:ph type="title"/>
          </p:nvPr>
        </p:nvSpPr>
        <p:spPr>
          <a:xfrm>
            <a:off x="838200" y="365125"/>
            <a:ext cx="5393361" cy="1325563"/>
          </a:xfrm>
        </p:spPr>
        <p:txBody>
          <a:bodyPr>
            <a:normAutofit/>
          </a:bodyPr>
          <a:lstStyle/>
          <a:p>
            <a:r>
              <a:rPr lang="en-GB"/>
              <a:t>Digital Literacy</a:t>
            </a:r>
          </a:p>
        </p:txBody>
      </p:sp>
      <p:sp>
        <p:nvSpPr>
          <p:cNvPr id="24" name="Freeform: Shape 23">
            <a:extLst>
              <a:ext uri="{FF2B5EF4-FFF2-40B4-BE49-F238E27FC236}">
                <a16:creationId xmlns:a16="http://schemas.microsoft.com/office/drawing/2014/main" id="{1661932C-CA15-4E17-B115-FAE7CBEE4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198657" y="1"/>
            <a:ext cx="1155142" cy="625027"/>
          </a:xfrm>
          <a:custGeom>
            <a:avLst/>
            <a:gdLst>
              <a:gd name="connsiteX0" fmla="*/ 4784 w 1155142"/>
              <a:gd name="connsiteY0" fmla="*/ 0 h 625027"/>
              <a:gd name="connsiteX1" fmla="*/ 1150358 w 1155142"/>
              <a:gd name="connsiteY1" fmla="*/ 0 h 625027"/>
              <a:gd name="connsiteX2" fmla="*/ 1155142 w 1155142"/>
              <a:gd name="connsiteY2" fmla="*/ 47456 h 625027"/>
              <a:gd name="connsiteX3" fmla="*/ 577571 w 1155142"/>
              <a:gd name="connsiteY3" fmla="*/ 625027 h 625027"/>
              <a:gd name="connsiteX4" fmla="*/ 0 w 1155142"/>
              <a:gd name="connsiteY4" fmla="*/ 47456 h 6250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625027">
                <a:moveTo>
                  <a:pt x="4784" y="0"/>
                </a:moveTo>
                <a:lnTo>
                  <a:pt x="1150358" y="0"/>
                </a:lnTo>
                <a:lnTo>
                  <a:pt x="1155142" y="47456"/>
                </a:lnTo>
                <a:cubicBezTo>
                  <a:pt x="1155142" y="366440"/>
                  <a:pt x="896555" y="625027"/>
                  <a:pt x="577571" y="625027"/>
                </a:cubicBezTo>
                <a:cubicBezTo>
                  <a:pt x="258587" y="625027"/>
                  <a:pt x="0" y="366440"/>
                  <a:pt x="0" y="47456"/>
                </a:cubicBezTo>
                <a:close/>
              </a:path>
            </a:pathLst>
          </a:custGeom>
          <a:solidFill>
            <a:schemeClr val="accent5">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21133BE0-F079-8F70-1C6E-68D31389D151}"/>
              </a:ext>
            </a:extLst>
          </p:cNvPr>
          <p:cNvSpPr>
            <a:spLocks noGrp="1"/>
          </p:cNvSpPr>
          <p:nvPr>
            <p:ph idx="1"/>
          </p:nvPr>
        </p:nvSpPr>
        <p:spPr>
          <a:xfrm>
            <a:off x="838200" y="1825625"/>
            <a:ext cx="5393361" cy="4351338"/>
          </a:xfrm>
        </p:spPr>
        <p:txBody>
          <a:bodyPr>
            <a:normAutofit/>
          </a:bodyPr>
          <a:lstStyle/>
          <a:p>
            <a:r>
              <a:rPr lang="en-US"/>
              <a:t>Digital literacy means being able to use computers, tablets, software, and online systems effectively and safely.</a:t>
            </a:r>
          </a:p>
          <a:p>
            <a:r>
              <a:rPr lang="en-US"/>
              <a:t>In residential care homes, staff need these skills to record information, communicate with colleagues, and deliver person-</a:t>
            </a:r>
            <a:r>
              <a:rPr lang="en-US" err="1"/>
              <a:t>centred</a:t>
            </a:r>
            <a:r>
              <a:rPr lang="en-US"/>
              <a:t> care. </a:t>
            </a:r>
            <a:endParaRPr lang="en-GB"/>
          </a:p>
        </p:txBody>
      </p:sp>
      <p:sp>
        <p:nvSpPr>
          <p:cNvPr id="26" name="Oval 25">
            <a:extLst>
              <a:ext uri="{FF2B5EF4-FFF2-40B4-BE49-F238E27FC236}">
                <a16:creationId xmlns:a16="http://schemas.microsoft.com/office/drawing/2014/main" id="{8590ADD5-9383-4D3D-9047-3DA2593CC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8185" y="3423959"/>
            <a:ext cx="540822" cy="540822"/>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Computer">
            <a:extLst>
              <a:ext uri="{FF2B5EF4-FFF2-40B4-BE49-F238E27FC236}">
                <a16:creationId xmlns:a16="http://schemas.microsoft.com/office/drawing/2014/main" id="{DA085B47-F4C1-3CDC-6144-FADA270E96A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
        <p:nvSpPr>
          <p:cNvPr id="28" name="Freeform: Shape 27">
            <a:extLst>
              <a:ext uri="{FF2B5EF4-FFF2-40B4-BE49-F238E27FC236}">
                <a16:creationId xmlns:a16="http://schemas.microsoft.com/office/drawing/2014/main" id="{DABE3E45-88CF-45D8-8D40-C773324D93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49602" y="1"/>
            <a:ext cx="2066948" cy="1621879"/>
          </a:xfrm>
          <a:custGeom>
            <a:avLst/>
            <a:gdLst>
              <a:gd name="connsiteX0" fmla="*/ 0 w 2066948"/>
              <a:gd name="connsiteY0" fmla="*/ 0 h 1621879"/>
              <a:gd name="connsiteX1" fmla="*/ 123825 w 2066948"/>
              <a:gd name="connsiteY1" fmla="*/ 0 h 1621879"/>
              <a:gd name="connsiteX2" fmla="*/ 123825 w 2066948"/>
              <a:gd name="connsiteY2" fmla="*/ 1452620 h 1621879"/>
              <a:gd name="connsiteX3" fmla="*/ 1881378 w 2066948"/>
              <a:gd name="connsiteY3" fmla="*/ 436017 h 1621879"/>
              <a:gd name="connsiteX4" fmla="*/ 1127572 w 2066948"/>
              <a:gd name="connsiteY4" fmla="*/ 0 h 1621879"/>
              <a:gd name="connsiteX5" fmla="*/ 1374887 w 2066948"/>
              <a:gd name="connsiteY5" fmla="*/ 0 h 1621879"/>
              <a:gd name="connsiteX6" fmla="*/ 2035969 w 2066948"/>
              <a:gd name="connsiteY6" fmla="*/ 382391 h 1621879"/>
              <a:gd name="connsiteX7" fmla="*/ 2058648 w 2066948"/>
              <a:gd name="connsiteY7" fmla="*/ 466963 h 1621879"/>
              <a:gd name="connsiteX8" fmla="*/ 2035969 w 2066948"/>
              <a:gd name="connsiteY8" fmla="*/ 489642 h 1621879"/>
              <a:gd name="connsiteX9" fmla="*/ 92869 w 2066948"/>
              <a:gd name="connsiteY9" fmla="*/ 1613592 h 1621879"/>
              <a:gd name="connsiteX10" fmla="*/ 61913 w 2066948"/>
              <a:gd name="connsiteY10" fmla="*/ 1621879 h 1621879"/>
              <a:gd name="connsiteX11" fmla="*/ 0 w 2066948"/>
              <a:gd name="connsiteY11" fmla="*/ 1559967 h 1621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6948" h="1621879">
                <a:moveTo>
                  <a:pt x="0" y="0"/>
                </a:moveTo>
                <a:lnTo>
                  <a:pt x="123825" y="0"/>
                </a:lnTo>
                <a:lnTo>
                  <a:pt x="123825" y="1452620"/>
                </a:lnTo>
                <a:lnTo>
                  <a:pt x="1881378" y="436017"/>
                </a:lnTo>
                <a:lnTo>
                  <a:pt x="1127572" y="0"/>
                </a:lnTo>
                <a:lnTo>
                  <a:pt x="1374887" y="0"/>
                </a:lnTo>
                <a:lnTo>
                  <a:pt x="2035969" y="382391"/>
                </a:lnTo>
                <a:cubicBezTo>
                  <a:pt x="2065582" y="399479"/>
                  <a:pt x="2075745" y="437340"/>
                  <a:pt x="2058648" y="466963"/>
                </a:cubicBezTo>
                <a:cubicBezTo>
                  <a:pt x="2053219" y="476384"/>
                  <a:pt x="2045389" y="484204"/>
                  <a:pt x="2035969" y="489642"/>
                </a:cubicBezTo>
                <a:lnTo>
                  <a:pt x="92869" y="1613592"/>
                </a:lnTo>
                <a:cubicBezTo>
                  <a:pt x="83458" y="1619031"/>
                  <a:pt x="72780" y="1621889"/>
                  <a:pt x="61913" y="1621879"/>
                </a:cubicBezTo>
                <a:cubicBezTo>
                  <a:pt x="27719" y="1621879"/>
                  <a:pt x="0" y="1594161"/>
                  <a:pt x="0" y="1559967"/>
                </a:cubicBezTo>
                <a:close/>
              </a:path>
            </a:pathLst>
          </a:custGeom>
          <a:solidFill>
            <a:schemeClr val="accent6"/>
          </a:solidFill>
          <a:ln w="9525" cap="flat">
            <a:noFill/>
            <a:prstDash val="solid"/>
            <a:miter/>
          </a:ln>
        </p:spPr>
        <p:txBody>
          <a:bodyPr rtlCol="0" anchor="ctr"/>
          <a:lstStyle/>
          <a:p>
            <a:endParaRPr lang="en-US"/>
          </a:p>
        </p:txBody>
      </p:sp>
      <p:cxnSp>
        <p:nvCxnSpPr>
          <p:cNvPr id="30" name="Straight Connector 29">
            <a:extLst>
              <a:ext uri="{FF2B5EF4-FFF2-40B4-BE49-F238E27FC236}">
                <a16:creationId xmlns:a16="http://schemas.microsoft.com/office/drawing/2014/main" id="{49CD1692-827B-4C8D-B4A1-134FD04CF4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138745" y="1027906"/>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32" name="Freeform: Shape 31">
            <a:extLst>
              <a:ext uri="{FF2B5EF4-FFF2-40B4-BE49-F238E27FC236}">
                <a16:creationId xmlns:a16="http://schemas.microsoft.com/office/drawing/2014/main" id="{B91ECDA9-56DC-4270-8F33-01C5637B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463438">
            <a:off x="7456580" y="5166682"/>
            <a:ext cx="1835725" cy="2024785"/>
          </a:xfrm>
          <a:custGeom>
            <a:avLst/>
            <a:gdLst>
              <a:gd name="connsiteX0" fmla="*/ 1801138 w 1835725"/>
              <a:gd name="connsiteY0" fmla="*/ 1622662 h 2024785"/>
              <a:gd name="connsiteX1" fmla="*/ 1835717 w 1835725"/>
              <a:gd name="connsiteY1" fmla="*/ 1680254 h 2024785"/>
              <a:gd name="connsiteX2" fmla="*/ 1812568 w 1835725"/>
              <a:gd name="connsiteY2" fmla="*/ 1877193 h 2024785"/>
              <a:gd name="connsiteX3" fmla="*/ 1776210 w 1835725"/>
              <a:gd name="connsiteY3" fmla="*/ 2024785 h 2024785"/>
              <a:gd name="connsiteX4" fmla="*/ 1655772 w 1835725"/>
              <a:gd name="connsiteY4" fmla="*/ 1983449 h 2024785"/>
              <a:gd name="connsiteX5" fmla="*/ 1687591 w 1835725"/>
              <a:gd name="connsiteY5" fmla="*/ 1854495 h 2024785"/>
              <a:gd name="connsiteX6" fmla="*/ 1708939 w 1835725"/>
              <a:gd name="connsiteY6" fmla="*/ 1673301 h 2024785"/>
              <a:gd name="connsiteX7" fmla="*/ 1778129 w 1835725"/>
              <a:gd name="connsiteY7" fmla="*/ 1615979 h 2024785"/>
              <a:gd name="connsiteX8" fmla="*/ 1801138 w 1835725"/>
              <a:gd name="connsiteY8" fmla="*/ 1622662 h 2024785"/>
              <a:gd name="connsiteX9" fmla="*/ 1585229 w 1835725"/>
              <a:gd name="connsiteY9" fmla="*/ 764759 h 2024785"/>
              <a:gd name="connsiteX10" fmla="*/ 1623024 w 1835725"/>
              <a:gd name="connsiteY10" fmla="*/ 792810 h 2024785"/>
              <a:gd name="connsiteX11" fmla="*/ 1777614 w 1835725"/>
              <a:gd name="connsiteY11" fmla="*/ 1157141 h 2024785"/>
              <a:gd name="connsiteX12" fmla="*/ 1733799 w 1835725"/>
              <a:gd name="connsiteY12" fmla="*/ 1235532 h 2024785"/>
              <a:gd name="connsiteX13" fmla="*/ 1716464 w 1835725"/>
              <a:gd name="connsiteY13" fmla="*/ 1237722 h 2024785"/>
              <a:gd name="connsiteX14" fmla="*/ 1716464 w 1835725"/>
              <a:gd name="connsiteY14" fmla="*/ 1237913 h 2024785"/>
              <a:gd name="connsiteX15" fmla="*/ 1655409 w 1835725"/>
              <a:gd name="connsiteY15" fmla="*/ 1191717 h 2024785"/>
              <a:gd name="connsiteX16" fmla="*/ 1513200 w 1835725"/>
              <a:gd name="connsiteY16" fmla="*/ 856627 h 2024785"/>
              <a:gd name="connsiteX17" fmla="*/ 1538499 w 1835725"/>
              <a:gd name="connsiteY17" fmla="*/ 770415 h 2024785"/>
              <a:gd name="connsiteX18" fmla="*/ 1585229 w 1835725"/>
              <a:gd name="connsiteY18" fmla="*/ 764759 h 2024785"/>
              <a:gd name="connsiteX19" fmla="*/ 477919 w 1835725"/>
              <a:gd name="connsiteY19" fmla="*/ 21437 h 2024785"/>
              <a:gd name="connsiteX20" fmla="*/ 509236 w 1835725"/>
              <a:gd name="connsiteY20" fmla="*/ 84182 h 2024785"/>
              <a:gd name="connsiteX21" fmla="*/ 445829 w 1835725"/>
              <a:gd name="connsiteY21" fmla="*/ 139871 h 2024785"/>
              <a:gd name="connsiteX22" fmla="*/ 437447 w 1835725"/>
              <a:gd name="connsiteY22" fmla="*/ 139395 h 2024785"/>
              <a:gd name="connsiteX23" fmla="*/ 73211 w 1835725"/>
              <a:gd name="connsiteY23" fmla="*/ 137204 h 2024785"/>
              <a:gd name="connsiteX24" fmla="*/ 749 w 1835725"/>
              <a:gd name="connsiteY24" fmla="*/ 84082 h 2024785"/>
              <a:gd name="connsiteX25" fmla="*/ 53871 w 1835725"/>
              <a:gd name="connsiteY25" fmla="*/ 11621 h 2024785"/>
              <a:gd name="connsiteX26" fmla="*/ 58352 w 1835725"/>
              <a:gd name="connsiteY26" fmla="*/ 11093 h 2024785"/>
              <a:gd name="connsiteX27" fmla="*/ 454020 w 1835725"/>
              <a:gd name="connsiteY27" fmla="*/ 13474 h 2024785"/>
              <a:gd name="connsiteX28" fmla="*/ 477919 w 1835725"/>
              <a:gd name="connsiteY28" fmla="*/ 21437 h 2024785"/>
              <a:gd name="connsiteX29" fmla="*/ 957797 w 1835725"/>
              <a:gd name="connsiteY29" fmla="*/ 167970 h 2024785"/>
              <a:gd name="connsiteX30" fmla="*/ 1286982 w 1835725"/>
              <a:gd name="connsiteY30" fmla="*/ 387616 h 2024785"/>
              <a:gd name="connsiteX31" fmla="*/ 1293725 w 1835725"/>
              <a:gd name="connsiteY31" fmla="*/ 477075 h 2024785"/>
              <a:gd name="connsiteX32" fmla="*/ 1245453 w 1835725"/>
              <a:gd name="connsiteY32" fmla="*/ 499154 h 2024785"/>
              <a:gd name="connsiteX33" fmla="*/ 1245167 w 1835725"/>
              <a:gd name="connsiteY33" fmla="*/ 499154 h 2024785"/>
              <a:gd name="connsiteX34" fmla="*/ 1203638 w 1835725"/>
              <a:gd name="connsiteY34" fmla="*/ 484104 h 2024785"/>
              <a:gd name="connsiteX35" fmla="*/ 900647 w 1835725"/>
              <a:gd name="connsiteY35" fmla="*/ 281508 h 2024785"/>
              <a:gd name="connsiteX36" fmla="*/ 872454 w 1835725"/>
              <a:gd name="connsiteY36" fmla="*/ 196164 h 2024785"/>
              <a:gd name="connsiteX37" fmla="*/ 957797 w 1835725"/>
              <a:gd name="connsiteY37" fmla="*/ 167970 h 202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835725" h="2024785">
                <a:moveTo>
                  <a:pt x="1801138" y="1622662"/>
                </a:moveTo>
                <a:cubicBezTo>
                  <a:pt x="1822105" y="1633400"/>
                  <a:pt x="1836117" y="1655372"/>
                  <a:pt x="1835717" y="1680254"/>
                </a:cubicBezTo>
                <a:cubicBezTo>
                  <a:pt x="1832093" y="1746382"/>
                  <a:pt x="1824354" y="1812154"/>
                  <a:pt x="1812568" y="1877193"/>
                </a:cubicBezTo>
                <a:lnTo>
                  <a:pt x="1776210" y="2024785"/>
                </a:lnTo>
                <a:lnTo>
                  <a:pt x="1655772" y="1983449"/>
                </a:lnTo>
                <a:lnTo>
                  <a:pt x="1687591" y="1854495"/>
                </a:lnTo>
                <a:cubicBezTo>
                  <a:pt x="1698455" y="1794657"/>
                  <a:pt x="1705590" y="1734142"/>
                  <a:pt x="1708939" y="1673301"/>
                </a:cubicBezTo>
                <a:cubicBezTo>
                  <a:pt x="1712216" y="1638363"/>
                  <a:pt x="1743190" y="1612703"/>
                  <a:pt x="1778129" y="1615979"/>
                </a:cubicBezTo>
                <a:cubicBezTo>
                  <a:pt x="1786387" y="1616753"/>
                  <a:pt x="1794149" y="1619084"/>
                  <a:pt x="1801138" y="1622662"/>
                </a:cubicBezTo>
                <a:close/>
                <a:moveTo>
                  <a:pt x="1585229" y="764759"/>
                </a:moveTo>
                <a:cubicBezTo>
                  <a:pt x="1600438" y="768789"/>
                  <a:pt x="1614156" y="778436"/>
                  <a:pt x="1623024" y="792810"/>
                </a:cubicBezTo>
                <a:cubicBezTo>
                  <a:pt x="1689575" y="907319"/>
                  <a:pt x="1741505" y="1029715"/>
                  <a:pt x="1777614" y="1157141"/>
                </a:cubicBezTo>
                <a:cubicBezTo>
                  <a:pt x="1787149" y="1190888"/>
                  <a:pt x="1767537" y="1225969"/>
                  <a:pt x="1733799" y="1235532"/>
                </a:cubicBezTo>
                <a:cubicBezTo>
                  <a:pt x="1728151" y="1237046"/>
                  <a:pt x="1722312" y="1237780"/>
                  <a:pt x="1716464" y="1237722"/>
                </a:cubicBezTo>
                <a:lnTo>
                  <a:pt x="1716464" y="1237913"/>
                </a:lnTo>
                <a:cubicBezTo>
                  <a:pt x="1688070" y="1237913"/>
                  <a:pt x="1663124" y="1219044"/>
                  <a:pt x="1655409" y="1191717"/>
                </a:cubicBezTo>
                <a:cubicBezTo>
                  <a:pt x="1622214" y="1074512"/>
                  <a:pt x="1574437" y="961936"/>
                  <a:pt x="1513200" y="856627"/>
                </a:cubicBezTo>
                <a:cubicBezTo>
                  <a:pt x="1496379" y="825834"/>
                  <a:pt x="1507704" y="787236"/>
                  <a:pt x="1538499" y="770415"/>
                </a:cubicBezTo>
                <a:cubicBezTo>
                  <a:pt x="1553325" y="762319"/>
                  <a:pt x="1570022" y="760730"/>
                  <a:pt x="1585229" y="764759"/>
                </a:cubicBezTo>
                <a:close/>
                <a:moveTo>
                  <a:pt x="477919" y="21437"/>
                </a:moveTo>
                <a:cubicBezTo>
                  <a:pt x="499341" y="33775"/>
                  <a:pt x="512445" y="58102"/>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89834" y="-4456"/>
                  <a:pt x="322735" y="-3656"/>
                  <a:pt x="454020" y="13474"/>
                </a:cubicBezTo>
                <a:cubicBezTo>
                  <a:pt x="462713" y="14543"/>
                  <a:pt x="470778" y="17324"/>
                  <a:pt x="477919" y="21437"/>
                </a:cubicBezTo>
                <a:close/>
                <a:moveTo>
                  <a:pt x="957797" y="167970"/>
                </a:move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8235" y="164811"/>
                  <a:pt x="926445" y="152188"/>
                  <a:pt x="957797" y="167970"/>
                </a:cubicBezTo>
                <a:close/>
              </a:path>
            </a:pathLst>
          </a:custGeom>
          <a:solidFill>
            <a:schemeClr val="accent4"/>
          </a:solid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75F47824-961D-465D-84F9-EAE11BC617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09527" y="6033795"/>
            <a:ext cx="1991064" cy="824205"/>
          </a:xfrm>
          <a:custGeom>
            <a:avLst/>
            <a:gdLst>
              <a:gd name="connsiteX0" fmla="*/ 995532 w 1991064"/>
              <a:gd name="connsiteY0" fmla="*/ 0 h 824205"/>
              <a:gd name="connsiteX1" fmla="*/ 1984823 w 1991064"/>
              <a:gd name="connsiteY1" fmla="*/ 784423 h 824205"/>
              <a:gd name="connsiteX2" fmla="*/ 1991064 w 1991064"/>
              <a:gd name="connsiteY2" fmla="*/ 824205 h 824205"/>
              <a:gd name="connsiteX3" fmla="*/ 0 w 1991064"/>
              <a:gd name="connsiteY3" fmla="*/ 824205 h 824205"/>
              <a:gd name="connsiteX4" fmla="*/ 6241 w 1991064"/>
              <a:gd name="connsiteY4" fmla="*/ 784423 h 824205"/>
              <a:gd name="connsiteX5" fmla="*/ 995532 w 1991064"/>
              <a:gd name="connsiteY5" fmla="*/ 0 h 824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1064" h="824205">
                <a:moveTo>
                  <a:pt x="995532" y="0"/>
                </a:moveTo>
                <a:cubicBezTo>
                  <a:pt x="1483521" y="0"/>
                  <a:pt x="1890663" y="336754"/>
                  <a:pt x="1984823" y="784423"/>
                </a:cubicBezTo>
                <a:lnTo>
                  <a:pt x="1991064" y="824205"/>
                </a:lnTo>
                <a:lnTo>
                  <a:pt x="0" y="824205"/>
                </a:lnTo>
                <a:lnTo>
                  <a:pt x="6241" y="784423"/>
                </a:lnTo>
                <a:cubicBezTo>
                  <a:pt x="100402" y="336754"/>
                  <a:pt x="507544" y="0"/>
                  <a:pt x="995532"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6" name="Freeform: Shape 35">
            <a:extLst>
              <a:ext uri="{FF2B5EF4-FFF2-40B4-BE49-F238E27FC236}">
                <a16:creationId xmlns:a16="http://schemas.microsoft.com/office/drawing/2014/main" id="{FEC9DA3E-C1D7-472D-B7C0-F71AE41FBA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51696" y="5519196"/>
            <a:ext cx="1340305" cy="1338805"/>
          </a:xfrm>
          <a:custGeom>
            <a:avLst/>
            <a:gdLst>
              <a:gd name="connsiteX0" fmla="*/ 61913 w 1340305"/>
              <a:gd name="connsiteY0" fmla="*/ 0 h 1338805"/>
              <a:gd name="connsiteX1" fmla="*/ 1340305 w 1340305"/>
              <a:gd name="connsiteY1" fmla="*/ 0 h 1338805"/>
              <a:gd name="connsiteX2" fmla="*/ 1340305 w 1340305"/>
              <a:gd name="connsiteY2" fmla="*/ 123825 h 1338805"/>
              <a:gd name="connsiteX3" fmla="*/ 123825 w 1340305"/>
              <a:gd name="connsiteY3" fmla="*/ 123825 h 1338805"/>
              <a:gd name="connsiteX4" fmla="*/ 123825 w 1340305"/>
              <a:gd name="connsiteY4" fmla="*/ 1338805 h 1338805"/>
              <a:gd name="connsiteX5" fmla="*/ 0 w 1340305"/>
              <a:gd name="connsiteY5" fmla="*/ 1338805 h 1338805"/>
              <a:gd name="connsiteX6" fmla="*/ 0 w 1340305"/>
              <a:gd name="connsiteY6" fmla="*/ 61913 h 1338805"/>
              <a:gd name="connsiteX7" fmla="*/ 61913 w 1340305"/>
              <a:gd name="connsiteY7" fmla="*/ 0 h 133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40305" h="1338805">
                <a:moveTo>
                  <a:pt x="61913" y="0"/>
                </a:moveTo>
                <a:lnTo>
                  <a:pt x="1340305" y="0"/>
                </a:lnTo>
                <a:lnTo>
                  <a:pt x="1340305" y="123825"/>
                </a:lnTo>
                <a:lnTo>
                  <a:pt x="123825" y="123825"/>
                </a:lnTo>
                <a:lnTo>
                  <a:pt x="123825" y="1338805"/>
                </a:lnTo>
                <a:lnTo>
                  <a:pt x="0" y="1338805"/>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263714661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3375" y="317578"/>
            <a:ext cx="10572751" cy="640080"/>
          </a:xfrm>
        </p:spPr>
        <p:txBody>
          <a:bodyPr>
            <a:normAutofit/>
          </a:bodyPr>
          <a:lstStyle/>
          <a:p>
            <a:r>
              <a:rPr lang="en-GB" sz="2800"/>
              <a:t>         Checklist for Digital Safety at Sunrise Residential Care Home</a:t>
            </a:r>
          </a:p>
        </p:txBody>
      </p:sp>
      <p:graphicFrame>
        <p:nvGraphicFramePr>
          <p:cNvPr id="4" name="Table 3">
            <a:extLst>
              <a:ext uri="{FF2B5EF4-FFF2-40B4-BE49-F238E27FC236}">
                <a16:creationId xmlns:a16="http://schemas.microsoft.com/office/drawing/2014/main" id="{5FBFC99D-F557-0659-9C26-414FE315456D}"/>
              </a:ext>
            </a:extLst>
          </p:cNvPr>
          <p:cNvGraphicFramePr>
            <a:graphicFrameLocks noGrp="1"/>
          </p:cNvGraphicFramePr>
          <p:nvPr>
            <p:extLst>
              <p:ext uri="{D42A27DB-BD31-4B8C-83A1-F6EECF244321}">
                <p14:modId xmlns:p14="http://schemas.microsoft.com/office/powerpoint/2010/main" val="180314323"/>
              </p:ext>
            </p:extLst>
          </p:nvPr>
        </p:nvGraphicFramePr>
        <p:xfrm>
          <a:off x="440267" y="1928805"/>
          <a:ext cx="9928837" cy="4785360"/>
        </p:xfrm>
        <a:graphic>
          <a:graphicData uri="http://schemas.openxmlformats.org/drawingml/2006/table">
            <a:tbl>
              <a:tblPr firstRow="1" bandRow="1">
                <a:tableStyleId>{5C22544A-7EE6-4342-B048-85BDC9FD1C3A}</a:tableStyleId>
              </a:tblPr>
              <a:tblGrid>
                <a:gridCol w="4909163">
                  <a:extLst>
                    <a:ext uri="{9D8B030D-6E8A-4147-A177-3AD203B41FA5}">
                      <a16:colId xmlns:a16="http://schemas.microsoft.com/office/drawing/2014/main" val="256547287"/>
                    </a:ext>
                  </a:extLst>
                </a:gridCol>
                <a:gridCol w="5019674">
                  <a:extLst>
                    <a:ext uri="{9D8B030D-6E8A-4147-A177-3AD203B41FA5}">
                      <a16:colId xmlns:a16="http://schemas.microsoft.com/office/drawing/2014/main" val="3616773445"/>
                    </a:ext>
                  </a:extLst>
                </a:gridCol>
              </a:tblGrid>
              <a:tr h="370840">
                <a:tc>
                  <a:txBody>
                    <a:bodyPr/>
                    <a:lstStyle/>
                    <a:p>
                      <a:endParaRPr lang="en-GB" sz="2000"/>
                    </a:p>
                    <a:p>
                      <a:r>
                        <a:rPr lang="en-GB" sz="2000"/>
                        <a:t>Confidentiality &amp; Secure Systems</a:t>
                      </a:r>
                    </a:p>
                    <a:p>
                      <a:endParaRPr lang="en-GB"/>
                    </a:p>
                  </a:txBody>
                  <a:tcPr/>
                </a:tc>
                <a:tc>
                  <a:txBody>
                    <a:bodyPr/>
                    <a:lstStyle/>
                    <a:p>
                      <a:endParaRPr lang="en-GB" sz="2000"/>
                    </a:p>
                    <a:p>
                      <a:r>
                        <a:rPr lang="en-GB" sz="2000"/>
                        <a:t>Staff Awareness &amp; Training</a:t>
                      </a:r>
                    </a:p>
                    <a:p>
                      <a:endParaRPr lang="en-GB"/>
                    </a:p>
                  </a:txBody>
                  <a:tcPr/>
                </a:tc>
                <a:extLst>
                  <a:ext uri="{0D108BD9-81ED-4DB2-BD59-A6C34878D82A}">
                    <a16:rowId xmlns:a16="http://schemas.microsoft.com/office/drawing/2014/main" val="632984956"/>
                  </a:ext>
                </a:extLst>
              </a:tr>
              <a:tr h="370840">
                <a:tc>
                  <a:txBody>
                    <a:bodyPr/>
                    <a:lstStyle/>
                    <a:p>
                      <a:r>
                        <a:rPr lang="en-GB" sz="2000"/>
                        <a:t>☐ Use strong, private passwords</a:t>
                      </a:r>
                    </a:p>
                    <a:p>
                      <a:r>
                        <a:rPr lang="en-GB" sz="2000"/>
                        <a:t>☐ Never share login details</a:t>
                      </a:r>
                    </a:p>
                    <a:p>
                      <a:r>
                        <a:rPr lang="en-GB" sz="2000"/>
                        <a:t>☐ Lock my screen when away</a:t>
                      </a:r>
                    </a:p>
                    <a:p>
                      <a:r>
                        <a:rPr lang="en-GB" sz="2000"/>
                        <a:t>☐ Report suspicious emails</a:t>
                      </a:r>
                    </a:p>
                    <a:p>
                      <a:r>
                        <a:rPr lang="en-GB" sz="2000"/>
                        <a:t>☐ Use secure systems for resident records</a:t>
                      </a:r>
                    </a:p>
                    <a:p>
                      <a:r>
                        <a:rPr lang="en-GB" sz="2000"/>
                        <a:t>☐ Never share resident info on personal apps</a:t>
                      </a:r>
                    </a:p>
                    <a:p>
                      <a:r>
                        <a:rPr lang="en-GB" sz="2000"/>
                        <a:t>☐ Shred printed documents with sensitive data</a:t>
                      </a:r>
                    </a:p>
                  </a:txBody>
                  <a:tcPr/>
                </a:tc>
                <a:tc>
                  <a:txBody>
                    <a:bodyPr/>
                    <a:lstStyle/>
                    <a:p>
                      <a:r>
                        <a:rPr lang="en-GB" sz="2000"/>
                        <a:t>☐ Completed digital safety training</a:t>
                      </a:r>
                    </a:p>
                    <a:p>
                      <a:r>
                        <a:rPr lang="en-GB" sz="2000"/>
                        <a:t>☐ Know how to spot scams </a:t>
                      </a:r>
                    </a:p>
                    <a:p>
                      <a:r>
                        <a:rPr lang="en-GB" sz="2000"/>
                        <a:t>☐ Know who to report digital concerns to</a:t>
                      </a:r>
                    </a:p>
                    <a:p>
                      <a:r>
                        <a:rPr lang="en-GB" sz="2000"/>
                        <a:t>☐ Follow the care home’s digital safety policy</a:t>
                      </a:r>
                    </a:p>
                    <a:p>
                      <a:r>
                        <a:rPr lang="en-GB" sz="2000"/>
                        <a:t>☐ Signed the digital safety agreement</a:t>
                      </a:r>
                    </a:p>
                  </a:txBody>
                  <a:tcPr/>
                </a:tc>
                <a:extLst>
                  <a:ext uri="{0D108BD9-81ED-4DB2-BD59-A6C34878D82A}">
                    <a16:rowId xmlns:a16="http://schemas.microsoft.com/office/drawing/2014/main" val="1887088602"/>
                  </a:ext>
                </a:extLst>
              </a:tr>
              <a:tr h="370840">
                <a:tc>
                  <a:txBody>
                    <a:bodyPr/>
                    <a:lstStyle/>
                    <a:p>
                      <a:endParaRPr lang="en-GB" sz="2000"/>
                    </a:p>
                    <a:p>
                      <a:r>
                        <a:rPr lang="en-GB" sz="2000"/>
                        <a:t>Manager’s Signature: ____________________</a:t>
                      </a:r>
                    </a:p>
                    <a:p>
                      <a:endParaRPr lang="en-GB"/>
                    </a:p>
                  </a:txBody>
                  <a:tcPr/>
                </a:tc>
                <a:tc>
                  <a:txBody>
                    <a:bodyPr/>
                    <a:lstStyle/>
                    <a:p>
                      <a:endParaRPr lang="en-GB"/>
                    </a:p>
                    <a:p>
                      <a:r>
                        <a:rPr lang="en-GB" sz="2000"/>
                        <a:t>Next Review Date: ____ / ____ / ______</a:t>
                      </a:r>
                    </a:p>
                  </a:txBody>
                  <a:tcPr/>
                </a:tc>
                <a:extLst>
                  <a:ext uri="{0D108BD9-81ED-4DB2-BD59-A6C34878D82A}">
                    <a16:rowId xmlns:a16="http://schemas.microsoft.com/office/drawing/2014/main" val="892025207"/>
                  </a:ext>
                </a:extLst>
              </a:tr>
            </a:tbl>
          </a:graphicData>
        </a:graphic>
      </p:graphicFrame>
      <p:graphicFrame>
        <p:nvGraphicFramePr>
          <p:cNvPr id="5" name="Table 4">
            <a:extLst>
              <a:ext uri="{FF2B5EF4-FFF2-40B4-BE49-F238E27FC236}">
                <a16:creationId xmlns:a16="http://schemas.microsoft.com/office/drawing/2014/main" id="{1B74CCE2-A0D6-CAA2-8303-2D5D2BDFF2E9}"/>
              </a:ext>
            </a:extLst>
          </p:cNvPr>
          <p:cNvGraphicFramePr>
            <a:graphicFrameLocks noGrp="1"/>
          </p:cNvGraphicFramePr>
          <p:nvPr>
            <p:extLst>
              <p:ext uri="{D42A27DB-BD31-4B8C-83A1-F6EECF244321}">
                <p14:modId xmlns:p14="http://schemas.microsoft.com/office/powerpoint/2010/main" val="1052809173"/>
              </p:ext>
            </p:extLst>
          </p:nvPr>
        </p:nvGraphicFramePr>
        <p:xfrm>
          <a:off x="440267" y="1031822"/>
          <a:ext cx="9915524" cy="1005840"/>
        </p:xfrm>
        <a:graphic>
          <a:graphicData uri="http://schemas.openxmlformats.org/drawingml/2006/table">
            <a:tbl>
              <a:tblPr firstRow="1" bandRow="1">
                <a:tableStyleId>{5C22544A-7EE6-4342-B048-85BDC9FD1C3A}</a:tableStyleId>
              </a:tblPr>
              <a:tblGrid>
                <a:gridCol w="4895850">
                  <a:extLst>
                    <a:ext uri="{9D8B030D-6E8A-4147-A177-3AD203B41FA5}">
                      <a16:colId xmlns:a16="http://schemas.microsoft.com/office/drawing/2014/main" val="591542886"/>
                    </a:ext>
                  </a:extLst>
                </a:gridCol>
                <a:gridCol w="5019674">
                  <a:extLst>
                    <a:ext uri="{9D8B030D-6E8A-4147-A177-3AD203B41FA5}">
                      <a16:colId xmlns:a16="http://schemas.microsoft.com/office/drawing/2014/main" val="298486404"/>
                    </a:ext>
                  </a:extLst>
                </a:gridCol>
              </a:tblGrid>
              <a:tr h="604308">
                <a:tc>
                  <a:txBody>
                    <a:bodyPr/>
                    <a:lstStyle/>
                    <a:p>
                      <a:endParaRPr lang="en-GB" sz="2000"/>
                    </a:p>
                    <a:p>
                      <a:r>
                        <a:rPr lang="en-GB" sz="2000"/>
                        <a:t>Staff Name:  _______________________________ </a:t>
                      </a:r>
                    </a:p>
                  </a:txBody>
                  <a:tcPr/>
                </a:tc>
                <a:tc>
                  <a:txBody>
                    <a:bodyPr/>
                    <a:lstStyle/>
                    <a:p>
                      <a:endParaRPr lang="en-GB" sz="2000"/>
                    </a:p>
                    <a:p>
                      <a:r>
                        <a:rPr lang="en-GB" sz="2000"/>
                        <a:t>Date:  ____ / ____ / ______</a:t>
                      </a:r>
                    </a:p>
                    <a:p>
                      <a:endParaRPr lang="en-GB" sz="2000"/>
                    </a:p>
                  </a:txBody>
                  <a:tcPr/>
                </a:tc>
                <a:extLst>
                  <a:ext uri="{0D108BD9-81ED-4DB2-BD59-A6C34878D82A}">
                    <a16:rowId xmlns:a16="http://schemas.microsoft.com/office/drawing/2014/main" val="3585764640"/>
                  </a:ext>
                </a:extLst>
              </a:tr>
            </a:tbl>
          </a:graphicData>
        </a:graphic>
      </p:graphicFrame>
    </p:spTree>
    <p:extLst>
      <p:ext uri="{BB962C8B-B14F-4D97-AF65-F5344CB8AC3E}">
        <p14:creationId xmlns:p14="http://schemas.microsoft.com/office/powerpoint/2010/main" val="212479914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762000" y="114753"/>
            <a:ext cx="10515600" cy="1325563"/>
          </a:xfrm>
        </p:spPr>
        <p:txBody>
          <a:bodyPr/>
          <a:lstStyle/>
          <a:p>
            <a:r>
              <a:rPr lang="en-GB"/>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762000" y="1281339"/>
            <a:ext cx="10874829" cy="5222422"/>
          </a:xfrm>
        </p:spPr>
        <p:txBody>
          <a:bodyPr vert="horz" lIns="91440" tIns="45720" rIns="91440" bIns="45720" rtlCol="0" anchor="t">
            <a:noAutofit/>
          </a:bodyPr>
          <a:lstStyle/>
          <a:p>
            <a:r>
              <a:rPr lang="en-GB" sz="1800"/>
              <a:t>MS Excel is a valuable tool in Sunrise Residential care homes for managing data, staff and residents’ information</a:t>
            </a:r>
          </a:p>
          <a:p>
            <a:r>
              <a:rPr lang="en-GB" sz="1800"/>
              <a:t>Although it offers many benefits, such as efficiency and flexibility, it also has limits, especially  around data security and ease of collaboration</a:t>
            </a:r>
          </a:p>
          <a:p>
            <a:r>
              <a:rPr lang="en-GB" sz="1800"/>
              <a:t>Used correctly, Excel can improve the quality and organisation of care services</a:t>
            </a:r>
          </a:p>
          <a:p>
            <a:r>
              <a:rPr lang="en-US" sz="1800"/>
              <a:t>Excel is often used to help manage information and daily tasks. It is not a medical system, but it supports many jobs that help staff provide safe and </a:t>
            </a:r>
            <a:r>
              <a:rPr lang="en-US" sz="1800" err="1"/>
              <a:t>organised</a:t>
            </a:r>
            <a:r>
              <a:rPr lang="en-US" sz="1800"/>
              <a:t> care.</a:t>
            </a:r>
            <a:endParaRPr lang="en-GB" sz="1800"/>
          </a:p>
          <a:p>
            <a:r>
              <a:rPr lang="en-GB" sz="1800"/>
              <a:t>OneDrive – allows safe file storage and easy sharing among staff</a:t>
            </a:r>
          </a:p>
          <a:p>
            <a:r>
              <a:rPr lang="en-GB" sz="1800"/>
              <a:t>Digital Literacy provides staff with the skills to use digital tools effectively. However</a:t>
            </a:r>
            <a:r>
              <a:rPr lang="en-US" sz="1800">
                <a:solidFill>
                  <a:schemeClr val="tx2"/>
                </a:solidFill>
              </a:rPr>
              <a:t>, not all staff may be confident using digital tools, which creates challenges that affect care delivery, communication, and teamwork.</a:t>
            </a:r>
          </a:p>
          <a:p>
            <a:pPr>
              <a:buNone/>
            </a:pPr>
            <a:endParaRPr lang="en-GB" sz="1800">
              <a:ea typeface="+mn-lt"/>
              <a:cs typeface="+mn-lt"/>
            </a:endParaRPr>
          </a:p>
          <a:p>
            <a:pPr>
              <a:buNone/>
            </a:pPr>
            <a:r>
              <a:rPr lang="en-GB" sz="1800">
                <a:ea typeface="+mn-lt"/>
                <a:cs typeface="+mn-lt"/>
              </a:rPr>
              <a:t>     In summary, using Microsoft Excel and OneDrive marks a positive move towards modernising how Sunrise Residential Care Home manages its daily operations. These digital tools make it easier to organise staff rotas and medication records while improving teamwork and communication between staff members. Going forward, regular training in digital skills, stronger data protection measures, and keeping systems up to date will be important to maintain progress and continue providing high-quality, safe care.</a:t>
            </a:r>
            <a:endParaRPr lang="en-GB"/>
          </a:p>
          <a:p>
            <a:pPr marL="0" indent="0">
              <a:buNone/>
            </a:pPr>
            <a:br>
              <a:rPr lang="en-US"/>
            </a:br>
            <a:endParaRPr lang="en-US"/>
          </a:p>
        </p:txBody>
      </p:sp>
    </p:spTree>
    <p:extLst>
      <p:ext uri="{BB962C8B-B14F-4D97-AF65-F5344CB8AC3E}">
        <p14:creationId xmlns:p14="http://schemas.microsoft.com/office/powerpoint/2010/main" val="6657943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838200" y="5691"/>
            <a:ext cx="10515600" cy="1325563"/>
          </a:xfrm>
        </p:spPr>
        <p:txBody>
          <a:bodyPr/>
          <a:lstStyle/>
          <a:p>
            <a:r>
              <a:rPr lang="en-GB"/>
              <a:t>Reference List</a:t>
            </a:r>
          </a:p>
        </p:txBody>
      </p:sp>
      <p:sp>
        <p:nvSpPr>
          <p:cNvPr id="3" name="Content Placeholder 2">
            <a:extLst>
              <a:ext uri="{FF2B5EF4-FFF2-40B4-BE49-F238E27FC236}">
                <a16:creationId xmlns:a16="http://schemas.microsoft.com/office/drawing/2014/main" id="{A9C9E669-D8B9-1A47-49A1-33E198BBF41E}"/>
              </a:ext>
            </a:extLst>
          </p:cNvPr>
          <p:cNvSpPr>
            <a:spLocks noGrp="1"/>
          </p:cNvSpPr>
          <p:nvPr>
            <p:ph idx="1"/>
          </p:nvPr>
        </p:nvSpPr>
        <p:spPr>
          <a:xfrm>
            <a:off x="838200" y="1034872"/>
            <a:ext cx="10803146" cy="5688430"/>
          </a:xfrm>
        </p:spPr>
        <p:txBody>
          <a:bodyPr vert="horz" lIns="91440" tIns="45720" rIns="91440" bIns="45720" rtlCol="0" anchor="t">
            <a:normAutofit fontScale="92500"/>
          </a:bodyPr>
          <a:lstStyle/>
          <a:p>
            <a:r>
              <a:rPr lang="en-GB" sz="2400" dirty="0"/>
              <a:t>Information Commissioner’s Office (ICO). (2023) Guide to the UK General Data Protection Regulation (UK GDPR). Available at: https://ico.org.uk (Accessed: 6 November 2025).</a:t>
            </a:r>
          </a:p>
          <a:p>
            <a:r>
              <a:rPr lang="en-GB" sz="2400"/>
              <a:t>Microsoft.(2025). What is OneDrive for work or school? Available at: </a:t>
            </a:r>
            <a:r>
              <a:rPr lang="en-GB" sz="2400" dirty="0">
                <a:ea typeface="+mn-lt"/>
                <a:cs typeface="+mn-lt"/>
                <a:hlinkClick r:id="rId2"/>
              </a:rPr>
              <a:t>What is OneDrive for work or school? - Microsoft Support</a:t>
            </a:r>
            <a:r>
              <a:rPr lang="en-GB" sz="2400">
                <a:ea typeface="+mn-lt"/>
                <a:cs typeface="+mn-lt"/>
              </a:rPr>
              <a:t> (Accessed: 10 November 2025).</a:t>
            </a:r>
            <a:endParaRPr lang="en-GB" sz="2400"/>
          </a:p>
          <a:p>
            <a:r>
              <a:rPr lang="en-GB" sz="2400"/>
              <a:t>Microsoft.(2025). How OneDrive safeguards your data in cloud. Available at: </a:t>
            </a:r>
            <a:r>
              <a:rPr lang="en-GB" sz="2400" dirty="0">
                <a:ea typeface="+mn-lt"/>
                <a:cs typeface="+mn-lt"/>
                <a:hlinkClick r:id="rId3"/>
              </a:rPr>
              <a:t>How OneDrive safeguards your data in the cloud - Microsoft Support</a:t>
            </a:r>
            <a:r>
              <a:rPr lang="en-GB" sz="2400">
                <a:ea typeface="+mn-lt"/>
                <a:cs typeface="+mn-lt"/>
              </a:rPr>
              <a:t> (Accessed: 10 November 2025).</a:t>
            </a:r>
            <a:endParaRPr lang="en-GB" sz="2400"/>
          </a:p>
          <a:p>
            <a:r>
              <a:rPr lang="en-GB" sz="2400" dirty="0"/>
              <a:t>Microsoft.(2025). Collaborate from anywhere using Microsoft 365. Available at:</a:t>
            </a:r>
            <a:r>
              <a:rPr lang="en-GB" sz="2400" dirty="0">
                <a:ea typeface="+mn-lt"/>
                <a:cs typeface="+mn-lt"/>
                <a:hlinkClick r:id="rId4"/>
              </a:rPr>
              <a:t>Collaborate from anywhere using Microsoft 365 - Microsoft Support</a:t>
            </a:r>
            <a:r>
              <a:rPr lang="en-GB" sz="2400" dirty="0">
                <a:ea typeface="+mn-lt"/>
                <a:cs typeface="+mn-lt"/>
              </a:rPr>
              <a:t> (Accessed: 10 November 2025).</a:t>
            </a:r>
          </a:p>
          <a:p>
            <a:r>
              <a:rPr lang="en-GB" sz="2400"/>
              <a:t>Microsoft. (2024). Microsoft Excel: features, benefits and uses. Microsoft Corporation. Available at: </a:t>
            </a:r>
            <a:r>
              <a:rPr lang="en-GB" sz="2400" dirty="0">
                <a:hlinkClick r:id="rId5">
                  <a:extLst>
                    <a:ext uri="{A12FA001-AC4F-418D-AE19-62706E023703}">
                      <ahyp:hlinkClr xmlns:ahyp="http://schemas.microsoft.com/office/drawing/2018/hyperlinkcolor" val="tx"/>
                    </a:ext>
                  </a:extLst>
                </a:hlinkClick>
              </a:rPr>
              <a:t>https://www.Microsoft.com/Excel</a:t>
            </a:r>
            <a:r>
              <a:rPr lang="en-GB" sz="2400"/>
              <a:t> (Accessed: 6 November 2025).</a:t>
            </a:r>
            <a:endParaRPr lang="en-GB"/>
          </a:p>
          <a:p>
            <a:r>
              <a:rPr lang="en-GB" sz="2400"/>
              <a:t>Skills for Care. (2023) Digital working and data security in adult social care. Available at: </a:t>
            </a:r>
            <a:r>
              <a:rPr lang="en-GB" sz="2400" dirty="0">
                <a:hlinkClick r:id="rId6"/>
              </a:rPr>
              <a:t>https://www.skillsforcare.org.uk</a:t>
            </a:r>
            <a:r>
              <a:rPr lang="en-GB" sz="2400"/>
              <a:t> (Accessed: 9 November 2025).</a:t>
            </a:r>
          </a:p>
        </p:txBody>
      </p:sp>
    </p:spTree>
    <p:extLst>
      <p:ext uri="{BB962C8B-B14F-4D97-AF65-F5344CB8AC3E}">
        <p14:creationId xmlns:p14="http://schemas.microsoft.com/office/powerpoint/2010/main" val="91034025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438" row="1">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E19A6579-F05A-4A35-9BFA-819076D4424D}">
  <we:reference id="wa200005566" version="3.0.0.3" store="en-GB" storeType="OMEX"/>
  <we:alternateReferences>
    <we:reference id="WA200005566" version="3.0.0.3" store="WA200005566" storeType="OMEX"/>
  </we:alternateReferences>
  <we:properties/>
  <we:bindings/>
  <we:snapshot xmlns:r="http://schemas.openxmlformats.org/officeDocument/2006/relationships"/>
</we:webextension>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0C4E9246EAD664A9A522726E403CA17" ma:contentTypeVersion="1" ma:contentTypeDescription="Create a new document." ma:contentTypeScope="" ma:versionID="2f13a4d87e60fbfb510287d241289ed4">
  <xsd:schema xmlns:xsd="http://www.w3.org/2001/XMLSchema" xmlns:xs="http://www.w3.org/2001/XMLSchema" xmlns:p="http://schemas.microsoft.com/office/2006/metadata/properties" xmlns:ns3="b4f9f7ee-5770-4a14-8925-17f3d16e50b7" targetNamespace="http://schemas.microsoft.com/office/2006/metadata/properties" ma:root="true" ma:fieldsID="928b047f9adbb2e24b6f87c4f8847987" ns3:_="">
    <xsd:import namespace="b4f9f7ee-5770-4a14-8925-17f3d16e50b7"/>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4f9f7ee-5770-4a14-8925-17f3d16e50b7"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6F1D57-3FB0-4432-AFD4-86E9A5C841D8}">
  <ds:schemaRefs>
    <ds:schemaRef ds:uri="b4f9f7ee-5770-4a14-8925-17f3d16e50b7"/>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68F3496-2826-461C-A3BE-118811124913}">
  <ds:schemaRefs>
    <ds:schemaRef ds:uri="http://schemas.microsoft.com/office/2006/metadata/properties"/>
    <ds:schemaRef ds:uri="http://www.w3.org/2000/xmlns/"/>
    <ds:schemaRef ds:uri="http://schemas.microsoft.com/office/infopath/2007/PartnerControls"/>
  </ds:schemaRefs>
</ds:datastoreItem>
</file>

<file path=customXml/itemProps3.xml><?xml version="1.0" encoding="utf-8"?>
<ds:datastoreItem xmlns:ds="http://schemas.openxmlformats.org/officeDocument/2006/customXml" ds:itemID="{3883ACB0-43AD-4488-9EAE-6BEABA2FCD37}">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1123</Words>
  <Application>Microsoft Office PowerPoint</Application>
  <PresentationFormat>Widescreen</PresentationFormat>
  <Paragraphs>119</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Aptos</vt:lpstr>
      <vt:lpstr>Aptos Display</vt:lpstr>
      <vt:lpstr>Arial</vt:lpstr>
      <vt:lpstr>Office Theme</vt:lpstr>
      <vt:lpstr>Digital Skills and Research Methods LCHS4007  Assessment 1: Group Presentation 6</vt:lpstr>
      <vt:lpstr>MANAGING STAFF ROTAS AND MEDICATION RECORDS AT SUNRISE RESIDENTIAL CARE HOME USING MS EXCEL and ONEDRIVE </vt:lpstr>
      <vt:lpstr>Content</vt:lpstr>
      <vt:lpstr>Introduction</vt:lpstr>
      <vt:lpstr>Introduction</vt:lpstr>
      <vt:lpstr> Benefits and Limitations within Sunrise Residential Care Home and Limitations </vt:lpstr>
      <vt:lpstr>Communication and Collaboration tool ONEDRIVE</vt:lpstr>
      <vt:lpstr>Advantages and Limitations</vt:lpstr>
      <vt:lpstr>Digital Literacy</vt:lpstr>
      <vt:lpstr>         Checklist for Digital Safety at Sunrise Residential Care Home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lastModifiedBy>Kwame Assa-Agyei</cp:lastModifiedBy>
  <cp:revision>9</cp:revision>
  <dcterms:created xsi:type="dcterms:W3CDTF">2025-07-04T16:22:41Z</dcterms:created>
  <dcterms:modified xsi:type="dcterms:W3CDTF">2025-11-14T12:56:03Z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0x01010060C4E9246EAD664A9A522726E403CA17</vt:lpwstr>
  </property>
</Properties>
</file>