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9"/>
  </p:notesMasterIdLst>
  <p:sldIdLst>
    <p:sldId id="303" r:id="rId2"/>
    <p:sldId id="304" r:id="rId3"/>
    <p:sldId id="305" r:id="rId4"/>
    <p:sldId id="306" r:id="rId5"/>
    <p:sldId id="308" r:id="rId6"/>
    <p:sldId id="309" r:id="rId7"/>
    <p:sldId id="307" r:id="rId8"/>
    <p:sldId id="310" r:id="rId9"/>
    <p:sldId id="324" r:id="rId10"/>
    <p:sldId id="311" r:id="rId11"/>
    <p:sldId id="312" r:id="rId12"/>
    <p:sldId id="326" r:id="rId13"/>
    <p:sldId id="327" r:id="rId14"/>
    <p:sldId id="315" r:id="rId15"/>
    <p:sldId id="328" r:id="rId16"/>
    <p:sldId id="316" r:id="rId17"/>
    <p:sldId id="329" r:id="rId18"/>
    <p:sldId id="317" r:id="rId19"/>
    <p:sldId id="319" r:id="rId20"/>
    <p:sldId id="320" r:id="rId21"/>
    <p:sldId id="321" r:id="rId22"/>
    <p:sldId id="322" r:id="rId23"/>
    <p:sldId id="323" r:id="rId24"/>
    <p:sldId id="331" r:id="rId25"/>
    <p:sldId id="325" r:id="rId26"/>
    <p:sldId id="330" r:id="rId27"/>
    <p:sldId id="332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68" autoAdjust="0"/>
    <p:restoredTop sz="80499" autoAdjust="0"/>
  </p:normalViewPr>
  <p:slideViewPr>
    <p:cSldViewPr snapToGrid="0">
      <p:cViewPr varScale="1">
        <p:scale>
          <a:sx n="84" d="100"/>
          <a:sy n="84" d="100"/>
        </p:scale>
        <p:origin x="993" y="4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iannon Akers" userId="fb3c9d12-5c8c-42d7-8dc7-d872d7a3d202" providerId="ADAL" clId="{B56E838F-5D15-441D-A72B-CBF42EA272F6}"/>
    <pc:docChg chg="modSld">
      <pc:chgData name="Rhiannon Akers" userId="fb3c9d12-5c8c-42d7-8dc7-d872d7a3d202" providerId="ADAL" clId="{B56E838F-5D15-441D-A72B-CBF42EA272F6}" dt="2025-01-07T16:00:26.918" v="74" actId="20577"/>
      <pc:docMkLst>
        <pc:docMk/>
      </pc:docMkLst>
      <pc:sldChg chg="modSp mod">
        <pc:chgData name="Rhiannon Akers" userId="fb3c9d12-5c8c-42d7-8dc7-d872d7a3d202" providerId="ADAL" clId="{B56E838F-5D15-441D-A72B-CBF42EA272F6}" dt="2025-01-07T16:00:26.918" v="74" actId="20577"/>
        <pc:sldMkLst>
          <pc:docMk/>
          <pc:sldMk cId="3408955283" sldId="303"/>
        </pc:sldMkLst>
        <pc:spChg chg="mod">
          <ac:chgData name="Rhiannon Akers" userId="fb3c9d12-5c8c-42d7-8dc7-d872d7a3d202" providerId="ADAL" clId="{B56E838F-5D15-441D-A72B-CBF42EA272F6}" dt="2025-01-07T16:00:26.918" v="74" actId="20577"/>
          <ac:spMkLst>
            <pc:docMk/>
            <pc:sldMk cId="3408955283" sldId="303"/>
            <ac:spMk id="2" creationId="{00000000-0000-0000-0000-000000000000}"/>
          </ac:spMkLst>
        </pc:spChg>
      </pc:sldChg>
      <pc:sldChg chg="modSp mod">
        <pc:chgData name="Rhiannon Akers" userId="fb3c9d12-5c8c-42d7-8dc7-d872d7a3d202" providerId="ADAL" clId="{B56E838F-5D15-441D-A72B-CBF42EA272F6}" dt="2025-01-07T16:00:07.302" v="73" actId="20577"/>
        <pc:sldMkLst>
          <pc:docMk/>
          <pc:sldMk cId="4113894366" sldId="305"/>
        </pc:sldMkLst>
        <pc:spChg chg="mod">
          <ac:chgData name="Rhiannon Akers" userId="fb3c9d12-5c8c-42d7-8dc7-d872d7a3d202" providerId="ADAL" clId="{B56E838F-5D15-441D-A72B-CBF42EA272F6}" dt="2025-01-07T16:00:07.302" v="73" actId="20577"/>
          <ac:spMkLst>
            <pc:docMk/>
            <pc:sldMk cId="4113894366" sldId="305"/>
            <ac:spMk id="6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75C69D-D747-4B1B-AC44-F46B697B24BE}" type="datetimeFigureOut">
              <a:rPr lang="en-GB" smtClean="0"/>
              <a:t>07/01/2025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FB50B6-F1B6-43E7-9F13-F7A06A05F4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71521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ictionary.cambridge.org/dictionary/english/problem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matthewedgar.net/problem/" TargetMode="Externa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3783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Ask groups to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87088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11473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BDDFA6-66F8-4F99-B8F6-C4B18DC6700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79267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AI discussion – what is it? Give some examples of unacceptable use. Must be all own work.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53384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Acting with integrity – being honest, trustworthy, be responsible for your actions.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345752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C288BB-888D-35B0-C170-52A9571527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C686C5B-7D8A-0672-9751-E6B9EBF083D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F89C1D1-8F32-406C-EFD2-83ABDDA79EB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7DE1A9-C234-7310-C907-C3DFAB2325B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922964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53CF7A-96CC-27B0-AEDF-EB2CE5D615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BB74187-24D0-A111-604C-8D67CD94486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86B570C-7D93-757E-61E0-34CE045AEDA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Talk through the handbook and assessments.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9E2B1F-8ED9-C0F6-5136-B77F9EBDB18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243263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BC52EB-81D5-53AF-A3F9-EFBB4C9150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366B85C-657D-EAD4-D4D5-7F37A709A83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4706A45-C5C3-4078-5130-B41D4C05590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Cambridge Dictionary (2024) Meaning of problem in English. Available at: </a:t>
            </a:r>
            <a:r>
              <a:rPr lang="en-GB">
                <a:hlinkClick r:id="rId3"/>
              </a:rPr>
              <a:t>PROBLEM | English meaning - Cambridge Dictionary</a:t>
            </a:r>
            <a:r>
              <a:rPr lang="en-GB"/>
              <a:t> (Accessed: 11 April 2024)</a:t>
            </a:r>
          </a:p>
          <a:p>
            <a:endParaRPr lang="en-GB"/>
          </a:p>
          <a:p>
            <a:r>
              <a:rPr lang="en-GB"/>
              <a:t>Edgar (2021) What is a problem? Available at: </a:t>
            </a:r>
            <a:r>
              <a:rPr lang="en-GB">
                <a:hlinkClick r:id="rId4"/>
              </a:rPr>
              <a:t>What Is A Problem? - Matthew Edgar</a:t>
            </a:r>
            <a:r>
              <a:rPr lang="en-GB"/>
              <a:t> (Accessed: 11 April 2024)</a:t>
            </a:r>
          </a:p>
          <a:p>
            <a:endParaRPr lang="en-GB"/>
          </a:p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C83EF0-6486-740A-8556-D659356B875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277277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5691B9-0024-C2D4-D6CB-DC406628F9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82C49CA-5183-3B16-3A95-77798520ED9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5D5D34A-5AD6-0309-E39F-3B239DB8E40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Problems in the workplace will largely depend on the organisation and the type of role. </a:t>
            </a:r>
          </a:p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Lecturer to give example of own problem for context. A difference of opinion with a colleague, can often be solved through </a:t>
            </a:r>
            <a:r>
              <a:rPr lang="en-GB" dirty="0" err="1"/>
              <a:t>communicat</a:t>
            </a:r>
            <a:endParaRPr lang="en-GB" dirty="0"/>
          </a:p>
          <a:p>
            <a:endParaRPr lang="en-GB" dirty="0"/>
          </a:p>
          <a:p>
            <a:r>
              <a:rPr lang="en-GB" dirty="0"/>
              <a:t>These questions can be considered as a whole group or in pairs. 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FA16F4-EFF2-7BC8-2C4E-739218CA757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196262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5138E6-496D-4781-3DD0-16A0057D4D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8FD71E6-29DA-E421-8F98-8707CF2B1F4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42CFA3D-7884-9E0B-6EDC-6BA1EAD1980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6477E0-A929-CD91-C444-DDBA06F5514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742620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843816-0280-ACE1-BFA8-8C2CC46234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E4777D9-568C-1432-FADC-1F2CBF9F2C7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EA22F3A-6431-FE12-280A-CCEE03BFC6C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D33BBC-7C41-6EA0-885B-D7C5E6D4B46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022435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655900-DFDC-7F98-5C63-B0065A2C68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3BF1781-4248-9FC2-A4E1-6398FD08E88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BDE6AC8-A7A4-5C61-3EE0-ED5A0C29E41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64CF6D-6488-053D-14F9-8C618931C21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64876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D3F0F6-6B4B-1117-0216-CC0B6C0423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29FEB4D-E59B-36DE-EA71-44F1C2B7AB3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02EB455-5290-9EA7-47B3-371D063B530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3EB3D6-D6C9-CDD0-3108-1E4CB178B81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774984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4A700C-5FCF-D7D4-BB7C-44CA94DB56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95E7BD9-4707-FF53-6B24-7A7D687D751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4C8675D-89AC-3E94-AB90-B1EE888C5DA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Could be considered best performed by teams.  </a:t>
            </a:r>
          </a:p>
          <a:p>
            <a:r>
              <a:rPr lang="en-GB" b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doesn’t mean individuals cannot solve problems, but it lends itself to teams because…</a:t>
            </a:r>
          </a:p>
          <a:p>
            <a:r>
              <a:rPr lang="en-GB" b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More skills, more knowledge, different experiences, different perspectives, mix of natural team roles, split the tasks according to skills set/experience, etc., ensure problem is within scope of team responsibilities, and more. </a:t>
            </a:r>
          </a:p>
          <a:p>
            <a:r>
              <a:rPr lang="en-GB"/>
              <a:t>In your Team Working module you will explore various theories of team work.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94FE10-1E45-DA1A-344C-CCFC64D30E5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51622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F2209D-ECA8-5C83-B7CD-36265843C1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28F1063-2C84-99EC-0D87-20289E77BDC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EC20007-4380-50EE-E03F-F62165BF26D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2444039-A16E-C84D-A18C-48192F0DF3E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308719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Proctor, T. (2019) </a:t>
            </a:r>
            <a:r>
              <a:rPr lang="en-GB" b="0" i="1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Creative problem solving for managers : developing skills for decision making and innovation</a:t>
            </a:r>
            <a:r>
              <a:rPr lang="en-GB" b="0" i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. Fifth edition. New York: Routledge.</a:t>
            </a:r>
            <a:endParaRPr lang="en-GB"/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025621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i="0">
              <a:solidFill>
                <a:srgbClr val="1F1F1F"/>
              </a:solidFill>
              <a:effectLst/>
              <a:latin typeface="Google Sans"/>
            </a:endParaRPr>
          </a:p>
          <a:p>
            <a:r>
              <a:rPr lang="en-GB" b="0" i="0">
                <a:solidFill>
                  <a:srgbClr val="1F1F1F"/>
                </a:solidFill>
                <a:effectLst/>
                <a:latin typeface="Google Sans"/>
              </a:rPr>
              <a:t>A mind map is </a:t>
            </a:r>
            <a:r>
              <a:rPr lang="en-GB" b="0" i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a diagram in which information is represented visually, usually with a central idea placed in the middle and associated ideas arranged around it.</a:t>
            </a:r>
            <a:endParaRPr lang="en-GB" b="0" i="0">
              <a:solidFill>
                <a:srgbClr val="1F1F1F"/>
              </a:solidFill>
              <a:effectLst/>
              <a:latin typeface="Google Sans"/>
            </a:endParaRPr>
          </a:p>
          <a:p>
            <a:endParaRPr lang="en-GB" b="0" i="0">
              <a:solidFill>
                <a:srgbClr val="1F1F1F"/>
              </a:solidFill>
              <a:effectLst/>
              <a:latin typeface="Google Sans"/>
            </a:endParaRPr>
          </a:p>
          <a:p>
            <a:r>
              <a:rPr lang="en-GB" b="0" i="0">
                <a:solidFill>
                  <a:srgbClr val="1F1F1F"/>
                </a:solidFill>
                <a:effectLst/>
                <a:latin typeface="Google Sans"/>
              </a:rPr>
              <a:t>A Venn diagram </a:t>
            </a:r>
            <a:r>
              <a:rPr lang="en-GB" b="0" i="0">
                <a:solidFill>
                  <a:srgbClr val="040C28"/>
                </a:solidFill>
                <a:effectLst/>
                <a:latin typeface="Google Sans"/>
              </a:rPr>
              <a:t>uses overlapping circles or other shapes to illustrate the logical relationships between two or more sets of items</a:t>
            </a:r>
            <a:r>
              <a:rPr lang="en-GB" b="0" i="0">
                <a:solidFill>
                  <a:srgbClr val="1F1F1F"/>
                </a:solidFill>
                <a:effectLst/>
                <a:latin typeface="Google Sans"/>
              </a:rPr>
              <a:t>. Often, they serve to graphically organise things, highlighting how the items are similar and different.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53692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Why is reflection so important?</a:t>
            </a:r>
          </a:p>
          <a:p>
            <a:r>
              <a:rPr lang="en-GB"/>
              <a:t>Think back to Gibbs model from your last module. </a:t>
            </a:r>
          </a:p>
          <a:p>
            <a:r>
              <a:rPr lang="en-GB"/>
              <a:t>What are the 6 stages?</a:t>
            </a:r>
          </a:p>
          <a:p>
            <a:r>
              <a:rPr lang="en-GB"/>
              <a:t>Description</a:t>
            </a:r>
          </a:p>
          <a:p>
            <a:r>
              <a:rPr lang="en-GB"/>
              <a:t>Feelings</a:t>
            </a:r>
          </a:p>
          <a:p>
            <a:r>
              <a:rPr lang="en-GB"/>
              <a:t>Evaluation</a:t>
            </a:r>
          </a:p>
          <a:p>
            <a:r>
              <a:rPr lang="en-GB"/>
              <a:t>Analysis</a:t>
            </a:r>
          </a:p>
          <a:p>
            <a:r>
              <a:rPr lang="en-GB"/>
              <a:t>Conclusion</a:t>
            </a:r>
          </a:p>
          <a:p>
            <a:r>
              <a:rPr lang="en-GB"/>
              <a:t>Actions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267122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138521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374028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789444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Activity to finish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58532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07/01/2025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07/01/2025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49" r:id="rId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studentcharter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youtube.com/watch?v=gtePFvYP7A0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36120" y="1484784"/>
            <a:ext cx="9180512" cy="3846289"/>
          </a:xfrm>
        </p:spPr>
        <p:txBody>
          <a:bodyPr>
            <a:normAutofit fontScale="90000"/>
          </a:bodyPr>
          <a:lstStyle/>
          <a:p>
            <a:r>
              <a:rPr lang="en-GB" sz="3600" i="1" dirty="0">
                <a:solidFill>
                  <a:schemeClr val="bg1"/>
                </a:solidFill>
              </a:rPr>
              <a:t>Certificate of Higher Education in Employability Skills</a:t>
            </a: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Problem Solving and Innovation (BMSW4014)</a:t>
            </a: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r>
              <a:rPr lang="en-GB" sz="3100" i="1" dirty="0">
                <a:solidFill>
                  <a:schemeClr val="bg1"/>
                </a:solidFill>
              </a:rPr>
              <a:t>Lecturing team: Rhiannon Akers, Chris Rogers and Tristan Hawkins – January 2025</a:t>
            </a:r>
            <a:endParaRPr lang="en-GB" sz="31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/>
              <a:t>Agenda </a:t>
            </a:r>
          </a:p>
        </p:txBody>
      </p:sp>
      <p:sp>
        <p:nvSpPr>
          <p:cNvPr id="6" name="Rectangle 1027"/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Introduction to the module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Overview of learning outcomes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Expectations session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Module Handbook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What is problem solving?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IDEAL problem solving model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Problem of the week</a:t>
            </a: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44296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/>
              <a:t>Introduction</a:t>
            </a:r>
          </a:p>
        </p:txBody>
      </p:sp>
      <p:sp>
        <p:nvSpPr>
          <p:cNvPr id="6" name="Rectangle 1027"/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 little about me.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Problem Solving and Innovation.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10 weeks of lectures up to and including week commencing 24/03/25.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9am-9.30am or 4.30pm-5pm will be reserved for 121 support/questions each week. Please book in advance with your lecturer. 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Reading week is 24/02/25-28/02/25 – no lectures.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There will be additional resources added to Moodle throughout the term for you to view in your own time.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2 assessments – first deadline is 14/02/25, second deadline is 28/03/25. </a:t>
            </a:r>
          </a:p>
        </p:txBody>
      </p:sp>
    </p:spTree>
    <p:extLst>
      <p:ext uri="{BB962C8B-B14F-4D97-AF65-F5344CB8AC3E}">
        <p14:creationId xmlns:p14="http://schemas.microsoft.com/office/powerpoint/2010/main" val="41138943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/>
              <a:t>Learning outcomes</a:t>
            </a:r>
          </a:p>
        </p:txBody>
      </p:sp>
      <p:sp>
        <p:nvSpPr>
          <p:cNvPr id="6" name="Rectangle 1027"/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Upon the successful completion of this module, you should be able to: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Identify and evaluate contemporary issues and their impact on today’s environment. 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Gather and interpret information to understand a problem.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Demonstrate understanding of approaches to innovation and generate solutions.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Evaluate options to make a decision.</a:t>
            </a: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13003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F4872-7315-4F07-9517-0C924B0677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Student Support 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F759A4-8A7E-4CC2-804A-2374CE7D5D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/>
              <a:t>Support with academic writing</a:t>
            </a:r>
          </a:p>
          <a:p>
            <a:r>
              <a:rPr lang="en-GB"/>
              <a:t>Study skills</a:t>
            </a:r>
          </a:p>
          <a:p>
            <a:r>
              <a:rPr lang="en-GB"/>
              <a:t>Counselling services</a:t>
            </a:r>
          </a:p>
          <a:p>
            <a:r>
              <a:rPr lang="en-GB"/>
              <a:t>Extenuating Circumstances</a:t>
            </a:r>
          </a:p>
          <a:p>
            <a:r>
              <a:rPr lang="en-GB"/>
              <a:t>Full details on the Hwb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Any issues – you are welcome to contact me in the first instance.</a:t>
            </a:r>
          </a:p>
        </p:txBody>
      </p:sp>
    </p:spTree>
    <p:extLst>
      <p:ext uri="{BB962C8B-B14F-4D97-AF65-F5344CB8AC3E}">
        <p14:creationId xmlns:p14="http://schemas.microsoft.com/office/powerpoint/2010/main" val="35067354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663AC9-07A8-4AAA-BB3A-8DF929C7FC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Student Conduct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BD957C-6666-4E7C-B20F-A32BF54EF3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Student Charter and Code of Conduct</a:t>
            </a:r>
          </a:p>
          <a:p>
            <a:r>
              <a:rPr lang="en-GB">
                <a:hlinkClick r:id="rId3"/>
              </a:rPr>
              <a:t>Student Charter | UWTSD</a:t>
            </a:r>
            <a:endParaRPr lang="en-GB"/>
          </a:p>
          <a:p>
            <a:r>
              <a:rPr lang="en-GB">
                <a:hlinkClick r:id="rId4"/>
              </a:rPr>
              <a:t>UWTSD Strategic Equality Plan Update – Sept 2021 – YouTube</a:t>
            </a:r>
            <a:endParaRPr lang="en-GB"/>
          </a:p>
          <a:p>
            <a:r>
              <a:rPr lang="en-GB"/>
              <a:t>Use of AI – Specific reference handbook. Please speak to me with any questions.</a:t>
            </a:r>
          </a:p>
        </p:txBody>
      </p:sp>
    </p:spTree>
    <p:extLst>
      <p:ext uri="{BB962C8B-B14F-4D97-AF65-F5344CB8AC3E}">
        <p14:creationId xmlns:p14="http://schemas.microsoft.com/office/powerpoint/2010/main" val="27926760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/>
              <a:t>Expectations</a:t>
            </a:r>
          </a:p>
        </p:txBody>
      </p:sp>
      <p:sp>
        <p:nvSpPr>
          <p:cNvPr id="6" name="Rectangle 1027"/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Attend lectures on time every week. 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Notify me if you are unable to attend or running late.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Reach out for support if you need it. 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Ask questions if you are unsure (after the lecture if you would prefer).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Act with integrity. What does this mean?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Reference your work accordingly.</a:t>
            </a: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01887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5B33B7-25CF-FF85-61F8-603A8F3D8A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023907-1EDC-3359-1300-DB7C17D6C3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/>
              <a:t>Expectations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83722A06-ED4B-5881-FC62-C7822AB404D1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In groups, discuss your expectations for this module?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Consider your experiences from last term, what do you expect from the lecturing team?</a:t>
            </a: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15879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91FC31-F819-EE43-072D-715284BB94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3727B-08D3-A70E-1D67-867DFA8F60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/>
              <a:t>Module Handbook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E6ED4053-CEA7-009A-8268-A19BCCF67243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0904759-54EA-78A2-8F73-E11EF9861A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8539" y="1190974"/>
            <a:ext cx="6794269" cy="4341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61634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1BA1BE-5297-BA3D-3C34-58F233E6A8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A7759-B368-A596-3307-184AAE0C5A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/>
              <a:t>What is a problem? 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9B6B156A-4DDD-7B11-53CB-11D1E6A8DEAC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1027">
            <a:extLst>
              <a:ext uri="{FF2B5EF4-FFF2-40B4-BE49-F238E27FC236}">
                <a16:creationId xmlns:a16="http://schemas.microsoft.com/office/drawing/2014/main" id="{4BEB2C4F-06DE-0EA0-FF90-084B5A29EF51}"/>
              </a:ext>
            </a:extLst>
          </p:cNvPr>
          <p:cNvSpPr txBox="1">
            <a:spLocks noChangeArrowheads="1"/>
          </p:cNvSpPr>
          <p:nvPr/>
        </p:nvSpPr>
        <p:spPr>
          <a:xfrm>
            <a:off x="731874" y="15700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“A situation, person, or thing that needs attention and needs to be dealt with or solved” (Cambridge Dictionary, 2024).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A problem can also be summarised as a circumstance where there is a gap between the situation as you perceive it and what you believe the situation should be.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A perceived gap between the existing state and a desired state, or a deviation from the norm, standard or status quo (Edgar, 2021). </a:t>
            </a: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71576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29FD1B-6BBF-2C5A-4401-6B7A0D68F1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020D90-8EA3-FCF7-51BF-6E5AF6489D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/>
              <a:t>Examples of problems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47EEB69D-5994-3D74-E5CB-9CF7881E082C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1027">
            <a:extLst>
              <a:ext uri="{FF2B5EF4-FFF2-40B4-BE49-F238E27FC236}">
                <a16:creationId xmlns:a16="http://schemas.microsoft.com/office/drawing/2014/main" id="{A34F1BB3-E561-B840-4F9B-601472933456}"/>
              </a:ext>
            </a:extLst>
          </p:cNvPr>
          <p:cNvSpPr txBox="1">
            <a:spLocks noChangeArrowheads="1"/>
          </p:cNvSpPr>
          <p:nvPr/>
        </p:nvSpPr>
        <p:spPr>
          <a:xfrm>
            <a:off x="731874" y="15700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Consider your working life, what problems have you experienced?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How have you overcome these?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What did you learn?</a:t>
            </a: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49708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E43DAD-E38D-A48E-41F4-F8F4C6BA1A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CAF18F-BD8D-EAED-E4AB-D3F715AE07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/>
              <a:t>Problems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1F856A53-2661-F380-475F-90DE666B1F36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1027">
            <a:extLst>
              <a:ext uri="{FF2B5EF4-FFF2-40B4-BE49-F238E27FC236}">
                <a16:creationId xmlns:a16="http://schemas.microsoft.com/office/drawing/2014/main" id="{B788340D-48BB-779F-57E8-AF045270EC5A}"/>
              </a:ext>
            </a:extLst>
          </p:cNvPr>
          <p:cNvSpPr txBox="1">
            <a:spLocks noChangeArrowheads="1"/>
          </p:cNvSpPr>
          <p:nvPr/>
        </p:nvSpPr>
        <p:spPr>
          <a:xfrm>
            <a:off x="731874" y="15700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First stage is to recognise a problem exists.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Many day-to-day problems can easily be resolved by taking decisive action. 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Problems that are more complex often require lengthy deliberation. 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Workplace problems can be diagnosed through continuously monitoring performance, listening to the team and observing behaviours. </a:t>
            </a: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32378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346479-9FBB-7985-80AE-E9E65F7488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8261B1-5F37-833D-52FF-6977758396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/>
              <a:t>What next?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95BF102D-6CDD-33A2-38EA-D716CD43B5EC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1027">
            <a:extLst>
              <a:ext uri="{FF2B5EF4-FFF2-40B4-BE49-F238E27FC236}">
                <a16:creationId xmlns:a16="http://schemas.microsoft.com/office/drawing/2014/main" id="{91FB7571-BA55-2DF8-E95A-6BFE878314E8}"/>
              </a:ext>
            </a:extLst>
          </p:cNvPr>
          <p:cNvSpPr txBox="1">
            <a:spLocks noChangeArrowheads="1"/>
          </p:cNvSpPr>
          <p:nvPr/>
        </p:nvSpPr>
        <p:spPr>
          <a:xfrm>
            <a:off x="731874" y="15700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Decide to do nothing.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Keep the problem under surveillance and review at a later date.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Contain the problem. 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Find a solution. </a:t>
            </a: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44054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F8BE5A-B72F-4D2F-1DD8-24B60F06C7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84E00E-2CDE-AAA0-D896-242B9020FA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/>
              <a:t>What is problem solving?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2A675B28-03F1-B4F1-C8A0-D7F14D7265D8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1027">
            <a:extLst>
              <a:ext uri="{FF2B5EF4-FFF2-40B4-BE49-F238E27FC236}">
                <a16:creationId xmlns:a16="http://schemas.microsoft.com/office/drawing/2014/main" id="{B8AEB6E6-E0C9-C7D2-072A-B766759FBDC4}"/>
              </a:ext>
            </a:extLst>
          </p:cNvPr>
          <p:cNvSpPr txBox="1">
            <a:spLocks noChangeArrowheads="1"/>
          </p:cNvSpPr>
          <p:nvPr/>
        </p:nvSpPr>
        <p:spPr>
          <a:xfrm>
            <a:off x="731874" y="1570038"/>
            <a:ext cx="4584141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Understanding the problem.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Analysing the root cause.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Identifying suitable solutions.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Making a decision – choosing a course of action. </a:t>
            </a: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2" descr="http://jpcjaipur.org/yahoo_site_admin/assets/images/Simple-Decision-Making-Model.306225022_std.jpg">
            <a:extLst>
              <a:ext uri="{FF2B5EF4-FFF2-40B4-BE49-F238E27FC236}">
                <a16:creationId xmlns:a16="http://schemas.microsoft.com/office/drawing/2014/main" id="{25CED743-F800-7FC3-49A0-931E7F077A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6015" y="1750901"/>
            <a:ext cx="3801481" cy="34482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310473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DBF441-5401-03C1-611A-FDA5C6662A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8BBD9-2C69-B85A-7051-A5902793BF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/>
              <a:t>Initial analysis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11E94034-52A4-9416-6F1E-E18660A59BE6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1027">
            <a:extLst>
              <a:ext uri="{FF2B5EF4-FFF2-40B4-BE49-F238E27FC236}">
                <a16:creationId xmlns:a16="http://schemas.microsoft.com/office/drawing/2014/main" id="{D3A1A7FE-70B4-2A14-A10E-C317117B68AE}"/>
              </a:ext>
            </a:extLst>
          </p:cNvPr>
          <p:cNvSpPr txBox="1">
            <a:spLocks noChangeArrowheads="1"/>
          </p:cNvSpPr>
          <p:nvPr/>
        </p:nvSpPr>
        <p:spPr>
          <a:xfrm>
            <a:off x="731874" y="15700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Gather information.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Define the scope of the problem.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Define the impact of the problem.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Determine the consequences. </a:t>
            </a: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58446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D534AD-6FF6-94AB-DD4D-0523F45B97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A69E68-7FAA-C92B-CD95-9E68B40A11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/>
              <a:t>Problem solving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5010534B-E5D5-0109-F353-D94998FCAC85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1027">
            <a:extLst>
              <a:ext uri="{FF2B5EF4-FFF2-40B4-BE49-F238E27FC236}">
                <a16:creationId xmlns:a16="http://schemas.microsoft.com/office/drawing/2014/main" id="{4B3A7931-D02F-400B-BA68-0634886BFB35}"/>
              </a:ext>
            </a:extLst>
          </p:cNvPr>
          <p:cNvSpPr txBox="1">
            <a:spLocks noChangeArrowheads="1"/>
          </p:cNvSpPr>
          <p:nvPr/>
        </p:nvSpPr>
        <p:spPr>
          <a:xfrm>
            <a:off x="731874" y="15700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Problem solving is a task best performed by teams and reliant on effective communication. 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In groups, discuss this statement. Is it true or false? Why?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Be prepared to discuss your conclusions with the rest of the class. </a:t>
            </a: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91224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877A02-DF21-D817-C55F-278FC270AC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6EC0B0-D72B-F3D5-642A-7B13C98186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/>
              <a:t>Problem solving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267EC9E2-B6E3-4B9D-85E4-E1C7A5BB9648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1027">
            <a:extLst>
              <a:ext uri="{FF2B5EF4-FFF2-40B4-BE49-F238E27FC236}">
                <a16:creationId xmlns:a16="http://schemas.microsoft.com/office/drawing/2014/main" id="{ADBDEFDE-2A2D-135B-0428-303520AE2562}"/>
              </a:ext>
            </a:extLst>
          </p:cNvPr>
          <p:cNvSpPr txBox="1">
            <a:spLocks noChangeArrowheads="1"/>
          </p:cNvSpPr>
          <p:nvPr/>
        </p:nvSpPr>
        <p:spPr>
          <a:xfrm>
            <a:off x="731874" y="15700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Knowledge – of people, tasks and organisational influences (policy/objectives/procedure)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Skills – in identifying, analysing and finding solutions to problems. 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Judgement – to assist in decision making throughout the problem solving process. </a:t>
            </a: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047869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930A00-06EC-846F-D583-E888BABCB4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63E61B-E2C3-D0CB-FBD4-F849727E4B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Bransford and Stein (1993)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1AEE7B33-885E-7417-E675-A77432227155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IDEAL model proposed as an approach to improving problem-solving skills.</a:t>
            </a:r>
          </a:p>
          <a:p>
            <a:pPr marL="0" indent="0">
              <a:buNone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I 	   Identify problems and opportunities</a:t>
            </a:r>
          </a:p>
          <a:p>
            <a:pPr marL="0" indent="0">
              <a:buNone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D 	   Define goals</a:t>
            </a:r>
          </a:p>
          <a:p>
            <a:pPr marL="0" indent="0">
              <a:buNone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E 	   Explore possible strategies</a:t>
            </a:r>
          </a:p>
          <a:p>
            <a:pPr marL="0" indent="0">
              <a:buNone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A 	   Anticipate outcomes and act</a:t>
            </a:r>
          </a:p>
          <a:p>
            <a:pPr marL="0" indent="0">
              <a:buNone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L	   Look back and learn</a:t>
            </a:r>
          </a:p>
          <a:p>
            <a:pPr lvl="1"/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0" lvl="8" indent="0">
              <a:buNone/>
            </a:pPr>
            <a:r>
              <a:rPr lang="en-GB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		Proctor (2018, p71) </a:t>
            </a:r>
          </a:p>
        </p:txBody>
      </p:sp>
    </p:spTree>
    <p:extLst>
      <p:ext uri="{BB962C8B-B14F-4D97-AF65-F5344CB8AC3E}">
        <p14:creationId xmlns:p14="http://schemas.microsoft.com/office/powerpoint/2010/main" val="23453876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DB4007-F850-C847-23BA-3E8E641A2B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F2F0F3-3ACF-098E-E1DC-9FC9219BCB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b="1"/>
              <a:t>Identifying problems and opportunities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039ECF4B-3797-F0DB-CE0C-4EC9D7C70010}"/>
              </a:ext>
            </a:extLst>
          </p:cNvPr>
          <p:cNvSpPr txBox="1">
            <a:spLocks noChangeArrowheads="1"/>
          </p:cNvSpPr>
          <p:nvPr/>
        </p:nvSpPr>
        <p:spPr>
          <a:xfrm>
            <a:off x="596513" y="1781126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Identify potential problems and treat them as opportunities to do something creative.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Important to actively look for problems as well as to respond when they become critical or noticed.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This approach can lead to a strong competitive advantage. </a:t>
            </a: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556291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08566F-1A8B-DDEA-324B-4B339D09CC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89BAA2-A099-FD89-7D9F-88FDD51365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274638"/>
            <a:ext cx="8124529" cy="1050924"/>
          </a:xfrm>
        </p:spPr>
        <p:txBody>
          <a:bodyPr>
            <a:normAutofit/>
          </a:bodyPr>
          <a:lstStyle/>
          <a:p>
            <a:r>
              <a:rPr lang="en-GB" sz="4000" b="1"/>
              <a:t>Defining goals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5072AEE7-5995-7A36-6BA5-FE6765664B81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Different goals often reflect how people understand or perceive a problem.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Alternative goals should be considered to ensure a relevant goal is set. 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What is the desired outcome?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If goals are not specified, could lead to an inappropriate solution. </a:t>
            </a:r>
          </a:p>
          <a:p>
            <a:pPr marL="0" indent="0">
              <a:buNone/>
            </a:pPr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437496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E6472E-0992-6467-E51B-C1B42DB038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FF382F-ECED-032A-722D-EB2FE296D6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274638"/>
            <a:ext cx="8124529" cy="1050924"/>
          </a:xfrm>
        </p:spPr>
        <p:txBody>
          <a:bodyPr>
            <a:normAutofit/>
          </a:bodyPr>
          <a:lstStyle/>
          <a:p>
            <a:r>
              <a:rPr lang="en-GB" sz="4000" b="1"/>
              <a:t>Exploring possible strategies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F03A182C-9BF2-140B-BD06-15910BEAA37F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Involves re-analysing goals and considering options or strategies that can help to achieve those goals.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Many ways of recording and analysing complex problems including mind maps and Venn diagrams. </a:t>
            </a:r>
          </a:p>
          <a:p>
            <a:pPr marL="0" indent="0">
              <a:buNone/>
            </a:pPr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7644C9B-E638-30D3-7498-F8110CD73B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9474" y="2985474"/>
            <a:ext cx="4113834" cy="258876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32BE315-F754-A368-58C6-CC80B9ED82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6913" y="2989263"/>
            <a:ext cx="3757613" cy="2543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826473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3567BE-185B-E647-3E0C-65DD7F4870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8A21CA-89BA-5CD5-34BF-9B1424EDE2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274638"/>
            <a:ext cx="8124529" cy="1050924"/>
          </a:xfrm>
        </p:spPr>
        <p:txBody>
          <a:bodyPr>
            <a:normAutofit fontScale="90000"/>
          </a:bodyPr>
          <a:lstStyle/>
          <a:p>
            <a:r>
              <a:rPr lang="en-GB" sz="4000" b="1"/>
              <a:t>Anticipating outcomes and acting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96173939-69CC-AB9E-39FB-D19FD1A0FA1B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Once a strategy has been selected, contingency plans should be drawn up and the strategy implemented. 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It is often necessary to actively test strategies before possible outcomes can be anticipated. 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An example of this is the building and testing of a prototype, which can help anticipate the outcomes of a particular strategy.</a:t>
            </a:r>
          </a:p>
          <a:p>
            <a:pPr marL="0" indent="0">
              <a:buNone/>
            </a:pPr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545610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056783-1F84-87EC-7F3F-B3D457A79A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C6A934-5591-36AB-429C-288A9EF995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274638"/>
            <a:ext cx="8124529" cy="1050924"/>
          </a:xfrm>
        </p:spPr>
        <p:txBody>
          <a:bodyPr>
            <a:normAutofit/>
          </a:bodyPr>
          <a:lstStyle/>
          <a:p>
            <a:r>
              <a:rPr lang="en-GB" sz="4000" b="1"/>
              <a:t>Looking back and learning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DC223F46-A390-654B-467A-ED49212122DC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Review the effects and learn from the experience.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Emphasis should be on the first step to solving the problem than an immediate solution. 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It is then possible to plan subsequent steps.</a:t>
            </a:r>
          </a:p>
          <a:p>
            <a:pPr marL="0" indent="0">
              <a:buNone/>
            </a:pPr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8" name="Picture 4" descr="Communauté Steam :: Reflection">
            <a:extLst>
              <a:ext uri="{FF2B5EF4-FFF2-40B4-BE49-F238E27FC236}">
                <a16:creationId xmlns:a16="http://schemas.microsoft.com/office/drawing/2014/main" id="{8A425A98-5027-A328-486D-282233E76B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2278" y="3429000"/>
            <a:ext cx="3133725" cy="1457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294958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C640A2-31D4-92B6-7C90-4E360047DA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3568" y="1360785"/>
            <a:ext cx="7772400" cy="1470025"/>
          </a:xfrm>
        </p:spPr>
        <p:txBody>
          <a:bodyPr>
            <a:normAutofit/>
          </a:bodyPr>
          <a:lstStyle/>
          <a:p>
            <a:r>
              <a:rPr lang="en-GB" sz="8000"/>
              <a:t>CROSSWORD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99BA14B-9CF7-9E9D-B117-85B3F0E3276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52636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B46871-2111-6BFB-307B-9CE4DA6ADD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605347-C26A-52DD-C767-08B60468B9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274638"/>
            <a:ext cx="8124529" cy="1050924"/>
          </a:xfrm>
        </p:spPr>
        <p:txBody>
          <a:bodyPr>
            <a:normAutofit/>
          </a:bodyPr>
          <a:lstStyle/>
          <a:p>
            <a:r>
              <a:rPr lang="en-GB" sz="4000" b="1"/>
              <a:t>Problem of the week 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66590A3A-5B3B-8ACA-A73A-2783C7B9C469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You run a small retail business, employing 5 people.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You have completed your weekly stock take and have identified that £500 worth of stock is missing. 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What do you do?</a:t>
            </a:r>
          </a:p>
          <a:p>
            <a:pPr marL="0" indent="0">
              <a:buNone/>
            </a:pPr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In groups, consider the above problem applying the approaches from today’s lecture.</a:t>
            </a: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116691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0A8CE0-60C2-4A54-F7E9-0F758AB6BD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466CB2-C416-BAE9-1D9F-DC71DF4389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/>
              <a:t>What have we covered today?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F01DBA9A-D284-5EF6-F05D-FAC0C5C73D17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Introduction to the module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Overview of learning outcomes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Expectations session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Module Handbook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What is problem solving?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IDEAL problem solving model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Problem of the week</a:t>
            </a: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39839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38F691-51D6-9363-0B93-F797E7D88F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50C458-69F7-640F-D395-319D7F1B3B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274638"/>
            <a:ext cx="8124529" cy="1050924"/>
          </a:xfrm>
        </p:spPr>
        <p:txBody>
          <a:bodyPr>
            <a:normAutofit/>
          </a:bodyPr>
          <a:lstStyle/>
          <a:p>
            <a:r>
              <a:rPr lang="en-GB" sz="4000" b="1"/>
              <a:t>Activity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090646FF-6047-0D89-3B02-25D2FCB8E911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237AA8E-AF8F-6EC0-1EC5-5098D7F3B4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14475" y="1419225"/>
            <a:ext cx="6115050" cy="4019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113911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0</TotalTime>
  <Words>1443</Words>
  <Application>Microsoft Office PowerPoint</Application>
  <PresentationFormat>On-screen Show (4:3)</PresentationFormat>
  <Paragraphs>199</Paragraphs>
  <Slides>27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4" baseType="lpstr">
      <vt:lpstr>Google Sans</vt:lpstr>
      <vt:lpstr>Myriad Pro</vt:lpstr>
      <vt:lpstr>Arial</vt:lpstr>
      <vt:lpstr>Arial</vt:lpstr>
      <vt:lpstr>Calibri</vt:lpstr>
      <vt:lpstr>Source Sans Pro</vt:lpstr>
      <vt:lpstr>20140311PresentationUWTSDTemplate</vt:lpstr>
      <vt:lpstr>Certificate of Higher Education in Employability Skills  Problem Solving and Innovation (BMSW4014)  Lecturing team: Rhiannon Akers, Chris Rogers and Tristan Hawkins – January 2025</vt:lpstr>
      <vt:lpstr>Agenda </vt:lpstr>
      <vt:lpstr>Introduction</vt:lpstr>
      <vt:lpstr>Learning outcomes</vt:lpstr>
      <vt:lpstr>Student Support Services</vt:lpstr>
      <vt:lpstr>Student Conduct</vt:lpstr>
      <vt:lpstr>Expectations</vt:lpstr>
      <vt:lpstr>Expectations</vt:lpstr>
      <vt:lpstr>Module Handbook</vt:lpstr>
      <vt:lpstr>What is a problem? </vt:lpstr>
      <vt:lpstr>Examples of problems</vt:lpstr>
      <vt:lpstr>Problems</vt:lpstr>
      <vt:lpstr>What next?</vt:lpstr>
      <vt:lpstr>What is problem solving?</vt:lpstr>
      <vt:lpstr>Initial analysis</vt:lpstr>
      <vt:lpstr>Problem solving</vt:lpstr>
      <vt:lpstr>Problem solving</vt:lpstr>
      <vt:lpstr>Bransford and Stein (1993)</vt:lpstr>
      <vt:lpstr>Identifying problems and opportunities</vt:lpstr>
      <vt:lpstr>Defining goals</vt:lpstr>
      <vt:lpstr>Exploring possible strategies</vt:lpstr>
      <vt:lpstr>Anticipating outcomes and acting</vt:lpstr>
      <vt:lpstr>Looking back and learning</vt:lpstr>
      <vt:lpstr>CROSSWORD</vt:lpstr>
      <vt:lpstr>Problem of the week </vt:lpstr>
      <vt:lpstr>What have we covered today?</vt:lpstr>
      <vt:lpstr>Activity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CertHE Skills for the Workplace Module: BMSK4004</dc:title>
  <dc:creator>Michaela Schriek</dc:creator>
  <cp:lastModifiedBy>Rhiannon Akers</cp:lastModifiedBy>
  <cp:revision>2</cp:revision>
  <dcterms:created xsi:type="dcterms:W3CDTF">2017-12-11T18:00:04Z</dcterms:created>
  <dcterms:modified xsi:type="dcterms:W3CDTF">2025-01-07T16:00:33Z</dcterms:modified>
</cp:coreProperties>
</file>