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3"/>
  </p:notesMasterIdLst>
  <p:sldIdLst>
    <p:sldId id="299" r:id="rId5"/>
    <p:sldId id="301" r:id="rId6"/>
    <p:sldId id="329" r:id="rId7"/>
    <p:sldId id="300" r:id="rId8"/>
    <p:sldId id="342" r:id="rId9"/>
    <p:sldId id="343" r:id="rId10"/>
    <p:sldId id="344" r:id="rId11"/>
    <p:sldId id="346" r:id="rId12"/>
    <p:sldId id="345" r:id="rId13"/>
    <p:sldId id="348" r:id="rId14"/>
    <p:sldId id="347" r:id="rId15"/>
    <p:sldId id="354" r:id="rId16"/>
    <p:sldId id="349" r:id="rId17"/>
    <p:sldId id="350" r:id="rId18"/>
    <p:sldId id="351" r:id="rId19"/>
    <p:sldId id="355" r:id="rId20"/>
    <p:sldId id="352" r:id="rId21"/>
    <p:sldId id="353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000"/>
    <a:srgbClr val="15306D"/>
    <a:srgbClr val="173577"/>
    <a:srgbClr val="0E214A"/>
    <a:srgbClr val="23285B"/>
    <a:srgbClr val="2F0303"/>
    <a:srgbClr val="771A81"/>
    <a:srgbClr val="922E49"/>
    <a:srgbClr val="DE7C5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3017" dt="2026-10-07T21:05:11.85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94660"/>
  </p:normalViewPr>
  <p:slideViewPr>
    <p:cSldViewPr snapToGrid="0">
      <p:cViewPr varScale="1">
        <p:scale>
          <a:sx n="103" d="100"/>
          <a:sy n="103" d="100"/>
        </p:scale>
        <p:origin x="138" y="144"/>
      </p:cViewPr>
      <p:guideLst/>
    </p:cSldViewPr>
  </p:slideViewPr>
  <p:notesTextViewPr>
    <p:cViewPr>
      <p:scale>
        <a:sx n="1" d="1"/>
        <a:sy n="1" d="1"/>
      </p:scale>
      <p:origin x="0" y="-1482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D1A3C98-9605-45BF-941E-E9BDC691910F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DA5F273-7070-4ECE-BD70-F277B2476CD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018723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614440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07021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E58761D-8023-4AE3-7BBA-D6746D8D0B1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3C8DAEA-7AFA-F520-1712-5A0E3C7A778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DB175B8-B6E3-BF8E-D606-E7D40F45E94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E2BB073-8E61-FA36-0859-5A78B169FAB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01786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90A445-19EE-A89D-6929-780D3F48767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30B4D4D-E6F5-CAC1-6D12-C6AA49216BF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DF4C984-2F21-0E5F-35A1-162F3DEBC9B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7959367-2F7D-A113-4A9C-DF7A202F573B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505756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9C6948-E3A3-EAD8-D6EB-BCE8B8573C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8AAC1E5-B2B9-3B22-7ABE-8EA54C5F91A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6736BE4-D9E8-F337-231C-5DF5F49389E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085DE9A-AF2D-974B-6288-932330C2697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827005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5D1A6A-6435-4438-3E4B-87BAF5CBA6E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41F2465-1767-5C68-BDAA-1067ED9E39E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B7D52CB-E640-23EE-55E0-9842961A629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endParaRPr lang="en-GB" baseline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017A431-84AD-F858-1E26-0BB3BE7C7D51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E63CAB-249C-4D0A-83D1-41B6B245C538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4101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D2AF15-52FE-8B45-B824-05F7B907972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3A025D5-7070-5451-66A9-00A7BC5641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7BDCA7-882E-DA7F-5765-E720DA0FDA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37842-49DC-4C53-A675-BEA1713C340A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2A303A-2F15-79D8-ADC6-A79F487422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43E32B-4BDB-F679-7651-C42F3FDA62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D103F-64C4-421C-9429-C4C153F6DB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5736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814ECC-C4F7-2B10-65EA-6DD9628CB3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C87286-06F8-47EC-8FB1-6CECFA3484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561EFF-1398-4A8F-3EE2-8E1302BABC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37842-49DC-4C53-A675-BEA1713C340A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62ADD9-FBDE-F660-1B13-D1E1C1C9FD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FE3B92-310D-5410-FE96-12A0C8DAD37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D103F-64C4-421C-9429-C4C153F6DB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2960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5F4A98-D97A-77E6-B4DC-0EFEBE4503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499503D-C7B0-B7B4-832D-272F1A8BA2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5BE589-7CBE-D113-F324-85C39029C7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37842-49DC-4C53-A675-BEA1713C340A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C7CF85-D6D6-014D-025E-8D62866ED9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72B26C3-2172-F332-4E87-7CAB111401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D103F-64C4-421C-9429-C4C153F6DB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20301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42B608-7FF1-C93C-D0DC-B2B22D36AD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54CD4B-5D3A-DEDA-5367-6586E490968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56DAAAB-75B3-31A3-031F-67A24EBCBFE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B6EB4D-13AC-B937-5DF9-058417D341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37842-49DC-4C53-A675-BEA1713C340A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B11EB56-80E7-66DE-7F2C-A45A993355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167E721-8B5B-CF27-C6D0-17B2FF0BDA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D103F-64C4-421C-9429-C4C153F6DB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74920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277455-BF81-9EA4-4190-AE3197DF63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8D0BB8-CB69-BF49-3B9C-A0A0FE21BD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3191ADF-0BDD-322D-A268-F9DB31A10D7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A45CD4E-DCC1-8949-9C8F-926F94063FE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AE1D5B8-EEBA-C44A-368E-289EEBD28FA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8550960-D25D-5A7E-E7D8-399B78B5E0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37842-49DC-4C53-A675-BEA1713C340A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6AFE56D-C3E2-C5A7-CCEA-DAC713EBCF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337B18F-96E6-DF92-C311-16B384820D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D103F-64C4-421C-9429-C4C153F6DB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76774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93CB1C-A13A-C38B-5AE5-4FB0F7331A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BCB7D6C-CE08-3325-3305-31F2E48E63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37842-49DC-4C53-A675-BEA1713C340A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84C6577-8EC0-B9BE-31C2-8AB397F12C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D4F29D-3C5A-F03F-CF11-D2A0895B34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D103F-64C4-421C-9429-C4C153F6DB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58590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D5B2BB0-E1C9-E83D-7CC9-BC6DF4D8C8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37842-49DC-4C53-A675-BEA1713C340A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DC57F70-7FF6-B52B-E00E-58F152687E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D99E85-F121-EAF6-CE96-1D569E8A64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D103F-64C4-421C-9429-C4C153F6DB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388966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4D8131-48B2-0DFA-12C7-7F2A81465D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6C6E54-1215-D7FF-00A6-6EC697B353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B57155A-CE6A-1726-7966-99ED5A37172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57DFA5D-0E88-B618-9DE9-A39CADA89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37842-49DC-4C53-A675-BEA1713C340A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5DF146E-CEA3-76A9-999F-70BA9E9E8F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246CE4C-C75F-12AD-0EC6-82B28C3F55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D103F-64C4-421C-9429-C4C153F6DB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7208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5F2783-832B-1C06-F8EA-D8DD98F639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083D3F3-0142-D92D-32DB-E7BA5BE6C07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F0B02D0-CA17-AE03-BFC8-F6B04D36656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8051177-B05E-EA61-E8C1-F8985CEE57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37842-49DC-4C53-A675-BEA1713C340A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A49868-4500-7D92-1DA8-82F24EDFCD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85E7AE-F3C9-4ED9-D821-01EDDC8CC6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D103F-64C4-421C-9429-C4C153F6DB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5725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75C0E6-CCDD-332C-2DC3-FDA1AA2219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90EC631-D974-C96E-92C9-1778A4EA06A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DA1A6D-2712-4C84-25F9-5007640E5A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37842-49DC-4C53-A675-BEA1713C340A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C63B0D-3591-93C9-C666-5D01867B83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831794-90C9-C37B-2C74-AED218A9A2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D103F-64C4-421C-9429-C4C153F6DB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8085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661E7E6-0588-BD2E-D088-1F27481A1FE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F5AA12-47C6-EF45-EC9B-A8ABA0DCA2C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AB8ABE-0B53-E98D-6848-A1612DC598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8B37842-49DC-4C53-A675-BEA1713C340A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4364E3-5013-B453-093B-FD314939F4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417BF2-FFE6-2D84-53FA-B87F286A5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4D103F-64C4-421C-9429-C4C153F6DB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21772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CD345CA-78B6-A62A-C87D-11F29E95A1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C74F56D-D739-13CA-26C6-12DC6DDB1B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AF7D18-F4F8-5E4E-2E98-893C6493E9A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8B37842-49DC-4C53-A675-BEA1713C340A}" type="datetimeFigureOut">
              <a:rPr lang="en-GB" smtClean="0"/>
              <a:t>07/10/2026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30E2CA-08B6-BE10-0453-28CC09267CE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8EB776-7A55-8C46-45E2-BB71BE2AF76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C4D103F-64C4-421C-9429-C4C153F6DB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21431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61000">
              <a:srgbClr val="0E214A"/>
            </a:gs>
            <a:gs pos="100000">
              <a:srgbClr val="15306D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67304DF9-BA66-8F27-7BBE-85ECE73C427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60019" y="459690"/>
            <a:ext cx="3849544" cy="1258578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C60DB77-B3E8-4EB8-9C92-87DF96E697A0}"/>
              </a:ext>
            </a:extLst>
          </p:cNvPr>
          <p:cNvSpPr txBox="1"/>
          <p:nvPr/>
        </p:nvSpPr>
        <p:spPr>
          <a:xfrm>
            <a:off x="787729" y="2041319"/>
            <a:ext cx="10616540" cy="375487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3500" dirty="0">
                <a:solidFill>
                  <a:schemeClr val="bg1"/>
                </a:solidFill>
                <a:cs typeface="Calibri" panose="020F0502020204030204" pitchFamily="34" charset="0"/>
              </a:rPr>
              <a:t>BA (Hons) Computer Games Design</a:t>
            </a:r>
          </a:p>
          <a:p>
            <a:pPr algn="ctr"/>
            <a:r>
              <a:rPr lang="en-GB" sz="4500" b="1" dirty="0">
                <a:solidFill>
                  <a:schemeClr val="bg1"/>
                </a:solidFill>
                <a:cs typeface="Calibri" panose="020F0502020204030204" pitchFamily="34" charset="0"/>
              </a:rPr>
              <a:t> </a:t>
            </a:r>
          </a:p>
          <a:p>
            <a:pPr algn="ctr"/>
            <a:r>
              <a:rPr lang="en-GB" sz="6000" b="1" dirty="0">
                <a:solidFill>
                  <a:srgbClr val="FFC000"/>
                </a:solidFill>
                <a:cs typeface="Calibri" panose="020F0502020204030204" pitchFamily="34" charset="0"/>
              </a:rPr>
              <a:t>Narrative &amp; World Building</a:t>
            </a:r>
          </a:p>
          <a:p>
            <a:pPr algn="ctr"/>
            <a:endParaRPr lang="en-GB" sz="3500" b="1" dirty="0">
              <a:solidFill>
                <a:schemeClr val="bg1"/>
              </a:solidFill>
              <a:cs typeface="Calibri" panose="020F0502020204030204" pitchFamily="34" charset="0"/>
            </a:endParaRPr>
          </a:p>
          <a:p>
            <a:pPr algn="ctr"/>
            <a:r>
              <a:rPr lang="en-GB" sz="4000">
                <a:solidFill>
                  <a:schemeClr val="bg1"/>
                </a:solidFill>
                <a:cs typeface="Calibri"/>
              </a:rPr>
              <a:t>Believable Game Characters</a:t>
            </a:r>
            <a:endParaRPr lang="en-GB" sz="2400">
              <a:solidFill>
                <a:schemeClr val="bg1"/>
              </a:solidFill>
              <a:cs typeface="Calibri"/>
            </a:endParaRPr>
          </a:p>
          <a:p>
            <a:pPr algn="ctr"/>
            <a:r>
              <a:rPr lang="en-GB" sz="2000">
                <a:solidFill>
                  <a:schemeClr val="bg1"/>
                </a:solidFill>
                <a:cs typeface="Calibri"/>
              </a:rPr>
              <a:t>Motivation, Player Agency and NPC Behaviour</a:t>
            </a:r>
          </a:p>
        </p:txBody>
      </p:sp>
    </p:spTree>
    <p:extLst>
      <p:ext uri="{BB962C8B-B14F-4D97-AF65-F5344CB8AC3E}">
        <p14:creationId xmlns:p14="http://schemas.microsoft.com/office/powerpoint/2010/main" val="40588041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61000">
              <a:srgbClr val="0E214A"/>
            </a:gs>
            <a:gs pos="100000">
              <a:srgbClr val="15306D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yellow and black background&#10;&#10;Description automatically generated">
            <a:extLst>
              <a:ext uri="{FF2B5EF4-FFF2-40B4-BE49-F238E27FC236}">
                <a16:creationId xmlns:a16="http://schemas.microsoft.com/office/drawing/2014/main" id="{919978A3-962D-815E-7F95-71650E52633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116531" y="0"/>
            <a:ext cx="12192000" cy="68580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5C2FE24-4C6F-8909-EF7C-70568FA1E3B2}"/>
              </a:ext>
            </a:extLst>
          </p:cNvPr>
          <p:cNvSpPr txBox="1"/>
          <p:nvPr/>
        </p:nvSpPr>
        <p:spPr>
          <a:xfrm>
            <a:off x="5758410" y="1181628"/>
            <a:ext cx="6300774" cy="484748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endParaRPr lang="en-GB" sz="3000" b="1" dirty="0">
              <a:solidFill>
                <a:srgbClr val="FFC000"/>
              </a:solidFill>
              <a:latin typeface="+mj-lt"/>
            </a:endParaRPr>
          </a:p>
          <a:p>
            <a:pPr marL="342900" indent="-342900">
              <a:buFont typeface="Aptos Display" panose="020B0004020202020204" pitchFamily="34" charset="0"/>
              <a:buChar char="❶"/>
            </a:pPr>
            <a:r>
              <a:rPr lang="en-GB" sz="2400" b="1" dirty="0">
                <a:solidFill>
                  <a:srgbClr val="FFC000"/>
                </a:solidFill>
                <a:latin typeface="Aptos Display"/>
              </a:rPr>
              <a:t>  </a:t>
            </a:r>
            <a:r>
              <a:rPr lang="en-GB" sz="2400" b="1">
                <a:solidFill>
                  <a:schemeClr val="bg1"/>
                </a:solidFill>
                <a:latin typeface="Aptos Display"/>
              </a:rPr>
              <a:t>Understanding Character Motivation</a:t>
            </a:r>
            <a:endParaRPr lang="en-GB">
              <a:solidFill>
                <a:schemeClr val="bg1"/>
              </a:solidFill>
              <a:latin typeface="Aptos"/>
            </a:endParaRPr>
          </a:p>
          <a:p>
            <a:endParaRPr lang="en-GB" sz="2400" b="1" dirty="0">
              <a:solidFill>
                <a:srgbClr val="FFC000"/>
              </a:solidFill>
              <a:latin typeface="+mj-lt"/>
            </a:endParaRPr>
          </a:p>
          <a:p>
            <a:pPr marL="342900" indent="-342900">
              <a:buFont typeface="Aptos Display" panose="020B0004020202020204" pitchFamily="34" charset="0"/>
              <a:buChar char="❷"/>
            </a:pPr>
            <a:r>
              <a:rPr lang="en-GB" sz="2400" dirty="0">
                <a:solidFill>
                  <a:srgbClr val="FFC000"/>
                </a:solidFill>
                <a:latin typeface="+mj-lt"/>
              </a:rPr>
              <a:t>  </a:t>
            </a:r>
            <a:r>
              <a:rPr lang="en-GB" sz="2400" b="1">
                <a:solidFill>
                  <a:schemeClr val="bg1"/>
                </a:solidFill>
                <a:latin typeface="+mj-lt"/>
              </a:rPr>
              <a:t>Motivation, Conflict and Player Agency</a:t>
            </a:r>
          </a:p>
          <a:p>
            <a:endParaRPr lang="en-GB" sz="2400" dirty="0">
              <a:solidFill>
                <a:schemeClr val="bg1"/>
              </a:solidFill>
              <a:latin typeface="+mj-lt"/>
            </a:endParaRPr>
          </a:p>
          <a:p>
            <a:pPr marL="342900" indent="-342900">
              <a:buFont typeface="Aptos Display" panose="020B0004020202020204" pitchFamily="34" charset="0"/>
              <a:buChar char="❸"/>
            </a:pPr>
            <a:r>
              <a:rPr lang="en-GB" sz="2400" dirty="0">
                <a:solidFill>
                  <a:srgbClr val="FFC000"/>
                </a:solidFill>
                <a:latin typeface="+mj-lt"/>
              </a:rPr>
              <a:t>  </a:t>
            </a:r>
            <a:r>
              <a:rPr lang="en-GB" sz="2400" b="1">
                <a:solidFill>
                  <a:schemeClr val="bg1"/>
                </a:solidFill>
                <a:latin typeface="+mj-lt"/>
              </a:rPr>
              <a:t>Communicating Character Through Gameplay</a:t>
            </a:r>
          </a:p>
          <a:p>
            <a:pPr marL="342900" indent="-342900">
              <a:buFont typeface="Aptos Display" panose="020B0004020202020204" pitchFamily="34" charset="0"/>
              <a:buChar char="❸"/>
            </a:pPr>
            <a:endParaRPr lang="en-GB" sz="2400" b="1" dirty="0">
              <a:solidFill>
                <a:schemeClr val="bg1"/>
              </a:solidFill>
              <a:latin typeface="+mj-lt"/>
            </a:endParaRPr>
          </a:p>
          <a:p>
            <a:pPr marL="457200" indent="-457200">
              <a:buFont typeface="Aptos Display" panose="020B0004020202020204" pitchFamily="34" charset="0"/>
              <a:buChar char="❹"/>
            </a:pPr>
            <a:r>
              <a:rPr lang="en-GB" sz="2400" b="1" dirty="0">
                <a:solidFill>
                  <a:srgbClr val="FFC000"/>
                </a:solidFill>
                <a:latin typeface="+mj-lt"/>
              </a:rPr>
              <a:t> </a:t>
            </a:r>
            <a:r>
              <a:rPr lang="en-GB" sz="2400" b="1">
                <a:solidFill>
                  <a:schemeClr val="bg1"/>
                </a:solidFill>
                <a:latin typeface="+mj-lt"/>
              </a:rPr>
              <a:t>Case Studies and Discussion </a:t>
            </a:r>
          </a:p>
          <a:p>
            <a:endParaRPr lang="en-GB" sz="2400" b="1" dirty="0">
              <a:solidFill>
                <a:schemeClr val="bg1"/>
              </a:solidFill>
              <a:latin typeface="+mj-lt"/>
            </a:endParaRPr>
          </a:p>
          <a:p>
            <a:endParaRPr lang="en-GB" sz="2000" b="1" dirty="0">
              <a:solidFill>
                <a:schemeClr val="bg1"/>
              </a:solidFill>
              <a:latin typeface="+mj-lt"/>
            </a:endParaRPr>
          </a:p>
          <a:p>
            <a:endParaRPr lang="en-GB" sz="2500" dirty="0">
              <a:solidFill>
                <a:schemeClr val="bg1"/>
              </a:solidFill>
              <a:latin typeface="+mj-lt"/>
            </a:endParaRPr>
          </a:p>
          <a:p>
            <a:endParaRPr lang="en-GB" dirty="0">
              <a:solidFill>
                <a:srgbClr val="000000"/>
              </a:solidFill>
              <a:latin typeface="+mj-lt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B42C3C19-E555-3635-BDA8-616DAF20C88D}"/>
              </a:ext>
            </a:extLst>
          </p:cNvPr>
          <p:cNvSpPr txBox="1"/>
          <p:nvPr/>
        </p:nvSpPr>
        <p:spPr>
          <a:xfrm>
            <a:off x="0" y="2749423"/>
            <a:ext cx="4627981" cy="221599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r"/>
            <a:r>
              <a:rPr lang="en-GB" sz="3000" b="1">
                <a:solidFill>
                  <a:srgbClr val="0E214A"/>
                </a:solidFill>
                <a:latin typeface="+mj-lt"/>
              </a:rPr>
              <a:t>Believable Game Characters</a:t>
            </a:r>
            <a:endParaRPr lang="en-US"/>
          </a:p>
          <a:p>
            <a:pPr algn="r"/>
            <a:endParaRPr lang="en-GB" sz="3000" dirty="0">
              <a:solidFill>
                <a:schemeClr val="bg1"/>
              </a:solidFill>
              <a:latin typeface="+mj-lt"/>
            </a:endParaRPr>
          </a:p>
          <a:p>
            <a:pPr algn="r"/>
            <a:r>
              <a:rPr lang="en-GB" sz="3000" b="1" dirty="0">
                <a:solidFill>
                  <a:schemeClr val="bg1"/>
                </a:solidFill>
                <a:latin typeface="+mj-lt"/>
              </a:rPr>
              <a:t>Lecture Contents</a:t>
            </a:r>
          </a:p>
          <a:p>
            <a:endParaRPr lang="en-GB" dirty="0">
              <a:latin typeface="+mj-lt"/>
            </a:endParaRPr>
          </a:p>
        </p:txBody>
      </p:sp>
      <p:pic>
        <p:nvPicPr>
          <p:cNvPr id="13" name="Picture 12" descr="A black and white shield with leaves and flowers&#10;&#10;Description automatically generated">
            <a:extLst>
              <a:ext uri="{FF2B5EF4-FFF2-40B4-BE49-F238E27FC236}">
                <a16:creationId xmlns:a16="http://schemas.microsoft.com/office/drawing/2014/main" id="{EB7FABD5-BB1E-3228-DBB1-783072E3A0A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285" y="228403"/>
            <a:ext cx="647272" cy="64727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E5B2C67-A9D4-31A3-8E37-3B3EA4B37039}"/>
              </a:ext>
            </a:extLst>
          </p:cNvPr>
          <p:cNvSpPr txBox="1"/>
          <p:nvPr/>
        </p:nvSpPr>
        <p:spPr>
          <a:xfrm>
            <a:off x="761999" y="152400"/>
            <a:ext cx="11020425" cy="71558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250" b="1" dirty="0">
                <a:solidFill>
                  <a:srgbClr val="0E214A"/>
                </a:solidFill>
                <a:latin typeface="+mj-lt"/>
              </a:rPr>
              <a:t>Narrative &amp; World Building</a:t>
            </a:r>
          </a:p>
          <a:p>
            <a:r>
              <a:rPr lang="en-GB" b="1">
                <a:solidFill>
                  <a:schemeClr val="bg1"/>
                </a:solidFill>
                <a:latin typeface="+mj-lt"/>
              </a:rPr>
              <a:t>Believable Game Characters</a:t>
            </a:r>
            <a:endParaRPr lang="en-GB">
              <a:solidFill>
                <a:srgbClr val="000000"/>
              </a:solidFill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4375829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61000">
              <a:srgbClr val="0E214A"/>
            </a:gs>
            <a:gs pos="100000">
              <a:srgbClr val="15306D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FBC90B7B-107C-416C-8005-E384F3797AD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8800" y="2844224"/>
            <a:ext cx="8534400" cy="1631216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 anchor="t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>
              <a:spcBef>
                <a:spcPct val="0"/>
              </a:spcBef>
              <a:buNone/>
              <a:defRPr/>
            </a:pPr>
            <a:r>
              <a:rPr lang="en-GB" altLang="en-US" sz="4000" b="1">
                <a:solidFill>
                  <a:srgbClr val="FFC000"/>
                </a:solidFill>
                <a:latin typeface="+mn-lt"/>
              </a:rPr>
              <a:t>Believable Game Characters</a:t>
            </a:r>
            <a:endParaRPr lang="en-US"/>
          </a:p>
          <a:p>
            <a:pPr algn="ctr">
              <a:spcBef>
                <a:spcPct val="0"/>
              </a:spcBef>
              <a:buNone/>
              <a:defRPr/>
            </a:pPr>
            <a:r>
              <a:rPr lang="en-GB" altLang="en-US" sz="3000" b="1">
                <a:solidFill>
                  <a:schemeClr val="bg1"/>
                </a:solidFill>
                <a:latin typeface="+mn-lt"/>
              </a:rPr>
              <a:t>Character Motivation</a:t>
            </a:r>
            <a:endParaRPr lang="en-GB">
              <a:solidFill>
                <a:schemeClr val="bg1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endParaRPr lang="en-GB" altLang="en-US" sz="3000" b="1" dirty="0">
              <a:solidFill>
                <a:schemeClr val="bg1"/>
              </a:solidFill>
              <a:latin typeface="+mn-lt"/>
            </a:endParaRPr>
          </a:p>
        </p:txBody>
      </p:sp>
      <p:pic>
        <p:nvPicPr>
          <p:cNvPr id="7" name="Picture 6" descr="A black and white shield with leaves and flowers&#10;&#10;Description automatically generated">
            <a:extLst>
              <a:ext uri="{FF2B5EF4-FFF2-40B4-BE49-F238E27FC236}">
                <a16:creationId xmlns:a16="http://schemas.microsoft.com/office/drawing/2014/main" id="{8097AC46-BB2A-669F-55F0-4490F934219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285" y="228403"/>
            <a:ext cx="647272" cy="64727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31FF970-548F-7696-E4EB-0B2FDB003BA3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250" b="1" dirty="0">
                <a:solidFill>
                  <a:srgbClr val="FFC000"/>
                </a:solidFill>
                <a:latin typeface="+mj-lt"/>
              </a:rPr>
              <a:t>Narrative and World Building</a:t>
            </a:r>
          </a:p>
          <a:p>
            <a:r>
              <a:rPr lang="en-GB" b="1">
                <a:solidFill>
                  <a:schemeClr val="bg1"/>
                </a:solidFill>
                <a:latin typeface="+mj-lt"/>
              </a:rPr>
              <a:t>Believable Game Characters</a:t>
            </a:r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30702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61000">
              <a:srgbClr val="0E214A"/>
            </a:gs>
            <a:gs pos="100000">
              <a:srgbClr val="15306D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Rectangle 36">
            <a:extLst>
              <a:ext uri="{FF2B5EF4-FFF2-40B4-BE49-F238E27FC236}">
                <a16:creationId xmlns:a16="http://schemas.microsoft.com/office/drawing/2014/main" id="{E0C784AE-9C6E-F63D-7395-36ADB215A0F5}"/>
              </a:ext>
            </a:extLst>
          </p:cNvPr>
          <p:cNvSpPr/>
          <p:nvPr/>
        </p:nvSpPr>
        <p:spPr>
          <a:xfrm>
            <a:off x="7633729" y="4880918"/>
            <a:ext cx="3240216" cy="111210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0D40F31-D922-BB48-FA04-3D0042156A74}"/>
              </a:ext>
            </a:extLst>
          </p:cNvPr>
          <p:cNvSpPr txBox="1"/>
          <p:nvPr/>
        </p:nvSpPr>
        <p:spPr>
          <a:xfrm>
            <a:off x="764683" y="1206017"/>
            <a:ext cx="5623603" cy="5447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>
                <a:solidFill>
                  <a:srgbClr val="FFC000"/>
                </a:solidFill>
                <a:latin typeface="+mj-lt"/>
              </a:rPr>
              <a:t>Why Motivation Matters</a:t>
            </a:r>
            <a:endParaRPr lang="en-US" sz="2400"/>
          </a:p>
          <a:p>
            <a:endParaRPr lang="en-GB" sz="2400" b="1" dirty="0">
              <a:solidFill>
                <a:srgbClr val="FFC000"/>
              </a:solidFill>
            </a:endParaRPr>
          </a:p>
          <a:p>
            <a:r>
              <a:rPr lang="en-US" sz="2000" b="1">
                <a:solidFill>
                  <a:srgbClr val="A4482C"/>
                </a:solidFill>
                <a:ea typeface="+mn-lt"/>
                <a:cs typeface="+mn-lt"/>
              </a:rPr>
              <a:t>Character motivation</a:t>
            </a:r>
            <a:endParaRPr lang="en-GB" sz="2000">
              <a:solidFill>
                <a:srgbClr val="000000"/>
              </a:solidFill>
              <a:ea typeface="+mn-lt"/>
              <a:cs typeface="+mn-lt"/>
            </a:endParaRPr>
          </a:p>
          <a:p>
            <a:r>
              <a:rPr lang="en-GB" sz="2400" b="1">
                <a:solidFill>
                  <a:schemeClr val="bg1"/>
                </a:solidFill>
                <a:ea typeface="+mn-lt"/>
                <a:cs typeface="+mn-lt"/>
              </a:rPr>
              <a:t>The reason a character pursues a goal or makes a choice.</a:t>
            </a:r>
          </a:p>
          <a:p>
            <a:endParaRPr lang="en-GB" sz="2400" b="1" dirty="0">
              <a:solidFill>
                <a:schemeClr val="bg1"/>
              </a:solidFill>
            </a:endParaRPr>
          </a:p>
          <a:p>
            <a:r>
              <a:rPr lang="en-US" sz="2000" b="1">
                <a:solidFill>
                  <a:srgbClr val="A4482C"/>
                </a:solidFill>
              </a:rPr>
              <a:t>Player understanding</a:t>
            </a:r>
            <a:endParaRPr lang="en-GB" sz="2000"/>
          </a:p>
          <a:p>
            <a:r>
              <a:rPr lang="en-GB" sz="2400" b="1">
                <a:solidFill>
                  <a:schemeClr val="bg1"/>
                </a:solidFill>
              </a:rPr>
              <a:t>Clear motives help players understand allies, enemies and their own role.</a:t>
            </a:r>
            <a:endParaRPr lang="en-GB" sz="2400">
              <a:solidFill>
                <a:schemeClr val="bg1"/>
              </a:solidFill>
            </a:endParaRPr>
          </a:p>
          <a:p>
            <a:endParaRPr lang="en-GB" sz="2400" b="1" dirty="0">
              <a:solidFill>
                <a:schemeClr val="bg1"/>
              </a:solidFill>
            </a:endParaRPr>
          </a:p>
          <a:p>
            <a:r>
              <a:rPr lang="en-US" sz="2000" b="1">
                <a:solidFill>
                  <a:srgbClr val="A4482C"/>
                </a:solidFill>
              </a:rPr>
              <a:t>Gameplay connection</a:t>
            </a:r>
            <a:endParaRPr lang="en-GB" sz="2000"/>
          </a:p>
          <a:p>
            <a:r>
              <a:rPr lang="en-GB" sz="2400" b="1" dirty="0">
                <a:solidFill>
                  <a:schemeClr val="bg1"/>
                </a:solidFill>
              </a:rPr>
              <a:t>Objectives, dialogue and NPC responses </a:t>
            </a:r>
            <a:r>
              <a:rPr lang="en-GB" sz="2400" b="1">
                <a:solidFill>
                  <a:schemeClr val="bg1"/>
                </a:solidFill>
              </a:rPr>
              <a:t>should express the character's priorities.</a:t>
            </a:r>
            <a:endParaRPr lang="en-GB" sz="2400">
              <a:solidFill>
                <a:schemeClr val="bg1"/>
              </a:solidFill>
            </a:endParaRPr>
          </a:p>
          <a:p>
            <a:endParaRPr lang="en-GB" sz="2400" b="1" dirty="0">
              <a:solidFill>
                <a:schemeClr val="bg1"/>
              </a:solidFill>
            </a:endParaRPr>
          </a:p>
        </p:txBody>
      </p:sp>
      <p:pic>
        <p:nvPicPr>
          <p:cNvPr id="8" name="Picture 7" descr="A black and white shield with leaves and flowers&#10;&#10;Description automatically generated">
            <a:extLst>
              <a:ext uri="{FF2B5EF4-FFF2-40B4-BE49-F238E27FC236}">
                <a16:creationId xmlns:a16="http://schemas.microsoft.com/office/drawing/2014/main" id="{D218F680-6ED9-5554-9568-4B499A9F619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285" y="228403"/>
            <a:ext cx="647272" cy="64727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DED7FEE-A977-7907-54C4-4DE7875EFAE8}"/>
              </a:ext>
            </a:extLst>
          </p:cNvPr>
          <p:cNvSpPr txBox="1"/>
          <p:nvPr/>
        </p:nvSpPr>
        <p:spPr>
          <a:xfrm>
            <a:off x="761999" y="152400"/>
            <a:ext cx="11020425" cy="99257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250" b="1" dirty="0">
                <a:solidFill>
                  <a:srgbClr val="FFC000"/>
                </a:solidFill>
                <a:latin typeface="+mj-lt"/>
              </a:rPr>
              <a:t>Narrative and World Building</a:t>
            </a:r>
          </a:p>
          <a:p>
            <a:r>
              <a:rPr lang="en-GB" b="1">
                <a:solidFill>
                  <a:schemeClr val="bg1"/>
                </a:solidFill>
                <a:latin typeface="+mj-lt"/>
              </a:rPr>
              <a:t>Believable Game Characters</a:t>
            </a:r>
            <a:endParaRPr lang="en-GB">
              <a:solidFill>
                <a:schemeClr val="bg1"/>
              </a:solidFill>
              <a:latin typeface="+mj-lt"/>
            </a:endParaRPr>
          </a:p>
          <a:p>
            <a:endParaRPr lang="en-GB" b="1" dirty="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20512170-6B84-82A0-A4BB-E3F8ED540F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/>
        </p:blipFill>
        <p:spPr>
          <a:xfrm>
            <a:off x="6827860" y="1683673"/>
            <a:ext cx="4912175" cy="2738213"/>
          </a:xfrm>
          <a:prstGeom prst="rect">
            <a:avLst/>
          </a:prstGeom>
          <a:ln w="28575">
            <a:solidFill>
              <a:srgbClr val="FFC000"/>
            </a:solidFill>
          </a:ln>
        </p:spPr>
      </p:pic>
      <p:sp>
        <p:nvSpPr>
          <p:cNvPr id="34" name="Rectangle 33">
            <a:extLst>
              <a:ext uri="{FF2B5EF4-FFF2-40B4-BE49-F238E27FC236}">
                <a16:creationId xmlns:a16="http://schemas.microsoft.com/office/drawing/2014/main" id="{57402BAA-9157-703B-FD96-C76A5D3C3408}"/>
              </a:ext>
            </a:extLst>
          </p:cNvPr>
          <p:cNvSpPr>
            <a:spLocks noGrp="1"/>
          </p:cNvSpPr>
          <p:nvPr/>
        </p:nvSpPr>
        <p:spPr>
          <a:xfrm>
            <a:off x="9628723" y="4484169"/>
            <a:ext cx="2207419" cy="2946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 sz="1275" b="0">
                <a:solidFill>
                  <a:srgbClr val="516674"/>
                </a:solidFill>
                <a:latin typeface="DejaVu Sans"/>
                <a:ea typeface="DejaVu Sans"/>
                <a:cs typeface="DejaVu Sans"/>
              </a:defRPr>
            </a:pPr>
            <a:r>
              <a:rPr sz="717">
                <a:solidFill>
                  <a:srgbClr val="516674"/>
                </a:solidFill>
                <a:latin typeface="DejaVu Sans"/>
                <a:ea typeface="DejaVu Sans"/>
                <a:cs typeface="DejaVu Sans"/>
              </a:rPr>
              <a:t>The Last of Us (2013) · Naughty Dog / SIE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54981520-558A-1E99-F83E-F310715775FC}"/>
              </a:ext>
            </a:extLst>
          </p:cNvPr>
          <p:cNvSpPr txBox="1"/>
          <p:nvPr/>
        </p:nvSpPr>
        <p:spPr>
          <a:xfrm>
            <a:off x="7574628" y="4926773"/>
            <a:ext cx="3406253" cy="101566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000" b="1">
                <a:solidFill>
                  <a:schemeClr val="bg1"/>
                </a:solidFill>
                <a:ea typeface="+mn-lt"/>
                <a:cs typeface="+mn-lt"/>
              </a:rPr>
              <a:t>What does the player learn about Joel through his actions?</a:t>
            </a:r>
            <a:endParaRPr lang="en-US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267420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61000">
              <a:srgbClr val="0E214A"/>
            </a:gs>
            <a:gs pos="100000">
              <a:srgbClr val="15306D"/>
            </a:gs>
          </a:gsLst>
          <a:lin ang="54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E4B3D2C3-C251-022E-A4BD-0758CA744C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Rectangle 36">
            <a:extLst>
              <a:ext uri="{FF2B5EF4-FFF2-40B4-BE49-F238E27FC236}">
                <a16:creationId xmlns:a16="http://schemas.microsoft.com/office/drawing/2014/main" id="{F871DA55-CA61-B1AD-14BC-AA5F4CE67A10}"/>
              </a:ext>
            </a:extLst>
          </p:cNvPr>
          <p:cNvSpPr/>
          <p:nvPr/>
        </p:nvSpPr>
        <p:spPr>
          <a:xfrm>
            <a:off x="7633729" y="4880918"/>
            <a:ext cx="3240216" cy="111210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5E9CBB2-4003-B04C-BD91-03BC4810D512}"/>
              </a:ext>
            </a:extLst>
          </p:cNvPr>
          <p:cNvSpPr txBox="1"/>
          <p:nvPr/>
        </p:nvSpPr>
        <p:spPr>
          <a:xfrm>
            <a:off x="764683" y="1206017"/>
            <a:ext cx="5623603" cy="544764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>
                <a:solidFill>
                  <a:srgbClr val="FFC000"/>
                </a:solidFill>
                <a:latin typeface="Aptos Display"/>
                <a:ea typeface="+mn-lt"/>
                <a:cs typeface="+mn-lt"/>
              </a:rPr>
              <a:t>Goals, Needs and Fears</a:t>
            </a:r>
            <a:endParaRPr lang="en-US"/>
          </a:p>
          <a:p>
            <a:endParaRPr lang="en-GB" sz="2400" b="1" dirty="0">
              <a:solidFill>
                <a:srgbClr val="FFC000"/>
              </a:solidFill>
            </a:endParaRPr>
          </a:p>
          <a:p>
            <a:r>
              <a:rPr lang="en-US" sz="2000" b="1">
                <a:solidFill>
                  <a:srgbClr val="A4482C"/>
                </a:solidFill>
                <a:ea typeface="+mn-lt"/>
                <a:cs typeface="+mn-lt"/>
              </a:rPr>
              <a:t>Goal</a:t>
            </a:r>
            <a:endParaRPr lang="en-GB"/>
          </a:p>
          <a:p>
            <a:r>
              <a:rPr lang="en-US" sz="2400" b="1">
                <a:solidFill>
                  <a:schemeClr val="bg1"/>
                </a:solidFill>
                <a:ea typeface="+mn-lt"/>
                <a:cs typeface="+mn-lt"/>
              </a:rPr>
              <a:t>What does the character want to achieve in this quest or encounter?</a:t>
            </a:r>
            <a:endParaRPr lang="en-GB" sz="2400" b="1">
              <a:solidFill>
                <a:schemeClr val="bg1"/>
              </a:solidFill>
              <a:ea typeface="+mn-lt"/>
              <a:cs typeface="+mn-lt"/>
            </a:endParaRPr>
          </a:p>
          <a:p>
            <a:endParaRPr lang="en-GB" sz="2400" b="1" dirty="0">
              <a:solidFill>
                <a:schemeClr val="bg1"/>
              </a:solidFill>
            </a:endParaRPr>
          </a:p>
          <a:p>
            <a:r>
              <a:rPr lang="en-US" sz="2000" b="1">
                <a:solidFill>
                  <a:srgbClr val="A4482C"/>
                </a:solidFill>
              </a:rPr>
              <a:t>Needs</a:t>
            </a:r>
            <a:endParaRPr lang="en-GB"/>
          </a:p>
          <a:p>
            <a:r>
              <a:rPr lang="en-US" sz="2400" b="1">
                <a:solidFill>
                  <a:schemeClr val="bg1"/>
                </a:solidFill>
                <a:ea typeface="+mn-lt"/>
                <a:cs typeface="+mn-lt"/>
              </a:rPr>
              <a:t>What deeper emotional need influences their decisions?</a:t>
            </a:r>
            <a:endParaRPr lang="en-GB" sz="2400" b="1">
              <a:solidFill>
                <a:schemeClr val="bg1"/>
              </a:solidFill>
              <a:ea typeface="+mn-lt"/>
              <a:cs typeface="+mn-lt"/>
            </a:endParaRPr>
          </a:p>
          <a:p>
            <a:endParaRPr lang="en-GB" sz="2400" b="1" dirty="0">
              <a:solidFill>
                <a:schemeClr val="bg1"/>
              </a:solidFill>
            </a:endParaRPr>
          </a:p>
          <a:p>
            <a:r>
              <a:rPr lang="en-US" sz="2000" b="1">
                <a:solidFill>
                  <a:srgbClr val="A4482C"/>
                </a:solidFill>
              </a:rPr>
              <a:t>Fear</a:t>
            </a:r>
            <a:endParaRPr lang="en-GB"/>
          </a:p>
          <a:p>
            <a:r>
              <a:rPr lang="en-US" sz="2400" b="1">
                <a:solidFill>
                  <a:schemeClr val="bg1"/>
                </a:solidFill>
                <a:ea typeface="+mn-lt"/>
                <a:cs typeface="+mn-lt"/>
              </a:rPr>
              <a:t>What do they want to avoid, and what might they sacrifice?</a:t>
            </a:r>
            <a:endParaRPr lang="en-GB" sz="2400" b="1">
              <a:solidFill>
                <a:schemeClr val="bg1"/>
              </a:solidFill>
              <a:ea typeface="+mn-lt"/>
              <a:cs typeface="+mn-lt"/>
            </a:endParaRPr>
          </a:p>
          <a:p>
            <a:endParaRPr lang="en-GB" sz="2400" b="1" dirty="0">
              <a:solidFill>
                <a:schemeClr val="bg1"/>
              </a:solidFill>
            </a:endParaRPr>
          </a:p>
          <a:p>
            <a:endParaRPr lang="en-GB" sz="2400" b="1" dirty="0">
              <a:solidFill>
                <a:schemeClr val="bg1"/>
              </a:solidFill>
            </a:endParaRPr>
          </a:p>
        </p:txBody>
      </p:sp>
      <p:pic>
        <p:nvPicPr>
          <p:cNvPr id="8" name="Picture 7" descr="A black and white shield with leaves and flowers&#10;&#10;Description automatically generated">
            <a:extLst>
              <a:ext uri="{FF2B5EF4-FFF2-40B4-BE49-F238E27FC236}">
                <a16:creationId xmlns:a16="http://schemas.microsoft.com/office/drawing/2014/main" id="{1FEEA2E7-1BCB-5F72-1982-F04CB7DD703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285" y="228403"/>
            <a:ext cx="647272" cy="64727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D7DB4B9-8D79-82D3-257A-E348BFF1767A}"/>
              </a:ext>
            </a:extLst>
          </p:cNvPr>
          <p:cNvSpPr txBox="1"/>
          <p:nvPr/>
        </p:nvSpPr>
        <p:spPr>
          <a:xfrm>
            <a:off x="761999" y="152400"/>
            <a:ext cx="11020425" cy="99257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250" b="1" dirty="0">
                <a:solidFill>
                  <a:srgbClr val="FFC000"/>
                </a:solidFill>
                <a:latin typeface="+mj-lt"/>
              </a:rPr>
              <a:t>Narrative and World Building</a:t>
            </a:r>
          </a:p>
          <a:p>
            <a:r>
              <a:rPr lang="en-GB" b="1">
                <a:solidFill>
                  <a:schemeClr val="bg1"/>
                </a:solidFill>
                <a:latin typeface="+mj-lt"/>
              </a:rPr>
              <a:t>Believable Game Characters</a:t>
            </a:r>
            <a:endParaRPr lang="en-GB">
              <a:solidFill>
                <a:schemeClr val="bg1"/>
              </a:solidFill>
              <a:latin typeface="+mj-lt"/>
            </a:endParaRPr>
          </a:p>
          <a:p>
            <a:endParaRPr lang="en-GB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8D10AA72-1A5F-5A67-BCEA-8FE7315CEF37}"/>
              </a:ext>
            </a:extLst>
          </p:cNvPr>
          <p:cNvSpPr txBox="1"/>
          <p:nvPr/>
        </p:nvSpPr>
        <p:spPr>
          <a:xfrm>
            <a:off x="7547169" y="5070935"/>
            <a:ext cx="3406253" cy="101566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  <a:ea typeface="+mn-lt"/>
                <a:cs typeface="+mn-lt"/>
              </a:rPr>
              <a:t>Can you identify a goal, </a:t>
            </a:r>
            <a:r>
              <a:rPr lang="en-US" sz="2000" b="1">
                <a:solidFill>
                  <a:schemeClr val="bg1"/>
                </a:solidFill>
                <a:ea typeface="+mn-lt"/>
                <a:cs typeface="+mn-lt"/>
              </a:rPr>
              <a:t>need and fear for Arthur? </a:t>
            </a:r>
            <a:endParaRPr lang="en-US" dirty="0">
              <a:solidFill>
                <a:schemeClr val="bg1"/>
              </a:solidFill>
            </a:endParaRPr>
          </a:p>
          <a:p>
            <a:pPr algn="ctr"/>
            <a:endParaRPr lang="en-GB" sz="2000" b="1" dirty="0">
              <a:solidFill>
                <a:schemeClr val="bg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A949525-C868-A15A-1FA5-889C4FE82B1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-820"/>
          <a:stretch>
            <a:fillRect/>
          </a:stretch>
        </p:blipFill>
        <p:spPr>
          <a:xfrm>
            <a:off x="6563155" y="1583167"/>
            <a:ext cx="4907691" cy="2802596"/>
          </a:xfrm>
          <a:prstGeom prst="rect">
            <a:avLst/>
          </a:prstGeom>
          <a:ln w="28575">
            <a:solidFill>
              <a:srgbClr val="FFC000"/>
            </a:solidFill>
          </a:ln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17BFA661-7146-4C05-A02B-B029AB92FE2C}"/>
              </a:ext>
            </a:extLst>
          </p:cNvPr>
          <p:cNvSpPr>
            <a:spLocks noGrp="1"/>
          </p:cNvSpPr>
          <p:nvPr/>
        </p:nvSpPr>
        <p:spPr>
          <a:xfrm>
            <a:off x="8859860" y="4491033"/>
            <a:ext cx="2207419" cy="2946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 sz="1275" b="0">
                <a:solidFill>
                  <a:srgbClr val="516674"/>
                </a:solidFill>
                <a:latin typeface="DejaVu Sans"/>
                <a:ea typeface="DejaVu Sans"/>
                <a:cs typeface="DejaVu Sans"/>
              </a:defRPr>
            </a:pPr>
            <a:r>
              <a:rPr sz="717">
                <a:solidFill>
                  <a:srgbClr val="516674"/>
                </a:solidFill>
                <a:latin typeface="DejaVu Sans"/>
                <a:ea typeface="DejaVu Sans"/>
                <a:cs typeface="DejaVu Sans"/>
              </a:rPr>
              <a:t>Red Dead Redemption 2 (2018) · Rockstar Games</a:t>
            </a:r>
          </a:p>
        </p:txBody>
      </p:sp>
    </p:spTree>
    <p:extLst>
      <p:ext uri="{BB962C8B-B14F-4D97-AF65-F5344CB8AC3E}">
        <p14:creationId xmlns:p14="http://schemas.microsoft.com/office/powerpoint/2010/main" val="32257557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61000">
              <a:srgbClr val="0E214A"/>
            </a:gs>
            <a:gs pos="100000">
              <a:srgbClr val="15306D"/>
            </a:gs>
          </a:gsLst>
          <a:lin ang="54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98BC4D0-90C6-DBC0-3FE8-1AB8AD4AC11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Rectangle 36">
            <a:extLst>
              <a:ext uri="{FF2B5EF4-FFF2-40B4-BE49-F238E27FC236}">
                <a16:creationId xmlns:a16="http://schemas.microsoft.com/office/drawing/2014/main" id="{8E6C0CA3-C332-72EC-D553-2713991481D6}"/>
              </a:ext>
            </a:extLst>
          </p:cNvPr>
          <p:cNvSpPr/>
          <p:nvPr/>
        </p:nvSpPr>
        <p:spPr>
          <a:xfrm>
            <a:off x="7633729" y="4880918"/>
            <a:ext cx="3322594" cy="120135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F816105-490F-1C82-855D-63A445778953}"/>
              </a:ext>
            </a:extLst>
          </p:cNvPr>
          <p:cNvSpPr txBox="1"/>
          <p:nvPr/>
        </p:nvSpPr>
        <p:spPr>
          <a:xfrm>
            <a:off x="764683" y="1206017"/>
            <a:ext cx="5623603" cy="507831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 dirty="0">
                <a:solidFill>
                  <a:srgbClr val="FFC000"/>
                </a:solidFill>
                <a:latin typeface="Aptos Display"/>
                <a:ea typeface="+mn-lt"/>
                <a:cs typeface="+mn-lt"/>
              </a:rPr>
              <a:t>Internal and ext</a:t>
            </a:r>
            <a:r>
              <a:rPr lang="en-GB" sz="2400" b="1">
                <a:solidFill>
                  <a:srgbClr val="FFC000"/>
                </a:solidFill>
                <a:latin typeface="Aptos Display"/>
                <a:ea typeface="+mn-lt"/>
                <a:cs typeface="+mn-lt"/>
              </a:rPr>
              <a:t>ernal motivations</a:t>
            </a:r>
            <a:endParaRPr lang="en-US"/>
          </a:p>
          <a:p>
            <a:endParaRPr lang="en-GB" sz="2400" b="1" dirty="0">
              <a:solidFill>
                <a:srgbClr val="FFC000"/>
              </a:solidFill>
            </a:endParaRPr>
          </a:p>
          <a:p>
            <a:r>
              <a:rPr lang="en-US" sz="2000" b="1">
                <a:solidFill>
                  <a:srgbClr val="A4482C"/>
                </a:solidFill>
                <a:ea typeface="+mn-lt"/>
                <a:cs typeface="+mn-lt"/>
              </a:rPr>
              <a:t>Internal</a:t>
            </a:r>
            <a:endParaRPr lang="en-GB"/>
          </a:p>
          <a:p>
            <a:r>
              <a:rPr lang="en-US" sz="2400" b="1">
                <a:solidFill>
                  <a:schemeClr val="bg1"/>
                </a:solidFill>
                <a:ea typeface="+mn-lt"/>
                <a:cs typeface="+mn-lt"/>
              </a:rPr>
              <a:t>A belief, emotion or personal need drives the character.</a:t>
            </a:r>
          </a:p>
          <a:p>
            <a:endParaRPr lang="en-GB" sz="2400" b="1" dirty="0">
              <a:solidFill>
                <a:schemeClr val="bg1"/>
              </a:solidFill>
              <a:ea typeface="+mn-lt"/>
              <a:cs typeface="+mn-lt"/>
            </a:endParaRPr>
          </a:p>
          <a:p>
            <a:r>
              <a:rPr lang="en-US" sz="2000" b="1">
                <a:solidFill>
                  <a:srgbClr val="A4482C"/>
                </a:solidFill>
              </a:rPr>
              <a:t>External</a:t>
            </a:r>
            <a:endParaRPr lang="en-GB"/>
          </a:p>
          <a:p>
            <a:r>
              <a:rPr lang="en-US" sz="2400" b="1">
                <a:solidFill>
                  <a:schemeClr val="bg1"/>
                </a:solidFill>
                <a:ea typeface="+mn-lt"/>
                <a:cs typeface="+mn-lt"/>
              </a:rPr>
              <a:t>A threat, obligation or quest gives them a reason to act.</a:t>
            </a:r>
            <a:endParaRPr lang="en-GB" b="1">
              <a:solidFill>
                <a:schemeClr val="bg1"/>
              </a:solidFill>
              <a:ea typeface="+mn-lt"/>
              <a:cs typeface="+mn-lt"/>
            </a:endParaRPr>
          </a:p>
          <a:p>
            <a:endParaRPr lang="en-GB" sz="2400" b="1" dirty="0">
              <a:solidFill>
                <a:schemeClr val="bg1"/>
              </a:solidFill>
            </a:endParaRPr>
          </a:p>
          <a:p>
            <a:r>
              <a:rPr lang="en-US" sz="2000" b="1">
                <a:solidFill>
                  <a:srgbClr val="A4482C"/>
                </a:solidFill>
                <a:ea typeface="+mn-lt"/>
                <a:cs typeface="+mn-lt"/>
              </a:rPr>
              <a:t>Game Example:</a:t>
            </a:r>
            <a:endParaRPr lang="en-GB">
              <a:solidFill>
                <a:srgbClr val="000000"/>
              </a:solidFill>
              <a:ea typeface="+mn-lt"/>
              <a:cs typeface="+mn-lt"/>
            </a:endParaRPr>
          </a:p>
          <a:p>
            <a:r>
              <a:rPr lang="en-US" sz="2400" b="1">
                <a:solidFill>
                  <a:schemeClr val="bg1"/>
                </a:solidFill>
                <a:ea typeface="+mn-lt"/>
                <a:cs typeface="+mn-lt"/>
              </a:rPr>
              <a:t>In Papers, Please, the inspector faces border rules and the cost of supporting a family.</a:t>
            </a:r>
            <a:endParaRPr lang="en-GB" b="1">
              <a:solidFill>
                <a:schemeClr val="bg1"/>
              </a:solidFill>
            </a:endParaRPr>
          </a:p>
        </p:txBody>
      </p:sp>
      <p:pic>
        <p:nvPicPr>
          <p:cNvPr id="8" name="Picture 7" descr="A black and white shield with leaves and flowers&#10;&#10;Description automatically generated">
            <a:extLst>
              <a:ext uri="{FF2B5EF4-FFF2-40B4-BE49-F238E27FC236}">
                <a16:creationId xmlns:a16="http://schemas.microsoft.com/office/drawing/2014/main" id="{A4842F5E-4106-A731-92E7-5362DEF415F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285" y="228403"/>
            <a:ext cx="647272" cy="64727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FAFECAA-F0ED-BB75-08E2-56D597842AD4}"/>
              </a:ext>
            </a:extLst>
          </p:cNvPr>
          <p:cNvSpPr txBox="1"/>
          <p:nvPr/>
        </p:nvSpPr>
        <p:spPr>
          <a:xfrm>
            <a:off x="761999" y="152400"/>
            <a:ext cx="11020425" cy="99257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250" b="1" dirty="0">
                <a:solidFill>
                  <a:srgbClr val="FFC000"/>
                </a:solidFill>
                <a:latin typeface="+mj-lt"/>
              </a:rPr>
              <a:t>Narrative and World Building</a:t>
            </a:r>
          </a:p>
          <a:p>
            <a:r>
              <a:rPr lang="en-GB" b="1">
                <a:solidFill>
                  <a:schemeClr val="bg1"/>
                </a:solidFill>
                <a:latin typeface="+mj-lt"/>
              </a:rPr>
              <a:t>Believable Game Characters</a:t>
            </a:r>
            <a:endParaRPr lang="en-GB">
              <a:solidFill>
                <a:schemeClr val="bg1"/>
              </a:solidFill>
              <a:latin typeface="+mj-lt"/>
            </a:endParaRPr>
          </a:p>
          <a:p>
            <a:endParaRPr lang="en-GB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005F9A52-BEF5-DF3A-E09C-CC103E7DE6D8}"/>
              </a:ext>
            </a:extLst>
          </p:cNvPr>
          <p:cNvSpPr txBox="1"/>
          <p:nvPr/>
        </p:nvSpPr>
        <p:spPr>
          <a:xfrm>
            <a:off x="7588358" y="4933638"/>
            <a:ext cx="3406253" cy="200054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GB" sz="2000" b="1" dirty="0">
                <a:solidFill>
                  <a:schemeClr val="bg1"/>
                </a:solidFill>
                <a:ea typeface="+mn-lt"/>
                <a:cs typeface="+mn-lt"/>
              </a:rPr>
              <a:t>How can rules and rewards make competing </a:t>
            </a:r>
            <a:r>
              <a:rPr lang="en-GB" sz="2000" b="1">
                <a:solidFill>
                  <a:schemeClr val="bg1"/>
                </a:solidFill>
                <a:ea typeface="+mn-lt"/>
                <a:cs typeface="+mn-lt"/>
              </a:rPr>
              <a:t>pressures meaningful to the player?</a:t>
            </a:r>
            <a:endParaRPr lang="en-US" sz="2000">
              <a:solidFill>
                <a:schemeClr val="bg1"/>
              </a:solidFill>
            </a:endParaRPr>
          </a:p>
          <a:p>
            <a:endParaRPr lang="en-GB" sz="2400" b="1" dirty="0">
              <a:solidFill>
                <a:srgbClr val="000000"/>
              </a:solidFill>
              <a:ea typeface="+mn-lt"/>
              <a:cs typeface="+mn-lt"/>
            </a:endParaRPr>
          </a:p>
          <a:p>
            <a:pPr algn="ctr"/>
            <a:endParaRPr lang="en-US" sz="2000" b="1" dirty="0">
              <a:solidFill>
                <a:schemeClr val="bg1"/>
              </a:solidFill>
            </a:endParaRPr>
          </a:p>
          <a:p>
            <a:pPr algn="ctr"/>
            <a:endParaRPr lang="en-GB" sz="2000" b="1" dirty="0">
              <a:solidFill>
                <a:schemeClr val="bg1"/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B5A2C85-16FD-1ECB-18DD-29665E6D231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-282" b="-503"/>
          <a:stretch>
            <a:fillRect/>
          </a:stretch>
        </p:blipFill>
        <p:spPr>
          <a:xfrm>
            <a:off x="6627040" y="1487059"/>
            <a:ext cx="4902873" cy="2805504"/>
          </a:xfrm>
          <a:prstGeom prst="rect">
            <a:avLst/>
          </a:prstGeom>
          <a:ln w="28575">
            <a:solidFill>
              <a:srgbClr val="FFC000"/>
            </a:solidFill>
          </a:ln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7C5C7F57-00D6-4831-8DD6-C1BB6AE08128}"/>
              </a:ext>
            </a:extLst>
          </p:cNvPr>
          <p:cNvSpPr>
            <a:spLocks noGrp="1"/>
          </p:cNvSpPr>
          <p:nvPr/>
        </p:nvSpPr>
        <p:spPr>
          <a:xfrm>
            <a:off x="8880454" y="4415520"/>
            <a:ext cx="2207419" cy="2946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 sz="1275" b="0">
                <a:solidFill>
                  <a:srgbClr val="516674"/>
                </a:solidFill>
                <a:latin typeface="DejaVu Sans"/>
                <a:ea typeface="DejaVu Sans"/>
                <a:cs typeface="DejaVu Sans"/>
              </a:defRPr>
            </a:pPr>
            <a:r>
              <a:rPr sz="717">
                <a:solidFill>
                  <a:srgbClr val="516674"/>
                </a:solidFill>
                <a:latin typeface="DejaVu Sans"/>
                <a:ea typeface="DejaVu Sans"/>
                <a:cs typeface="DejaVu Sans"/>
              </a:rPr>
              <a:t>Papers, Please (2013) · Lucas Pope / 3909</a:t>
            </a:r>
          </a:p>
        </p:txBody>
      </p:sp>
    </p:spTree>
    <p:extLst>
      <p:ext uri="{BB962C8B-B14F-4D97-AF65-F5344CB8AC3E}">
        <p14:creationId xmlns:p14="http://schemas.microsoft.com/office/powerpoint/2010/main" val="27285527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61000">
              <a:srgbClr val="0E214A"/>
            </a:gs>
            <a:gs pos="100000">
              <a:srgbClr val="15306D"/>
            </a:gs>
          </a:gsLst>
          <a:lin ang="54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9EE6B5B-CE43-2845-2AA2-CA77CB208D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Rectangle 36">
            <a:extLst>
              <a:ext uri="{FF2B5EF4-FFF2-40B4-BE49-F238E27FC236}">
                <a16:creationId xmlns:a16="http://schemas.microsoft.com/office/drawing/2014/main" id="{7C5F495B-18D7-1614-B267-DFE9EF429036}"/>
              </a:ext>
            </a:extLst>
          </p:cNvPr>
          <p:cNvSpPr/>
          <p:nvPr/>
        </p:nvSpPr>
        <p:spPr>
          <a:xfrm>
            <a:off x="7517026" y="4716161"/>
            <a:ext cx="3240216" cy="142789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3F239FA-3230-7FB2-CF5D-572C77F05F1A}"/>
              </a:ext>
            </a:extLst>
          </p:cNvPr>
          <p:cNvSpPr txBox="1"/>
          <p:nvPr/>
        </p:nvSpPr>
        <p:spPr>
          <a:xfrm>
            <a:off x="764683" y="1206017"/>
            <a:ext cx="5623603" cy="5940088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>
                <a:solidFill>
                  <a:srgbClr val="FFC000"/>
                </a:solidFill>
                <a:latin typeface="Aptos Display"/>
                <a:ea typeface="+mn-lt"/>
                <a:cs typeface="+mn-lt"/>
              </a:rPr>
              <a:t>Backstory, consistency and conflict</a:t>
            </a:r>
          </a:p>
          <a:p>
            <a:endParaRPr lang="en-GB" sz="2400" b="1" dirty="0">
              <a:solidFill>
                <a:srgbClr val="FFC000"/>
              </a:solidFill>
              <a:latin typeface="Aptos"/>
            </a:endParaRPr>
          </a:p>
          <a:p>
            <a:r>
              <a:rPr lang="en-US" b="1">
                <a:solidFill>
                  <a:srgbClr val="A4482C"/>
                </a:solidFill>
                <a:ea typeface="+mn-lt"/>
                <a:cs typeface="+mn-lt"/>
              </a:rPr>
              <a:t>Backstory</a:t>
            </a:r>
            <a:endParaRPr lang="en-GB"/>
          </a:p>
          <a:p>
            <a:r>
              <a:rPr lang="en-US" sz="2000" b="1" dirty="0">
                <a:solidFill>
                  <a:schemeClr val="bg1"/>
                </a:solidFill>
                <a:ea typeface="+mn-lt"/>
                <a:cs typeface="+mn-lt"/>
              </a:rPr>
              <a:t>Choose a past experience that explains present </a:t>
            </a:r>
            <a:r>
              <a:rPr lang="en-US" sz="2000" b="1" dirty="0" err="1">
                <a:solidFill>
                  <a:schemeClr val="bg1"/>
                </a:solidFill>
                <a:ea typeface="+mn-lt"/>
                <a:cs typeface="+mn-lt"/>
              </a:rPr>
              <a:t>behaviour</a:t>
            </a:r>
            <a:r>
              <a:rPr lang="en-US" sz="2000" b="1" dirty="0">
                <a:solidFill>
                  <a:schemeClr val="bg1"/>
                </a:solidFill>
                <a:ea typeface="+mn-lt"/>
                <a:cs typeface="+mn-lt"/>
              </a:rPr>
              <a:t>.</a:t>
            </a:r>
          </a:p>
          <a:p>
            <a:endParaRPr lang="en-US" sz="2000" b="1" dirty="0">
              <a:solidFill>
                <a:schemeClr val="bg1"/>
              </a:solidFill>
            </a:endParaRPr>
          </a:p>
          <a:p>
            <a:r>
              <a:rPr lang="en-US" b="1">
                <a:solidFill>
                  <a:srgbClr val="A4482C"/>
                </a:solidFill>
              </a:rPr>
              <a:t>External</a:t>
            </a:r>
            <a:endParaRPr lang="en-GB"/>
          </a:p>
          <a:p>
            <a:r>
              <a:rPr lang="en-US" sz="2000" b="1">
                <a:solidFill>
                  <a:schemeClr val="bg1"/>
                </a:solidFill>
                <a:ea typeface="+mn-lt"/>
                <a:cs typeface="+mn-lt"/>
              </a:rPr>
              <a:t>NPC responses should follow their priorities and circumstances.</a:t>
            </a:r>
            <a:endParaRPr lang="en-US" sz="2000" b="1" dirty="0">
              <a:solidFill>
                <a:schemeClr val="bg1"/>
              </a:solidFill>
              <a:ea typeface="+mn-lt"/>
              <a:cs typeface="+mn-lt"/>
            </a:endParaRPr>
          </a:p>
          <a:p>
            <a:endParaRPr lang="en-US" sz="2000" b="1" dirty="0">
              <a:solidFill>
                <a:schemeClr val="bg1"/>
              </a:solidFill>
              <a:ea typeface="+mn-lt"/>
              <a:cs typeface="+mn-lt"/>
            </a:endParaRPr>
          </a:p>
          <a:p>
            <a:r>
              <a:rPr lang="en-US" b="1">
                <a:solidFill>
                  <a:srgbClr val="A4482C"/>
                </a:solidFill>
                <a:ea typeface="+mn-lt"/>
                <a:cs typeface="+mn-lt"/>
              </a:rPr>
              <a:t>Conflict</a:t>
            </a:r>
            <a:endParaRPr lang="en-GB"/>
          </a:p>
          <a:p>
            <a:r>
              <a:rPr lang="en-US" sz="2000" b="1">
                <a:solidFill>
                  <a:schemeClr val="bg1"/>
                </a:solidFill>
                <a:ea typeface="+mn-lt"/>
                <a:cs typeface="+mn-lt"/>
              </a:rPr>
              <a:t>Competing motives can create difficult quests and dialogue choices.</a:t>
            </a:r>
            <a:endParaRPr lang="en-US" sz="2000" b="1" dirty="0">
              <a:solidFill>
                <a:schemeClr val="bg1"/>
              </a:solidFill>
              <a:ea typeface="+mn-lt"/>
              <a:cs typeface="+mn-lt"/>
            </a:endParaRPr>
          </a:p>
          <a:p>
            <a:endParaRPr lang="en-US" sz="2000" b="1" dirty="0">
              <a:solidFill>
                <a:schemeClr val="bg1"/>
              </a:solidFill>
            </a:endParaRPr>
          </a:p>
          <a:p>
            <a:r>
              <a:rPr lang="en-US" b="1">
                <a:solidFill>
                  <a:srgbClr val="A4482C"/>
                </a:solidFill>
              </a:rPr>
              <a:t>Consistency</a:t>
            </a:r>
          </a:p>
          <a:p>
            <a:r>
              <a:rPr lang="en-US" sz="2000" b="1">
                <a:solidFill>
                  <a:schemeClr val="bg1"/>
                </a:solidFill>
                <a:ea typeface="+mn-lt"/>
                <a:cs typeface="+mn-lt"/>
              </a:rPr>
              <a:t>Show what causes a character to change their mind or trust the player.</a:t>
            </a:r>
            <a:endParaRPr lang="en-US" sz="2000" b="1" dirty="0">
              <a:solidFill>
                <a:schemeClr val="bg1"/>
              </a:solidFill>
              <a:ea typeface="+mn-lt"/>
              <a:cs typeface="+mn-lt"/>
            </a:endParaRPr>
          </a:p>
          <a:p>
            <a:endParaRPr lang="en-US" sz="2000" b="1" dirty="0">
              <a:solidFill>
                <a:schemeClr val="bg1"/>
              </a:solidFill>
            </a:endParaRPr>
          </a:p>
          <a:p>
            <a:endParaRPr lang="en-US" sz="2000" b="1" dirty="0">
              <a:solidFill>
                <a:schemeClr val="bg1"/>
              </a:solidFill>
            </a:endParaRPr>
          </a:p>
        </p:txBody>
      </p:sp>
      <p:pic>
        <p:nvPicPr>
          <p:cNvPr id="8" name="Picture 7" descr="A black and white shield with leaves and flowers&#10;&#10;Description automatically generated">
            <a:extLst>
              <a:ext uri="{FF2B5EF4-FFF2-40B4-BE49-F238E27FC236}">
                <a16:creationId xmlns:a16="http://schemas.microsoft.com/office/drawing/2014/main" id="{3AF20949-493A-20C0-8134-23C37E3923F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285" y="228403"/>
            <a:ext cx="647272" cy="64727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3D37082-FFA1-18D5-8D1E-FEE731EC1F4A}"/>
              </a:ext>
            </a:extLst>
          </p:cNvPr>
          <p:cNvSpPr txBox="1"/>
          <p:nvPr/>
        </p:nvSpPr>
        <p:spPr>
          <a:xfrm>
            <a:off x="761999" y="152400"/>
            <a:ext cx="11020425" cy="99257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250" b="1" dirty="0">
                <a:solidFill>
                  <a:srgbClr val="FFC000"/>
                </a:solidFill>
                <a:latin typeface="+mj-lt"/>
              </a:rPr>
              <a:t>Narrative and World Building</a:t>
            </a:r>
          </a:p>
          <a:p>
            <a:r>
              <a:rPr lang="en-GB" b="1">
                <a:solidFill>
                  <a:schemeClr val="bg1"/>
                </a:solidFill>
                <a:latin typeface="+mj-lt"/>
              </a:rPr>
              <a:t>Believable Game Characters</a:t>
            </a:r>
            <a:endParaRPr lang="en-GB">
              <a:solidFill>
                <a:schemeClr val="bg1"/>
              </a:solidFill>
              <a:latin typeface="+mj-lt"/>
            </a:endParaRPr>
          </a:p>
          <a:p>
            <a:endParaRPr lang="en-GB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0EFBA350-6072-69C5-AB74-7EA3B218B1BF}"/>
              </a:ext>
            </a:extLst>
          </p:cNvPr>
          <p:cNvSpPr txBox="1"/>
          <p:nvPr/>
        </p:nvSpPr>
        <p:spPr>
          <a:xfrm>
            <a:off x="7519709" y="4762016"/>
            <a:ext cx="3234631" cy="261610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000" b="1">
                <a:solidFill>
                  <a:schemeClr val="bg1"/>
                </a:solidFill>
                <a:ea typeface="+mn-lt"/>
                <a:cs typeface="+mn-lt"/>
              </a:rPr>
              <a:t>How could the same request receive different responses as trust changes?</a:t>
            </a:r>
            <a:endParaRPr lang="en-US"/>
          </a:p>
          <a:p>
            <a:pPr algn="ctr"/>
            <a:endParaRPr lang="en-GB" sz="2000" b="1" dirty="0">
              <a:solidFill>
                <a:schemeClr val="bg1"/>
              </a:solidFill>
            </a:endParaRPr>
          </a:p>
          <a:p>
            <a:endParaRPr lang="en-GB" sz="2400" b="1" dirty="0">
              <a:solidFill>
                <a:srgbClr val="000000"/>
              </a:solidFill>
              <a:ea typeface="+mn-lt"/>
              <a:cs typeface="+mn-lt"/>
            </a:endParaRPr>
          </a:p>
          <a:p>
            <a:pPr algn="ctr"/>
            <a:endParaRPr lang="en-US" sz="2000" b="1" dirty="0">
              <a:solidFill>
                <a:schemeClr val="bg1"/>
              </a:solidFill>
            </a:endParaRPr>
          </a:p>
          <a:p>
            <a:pPr algn="ctr"/>
            <a:endParaRPr lang="en-GB" sz="2000" b="1" dirty="0">
              <a:solidFill>
                <a:schemeClr val="bg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267E086-980C-7F0F-D29D-4CB3EE613DF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-282" b="-503"/>
          <a:stretch>
            <a:fillRect/>
          </a:stretch>
        </p:blipFill>
        <p:spPr>
          <a:xfrm>
            <a:off x="6640769" y="1377221"/>
            <a:ext cx="4937198" cy="2805504"/>
          </a:xfrm>
          <a:prstGeom prst="rect">
            <a:avLst/>
          </a:prstGeom>
          <a:ln w="28575">
            <a:solidFill>
              <a:srgbClr val="FFC000"/>
            </a:solidFill>
          </a:ln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AD23451B-42B9-41EC-B59B-A6124E793B07}"/>
              </a:ext>
            </a:extLst>
          </p:cNvPr>
          <p:cNvSpPr>
            <a:spLocks noGrp="1"/>
          </p:cNvSpPr>
          <p:nvPr/>
        </p:nvSpPr>
        <p:spPr>
          <a:xfrm>
            <a:off x="8358725" y="4319412"/>
            <a:ext cx="2207419" cy="2946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 sz="1275" b="0">
                <a:solidFill>
                  <a:srgbClr val="516674"/>
                </a:solidFill>
                <a:latin typeface="DejaVu Sans"/>
                <a:ea typeface="DejaVu Sans"/>
                <a:cs typeface="DejaVu Sans"/>
              </a:defRPr>
            </a:pPr>
            <a:r>
              <a:rPr sz="717">
                <a:solidFill>
                  <a:srgbClr val="516674"/>
                </a:solidFill>
                <a:latin typeface="DejaVu Sans"/>
                <a:ea typeface="DejaVu Sans"/>
                <a:cs typeface="DejaVu Sans"/>
              </a:rPr>
              <a:t>Baldur’s Gate 3 (2023) · Larian Studios</a:t>
            </a:r>
          </a:p>
        </p:txBody>
      </p:sp>
    </p:spTree>
    <p:extLst>
      <p:ext uri="{BB962C8B-B14F-4D97-AF65-F5344CB8AC3E}">
        <p14:creationId xmlns:p14="http://schemas.microsoft.com/office/powerpoint/2010/main" val="11404157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61000">
              <a:srgbClr val="0E214A"/>
            </a:gs>
            <a:gs pos="100000">
              <a:srgbClr val="15306D"/>
            </a:gs>
          </a:gsLst>
          <a:lin ang="54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1069DCE-30FB-60B6-476B-9D39115BC7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B50FBE74-198C-A521-2399-CEEB91FBD98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8800" y="2844224"/>
            <a:ext cx="8534400" cy="1631216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 anchor="t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>
              <a:spcBef>
                <a:spcPct val="0"/>
              </a:spcBef>
              <a:buNone/>
              <a:defRPr/>
            </a:pPr>
            <a:r>
              <a:rPr lang="en-GB" altLang="en-US" sz="4000" b="1">
                <a:solidFill>
                  <a:srgbClr val="FFC000"/>
                </a:solidFill>
                <a:latin typeface="+mn-lt"/>
              </a:rPr>
              <a:t>Believable Game Characters</a:t>
            </a:r>
            <a:endParaRPr lang="en-US"/>
          </a:p>
          <a:p>
            <a:pPr algn="ctr">
              <a:spcBef>
                <a:spcPct val="0"/>
              </a:spcBef>
              <a:buNone/>
              <a:defRPr/>
            </a:pPr>
            <a:r>
              <a:rPr lang="en-GB" altLang="en-US" sz="3000" b="1">
                <a:solidFill>
                  <a:schemeClr val="bg1"/>
                </a:solidFill>
                <a:latin typeface="+mn-lt"/>
              </a:rPr>
              <a:t>Player Agency and Character Goals</a:t>
            </a:r>
            <a:endParaRPr lang="en-GB">
              <a:solidFill>
                <a:schemeClr val="bg1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endParaRPr lang="en-GB" altLang="en-US" sz="3000" b="1" dirty="0">
              <a:solidFill>
                <a:schemeClr val="bg1"/>
              </a:solidFill>
              <a:latin typeface="+mn-lt"/>
            </a:endParaRPr>
          </a:p>
        </p:txBody>
      </p:sp>
      <p:pic>
        <p:nvPicPr>
          <p:cNvPr id="7" name="Picture 6" descr="A black and white shield with leaves and flowers&#10;&#10;Description automatically generated">
            <a:extLst>
              <a:ext uri="{FF2B5EF4-FFF2-40B4-BE49-F238E27FC236}">
                <a16:creationId xmlns:a16="http://schemas.microsoft.com/office/drawing/2014/main" id="{9B32AD26-D4A2-7B93-9AD3-4DF61B5D039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285" y="228403"/>
            <a:ext cx="647272" cy="64727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8A0105EB-8C85-3B09-6267-02AE294DA7A7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250" b="1" dirty="0">
                <a:solidFill>
                  <a:srgbClr val="FFC000"/>
                </a:solidFill>
                <a:latin typeface="+mj-lt"/>
              </a:rPr>
              <a:t>Narrative and World Building</a:t>
            </a:r>
          </a:p>
          <a:p>
            <a:r>
              <a:rPr lang="en-GB" b="1">
                <a:solidFill>
                  <a:schemeClr val="bg1"/>
                </a:solidFill>
                <a:latin typeface="+mj-lt"/>
              </a:rPr>
              <a:t>Believable Game Characters</a:t>
            </a:r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76345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61000">
              <a:srgbClr val="0E214A"/>
            </a:gs>
            <a:gs pos="100000">
              <a:srgbClr val="15306D"/>
            </a:gs>
          </a:gsLst>
          <a:lin ang="54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0C6BFAF-9700-9B4F-E9F6-BC0C1DB3913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E9734CA1-C1BF-D7B1-5ADC-291F7495070F}"/>
              </a:ext>
            </a:extLst>
          </p:cNvPr>
          <p:cNvSpPr txBox="1"/>
          <p:nvPr/>
        </p:nvSpPr>
        <p:spPr>
          <a:xfrm>
            <a:off x="764683" y="1206017"/>
            <a:ext cx="5623603" cy="624786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>
                <a:solidFill>
                  <a:srgbClr val="FFC000"/>
                </a:solidFill>
                <a:latin typeface="Aptos Display"/>
                <a:ea typeface="+mn-lt"/>
                <a:cs typeface="+mn-lt"/>
              </a:rPr>
              <a:t>Player agency and character goals</a:t>
            </a:r>
            <a:endParaRPr lang="en-US"/>
          </a:p>
          <a:p>
            <a:endParaRPr lang="en-GB" sz="2400" b="1" dirty="0">
              <a:solidFill>
                <a:srgbClr val="FFC000"/>
              </a:solidFill>
              <a:latin typeface="Aptos"/>
            </a:endParaRPr>
          </a:p>
          <a:p>
            <a:r>
              <a:rPr lang="en-US" b="1">
                <a:solidFill>
                  <a:srgbClr val="A4482C"/>
                </a:solidFill>
                <a:ea typeface="+mn-lt"/>
                <a:cs typeface="+mn-lt"/>
              </a:rPr>
              <a:t>Player Agency</a:t>
            </a:r>
            <a:endParaRPr lang="en-GB"/>
          </a:p>
          <a:p>
            <a:r>
              <a:rPr lang="en-US" sz="2000" b="1">
                <a:solidFill>
                  <a:schemeClr val="bg1"/>
                </a:solidFill>
                <a:ea typeface="+mn-lt"/>
                <a:cs typeface="+mn-lt"/>
              </a:rPr>
              <a:t>Players choose actions within the limits the game provides.</a:t>
            </a:r>
          </a:p>
          <a:p>
            <a:endParaRPr lang="en-US" sz="2000" b="1" dirty="0">
              <a:solidFill>
                <a:schemeClr val="bg1"/>
              </a:solidFill>
            </a:endParaRPr>
          </a:p>
          <a:p>
            <a:r>
              <a:rPr lang="en-US" b="1">
                <a:solidFill>
                  <a:srgbClr val="A4482C"/>
                </a:solidFill>
              </a:rPr>
              <a:t>Character goals</a:t>
            </a:r>
            <a:endParaRPr lang="en-US" b="1" dirty="0">
              <a:solidFill>
                <a:srgbClr val="A4482C"/>
              </a:solidFill>
            </a:endParaRPr>
          </a:p>
          <a:p>
            <a:r>
              <a:rPr lang="en-US" sz="2000" b="1">
                <a:solidFill>
                  <a:schemeClr val="bg1"/>
                </a:solidFill>
                <a:ea typeface="+mn-lt"/>
                <a:cs typeface="+mn-lt"/>
              </a:rPr>
              <a:t>The protagonist may have priorities the player does not share.</a:t>
            </a:r>
          </a:p>
          <a:p>
            <a:endParaRPr lang="en-US" sz="2000" b="1" dirty="0">
              <a:solidFill>
                <a:schemeClr val="bg1"/>
              </a:solidFill>
              <a:ea typeface="+mn-lt"/>
              <a:cs typeface="+mn-lt"/>
            </a:endParaRPr>
          </a:p>
          <a:p>
            <a:r>
              <a:rPr lang="en-US" b="1">
                <a:solidFill>
                  <a:srgbClr val="A4482C"/>
                </a:solidFill>
                <a:ea typeface="+mn-lt"/>
                <a:cs typeface="+mn-lt"/>
              </a:rPr>
              <a:t>Meaningful Choice</a:t>
            </a:r>
            <a:endParaRPr lang="en-GB"/>
          </a:p>
          <a:p>
            <a:r>
              <a:rPr lang="en-US" sz="2000" b="1">
                <a:solidFill>
                  <a:schemeClr val="bg1"/>
                </a:solidFill>
                <a:ea typeface="+mn-lt"/>
                <a:cs typeface="+mn-lt"/>
              </a:rPr>
              <a:t>Make options understandable and show how characters respond.</a:t>
            </a:r>
          </a:p>
          <a:p>
            <a:endParaRPr lang="en-US" sz="2000" b="1" dirty="0">
              <a:solidFill>
                <a:schemeClr val="bg1"/>
              </a:solidFill>
              <a:ea typeface="+mn-lt"/>
              <a:cs typeface="+mn-lt"/>
            </a:endParaRPr>
          </a:p>
          <a:p>
            <a:r>
              <a:rPr lang="en-US" b="1" dirty="0">
                <a:solidFill>
                  <a:srgbClr val="A4482C"/>
                </a:solidFill>
              </a:rPr>
              <a:t>Design </a:t>
            </a:r>
            <a:r>
              <a:rPr lang="en-US" b="1">
                <a:solidFill>
                  <a:srgbClr val="A4482C"/>
                </a:solidFill>
              </a:rPr>
              <a:t>Challenge</a:t>
            </a:r>
            <a:endParaRPr lang="en-US"/>
          </a:p>
          <a:p>
            <a:r>
              <a:rPr lang="en-US" sz="2000" b="1">
                <a:solidFill>
                  <a:schemeClr val="bg1"/>
                </a:solidFill>
                <a:ea typeface="+mn-lt"/>
                <a:cs typeface="+mn-lt"/>
              </a:rPr>
              <a:t>Check whether objectives and rewards support the intended motivation.</a:t>
            </a:r>
          </a:p>
          <a:p>
            <a:endParaRPr lang="en-US" sz="2000" b="1" dirty="0">
              <a:solidFill>
                <a:schemeClr val="bg1"/>
              </a:solidFill>
              <a:ea typeface="+mn-lt"/>
              <a:cs typeface="+mn-lt"/>
            </a:endParaRPr>
          </a:p>
          <a:p>
            <a:endParaRPr lang="en-US" sz="2000" b="1" dirty="0">
              <a:solidFill>
                <a:schemeClr val="bg1"/>
              </a:solidFill>
            </a:endParaRPr>
          </a:p>
          <a:p>
            <a:endParaRPr lang="en-US" sz="2000" b="1" dirty="0">
              <a:solidFill>
                <a:schemeClr val="bg1"/>
              </a:solidFill>
            </a:endParaRPr>
          </a:p>
        </p:txBody>
      </p:sp>
      <p:pic>
        <p:nvPicPr>
          <p:cNvPr id="8" name="Picture 7" descr="A black and white shield with leaves and flowers&#10;&#10;Description automatically generated">
            <a:extLst>
              <a:ext uri="{FF2B5EF4-FFF2-40B4-BE49-F238E27FC236}">
                <a16:creationId xmlns:a16="http://schemas.microsoft.com/office/drawing/2014/main" id="{76F8806E-E7DA-9528-253A-B0CDD6852FF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285" y="228403"/>
            <a:ext cx="647272" cy="64727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62FAD08-2E1F-45D4-6D82-36B4F579DF95}"/>
              </a:ext>
            </a:extLst>
          </p:cNvPr>
          <p:cNvSpPr txBox="1"/>
          <p:nvPr/>
        </p:nvSpPr>
        <p:spPr>
          <a:xfrm>
            <a:off x="761999" y="152400"/>
            <a:ext cx="11020425" cy="99257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250" b="1" dirty="0">
                <a:solidFill>
                  <a:srgbClr val="FFC000"/>
                </a:solidFill>
                <a:latin typeface="+mj-lt"/>
              </a:rPr>
              <a:t>Narrative and World Building</a:t>
            </a:r>
          </a:p>
          <a:p>
            <a:r>
              <a:rPr lang="en-GB" b="1">
                <a:solidFill>
                  <a:schemeClr val="bg1"/>
                </a:solidFill>
                <a:latin typeface="+mj-lt"/>
              </a:rPr>
              <a:t>Believable Game Characters</a:t>
            </a:r>
            <a:endParaRPr lang="en-GB">
              <a:solidFill>
                <a:schemeClr val="bg1"/>
              </a:solidFill>
              <a:latin typeface="+mj-lt"/>
            </a:endParaRPr>
          </a:p>
          <a:p>
            <a:endParaRPr lang="en-GB" b="1" dirty="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DE7BDBE-FB56-9451-25B8-FD929CE3BBB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-282" b="-503"/>
          <a:stretch>
            <a:fillRect/>
          </a:stretch>
        </p:blipFill>
        <p:spPr>
          <a:xfrm>
            <a:off x="6544661" y="2132356"/>
            <a:ext cx="5232386" cy="2935936"/>
          </a:xfrm>
          <a:prstGeom prst="rect">
            <a:avLst/>
          </a:prstGeom>
          <a:ln w="28575">
            <a:solidFill>
              <a:srgbClr val="FFC000"/>
            </a:solidFill>
          </a:ln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F83C3F99-237B-4129-A5BC-41BE1EEEB242}"/>
              </a:ext>
            </a:extLst>
          </p:cNvPr>
          <p:cNvSpPr>
            <a:spLocks noGrp="1"/>
          </p:cNvSpPr>
          <p:nvPr/>
        </p:nvSpPr>
        <p:spPr>
          <a:xfrm>
            <a:off x="8461698" y="5246168"/>
            <a:ext cx="2207419" cy="2946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 sz="1275" b="0">
                <a:solidFill>
                  <a:srgbClr val="516674"/>
                </a:solidFill>
                <a:latin typeface="DejaVu Sans"/>
                <a:ea typeface="DejaVu Sans"/>
                <a:cs typeface="DejaVu Sans"/>
              </a:defRPr>
            </a:pPr>
            <a:r>
              <a:rPr sz="717">
                <a:solidFill>
                  <a:srgbClr val="516674"/>
                </a:solidFill>
                <a:latin typeface="DejaVu Sans"/>
                <a:ea typeface="DejaVu Sans"/>
                <a:cs typeface="DejaVu Sans"/>
              </a:rPr>
              <a:t>Life is Strange (2015) · DONTNOD / Square Enix</a:t>
            </a:r>
          </a:p>
        </p:txBody>
      </p:sp>
    </p:spTree>
    <p:extLst>
      <p:ext uri="{BB962C8B-B14F-4D97-AF65-F5344CB8AC3E}">
        <p14:creationId xmlns:p14="http://schemas.microsoft.com/office/powerpoint/2010/main" val="25507729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61000">
              <a:srgbClr val="0E214A"/>
            </a:gs>
            <a:gs pos="100000">
              <a:srgbClr val="15306D"/>
            </a:gs>
          </a:gsLst>
          <a:lin ang="54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09A1491-D4B2-B00A-2716-DA7062476D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F3BB193B-C803-0793-DAEC-1F93542E2B5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8800" y="2844224"/>
            <a:ext cx="8534400" cy="1631216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 anchor="t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>
              <a:spcBef>
                <a:spcPct val="0"/>
              </a:spcBef>
              <a:buNone/>
              <a:defRPr/>
            </a:pPr>
            <a:r>
              <a:rPr lang="en-GB" altLang="en-US" sz="4000" b="1">
                <a:solidFill>
                  <a:srgbClr val="FFC000"/>
                </a:solidFill>
                <a:latin typeface="+mn-lt"/>
              </a:rPr>
              <a:t>Believable Game Characters</a:t>
            </a:r>
            <a:endParaRPr lang="en-US"/>
          </a:p>
          <a:p>
            <a:pPr algn="ctr">
              <a:spcBef>
                <a:spcPct val="0"/>
              </a:spcBef>
              <a:buNone/>
              <a:defRPr/>
            </a:pPr>
            <a:r>
              <a:rPr lang="en-GB" altLang="en-US" sz="3000" b="1">
                <a:solidFill>
                  <a:schemeClr val="bg1"/>
                </a:solidFill>
                <a:latin typeface="+mn-lt"/>
              </a:rPr>
              <a:t>Character Through Gameplay</a:t>
            </a:r>
            <a:endParaRPr lang="en-GB">
              <a:solidFill>
                <a:schemeClr val="bg1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endParaRPr lang="en-GB" altLang="en-US" sz="3000" b="1" dirty="0">
              <a:solidFill>
                <a:schemeClr val="bg1"/>
              </a:solidFill>
              <a:latin typeface="+mn-lt"/>
            </a:endParaRPr>
          </a:p>
        </p:txBody>
      </p:sp>
      <p:pic>
        <p:nvPicPr>
          <p:cNvPr id="7" name="Picture 6" descr="A black and white shield with leaves and flowers&#10;&#10;Description automatically generated">
            <a:extLst>
              <a:ext uri="{FF2B5EF4-FFF2-40B4-BE49-F238E27FC236}">
                <a16:creationId xmlns:a16="http://schemas.microsoft.com/office/drawing/2014/main" id="{17F0285A-73AB-3216-85D2-CBB706CF169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285" y="228403"/>
            <a:ext cx="647272" cy="64727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9C62E47-89C2-A802-20DD-138ECB65D38B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250" b="1" dirty="0">
                <a:solidFill>
                  <a:srgbClr val="FFC000"/>
                </a:solidFill>
                <a:latin typeface="+mj-lt"/>
              </a:rPr>
              <a:t>Narrative and World Building</a:t>
            </a:r>
          </a:p>
          <a:p>
            <a:r>
              <a:rPr lang="en-GB" b="1">
                <a:solidFill>
                  <a:schemeClr val="bg1"/>
                </a:solidFill>
                <a:latin typeface="+mj-lt"/>
              </a:rPr>
              <a:t>Believable Game Characters</a:t>
            </a:r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25700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61000">
              <a:srgbClr val="0E214A"/>
            </a:gs>
            <a:gs pos="100000">
              <a:srgbClr val="15306D"/>
            </a:gs>
          </a:gsLst>
          <a:lin ang="54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2BAE7D75-CB29-1477-39F0-9AC92C240E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523A1F90-D15A-8E32-22BA-DA8D3E4CCC7C}"/>
              </a:ext>
            </a:extLst>
          </p:cNvPr>
          <p:cNvSpPr txBox="1"/>
          <p:nvPr/>
        </p:nvSpPr>
        <p:spPr>
          <a:xfrm>
            <a:off x="764683" y="1206017"/>
            <a:ext cx="5623603" cy="655564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>
                <a:solidFill>
                  <a:srgbClr val="FFC000"/>
                </a:solidFill>
                <a:latin typeface="Aptos Display"/>
                <a:ea typeface="+mn-lt"/>
                <a:cs typeface="+mn-lt"/>
              </a:rPr>
              <a:t>Performance and NPC behaviour</a:t>
            </a:r>
            <a:endParaRPr lang="en-US"/>
          </a:p>
          <a:p>
            <a:endParaRPr lang="en-GB" sz="2400" b="1" dirty="0">
              <a:solidFill>
                <a:srgbClr val="FFC000"/>
              </a:solidFill>
              <a:latin typeface="Aptos"/>
            </a:endParaRPr>
          </a:p>
          <a:p>
            <a:r>
              <a:rPr lang="en-US" b="1">
                <a:solidFill>
                  <a:srgbClr val="A4482C"/>
                </a:solidFill>
                <a:ea typeface="+mn-lt"/>
                <a:cs typeface="+mn-lt"/>
              </a:rPr>
              <a:t>Character performance</a:t>
            </a:r>
            <a:endParaRPr lang="en-GB"/>
          </a:p>
          <a:p>
            <a:r>
              <a:rPr lang="en-US" sz="2000" b="1">
                <a:solidFill>
                  <a:schemeClr val="bg1"/>
                </a:solidFill>
                <a:ea typeface="+mn-lt"/>
                <a:cs typeface="+mn-lt"/>
              </a:rPr>
              <a:t>Posture, expression and timing can reveal an NPC’s intention.</a:t>
            </a:r>
          </a:p>
          <a:p>
            <a:endParaRPr lang="en-US" sz="2000" b="1" dirty="0">
              <a:solidFill>
                <a:schemeClr val="bg1"/>
              </a:solidFill>
            </a:endParaRPr>
          </a:p>
          <a:p>
            <a:r>
              <a:rPr lang="en-US" b="1">
                <a:solidFill>
                  <a:srgbClr val="A4482C"/>
                </a:solidFill>
              </a:rPr>
              <a:t>Dialogue and sound</a:t>
            </a:r>
            <a:endParaRPr lang="en-US"/>
          </a:p>
          <a:p>
            <a:r>
              <a:rPr lang="en-US" sz="2000" b="1">
                <a:solidFill>
                  <a:schemeClr val="bg1"/>
                </a:solidFill>
                <a:ea typeface="+mn-lt"/>
                <a:cs typeface="+mn-lt"/>
              </a:rPr>
              <a:t>Pauses, tone and reactions can suggest an unspoken motive.</a:t>
            </a:r>
          </a:p>
          <a:p>
            <a:endParaRPr lang="en-US" sz="2000" b="1" dirty="0">
              <a:solidFill>
                <a:schemeClr val="bg1"/>
              </a:solidFill>
            </a:endParaRPr>
          </a:p>
          <a:p>
            <a:r>
              <a:rPr lang="en-US" b="1" dirty="0">
                <a:solidFill>
                  <a:srgbClr val="A4482C"/>
                </a:solidFill>
                <a:ea typeface="+mn-lt"/>
                <a:cs typeface="+mn-lt"/>
              </a:rPr>
              <a:t>Interactive behaviour</a:t>
            </a:r>
            <a:endParaRPr lang="en-GB" dirty="0"/>
          </a:p>
          <a:p>
            <a:r>
              <a:rPr lang="en-US" sz="2000" b="1">
                <a:solidFill>
                  <a:schemeClr val="bg1"/>
                </a:solidFill>
                <a:ea typeface="+mn-lt"/>
                <a:cs typeface="+mn-lt"/>
              </a:rPr>
              <a:t>Design responses to player actions, reputation and changing circumstances.</a:t>
            </a:r>
          </a:p>
          <a:p>
            <a:endParaRPr lang="en-US" sz="2000" b="1" dirty="0">
              <a:solidFill>
                <a:schemeClr val="bg1"/>
              </a:solidFill>
            </a:endParaRPr>
          </a:p>
          <a:p>
            <a:r>
              <a:rPr lang="en-US" b="1">
                <a:solidFill>
                  <a:srgbClr val="A4482C"/>
                </a:solidFill>
              </a:rPr>
              <a:t>Readability</a:t>
            </a:r>
            <a:endParaRPr lang="en-US"/>
          </a:p>
          <a:p>
            <a:r>
              <a:rPr lang="en-US" sz="2000" b="1">
                <a:solidFill>
                  <a:schemeClr val="bg1"/>
                </a:solidFill>
                <a:ea typeface="+mn-lt"/>
                <a:cs typeface="+mn-lt"/>
              </a:rPr>
              <a:t>Make important reactions clear through the game’s camera, audio and feedback.</a:t>
            </a:r>
          </a:p>
          <a:p>
            <a:endParaRPr lang="en-US" sz="2000" b="1" dirty="0">
              <a:solidFill>
                <a:schemeClr val="bg1"/>
              </a:solidFill>
            </a:endParaRPr>
          </a:p>
          <a:p>
            <a:endParaRPr lang="en-US" sz="2000" b="1" dirty="0">
              <a:solidFill>
                <a:schemeClr val="bg1"/>
              </a:solidFill>
              <a:ea typeface="+mn-lt"/>
              <a:cs typeface="+mn-lt"/>
            </a:endParaRPr>
          </a:p>
          <a:p>
            <a:endParaRPr lang="en-US" sz="2000" b="1" dirty="0">
              <a:solidFill>
                <a:schemeClr val="bg1"/>
              </a:solidFill>
            </a:endParaRPr>
          </a:p>
          <a:p>
            <a:endParaRPr lang="en-US" sz="2000" b="1" dirty="0">
              <a:solidFill>
                <a:schemeClr val="bg1"/>
              </a:solidFill>
            </a:endParaRPr>
          </a:p>
        </p:txBody>
      </p:sp>
      <p:pic>
        <p:nvPicPr>
          <p:cNvPr id="8" name="Picture 7" descr="A black and white shield with leaves and flowers&#10;&#10;Description automatically generated">
            <a:extLst>
              <a:ext uri="{FF2B5EF4-FFF2-40B4-BE49-F238E27FC236}">
                <a16:creationId xmlns:a16="http://schemas.microsoft.com/office/drawing/2014/main" id="{27E896CD-CB52-52C2-949F-1D97425BC1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285" y="228403"/>
            <a:ext cx="647272" cy="64727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2C581F07-07DC-CE29-9714-BCDC4D6EB9F9}"/>
              </a:ext>
            </a:extLst>
          </p:cNvPr>
          <p:cNvSpPr txBox="1"/>
          <p:nvPr/>
        </p:nvSpPr>
        <p:spPr>
          <a:xfrm>
            <a:off x="761999" y="152400"/>
            <a:ext cx="11020425" cy="99257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250" b="1" dirty="0">
                <a:solidFill>
                  <a:srgbClr val="FFC000"/>
                </a:solidFill>
                <a:latin typeface="+mj-lt"/>
              </a:rPr>
              <a:t>Narrative and World Building</a:t>
            </a:r>
          </a:p>
          <a:p>
            <a:r>
              <a:rPr lang="en-GB" b="1">
                <a:solidFill>
                  <a:schemeClr val="bg1"/>
                </a:solidFill>
                <a:latin typeface="+mj-lt"/>
              </a:rPr>
              <a:t>Believable Game Characters</a:t>
            </a:r>
            <a:endParaRPr lang="en-GB">
              <a:solidFill>
                <a:schemeClr val="bg1"/>
              </a:solidFill>
              <a:latin typeface="+mj-lt"/>
            </a:endParaRPr>
          </a:p>
          <a:p>
            <a:endParaRPr lang="en-GB" b="1" dirty="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C56DDD7-ACAC-A574-2C08-5E3E3CB19A6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6494505" y="1713599"/>
            <a:ext cx="5422556" cy="3039503"/>
          </a:xfrm>
          <a:prstGeom prst="rect">
            <a:avLst/>
          </a:prstGeom>
          <a:ln w="28575">
            <a:solidFill>
              <a:srgbClr val="FFC000"/>
            </a:solidFill>
          </a:ln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F33FBC87-3F18-DEAA-6C5D-41F6F3D18551}"/>
              </a:ext>
            </a:extLst>
          </p:cNvPr>
          <p:cNvSpPr>
            <a:spLocks noGrp="1"/>
          </p:cNvSpPr>
          <p:nvPr/>
        </p:nvSpPr>
        <p:spPr>
          <a:xfrm>
            <a:off x="8461698" y="4896061"/>
            <a:ext cx="2207419" cy="2946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 sz="1275" b="0">
                <a:solidFill>
                  <a:srgbClr val="516674"/>
                </a:solidFill>
                <a:latin typeface="DejaVu Sans"/>
                <a:ea typeface="DejaVu Sans"/>
                <a:cs typeface="DejaVu Sans"/>
              </a:defRPr>
            </a:pPr>
            <a:r>
              <a:rPr sz="717">
                <a:solidFill>
                  <a:srgbClr val="516674"/>
                </a:solidFill>
                <a:latin typeface="DejaVu Sans"/>
                <a:ea typeface="DejaVu Sans"/>
                <a:cs typeface="DejaVu Sans"/>
              </a:rPr>
              <a:t>Baldur’s Gate 3 (2023) · Larian Studios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6157027-6651-E471-7729-9BDE995411A8}"/>
              </a:ext>
            </a:extLst>
          </p:cNvPr>
          <p:cNvSpPr/>
          <p:nvPr/>
        </p:nvSpPr>
        <p:spPr>
          <a:xfrm>
            <a:off x="7853405" y="5141783"/>
            <a:ext cx="3240216" cy="111210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FE47605-6B16-4BF7-9F0D-D313EB57566A}"/>
              </a:ext>
            </a:extLst>
          </p:cNvPr>
          <p:cNvSpPr txBox="1"/>
          <p:nvPr/>
        </p:nvSpPr>
        <p:spPr>
          <a:xfrm>
            <a:off x="7856089" y="5194503"/>
            <a:ext cx="3234630" cy="166554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000" b="1">
                <a:solidFill>
                  <a:schemeClr val="bg1"/>
                </a:solidFill>
                <a:ea typeface="+mn-lt"/>
                <a:cs typeface="+mn-lt"/>
              </a:rPr>
              <a:t>Does the performance help the player interpret the dialogue?</a:t>
            </a:r>
            <a:endParaRPr lang="en-US"/>
          </a:p>
          <a:p>
            <a:pPr algn="ctr"/>
            <a:endParaRPr lang="en-US" sz="2000" b="1" dirty="0">
              <a:solidFill>
                <a:schemeClr val="bg1"/>
              </a:solidFill>
            </a:endParaRPr>
          </a:p>
          <a:p>
            <a:pPr algn="ctr"/>
            <a:endParaRPr lang="en-GB" sz="2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58449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61000">
              <a:srgbClr val="0E214A"/>
            </a:gs>
            <a:gs pos="100000">
              <a:srgbClr val="15306D"/>
            </a:gs>
          </a:gsLst>
          <a:lin ang="54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FDAA6AA-CD43-89F3-FE5B-32BFEA9689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4A1C286-C91B-4B80-D1E0-4E4DF53F68B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8800" y="2844224"/>
            <a:ext cx="8534400" cy="1631216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 anchor="t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>
              <a:spcBef>
                <a:spcPct val="0"/>
              </a:spcBef>
              <a:buNone/>
              <a:defRPr/>
            </a:pPr>
            <a:r>
              <a:rPr lang="en-GB" altLang="en-US" sz="4000" b="1">
                <a:solidFill>
                  <a:srgbClr val="FFC000"/>
                </a:solidFill>
                <a:latin typeface="+mn-lt"/>
              </a:rPr>
              <a:t>Believable Game Characters</a:t>
            </a:r>
            <a:endParaRPr lang="en-US"/>
          </a:p>
          <a:p>
            <a:pPr algn="ctr">
              <a:spcBef>
                <a:spcPct val="0"/>
              </a:spcBef>
              <a:buNone/>
              <a:defRPr/>
            </a:pPr>
            <a:r>
              <a:rPr lang="en-GB" altLang="en-US" sz="3000" b="1">
                <a:solidFill>
                  <a:schemeClr val="bg1"/>
                </a:solidFill>
                <a:latin typeface="+mn-lt"/>
              </a:rPr>
              <a:t>Character Case Studies</a:t>
            </a:r>
            <a:endParaRPr lang="en-GB">
              <a:solidFill>
                <a:schemeClr val="bg1"/>
              </a:solidFill>
            </a:endParaRP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endParaRPr lang="en-GB" altLang="en-US" sz="3000" b="1" dirty="0">
              <a:solidFill>
                <a:schemeClr val="bg1"/>
              </a:solidFill>
              <a:latin typeface="+mn-lt"/>
            </a:endParaRPr>
          </a:p>
        </p:txBody>
      </p:sp>
      <p:pic>
        <p:nvPicPr>
          <p:cNvPr id="7" name="Picture 6" descr="A black and white shield with leaves and flowers&#10;&#10;Description automatically generated">
            <a:extLst>
              <a:ext uri="{FF2B5EF4-FFF2-40B4-BE49-F238E27FC236}">
                <a16:creationId xmlns:a16="http://schemas.microsoft.com/office/drawing/2014/main" id="{04063864-0675-A07D-C0DA-7CC25EF2740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285" y="228403"/>
            <a:ext cx="647272" cy="64727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228B213-B1EB-CC8E-DB71-3943DF495AA0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250" b="1" dirty="0">
                <a:solidFill>
                  <a:srgbClr val="FFC000"/>
                </a:solidFill>
                <a:latin typeface="+mj-lt"/>
              </a:rPr>
              <a:t>Narrative and World Building</a:t>
            </a:r>
          </a:p>
          <a:p>
            <a:r>
              <a:rPr lang="en-GB" b="1">
                <a:solidFill>
                  <a:schemeClr val="bg1"/>
                </a:solidFill>
                <a:latin typeface="+mj-lt"/>
              </a:rPr>
              <a:t>Believable Game Characters</a:t>
            </a:r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096107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61000">
              <a:srgbClr val="0E214A"/>
            </a:gs>
            <a:gs pos="100000">
              <a:srgbClr val="15306D"/>
            </a:gs>
          </a:gsLst>
          <a:lin ang="54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4AAC27B1-2319-BCED-AF02-47AB019E51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E45BDF4-3368-E039-917A-EE635042A517}"/>
              </a:ext>
            </a:extLst>
          </p:cNvPr>
          <p:cNvSpPr txBox="1"/>
          <p:nvPr/>
        </p:nvSpPr>
        <p:spPr>
          <a:xfrm>
            <a:off x="764683" y="1206017"/>
            <a:ext cx="5623603" cy="624786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400" b="1">
                <a:solidFill>
                  <a:srgbClr val="FFC000"/>
                </a:solidFill>
                <a:ea typeface="+mn-lt"/>
                <a:cs typeface="+mn-lt"/>
              </a:rPr>
              <a:t>Case study: Joel and Ellie</a:t>
            </a:r>
            <a:endParaRPr lang="en-GB" sz="2400" b="1">
              <a:solidFill>
                <a:srgbClr val="FFC000"/>
              </a:solidFill>
              <a:ea typeface="+mn-lt"/>
              <a:cs typeface="+mn-lt"/>
            </a:endParaRPr>
          </a:p>
          <a:p>
            <a:endParaRPr lang="en-US" sz="2400" b="1" dirty="0">
              <a:solidFill>
                <a:srgbClr val="FFC000"/>
              </a:solidFill>
              <a:ea typeface="+mn-lt"/>
              <a:cs typeface="+mn-lt"/>
            </a:endParaRPr>
          </a:p>
          <a:p>
            <a:r>
              <a:rPr lang="en-US" sz="1600" b="1">
                <a:solidFill>
                  <a:srgbClr val="A4482C"/>
                </a:solidFill>
                <a:ea typeface="+mn-lt"/>
                <a:cs typeface="+mn-lt"/>
              </a:rPr>
              <a:t>Initial Goal</a:t>
            </a:r>
            <a:endParaRPr lang="en-GB">
              <a:solidFill>
                <a:srgbClr val="000000"/>
              </a:solidFill>
              <a:ea typeface="+mn-lt"/>
              <a:cs typeface="+mn-lt"/>
            </a:endParaRPr>
          </a:p>
          <a:p>
            <a:r>
              <a:rPr lang="en-US" b="1">
                <a:solidFill>
                  <a:schemeClr val="bg1"/>
                </a:solidFill>
                <a:ea typeface="+mn-lt"/>
                <a:cs typeface="+mn-lt"/>
              </a:rPr>
              <a:t>Joel is hired to smuggle Ellie out of a military quarantine zone.</a:t>
            </a:r>
            <a:endParaRPr lang="en-US" b="1" dirty="0">
              <a:solidFill>
                <a:schemeClr val="bg1"/>
              </a:solidFill>
              <a:ea typeface="+mn-lt"/>
              <a:cs typeface="+mn-lt"/>
            </a:endParaRPr>
          </a:p>
          <a:p>
            <a:endParaRPr lang="en-US" b="1" dirty="0">
              <a:solidFill>
                <a:schemeClr val="bg1"/>
              </a:solidFill>
            </a:endParaRPr>
          </a:p>
          <a:p>
            <a:r>
              <a:rPr lang="en-US" sz="1600" b="1">
                <a:solidFill>
                  <a:srgbClr val="A4482C"/>
                </a:solidFill>
              </a:rPr>
              <a:t>Developing Relationship</a:t>
            </a:r>
            <a:endParaRPr lang="en-US"/>
          </a:p>
          <a:p>
            <a:r>
              <a:rPr lang="en-US" b="1">
                <a:solidFill>
                  <a:schemeClr val="bg1"/>
                </a:solidFill>
                <a:ea typeface="+mn-lt"/>
                <a:cs typeface="+mn-lt"/>
              </a:rPr>
              <a:t>Their relationship gradually changes from reluctant cooperation into genuine trust and attachment.</a:t>
            </a:r>
            <a:endParaRPr lang="en-US" b="1" dirty="0">
              <a:solidFill>
                <a:schemeClr val="bg1"/>
              </a:solidFill>
              <a:ea typeface="+mn-lt"/>
              <a:cs typeface="+mn-lt"/>
            </a:endParaRPr>
          </a:p>
          <a:p>
            <a:endParaRPr lang="en-US" b="1" dirty="0">
              <a:solidFill>
                <a:schemeClr val="bg1"/>
              </a:solidFill>
              <a:ea typeface="+mn-lt"/>
              <a:cs typeface="+mn-lt"/>
            </a:endParaRPr>
          </a:p>
          <a:p>
            <a:r>
              <a:rPr lang="en-US" sz="1600" b="1">
                <a:solidFill>
                  <a:srgbClr val="A4482C"/>
                </a:solidFill>
              </a:rPr>
              <a:t>Gameplay Connection</a:t>
            </a:r>
            <a:endParaRPr lang="en-US" sz="1600" b="1" dirty="0">
              <a:solidFill>
                <a:srgbClr val="A4482C"/>
              </a:solidFill>
            </a:endParaRPr>
          </a:p>
          <a:p>
            <a:r>
              <a:rPr lang="en-US" b="1">
                <a:solidFill>
                  <a:schemeClr val="bg1"/>
                </a:solidFill>
                <a:ea typeface="+mn-lt"/>
                <a:cs typeface="+mn-lt"/>
              </a:rPr>
              <a:t>Combat, exploration and shared interactions allow the player to experience their growing dependence on one another.</a:t>
            </a:r>
            <a:endParaRPr lang="en-US" sz="1600" b="1">
              <a:solidFill>
                <a:schemeClr val="bg1"/>
              </a:solidFill>
              <a:ea typeface="+mn-lt"/>
              <a:cs typeface="+mn-lt"/>
            </a:endParaRPr>
          </a:p>
          <a:p>
            <a:endParaRPr lang="en-US" b="1" dirty="0">
              <a:solidFill>
                <a:schemeClr val="bg1"/>
              </a:solidFill>
            </a:endParaRPr>
          </a:p>
          <a:p>
            <a:r>
              <a:rPr lang="en-US" sz="1600" b="1">
                <a:solidFill>
                  <a:srgbClr val="A4482C"/>
                </a:solidFill>
              </a:rPr>
              <a:t>Believability</a:t>
            </a:r>
            <a:endParaRPr lang="en-US"/>
          </a:p>
          <a:p>
            <a:r>
              <a:rPr lang="en-US" b="1" dirty="0">
                <a:solidFill>
                  <a:schemeClr val="bg1"/>
                </a:solidFill>
                <a:ea typeface="+mn-lt"/>
                <a:cs typeface="+mn-lt"/>
              </a:rPr>
              <a:t>Their changing dialogue, </a:t>
            </a:r>
            <a:r>
              <a:rPr lang="en-US" b="1" dirty="0" err="1">
                <a:solidFill>
                  <a:schemeClr val="bg1"/>
                </a:solidFill>
                <a:ea typeface="+mn-lt"/>
                <a:cs typeface="+mn-lt"/>
              </a:rPr>
              <a:t>behaviour</a:t>
            </a:r>
            <a:r>
              <a:rPr lang="en-US" b="1" dirty="0">
                <a:solidFill>
                  <a:schemeClr val="bg1"/>
                </a:solidFill>
                <a:ea typeface="+mn-lt"/>
                <a:cs typeface="+mn-lt"/>
              </a:rPr>
              <a:t> and reactions make the relationship feel earned rather than simply told to the player.</a:t>
            </a:r>
            <a:endParaRPr lang="en-US" sz="1600" b="1">
              <a:solidFill>
                <a:schemeClr val="bg1"/>
              </a:solidFill>
            </a:endParaRPr>
          </a:p>
          <a:p>
            <a:endParaRPr lang="en-US" b="1" dirty="0">
              <a:solidFill>
                <a:schemeClr val="bg1"/>
              </a:solidFill>
            </a:endParaRPr>
          </a:p>
          <a:p>
            <a:endParaRPr lang="en-US" b="1" dirty="0">
              <a:solidFill>
                <a:schemeClr val="bg1"/>
              </a:solidFill>
            </a:endParaRPr>
          </a:p>
          <a:p>
            <a:endParaRPr lang="en-US" b="1" dirty="0">
              <a:solidFill>
                <a:schemeClr val="bg1"/>
              </a:solidFill>
              <a:ea typeface="+mn-lt"/>
              <a:cs typeface="+mn-lt"/>
            </a:endParaRPr>
          </a:p>
        </p:txBody>
      </p:sp>
      <p:pic>
        <p:nvPicPr>
          <p:cNvPr id="8" name="Picture 7" descr="A black and white shield with leaves and flowers&#10;&#10;Description automatically generated">
            <a:extLst>
              <a:ext uri="{FF2B5EF4-FFF2-40B4-BE49-F238E27FC236}">
                <a16:creationId xmlns:a16="http://schemas.microsoft.com/office/drawing/2014/main" id="{9564D6B3-4EA9-6FCD-384F-91CFBA86533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285" y="228403"/>
            <a:ext cx="647272" cy="64727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5879043-D4C3-4CD9-0E24-6937F1A5C9EA}"/>
              </a:ext>
            </a:extLst>
          </p:cNvPr>
          <p:cNvSpPr txBox="1"/>
          <p:nvPr/>
        </p:nvSpPr>
        <p:spPr>
          <a:xfrm>
            <a:off x="761999" y="152400"/>
            <a:ext cx="11020425" cy="99257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250" b="1" dirty="0">
                <a:solidFill>
                  <a:srgbClr val="FFC000"/>
                </a:solidFill>
                <a:latin typeface="+mj-lt"/>
              </a:rPr>
              <a:t>Narrative and World Building</a:t>
            </a:r>
          </a:p>
          <a:p>
            <a:r>
              <a:rPr lang="en-GB" b="1">
                <a:solidFill>
                  <a:schemeClr val="bg1"/>
                </a:solidFill>
                <a:latin typeface="+mj-lt"/>
              </a:rPr>
              <a:t>Believable Game Characters</a:t>
            </a:r>
            <a:endParaRPr lang="en-GB">
              <a:solidFill>
                <a:schemeClr val="bg1"/>
              </a:solidFill>
              <a:latin typeface="+mj-lt"/>
            </a:endParaRPr>
          </a:p>
          <a:p>
            <a:endParaRPr lang="en-GB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C13791E2-E834-E7BE-20D6-82EF60BC9B2B}"/>
              </a:ext>
            </a:extLst>
          </p:cNvPr>
          <p:cNvSpPr/>
          <p:nvPr/>
        </p:nvSpPr>
        <p:spPr>
          <a:xfrm>
            <a:off x="7722973" y="4970161"/>
            <a:ext cx="3240216" cy="111210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62C6A0B-B992-2D51-0587-75D5EF722FD8}"/>
              </a:ext>
            </a:extLst>
          </p:cNvPr>
          <p:cNvSpPr txBox="1"/>
          <p:nvPr/>
        </p:nvSpPr>
        <p:spPr>
          <a:xfrm>
            <a:off x="7725657" y="5050340"/>
            <a:ext cx="3234630" cy="132343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000" b="1">
                <a:solidFill>
                  <a:schemeClr val="bg1"/>
                </a:solidFill>
                <a:ea typeface="+mn-lt"/>
                <a:cs typeface="+mn-lt"/>
              </a:rPr>
              <a:t>Which parts of this relationship does the player control?</a:t>
            </a:r>
            <a:endParaRPr lang="en-US" b="1">
              <a:solidFill>
                <a:schemeClr val="bg1"/>
              </a:solidFill>
            </a:endParaRPr>
          </a:p>
          <a:p>
            <a:pPr algn="ctr"/>
            <a:endParaRPr lang="en-US" sz="2000" b="1" dirty="0">
              <a:solidFill>
                <a:schemeClr val="bg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E33AC9-05D3-BF83-8EEA-22D1AD23F92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6453316" y="1644950"/>
            <a:ext cx="5264663" cy="2963990"/>
          </a:xfrm>
          <a:prstGeom prst="rect">
            <a:avLst/>
          </a:prstGeom>
          <a:ln w="28575">
            <a:solidFill>
              <a:srgbClr val="FFC000"/>
            </a:solidFill>
          </a:ln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B95AC2FB-D271-4836-911D-0BA9030CC415}"/>
              </a:ext>
            </a:extLst>
          </p:cNvPr>
          <p:cNvSpPr>
            <a:spLocks noGrp="1"/>
          </p:cNvSpPr>
          <p:nvPr/>
        </p:nvSpPr>
        <p:spPr>
          <a:xfrm>
            <a:off x="9086400" y="4690114"/>
            <a:ext cx="2207419" cy="2946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 sz="1275" b="0">
                <a:solidFill>
                  <a:srgbClr val="516674"/>
                </a:solidFill>
                <a:latin typeface="DejaVu Sans"/>
                <a:ea typeface="DejaVu Sans"/>
                <a:cs typeface="DejaVu Sans"/>
              </a:defRPr>
            </a:pPr>
            <a:r>
              <a:rPr sz="717">
                <a:solidFill>
                  <a:srgbClr val="516674"/>
                </a:solidFill>
                <a:latin typeface="DejaVu Sans"/>
                <a:ea typeface="DejaVu Sans"/>
                <a:cs typeface="DejaVu Sans"/>
              </a:rPr>
              <a:t>The Last of Us (2013) · Naughty Dog / SIE</a:t>
            </a:r>
          </a:p>
        </p:txBody>
      </p:sp>
    </p:spTree>
    <p:extLst>
      <p:ext uri="{BB962C8B-B14F-4D97-AF65-F5344CB8AC3E}">
        <p14:creationId xmlns:p14="http://schemas.microsoft.com/office/powerpoint/2010/main" val="41366587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61000">
              <a:srgbClr val="0E214A"/>
            </a:gs>
            <a:gs pos="100000">
              <a:srgbClr val="15306D"/>
            </a:gs>
          </a:gsLst>
          <a:lin ang="54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01A9182-C734-793C-5963-FE9D9E616AB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7C0C55C-2896-7EB0-1F55-0047A225BE1A}"/>
              </a:ext>
            </a:extLst>
          </p:cNvPr>
          <p:cNvSpPr txBox="1"/>
          <p:nvPr/>
        </p:nvSpPr>
        <p:spPr>
          <a:xfrm>
            <a:off x="764683" y="1206017"/>
            <a:ext cx="5623603" cy="6524863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400" b="1">
                <a:solidFill>
                  <a:srgbClr val="FFC000"/>
                </a:solidFill>
                <a:ea typeface="+mn-lt"/>
                <a:cs typeface="+mn-lt"/>
              </a:rPr>
              <a:t>Case study: Joel and Ellie</a:t>
            </a:r>
            <a:endParaRPr lang="en-GB" sz="2400" b="1">
              <a:solidFill>
                <a:srgbClr val="FFC000"/>
              </a:solidFill>
              <a:ea typeface="+mn-lt"/>
              <a:cs typeface="+mn-lt"/>
            </a:endParaRPr>
          </a:p>
          <a:p>
            <a:endParaRPr lang="en-US" sz="2400" b="1" dirty="0">
              <a:solidFill>
                <a:srgbClr val="FFC000"/>
              </a:solidFill>
              <a:ea typeface="+mn-lt"/>
              <a:cs typeface="+mn-lt"/>
            </a:endParaRPr>
          </a:p>
          <a:p>
            <a:r>
              <a:rPr lang="en-US" sz="1600" b="1">
                <a:solidFill>
                  <a:srgbClr val="A4482C"/>
                </a:solidFill>
                <a:ea typeface="+mn-lt"/>
                <a:cs typeface="+mn-lt"/>
              </a:rPr>
              <a:t>Initial Goal</a:t>
            </a:r>
            <a:endParaRPr lang="en-GB">
              <a:solidFill>
                <a:srgbClr val="000000"/>
              </a:solidFill>
              <a:ea typeface="+mn-lt"/>
              <a:cs typeface="+mn-lt"/>
            </a:endParaRPr>
          </a:p>
          <a:p>
            <a:r>
              <a:rPr lang="en-US" b="1">
                <a:solidFill>
                  <a:schemeClr val="bg1"/>
                </a:solidFill>
                <a:ea typeface="+mn-lt"/>
                <a:cs typeface="+mn-lt"/>
              </a:rPr>
              <a:t>Kratos and Atreus begin their journey to fulfil Faye’s final wish by scattering her ashes.</a:t>
            </a:r>
          </a:p>
          <a:p>
            <a:endParaRPr lang="en-US" b="1" dirty="0">
              <a:solidFill>
                <a:schemeClr val="bg1"/>
              </a:solidFill>
              <a:ea typeface="+mn-lt"/>
              <a:cs typeface="+mn-lt"/>
            </a:endParaRPr>
          </a:p>
          <a:p>
            <a:r>
              <a:rPr lang="en-US" sz="1600" b="1">
                <a:solidFill>
                  <a:srgbClr val="A4482C"/>
                </a:solidFill>
              </a:rPr>
              <a:t>Developing Relationship</a:t>
            </a:r>
            <a:endParaRPr lang="en-US"/>
          </a:p>
          <a:p>
            <a:r>
              <a:rPr lang="en-US" b="1">
                <a:solidFill>
                  <a:schemeClr val="bg1"/>
                </a:solidFill>
                <a:ea typeface="+mn-lt"/>
                <a:cs typeface="+mn-lt"/>
              </a:rPr>
              <a:t>Kratos struggles to connect with Atreus, while Atreus seeks his father’s approval and guidance.</a:t>
            </a:r>
          </a:p>
          <a:p>
            <a:endParaRPr lang="en-US" b="1" dirty="0">
              <a:solidFill>
                <a:schemeClr val="bg1"/>
              </a:solidFill>
              <a:ea typeface="+mn-lt"/>
              <a:cs typeface="+mn-lt"/>
            </a:endParaRPr>
          </a:p>
          <a:p>
            <a:r>
              <a:rPr lang="en-US" sz="1600" b="1">
                <a:solidFill>
                  <a:srgbClr val="A4482C"/>
                </a:solidFill>
              </a:rPr>
              <a:t>Gameplay Connection</a:t>
            </a:r>
            <a:endParaRPr lang="en-US" sz="1600" b="1" dirty="0">
              <a:solidFill>
                <a:srgbClr val="A4482C"/>
              </a:solidFill>
            </a:endParaRPr>
          </a:p>
          <a:p>
            <a:r>
              <a:rPr lang="en-US" b="1">
                <a:solidFill>
                  <a:schemeClr val="bg1"/>
                </a:solidFill>
                <a:ea typeface="+mn-lt"/>
                <a:cs typeface="+mn-lt"/>
              </a:rPr>
              <a:t>Atreus supports Kratos during combat and exploration, making their relationship part of the player’s moment-to-moment experience.</a:t>
            </a:r>
          </a:p>
          <a:p>
            <a:endParaRPr lang="en-US" b="1" dirty="0">
              <a:solidFill>
                <a:schemeClr val="bg1"/>
              </a:solidFill>
            </a:endParaRPr>
          </a:p>
          <a:p>
            <a:r>
              <a:rPr lang="en-US" sz="1600" b="1">
                <a:solidFill>
                  <a:srgbClr val="A4482C"/>
                </a:solidFill>
              </a:rPr>
              <a:t>Believability</a:t>
            </a:r>
            <a:endParaRPr lang="en-US"/>
          </a:p>
          <a:p>
            <a:r>
              <a:rPr lang="en-US" b="1" dirty="0">
                <a:solidFill>
                  <a:schemeClr val="bg1"/>
                </a:solidFill>
                <a:ea typeface="+mn-lt"/>
                <a:cs typeface="+mn-lt"/>
              </a:rPr>
              <a:t>Their changing dialogue, </a:t>
            </a:r>
            <a:r>
              <a:rPr lang="en-US" b="1" dirty="0" err="1">
                <a:solidFill>
                  <a:schemeClr val="bg1"/>
                </a:solidFill>
                <a:ea typeface="+mn-lt"/>
                <a:cs typeface="+mn-lt"/>
              </a:rPr>
              <a:t>behaviour</a:t>
            </a:r>
            <a:r>
              <a:rPr lang="en-US" b="1" dirty="0">
                <a:solidFill>
                  <a:schemeClr val="bg1"/>
                </a:solidFill>
                <a:ea typeface="+mn-lt"/>
                <a:cs typeface="+mn-lt"/>
              </a:rPr>
              <a:t> and cooperation show their relationship developing gradually throughout the journey.</a:t>
            </a:r>
            <a:endParaRPr lang="en-US" dirty="0">
              <a:solidFill>
                <a:schemeClr val="bg1"/>
              </a:solidFill>
            </a:endParaRPr>
          </a:p>
          <a:p>
            <a:endParaRPr lang="en-US" b="1" dirty="0">
              <a:solidFill>
                <a:schemeClr val="bg1"/>
              </a:solidFill>
            </a:endParaRPr>
          </a:p>
          <a:p>
            <a:endParaRPr lang="en-US" b="1" dirty="0">
              <a:solidFill>
                <a:schemeClr val="bg1"/>
              </a:solidFill>
            </a:endParaRPr>
          </a:p>
          <a:p>
            <a:endParaRPr lang="en-US" b="1" dirty="0">
              <a:solidFill>
                <a:schemeClr val="bg1"/>
              </a:solidFill>
            </a:endParaRPr>
          </a:p>
          <a:p>
            <a:endParaRPr lang="en-US" b="1" dirty="0">
              <a:solidFill>
                <a:schemeClr val="bg1"/>
              </a:solidFill>
              <a:ea typeface="+mn-lt"/>
              <a:cs typeface="+mn-lt"/>
            </a:endParaRPr>
          </a:p>
        </p:txBody>
      </p:sp>
      <p:pic>
        <p:nvPicPr>
          <p:cNvPr id="8" name="Picture 7" descr="A black and white shield with leaves and flowers&#10;&#10;Description automatically generated">
            <a:extLst>
              <a:ext uri="{FF2B5EF4-FFF2-40B4-BE49-F238E27FC236}">
                <a16:creationId xmlns:a16="http://schemas.microsoft.com/office/drawing/2014/main" id="{E7BC08FF-A289-3F00-79D9-740EFFF4E4D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285" y="228403"/>
            <a:ext cx="647272" cy="64727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FFCED3C-CC7D-27E3-6599-12E9F23F405A}"/>
              </a:ext>
            </a:extLst>
          </p:cNvPr>
          <p:cNvSpPr txBox="1"/>
          <p:nvPr/>
        </p:nvSpPr>
        <p:spPr>
          <a:xfrm>
            <a:off x="761999" y="152400"/>
            <a:ext cx="11020425" cy="99257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250" b="1" dirty="0">
                <a:solidFill>
                  <a:srgbClr val="FFC000"/>
                </a:solidFill>
                <a:latin typeface="+mj-lt"/>
              </a:rPr>
              <a:t>Narrative and World Building</a:t>
            </a:r>
          </a:p>
          <a:p>
            <a:r>
              <a:rPr lang="en-GB" b="1">
                <a:solidFill>
                  <a:schemeClr val="bg1"/>
                </a:solidFill>
                <a:latin typeface="+mj-lt"/>
              </a:rPr>
              <a:t>Believable Game Characters</a:t>
            </a:r>
            <a:endParaRPr lang="en-GB">
              <a:solidFill>
                <a:schemeClr val="bg1"/>
              </a:solidFill>
              <a:latin typeface="+mj-lt"/>
            </a:endParaRPr>
          </a:p>
          <a:p>
            <a:endParaRPr lang="en-GB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802D559-BCB5-1B01-0C13-5C8BFF1D6648}"/>
              </a:ext>
            </a:extLst>
          </p:cNvPr>
          <p:cNvSpPr/>
          <p:nvPr/>
        </p:nvSpPr>
        <p:spPr>
          <a:xfrm>
            <a:off x="7722973" y="4970161"/>
            <a:ext cx="3240216" cy="111210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33FFB1C2-6022-0F30-AA8F-EEC82334FEF8}"/>
              </a:ext>
            </a:extLst>
          </p:cNvPr>
          <p:cNvSpPr txBox="1"/>
          <p:nvPr/>
        </p:nvSpPr>
        <p:spPr>
          <a:xfrm>
            <a:off x="7725657" y="4988556"/>
            <a:ext cx="3234630" cy="163121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000" b="1" dirty="0">
                <a:solidFill>
                  <a:schemeClr val="bg1"/>
                </a:solidFill>
                <a:ea typeface="+mn-lt"/>
                <a:cs typeface="+mn-lt"/>
              </a:rPr>
              <a:t>How does companion </a:t>
            </a:r>
            <a:r>
              <a:rPr lang="en-US" sz="2000" b="1" dirty="0" err="1">
                <a:solidFill>
                  <a:schemeClr val="bg1"/>
                </a:solidFill>
                <a:ea typeface="+mn-lt"/>
                <a:cs typeface="+mn-lt"/>
              </a:rPr>
              <a:t>behaviour</a:t>
            </a:r>
            <a:r>
              <a:rPr lang="en-US" sz="2000" b="1" dirty="0">
                <a:solidFill>
                  <a:schemeClr val="bg1"/>
                </a:solidFill>
                <a:ea typeface="+mn-lt"/>
                <a:cs typeface="+mn-lt"/>
              </a:rPr>
              <a:t> support the story during play?</a:t>
            </a:r>
            <a:endParaRPr lang="en-US"/>
          </a:p>
          <a:p>
            <a:pPr algn="ctr"/>
            <a:endParaRPr lang="en-US" sz="2000" b="1" dirty="0">
              <a:solidFill>
                <a:schemeClr val="bg1"/>
              </a:solidFill>
            </a:endParaRPr>
          </a:p>
          <a:p>
            <a:pPr algn="ctr"/>
            <a:endParaRPr lang="en-US" sz="2000" b="1" dirty="0">
              <a:solidFill>
                <a:schemeClr val="bg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3023DFD-9C8F-39D4-56FB-E36F713EDF1D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-820"/>
          <a:stretch>
            <a:fillRect/>
          </a:stretch>
        </p:blipFill>
        <p:spPr>
          <a:xfrm>
            <a:off x="6391532" y="1226195"/>
            <a:ext cx="5628502" cy="3241947"/>
          </a:xfrm>
          <a:prstGeom prst="rect">
            <a:avLst/>
          </a:prstGeom>
          <a:ln w="28575">
            <a:solidFill>
              <a:srgbClr val="FFC000"/>
            </a:solidFill>
          </a:ln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DAAD7109-3B62-423C-BB92-A34E199FCA91}"/>
              </a:ext>
            </a:extLst>
          </p:cNvPr>
          <p:cNvSpPr>
            <a:spLocks noGrp="1"/>
          </p:cNvSpPr>
          <p:nvPr/>
        </p:nvSpPr>
        <p:spPr>
          <a:xfrm>
            <a:off x="8516617" y="4545952"/>
            <a:ext cx="2207419" cy="2946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 sz="1275" b="0">
                <a:solidFill>
                  <a:srgbClr val="516674"/>
                </a:solidFill>
                <a:latin typeface="DejaVu Sans"/>
                <a:ea typeface="DejaVu Sans"/>
                <a:cs typeface="DejaVu Sans"/>
              </a:defRPr>
            </a:pPr>
            <a:r>
              <a:rPr sz="717">
                <a:solidFill>
                  <a:srgbClr val="516674"/>
                </a:solidFill>
                <a:latin typeface="DejaVu Sans"/>
                <a:ea typeface="DejaVu Sans"/>
                <a:cs typeface="DejaVu Sans"/>
              </a:rPr>
              <a:t>God of War (2018) · Santa Monica Studio / SIE</a:t>
            </a:r>
          </a:p>
        </p:txBody>
      </p:sp>
    </p:spTree>
    <p:extLst>
      <p:ext uri="{BB962C8B-B14F-4D97-AF65-F5344CB8AC3E}">
        <p14:creationId xmlns:p14="http://schemas.microsoft.com/office/powerpoint/2010/main" val="16759026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61000">
              <a:srgbClr val="0E214A"/>
            </a:gs>
            <a:gs pos="100000">
              <a:srgbClr val="15306D"/>
            </a:gs>
          </a:gsLst>
          <a:lin ang="54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BCB9E4D-F04E-43B4-E203-5F87C394BFF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08E59813-B1F6-F34B-45A6-B13B242F5070}"/>
              </a:ext>
            </a:extLst>
          </p:cNvPr>
          <p:cNvSpPr txBox="1"/>
          <p:nvPr/>
        </p:nvSpPr>
        <p:spPr>
          <a:xfrm>
            <a:off x="764683" y="1206017"/>
            <a:ext cx="5623603" cy="686341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>
                <a:solidFill>
                  <a:srgbClr val="FFC000"/>
                </a:solidFill>
                <a:latin typeface="Aptos Display"/>
                <a:ea typeface="+mn-lt"/>
                <a:cs typeface="+mn-lt"/>
              </a:rPr>
              <a:t>Motivation across game systems</a:t>
            </a:r>
            <a:endParaRPr lang="en-US"/>
          </a:p>
          <a:p>
            <a:endParaRPr lang="en-GB" sz="2400" b="1" dirty="0">
              <a:solidFill>
                <a:srgbClr val="FFC000"/>
              </a:solidFill>
              <a:latin typeface="Aptos"/>
            </a:endParaRPr>
          </a:p>
          <a:p>
            <a:r>
              <a:rPr lang="en-US" b="1">
                <a:solidFill>
                  <a:srgbClr val="A4482C"/>
                </a:solidFill>
                <a:ea typeface="+mn-lt"/>
                <a:cs typeface="+mn-lt"/>
              </a:rPr>
              <a:t>Dialogue and quests</a:t>
            </a:r>
            <a:endParaRPr lang="en-GB"/>
          </a:p>
          <a:p>
            <a:r>
              <a:rPr lang="en-US" sz="2000" b="1">
                <a:solidFill>
                  <a:schemeClr val="bg1"/>
                </a:solidFill>
                <a:ea typeface="+mn-lt"/>
                <a:cs typeface="+mn-lt"/>
              </a:rPr>
              <a:t>Check that dialogue and objectives reflect the character’s priorities.</a:t>
            </a:r>
          </a:p>
          <a:p>
            <a:endParaRPr lang="en-US" sz="2000" b="1" dirty="0">
              <a:solidFill>
                <a:schemeClr val="bg1"/>
              </a:solidFill>
            </a:endParaRPr>
          </a:p>
          <a:p>
            <a:r>
              <a:rPr lang="en-US" b="1" dirty="0">
                <a:solidFill>
                  <a:srgbClr val="A4482C"/>
                </a:solidFill>
              </a:rPr>
              <a:t>Repeatable </a:t>
            </a:r>
            <a:r>
              <a:rPr lang="en-US" b="1" dirty="0" err="1">
                <a:solidFill>
                  <a:srgbClr val="A4482C"/>
                </a:solidFill>
              </a:rPr>
              <a:t>behaviour</a:t>
            </a:r>
            <a:endParaRPr lang="en-US"/>
          </a:p>
          <a:p>
            <a:r>
              <a:rPr lang="en-US" sz="2000" b="1" dirty="0">
                <a:solidFill>
                  <a:schemeClr val="bg1"/>
                </a:solidFill>
                <a:ea typeface="+mn-lt"/>
                <a:cs typeface="+mn-lt"/>
              </a:rPr>
              <a:t>Consider whether routine NPC actions support or weaken their </a:t>
            </a:r>
            <a:r>
              <a:rPr lang="en-US" sz="2000" b="1" dirty="0" err="1">
                <a:solidFill>
                  <a:schemeClr val="bg1"/>
                </a:solidFill>
                <a:ea typeface="+mn-lt"/>
                <a:cs typeface="+mn-lt"/>
              </a:rPr>
              <a:t>characterisation</a:t>
            </a:r>
            <a:r>
              <a:rPr lang="en-US" sz="2000" b="1" dirty="0">
                <a:solidFill>
                  <a:schemeClr val="bg1"/>
                </a:solidFill>
                <a:ea typeface="+mn-lt"/>
                <a:cs typeface="+mn-lt"/>
              </a:rPr>
              <a:t>.</a:t>
            </a:r>
          </a:p>
          <a:p>
            <a:endParaRPr lang="en-US" sz="2000" b="1" dirty="0">
              <a:solidFill>
                <a:schemeClr val="bg1"/>
              </a:solidFill>
            </a:endParaRPr>
          </a:p>
          <a:p>
            <a:r>
              <a:rPr lang="en-US" b="1">
                <a:solidFill>
                  <a:srgbClr val="A4482C"/>
                </a:solidFill>
                <a:ea typeface="+mn-lt"/>
                <a:cs typeface="+mn-lt"/>
              </a:rPr>
              <a:t>Player and character</a:t>
            </a:r>
            <a:endParaRPr lang="en-GB"/>
          </a:p>
          <a:p>
            <a:r>
              <a:rPr lang="en-US" sz="2000" b="1">
                <a:solidFill>
                  <a:schemeClr val="bg1"/>
                </a:solidFill>
                <a:ea typeface="+mn-lt"/>
                <a:cs typeface="+mn-lt"/>
              </a:rPr>
              <a:t>The player may seek rewards that differ from the protagonist’s motives.</a:t>
            </a:r>
          </a:p>
          <a:p>
            <a:endParaRPr lang="en-US" sz="2000" b="1" dirty="0">
              <a:solidFill>
                <a:schemeClr val="bg1"/>
              </a:solidFill>
            </a:endParaRPr>
          </a:p>
          <a:p>
            <a:r>
              <a:rPr lang="en-US" b="1" u="sng">
                <a:solidFill>
                  <a:srgbClr val="A4482C"/>
                </a:solidFill>
              </a:rPr>
              <a:t>Critical question:</a:t>
            </a:r>
            <a:endParaRPr lang="en-US" u="sng"/>
          </a:p>
          <a:p>
            <a:r>
              <a:rPr lang="en-US" sz="2000" b="1" u="sng">
                <a:solidFill>
                  <a:schemeClr val="bg1"/>
                </a:solidFill>
                <a:ea typeface="+mn-lt"/>
                <a:cs typeface="+mn-lt"/>
              </a:rPr>
              <a:t>What supports the intended motivation, and what contradicts it?</a:t>
            </a:r>
          </a:p>
          <a:p>
            <a:endParaRPr lang="en-US" sz="2000" b="1" dirty="0">
              <a:solidFill>
                <a:schemeClr val="bg1"/>
              </a:solidFill>
            </a:endParaRPr>
          </a:p>
          <a:p>
            <a:endParaRPr lang="en-US" sz="2000" b="1" dirty="0">
              <a:solidFill>
                <a:schemeClr val="bg1"/>
              </a:solidFill>
            </a:endParaRPr>
          </a:p>
          <a:p>
            <a:endParaRPr lang="en-US" sz="2000" b="1" dirty="0">
              <a:solidFill>
                <a:schemeClr val="bg1"/>
              </a:solidFill>
              <a:ea typeface="+mn-lt"/>
              <a:cs typeface="+mn-lt"/>
            </a:endParaRPr>
          </a:p>
          <a:p>
            <a:endParaRPr lang="en-US" sz="2000" b="1" dirty="0">
              <a:solidFill>
                <a:schemeClr val="bg1"/>
              </a:solidFill>
            </a:endParaRPr>
          </a:p>
          <a:p>
            <a:endParaRPr lang="en-US" sz="2000" b="1" dirty="0">
              <a:solidFill>
                <a:schemeClr val="bg1"/>
              </a:solidFill>
            </a:endParaRPr>
          </a:p>
        </p:txBody>
      </p:sp>
      <p:pic>
        <p:nvPicPr>
          <p:cNvPr id="8" name="Picture 7" descr="A black and white shield with leaves and flowers&#10;&#10;Description automatically generated">
            <a:extLst>
              <a:ext uri="{FF2B5EF4-FFF2-40B4-BE49-F238E27FC236}">
                <a16:creationId xmlns:a16="http://schemas.microsoft.com/office/drawing/2014/main" id="{FBEC4ED5-87E4-C0E9-D667-91A27428CA8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285" y="228403"/>
            <a:ext cx="647272" cy="64727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FD1C72F-5A73-E714-01C7-FFC87BA7517B}"/>
              </a:ext>
            </a:extLst>
          </p:cNvPr>
          <p:cNvSpPr txBox="1"/>
          <p:nvPr/>
        </p:nvSpPr>
        <p:spPr>
          <a:xfrm>
            <a:off x="761999" y="152400"/>
            <a:ext cx="11020425" cy="99257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250" b="1" dirty="0">
                <a:solidFill>
                  <a:srgbClr val="FFC000"/>
                </a:solidFill>
                <a:latin typeface="+mj-lt"/>
              </a:rPr>
              <a:t>Narrative and World Building</a:t>
            </a:r>
          </a:p>
          <a:p>
            <a:r>
              <a:rPr lang="en-GB" b="1">
                <a:solidFill>
                  <a:schemeClr val="bg1"/>
                </a:solidFill>
                <a:latin typeface="+mj-lt"/>
              </a:rPr>
              <a:t>Believable Game Characters</a:t>
            </a:r>
            <a:endParaRPr lang="en-GB">
              <a:solidFill>
                <a:schemeClr val="bg1"/>
              </a:solidFill>
              <a:latin typeface="+mj-lt"/>
            </a:endParaRPr>
          </a:p>
          <a:p>
            <a:endParaRPr lang="en-GB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D93294E8-59D9-AA45-243E-833EBD47B77F}"/>
              </a:ext>
            </a:extLst>
          </p:cNvPr>
          <p:cNvSpPr/>
          <p:nvPr/>
        </p:nvSpPr>
        <p:spPr>
          <a:xfrm>
            <a:off x="7853405" y="5141783"/>
            <a:ext cx="3240216" cy="111210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3427E75-1B87-8DD0-A614-2F4E597FD918}"/>
              </a:ext>
            </a:extLst>
          </p:cNvPr>
          <p:cNvSpPr txBox="1"/>
          <p:nvPr/>
        </p:nvSpPr>
        <p:spPr>
          <a:xfrm>
            <a:off x="7856089" y="5194503"/>
            <a:ext cx="3234630" cy="193899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000" b="1">
                <a:solidFill>
                  <a:schemeClr val="bg1"/>
                </a:solidFill>
                <a:ea typeface="+mn-lt"/>
                <a:cs typeface="+mn-lt"/>
              </a:rPr>
              <a:t>How can dialogue choices let players express different motivations?</a:t>
            </a:r>
            <a:endParaRPr lang="en-US"/>
          </a:p>
          <a:p>
            <a:pPr algn="ctr"/>
            <a:endParaRPr lang="en-US" sz="2000" b="1" dirty="0">
              <a:solidFill>
                <a:schemeClr val="bg1"/>
              </a:solidFill>
            </a:endParaRPr>
          </a:p>
          <a:p>
            <a:pPr algn="ctr"/>
            <a:endParaRPr lang="en-US" sz="2000" b="1" dirty="0">
              <a:solidFill>
                <a:schemeClr val="bg1"/>
              </a:solidFill>
            </a:endParaRPr>
          </a:p>
          <a:p>
            <a:pPr algn="ctr"/>
            <a:endParaRPr lang="en-GB" sz="2000" b="1" dirty="0">
              <a:solidFill>
                <a:schemeClr val="bg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D097688-A6D8-7C0E-8099-6E64DA16BE3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-820"/>
          <a:stretch>
            <a:fillRect/>
          </a:stretch>
        </p:blipFill>
        <p:spPr>
          <a:xfrm>
            <a:off x="6391532" y="1610626"/>
            <a:ext cx="5559853" cy="3125244"/>
          </a:xfrm>
          <a:prstGeom prst="rect">
            <a:avLst/>
          </a:prstGeom>
          <a:ln w="28575">
            <a:solidFill>
              <a:srgbClr val="FFC000"/>
            </a:solidFill>
          </a:ln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B83F36EA-C9DA-4968-8BD8-A8E36A384A5D}"/>
              </a:ext>
            </a:extLst>
          </p:cNvPr>
          <p:cNvSpPr>
            <a:spLocks noGrp="1"/>
          </p:cNvSpPr>
          <p:nvPr/>
        </p:nvSpPr>
        <p:spPr>
          <a:xfrm>
            <a:off x="8818670" y="4848006"/>
            <a:ext cx="2207419" cy="2946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 sz="1275" b="0">
                <a:solidFill>
                  <a:srgbClr val="516674"/>
                </a:solidFill>
                <a:latin typeface="DejaVu Sans"/>
                <a:ea typeface="DejaVu Sans"/>
                <a:cs typeface="DejaVu Sans"/>
              </a:defRPr>
            </a:pPr>
            <a:r>
              <a:rPr sz="717">
                <a:solidFill>
                  <a:srgbClr val="516674"/>
                </a:solidFill>
                <a:latin typeface="DejaVu Sans"/>
                <a:ea typeface="DejaVu Sans"/>
                <a:cs typeface="DejaVu Sans"/>
              </a:rPr>
              <a:t>Disco Elysium (2019) · ZA/UM</a:t>
            </a:r>
          </a:p>
        </p:txBody>
      </p:sp>
    </p:spTree>
    <p:extLst>
      <p:ext uri="{BB962C8B-B14F-4D97-AF65-F5344CB8AC3E}">
        <p14:creationId xmlns:p14="http://schemas.microsoft.com/office/powerpoint/2010/main" val="14971699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61000">
              <a:srgbClr val="0E214A"/>
            </a:gs>
            <a:gs pos="100000">
              <a:srgbClr val="15306D"/>
            </a:gs>
          </a:gsLst>
          <a:lin ang="54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3146C7D-F336-A8AA-A91E-E7C1218309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867AA6A-B105-82BA-0F93-662D08EE088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828800" y="2844224"/>
            <a:ext cx="8534400" cy="1631216"/>
          </a:xfrm>
          <a:prstGeom prst="rect">
            <a:avLst/>
          </a:prstGeom>
          <a:noFill/>
          <a:ln>
            <a:noFill/>
          </a:ln>
        </p:spPr>
        <p:txBody>
          <a:bodyPr lIns="91440" tIns="45720" rIns="91440" bIns="45720" anchor="t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charset="0"/>
              <a:buChar char="–"/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charset="0"/>
              <a:buChar char="•"/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charset="0"/>
              <a:buChar char="–"/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ctr">
              <a:spcBef>
                <a:spcPct val="0"/>
              </a:spcBef>
              <a:buNone/>
              <a:defRPr/>
            </a:pPr>
            <a:r>
              <a:rPr lang="en-GB" altLang="en-US" sz="4000" b="1">
                <a:solidFill>
                  <a:srgbClr val="FFC000"/>
                </a:solidFill>
                <a:latin typeface="+mn-lt"/>
              </a:rPr>
              <a:t>Believable Game Characters</a:t>
            </a:r>
            <a:endParaRPr lang="en-US"/>
          </a:p>
          <a:p>
            <a:pPr algn="ctr">
              <a:spcBef>
                <a:spcPct val="0"/>
              </a:spcBef>
              <a:buNone/>
              <a:defRPr/>
            </a:pPr>
            <a:r>
              <a:rPr lang="en-GB" altLang="en-US" sz="3000" b="1" dirty="0">
                <a:solidFill>
                  <a:schemeClr val="bg1"/>
                </a:solidFill>
                <a:latin typeface="+mn-lt"/>
              </a:rPr>
              <a:t>Designing Believ</a:t>
            </a:r>
            <a:r>
              <a:rPr lang="en-GB" altLang="en-US" sz="3000" b="1">
                <a:solidFill>
                  <a:schemeClr val="bg1"/>
                </a:solidFill>
                <a:latin typeface="+mn-lt"/>
              </a:rPr>
              <a:t>able Characters</a:t>
            </a:r>
            <a:endParaRPr lang="en-GB">
              <a:solidFill>
                <a:schemeClr val="bg1"/>
              </a:solidFill>
              <a:ea typeface="Calibri" pitchFamily="34" charset="0"/>
              <a:cs typeface="Calibri" pitchFamily="34" charset="0"/>
            </a:endParaRPr>
          </a:p>
          <a:p>
            <a:pPr algn="ctr" eaLnBrk="1" hangingPunct="1">
              <a:spcBef>
                <a:spcPct val="0"/>
              </a:spcBef>
              <a:buFontTx/>
              <a:buNone/>
              <a:defRPr/>
            </a:pPr>
            <a:endParaRPr lang="en-GB" altLang="en-US" sz="3000" b="1" dirty="0">
              <a:solidFill>
                <a:schemeClr val="bg1"/>
              </a:solidFill>
              <a:latin typeface="+mn-lt"/>
            </a:endParaRPr>
          </a:p>
        </p:txBody>
      </p:sp>
      <p:pic>
        <p:nvPicPr>
          <p:cNvPr id="7" name="Picture 6" descr="A black and white shield with leaves and flowers&#10;&#10;Description automatically generated">
            <a:extLst>
              <a:ext uri="{FF2B5EF4-FFF2-40B4-BE49-F238E27FC236}">
                <a16:creationId xmlns:a16="http://schemas.microsoft.com/office/drawing/2014/main" id="{9B4D5AC2-012B-B25F-6640-A51208CE6EFB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285" y="228403"/>
            <a:ext cx="647272" cy="647272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C29A06FB-EEB0-8D2B-B344-0FA4B953D564}"/>
              </a:ext>
            </a:extLst>
          </p:cNvPr>
          <p:cNvSpPr txBox="1"/>
          <p:nvPr/>
        </p:nvSpPr>
        <p:spPr>
          <a:xfrm>
            <a:off x="761999" y="152400"/>
            <a:ext cx="11020425" cy="72327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250" b="1" dirty="0">
                <a:solidFill>
                  <a:srgbClr val="FFC000"/>
                </a:solidFill>
                <a:latin typeface="+mj-lt"/>
              </a:rPr>
              <a:t>Narrative and World Building</a:t>
            </a:r>
          </a:p>
          <a:p>
            <a:r>
              <a:rPr lang="en-GB" b="1">
                <a:solidFill>
                  <a:schemeClr val="bg1"/>
                </a:solidFill>
                <a:latin typeface="+mj-lt"/>
              </a:rPr>
              <a:t>Believable Game Characters</a:t>
            </a:r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333136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61000">
              <a:srgbClr val="0E214A"/>
            </a:gs>
            <a:gs pos="100000">
              <a:srgbClr val="15306D"/>
            </a:gs>
          </a:gsLst>
          <a:lin ang="54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514011F-BCF3-048E-B6E0-11C34DFF02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D5E3177-7D17-56EC-2B76-FCF1A3F698D0}"/>
              </a:ext>
            </a:extLst>
          </p:cNvPr>
          <p:cNvSpPr txBox="1"/>
          <p:nvPr/>
        </p:nvSpPr>
        <p:spPr>
          <a:xfrm>
            <a:off x="764683" y="1206017"/>
            <a:ext cx="5623603" cy="6863417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 dirty="0">
                <a:solidFill>
                  <a:srgbClr val="FFC000"/>
                </a:solidFill>
                <a:latin typeface="Aptos Display"/>
                <a:ea typeface="+mn-lt"/>
                <a:cs typeface="+mn-lt"/>
              </a:rPr>
              <a:t>Game character design </a:t>
            </a:r>
            <a:r>
              <a:rPr lang="en-GB" sz="2400" b="1">
                <a:solidFill>
                  <a:srgbClr val="FFC000"/>
                </a:solidFill>
                <a:latin typeface="Aptos Display"/>
                <a:ea typeface="+mn-lt"/>
                <a:cs typeface="+mn-lt"/>
              </a:rPr>
              <a:t>exercise</a:t>
            </a:r>
            <a:endParaRPr lang="en-US"/>
          </a:p>
          <a:p>
            <a:endParaRPr lang="en-GB" sz="2400" b="1" dirty="0">
              <a:solidFill>
                <a:srgbClr val="FFC000"/>
              </a:solidFill>
              <a:latin typeface="Aptos"/>
            </a:endParaRPr>
          </a:p>
          <a:p>
            <a:r>
              <a:rPr lang="en-US" b="1">
                <a:solidFill>
                  <a:srgbClr val="A4482C"/>
                </a:solidFill>
                <a:ea typeface="+mn-lt"/>
                <a:cs typeface="+mn-lt"/>
              </a:rPr>
              <a:t>Starting point</a:t>
            </a:r>
            <a:endParaRPr lang="en-GB"/>
          </a:p>
          <a:p>
            <a:r>
              <a:rPr lang="en-US" sz="2000" b="1">
                <a:solidFill>
                  <a:schemeClr val="bg1"/>
                </a:solidFill>
                <a:ea typeface="+mn-lt"/>
                <a:cs typeface="+mn-lt"/>
              </a:rPr>
              <a:t>Create an NPC with one goal, one deeper need and one fear.</a:t>
            </a:r>
          </a:p>
          <a:p>
            <a:endParaRPr lang="en-US" sz="2000" b="1" dirty="0">
              <a:solidFill>
                <a:schemeClr val="bg1"/>
              </a:solidFill>
            </a:endParaRPr>
          </a:p>
          <a:p>
            <a:r>
              <a:rPr lang="en-US" b="1">
                <a:solidFill>
                  <a:srgbClr val="A4482C"/>
                </a:solidFill>
              </a:rPr>
              <a:t>Visual design</a:t>
            </a:r>
            <a:endParaRPr lang="en-US"/>
          </a:p>
          <a:p>
            <a:r>
              <a:rPr lang="en-US" sz="2000" b="1">
                <a:solidFill>
                  <a:schemeClr val="bg1"/>
                </a:solidFill>
                <a:ea typeface="+mn-lt"/>
                <a:cs typeface="+mn-lt"/>
              </a:rPr>
              <a:t>Sketch the NPC. Use clothing, posture or props to suggest their role and priorities.</a:t>
            </a:r>
          </a:p>
          <a:p>
            <a:endParaRPr lang="en-US" sz="2000" b="1" dirty="0">
              <a:solidFill>
                <a:schemeClr val="bg1"/>
              </a:solidFill>
            </a:endParaRPr>
          </a:p>
          <a:p>
            <a:r>
              <a:rPr lang="en-US" b="1">
                <a:solidFill>
                  <a:srgbClr val="A4482C"/>
                </a:solidFill>
                <a:ea typeface="+mn-lt"/>
                <a:cs typeface="+mn-lt"/>
              </a:rPr>
              <a:t>Interaction design</a:t>
            </a:r>
            <a:endParaRPr lang="en-GB"/>
          </a:p>
          <a:p>
            <a:r>
              <a:rPr lang="en-US" sz="2000" b="1">
                <a:solidFill>
                  <a:schemeClr val="bg1"/>
                </a:solidFill>
                <a:ea typeface="+mn-lt"/>
                <a:cs typeface="+mn-lt"/>
              </a:rPr>
              <a:t>Plan two player actions. Give the NPC a response and a consequence for each.</a:t>
            </a:r>
          </a:p>
          <a:p>
            <a:endParaRPr lang="en-US" sz="2000" b="1" dirty="0">
              <a:solidFill>
                <a:schemeClr val="bg1"/>
              </a:solidFill>
            </a:endParaRPr>
          </a:p>
          <a:p>
            <a:r>
              <a:rPr lang="en-US" b="1">
                <a:solidFill>
                  <a:srgbClr val="A4482C"/>
                </a:solidFill>
              </a:rPr>
              <a:t>Peer feedback</a:t>
            </a:r>
            <a:endParaRPr lang="en-US"/>
          </a:p>
          <a:p>
            <a:r>
              <a:rPr lang="en-US" sz="2000" b="1">
                <a:solidFill>
                  <a:schemeClr val="bg1"/>
                </a:solidFill>
                <a:ea typeface="+mn-lt"/>
                <a:cs typeface="+mn-lt"/>
              </a:rPr>
              <a:t>Can a partner infer the motive? Revise one unclear visual cue or response.</a:t>
            </a:r>
          </a:p>
          <a:p>
            <a:endParaRPr lang="en-US" sz="2000" b="1" dirty="0">
              <a:solidFill>
                <a:schemeClr val="bg1"/>
              </a:solidFill>
            </a:endParaRPr>
          </a:p>
          <a:p>
            <a:endParaRPr lang="en-US" sz="2000" b="1" dirty="0">
              <a:solidFill>
                <a:schemeClr val="bg1"/>
              </a:solidFill>
            </a:endParaRPr>
          </a:p>
          <a:p>
            <a:endParaRPr lang="en-US" sz="2000" b="1" dirty="0">
              <a:solidFill>
                <a:schemeClr val="bg1"/>
              </a:solidFill>
              <a:ea typeface="+mn-lt"/>
              <a:cs typeface="+mn-lt"/>
            </a:endParaRPr>
          </a:p>
          <a:p>
            <a:endParaRPr lang="en-US" sz="2000" b="1" dirty="0">
              <a:solidFill>
                <a:schemeClr val="bg1"/>
              </a:solidFill>
            </a:endParaRPr>
          </a:p>
          <a:p>
            <a:endParaRPr lang="en-US" sz="2000" b="1" dirty="0">
              <a:solidFill>
                <a:schemeClr val="bg1"/>
              </a:solidFill>
            </a:endParaRPr>
          </a:p>
        </p:txBody>
      </p:sp>
      <p:pic>
        <p:nvPicPr>
          <p:cNvPr id="8" name="Picture 7" descr="A black and white shield with leaves and flowers&#10;&#10;Description automatically generated">
            <a:extLst>
              <a:ext uri="{FF2B5EF4-FFF2-40B4-BE49-F238E27FC236}">
                <a16:creationId xmlns:a16="http://schemas.microsoft.com/office/drawing/2014/main" id="{E84C3EDC-1FB1-E2DD-F0A5-01EADCB0973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285" y="228403"/>
            <a:ext cx="647272" cy="64727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D69E26D-8A5E-041E-33EE-DC0872824CE4}"/>
              </a:ext>
            </a:extLst>
          </p:cNvPr>
          <p:cNvSpPr txBox="1"/>
          <p:nvPr/>
        </p:nvSpPr>
        <p:spPr>
          <a:xfrm>
            <a:off x="761999" y="152400"/>
            <a:ext cx="11020425" cy="99257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250" b="1" dirty="0">
                <a:solidFill>
                  <a:srgbClr val="FFC000"/>
                </a:solidFill>
                <a:latin typeface="+mj-lt"/>
              </a:rPr>
              <a:t>Narrative and World Building</a:t>
            </a:r>
          </a:p>
          <a:p>
            <a:r>
              <a:rPr lang="en-GB" b="1">
                <a:solidFill>
                  <a:schemeClr val="bg1"/>
                </a:solidFill>
                <a:latin typeface="+mj-lt"/>
              </a:rPr>
              <a:t>Believable Game Characters</a:t>
            </a:r>
            <a:endParaRPr lang="en-GB">
              <a:solidFill>
                <a:schemeClr val="bg1"/>
              </a:solidFill>
              <a:latin typeface="+mj-lt"/>
            </a:endParaRPr>
          </a:p>
          <a:p>
            <a:endParaRPr lang="en-GB" b="1" dirty="0">
              <a:solidFill>
                <a:schemeClr val="bg1"/>
              </a:solidFill>
              <a:latin typeface="+mj-lt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09734BA-9A89-0592-B96A-B7AC216F68F6}"/>
              </a:ext>
            </a:extLst>
          </p:cNvPr>
          <p:cNvSpPr/>
          <p:nvPr/>
        </p:nvSpPr>
        <p:spPr>
          <a:xfrm>
            <a:off x="8169189" y="5498756"/>
            <a:ext cx="3240216" cy="1112107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60A491A8-CA0C-1BEC-786F-16234522C082}"/>
              </a:ext>
            </a:extLst>
          </p:cNvPr>
          <p:cNvSpPr txBox="1"/>
          <p:nvPr/>
        </p:nvSpPr>
        <p:spPr>
          <a:xfrm>
            <a:off x="8171873" y="5551476"/>
            <a:ext cx="3234630" cy="1938992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ctr"/>
            <a:r>
              <a:rPr lang="en-US" sz="2000" b="1">
                <a:solidFill>
                  <a:schemeClr val="bg1"/>
                </a:solidFill>
                <a:ea typeface="+mn-lt"/>
                <a:cs typeface="+mn-lt"/>
              </a:rPr>
              <a:t>Your output: </a:t>
            </a:r>
            <a:r>
              <a:rPr lang="en-US" sz="2000" b="1" u="sng">
                <a:solidFill>
                  <a:schemeClr val="bg1"/>
                </a:solidFill>
                <a:ea typeface="+mn-lt"/>
                <a:cs typeface="+mn-lt"/>
              </a:rPr>
              <a:t>a character sketch</a:t>
            </a:r>
            <a:r>
              <a:rPr lang="en-US" sz="2000" b="1">
                <a:solidFill>
                  <a:schemeClr val="bg1"/>
                </a:solidFill>
                <a:ea typeface="+mn-lt"/>
                <a:cs typeface="+mn-lt"/>
              </a:rPr>
              <a:t> and a </a:t>
            </a:r>
            <a:r>
              <a:rPr lang="en-US" sz="2000" b="1" u="sng">
                <a:solidFill>
                  <a:schemeClr val="bg1"/>
                </a:solidFill>
                <a:ea typeface="+mn-lt"/>
                <a:cs typeface="+mn-lt"/>
              </a:rPr>
              <a:t>short interaction plan</a:t>
            </a:r>
            <a:r>
              <a:rPr lang="en-US" sz="2000" b="1">
                <a:solidFill>
                  <a:schemeClr val="bg1"/>
                </a:solidFill>
                <a:ea typeface="+mn-lt"/>
                <a:cs typeface="+mn-lt"/>
              </a:rPr>
              <a:t>.</a:t>
            </a:r>
            <a:endParaRPr lang="en-US">
              <a:solidFill>
                <a:schemeClr val="bg1"/>
              </a:solidFill>
            </a:endParaRPr>
          </a:p>
          <a:p>
            <a:pPr algn="ctr"/>
            <a:endParaRPr lang="en-US" sz="2000" b="1" dirty="0">
              <a:solidFill>
                <a:schemeClr val="bg1"/>
              </a:solidFill>
            </a:endParaRPr>
          </a:p>
          <a:p>
            <a:pPr algn="ctr"/>
            <a:endParaRPr lang="en-US" sz="2000" b="1" dirty="0">
              <a:solidFill>
                <a:schemeClr val="bg1"/>
              </a:solidFill>
            </a:endParaRPr>
          </a:p>
          <a:p>
            <a:pPr algn="ctr"/>
            <a:endParaRPr lang="en-GB" sz="2000" b="1" dirty="0">
              <a:solidFill>
                <a:schemeClr val="bg1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3EDDDFC-1810-3B7E-DD89-9444F234239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556"/>
          <a:stretch>
            <a:fillRect/>
          </a:stretch>
        </p:blipFill>
        <p:spPr>
          <a:xfrm>
            <a:off x="7009885" y="230702"/>
            <a:ext cx="4515364" cy="4855516"/>
          </a:xfrm>
          <a:prstGeom prst="rect">
            <a:avLst/>
          </a:prstGeom>
          <a:ln w="28575">
            <a:solidFill>
              <a:srgbClr val="FFC000"/>
            </a:solidFill>
          </a:ln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1CB0C55C-8CC6-4A4E-A478-792DF2A475EF}"/>
              </a:ext>
            </a:extLst>
          </p:cNvPr>
          <p:cNvSpPr>
            <a:spLocks noGrp="1"/>
          </p:cNvSpPr>
          <p:nvPr/>
        </p:nvSpPr>
        <p:spPr>
          <a:xfrm>
            <a:off x="9004022" y="5207145"/>
            <a:ext cx="2207419" cy="2946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 sz="1275" b="0">
                <a:solidFill>
                  <a:srgbClr val="516674"/>
                </a:solidFill>
                <a:latin typeface="DejaVu Sans"/>
                <a:ea typeface="DejaVu Sans"/>
                <a:cs typeface="DejaVu Sans"/>
              </a:defRPr>
            </a:pPr>
            <a:r>
              <a:rPr sz="717">
                <a:solidFill>
                  <a:srgbClr val="516674"/>
                </a:solidFill>
                <a:latin typeface="DejaVu Sans"/>
                <a:ea typeface="DejaVu Sans"/>
                <a:cs typeface="DejaVu Sans"/>
              </a:rPr>
              <a:t>Dishonored 2 (2016) · Arkane Studios / Bethesda</a:t>
            </a:r>
          </a:p>
        </p:txBody>
      </p:sp>
    </p:spTree>
    <p:extLst>
      <p:ext uri="{BB962C8B-B14F-4D97-AF65-F5344CB8AC3E}">
        <p14:creationId xmlns:p14="http://schemas.microsoft.com/office/powerpoint/2010/main" val="30015187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61000">
              <a:srgbClr val="0E214A"/>
            </a:gs>
            <a:gs pos="100000">
              <a:srgbClr val="15306D"/>
            </a:gs>
          </a:gsLst>
          <a:lin ang="5400000" scaled="1"/>
        </a:gra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3B570B1A-1186-9BDE-7646-F20A7C8409D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0EA3C4A-CE67-07F5-0C4F-882C3258E636}"/>
              </a:ext>
            </a:extLst>
          </p:cNvPr>
          <p:cNvSpPr txBox="1"/>
          <p:nvPr/>
        </p:nvSpPr>
        <p:spPr>
          <a:xfrm>
            <a:off x="764683" y="1206017"/>
            <a:ext cx="5623603" cy="7171194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400" b="1">
                <a:solidFill>
                  <a:srgbClr val="FFC000"/>
                </a:solidFill>
                <a:latin typeface="Aptos Display"/>
                <a:ea typeface="+mn-lt"/>
                <a:cs typeface="+mn-lt"/>
              </a:rPr>
              <a:t>Review and independent study</a:t>
            </a:r>
            <a:endParaRPr lang="en-US"/>
          </a:p>
          <a:p>
            <a:endParaRPr lang="en-GB" sz="2400" b="1" dirty="0">
              <a:solidFill>
                <a:srgbClr val="FFC000"/>
              </a:solidFill>
              <a:latin typeface="Aptos"/>
            </a:endParaRPr>
          </a:p>
          <a:p>
            <a:r>
              <a:rPr lang="en-US" b="1">
                <a:solidFill>
                  <a:srgbClr val="A4482C"/>
                </a:solidFill>
                <a:ea typeface="+mn-lt"/>
                <a:cs typeface="+mn-lt"/>
              </a:rPr>
              <a:t>Character performance</a:t>
            </a:r>
            <a:endParaRPr lang="en-GB"/>
          </a:p>
          <a:p>
            <a:r>
              <a:rPr lang="en-US" sz="2000" b="1">
                <a:solidFill>
                  <a:schemeClr val="bg1"/>
                </a:solidFill>
                <a:ea typeface="+mn-lt"/>
                <a:cs typeface="+mn-lt"/>
              </a:rPr>
              <a:t>Give the character a reason to pursue their goal.</a:t>
            </a:r>
          </a:p>
          <a:p>
            <a:endParaRPr lang="en-US" sz="2000" b="1" dirty="0">
              <a:solidFill>
                <a:schemeClr val="bg1"/>
              </a:solidFill>
            </a:endParaRPr>
          </a:p>
          <a:p>
            <a:r>
              <a:rPr lang="en-US" b="1">
                <a:solidFill>
                  <a:srgbClr val="A4482C"/>
                </a:solidFill>
              </a:rPr>
              <a:t>Dialogue and sound</a:t>
            </a:r>
            <a:endParaRPr lang="en-US"/>
          </a:p>
          <a:p>
            <a:r>
              <a:rPr lang="en-US" sz="2000" b="1" dirty="0">
                <a:solidFill>
                  <a:schemeClr val="bg1"/>
                </a:solidFill>
                <a:ea typeface="+mn-lt"/>
                <a:cs typeface="+mn-lt"/>
              </a:rPr>
              <a:t>Show the motive through visual design, choices and </a:t>
            </a:r>
            <a:r>
              <a:rPr lang="en-US" sz="2000" b="1" dirty="0" err="1">
                <a:solidFill>
                  <a:schemeClr val="bg1"/>
                </a:solidFill>
                <a:ea typeface="+mn-lt"/>
                <a:cs typeface="+mn-lt"/>
              </a:rPr>
              <a:t>behaviour</a:t>
            </a:r>
            <a:r>
              <a:rPr lang="en-US" sz="2000" b="1" dirty="0">
                <a:solidFill>
                  <a:schemeClr val="bg1"/>
                </a:solidFill>
                <a:ea typeface="+mn-lt"/>
                <a:cs typeface="+mn-lt"/>
              </a:rPr>
              <a:t>.</a:t>
            </a:r>
          </a:p>
          <a:p>
            <a:endParaRPr lang="en-US" sz="2000" b="1" dirty="0">
              <a:solidFill>
                <a:schemeClr val="bg1"/>
              </a:solidFill>
            </a:endParaRPr>
          </a:p>
          <a:p>
            <a:r>
              <a:rPr lang="en-US" b="1" dirty="0">
                <a:solidFill>
                  <a:srgbClr val="A4482C"/>
                </a:solidFill>
                <a:ea typeface="+mn-lt"/>
                <a:cs typeface="+mn-lt"/>
              </a:rPr>
              <a:t>Interactive </a:t>
            </a:r>
            <a:r>
              <a:rPr lang="en-US" b="1" dirty="0" err="1">
                <a:solidFill>
                  <a:srgbClr val="A4482C"/>
                </a:solidFill>
                <a:ea typeface="+mn-lt"/>
                <a:cs typeface="+mn-lt"/>
              </a:rPr>
              <a:t>behaviour</a:t>
            </a:r>
            <a:endParaRPr lang="en-GB" dirty="0" err="1"/>
          </a:p>
          <a:p>
            <a:r>
              <a:rPr lang="en-US" sz="2000" b="1">
                <a:solidFill>
                  <a:schemeClr val="bg1"/>
                </a:solidFill>
                <a:ea typeface="+mn-lt"/>
                <a:cs typeface="+mn-lt"/>
              </a:rPr>
              <a:t>Consider what the player can do and how the game responds.</a:t>
            </a:r>
          </a:p>
          <a:p>
            <a:endParaRPr lang="en-US" sz="2000" b="1" dirty="0">
              <a:solidFill>
                <a:schemeClr val="bg1"/>
              </a:solidFill>
            </a:endParaRPr>
          </a:p>
          <a:p>
            <a:r>
              <a:rPr lang="en-US" b="1">
                <a:solidFill>
                  <a:srgbClr val="A4482C"/>
                </a:solidFill>
              </a:rPr>
              <a:t>Readability</a:t>
            </a:r>
            <a:endParaRPr lang="en-US"/>
          </a:p>
          <a:p>
            <a:r>
              <a:rPr lang="en-US" sz="2000" b="1" dirty="0" err="1">
                <a:solidFill>
                  <a:schemeClr val="bg1"/>
                </a:solidFill>
                <a:ea typeface="+mn-lt"/>
                <a:cs typeface="+mn-lt"/>
              </a:rPr>
              <a:t>Analyse</a:t>
            </a:r>
            <a:r>
              <a:rPr lang="en-US" sz="2000" b="1" dirty="0">
                <a:solidFill>
                  <a:schemeClr val="bg1"/>
                </a:solidFill>
                <a:ea typeface="+mn-lt"/>
                <a:cs typeface="+mn-lt"/>
              </a:rPr>
              <a:t> a character from your chosen material using a story moment and/or a gameplay example.</a:t>
            </a:r>
          </a:p>
          <a:p>
            <a:endParaRPr lang="en-US" sz="2000" b="1" dirty="0">
              <a:solidFill>
                <a:schemeClr val="bg1"/>
              </a:solidFill>
            </a:endParaRPr>
          </a:p>
          <a:p>
            <a:endParaRPr lang="en-US" sz="2000" b="1" dirty="0">
              <a:solidFill>
                <a:schemeClr val="bg1"/>
              </a:solidFill>
            </a:endParaRPr>
          </a:p>
          <a:p>
            <a:endParaRPr lang="en-US" sz="2000" b="1" dirty="0">
              <a:solidFill>
                <a:schemeClr val="bg1"/>
              </a:solidFill>
              <a:ea typeface="+mn-lt"/>
              <a:cs typeface="+mn-lt"/>
            </a:endParaRPr>
          </a:p>
          <a:p>
            <a:endParaRPr lang="en-US" sz="2000" b="1" dirty="0">
              <a:solidFill>
                <a:schemeClr val="bg1"/>
              </a:solidFill>
            </a:endParaRPr>
          </a:p>
          <a:p>
            <a:endParaRPr lang="en-US" sz="2000" b="1" dirty="0">
              <a:solidFill>
                <a:schemeClr val="bg1"/>
              </a:solidFill>
            </a:endParaRPr>
          </a:p>
        </p:txBody>
      </p:sp>
      <p:pic>
        <p:nvPicPr>
          <p:cNvPr id="8" name="Picture 7" descr="A black and white shield with leaves and flowers&#10;&#10;Description automatically generated">
            <a:extLst>
              <a:ext uri="{FF2B5EF4-FFF2-40B4-BE49-F238E27FC236}">
                <a16:creationId xmlns:a16="http://schemas.microsoft.com/office/drawing/2014/main" id="{514D2CF4-94DA-1379-3D35-1D39B788D57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4285" y="228403"/>
            <a:ext cx="647272" cy="64727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A813C34-6FCC-4D44-8F87-07B2F2BB00FB}"/>
              </a:ext>
            </a:extLst>
          </p:cNvPr>
          <p:cNvSpPr txBox="1"/>
          <p:nvPr/>
        </p:nvSpPr>
        <p:spPr>
          <a:xfrm>
            <a:off x="761999" y="152400"/>
            <a:ext cx="11020425" cy="992579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GB" sz="2250" b="1" dirty="0">
                <a:solidFill>
                  <a:srgbClr val="FFC000"/>
                </a:solidFill>
                <a:latin typeface="+mj-lt"/>
              </a:rPr>
              <a:t>Narrative and World Building</a:t>
            </a:r>
          </a:p>
          <a:p>
            <a:r>
              <a:rPr lang="en-GB" b="1">
                <a:solidFill>
                  <a:schemeClr val="bg1"/>
                </a:solidFill>
                <a:latin typeface="+mj-lt"/>
              </a:rPr>
              <a:t>Believable Game Characters</a:t>
            </a:r>
            <a:endParaRPr lang="en-GB">
              <a:solidFill>
                <a:schemeClr val="bg1"/>
              </a:solidFill>
              <a:latin typeface="+mj-lt"/>
            </a:endParaRPr>
          </a:p>
          <a:p>
            <a:endParaRPr lang="en-GB" b="1" dirty="0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5E806AF-7149-6A77-B7A9-F1E0446C50B9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-820"/>
          <a:stretch>
            <a:fillRect/>
          </a:stretch>
        </p:blipFill>
        <p:spPr>
          <a:xfrm>
            <a:off x="6391532" y="2008789"/>
            <a:ext cx="5278394" cy="3344920"/>
          </a:xfrm>
          <a:prstGeom prst="rect">
            <a:avLst/>
          </a:prstGeom>
          <a:ln w="28575">
            <a:solidFill>
              <a:srgbClr val="FFC000"/>
            </a:solidFill>
          </a:ln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6B3314F1-7B5A-401D-83D6-78F7515F8997}"/>
              </a:ext>
            </a:extLst>
          </p:cNvPr>
          <p:cNvSpPr>
            <a:spLocks noGrp="1"/>
          </p:cNvSpPr>
          <p:nvPr/>
        </p:nvSpPr>
        <p:spPr>
          <a:xfrm>
            <a:off x="8351860" y="5445250"/>
            <a:ext cx="2207419" cy="2946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 sz="1275" b="0">
                <a:solidFill>
                  <a:srgbClr val="516674"/>
                </a:solidFill>
                <a:latin typeface="DejaVu Sans"/>
                <a:ea typeface="DejaVu Sans"/>
                <a:cs typeface="DejaVu Sans"/>
              </a:defRPr>
            </a:pPr>
            <a:r>
              <a:rPr sz="717" dirty="0">
                <a:solidFill>
                  <a:srgbClr val="516674"/>
                </a:solidFill>
                <a:latin typeface="DejaVu Sans"/>
                <a:ea typeface="DejaVu Sans"/>
                <a:cs typeface="DejaVu Sans"/>
              </a:rPr>
              <a:t>Journey (2012) · </a:t>
            </a:r>
            <a:r>
              <a:rPr sz="717" dirty="0" err="1">
                <a:solidFill>
                  <a:srgbClr val="516674"/>
                </a:solidFill>
                <a:latin typeface="DejaVu Sans"/>
                <a:ea typeface="DejaVu Sans"/>
                <a:cs typeface="DejaVu Sans"/>
              </a:rPr>
              <a:t>thatgamecompany</a:t>
            </a:r>
            <a:r>
              <a:rPr sz="717" dirty="0">
                <a:solidFill>
                  <a:srgbClr val="516674"/>
                </a:solidFill>
                <a:latin typeface="DejaVu Sans"/>
                <a:ea typeface="DejaVu Sans"/>
                <a:cs typeface="DejaVu Sans"/>
              </a:rPr>
              <a:t> / SIE</a:t>
            </a:r>
          </a:p>
        </p:txBody>
      </p:sp>
    </p:spTree>
    <p:extLst>
      <p:ext uri="{BB962C8B-B14F-4D97-AF65-F5344CB8AC3E}">
        <p14:creationId xmlns:p14="http://schemas.microsoft.com/office/powerpoint/2010/main" val="39746941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EEA2F366178047808FA03462A57F61" ma:contentTypeVersion="16" ma:contentTypeDescription="Create a new document." ma:contentTypeScope="" ma:versionID="99ab756012b6a93a8ef632d422ec9263">
  <xsd:schema xmlns:xsd="http://www.w3.org/2001/XMLSchema" xmlns:xs="http://www.w3.org/2001/XMLSchema" xmlns:p="http://schemas.microsoft.com/office/2006/metadata/properties" xmlns:ns3="da3f2772-8f1e-4acb-bd98-3a0ee892f48a" xmlns:ns4="0cb976d4-72d8-43fd-a100-21d54766e958" targetNamespace="http://schemas.microsoft.com/office/2006/metadata/properties" ma:root="true" ma:fieldsID="cf7fd1ea13e21296dc544d7272df4f2a" ns3:_="" ns4:_="">
    <xsd:import namespace="da3f2772-8f1e-4acb-bd98-3a0ee892f48a"/>
    <xsd:import namespace="0cb976d4-72d8-43fd-a100-21d54766e95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ServiceSearchProperties" minOccurs="0"/>
                <xsd:element ref="ns3:_activity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DateTaken" minOccurs="0"/>
                <xsd:element ref="ns3:MediaLengthInSeconds" minOccurs="0"/>
                <xsd:element ref="ns3:MediaServiceObjectDetectorVersions" minOccurs="0"/>
                <xsd:element ref="ns3:MediaServiceSystemTags" minOccurs="0"/>
                <xsd:element ref="ns3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a3f2772-8f1e-4acb-bd98-3a0ee892f48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GenerationTime" ma:index="1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SearchProperties" ma:index="14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5" nillable="true" ma:displayName="_activity" ma:hidden="true" ma:internalName="_activity">
      <xsd:simpleType>
        <xsd:restriction base="dms:Note"/>
      </xsd:simpleType>
    </xsd:element>
    <xsd:element name="MediaServiceDateTaken" ma:index="19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ObjectDetectorVersions" ma:index="2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23" nillable="true" ma:displayName="MediaServiceBillingMetadata" ma:hidden="true" ma:internalName="MediaServiceBilling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cb976d4-72d8-43fd-a100-21d54766e958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a3f2772-8f1e-4acb-bd98-3a0ee892f48a" xsi:nil="true"/>
  </documentManagement>
</p:properties>
</file>

<file path=customXml/itemProps1.xml><?xml version="1.0" encoding="utf-8"?>
<ds:datastoreItem xmlns:ds="http://schemas.openxmlformats.org/officeDocument/2006/customXml" ds:itemID="{F5A4D289-2BC7-4081-8290-6C340FAFE77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a3f2772-8f1e-4acb-bd98-3a0ee892f48a"/>
    <ds:schemaRef ds:uri="0cb976d4-72d8-43fd-a100-21d54766e95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9782308-A9E3-4EFB-8C35-947CCD20941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7DA61DF-9F5D-465B-BC1E-A81039F33D64}">
  <ds:schemaRefs>
    <ds:schemaRef ds:uri="http://schemas.microsoft.com/office/infopath/2007/PartnerControls"/>
    <ds:schemaRef ds:uri="http://purl.org/dc/terms/"/>
    <ds:schemaRef ds:uri="da3f2772-8f1e-4acb-bd98-3a0ee892f48a"/>
    <ds:schemaRef ds:uri="http://schemas.microsoft.com/office/2006/documentManagement/types"/>
    <ds:schemaRef ds:uri="http://schemas.microsoft.com/office/2006/metadata/properties"/>
    <ds:schemaRef ds:uri="http://purl.org/dc/elements/1.1/"/>
    <ds:schemaRef ds:uri="http://www.w3.org/XML/1998/namespace"/>
    <ds:schemaRef ds:uri="0cb976d4-72d8-43fd-a100-21d54766e958"/>
    <ds:schemaRef ds:uri="http://schemas.openxmlformats.org/package/2006/metadata/core-properties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1037</Words>
  <Application>Microsoft Office PowerPoint</Application>
  <PresentationFormat>Widescreen</PresentationFormat>
  <Paragraphs>185</Paragraphs>
  <Slides>18</Slides>
  <Notes>6</Notes>
  <HiddenSlides>0</HiddenSlides>
  <MMClips>3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Richard William Morgan (Applied Computing)</dc:creator>
  <cp:lastModifiedBy>Morgan Jones (2210512)</cp:lastModifiedBy>
  <cp:revision>395</cp:revision>
  <dcterms:created xsi:type="dcterms:W3CDTF">2024-10-07T09:22:35Z</dcterms:created>
  <dcterms:modified xsi:type="dcterms:W3CDTF">2026-10-07T21:07:07Z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0x01010060EEA2F366178047808FA03462A57F61</vt:lpwstr>
  </property>
</Properties>
</file>