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4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7A20C2-459A-4431-8848-E856D82E1ECE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E0255-B0D6-4B0F-815B-FB7540E97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75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EE0255-B0D6-4B0F-815B-FB7540E977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90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6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18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592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54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15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123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81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065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23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044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711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5355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029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005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946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691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2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F7FC1-31FD-4B05-9969-D3EC49B1B77A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D624B-3492-4024-91DD-AC21C67C94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572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arest.org/food/expensive-meals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2A77-518D-AD98-6BF4-22E2123E3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9252" y="328566"/>
            <a:ext cx="9448800" cy="1825096"/>
          </a:xfrm>
        </p:spPr>
        <p:txBody>
          <a:bodyPr>
            <a:normAutofit/>
          </a:bodyPr>
          <a:lstStyle/>
          <a:p>
            <a:r>
              <a:rPr lang="en-GB" sz="3600" b="1" dirty="0"/>
              <a:t>The role and importance of quality service,  hospitality,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D2E4D-E094-CBE0-6E85-7BC8A162D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1972186"/>
          </a:xfrm>
        </p:spPr>
        <p:txBody>
          <a:bodyPr>
            <a:normAutofit/>
          </a:bodyPr>
          <a:lstStyle/>
          <a:p>
            <a:r>
              <a:rPr lang="en-GB" dirty="0"/>
              <a:t>Module Name: Hospitality and Guest Services</a:t>
            </a:r>
          </a:p>
          <a:p>
            <a:r>
              <a:rPr lang="en-GB" dirty="0"/>
              <a:t>Tutor Name: Luciana </a:t>
            </a:r>
            <a:r>
              <a:rPr lang="en-GB" dirty="0" err="1"/>
              <a:t>Suardi</a:t>
            </a:r>
            <a:endParaRPr lang="en-GB" dirty="0"/>
          </a:p>
          <a:p>
            <a:r>
              <a:rPr lang="en-GB" dirty="0"/>
              <a:t>Student Name: Constantin-Adrian Vasiliu</a:t>
            </a:r>
          </a:p>
          <a:p>
            <a:r>
              <a:rPr lang="en-GB" dirty="0"/>
              <a:t>Student ID: 2229175</a:t>
            </a:r>
          </a:p>
          <a:p>
            <a:r>
              <a:rPr lang="en-GB" dirty="0"/>
              <a:t>Module Code: BMIH4003</a:t>
            </a:r>
          </a:p>
        </p:txBody>
      </p:sp>
    </p:spTree>
    <p:extLst>
      <p:ext uri="{BB962C8B-B14F-4D97-AF65-F5344CB8AC3E}">
        <p14:creationId xmlns:p14="http://schemas.microsoft.com/office/powerpoint/2010/main" val="4196869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E761-9C59-DC43-4FB1-E97B1A4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82BB1-8803-6DD9-D410-69BBEA82F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endParaRPr lang="en-GB" dirty="0"/>
          </a:p>
          <a:p>
            <a:r>
              <a:rPr lang="en-GB" dirty="0"/>
              <a:t>MAIN CONSUMERS</a:t>
            </a:r>
          </a:p>
          <a:p>
            <a:endParaRPr lang="en-GB" dirty="0"/>
          </a:p>
          <a:p>
            <a:r>
              <a:rPr lang="en-GB" dirty="0"/>
              <a:t>SERVICE and AMENITIES</a:t>
            </a:r>
          </a:p>
          <a:p>
            <a:endParaRPr lang="en-GB" dirty="0"/>
          </a:p>
          <a:p>
            <a:r>
              <a:rPr lang="en-GB" dirty="0"/>
              <a:t>ROLE and FUNCTION OF GUEST SERVICES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32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CB46C-CE08-27A3-C521-4016F89B7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JW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en-GB" b="1" dirty="0">
                <a:solidFill>
                  <a:schemeClr val="tx2">
                    <a:lumMod val="90000"/>
                  </a:schemeClr>
                </a:solidFill>
                <a:latin typeface="Algerian" panose="04020705040A02060702" pitchFamily="82" charset="0"/>
              </a:rPr>
              <a:t>Marriott</a:t>
            </a:r>
            <a:r>
              <a:rPr lang="en-GB" b="1" dirty="0">
                <a:latin typeface="Algerian" panose="04020705040A02060702" pitchFamily="82" charset="0"/>
              </a:rPr>
              <a:t>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94A33-63A6-AC59-BEE2-8BDDAE462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JW Marriott is a luxury hotel brand owned by Marriott International.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has been founded in 1984 and have 103 worldwide.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Hotel Brand is inspired by J. Willard’s approach to life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2" descr="JW Marriott | Marriott News Center">
            <a:extLst>
              <a:ext uri="{FF2B5EF4-FFF2-40B4-BE49-F238E27FC236}">
                <a16:creationId xmlns:a16="http://schemas.microsoft.com/office/drawing/2014/main" id="{B086E94B-D727-D1FB-FA25-1EBFBA361B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13" b="42551"/>
          <a:stretch/>
        </p:blipFill>
        <p:spPr bwMode="auto">
          <a:xfrm>
            <a:off x="7028835" y="482246"/>
            <a:ext cx="2728452" cy="56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E71ED-D496-F227-F53C-9CFDC4A41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83CD5-F7DF-86DB-5C1A-DEB334DA6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JW Marriott Hotels are renowned for their opulence, storied past and innovative approach. Prior to it’s transformation into JW Marriott, the establishment was originally known as Hot Shoppes.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Gryphon emblem utilised by JW Marriott represents the valour and robustness of a lion, coupled with the elevated and perceptive flight of an eagle.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(Picture Source: JW Marriott)</a:t>
            </a:r>
          </a:p>
        </p:txBody>
      </p:sp>
      <p:pic>
        <p:nvPicPr>
          <p:cNvPr id="4" name="Picture 2" descr="JW Marriott | Marriott News Center">
            <a:extLst>
              <a:ext uri="{FF2B5EF4-FFF2-40B4-BE49-F238E27FC236}">
                <a16:creationId xmlns:a16="http://schemas.microsoft.com/office/drawing/2014/main" id="{9399CCDE-2815-6658-CB0A-6F1DBC7839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13" b="42551"/>
          <a:stretch/>
        </p:blipFill>
        <p:spPr bwMode="auto">
          <a:xfrm>
            <a:off x="6709179" y="4590080"/>
            <a:ext cx="5250534" cy="108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15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2D08BC-6D1C-0E96-020C-A14B781AA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Jw</a:t>
            </a:r>
            <a:r>
              <a:rPr lang="en-GB" dirty="0"/>
              <a:t> Marriott Main Consumers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124F3C-8D4A-2202-1C7A-83659FFDFE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798" y="2210547"/>
            <a:ext cx="3456432" cy="617320"/>
          </a:xfrm>
        </p:spPr>
        <p:txBody>
          <a:bodyPr/>
          <a:lstStyle/>
          <a:p>
            <a:r>
              <a:rPr lang="en-GB" dirty="0"/>
              <a:t>Business Corporation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50C34F5-17CA-988B-17D6-EFB93313286E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776747" y="2904565"/>
            <a:ext cx="3365483" cy="2434351"/>
          </a:xfrm>
        </p:spPr>
        <p:txBody>
          <a:bodyPr/>
          <a:lstStyle/>
          <a:p>
            <a:r>
              <a:rPr lang="en-GB" dirty="0"/>
              <a:t>Business meetings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End of year party </a:t>
            </a:r>
          </a:p>
          <a:p>
            <a:endParaRPr lang="en-GB" dirty="0"/>
          </a:p>
          <a:p>
            <a:r>
              <a:rPr lang="en-GB" dirty="0"/>
              <a:t>Business conferences </a:t>
            </a:r>
          </a:p>
          <a:p>
            <a:endParaRPr lang="en-GB" dirty="0"/>
          </a:p>
          <a:p>
            <a:r>
              <a:rPr lang="en-GB" dirty="0"/>
              <a:t>Business trips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CD68E4C-8226-FA44-8C58-25C8C1290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Travel &amp; Leisure Tourist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46681B5-4794-9CC4-2B55-B6193C58181B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2434351"/>
          </a:xfrm>
        </p:spPr>
        <p:txBody>
          <a:bodyPr/>
          <a:lstStyle/>
          <a:p>
            <a:r>
              <a:rPr lang="en-GB" dirty="0"/>
              <a:t>Spa and Treatment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Luxury Restaurants</a:t>
            </a:r>
          </a:p>
          <a:p>
            <a:endParaRPr lang="en-GB" dirty="0"/>
          </a:p>
          <a:p>
            <a:r>
              <a:rPr lang="en-GB" dirty="0"/>
              <a:t>High-end Luxury Rooms</a:t>
            </a:r>
          </a:p>
          <a:p>
            <a:endParaRPr lang="en-GB" dirty="0"/>
          </a:p>
          <a:p>
            <a:r>
              <a:rPr lang="en-GB" dirty="0"/>
              <a:t>Luxury Location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D5A362-462C-64F8-14D9-DBAD0206DE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Timeshare Travellers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95FA14E-9C07-753E-4381-64326D7F5710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1529783"/>
          </a:xfrm>
        </p:spPr>
        <p:txBody>
          <a:bodyPr/>
          <a:lstStyle/>
          <a:p>
            <a:r>
              <a:rPr lang="en-GB" dirty="0"/>
              <a:t>Long Term Luxury Apartments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Holliday Homes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Picture 11" descr="A picture containing indoor, hall, scene, ceiling&#10;&#10;Description automatically generated">
            <a:extLst>
              <a:ext uri="{FF2B5EF4-FFF2-40B4-BE49-F238E27FC236}">
                <a16:creationId xmlns:a16="http://schemas.microsoft.com/office/drawing/2014/main" id="{AC2BF35F-0A2D-C46F-3815-BB8AE2F9E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47" y="5247968"/>
            <a:ext cx="3018505" cy="12074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4C52E7-A579-8D81-E342-6EF383E19A91}"/>
              </a:ext>
            </a:extLst>
          </p:cNvPr>
          <p:cNvSpPr txBox="1"/>
          <p:nvPr/>
        </p:nvSpPr>
        <p:spPr>
          <a:xfrm>
            <a:off x="776747" y="6455371"/>
            <a:ext cx="30185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 Picture Source: JW Marriott )</a:t>
            </a:r>
          </a:p>
        </p:txBody>
      </p:sp>
      <p:pic>
        <p:nvPicPr>
          <p:cNvPr id="15" name="Picture 14" descr="A picture containing indoor, interior design, wall, floor">
            <a:extLst>
              <a:ext uri="{FF2B5EF4-FFF2-40B4-BE49-F238E27FC236}">
                <a16:creationId xmlns:a16="http://schemas.microsoft.com/office/drawing/2014/main" id="{55BB8365-6BF3-89D3-8FF5-F03903ED1C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857" y="5191086"/>
            <a:ext cx="2840187" cy="127485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44EDC10-4914-9B63-D1E0-E6436F222AE5}"/>
              </a:ext>
            </a:extLst>
          </p:cNvPr>
          <p:cNvSpPr txBox="1"/>
          <p:nvPr/>
        </p:nvSpPr>
        <p:spPr>
          <a:xfrm>
            <a:off x="4270049" y="6455370"/>
            <a:ext cx="345643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 Picture Source: JW Marriott Marquis )</a:t>
            </a:r>
          </a:p>
        </p:txBody>
      </p:sp>
      <p:pic>
        <p:nvPicPr>
          <p:cNvPr id="19" name="Picture 18" descr="A picture containing tree, sky, plant, building&#10;&#10;Description automatically generated">
            <a:extLst>
              <a:ext uri="{FF2B5EF4-FFF2-40B4-BE49-F238E27FC236}">
                <a16:creationId xmlns:a16="http://schemas.microsoft.com/office/drawing/2014/main" id="{FB6E9579-D3F0-D1D6-31A2-2F0327E27E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7918" y="5155564"/>
            <a:ext cx="3146323" cy="134590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DBB885A-48B7-45A0-5666-82ABAC87DA04}"/>
              </a:ext>
            </a:extLst>
          </p:cNvPr>
          <p:cNvSpPr txBox="1"/>
          <p:nvPr/>
        </p:nvSpPr>
        <p:spPr>
          <a:xfrm>
            <a:off x="8047918" y="6452912"/>
            <a:ext cx="32296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 Picture Source: JW Marriott KHAO LAK )</a:t>
            </a:r>
          </a:p>
        </p:txBody>
      </p:sp>
    </p:spTree>
    <p:extLst>
      <p:ext uri="{BB962C8B-B14F-4D97-AF65-F5344CB8AC3E}">
        <p14:creationId xmlns:p14="http://schemas.microsoft.com/office/powerpoint/2010/main" val="189251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build="p"/>
      <p:bldP spid="13" grpId="0"/>
      <p:bldP spid="17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E9319C5-C39A-69A0-E5DA-8E88C9FCF70F}"/>
              </a:ext>
            </a:extLst>
          </p:cNvPr>
          <p:cNvSpPr txBox="1"/>
          <p:nvPr/>
        </p:nvSpPr>
        <p:spPr>
          <a:xfrm>
            <a:off x="2015613" y="1406013"/>
            <a:ext cx="839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The JW Marriott hotels provide opulent lodging options and primarily cater to affluent clientele.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826DB1-25AD-FD40-88CC-88FF911FC3D4}"/>
              </a:ext>
            </a:extLst>
          </p:cNvPr>
          <p:cNvSpPr txBox="1"/>
          <p:nvPr/>
        </p:nvSpPr>
        <p:spPr>
          <a:xfrm>
            <a:off x="2015613" y="5643941"/>
            <a:ext cx="885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The organisation is endeavouring to provide an excellence experience, starting from very beginning check-in details</a:t>
            </a:r>
          </a:p>
          <a:p>
            <a:r>
              <a:rPr lang="en-GB" sz="1200" dirty="0"/>
              <a:t>to the day we are leaving, with an emphasis on creating a distinctive ambiance.</a:t>
            </a:r>
          </a:p>
        </p:txBody>
      </p:sp>
      <p:pic>
        <p:nvPicPr>
          <p:cNvPr id="13" name="Picture 12" descr="A picture containing text, screenshot, font&#10;&#10;Description automatically generated">
            <a:extLst>
              <a:ext uri="{FF2B5EF4-FFF2-40B4-BE49-F238E27FC236}">
                <a16:creationId xmlns:a16="http://schemas.microsoft.com/office/drawing/2014/main" id="{09EF2155-C16E-8E41-66AF-6D2313467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997" y="1807456"/>
            <a:ext cx="8291054" cy="302506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E6C58E4-98D6-E0C0-9B79-13C0EA5B4094}"/>
              </a:ext>
            </a:extLst>
          </p:cNvPr>
          <p:cNvSpPr txBox="1"/>
          <p:nvPr/>
        </p:nvSpPr>
        <p:spPr>
          <a:xfrm>
            <a:off x="4938689" y="4832520"/>
            <a:ext cx="286007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(Picture Source: Michael Roberts Blog )</a:t>
            </a:r>
          </a:p>
        </p:txBody>
      </p:sp>
    </p:spTree>
    <p:extLst>
      <p:ext uri="{BB962C8B-B14F-4D97-AF65-F5344CB8AC3E}">
        <p14:creationId xmlns:p14="http://schemas.microsoft.com/office/powerpoint/2010/main" val="38704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37AB4-ACA6-2C7F-EF8A-FB2FDC2AC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Provided &amp; Amenities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77975-AC1A-1E02-50CC-F076A827D6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0CA35-00C6-C97D-AF92-316139E8D3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Room Amenities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992B85-B866-BC22-FA42-245C6DB5D69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Business Services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553BD2-E618-843A-44C6-BADFF080ABA2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Florist </a:t>
            </a:r>
          </a:p>
          <a:p>
            <a:endParaRPr lang="en-GB" dirty="0"/>
          </a:p>
          <a:p>
            <a:r>
              <a:rPr lang="en-GB" dirty="0"/>
              <a:t>Foreign Exchange</a:t>
            </a:r>
          </a:p>
          <a:p>
            <a:endParaRPr lang="en-GB" dirty="0"/>
          </a:p>
          <a:p>
            <a:r>
              <a:rPr lang="en-GB" dirty="0"/>
              <a:t>Laundry on-site </a:t>
            </a:r>
          </a:p>
          <a:p>
            <a:endParaRPr lang="en-GB" dirty="0"/>
          </a:p>
          <a:p>
            <a:r>
              <a:rPr lang="en-GB" dirty="0"/>
              <a:t>Gift/Newsstand </a:t>
            </a:r>
          </a:p>
          <a:p>
            <a:endParaRPr lang="en-GB" dirty="0"/>
          </a:p>
          <a:p>
            <a:r>
              <a:rPr lang="en-GB" dirty="0"/>
              <a:t>Designer Store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AA6A81-3180-9217-7BF8-CCCD6B1B2E2E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Coffee Marker/Tea Service</a:t>
            </a:r>
          </a:p>
          <a:p>
            <a:endParaRPr lang="en-GB" dirty="0"/>
          </a:p>
          <a:p>
            <a:r>
              <a:rPr lang="en-GB" dirty="0"/>
              <a:t>Crib/Play Yard</a:t>
            </a:r>
          </a:p>
          <a:p>
            <a:endParaRPr lang="en-GB" dirty="0"/>
          </a:p>
          <a:p>
            <a:r>
              <a:rPr lang="en-GB" dirty="0"/>
              <a:t>Individual climate control</a:t>
            </a:r>
          </a:p>
          <a:p>
            <a:endParaRPr lang="en-GB" dirty="0"/>
          </a:p>
          <a:p>
            <a:r>
              <a:rPr lang="en-GB" dirty="0"/>
              <a:t>Luxurious Bedding</a:t>
            </a:r>
          </a:p>
          <a:p>
            <a:endParaRPr lang="en-GB" dirty="0"/>
          </a:p>
          <a:p>
            <a:r>
              <a:rPr lang="en-GB" dirty="0"/>
              <a:t>Plug in panel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A06547B-1DFE-3048-4DDD-9A6B79B23645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Copy Service</a:t>
            </a:r>
          </a:p>
          <a:p>
            <a:endParaRPr lang="en-GB" dirty="0"/>
          </a:p>
          <a:p>
            <a:r>
              <a:rPr lang="en-GB" dirty="0"/>
              <a:t>Messenger Service</a:t>
            </a:r>
          </a:p>
          <a:p>
            <a:endParaRPr lang="en-GB" dirty="0"/>
          </a:p>
          <a:p>
            <a:r>
              <a:rPr lang="en-GB" dirty="0"/>
              <a:t>Overnight Delivery/Pick Up</a:t>
            </a:r>
          </a:p>
          <a:p>
            <a:endParaRPr lang="en-GB" dirty="0"/>
          </a:p>
          <a:p>
            <a:r>
              <a:rPr lang="en-GB" dirty="0"/>
              <a:t>Post/Parcel</a:t>
            </a:r>
          </a:p>
          <a:p>
            <a:endParaRPr lang="en-GB" dirty="0"/>
          </a:p>
          <a:p>
            <a:r>
              <a:rPr lang="en-GB" dirty="0"/>
              <a:t>Secretarial Service</a:t>
            </a:r>
          </a:p>
        </p:txBody>
      </p:sp>
    </p:spTree>
    <p:extLst>
      <p:ext uri="{BB962C8B-B14F-4D97-AF65-F5344CB8AC3E}">
        <p14:creationId xmlns:p14="http://schemas.microsoft.com/office/powerpoint/2010/main" val="276597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44C262B-16C0-0803-9A2D-D2353DE56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Placeholder 12" descr="A plate of food on a table&#10;&#10;Description automatically generated with low confidence">
            <a:extLst>
              <a:ext uri="{FF2B5EF4-FFF2-40B4-BE49-F238E27FC236}">
                <a16:creationId xmlns:a16="http://schemas.microsoft.com/office/drawing/2014/main" id="{AEFACDB9-F011-5C22-C480-CD3EC1DB4D8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3" r="33333"/>
          <a:stretch>
            <a:fillRect/>
          </a:stretch>
        </p:blipFill>
        <p:spPr>
          <a:xfrm>
            <a:off x="7861238" y="751241"/>
            <a:ext cx="3644962" cy="5467443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53E43BB-BB6A-1BB0-515B-C9B3C2FCE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The primary objective of hotels is to provide guests with a calm and peaceful environment that promotes mental calmness and regeneration. </a:t>
            </a:r>
          </a:p>
          <a:p>
            <a:endParaRPr lang="en-GB" dirty="0"/>
          </a:p>
          <a:p>
            <a:r>
              <a:rPr lang="en-GB" dirty="0"/>
              <a:t>With an abundance of amenities available, the ambiance remains engaging and stimulating.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0CD7DE-BB62-A7EE-BBE3-CC58CBB94A9A}"/>
              </a:ext>
            </a:extLst>
          </p:cNvPr>
          <p:cNvSpPr txBox="1"/>
          <p:nvPr/>
        </p:nvSpPr>
        <p:spPr>
          <a:xfrm>
            <a:off x="9058808" y="6218684"/>
            <a:ext cx="27495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(Picture Source: </a:t>
            </a:r>
            <a:r>
              <a:rPr lang="en-GB" sz="1000" dirty="0">
                <a:hlinkClick r:id="rId3"/>
              </a:rPr>
              <a:t>Rarest.org</a:t>
            </a:r>
            <a:r>
              <a:rPr lang="en-GB" sz="1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00804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1A5D13-699D-B436-A79F-A7D95385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Role and function of guest service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41867B-6D30-4361-FCA4-1B81F6217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significance of guest service experience cannot be overstated in the hospitality industry, which is characterised by intense pressure and competitive environment.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 descr="A person standing behind a desk&#10;&#10;Description automatically generated with low confidence">
            <a:extLst>
              <a:ext uri="{FF2B5EF4-FFF2-40B4-BE49-F238E27FC236}">
                <a16:creationId xmlns:a16="http://schemas.microsoft.com/office/drawing/2014/main" id="{BB7AF8B4-B89C-31CB-ED98-FD04DE11F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359957"/>
            <a:ext cx="10820400" cy="28587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F120D22-95FB-EE90-F3EE-44A8E351A660}"/>
              </a:ext>
            </a:extLst>
          </p:cNvPr>
          <p:cNvSpPr txBox="1"/>
          <p:nvPr/>
        </p:nvSpPr>
        <p:spPr>
          <a:xfrm>
            <a:off x="4425557" y="6355844"/>
            <a:ext cx="334088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(Picture Source: </a:t>
            </a:r>
            <a:r>
              <a:rPr lang="en-GB" sz="1000" dirty="0" err="1"/>
              <a:t>BigStock</a:t>
            </a:r>
            <a:r>
              <a:rPr lang="en-GB" sz="1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03377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DEDC021A-5DFE-77FE-5D34-215BA1295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4993" y="1504336"/>
            <a:ext cx="9448800" cy="1150772"/>
          </a:xfrm>
        </p:spPr>
        <p:txBody>
          <a:bodyPr>
            <a:normAutofit/>
          </a:bodyPr>
          <a:lstStyle/>
          <a:p>
            <a:r>
              <a:rPr lang="en-GB" sz="2400" dirty="0"/>
              <a:t>Why is guest service experience important?</a:t>
            </a: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AF22083F-5C4E-BC6A-63C3-9C033903C0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According to research conducted by Deloitte, a majority of 60% customers who have favourable experience tend to return. The significance of guests service experience for the hospitality industry is made clear by this singular detail.</a:t>
            </a:r>
          </a:p>
        </p:txBody>
      </p:sp>
    </p:spTree>
    <p:extLst>
      <p:ext uri="{BB962C8B-B14F-4D97-AF65-F5344CB8AC3E}">
        <p14:creationId xmlns:p14="http://schemas.microsoft.com/office/powerpoint/2010/main" val="2550149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9DA5-1F10-798D-6636-A5B2EACDD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POINTS OF SHOWCASE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2633E-0E15-CDAB-E736-AEEFBC202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Build Customer Trust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Become more competitive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Attract new customers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Increase sales conversion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Drive customer satisfaction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Increase guest engagement</a:t>
            </a:r>
          </a:p>
        </p:txBody>
      </p:sp>
    </p:spTree>
    <p:extLst>
      <p:ext uri="{BB962C8B-B14F-4D97-AF65-F5344CB8AC3E}">
        <p14:creationId xmlns:p14="http://schemas.microsoft.com/office/powerpoint/2010/main" val="400635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69A5E-4314-C046-E760-0338C012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E7082-414B-9E37-0BD3-657DEEA3B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Being the last part of this presentation we will discuss few aspect about importance of hospitality and how hotels meet or exceed guest expectation.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Without hospitality we would not benefit and would not have holidays as it should be, hospitality in my opinion is the pillar of our economy.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Does hotels meet or exceed guest expectation? </a:t>
            </a:r>
          </a:p>
        </p:txBody>
      </p:sp>
    </p:spTree>
    <p:extLst>
      <p:ext uri="{BB962C8B-B14F-4D97-AF65-F5344CB8AC3E}">
        <p14:creationId xmlns:p14="http://schemas.microsoft.com/office/powerpoint/2010/main" val="1950791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907A567-D4A0-7955-990E-FD8863C5A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DD8D8C-4AD7-9F01-62AD-7D1299E00A70}"/>
              </a:ext>
            </a:extLst>
          </p:cNvPr>
          <p:cNvSpPr txBox="1"/>
          <p:nvPr/>
        </p:nvSpPr>
        <p:spPr>
          <a:xfrm>
            <a:off x="98863" y="2252019"/>
            <a:ext cx="27795751" cy="1233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DeMicco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F.J., 2016. A Disney strategic approach to patient/guest services in hospitality bridging healthcare (H2H) and medical tourism and wellness. In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Routledge Handbook of Health Tourism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289-298).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Surya, D.E. and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Cahyadi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A.T., 2020, January. Guest’s Perception Visits in Guest Service by the Protocol of a Private University. In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Conference on Business, Economic, Social Science, and Humanities–Humanities and Social Sciences Track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i="1" kern="100" dirty="0"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ICOBEST-HSS 2019)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19-27). Atlantis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Iverson, K., 1989. Bringing guest service into the classroom.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&amp; Tourism Educator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pp.10-33</a:t>
            </a:r>
            <a:r>
              <a:rPr lang="en-GB" sz="900" kern="100" dirty="0"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sz="900" dirty="0">
              <a:highlight>
                <a:srgbClr val="C0C0C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3E4B11-8F55-267D-D7B4-1FC61F8F5838}"/>
              </a:ext>
            </a:extLst>
          </p:cNvPr>
          <p:cNvSpPr txBox="1"/>
          <p:nvPr/>
        </p:nvSpPr>
        <p:spPr>
          <a:xfrm>
            <a:off x="98863" y="3225521"/>
            <a:ext cx="8920006" cy="732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Fauziah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2019.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Analysis of Speaking English Skills of the Guest Service Agent at the Front Office of </a:t>
            </a:r>
            <a:r>
              <a:rPr lang="en-GB" sz="900" i="1" kern="100" dirty="0" err="1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Aryaduta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Hotel. </a:t>
            </a:r>
            <a:r>
              <a:rPr lang="en-GB" sz="900" i="1" kern="100" dirty="0" err="1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Desy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900" i="1" kern="100" dirty="0" err="1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Fauziah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147010030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Sastra </a:t>
            </a:r>
            <a:r>
              <a:rPr lang="en-GB" sz="900" kern="100" dirty="0" err="1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Inggris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Susskind, A.M.,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Kacmar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M.K. and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Borchgrevink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C.P., 2007. The Effects of Organizational Standards and Support Functions on Guest Service and Guest Satisfaction in Restaurants.</a:t>
            </a:r>
            <a:endParaRPr lang="en-GB" sz="900" kern="100" dirty="0">
              <a:effectLst/>
              <a:highlight>
                <a:srgbClr val="C0C0C0"/>
              </a:highlight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900" dirty="0">
              <a:highlight>
                <a:srgbClr val="C0C0C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9C2B25-1A70-2B60-BC73-0FB003DF7E82}"/>
              </a:ext>
            </a:extLst>
          </p:cNvPr>
          <p:cNvSpPr txBox="1"/>
          <p:nvPr/>
        </p:nvSpPr>
        <p:spPr>
          <a:xfrm>
            <a:off x="98863" y="3768132"/>
            <a:ext cx="10195227" cy="9831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Xiao, Q.,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Yoonjoung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Heo, C. and Lee, S., 2017. How do consumers’ perceptions differ across dimensions of corporate social responsibility and hotel types?.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Travel &amp; Tourism Marketing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34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pp.694-707.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Sherman, R., 2007.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Class acts: Service and inequality in luxury hotels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900" kern="100" dirty="0" err="1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California Press</a:t>
            </a:r>
            <a:r>
              <a:rPr lang="en-GB" sz="900" kern="100" dirty="0"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Marinakou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and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Giousmpasoglou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2019. Talent management and retention strategies in luxury hotels: evidence from four countries.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sz="900" dirty="0">
              <a:highlight>
                <a:srgbClr val="C0C0C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EB07EF-9392-CF02-D4B4-D9F5D8111CCD}"/>
              </a:ext>
            </a:extLst>
          </p:cNvPr>
          <p:cNvSpPr txBox="1"/>
          <p:nvPr/>
        </p:nvSpPr>
        <p:spPr>
          <a:xfrm>
            <a:off x="98863" y="4565213"/>
            <a:ext cx="9366795" cy="732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Kwon, J., </a:t>
            </a: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Amendah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and Ahn, J., 2022. Mediating role of perceived authenticity in the relationship between luxury service experience and life satisfaction. </a:t>
            </a:r>
            <a:r>
              <a:rPr lang="en-GB" sz="900" i="1" kern="100" dirty="0"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Strategic Marketing</a:t>
            </a:r>
            <a:r>
              <a:rPr lang="en-GB" sz="900" kern="100" dirty="0"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pp.1-15.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Brucken</a:t>
            </a:r>
            <a:r>
              <a:rPr lang="en-GB" sz="900" kern="100" dirty="0">
                <a:solidFill>
                  <a:srgbClr val="222222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C.E., 1997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900" i="1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Consuming luxury: hotels and the rise of middle-class public space, 1825-1860</a:t>
            </a:r>
            <a:r>
              <a:rPr lang="en-GB" sz="900" kern="100" dirty="0">
                <a:solidFill>
                  <a:srgbClr val="C00000"/>
                </a:solidFill>
                <a:effectLst/>
                <a:highlight>
                  <a:srgbClr val="C0C0C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The George Washington University.</a:t>
            </a:r>
          </a:p>
          <a:p>
            <a:endParaRPr lang="en-GB" sz="900" dirty="0">
              <a:highlight>
                <a:srgbClr val="C0C0C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22808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2076</TotalTime>
  <Words>912</Words>
  <Application>Microsoft Office PowerPoint</Application>
  <PresentationFormat>Widescreen</PresentationFormat>
  <Paragraphs>132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Algerian</vt:lpstr>
      <vt:lpstr>Arial</vt:lpstr>
      <vt:lpstr>Calibri</vt:lpstr>
      <vt:lpstr>Century Gothic</vt:lpstr>
      <vt:lpstr>Times New Roman</vt:lpstr>
      <vt:lpstr>Vapor Trail</vt:lpstr>
      <vt:lpstr>The role and importance of quality service,  hospitality, and guest services within the hotel industry</vt:lpstr>
      <vt:lpstr>Table of Content</vt:lpstr>
      <vt:lpstr>JW Marriott Hotels</vt:lpstr>
      <vt:lpstr>Introduction </vt:lpstr>
      <vt:lpstr>Jw Marriott Main Consumers</vt:lpstr>
      <vt:lpstr>PowerPoint Presentation</vt:lpstr>
      <vt:lpstr>Services Provided &amp; Amenities</vt:lpstr>
      <vt:lpstr>PowerPoint Presentation</vt:lpstr>
      <vt:lpstr>Role and function of guest service</vt:lpstr>
      <vt:lpstr>Why is guest service experience important?</vt:lpstr>
      <vt:lpstr>POINTS OF SHOWCASE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 hospitality, and guest services within the hotel industry</dc:title>
  <dc:creator>Constantin Vasiliu (2229175)</dc:creator>
  <cp:lastModifiedBy>Constantin Vasiliu (2229175)</cp:lastModifiedBy>
  <cp:revision>4</cp:revision>
  <dcterms:created xsi:type="dcterms:W3CDTF">2023-05-17T11:56:05Z</dcterms:created>
  <dcterms:modified xsi:type="dcterms:W3CDTF">2023-05-18T22:33:04Z</dcterms:modified>
</cp:coreProperties>
</file>