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4.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6" r:id="rId1"/>
    <p:sldMasterId id="2147483658" r:id="rId2"/>
    <p:sldMasterId id="2147483660" r:id="rId3"/>
    <p:sldMasterId id="2147483663" r:id="rId4"/>
    <p:sldMasterId id="2147483669" r:id="rId5"/>
  </p:sldMasterIdLst>
  <p:notesMasterIdLst>
    <p:notesMasterId r:id="rId36"/>
  </p:notesMasterIdLst>
  <p:sldIdLst>
    <p:sldId id="256" r:id="rId6"/>
    <p:sldId id="502" r:id="rId7"/>
    <p:sldId id="257" r:id="rId8"/>
    <p:sldId id="263" r:id="rId9"/>
    <p:sldId id="304" r:id="rId10"/>
    <p:sldId id="447" r:id="rId11"/>
    <p:sldId id="428" r:id="rId12"/>
    <p:sldId id="435" r:id="rId13"/>
    <p:sldId id="431" r:id="rId14"/>
    <p:sldId id="432" r:id="rId15"/>
    <p:sldId id="430" r:id="rId16"/>
    <p:sldId id="434" r:id="rId17"/>
    <p:sldId id="429" r:id="rId18"/>
    <p:sldId id="433" r:id="rId19"/>
    <p:sldId id="459" r:id="rId20"/>
    <p:sldId id="461" r:id="rId21"/>
    <p:sldId id="463" r:id="rId22"/>
    <p:sldId id="1139" r:id="rId23"/>
    <p:sldId id="1136" r:id="rId24"/>
    <p:sldId id="427" r:id="rId25"/>
    <p:sldId id="1138" r:id="rId26"/>
    <p:sldId id="455" r:id="rId27"/>
    <p:sldId id="456" r:id="rId28"/>
    <p:sldId id="438" r:id="rId29"/>
    <p:sldId id="457" r:id="rId30"/>
    <p:sldId id="448" r:id="rId31"/>
    <p:sldId id="451" r:id="rId32"/>
    <p:sldId id="454" r:id="rId33"/>
    <p:sldId id="426" r:id="rId34"/>
    <p:sldId id="471"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1007" autoAdjust="0"/>
  </p:normalViewPr>
  <p:slideViewPr>
    <p:cSldViewPr snapToGrid="0">
      <p:cViewPr varScale="1">
        <p:scale>
          <a:sx n="102" d="100"/>
          <a:sy n="102" d="100"/>
        </p:scale>
        <p:origin x="1326"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heme" Target="theme/theme1.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8" Type="http://schemas.openxmlformats.org/officeDocument/2006/relationships/slide" Target="slides/slide3.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02/10/2026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shiksha.com/online-courses/articles/inflation-what-is-it-and-how-is-it-measured/" TargetMode="External"/><Relationship Id="rId2" Type="http://schemas.openxmlformats.org/officeDocument/2006/relationships/slide" Target="../slides/slide6.xml"/><Relationship Id="rId1" Type="http://schemas.openxmlformats.org/officeDocument/2006/relationships/notesMaster" Target="../notesMasters/notesMaster1.xml"/><Relationship Id="rId5" Type="http://schemas.openxmlformats.org/officeDocument/2006/relationships/hyperlink" Target="https://www.shiksha.com/online-courses/articles/difference-between-micro-environment-and-macro-environment/" TargetMode="External"/><Relationship Id="rId4" Type="http://schemas.openxmlformats.org/officeDocument/2006/relationships/hyperlink" Target="https://www.shiksha.com/online-courses/articles/consumer-behaviour/"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B3457B9-CE58-4DB7-A519-F11CEB848D1B}"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087452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5</a:t>
            </a:fld>
            <a:endParaRPr lang="en-GB"/>
          </a:p>
        </p:txBody>
      </p:sp>
    </p:spTree>
    <p:extLst>
      <p:ext uri="{BB962C8B-B14F-4D97-AF65-F5344CB8AC3E}">
        <p14:creationId xmlns:p14="http://schemas.microsoft.com/office/powerpoint/2010/main" val="2909563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Micro-environment - </a:t>
            </a:r>
            <a:r>
              <a:rPr lang="en-GB" b="0" i="1">
                <a:solidFill>
                  <a:srgbClr val="445578"/>
                </a:solidFill>
                <a:effectLst/>
                <a:highlight>
                  <a:srgbClr val="FFFFFF"/>
                </a:highlight>
                <a:latin typeface="Inter"/>
              </a:rPr>
              <a:t>Immediate factors impacting a business (customers, suppliers, competitors)</a:t>
            </a:r>
          </a:p>
          <a:p>
            <a:r>
              <a:rPr lang="en-GB"/>
              <a:t>Macro-environment - </a:t>
            </a:r>
            <a:r>
              <a:rPr lang="en-GB" b="0" i="1">
                <a:solidFill>
                  <a:srgbClr val="445578"/>
                </a:solidFill>
                <a:effectLst/>
                <a:highlight>
                  <a:srgbClr val="FFFFFF"/>
                </a:highlight>
                <a:latin typeface="Inter"/>
              </a:rPr>
              <a:t>External forces shaping the industry (economy, technology, social trends).</a:t>
            </a:r>
          </a:p>
          <a:p>
            <a:endParaRPr lang="en-GB" b="0" i="1">
              <a:solidFill>
                <a:srgbClr val="445578"/>
              </a:solidFill>
              <a:effectLst/>
              <a:highlight>
                <a:srgbClr val="FFFFFF"/>
              </a:highlight>
              <a:latin typeface="Inter"/>
            </a:endParaRPr>
          </a:p>
          <a:p>
            <a:pPr algn="l"/>
            <a:r>
              <a:rPr lang="en-GB" b="0" i="1">
                <a:solidFill>
                  <a:srgbClr val="445578"/>
                </a:solidFill>
                <a:effectLst/>
                <a:highlight>
                  <a:srgbClr val="FFFFFF"/>
                </a:highlight>
                <a:latin typeface="Inter"/>
              </a:rPr>
              <a:t>Example: </a:t>
            </a:r>
            <a:r>
              <a:rPr lang="en-GB" b="0" i="0">
                <a:solidFill>
                  <a:srgbClr val="445578"/>
                </a:solidFill>
                <a:effectLst/>
                <a:highlight>
                  <a:srgbClr val="FFFFFF"/>
                </a:highlight>
                <a:latin typeface="Inter"/>
              </a:rPr>
              <a:t>Imagine a clothing boutique operating in a local market. Its </a:t>
            </a:r>
            <a:r>
              <a:rPr lang="en-GB" b="1" i="1">
                <a:solidFill>
                  <a:srgbClr val="445578"/>
                </a:solidFill>
                <a:effectLst/>
                <a:highlight>
                  <a:srgbClr val="FFFFFF"/>
                </a:highlight>
                <a:latin typeface="Inter"/>
              </a:rPr>
              <a:t>micro environment</a:t>
            </a:r>
            <a:r>
              <a:rPr lang="en-GB" b="0" i="0">
                <a:solidFill>
                  <a:srgbClr val="445578"/>
                </a:solidFill>
                <a:effectLst/>
                <a:highlight>
                  <a:srgbClr val="FFFFFF"/>
                </a:highlight>
                <a:latin typeface="Inter"/>
              </a:rPr>
              <a:t> would include loyal customers who provide direct feedback, local suppliers who provide fabrics and accessories, and nearby competitors. These elements directly affect the boutique’s day-to-day operations and customer relationships. These </a:t>
            </a:r>
            <a:r>
              <a:rPr lang="en-GB" b="0" i="1">
                <a:solidFill>
                  <a:srgbClr val="445578"/>
                </a:solidFill>
                <a:effectLst/>
                <a:highlight>
                  <a:srgbClr val="FFFFFF"/>
                </a:highlight>
                <a:latin typeface="Inter"/>
              </a:rPr>
              <a:t>internal factors</a:t>
            </a:r>
            <a:r>
              <a:rPr lang="en-GB" b="0" i="0">
                <a:solidFill>
                  <a:srgbClr val="445578"/>
                </a:solidFill>
                <a:effectLst/>
                <a:highlight>
                  <a:srgbClr val="FFFFFF"/>
                </a:highlight>
                <a:latin typeface="Inter"/>
              </a:rPr>
              <a:t> are part of </a:t>
            </a:r>
            <a:r>
              <a:rPr lang="en-GB" b="0" i="1">
                <a:solidFill>
                  <a:srgbClr val="445578"/>
                </a:solidFill>
                <a:effectLst/>
                <a:highlight>
                  <a:srgbClr val="FFFFFF"/>
                </a:highlight>
                <a:latin typeface="Inter"/>
              </a:rPr>
              <a:t>micro environment</a:t>
            </a:r>
            <a:r>
              <a:rPr lang="en-GB" b="0" i="0">
                <a:solidFill>
                  <a:srgbClr val="445578"/>
                </a:solidFill>
                <a:effectLst/>
                <a:highlight>
                  <a:srgbClr val="FFFFFF"/>
                </a:highlight>
                <a:latin typeface="Inter"/>
              </a:rPr>
              <a:t>.</a:t>
            </a:r>
          </a:p>
          <a:p>
            <a:pPr algn="l"/>
            <a:r>
              <a:rPr lang="en-GB" b="0" i="0">
                <a:solidFill>
                  <a:srgbClr val="445578"/>
                </a:solidFill>
                <a:effectLst/>
                <a:highlight>
                  <a:srgbClr val="FFFFFF"/>
                </a:highlight>
                <a:latin typeface="Inter"/>
              </a:rPr>
              <a:t>However, the </a:t>
            </a:r>
            <a:r>
              <a:rPr lang="en-GB" b="1" i="1">
                <a:solidFill>
                  <a:srgbClr val="445578"/>
                </a:solidFill>
                <a:effectLst/>
                <a:highlight>
                  <a:srgbClr val="FFFFFF"/>
                </a:highlight>
                <a:latin typeface="Inter"/>
              </a:rPr>
              <a:t>macro environment</a:t>
            </a:r>
            <a:r>
              <a:rPr lang="en-GB" b="0" i="1">
                <a:solidFill>
                  <a:srgbClr val="445578"/>
                </a:solidFill>
                <a:effectLst/>
                <a:highlight>
                  <a:srgbClr val="FFFFFF"/>
                </a:highlight>
                <a:latin typeface="Inter"/>
              </a:rPr>
              <a:t> </a:t>
            </a:r>
            <a:r>
              <a:rPr lang="en-GB" b="0" i="0">
                <a:solidFill>
                  <a:srgbClr val="445578"/>
                </a:solidFill>
                <a:effectLst/>
                <a:highlight>
                  <a:srgbClr val="FFFFFF"/>
                </a:highlight>
                <a:latin typeface="Inter"/>
              </a:rPr>
              <a:t>also plays a pivotal role. For instance, economic factors like rising </a:t>
            </a:r>
            <a:r>
              <a:rPr lang="en-GB" b="0" i="0" u="none" strike="noStrike">
                <a:solidFill>
                  <a:srgbClr val="1048C3"/>
                </a:solidFill>
                <a:effectLst/>
                <a:highlight>
                  <a:srgbClr val="FFFFFF"/>
                </a:highlight>
                <a:latin typeface="Inter"/>
                <a:hlinkClick r:id="rId3"/>
              </a:rPr>
              <a:t>inflation</a:t>
            </a:r>
            <a:r>
              <a:rPr lang="en-GB" b="0" i="0">
                <a:solidFill>
                  <a:srgbClr val="445578"/>
                </a:solidFill>
                <a:effectLst/>
                <a:highlight>
                  <a:srgbClr val="FFFFFF"/>
                </a:highlight>
                <a:latin typeface="Inter"/>
              </a:rPr>
              <a:t> or changing </a:t>
            </a:r>
            <a:r>
              <a:rPr lang="en-GB" b="0" i="0" u="none" strike="noStrike">
                <a:solidFill>
                  <a:srgbClr val="1048C3"/>
                </a:solidFill>
                <a:effectLst/>
                <a:highlight>
                  <a:srgbClr val="FFFFFF"/>
                </a:highlight>
                <a:latin typeface="Inter"/>
                <a:hlinkClick r:id="rId4"/>
              </a:rPr>
              <a:t>consumer </a:t>
            </a:r>
            <a:r>
              <a:rPr lang="en-GB" b="0" i="0" u="none" strike="noStrike" err="1">
                <a:solidFill>
                  <a:srgbClr val="1048C3"/>
                </a:solidFill>
                <a:effectLst/>
                <a:highlight>
                  <a:srgbClr val="FFFFFF"/>
                </a:highlight>
                <a:latin typeface="Inter"/>
                <a:hlinkClick r:id="rId4"/>
              </a:rPr>
              <a:t>behavior</a:t>
            </a:r>
            <a:r>
              <a:rPr lang="en-GB" b="0" i="0">
                <a:solidFill>
                  <a:srgbClr val="445578"/>
                </a:solidFill>
                <a:effectLst/>
                <a:highlight>
                  <a:srgbClr val="FFFFFF"/>
                </a:highlight>
                <a:latin typeface="Inter"/>
              </a:rPr>
              <a:t> can impact the boutique’s sales and profitability. Technological advancements, such as the rise of online shopping platforms, can alter the industry landscape and consumer preferences. Furthermore, social factors like changing fashion trends or sustainability concerns can shape customer demands. All these external factors are part of the macro environment.</a:t>
            </a:r>
          </a:p>
          <a:p>
            <a:endParaRPr lang="en-GB"/>
          </a:p>
          <a:p>
            <a:r>
              <a:rPr lang="en-GB"/>
              <a:t>Aggarwal, C. (2024) </a:t>
            </a:r>
            <a:r>
              <a:rPr lang="en-GB" i="1"/>
              <a:t>Difference between Micro Environment and Macro Environment</a:t>
            </a:r>
            <a:r>
              <a:rPr lang="en-GB"/>
              <a:t>. Available at: </a:t>
            </a:r>
            <a:r>
              <a:rPr lang="en-GB">
                <a:hlinkClick r:id="rId5"/>
              </a:rPr>
              <a:t>Difference between Micro Environment and Macro Environment - Shiksha Online</a:t>
            </a:r>
            <a:r>
              <a:rPr lang="en-GB"/>
              <a:t> (Accessed: 10 June 2024)</a:t>
            </a:r>
          </a:p>
        </p:txBody>
      </p:sp>
      <p:sp>
        <p:nvSpPr>
          <p:cNvPr id="4" name="Slide Number Placeholder 3"/>
          <p:cNvSpPr>
            <a:spLocks noGrp="1"/>
          </p:cNvSpPr>
          <p:nvPr>
            <p:ph type="sldNum" sz="quarter" idx="5"/>
          </p:nvPr>
        </p:nvSpPr>
        <p:spPr/>
        <p:txBody>
          <a:bodyPr/>
          <a:lstStyle/>
          <a:p>
            <a:fld id="{7AFB50B6-F1B6-43E7-9F13-F7A06A05F4FC}" type="slidenum">
              <a:rPr lang="en-GB" smtClean="0"/>
              <a:t>6</a:t>
            </a:fld>
            <a:endParaRPr lang="en-GB"/>
          </a:p>
        </p:txBody>
      </p:sp>
    </p:spTree>
    <p:extLst>
      <p:ext uri="{BB962C8B-B14F-4D97-AF65-F5344CB8AC3E}">
        <p14:creationId xmlns:p14="http://schemas.microsoft.com/office/powerpoint/2010/main" val="3078288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7</a:t>
            </a:fld>
            <a:endParaRPr lang="en-GB"/>
          </a:p>
        </p:txBody>
      </p:sp>
    </p:spTree>
    <p:extLst>
      <p:ext uri="{BB962C8B-B14F-4D97-AF65-F5344CB8AC3E}">
        <p14:creationId xmlns:p14="http://schemas.microsoft.com/office/powerpoint/2010/main" val="21635321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is a macro-environment?</a:t>
            </a:r>
          </a:p>
        </p:txBody>
      </p:sp>
      <p:sp>
        <p:nvSpPr>
          <p:cNvPr id="4" name="Slide Number Placeholder 3"/>
          <p:cNvSpPr>
            <a:spLocks noGrp="1"/>
          </p:cNvSpPr>
          <p:nvPr>
            <p:ph type="sldNum" sz="quarter" idx="5"/>
          </p:nvPr>
        </p:nvSpPr>
        <p:spPr/>
        <p:txBody>
          <a:bodyPr/>
          <a:lstStyle/>
          <a:p>
            <a:fld id="{7AFB50B6-F1B6-43E7-9F13-F7A06A05F4FC}" type="slidenum">
              <a:rPr lang="en-GB" smtClean="0"/>
              <a:t>8</a:t>
            </a:fld>
            <a:endParaRPr lang="en-GB"/>
          </a:p>
        </p:txBody>
      </p:sp>
    </p:spTree>
    <p:extLst>
      <p:ext uri="{BB962C8B-B14F-4D97-AF65-F5344CB8AC3E}">
        <p14:creationId xmlns:p14="http://schemas.microsoft.com/office/powerpoint/2010/main" val="4050808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a:solidFill>
                  <a:srgbClr val="13343B"/>
                </a:solidFill>
                <a:effectLst/>
                <a:highlight>
                  <a:srgbClr val="FCFCF9"/>
                </a:highlight>
                <a:latin typeface="__fkGroteskNeue_a82850"/>
              </a:rPr>
              <a:t>Understanding consumer behaviour, preferences, values, and cultural trends aids in developing effective marketing strategies, product positioning, and enhancing customer satisfaction.</a:t>
            </a:r>
          </a:p>
          <a:p>
            <a:pPr algn="l">
              <a:buFont typeface="Arial" panose="020B0604020202020204" pitchFamily="34" charset="0"/>
              <a:buChar char="•"/>
            </a:pPr>
            <a:r>
              <a:rPr lang="en-GB" b="0" i="0">
                <a:solidFill>
                  <a:srgbClr val="13343B"/>
                </a:solidFill>
                <a:effectLst/>
                <a:highlight>
                  <a:srgbClr val="FCFCF9"/>
                </a:highlight>
                <a:latin typeface="__fkGroteskNeue_a82850"/>
              </a:rPr>
              <a:t>Analysing demographic shifts and lifestyle changes guides decisions related to product development, target market selection, and distribution channels.</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13343B"/>
                </a:solidFill>
                <a:effectLst/>
                <a:highlight>
                  <a:srgbClr val="FCFCF9"/>
                </a:highlight>
                <a:latin typeface="__fkGroteskNeue_a82850"/>
              </a:rPr>
              <a:t>What current factors are impacting organisations in general? </a:t>
            </a:r>
          </a:p>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9</a:t>
            </a:fld>
            <a:endParaRPr lang="en-GB"/>
          </a:p>
        </p:txBody>
      </p:sp>
    </p:spTree>
    <p:extLst>
      <p:ext uri="{BB962C8B-B14F-4D97-AF65-F5344CB8AC3E}">
        <p14:creationId xmlns:p14="http://schemas.microsoft.com/office/powerpoint/2010/main" val="10421542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a:solidFill>
                  <a:srgbClr val="13343B"/>
                </a:solidFill>
                <a:effectLst/>
                <a:highlight>
                  <a:srgbClr val="FCFCF9"/>
                </a:highlight>
                <a:latin typeface="__fkGroteskNeue_a82850"/>
              </a:rPr>
              <a:t>Studying technological advancements, research and development trends, and automation opportunities supports decisions on process improvements, cost optimisation, and competitive positioning.</a:t>
            </a:r>
          </a:p>
          <a:p>
            <a:pPr algn="l">
              <a:buFont typeface="Arial" panose="020B0604020202020204" pitchFamily="34" charset="0"/>
              <a:buChar char="•"/>
            </a:pPr>
            <a:r>
              <a:rPr lang="en-GB" b="0" i="0">
                <a:solidFill>
                  <a:srgbClr val="13343B"/>
                </a:solidFill>
                <a:effectLst/>
                <a:highlight>
                  <a:srgbClr val="FCFCF9"/>
                </a:highlight>
                <a:latin typeface="__fkGroteskNeue_a82850"/>
              </a:rPr>
              <a:t>Assessing access to emerging technologies and digital transformation guides decisions on technology adoption, innovation strategies, and resource allocation for technological capabilities</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13343B"/>
                </a:solidFill>
                <a:effectLst/>
                <a:highlight>
                  <a:srgbClr val="FCFCF9"/>
                </a:highlight>
                <a:latin typeface="__fkGroteskNeue_a82850"/>
              </a:rPr>
              <a:t>What current factors are impacting organisations in general? </a:t>
            </a:r>
          </a:p>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10</a:t>
            </a:fld>
            <a:endParaRPr lang="en-GB"/>
          </a:p>
        </p:txBody>
      </p:sp>
    </p:spTree>
    <p:extLst>
      <p:ext uri="{BB962C8B-B14F-4D97-AF65-F5344CB8AC3E}">
        <p14:creationId xmlns:p14="http://schemas.microsoft.com/office/powerpoint/2010/main" val="14792929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a:solidFill>
                  <a:srgbClr val="13343B"/>
                </a:solidFill>
                <a:effectLst/>
                <a:highlight>
                  <a:srgbClr val="FCFCF9"/>
                </a:highlight>
                <a:latin typeface="__fkGroteskNeue_a82850"/>
              </a:rPr>
              <a:t>Evaluating economic conditions like GDP, employment rates, inflation, and interest rates facilitates decisions regarding demand, supply, pricing, and cost management strategies.</a:t>
            </a:r>
          </a:p>
          <a:p>
            <a:pPr algn="l">
              <a:buFont typeface="Arial" panose="020B0604020202020204" pitchFamily="34" charset="0"/>
              <a:buChar char="•"/>
            </a:pPr>
            <a:r>
              <a:rPr lang="en-GB" b="0" i="0">
                <a:solidFill>
                  <a:srgbClr val="13343B"/>
                </a:solidFill>
                <a:effectLst/>
                <a:highlight>
                  <a:srgbClr val="FCFCF9"/>
                </a:highlight>
                <a:latin typeface="__fkGroteskNeue_a82850"/>
              </a:rPr>
              <a:t>Assessing labour costs, exchange rates, and economic policies supports decisions on resource allocation, outsourcing, and international trade strategies</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13343B"/>
                </a:solidFill>
                <a:effectLst/>
                <a:highlight>
                  <a:srgbClr val="FCFCF9"/>
                </a:highlight>
                <a:latin typeface="__fkGroteskNeue_a82850"/>
              </a:rPr>
              <a:t>What current factors are impacting organisations in general? </a:t>
            </a:r>
          </a:p>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11</a:t>
            </a:fld>
            <a:endParaRPr lang="en-GB"/>
          </a:p>
        </p:txBody>
      </p:sp>
    </p:spTree>
    <p:extLst>
      <p:ext uri="{BB962C8B-B14F-4D97-AF65-F5344CB8AC3E}">
        <p14:creationId xmlns:p14="http://schemas.microsoft.com/office/powerpoint/2010/main" val="551741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13343B"/>
                </a:solidFill>
                <a:effectLst/>
                <a:highlight>
                  <a:srgbClr val="FCFCF9"/>
                </a:highlight>
                <a:latin typeface="__fkGroteskNeue_a82850"/>
              </a:rPr>
              <a:t>Evaluating environmental factors like climate change, ecological concerns, and natural resource scarcity supports decisions on sustainable business practices, eco-friendly product development, and corporate social responsibility initiatives</a:t>
            </a:r>
          </a:p>
          <a:p>
            <a:endParaRPr lang="en-GB" b="0" i="0">
              <a:solidFill>
                <a:srgbClr val="13343B"/>
              </a:solidFill>
              <a:effectLst/>
              <a:highlight>
                <a:srgbClr val="FCFCF9"/>
              </a:highlight>
              <a:latin typeface="__fkGroteskNeue_a8285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13343B"/>
                </a:solidFill>
                <a:effectLst/>
                <a:highlight>
                  <a:srgbClr val="FCFCF9"/>
                </a:highlight>
                <a:latin typeface="__fkGroteskNeue_a82850"/>
              </a:rPr>
              <a:t>What current factors are impacting organisations in general? </a:t>
            </a:r>
          </a:p>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12</a:t>
            </a:fld>
            <a:endParaRPr lang="en-GB"/>
          </a:p>
        </p:txBody>
      </p:sp>
    </p:spTree>
    <p:extLst>
      <p:ext uri="{BB962C8B-B14F-4D97-AF65-F5344CB8AC3E}">
        <p14:creationId xmlns:p14="http://schemas.microsoft.com/office/powerpoint/2010/main" val="40596245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13343B"/>
                </a:solidFill>
                <a:effectLst/>
                <a:highlight>
                  <a:srgbClr val="FCFCF9"/>
                </a:highlight>
                <a:latin typeface="var(--font-fk-grotesk)"/>
              </a:rPr>
              <a:t>Political Factors</a:t>
            </a:r>
          </a:p>
          <a:p>
            <a:pPr algn="l">
              <a:buFont typeface="Arial" panose="020B0604020202020204" pitchFamily="34" charset="0"/>
              <a:buChar char="•"/>
            </a:pPr>
            <a:r>
              <a:rPr lang="en-GB" b="0" i="0">
                <a:solidFill>
                  <a:srgbClr val="13343B"/>
                </a:solidFill>
                <a:effectLst/>
                <a:highlight>
                  <a:srgbClr val="FCFCF9"/>
                </a:highlight>
                <a:latin typeface="__fkGroteskNeue_a82850"/>
              </a:rPr>
              <a:t>Understanding political factors like government policies, regulations, and stability helps organizations frame business policies and strategies that comply with the political environment.</a:t>
            </a:r>
          </a:p>
          <a:p>
            <a:pPr algn="l">
              <a:buFont typeface="Arial" panose="020B0604020202020204" pitchFamily="34" charset="0"/>
              <a:buChar char="•"/>
            </a:pPr>
            <a:r>
              <a:rPr lang="en-GB" b="0" i="0">
                <a:solidFill>
                  <a:srgbClr val="13343B"/>
                </a:solidFill>
                <a:effectLst/>
                <a:highlight>
                  <a:srgbClr val="FCFCF9"/>
                </a:highlight>
                <a:latin typeface="__fkGroteskNeue_a82850"/>
              </a:rPr>
              <a:t>Analysing political trends and ideologies guides decisions related to market entry, expansion, or exit strategies in different regions or countries.</a:t>
            </a:r>
          </a:p>
          <a:p>
            <a:pPr algn="l">
              <a:buFont typeface="Arial" panose="020B0604020202020204" pitchFamily="34" charset="0"/>
              <a:buChar char="•"/>
            </a:pPr>
            <a:endParaRPr lang="en-GB" b="0" i="0">
              <a:solidFill>
                <a:srgbClr val="13343B"/>
              </a:solidFill>
              <a:effectLst/>
              <a:highlight>
                <a:srgbClr val="FCFCF9"/>
              </a:highlight>
              <a:latin typeface="__fkGroteskNeue_a82850"/>
            </a:endParaRPr>
          </a:p>
          <a:p>
            <a:pPr algn="l">
              <a:buFont typeface="Arial" panose="020B0604020202020204" pitchFamily="34" charset="0"/>
              <a:buNone/>
            </a:pPr>
            <a:r>
              <a:rPr lang="en-GB" b="0" i="0">
                <a:solidFill>
                  <a:srgbClr val="13343B"/>
                </a:solidFill>
                <a:effectLst/>
                <a:highlight>
                  <a:srgbClr val="FCFCF9"/>
                </a:highlight>
                <a:latin typeface="__fkGroteskNeue_a82850"/>
              </a:rPr>
              <a:t>What current factors are impacting organisations in general? </a:t>
            </a:r>
          </a:p>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13</a:t>
            </a:fld>
            <a:endParaRPr lang="en-GB"/>
          </a:p>
        </p:txBody>
      </p:sp>
    </p:spTree>
    <p:extLst>
      <p:ext uri="{BB962C8B-B14F-4D97-AF65-F5344CB8AC3E}">
        <p14:creationId xmlns:p14="http://schemas.microsoft.com/office/powerpoint/2010/main" val="8805544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13343B"/>
                </a:solidFill>
                <a:effectLst/>
                <a:highlight>
                  <a:srgbClr val="FCFCF9"/>
                </a:highlight>
                <a:latin typeface="__fkGroteskNeue_a82850"/>
              </a:rPr>
              <a:t>Analysing legal factors like corporate laws, labour laws, and consumer protection regulations ensures compliance and guides decisions related to operational strategies, risk management, and legal obligations</a:t>
            </a:r>
          </a:p>
          <a:p>
            <a:endParaRPr lang="en-GB" b="0" i="0">
              <a:solidFill>
                <a:srgbClr val="13343B"/>
              </a:solidFill>
              <a:effectLst/>
              <a:highlight>
                <a:srgbClr val="FCFCF9"/>
              </a:highlight>
              <a:latin typeface="__fkGroteskNeue_a8285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13343B"/>
                </a:solidFill>
                <a:effectLst/>
                <a:highlight>
                  <a:srgbClr val="FCFCF9"/>
                </a:highlight>
                <a:latin typeface="__fkGroteskNeue_a82850"/>
              </a:rPr>
              <a:t>What current factors are impacting organisations in general? </a:t>
            </a:r>
          </a:p>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14</a:t>
            </a:fld>
            <a:endParaRPr lang="en-GB"/>
          </a:p>
        </p:txBody>
      </p:sp>
    </p:spTree>
    <p:extLst>
      <p:ext uri="{BB962C8B-B14F-4D97-AF65-F5344CB8AC3E}">
        <p14:creationId xmlns:p14="http://schemas.microsoft.com/office/powerpoint/2010/main" val="21154770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27E10D-4F0E-E591-937D-04F746730D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76A52D-4880-4917-2341-81F6EF3F74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AC3344-7627-DE6A-9735-17766604C869}"/>
              </a:ext>
            </a:extLst>
          </p:cNvPr>
          <p:cNvSpPr>
            <a:spLocks noGrp="1"/>
          </p:cNvSpPr>
          <p:nvPr>
            <p:ph type="body" idx="1"/>
          </p:nvPr>
        </p:nvSpPr>
        <p:spPr/>
        <p:txBody>
          <a:bodyPr/>
          <a:lstStyle/>
          <a:p>
            <a:pPr algn="l">
              <a:buFont typeface="Arial" panose="020B0604020202020204" pitchFamily="34" charset="0"/>
              <a:buChar char="•"/>
            </a:pPr>
            <a:r>
              <a:rPr lang="en-GB" b="0" i="0">
                <a:solidFill>
                  <a:srgbClr val="13343B"/>
                </a:solidFill>
                <a:effectLst/>
                <a:highlight>
                  <a:srgbClr val="FCFCF9"/>
                </a:highlight>
                <a:latin typeface="__fkGroteskNeue_a82850"/>
              </a:rPr>
              <a:t>Understanding consumer behaviour, preferences, values, and cultural trends aids in developing effective marketing strategies, product positioning, and enhancing customer satisfaction.</a:t>
            </a:r>
          </a:p>
          <a:p>
            <a:pPr algn="l">
              <a:buFont typeface="Arial" panose="020B0604020202020204" pitchFamily="34" charset="0"/>
              <a:buChar char="•"/>
            </a:pPr>
            <a:r>
              <a:rPr lang="en-GB" b="0" i="0">
                <a:solidFill>
                  <a:srgbClr val="13343B"/>
                </a:solidFill>
                <a:effectLst/>
                <a:highlight>
                  <a:srgbClr val="FCFCF9"/>
                </a:highlight>
                <a:latin typeface="__fkGroteskNeue_a82850"/>
              </a:rPr>
              <a:t>Analysing demographic shifts and lifestyle changes guides decisions related to product development, target market selection, and distribution channels.</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13343B"/>
                </a:solidFill>
                <a:effectLst/>
                <a:highlight>
                  <a:srgbClr val="FCFCF9"/>
                </a:highlight>
                <a:latin typeface="__fkGroteskNeue_a82850"/>
              </a:rPr>
              <a:t>What current factors are impacting organisations in general? </a:t>
            </a:r>
          </a:p>
          <a:p>
            <a:endParaRPr lang="en-GB"/>
          </a:p>
        </p:txBody>
      </p:sp>
      <p:sp>
        <p:nvSpPr>
          <p:cNvPr id="4" name="Slide Number Placeholder 3">
            <a:extLst>
              <a:ext uri="{FF2B5EF4-FFF2-40B4-BE49-F238E27FC236}">
                <a16:creationId xmlns:a16="http://schemas.microsoft.com/office/drawing/2014/main" id="{1AA2D67A-3C48-C0D4-E1AF-24B2494FE2A1}"/>
              </a:ext>
            </a:extLst>
          </p:cNvPr>
          <p:cNvSpPr>
            <a:spLocks noGrp="1"/>
          </p:cNvSpPr>
          <p:nvPr>
            <p:ph type="sldNum" sz="quarter" idx="5"/>
          </p:nvPr>
        </p:nvSpPr>
        <p:spPr/>
        <p:txBody>
          <a:bodyPr/>
          <a:lstStyle/>
          <a:p>
            <a:fld id="{7AFB50B6-F1B6-43E7-9F13-F7A06A05F4FC}" type="slidenum">
              <a:rPr lang="en-GB" smtClean="0"/>
              <a:t>15</a:t>
            </a:fld>
            <a:endParaRPr lang="en-GB"/>
          </a:p>
        </p:txBody>
      </p:sp>
    </p:spTree>
    <p:extLst>
      <p:ext uri="{BB962C8B-B14F-4D97-AF65-F5344CB8AC3E}">
        <p14:creationId xmlns:p14="http://schemas.microsoft.com/office/powerpoint/2010/main" val="28486524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Edward Freeman’s stakeholder theory holds that a company’s stakeholders include just about anyone affected by the company and its workings.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That view is in opposition to the long-held shareholder theory proposed by economist Milton Friedman that in capitalism, the only stakeholders a company should care about are its shareholders - and thus, its bottom line. Friedman’s view is that companies are compelled to make a profit, to satisfy their shareholders, and to continue positive growth.</a:t>
            </a:r>
            <a:endParaRPr lang="en-GB" dirty="0"/>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20</a:t>
            </a:fld>
            <a:endParaRPr lang="en-GB"/>
          </a:p>
        </p:txBody>
      </p:sp>
    </p:spTree>
    <p:extLst>
      <p:ext uri="{BB962C8B-B14F-4D97-AF65-F5344CB8AC3E}">
        <p14:creationId xmlns:p14="http://schemas.microsoft.com/office/powerpoint/2010/main" val="8569911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22</a:t>
            </a:fld>
            <a:endParaRPr lang="en-GB"/>
          </a:p>
        </p:txBody>
      </p:sp>
    </p:spTree>
    <p:extLst>
      <p:ext uri="{BB962C8B-B14F-4D97-AF65-F5344CB8AC3E}">
        <p14:creationId xmlns:p14="http://schemas.microsoft.com/office/powerpoint/2010/main" val="33066265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__fkGroteskNeue_598ab8"/>
              </a:rPr>
              <a:t>.</a:t>
            </a: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23</a:t>
            </a:fld>
            <a:endParaRPr lang="en-GB"/>
          </a:p>
        </p:txBody>
      </p:sp>
    </p:spTree>
    <p:extLst>
      <p:ext uri="{BB962C8B-B14F-4D97-AF65-F5344CB8AC3E}">
        <p14:creationId xmlns:p14="http://schemas.microsoft.com/office/powerpoint/2010/main" val="16882822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Internal Stakeholders</a:t>
            </a:r>
          </a:p>
          <a:p>
            <a:r>
              <a:rPr lang="en-GB" sz="1200" b="0" i="0" kern="1200" dirty="0">
                <a:solidFill>
                  <a:schemeClr val="tx1"/>
                </a:solidFill>
                <a:effectLst/>
                <a:latin typeface="+mn-lt"/>
                <a:ea typeface="+mn-ea"/>
                <a:cs typeface="+mn-cs"/>
              </a:rPr>
              <a:t>Internal stakeholders are intimately associated to the organisation and their objectives are likely to have a strong influence on how it is run.  </a:t>
            </a:r>
          </a:p>
          <a:p>
            <a:r>
              <a:rPr lang="en-GB" sz="1200" b="1" i="0" kern="1200" dirty="0">
                <a:solidFill>
                  <a:schemeClr val="tx1"/>
                </a:solidFill>
                <a:effectLst/>
                <a:latin typeface="+mn-lt"/>
                <a:ea typeface="+mn-ea"/>
                <a:cs typeface="+mn-cs"/>
              </a:rPr>
              <a:t>The main two examples of internal stakeholders are: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Employees</a:t>
            </a:r>
          </a:p>
          <a:p>
            <a:r>
              <a:rPr lang="en-GB" sz="1200" b="0" i="0" kern="1200" dirty="0">
                <a:solidFill>
                  <a:schemeClr val="tx1"/>
                </a:solidFill>
                <a:effectLst/>
                <a:latin typeface="+mn-lt"/>
                <a:ea typeface="+mn-ea"/>
                <a:cs typeface="+mn-cs"/>
              </a:rPr>
              <a:t>Management</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Connected Stakeholders</a:t>
            </a:r>
          </a:p>
          <a:p>
            <a:r>
              <a:rPr lang="en-GB" sz="1200" b="0" i="0" kern="1200" dirty="0">
                <a:solidFill>
                  <a:schemeClr val="tx1"/>
                </a:solidFill>
                <a:effectLst/>
                <a:latin typeface="+mn-lt"/>
                <a:ea typeface="+mn-ea"/>
                <a:cs typeface="+mn-cs"/>
              </a:rPr>
              <a:t>Connected stakeholders can be viewed as having a contractual relationship with the organisation.  </a:t>
            </a:r>
          </a:p>
          <a:p>
            <a:r>
              <a:rPr lang="en-GB" sz="1200" b="0" i="0" kern="1200" dirty="0">
                <a:solidFill>
                  <a:schemeClr val="tx1"/>
                </a:solidFill>
                <a:effectLst/>
                <a:latin typeface="+mn-lt"/>
                <a:ea typeface="+mn-ea"/>
                <a:cs typeface="+mn-cs"/>
              </a:rPr>
              <a:t>The objective of satisfying the shareholders needs to be fulfilled, however, customers and finance objectives must be met if the company is to succeed.  </a:t>
            </a:r>
          </a:p>
          <a:p>
            <a:r>
              <a:rPr lang="en-GB" sz="1200" b="1" i="0" kern="1200" dirty="0">
                <a:solidFill>
                  <a:schemeClr val="tx1"/>
                </a:solidFill>
                <a:effectLst/>
                <a:latin typeface="+mn-lt"/>
                <a:ea typeface="+mn-ea"/>
                <a:cs typeface="+mn-cs"/>
              </a:rPr>
              <a:t>Some examples of connected stakeholders may include:</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Shareholders</a:t>
            </a:r>
            <a:r>
              <a:rPr lang="en-GB" sz="1200" b="0" i="0" kern="1200" dirty="0">
                <a:solidFill>
                  <a:schemeClr val="tx1"/>
                </a:solidFill>
                <a:effectLst/>
                <a:latin typeface="+mn-lt"/>
                <a:ea typeface="+mn-ea"/>
                <a:cs typeface="+mn-cs"/>
              </a:rPr>
              <a:t> – interested in shareholders’ wealth measured by profitability, P/E ratios, market capitalisation</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Sell shares (e.g. to predator) or vote against management (e.g. at AGM)</a:t>
            </a:r>
          </a:p>
          <a:p>
            <a:r>
              <a:rPr lang="en-GB" sz="1200" b="1" i="0" kern="1200" dirty="0">
                <a:solidFill>
                  <a:schemeClr val="tx1"/>
                </a:solidFill>
                <a:effectLst/>
                <a:latin typeface="+mn-lt"/>
                <a:ea typeface="+mn-ea"/>
                <a:cs typeface="+mn-cs"/>
              </a:rPr>
              <a:t>Customers</a:t>
            </a:r>
            <a:r>
              <a:rPr lang="en-GB" sz="1200" b="0" i="0" kern="1200" dirty="0">
                <a:solidFill>
                  <a:schemeClr val="tx1"/>
                </a:solidFill>
                <a:effectLst/>
                <a:latin typeface="+mn-lt"/>
                <a:ea typeface="+mn-ea"/>
                <a:cs typeface="+mn-cs"/>
              </a:rPr>
              <a:t> – interested in the company’s products</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Buy elsewhere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Damage reputation (e.g. bad publicity)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Legal action</a:t>
            </a:r>
          </a:p>
          <a:p>
            <a:r>
              <a:rPr lang="en-GB" sz="1200" b="1" i="0" kern="1200" dirty="0">
                <a:solidFill>
                  <a:schemeClr val="tx1"/>
                </a:solidFill>
                <a:effectLst/>
                <a:latin typeface="+mn-lt"/>
                <a:ea typeface="+mn-ea"/>
                <a:cs typeface="+mn-cs"/>
              </a:rPr>
              <a:t>Suppliers</a:t>
            </a:r>
            <a:r>
              <a:rPr lang="en-GB" sz="1200" b="0" i="0" kern="1200" dirty="0">
                <a:solidFill>
                  <a:schemeClr val="tx1"/>
                </a:solidFill>
                <a:effectLst/>
                <a:latin typeface="+mn-lt"/>
                <a:ea typeface="+mn-ea"/>
                <a:cs typeface="+mn-cs"/>
              </a:rPr>
              <a:t> – interested in building long term relationship, on time payment of goods and profitable sales</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Refusal of credit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Stop supplying</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Legal action (e.g. for unpaid debts)</a:t>
            </a:r>
          </a:p>
          <a:p>
            <a:r>
              <a:rPr lang="en-GB" sz="1200" b="1" i="0" kern="1200" dirty="0">
                <a:solidFill>
                  <a:schemeClr val="tx1"/>
                </a:solidFill>
                <a:effectLst/>
                <a:latin typeface="+mn-lt"/>
                <a:ea typeface="+mn-ea"/>
                <a:cs typeface="+mn-cs"/>
              </a:rPr>
              <a:t>Finance providers</a:t>
            </a:r>
            <a:r>
              <a:rPr lang="en-GB" sz="1200" b="0" i="0" kern="1200" dirty="0">
                <a:solidFill>
                  <a:schemeClr val="tx1"/>
                </a:solidFill>
                <a:effectLst/>
                <a:latin typeface="+mn-lt"/>
                <a:ea typeface="+mn-ea"/>
                <a:cs typeface="+mn-cs"/>
              </a:rPr>
              <a:t> - like banks interested in loan security</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Denial of credit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Higher interest charges</a:t>
            </a:r>
          </a:p>
          <a:p>
            <a:endParaRPr lang="en-GB" dirty="0"/>
          </a:p>
          <a:p>
            <a:r>
              <a:rPr lang="en-GB" sz="1200" b="1" i="0" kern="1200" dirty="0">
                <a:solidFill>
                  <a:schemeClr val="tx1"/>
                </a:solidFill>
                <a:effectLst/>
                <a:latin typeface="+mn-lt"/>
                <a:ea typeface="+mn-ea"/>
                <a:cs typeface="+mn-cs"/>
              </a:rPr>
              <a:t>External Stakeholders</a:t>
            </a:r>
          </a:p>
          <a:p>
            <a:r>
              <a:rPr lang="en-GB" sz="1200" b="0" i="0" kern="1200" dirty="0">
                <a:solidFill>
                  <a:schemeClr val="tx1"/>
                </a:solidFill>
                <a:effectLst/>
                <a:latin typeface="+mn-lt"/>
                <a:ea typeface="+mn-ea"/>
                <a:cs typeface="+mn-cs"/>
              </a:rPr>
              <a:t>External stakeholders have quite diverse objectives and have varying ability to ensure that the organisation meets its objectives.  </a:t>
            </a:r>
          </a:p>
          <a:p>
            <a:r>
              <a:rPr lang="en-GB" sz="1200" b="1" i="0" kern="1200" dirty="0">
                <a:solidFill>
                  <a:schemeClr val="tx1"/>
                </a:solidFill>
                <a:effectLst/>
                <a:latin typeface="+mn-lt"/>
                <a:ea typeface="+mn-ea"/>
                <a:cs typeface="+mn-cs"/>
              </a:rPr>
              <a:t>Some examples of external stakeholders may include: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Non-governmental organisations</a:t>
            </a:r>
          </a:p>
          <a:p>
            <a:r>
              <a:rPr lang="en-GB" sz="1200" b="1" i="0" kern="1200" dirty="0">
                <a:solidFill>
                  <a:schemeClr val="tx1"/>
                </a:solidFill>
                <a:effectLst/>
                <a:latin typeface="+mn-lt"/>
                <a:ea typeface="+mn-ea"/>
                <a:cs typeface="+mn-cs"/>
              </a:rPr>
              <a:t>Interests to defend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Human rights</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Legal action</a:t>
            </a:r>
          </a:p>
          <a:p>
            <a:r>
              <a:rPr lang="en-GB" sz="1200" b="0" i="0" kern="1200" dirty="0">
                <a:solidFill>
                  <a:schemeClr val="tx1"/>
                </a:solidFill>
                <a:effectLst/>
                <a:latin typeface="+mn-lt"/>
                <a:ea typeface="+mn-ea"/>
                <a:cs typeface="+mn-cs"/>
              </a:rPr>
              <a:t>Environmental pressure groups </a:t>
            </a:r>
          </a:p>
          <a:p>
            <a:r>
              <a:rPr lang="en-GB" sz="1200" b="1" i="0" kern="1200" dirty="0">
                <a:solidFill>
                  <a:schemeClr val="tx1"/>
                </a:solidFill>
                <a:effectLst/>
                <a:latin typeface="+mn-lt"/>
                <a:ea typeface="+mn-ea"/>
                <a:cs typeface="+mn-cs"/>
              </a:rPr>
              <a:t>Interests to defend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Protecting the environment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Human rights</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Publicity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Direct action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Sabotage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Pressure on government</a:t>
            </a:r>
          </a:p>
          <a:p>
            <a:r>
              <a:rPr lang="en-GB" sz="1200" b="0" i="0" kern="1200" dirty="0">
                <a:solidFill>
                  <a:schemeClr val="tx1"/>
                </a:solidFill>
                <a:effectLst/>
                <a:latin typeface="+mn-lt"/>
                <a:ea typeface="+mn-ea"/>
                <a:cs typeface="+mn-cs"/>
              </a:rPr>
              <a:t>Government and regulatory agencies – interested in tax, compliance with legislation and employment opportunities</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Tax increases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Regulation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Legal action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Tariffs</a:t>
            </a:r>
          </a:p>
          <a:p>
            <a:r>
              <a:rPr lang="en-GB" sz="1200" b="0" i="0" kern="1200" dirty="0">
                <a:solidFill>
                  <a:schemeClr val="tx1"/>
                </a:solidFill>
                <a:effectLst/>
                <a:latin typeface="+mn-lt"/>
                <a:ea typeface="+mn-ea"/>
                <a:cs typeface="+mn-cs"/>
              </a:rPr>
              <a:t>Trade unions – interested in protecting their members.</a:t>
            </a:r>
          </a:p>
          <a:p>
            <a:r>
              <a:rPr lang="en-GB" sz="1200" b="1" i="0" kern="1200" dirty="0">
                <a:solidFill>
                  <a:schemeClr val="tx1"/>
                </a:solidFill>
                <a:effectLst/>
                <a:latin typeface="+mn-lt"/>
                <a:ea typeface="+mn-ea"/>
                <a:cs typeface="+mn-cs"/>
              </a:rPr>
              <a:t>Response risk if interests are not recognised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Legal action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Direct action</a:t>
            </a:r>
          </a:p>
          <a:p>
            <a:endParaRPr lang="en-GB" dirty="0"/>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24</a:t>
            </a:fld>
            <a:endParaRPr lang="en-GB"/>
          </a:p>
        </p:txBody>
      </p:sp>
    </p:spTree>
    <p:extLst>
      <p:ext uri="{BB962C8B-B14F-4D97-AF65-F5344CB8AC3E}">
        <p14:creationId xmlns:p14="http://schemas.microsoft.com/office/powerpoint/2010/main" val="37556988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25</a:t>
            </a:fld>
            <a:endParaRPr lang="en-GB"/>
          </a:p>
        </p:txBody>
      </p:sp>
    </p:spTree>
    <p:extLst>
      <p:ext uri="{BB962C8B-B14F-4D97-AF65-F5344CB8AC3E}">
        <p14:creationId xmlns:p14="http://schemas.microsoft.com/office/powerpoint/2010/main" val="8138215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26</a:t>
            </a:fld>
            <a:endParaRPr lang="en-GB"/>
          </a:p>
        </p:txBody>
      </p:sp>
    </p:spTree>
    <p:extLst>
      <p:ext uri="{BB962C8B-B14F-4D97-AF65-F5344CB8AC3E}">
        <p14:creationId xmlns:p14="http://schemas.microsoft.com/office/powerpoint/2010/main" val="27589122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D2D2D"/>
                </a:solidFill>
                <a:effectLst/>
                <a:latin typeface="Indeed Sans"/>
              </a:rPr>
              <a:t>Low power, low interest</a:t>
            </a:r>
          </a:p>
          <a:p>
            <a:pPr algn="l"/>
            <a:r>
              <a:rPr lang="en-GB" b="0" i="0" dirty="0">
                <a:solidFill>
                  <a:srgbClr val="2D2D2D"/>
                </a:solidFill>
                <a:effectLst/>
                <a:latin typeface="Indeed Sans"/>
              </a:rPr>
              <a:t>Low power, low-interest stakeholders are unlikely to be much of a priority for the project. They may need monitoring as the project progresses in case the situation changes. These stakeholders might be employees or outside consultants working on the project, including administrative staff or colleagues involved in manual work.</a:t>
            </a:r>
          </a:p>
          <a:p>
            <a:pPr algn="l"/>
            <a:r>
              <a:rPr lang="en-GB" b="1" i="0" dirty="0">
                <a:solidFill>
                  <a:srgbClr val="2D2D2D"/>
                </a:solidFill>
                <a:effectLst/>
                <a:latin typeface="Indeed Sans"/>
              </a:rPr>
              <a:t>Low power, high interest</a:t>
            </a:r>
          </a:p>
          <a:p>
            <a:r>
              <a:rPr lang="en-GB" b="0" i="0" dirty="0">
                <a:solidFill>
                  <a:srgbClr val="2D2D2D"/>
                </a:solidFill>
                <a:effectLst/>
                <a:latin typeface="Indeed Sans"/>
              </a:rPr>
              <a:t>Low power, high-interest stakeholders might have heavy involvement in the project. Alternatively, the project may affect them significantly, but they may have little power over the project's direction. Project teams would typically keep these stakeholders up-to-date on developments in the project, even if they're unable to influence the outcome of those developments.</a:t>
            </a:r>
          </a:p>
          <a:p>
            <a:pPr algn="l"/>
            <a:r>
              <a:rPr lang="en-GB" b="1" i="0" dirty="0">
                <a:solidFill>
                  <a:srgbClr val="2D2D2D"/>
                </a:solidFill>
                <a:effectLst/>
                <a:latin typeface="Indeed Sans"/>
              </a:rPr>
              <a:t>High power, low interest</a:t>
            </a:r>
          </a:p>
          <a:p>
            <a:pPr algn="l"/>
            <a:r>
              <a:rPr lang="en-GB" b="0" i="0" dirty="0">
                <a:solidFill>
                  <a:srgbClr val="2D2D2D"/>
                </a:solidFill>
                <a:effectLst/>
                <a:latin typeface="Indeed Sans"/>
              </a:rPr>
              <a:t>Stakeholders with high power but low interest might be less likely to have a direct role in the project. They would, though, be likely to have some power over its eventual success or failure. High power, low interest stakeholders may be important to keep happy and you might wish to update them on the project, even if they're not directly interested in it. An example of a high power, low interest stakeholder might be a company director or CEO, who doesn't take part in the daily work of the project but still has significant power over it.</a:t>
            </a:r>
            <a:r>
              <a:rPr lang="en-GB" b="1" i="0" dirty="0">
                <a:solidFill>
                  <a:srgbClr val="2D2D2D"/>
                </a:solidFill>
                <a:effectLst/>
                <a:latin typeface="Indeed Sans"/>
              </a:rPr>
              <a:t> </a:t>
            </a:r>
            <a:endParaRPr lang="en-GB" b="0" i="0" dirty="0">
              <a:solidFill>
                <a:srgbClr val="2D2D2D"/>
              </a:solidFill>
              <a:effectLst/>
              <a:latin typeface="Indeed Sans"/>
            </a:endParaRPr>
          </a:p>
          <a:p>
            <a:pPr algn="l"/>
            <a:r>
              <a:rPr lang="en-GB" b="1" i="0" dirty="0">
                <a:solidFill>
                  <a:srgbClr val="2D2D2D"/>
                </a:solidFill>
                <a:effectLst/>
                <a:latin typeface="Indeed Sans"/>
              </a:rPr>
              <a:t>High power, high interest</a:t>
            </a:r>
          </a:p>
          <a:p>
            <a:pPr algn="l"/>
            <a:r>
              <a:rPr lang="en-GB" b="0" i="0" dirty="0">
                <a:solidFill>
                  <a:srgbClr val="2D2D2D"/>
                </a:solidFill>
                <a:effectLst/>
                <a:latin typeface="Indeed Sans"/>
              </a:rPr>
              <a:t>These stakeholders are likely to play a key role in the project. Each stakeholder in this category probably requires close management and involvement in every stage of the project. High power, high interest stakeholders might be the head of the department running the project or a direct supervisor or manager of the project management team. These stakeholders oversee the direction of the project and have a vested interest in ensuring the project is a success. </a:t>
            </a:r>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27</a:t>
            </a:fld>
            <a:endParaRPr lang="en-GB"/>
          </a:p>
        </p:txBody>
      </p:sp>
    </p:spTree>
    <p:extLst>
      <p:ext uri="{BB962C8B-B14F-4D97-AF65-F5344CB8AC3E}">
        <p14:creationId xmlns:p14="http://schemas.microsoft.com/office/powerpoint/2010/main" val="29237450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 case study word document on Moodle.</a:t>
            </a:r>
          </a:p>
          <a:p>
            <a:r>
              <a:rPr lang="en-GB" dirty="0"/>
              <a:t>Allow 20-30 minutes. </a:t>
            </a:r>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28</a:t>
            </a:fld>
            <a:endParaRPr lang="en-GB"/>
          </a:p>
        </p:txBody>
      </p:sp>
    </p:spTree>
    <p:extLst>
      <p:ext uri="{BB962C8B-B14F-4D97-AF65-F5344CB8AC3E}">
        <p14:creationId xmlns:p14="http://schemas.microsoft.com/office/powerpoint/2010/main" val="27457952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29</a:t>
            </a:fld>
            <a:endParaRPr lang="en-GB"/>
          </a:p>
        </p:txBody>
      </p:sp>
    </p:spTree>
    <p:extLst>
      <p:ext uri="{BB962C8B-B14F-4D97-AF65-F5344CB8AC3E}">
        <p14:creationId xmlns:p14="http://schemas.microsoft.com/office/powerpoint/2010/main" val="24137947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2.wdp"/><Relationship Id="rId4" Type="http://schemas.openxmlformats.org/officeDocument/2006/relationships/image" Target="../media/image5.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02/10/2026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02/10/2026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7628504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cSld name="Section Header">
    <p:spTree>
      <p:nvGrpSpPr>
        <p:cNvPr id="1" name=""/>
        <p:cNvGrpSpPr/>
        <p:nvPr/>
      </p:nvGrpSpPr>
      <p:grpSpPr>
        <a:xfrm>
          <a:off x="0" y="0"/>
          <a:ext cx="0" cy="0"/>
          <a:chOff x="0" y="0"/>
          <a:chExt cx="0" cy="0"/>
        </a:xfrm>
      </p:grpSpPr>
      <p:sp>
        <p:nvSpPr>
          <p:cNvPr id="7" name="Rectangle 6"/>
          <p:cNvSpPr/>
          <p:nvPr/>
        </p:nvSpPr>
        <p:spPr>
          <a:xfrm>
            <a:off x="0" y="4917989"/>
            <a:ext cx="9144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2" name="Title 1"/>
          <p:cNvSpPr>
            <a:spLocks noGrp="1"/>
          </p:cNvSpPr>
          <p:nvPr>
            <p:ph type="title"/>
          </p:nvPr>
        </p:nvSpPr>
        <p:spPr>
          <a:xfrm>
            <a:off x="1625346" y="1225296"/>
            <a:ext cx="6960870" cy="3520440"/>
          </a:xfrm>
        </p:spPr>
        <p:txBody>
          <a:bodyPr anchor="ctr">
            <a:normAutofit/>
          </a:bodyPr>
          <a:lstStyle>
            <a:lvl1pPr>
              <a:lnSpc>
                <a:spcPct val="80000"/>
              </a:lnSpc>
              <a:defRPr sz="6000" b="0"/>
            </a:lvl1pPr>
          </a:lstStyle>
          <a:p>
            <a:r>
              <a:rPr lang="en-US"/>
              <a:t>Click to edit Master title style</a:t>
            </a:r>
            <a:endParaRPr lang="en-US" dirty="0"/>
          </a:p>
        </p:txBody>
      </p:sp>
      <p:sp>
        <p:nvSpPr>
          <p:cNvPr id="3" name="Text Placeholder 2"/>
          <p:cNvSpPr>
            <a:spLocks noGrp="1"/>
          </p:cNvSpPr>
          <p:nvPr>
            <p:ph type="body" idx="1"/>
          </p:nvPr>
        </p:nvSpPr>
        <p:spPr>
          <a:xfrm>
            <a:off x="1624331" y="5020056"/>
            <a:ext cx="6789420" cy="1066800"/>
          </a:xfrm>
        </p:spPr>
        <p:txBody>
          <a:bodyPr anchor="t">
            <a:normAutofit/>
          </a:bodyPr>
          <a:lstStyle>
            <a:lvl1pPr marL="0" indent="0">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6445251" y="6272785"/>
            <a:ext cx="1983232" cy="365125"/>
          </a:xfrm>
        </p:spPr>
        <p:txBody>
          <a:bodyPr/>
          <a:lstStyle/>
          <a:p>
            <a:fld id="{4FC72141-AE0A-4216-A982-2C701C29F188}" type="datetimeFigureOut">
              <a:rPr lang="en-GB" smtClean="0"/>
              <a:t>04/10/2026</a:t>
            </a:fld>
            <a:endParaRPr lang="en-GB"/>
          </a:p>
        </p:txBody>
      </p:sp>
      <p:sp>
        <p:nvSpPr>
          <p:cNvPr id="5" name="Footer Placeholder 4"/>
          <p:cNvSpPr>
            <a:spLocks noGrp="1"/>
          </p:cNvSpPr>
          <p:nvPr>
            <p:ph type="ftr" sz="quarter" idx="11"/>
          </p:nvPr>
        </p:nvSpPr>
        <p:spPr>
          <a:xfrm>
            <a:off x="1637031" y="6272785"/>
            <a:ext cx="4745736" cy="365125"/>
          </a:xfrm>
        </p:spPr>
        <p:txBody>
          <a:bodyPr/>
          <a:lstStyle/>
          <a:p>
            <a:endParaRPr lang="en-US" dirty="0"/>
          </a:p>
        </p:txBody>
      </p:sp>
      <p:grpSp>
        <p:nvGrpSpPr>
          <p:cNvPr id="8" name="Group 7"/>
          <p:cNvGrpSpPr/>
          <p:nvPr/>
        </p:nvGrpSpPr>
        <p:grpSpPr>
          <a:xfrm>
            <a:off x="673049" y="2325848"/>
            <a:ext cx="810678"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sz="1350"/>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sz="1350"/>
            </a:p>
          </p:txBody>
        </p:sp>
      </p:grpSp>
      <p:sp>
        <p:nvSpPr>
          <p:cNvPr id="6" name="Slide Number Placeholder 5"/>
          <p:cNvSpPr>
            <a:spLocks noGrp="1"/>
          </p:cNvSpPr>
          <p:nvPr>
            <p:ph type="sldNum" sz="quarter" idx="12"/>
          </p:nvPr>
        </p:nvSpPr>
        <p:spPr>
          <a:xfrm>
            <a:off x="632776" y="2506133"/>
            <a:ext cx="891224" cy="720332"/>
          </a:xfrm>
        </p:spPr>
        <p:txBody>
          <a:bodyPr/>
          <a:lstStyle>
            <a:lvl1pPr>
              <a:defRPr sz="2100"/>
            </a:lvl1pPr>
          </a:lstStyle>
          <a:p>
            <a:fld id="{8D08F033-0C37-4447-A2A4-38CAFF906A18}" type="slidenum">
              <a:rPr lang="en-GB" smtClean="0"/>
              <a:t>‹#›</a:t>
            </a:fld>
            <a:endParaRPr lang="en-GB"/>
          </a:p>
        </p:txBody>
      </p:sp>
    </p:spTree>
    <p:extLst>
      <p:ext uri="{BB962C8B-B14F-4D97-AF65-F5344CB8AC3E}">
        <p14:creationId xmlns:p14="http://schemas.microsoft.com/office/powerpoint/2010/main" val="20770973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377857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2239359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9571384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4395416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4635704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662975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714980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0090863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18499110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0612589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9641185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6444995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0959329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5463651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69013651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jpe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0.xml"/><Relationship Id="rId7" Type="http://schemas.openxmlformats.org/officeDocument/2006/relationships/image" Target="../media/image9.png"/><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theme" Target="../theme/theme4.xml"/><Relationship Id="rId5" Type="http://schemas.openxmlformats.org/officeDocument/2006/relationships/slideLayout" Target="../slideLayouts/slideLayout12.xml"/><Relationship Id="rId4" Type="http://schemas.openxmlformats.org/officeDocument/2006/relationships/slideLayout" Target="../slideLayouts/slideLayout11.xml"/></Relationships>
</file>

<file path=ppt/slideMasters/_rels/slideMaster5.xml.rels><?xml version="1.0" encoding="UTF-8" standalone="yes"?>
<Relationships xmlns="http://schemas.openxmlformats.org/package/2006/relationships"><Relationship Id="rId8" Type="http://schemas.openxmlformats.org/officeDocument/2006/relationships/theme" Target="../theme/theme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1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02/10/2026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57" r:id="rId1"/>
    <p:sldLayoutId id="2147483649" r:id="rId2"/>
    <p:sldLayoutId id="2147483677" r:id="rId3"/>
    <p:sldLayoutId id="2147483678" r:id="rId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E540C29-F910-6D43-9045-53D256484F6D}" type="datetimeFigureOut">
              <a:rPr lang="en-US" smtClean="0"/>
              <a:t>10/4/2026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540753461"/>
      </p:ext>
    </p:extLst>
  </p:cSld>
  <p:clrMap bg1="lt1" tx1="dk1" bg2="lt2" tx2="dk2" accent1="accent1" accent2="accent2" accent3="accent3" accent4="accent4" accent5="accent5" accent6="accent6" hlink="hlink" folHlink="folHlink"/>
  <p:sldLayoutIdLst>
    <p:sldLayoutId id="214748365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4"/>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974205781"/>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2084101506"/>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2175195757"/>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xml"/><Relationship Id="rId1" Type="http://schemas.openxmlformats.org/officeDocument/2006/relationships/slideLayout" Target="../slideLayouts/slideLayout6.xml"/><Relationship Id="rId5" Type="http://schemas.openxmlformats.org/officeDocument/2006/relationships/image" Target="../media/image22.png"/><Relationship Id="rId4" Type="http://schemas.openxmlformats.org/officeDocument/2006/relationships/image" Target="../media/image2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xml"/><Relationship Id="rId1" Type="http://schemas.openxmlformats.org/officeDocument/2006/relationships/video" Target="https://www.youtube.com/embed/RiX_bROvzhE?feature=oembed" TargetMode="External"/><Relationship Id="rId4" Type="http://schemas.openxmlformats.org/officeDocument/2006/relationships/image" Target="../media/image24.jpeg"/></Relationships>
</file>

<file path=ppt/slides/_rels/slide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1.xml"/><Relationship Id="rId1" Type="http://schemas.openxmlformats.org/officeDocument/2006/relationships/video" Target="https://www.youtube.com/embed/FS07X1HvPEc?feature=oembed"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7.xml"/><Relationship Id="rId1" Type="http://schemas.openxmlformats.org/officeDocument/2006/relationships/video" Target="https://www.youtube.com/embed/IS6Kp19h_vI?feature=oembed" TargetMode="External"/><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https://www.youtube.com/embed/RWsx1X8PV_A?feature=oembed" TargetMode="External"/><Relationship Id="rId1" Type="http://schemas.openxmlformats.org/officeDocument/2006/relationships/video" Target="https://www.youtube.com/embed/_sNKIEzYM7M?feature=oembed" TargetMode="External"/><Relationship Id="rId6" Type="http://schemas.openxmlformats.org/officeDocument/2006/relationships/image" Target="../media/image38.jpeg"/><Relationship Id="rId5" Type="http://schemas.openxmlformats.org/officeDocument/2006/relationships/image" Target="../media/image37.png"/><Relationship Id="rId4" Type="http://schemas.openxmlformats.org/officeDocument/2006/relationships/image" Target="../media/image36.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2B69E154-5086-D0C1-2697-E9B5B0F77C7C}"/>
              </a:ext>
            </a:extLst>
          </p:cNvPr>
          <p:cNvPicPr>
            <a:picLocks noChangeAspect="1"/>
          </p:cNvPicPr>
          <p:nvPr/>
        </p:nvPicPr>
        <p:blipFill>
          <a:blip r:embed="rId3"/>
          <a:stretch>
            <a:fillRect/>
          </a:stretch>
        </p:blipFill>
        <p:spPr>
          <a:xfrm>
            <a:off x="0" y="857250"/>
            <a:ext cx="9144000" cy="611343"/>
          </a:xfrm>
          <a:prstGeom prst="rect">
            <a:avLst/>
          </a:prstGeom>
        </p:spPr>
      </p:pic>
      <p:sp>
        <p:nvSpPr>
          <p:cNvPr id="4" name="Frame 3">
            <a:extLst>
              <a:ext uri="{FF2B5EF4-FFF2-40B4-BE49-F238E27FC236}">
                <a16:creationId xmlns:a16="http://schemas.microsoft.com/office/drawing/2014/main" id="{D6B684DC-8CA6-C7A7-87B3-B4207C64B059}"/>
              </a:ext>
            </a:extLst>
          </p:cNvPr>
          <p:cNvSpPr/>
          <p:nvPr/>
        </p:nvSpPr>
        <p:spPr>
          <a:xfrm rot="5400000">
            <a:off x="-347746" y="1927255"/>
            <a:ext cx="3470527" cy="2727539"/>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685800">
              <a:defRPr/>
            </a:pPr>
            <a:r>
              <a:rPr lang="en-GB" sz="1350" dirty="0">
                <a:solidFill>
                  <a:prstClr val="black"/>
                </a:solidFill>
                <a:latin typeface="Calibri" panose="020F0502020204030204"/>
              </a:rPr>
              <a:t>                  </a:t>
            </a:r>
          </a:p>
        </p:txBody>
      </p:sp>
      <p:sp>
        <p:nvSpPr>
          <p:cNvPr id="5" name="Frame 4">
            <a:extLst>
              <a:ext uri="{FF2B5EF4-FFF2-40B4-BE49-F238E27FC236}">
                <a16:creationId xmlns:a16="http://schemas.microsoft.com/office/drawing/2014/main" id="{9EAF320B-02B1-C2D6-2521-392DF0AD6CAF}"/>
              </a:ext>
            </a:extLst>
          </p:cNvPr>
          <p:cNvSpPr/>
          <p:nvPr/>
        </p:nvSpPr>
        <p:spPr>
          <a:xfrm>
            <a:off x="2865287" y="1555762"/>
            <a:ext cx="5664351" cy="3470528"/>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685800">
              <a:defRPr/>
            </a:pPr>
            <a:endParaRPr lang="en-GB" sz="1350">
              <a:solidFill>
                <a:prstClr val="black"/>
              </a:solidFill>
              <a:latin typeface="Calibri" panose="020F0502020204030204"/>
            </a:endParaRPr>
          </a:p>
        </p:txBody>
      </p:sp>
      <p:grpSp>
        <p:nvGrpSpPr>
          <p:cNvPr id="6" name="Group 5">
            <a:extLst>
              <a:ext uri="{FF2B5EF4-FFF2-40B4-BE49-F238E27FC236}">
                <a16:creationId xmlns:a16="http://schemas.microsoft.com/office/drawing/2014/main" id="{D0C0B01C-C7DD-C636-46AA-027BAC406B97}"/>
              </a:ext>
            </a:extLst>
          </p:cNvPr>
          <p:cNvGrpSpPr/>
          <p:nvPr/>
        </p:nvGrpSpPr>
        <p:grpSpPr>
          <a:xfrm>
            <a:off x="2640205" y="3986618"/>
            <a:ext cx="2891262" cy="1023003"/>
            <a:chOff x="1807121" y="-752007"/>
            <a:chExt cx="3855015" cy="1364004"/>
          </a:xfrm>
        </p:grpSpPr>
        <p:sp>
          <p:nvSpPr>
            <p:cNvPr id="7" name="TextBox 6">
              <a:extLst>
                <a:ext uri="{FF2B5EF4-FFF2-40B4-BE49-F238E27FC236}">
                  <a16:creationId xmlns:a16="http://schemas.microsoft.com/office/drawing/2014/main" id="{0171E2BC-63F2-3BA9-7140-086FB3BE5046}"/>
                </a:ext>
              </a:extLst>
            </p:cNvPr>
            <p:cNvSpPr txBox="1"/>
            <p:nvPr/>
          </p:nvSpPr>
          <p:spPr>
            <a:xfrm>
              <a:off x="1807121" y="-752007"/>
              <a:ext cx="3855015" cy="677108"/>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342900">
                <a:defRPr/>
              </a:pPr>
              <a:r>
                <a:rPr lang="en-GB" sz="1350" kern="0" dirty="0">
                  <a:solidFill>
                    <a:prstClr val="black"/>
                  </a:solidFill>
                  <a:latin typeface="Abadi" panose="020B0604020202020204" pitchFamily="34" charset="0"/>
                </a:rPr>
                <a:t>What was the name of the database we introduced you too? </a:t>
              </a:r>
            </a:p>
          </p:txBody>
        </p:sp>
        <p:pic>
          <p:nvPicPr>
            <p:cNvPr id="8" name="Picture 2" descr="Amazon.co.uk: Question of the Day : Alexa Skills">
              <a:extLst>
                <a:ext uri="{FF2B5EF4-FFF2-40B4-BE49-F238E27FC236}">
                  <a16:creationId xmlns:a16="http://schemas.microsoft.com/office/drawing/2014/main" id="{AA6149D2-0FF3-91B8-DE8F-5E4B84C90D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05519" y="-413454"/>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9" name="Group 8">
            <a:extLst>
              <a:ext uri="{FF2B5EF4-FFF2-40B4-BE49-F238E27FC236}">
                <a16:creationId xmlns:a16="http://schemas.microsoft.com/office/drawing/2014/main" id="{ABAABE55-D19E-E49E-6005-18DF0AC024ED}"/>
              </a:ext>
            </a:extLst>
          </p:cNvPr>
          <p:cNvGrpSpPr/>
          <p:nvPr/>
        </p:nvGrpSpPr>
        <p:grpSpPr>
          <a:xfrm>
            <a:off x="3221380" y="1573310"/>
            <a:ext cx="2274796" cy="861688"/>
            <a:chOff x="2529294" y="-1964808"/>
            <a:chExt cx="3033061" cy="1148918"/>
          </a:xfrm>
        </p:grpSpPr>
        <p:sp>
          <p:nvSpPr>
            <p:cNvPr id="10" name="TextBox 9">
              <a:extLst>
                <a:ext uri="{FF2B5EF4-FFF2-40B4-BE49-F238E27FC236}">
                  <a16:creationId xmlns:a16="http://schemas.microsoft.com/office/drawing/2014/main" id="{216DF0CD-A57F-84B6-6E59-6E0F32E9EF7E}"/>
                </a:ext>
              </a:extLst>
            </p:cNvPr>
            <p:cNvSpPr txBox="1"/>
            <p:nvPr/>
          </p:nvSpPr>
          <p:spPr>
            <a:xfrm>
              <a:off x="2529294" y="-1964808"/>
              <a:ext cx="2568455" cy="677108"/>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342900">
                <a:defRPr/>
              </a:pPr>
              <a:r>
                <a:rPr lang="en-GB" sz="1350" kern="0" dirty="0">
                  <a:solidFill>
                    <a:prstClr val="black"/>
                  </a:solidFill>
                  <a:latin typeface="Abadi" panose="020B0604020202020204" pitchFamily="34" charset="0"/>
                </a:rPr>
                <a:t>What Does SWOT Stand for? </a:t>
              </a:r>
            </a:p>
          </p:txBody>
        </p:sp>
        <p:pic>
          <p:nvPicPr>
            <p:cNvPr id="11" name="Picture 2" descr="Amazon.co.uk: Question of the Day : Alexa Skills">
              <a:extLst>
                <a:ext uri="{FF2B5EF4-FFF2-40B4-BE49-F238E27FC236}">
                  <a16:creationId xmlns:a16="http://schemas.microsoft.com/office/drawing/2014/main" id="{DAF4CCA4-A961-6015-A493-9C29B8D518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36904" y="-1841341"/>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2" name="Group 11">
            <a:extLst>
              <a:ext uri="{FF2B5EF4-FFF2-40B4-BE49-F238E27FC236}">
                <a16:creationId xmlns:a16="http://schemas.microsoft.com/office/drawing/2014/main" id="{10096E70-3ABF-A8F4-698E-507F4FFF03DB}"/>
              </a:ext>
            </a:extLst>
          </p:cNvPr>
          <p:cNvGrpSpPr/>
          <p:nvPr/>
        </p:nvGrpSpPr>
        <p:grpSpPr>
          <a:xfrm>
            <a:off x="6649974" y="3869576"/>
            <a:ext cx="2304327" cy="1009417"/>
            <a:chOff x="3410545" y="5202471"/>
            <a:chExt cx="3072437" cy="1345889"/>
          </a:xfrm>
        </p:grpSpPr>
        <p:sp>
          <p:nvSpPr>
            <p:cNvPr id="13" name="TextBox 12">
              <a:extLst>
                <a:ext uri="{FF2B5EF4-FFF2-40B4-BE49-F238E27FC236}">
                  <a16:creationId xmlns:a16="http://schemas.microsoft.com/office/drawing/2014/main" id="{205117B2-C657-6DD2-DB5E-21F8D7F63AEA}"/>
                </a:ext>
              </a:extLst>
            </p:cNvPr>
            <p:cNvSpPr txBox="1"/>
            <p:nvPr/>
          </p:nvSpPr>
          <p:spPr>
            <a:xfrm>
              <a:off x="3410545" y="5202471"/>
              <a:ext cx="2399231" cy="677108"/>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342900">
                <a:defRPr/>
              </a:pPr>
              <a:r>
                <a:rPr lang="en-GB" sz="1350" kern="0" dirty="0">
                  <a:solidFill>
                    <a:prstClr val="black"/>
                  </a:solidFill>
                  <a:latin typeface="Abadi" panose="020B0604020202020204" pitchFamily="34" charset="0"/>
                </a:rPr>
                <a:t>What are the 4 areas in the TOWS matrix</a:t>
              </a:r>
            </a:p>
          </p:txBody>
        </p:sp>
        <p:pic>
          <p:nvPicPr>
            <p:cNvPr id="14" name="Picture 2" descr="Amazon.co.uk: Question of the Day : Alexa Skills">
              <a:extLst>
                <a:ext uri="{FF2B5EF4-FFF2-40B4-BE49-F238E27FC236}">
                  <a16:creationId xmlns:a16="http://schemas.microsoft.com/office/drawing/2014/main" id="{65EE78E3-5212-D0F0-5AAD-4917021E04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57531" y="5522910"/>
              <a:ext cx="1025451" cy="1025450"/>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5" name="Group 14">
            <a:extLst>
              <a:ext uri="{FF2B5EF4-FFF2-40B4-BE49-F238E27FC236}">
                <a16:creationId xmlns:a16="http://schemas.microsoft.com/office/drawing/2014/main" id="{C8B92A1B-632D-0318-CD2A-24E1B7CE96AA}"/>
              </a:ext>
            </a:extLst>
          </p:cNvPr>
          <p:cNvGrpSpPr/>
          <p:nvPr/>
        </p:nvGrpSpPr>
        <p:grpSpPr>
          <a:xfrm>
            <a:off x="6676185" y="1205763"/>
            <a:ext cx="2331000" cy="993455"/>
            <a:chOff x="7685214" y="2166014"/>
            <a:chExt cx="3108000" cy="1324607"/>
          </a:xfrm>
        </p:grpSpPr>
        <p:sp>
          <p:nvSpPr>
            <p:cNvPr id="16" name="TextBox 15">
              <a:extLst>
                <a:ext uri="{FF2B5EF4-FFF2-40B4-BE49-F238E27FC236}">
                  <a16:creationId xmlns:a16="http://schemas.microsoft.com/office/drawing/2014/main" id="{5D7992E9-9CF8-A46E-F2D8-EE154B8913DC}"/>
                </a:ext>
              </a:extLst>
            </p:cNvPr>
            <p:cNvSpPr txBox="1"/>
            <p:nvPr/>
          </p:nvSpPr>
          <p:spPr>
            <a:xfrm>
              <a:off x="7685214" y="2166014"/>
              <a:ext cx="2595275" cy="677108"/>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342900">
                <a:defRPr/>
              </a:pPr>
              <a:r>
                <a:rPr lang="en-GB" sz="1350" kern="0" dirty="0">
                  <a:solidFill>
                    <a:prstClr val="black"/>
                  </a:solidFill>
                  <a:latin typeface="Abadi" panose="020B0604020202020204" pitchFamily="34" charset="0"/>
                </a:rPr>
                <a:t>How is SWOT different from TOWS?</a:t>
              </a:r>
            </a:p>
          </p:txBody>
        </p:sp>
        <p:pic>
          <p:nvPicPr>
            <p:cNvPr id="17" name="Picture 2" descr="Amazon.co.uk: Question of the Day : Alexa Skills">
              <a:extLst>
                <a:ext uri="{FF2B5EF4-FFF2-40B4-BE49-F238E27FC236}">
                  <a16:creationId xmlns:a16="http://schemas.microsoft.com/office/drawing/2014/main" id="{1BE827AA-6B68-96AC-2B7F-450B08B079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67763" y="2465170"/>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
        <p:nvSpPr>
          <p:cNvPr id="21" name="TextBox 20">
            <a:extLst>
              <a:ext uri="{FF2B5EF4-FFF2-40B4-BE49-F238E27FC236}">
                <a16:creationId xmlns:a16="http://schemas.microsoft.com/office/drawing/2014/main" id="{0825046C-08B1-34F9-F026-804CD9197CE6}"/>
              </a:ext>
            </a:extLst>
          </p:cNvPr>
          <p:cNvSpPr txBox="1"/>
          <p:nvPr/>
        </p:nvSpPr>
        <p:spPr>
          <a:xfrm>
            <a:off x="1" y="776096"/>
            <a:ext cx="1539551" cy="715581"/>
          </a:xfrm>
          <a:prstGeom prst="rect">
            <a:avLst/>
          </a:prstGeom>
          <a:noFill/>
        </p:spPr>
        <p:txBody>
          <a:bodyPr wrap="square">
            <a:spAutoFit/>
          </a:bodyPr>
          <a:lstStyle/>
          <a:p>
            <a:pPr defTabSz="685800"/>
            <a:r>
              <a:rPr lang="en-GB" sz="4050" dirty="0">
                <a:solidFill>
                  <a:prstClr val="white"/>
                </a:solidFill>
                <a:latin typeface="Calibri" panose="020F0502020204030204"/>
              </a:rPr>
              <a:t>Recap</a:t>
            </a:r>
          </a:p>
        </p:txBody>
      </p:sp>
      <p:sp>
        <p:nvSpPr>
          <p:cNvPr id="18" name="TextBox 17">
            <a:extLst>
              <a:ext uri="{FF2B5EF4-FFF2-40B4-BE49-F238E27FC236}">
                <a16:creationId xmlns:a16="http://schemas.microsoft.com/office/drawing/2014/main" id="{12AB0BAB-61F4-6375-C441-6A13965FCBF9}"/>
              </a:ext>
            </a:extLst>
          </p:cNvPr>
          <p:cNvSpPr txBox="1"/>
          <p:nvPr/>
        </p:nvSpPr>
        <p:spPr>
          <a:xfrm>
            <a:off x="5980081" y="1836670"/>
            <a:ext cx="2375712" cy="1754326"/>
          </a:xfrm>
          <a:prstGeom prst="rect">
            <a:avLst/>
          </a:prstGeom>
          <a:solidFill>
            <a:schemeClr val="accent6">
              <a:lumMod val="20000"/>
              <a:lumOff val="80000"/>
            </a:schemeClr>
          </a:solidFill>
        </p:spPr>
        <p:txBody>
          <a:bodyPr wrap="square">
            <a:spAutoFit/>
          </a:bodyPr>
          <a:lstStyle/>
          <a:p>
            <a:r>
              <a:rPr lang="en-GB" b="1" dirty="0"/>
              <a:t>SWOT asks: “What is happening?”</a:t>
            </a:r>
          </a:p>
          <a:p>
            <a:br>
              <a:rPr lang="en-GB" dirty="0"/>
            </a:br>
            <a:r>
              <a:rPr lang="en-GB" b="1" dirty="0"/>
              <a:t>TOWS asks: “Given what is happening, what could we do?”</a:t>
            </a:r>
            <a:endParaRPr lang="en-GB" dirty="0"/>
          </a:p>
        </p:txBody>
      </p:sp>
      <p:pic>
        <p:nvPicPr>
          <p:cNvPr id="33" name="Picture 32">
            <a:extLst>
              <a:ext uri="{FF2B5EF4-FFF2-40B4-BE49-F238E27FC236}">
                <a16:creationId xmlns:a16="http://schemas.microsoft.com/office/drawing/2014/main" id="{E58D011F-3817-2691-58D2-B8551E670490}"/>
              </a:ext>
            </a:extLst>
          </p:cNvPr>
          <p:cNvPicPr>
            <a:picLocks noChangeAspect="1"/>
          </p:cNvPicPr>
          <p:nvPr/>
        </p:nvPicPr>
        <p:blipFill>
          <a:blip r:embed="rId5"/>
          <a:stretch>
            <a:fillRect/>
          </a:stretch>
        </p:blipFill>
        <p:spPr>
          <a:xfrm>
            <a:off x="5653408" y="4754800"/>
            <a:ext cx="3226059" cy="1794874"/>
          </a:xfrm>
          <a:prstGeom prst="rect">
            <a:avLst/>
          </a:prstGeom>
        </p:spPr>
      </p:pic>
      <p:sp>
        <p:nvSpPr>
          <p:cNvPr id="35" name="TextBox 34">
            <a:extLst>
              <a:ext uri="{FF2B5EF4-FFF2-40B4-BE49-F238E27FC236}">
                <a16:creationId xmlns:a16="http://schemas.microsoft.com/office/drawing/2014/main" id="{C9A94524-CBE4-0A9F-728C-6154B2087E28}"/>
              </a:ext>
            </a:extLst>
          </p:cNvPr>
          <p:cNvSpPr txBox="1"/>
          <p:nvPr/>
        </p:nvSpPr>
        <p:spPr>
          <a:xfrm>
            <a:off x="397059" y="2321528"/>
            <a:ext cx="1984323" cy="1938992"/>
          </a:xfrm>
          <a:prstGeom prst="rect">
            <a:avLst/>
          </a:prstGeom>
          <a:noFill/>
        </p:spPr>
        <p:txBody>
          <a:bodyPr wrap="square">
            <a:spAutoFit/>
          </a:bodyPr>
          <a:lstStyle/>
          <a:p>
            <a:pPr algn="l"/>
            <a:r>
              <a:rPr lang="en-GB" sz="2400" dirty="0">
                <a:solidFill>
                  <a:srgbClr val="13343B"/>
                </a:solidFill>
                <a:highlight>
                  <a:srgbClr val="FCFCF9"/>
                </a:highlight>
                <a:latin typeface="__fkGroteskNeue_a82850"/>
              </a:rPr>
              <a:t>SWOT</a:t>
            </a:r>
          </a:p>
          <a:p>
            <a:pPr algn="l"/>
            <a:endParaRPr lang="en-GB" sz="2400" dirty="0">
              <a:solidFill>
                <a:srgbClr val="13343B"/>
              </a:solidFill>
              <a:highlight>
                <a:srgbClr val="FCFCF9"/>
              </a:highlight>
              <a:latin typeface="__fkGroteskNeue_a82850"/>
            </a:endParaRPr>
          </a:p>
          <a:p>
            <a:pPr algn="l"/>
            <a:r>
              <a:rPr lang="en-GB" sz="2400" dirty="0">
                <a:solidFill>
                  <a:srgbClr val="13343B"/>
                </a:solidFill>
                <a:highlight>
                  <a:srgbClr val="FCFCF9"/>
                </a:highlight>
                <a:latin typeface="__fkGroteskNeue_a82850"/>
              </a:rPr>
              <a:t>TOWS</a:t>
            </a:r>
          </a:p>
          <a:p>
            <a:pPr algn="l"/>
            <a:endParaRPr lang="en-GB" sz="2400" dirty="0">
              <a:solidFill>
                <a:srgbClr val="13343B"/>
              </a:solidFill>
              <a:highlight>
                <a:srgbClr val="FCFCF9"/>
              </a:highlight>
              <a:latin typeface="__fkGroteskNeue_a82850"/>
            </a:endParaRPr>
          </a:p>
          <a:p>
            <a:pPr algn="l"/>
            <a:r>
              <a:rPr lang="en-GB" sz="2400" dirty="0">
                <a:solidFill>
                  <a:srgbClr val="13343B"/>
                </a:solidFill>
                <a:highlight>
                  <a:srgbClr val="FCFCF9"/>
                </a:highlight>
                <a:latin typeface="__fkGroteskNeue_a82850"/>
              </a:rPr>
              <a:t>DATA bases</a:t>
            </a:r>
          </a:p>
        </p:txBody>
      </p:sp>
    </p:spTree>
    <p:extLst>
      <p:ext uri="{BB962C8B-B14F-4D97-AF65-F5344CB8AC3E}">
        <p14:creationId xmlns:p14="http://schemas.microsoft.com/office/powerpoint/2010/main" val="3022967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3"/>
                                        </p:tgtEl>
                                        <p:attrNameLst>
                                          <p:attrName>style.visibility</p:attrName>
                                        </p:attrNameLst>
                                      </p:cBhvr>
                                      <p:to>
                                        <p:strVal val="visible"/>
                                      </p:to>
                                    </p:set>
                                    <p:animEffect transition="in" filter="fade">
                                      <p:cBhvr>
                                        <p:cTn id="22" dur="500"/>
                                        <p:tgtEl>
                                          <p:spTgt spid="3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64006C7-364D-956C-670E-A149453AD110}"/>
              </a:ext>
            </a:extLst>
          </p:cNvPr>
          <p:cNvSpPr>
            <a:spLocks noGrp="1"/>
          </p:cNvSpPr>
          <p:nvPr>
            <p:ph idx="1"/>
          </p:nvPr>
        </p:nvSpPr>
        <p:spPr/>
        <p:txBody>
          <a:bodyPr/>
          <a:lstStyle/>
          <a:p>
            <a:pPr marL="0" indent="0" algn="ctr">
              <a:buNone/>
            </a:pPr>
            <a:r>
              <a:rPr lang="en-GB" sz="3000" b="1" dirty="0">
                <a:solidFill>
                  <a:schemeClr val="bg1"/>
                </a:solidFill>
              </a:rPr>
              <a:t>Problem Solving and Innovation</a:t>
            </a:r>
          </a:p>
          <a:p>
            <a:pPr marL="0" indent="0" algn="ctr">
              <a:buNone/>
            </a:pPr>
            <a:endParaRPr lang="en-GB" sz="3000" b="1" dirty="0">
              <a:solidFill>
                <a:schemeClr val="bg1"/>
              </a:solidFill>
            </a:endParaRPr>
          </a:p>
          <a:p>
            <a:pPr marL="0" indent="0" algn="ctr">
              <a:buNone/>
            </a:pPr>
            <a:r>
              <a:rPr lang="en-GB" sz="3000" b="1" dirty="0">
                <a:solidFill>
                  <a:schemeClr val="bg1"/>
                </a:solidFill>
              </a:rPr>
              <a:t>Week 2</a:t>
            </a:r>
            <a:br>
              <a:rPr lang="en-GB" sz="3000" b="1" dirty="0">
                <a:solidFill>
                  <a:schemeClr val="bg1"/>
                </a:solidFill>
              </a:rPr>
            </a:br>
            <a:r>
              <a:rPr lang="en-GB" sz="3000" b="1" dirty="0">
                <a:solidFill>
                  <a:schemeClr val="bg1"/>
                </a:solidFill>
              </a:rPr>
              <a:t>STEEPLE/ Stakeholders</a:t>
            </a:r>
          </a:p>
        </p:txBody>
      </p:sp>
    </p:spTree>
    <p:extLst>
      <p:ext uri="{BB962C8B-B14F-4D97-AF65-F5344CB8AC3E}">
        <p14:creationId xmlns:p14="http://schemas.microsoft.com/office/powerpoint/2010/main" val="3747586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5253FD5-F205-6617-468A-5D6355A77FAB}"/>
              </a:ext>
            </a:extLst>
          </p:cNvPr>
          <p:cNvSpPr>
            <a:spLocks noGrp="1"/>
          </p:cNvSpPr>
          <p:nvPr>
            <p:ph idx="1"/>
          </p:nvPr>
        </p:nvSpPr>
        <p:spPr>
          <a:xfrm>
            <a:off x="473108" y="1960186"/>
            <a:ext cx="3401309" cy="358117"/>
          </a:xfrm>
        </p:spPr>
        <p:txBody>
          <a:bodyPr/>
          <a:lstStyle/>
          <a:p>
            <a:r>
              <a:rPr lang="en-US" dirty="0"/>
              <a:t>Aims for today</a:t>
            </a:r>
            <a:endParaRPr lang="en-GB" dirty="0"/>
          </a:p>
        </p:txBody>
      </p:sp>
      <p:pic>
        <p:nvPicPr>
          <p:cNvPr id="4" name="Picture 3" descr="A hand holding a yellow sign with black text&#10;&#10;Description automatically generated">
            <a:extLst>
              <a:ext uri="{FF2B5EF4-FFF2-40B4-BE49-F238E27FC236}">
                <a16:creationId xmlns:a16="http://schemas.microsoft.com/office/drawing/2014/main" id="{23D7D148-A02D-08CE-B6CE-ECF85BB56F48}"/>
              </a:ext>
            </a:extLst>
          </p:cNvPr>
          <p:cNvPicPr>
            <a:picLocks noChangeAspect="1"/>
          </p:cNvPicPr>
          <p:nvPr/>
        </p:nvPicPr>
        <p:blipFill rotWithShape="1">
          <a:blip r:embed="rId2"/>
          <a:srcRect t="23560" b="8356"/>
          <a:stretch>
            <a:fillRect/>
          </a:stretch>
        </p:blipFill>
        <p:spPr>
          <a:xfrm>
            <a:off x="4572001" y="857250"/>
            <a:ext cx="4589040" cy="5143500"/>
          </a:xfrm>
          <a:prstGeom prst="rect">
            <a:avLst/>
          </a:prstGeom>
          <a:ln>
            <a:noFill/>
          </a:ln>
          <a:effectLst/>
        </p:spPr>
      </p:pic>
      <p:sp>
        <p:nvSpPr>
          <p:cNvPr id="6" name="TextBox 5">
            <a:extLst>
              <a:ext uri="{FF2B5EF4-FFF2-40B4-BE49-F238E27FC236}">
                <a16:creationId xmlns:a16="http://schemas.microsoft.com/office/drawing/2014/main" id="{A35E8820-0FF5-3897-4BB2-D1A44EF064FE}"/>
              </a:ext>
            </a:extLst>
          </p:cNvPr>
          <p:cNvSpPr txBox="1"/>
          <p:nvPr/>
        </p:nvSpPr>
        <p:spPr>
          <a:xfrm>
            <a:off x="370429" y="2139244"/>
            <a:ext cx="4583358" cy="2259593"/>
          </a:xfrm>
          <a:prstGeom prst="rect">
            <a:avLst/>
          </a:prstGeom>
          <a:noFill/>
        </p:spPr>
        <p:txBody>
          <a:bodyPr wrap="square">
            <a:spAutoFit/>
          </a:bodyPr>
          <a:lstStyle/>
          <a:p>
            <a:pPr marL="9525" marR="287179" defTabSz="685800">
              <a:spcBef>
                <a:spcPts val="75"/>
              </a:spcBef>
            </a:pPr>
            <a:endParaRPr lang="en-GB" sz="1350" dirty="0">
              <a:solidFill>
                <a:prstClr val="white"/>
              </a:solidFill>
              <a:latin typeface="Arial"/>
              <a:cs typeface="Arial"/>
            </a:endParaRPr>
          </a:p>
          <a:p>
            <a:pPr marL="9525" marR="287179" defTabSz="685800">
              <a:spcBef>
                <a:spcPts val="75"/>
              </a:spcBef>
            </a:pPr>
            <a:endParaRPr lang="en-GB" sz="1350" dirty="0">
              <a:solidFill>
                <a:prstClr val="white"/>
              </a:solidFill>
              <a:latin typeface="Arial"/>
              <a:cs typeface="Arial"/>
            </a:endParaRPr>
          </a:p>
          <a:p>
            <a:pPr marL="9525" marR="287179" defTabSz="685800">
              <a:spcBef>
                <a:spcPts val="75"/>
              </a:spcBef>
            </a:pPr>
            <a:r>
              <a:rPr lang="en-GB" sz="1350" dirty="0">
                <a:solidFill>
                  <a:prstClr val="white"/>
                </a:solidFill>
                <a:latin typeface="Arial"/>
                <a:cs typeface="Arial"/>
              </a:rPr>
              <a:t>Gain an understanding of elements and implementation of STEEPLE</a:t>
            </a:r>
          </a:p>
          <a:p>
            <a:pPr marL="9525" marR="287179" defTabSz="685800">
              <a:spcBef>
                <a:spcPts val="75"/>
              </a:spcBef>
            </a:pPr>
            <a:endParaRPr lang="en-GB" sz="1350" dirty="0">
              <a:solidFill>
                <a:prstClr val="white"/>
              </a:solidFill>
              <a:latin typeface="Arial"/>
              <a:cs typeface="Arial"/>
            </a:endParaRPr>
          </a:p>
          <a:p>
            <a:pPr marL="9525" marR="287179" defTabSz="685800">
              <a:spcBef>
                <a:spcPts val="75"/>
              </a:spcBef>
            </a:pPr>
            <a:r>
              <a:rPr lang="en-GB" sz="1350" dirty="0">
                <a:solidFill>
                  <a:prstClr val="white"/>
                </a:solidFill>
                <a:latin typeface="Arial"/>
                <a:cs typeface="Arial"/>
              </a:rPr>
              <a:t>analysing an organisations stakeholders and explore stakeholder mapping. </a:t>
            </a:r>
          </a:p>
          <a:p>
            <a:pPr marL="9525" marR="287179" defTabSz="685800">
              <a:spcBef>
                <a:spcPts val="75"/>
              </a:spcBef>
            </a:pPr>
            <a:endParaRPr lang="en-GB" sz="1350" dirty="0">
              <a:solidFill>
                <a:prstClr val="white"/>
              </a:solidFill>
              <a:latin typeface="Arial"/>
              <a:cs typeface="Arial"/>
            </a:endParaRPr>
          </a:p>
          <a:p>
            <a:pPr marL="9525" marR="287179" defTabSz="685800">
              <a:spcBef>
                <a:spcPts val="75"/>
              </a:spcBef>
            </a:pPr>
            <a:endParaRPr lang="en-GB" sz="1350" dirty="0">
              <a:solidFill>
                <a:prstClr val="white"/>
              </a:solidFill>
              <a:latin typeface="Arial"/>
              <a:cs typeface="Arial"/>
            </a:endParaRPr>
          </a:p>
          <a:p>
            <a:pPr marL="9525" marR="287179" defTabSz="685800">
              <a:spcBef>
                <a:spcPts val="75"/>
              </a:spcBef>
            </a:pPr>
            <a:endParaRPr lang="en-GB" sz="1350" dirty="0">
              <a:solidFill>
                <a:prstClr val="white"/>
              </a:solidFill>
              <a:latin typeface="Arial"/>
              <a:cs typeface="Arial"/>
            </a:endParaRPr>
          </a:p>
        </p:txBody>
      </p:sp>
    </p:spTree>
    <p:extLst>
      <p:ext uri="{BB962C8B-B14F-4D97-AF65-F5344CB8AC3E}">
        <p14:creationId xmlns:p14="http://schemas.microsoft.com/office/powerpoint/2010/main" val="1084611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3350"/>
            <a:ext cx="8229600" cy="1143000"/>
          </a:xfrm>
        </p:spPr>
        <p:txBody>
          <a:bodyPr>
            <a:normAutofit/>
          </a:bodyPr>
          <a:lstStyle/>
          <a:p>
            <a:r>
              <a:rPr lang="en-GB" sz="4000" b="1" dirty="0"/>
              <a:t>Agenda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Assessment 1 recap </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r>
              <a:rPr lang="en-GB" altLang="en-US" sz="2400" dirty="0">
                <a:latin typeface="Arial" panose="020B0604020202020204" pitchFamily="34" charset="0"/>
                <a:cs typeface="Arial" panose="020B0604020202020204" pitchFamily="34" charset="0"/>
              </a:rPr>
              <a:t>You will be required to make use of an evidenced and researched appendix which will include your SWOT tables (conducted on at least 2 influencer’s ‘local and international examples’) and your STEEPLE Table, you will draw on these to help inform and guide the DPSIR Analysis. </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r>
              <a:rPr lang="en-GB" altLang="en-US" sz="2400" dirty="0">
                <a:latin typeface="Arial" panose="020B0604020202020204" pitchFamily="34" charset="0"/>
                <a:cs typeface="Arial" panose="020B0604020202020204" pitchFamily="34" charset="0"/>
              </a:rPr>
              <a:t>Remember work in the appendix is not included in the word count. </a:t>
            </a:r>
          </a:p>
        </p:txBody>
      </p:sp>
      <p:pic>
        <p:nvPicPr>
          <p:cNvPr id="3" name="Online Media 2" title="How To Use An Appendix in Your Essay | Proofed">
            <a:hlinkClick r:id="" action="ppaction://media"/>
            <a:extLst>
              <a:ext uri="{FF2B5EF4-FFF2-40B4-BE49-F238E27FC236}">
                <a16:creationId xmlns:a16="http://schemas.microsoft.com/office/drawing/2014/main" id="{2539A4E2-E984-AAD4-FA1A-9B5E47BB1EC8}"/>
              </a:ext>
            </a:extLst>
          </p:cNvPr>
          <p:cNvPicPr>
            <a:picLocks noRot="1" noChangeAspect="1"/>
          </p:cNvPicPr>
          <p:nvPr>
            <a:videoFile r:link="rId1"/>
          </p:nvPr>
        </p:nvPicPr>
        <p:blipFill>
          <a:blip r:embed="rId4"/>
          <a:stretch>
            <a:fillRect/>
          </a:stretch>
        </p:blipFill>
        <p:spPr>
          <a:xfrm>
            <a:off x="655674" y="371004"/>
            <a:ext cx="7620000" cy="4305300"/>
          </a:xfrm>
          <a:prstGeom prst="rect">
            <a:avLst/>
          </a:prstGeom>
        </p:spPr>
      </p:pic>
    </p:spTree>
    <p:extLst>
      <p:ext uri="{BB962C8B-B14F-4D97-AF65-F5344CB8AC3E}">
        <p14:creationId xmlns:p14="http://schemas.microsoft.com/office/powerpoint/2010/main" val="1934429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8" fill="hold" display="0">
                  <p:stCondLst>
                    <p:cond delay="indefinite"/>
                  </p:stCondLst>
                </p:cTn>
                <p:tgtEl>
                  <p:spTgt spid="3"/>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4940"/>
            <a:ext cx="8229600" cy="1143000"/>
          </a:xfrm>
        </p:spPr>
        <p:txBody>
          <a:bodyPr>
            <a:normAutofit/>
          </a:bodyPr>
          <a:lstStyle/>
          <a:p>
            <a:r>
              <a:rPr lang="en-GB" sz="4000" b="1" dirty="0"/>
              <a:t>Macro-environment</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C137F63-6C83-961F-7018-8AAD354225D7}"/>
              </a:ext>
            </a:extLst>
          </p:cNvPr>
          <p:cNvPicPr>
            <a:picLocks noChangeAspect="1"/>
          </p:cNvPicPr>
          <p:nvPr/>
        </p:nvPicPr>
        <p:blipFill>
          <a:blip r:embed="rId3"/>
          <a:stretch>
            <a:fillRect/>
          </a:stretch>
        </p:blipFill>
        <p:spPr>
          <a:xfrm>
            <a:off x="2318814" y="2414959"/>
            <a:ext cx="4710047" cy="2647937"/>
          </a:xfrm>
          <a:prstGeom prst="rect">
            <a:avLst/>
          </a:prstGeom>
        </p:spPr>
      </p:pic>
      <p:grpSp>
        <p:nvGrpSpPr>
          <p:cNvPr id="3" name="Group 2">
            <a:extLst>
              <a:ext uri="{FF2B5EF4-FFF2-40B4-BE49-F238E27FC236}">
                <a16:creationId xmlns:a16="http://schemas.microsoft.com/office/drawing/2014/main" id="{B5FED4EE-02B6-3426-930F-632B73E1A5BC}"/>
              </a:ext>
            </a:extLst>
          </p:cNvPr>
          <p:cNvGrpSpPr/>
          <p:nvPr/>
        </p:nvGrpSpPr>
        <p:grpSpPr>
          <a:xfrm>
            <a:off x="1743707" y="1341406"/>
            <a:ext cx="6521768" cy="1073553"/>
            <a:chOff x="692755" y="-3759598"/>
            <a:chExt cx="3360000" cy="1467074"/>
          </a:xfrm>
        </p:grpSpPr>
        <p:sp>
          <p:nvSpPr>
            <p:cNvPr id="7" name="TextBox 6">
              <a:extLst>
                <a:ext uri="{FF2B5EF4-FFF2-40B4-BE49-F238E27FC236}">
                  <a16:creationId xmlns:a16="http://schemas.microsoft.com/office/drawing/2014/main" id="{6FB9631B-55F4-37B8-DAA4-4FEB3068766E}"/>
                </a:ext>
              </a:extLst>
            </p:cNvPr>
            <p:cNvSpPr txBox="1"/>
            <p:nvPr/>
          </p:nvSpPr>
          <p:spPr>
            <a:xfrm>
              <a:off x="692755" y="-3759598"/>
              <a:ext cx="3019194" cy="88325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r>
                <a:rPr lang="en-GB" dirty="0"/>
                <a:t>What is the difference between micro-environment and macro-environment?</a:t>
              </a:r>
            </a:p>
          </p:txBody>
        </p:sp>
        <p:pic>
          <p:nvPicPr>
            <p:cNvPr id="8" name="Picture 2" descr="Amazon.co.uk: Question of the Day : Alexa Skills">
              <a:extLst>
                <a:ext uri="{FF2B5EF4-FFF2-40B4-BE49-F238E27FC236}">
                  <a16:creationId xmlns:a16="http://schemas.microsoft.com/office/drawing/2014/main" id="{7D7FD7FE-10BF-B930-169F-12772B14773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47928" y="-3317974"/>
              <a:ext cx="604827" cy="1025450"/>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308032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6750"/>
            <a:ext cx="8229600" cy="1143000"/>
          </a:xfrm>
        </p:spPr>
        <p:txBody>
          <a:bodyPr>
            <a:normAutofit/>
          </a:bodyPr>
          <a:lstStyle/>
          <a:p>
            <a:r>
              <a:rPr lang="en-GB" sz="4000" b="1" dirty="0"/>
              <a:t>What is STEEPLE?</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CA0D637-BED8-4D76-802A-883E0E876CBC}"/>
              </a:ext>
            </a:extLst>
          </p:cNvPr>
          <p:cNvSpPr txBox="1"/>
          <p:nvPr/>
        </p:nvSpPr>
        <p:spPr>
          <a:xfrm>
            <a:off x="1159177" y="1179750"/>
            <a:ext cx="6458551" cy="646331"/>
          </a:xfrm>
          <a:prstGeom prst="rect">
            <a:avLst/>
          </a:prstGeom>
          <a:noFill/>
        </p:spPr>
        <p:txBody>
          <a:bodyPr wrap="square">
            <a:spAutoFit/>
          </a:bodyPr>
          <a:lstStyle/>
          <a:p>
            <a:pPr marL="285750" indent="-285750">
              <a:buFont typeface="Arial" panose="020B0604020202020204" pitchFamily="34" charset="0"/>
              <a:buChar char="•"/>
            </a:pPr>
            <a:r>
              <a:rPr lang="en-GB" b="0" i="0" dirty="0">
                <a:solidFill>
                  <a:srgbClr val="13343B"/>
                </a:solidFill>
                <a:effectLst/>
                <a:highlight>
                  <a:srgbClr val="FCFCF9"/>
                </a:highlight>
                <a:latin typeface="__fkGroteskNeue_a82850"/>
              </a:rPr>
              <a:t>a strategic tool used to evaluate the external factors that can impact an organisation's performance and decision-making. </a:t>
            </a:r>
          </a:p>
        </p:txBody>
      </p:sp>
      <p:pic>
        <p:nvPicPr>
          <p:cNvPr id="3" name="Picture 2" descr="What is STEEPLE Analysis (vs PESTLE Analysis)">
            <a:extLst>
              <a:ext uri="{FF2B5EF4-FFF2-40B4-BE49-F238E27FC236}">
                <a16:creationId xmlns:a16="http://schemas.microsoft.com/office/drawing/2014/main" id="{3C9BE81C-1DE6-403C-B70C-BFDD625918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8436" y="2063969"/>
            <a:ext cx="8827128" cy="39798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19344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Why use it?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25563"/>
            <a:ext cx="8414401" cy="3785652"/>
          </a:xfrm>
          <a:prstGeom prst="rect">
            <a:avLst/>
          </a:prstGeom>
          <a:noFill/>
        </p:spPr>
        <p:txBody>
          <a:bodyPr wrap="square">
            <a:spAutoFit/>
          </a:bodyPr>
          <a:lstStyle/>
          <a:p>
            <a:pPr algn="l">
              <a:buFont typeface="Arial" panose="020B0604020202020204" pitchFamily="34" charset="0"/>
              <a:buChar char="•"/>
            </a:pPr>
            <a:r>
              <a:rPr lang="en-GB" sz="2400" dirty="0">
                <a:solidFill>
                  <a:srgbClr val="13343B"/>
                </a:solidFill>
                <a:highlight>
                  <a:srgbClr val="FCFCF9"/>
                </a:highlight>
                <a:latin typeface="__fkGroteskNeue_a82850"/>
              </a:rPr>
              <a:t>H</a:t>
            </a:r>
            <a:r>
              <a:rPr lang="en-GB" sz="2400" b="0" i="0" dirty="0">
                <a:solidFill>
                  <a:srgbClr val="13343B"/>
                </a:solidFill>
                <a:effectLst/>
                <a:highlight>
                  <a:srgbClr val="FCFCF9"/>
                </a:highlight>
                <a:latin typeface="__fkGroteskNeue_a82850"/>
              </a:rPr>
              <a:t>elps organisations identify potential opportunities and threats in their external environment.</a:t>
            </a:r>
          </a:p>
          <a:p>
            <a:pPr algn="l">
              <a:buFont typeface="Arial" panose="020B0604020202020204" pitchFamily="34" charset="0"/>
              <a:buChar char="•"/>
            </a:pPr>
            <a:r>
              <a:rPr lang="en-GB" sz="2400" dirty="0">
                <a:solidFill>
                  <a:srgbClr val="13343B"/>
                </a:solidFill>
                <a:highlight>
                  <a:srgbClr val="FCFCF9"/>
                </a:highlight>
                <a:latin typeface="__fkGroteskNeue_a82850"/>
              </a:rPr>
              <a:t> It aids in strategic planning, risk management, and decision making processes by providing a comprehensive understanding of the macro-environmental factors that can impact business operations and performance. </a:t>
            </a:r>
          </a:p>
          <a:p>
            <a:pPr algn="l">
              <a:buFont typeface="Arial" panose="020B0604020202020204" pitchFamily="34" charset="0"/>
              <a:buChar char="•"/>
            </a:pPr>
            <a:r>
              <a:rPr lang="en-GB" sz="2400" b="0" i="0" dirty="0">
                <a:solidFill>
                  <a:srgbClr val="13343B"/>
                </a:solidFill>
                <a:effectLst/>
                <a:highlight>
                  <a:srgbClr val="FCFCF9"/>
                </a:highlight>
                <a:latin typeface="__fkGroteskNeue_a82850"/>
              </a:rPr>
              <a:t> By conducting a comprehensive analysis, organisations can identify potential opportunities and threats, mitigate risks, and make informed strategic decisions that align with their objectives and the external environment.</a:t>
            </a:r>
            <a:endParaRPr lang="en-GB" sz="2400" dirty="0">
              <a:solidFill>
                <a:srgbClr val="13343B"/>
              </a:solidFill>
              <a:highlight>
                <a:srgbClr val="FCFCF9"/>
              </a:highlight>
              <a:latin typeface="__fkGroteskNeue_a82850"/>
            </a:endParaRPr>
          </a:p>
        </p:txBody>
      </p:sp>
    </p:spTree>
    <p:extLst>
      <p:ext uri="{BB962C8B-B14F-4D97-AF65-F5344CB8AC3E}">
        <p14:creationId xmlns:p14="http://schemas.microsoft.com/office/powerpoint/2010/main" val="17238319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Social Factors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780634" y="1399420"/>
            <a:ext cx="6858000" cy="2554545"/>
          </a:xfrm>
          <a:prstGeom prst="rect">
            <a:avLst/>
          </a:prstGeom>
          <a:noFill/>
        </p:spPr>
        <p:txBody>
          <a:bodyPr wrap="square">
            <a:spAutoFit/>
          </a:bodyPr>
          <a:lstStyle/>
          <a:p>
            <a:pPr algn="l">
              <a:buFont typeface="Arial" panose="020B0604020202020204" pitchFamily="34" charset="0"/>
              <a:buChar char="•"/>
            </a:pPr>
            <a:r>
              <a:rPr lang="en-GB" sz="3200" b="0" i="0">
                <a:solidFill>
                  <a:srgbClr val="13343B"/>
                </a:solidFill>
                <a:effectLst/>
                <a:highlight>
                  <a:srgbClr val="FCFCF9"/>
                </a:highlight>
                <a:latin typeface="__fkGroteskNeue_a82850"/>
              </a:rPr>
              <a:t> Cultural trends and demographics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Population growth and age distribution</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Lifestyle changes and attitudes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Education levels and ethical concerns</a:t>
            </a:r>
          </a:p>
        </p:txBody>
      </p:sp>
      <p:pic>
        <p:nvPicPr>
          <p:cNvPr id="6146" name="Picture 2" descr="Social - Definition, Meaning &amp; Synonyms ...">
            <a:extLst>
              <a:ext uri="{FF2B5EF4-FFF2-40B4-BE49-F238E27FC236}">
                <a16:creationId xmlns:a16="http://schemas.microsoft.com/office/drawing/2014/main" id="{41A1EA18-25AA-2541-D1A0-0B4C246E37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47218" y="3953965"/>
            <a:ext cx="1524832" cy="15248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94562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Technological Factors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79203"/>
            <a:ext cx="6858000" cy="3046988"/>
          </a:xfrm>
          <a:prstGeom prst="rect">
            <a:avLst/>
          </a:prstGeom>
          <a:noFill/>
        </p:spPr>
        <p:txBody>
          <a:bodyPr wrap="square">
            <a:spAutoFit/>
          </a:bodyPr>
          <a:lstStyle/>
          <a:p>
            <a:pPr algn="l">
              <a:buFont typeface="Arial" panose="020B0604020202020204" pitchFamily="34" charset="0"/>
              <a:buChar char="•"/>
            </a:pPr>
            <a:r>
              <a:rPr lang="en-GB" b="0" i="0">
                <a:solidFill>
                  <a:srgbClr val="13343B"/>
                </a:solidFill>
                <a:effectLst/>
                <a:highlight>
                  <a:srgbClr val="FCFCF9"/>
                </a:highlight>
                <a:latin typeface="__fkGroteskNeue_a82850"/>
              </a:rPr>
              <a:t> </a:t>
            </a:r>
            <a:r>
              <a:rPr lang="en-GB" sz="3200" b="0" i="0">
                <a:solidFill>
                  <a:srgbClr val="13343B"/>
                </a:solidFill>
                <a:effectLst/>
                <a:highlight>
                  <a:srgbClr val="FCFCF9"/>
                </a:highlight>
                <a:latin typeface="__fkGroteskNeue_a82850"/>
              </a:rPr>
              <a:t>Technological innovations and advancements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Access to emerging technologies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Rate of technological obsolescence</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Government spending on research and development</a:t>
            </a:r>
          </a:p>
        </p:txBody>
      </p:sp>
      <p:pic>
        <p:nvPicPr>
          <p:cNvPr id="5122" name="Picture 2" descr="The 20 Biggest Tech Advances of the ...">
            <a:extLst>
              <a:ext uri="{FF2B5EF4-FFF2-40B4-BE49-F238E27FC236}">
                <a16:creationId xmlns:a16="http://schemas.microsoft.com/office/drawing/2014/main" id="{956C3473-3D06-595C-385D-51800EE2C1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4338" y="4024178"/>
            <a:ext cx="2062672" cy="15450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0341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Economic Factors</a:t>
            </a:r>
          </a:p>
        </p:txBody>
      </p:sp>
      <p:sp>
        <p:nvSpPr>
          <p:cNvPr id="6" name="Rectangle 1027"/>
          <p:cNvSpPr txBox="1">
            <a:spLocks noChangeArrowheads="1"/>
          </p:cNvSpPr>
          <p:nvPr/>
        </p:nvSpPr>
        <p:spPr>
          <a:xfrm>
            <a:off x="2165498" y="3269522"/>
            <a:ext cx="5599521" cy="266906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79203"/>
            <a:ext cx="6858000" cy="3046988"/>
          </a:xfrm>
          <a:prstGeom prst="rect">
            <a:avLst/>
          </a:prstGeom>
          <a:noFill/>
        </p:spPr>
        <p:txBody>
          <a:bodyPr wrap="square">
            <a:spAutoFit/>
          </a:bodyPr>
          <a:lstStyle/>
          <a:p>
            <a:pPr algn="l">
              <a:buFont typeface="Arial" panose="020B0604020202020204" pitchFamily="34" charset="0"/>
              <a:buChar char="•"/>
            </a:pPr>
            <a:r>
              <a:rPr lang="en-GB" sz="3200" b="0" i="0">
                <a:solidFill>
                  <a:srgbClr val="13343B"/>
                </a:solidFill>
                <a:effectLst/>
                <a:highlight>
                  <a:srgbClr val="FCFCF9"/>
                </a:highlight>
                <a:latin typeface="__fkGroteskNeue_a82850"/>
              </a:rPr>
              <a:t> Economic growth rates and trends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Interest rates and inflation</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Unemployment rates and labour costs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Disposable income and consumer spending patterns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Exchange rates and currency stability</a:t>
            </a:r>
          </a:p>
        </p:txBody>
      </p:sp>
      <p:pic>
        <p:nvPicPr>
          <p:cNvPr id="7170" name="Picture 2" descr="sustainability expert">
            <a:extLst>
              <a:ext uri="{FF2B5EF4-FFF2-40B4-BE49-F238E27FC236}">
                <a16:creationId xmlns:a16="http://schemas.microsoft.com/office/drawing/2014/main" id="{A33FBBB2-069B-D5F4-7443-9C376E1A06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1940" y="4399822"/>
            <a:ext cx="1873369" cy="12694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31138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Environmental Factors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79203"/>
            <a:ext cx="6858000" cy="3539430"/>
          </a:xfrm>
          <a:prstGeom prst="rect">
            <a:avLst/>
          </a:prstGeom>
          <a:noFill/>
        </p:spPr>
        <p:txBody>
          <a:bodyPr wrap="square">
            <a:spAutoFit/>
          </a:bodyPr>
          <a:lstStyle/>
          <a:p>
            <a:pPr algn="l">
              <a:buFont typeface="Arial" panose="020B0604020202020204" pitchFamily="34" charset="0"/>
              <a:buChar char="•"/>
            </a:pPr>
            <a:r>
              <a:rPr lang="en-GB" sz="3200" b="0" i="0">
                <a:solidFill>
                  <a:srgbClr val="13343B"/>
                </a:solidFill>
                <a:effectLst/>
                <a:highlight>
                  <a:srgbClr val="FCFCF9"/>
                </a:highlight>
                <a:latin typeface="__fkGroteskNeue_a82850"/>
              </a:rPr>
              <a:t> Climate change and weather patterns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Renewable energy and sustainability concerns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Waste management and pollution levels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Attitudes towards green products and practices</a:t>
            </a:r>
          </a:p>
        </p:txBody>
      </p:sp>
      <p:pic>
        <p:nvPicPr>
          <p:cNvPr id="3074" name="Picture 2" descr="Q&amp;A about the environment – and 3 easy ...">
            <a:extLst>
              <a:ext uri="{FF2B5EF4-FFF2-40B4-BE49-F238E27FC236}">
                <a16:creationId xmlns:a16="http://schemas.microsoft.com/office/drawing/2014/main" id="{8B4A7312-23A1-3EC5-CD4D-1424C495F3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1701" y="4388486"/>
            <a:ext cx="2388850" cy="12287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26240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Political Factors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79203"/>
            <a:ext cx="6858000" cy="2554545"/>
          </a:xfrm>
          <a:prstGeom prst="rect">
            <a:avLst/>
          </a:prstGeom>
          <a:noFill/>
        </p:spPr>
        <p:txBody>
          <a:bodyPr wrap="square">
            <a:spAutoFit/>
          </a:bodyPr>
          <a:lstStyle/>
          <a:p>
            <a:pPr algn="l">
              <a:buFont typeface="Arial" panose="020B0604020202020204" pitchFamily="34" charset="0"/>
              <a:buChar char="•"/>
            </a:pPr>
            <a:r>
              <a:rPr lang="en-GB" sz="3200" b="0" i="0">
                <a:solidFill>
                  <a:srgbClr val="13343B"/>
                </a:solidFill>
                <a:effectLst/>
                <a:highlight>
                  <a:srgbClr val="FCFCF9"/>
                </a:highlight>
                <a:latin typeface="__fkGroteskNeue_a82850"/>
              </a:rPr>
              <a:t> Government policies, regulations, and stability</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Tax policies and trade regulations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Political ideologies and trends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Foreign trade policies and relations </a:t>
            </a:r>
          </a:p>
        </p:txBody>
      </p:sp>
      <p:pic>
        <p:nvPicPr>
          <p:cNvPr id="8194" name="Picture 2" descr="Engaging Young People in Politics | PBS ...">
            <a:extLst>
              <a:ext uri="{FF2B5EF4-FFF2-40B4-BE49-F238E27FC236}">
                <a16:creationId xmlns:a16="http://schemas.microsoft.com/office/drawing/2014/main" id="{FEAC5A1F-89DC-5884-275C-A742D7A354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36924" y="3878597"/>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57011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Legal Factors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DD287FB-FA0A-096F-F569-602C75F486ED}"/>
              </a:ext>
            </a:extLst>
          </p:cNvPr>
          <p:cNvSpPr txBox="1"/>
          <p:nvPr/>
        </p:nvSpPr>
        <p:spPr>
          <a:xfrm>
            <a:off x="579474" y="1379203"/>
            <a:ext cx="6858000" cy="3046988"/>
          </a:xfrm>
          <a:prstGeom prst="rect">
            <a:avLst/>
          </a:prstGeom>
          <a:noFill/>
        </p:spPr>
        <p:txBody>
          <a:bodyPr wrap="square">
            <a:spAutoFit/>
          </a:bodyPr>
          <a:lstStyle/>
          <a:p>
            <a:pPr algn="l">
              <a:buFont typeface="Arial" panose="020B0604020202020204" pitchFamily="34" charset="0"/>
              <a:buChar char="•"/>
            </a:pPr>
            <a:r>
              <a:rPr lang="en-GB" sz="3200" b="0" i="0">
                <a:solidFill>
                  <a:srgbClr val="13343B"/>
                </a:solidFill>
                <a:effectLst/>
                <a:highlight>
                  <a:srgbClr val="FCFCF9"/>
                </a:highlight>
                <a:latin typeface="__fkGroteskNeue_a82850"/>
              </a:rPr>
              <a:t> Employment laws and regulations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Consumer protection and safety regulations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Intellectual property rights and copyright laws</a:t>
            </a:r>
          </a:p>
          <a:p>
            <a:pPr algn="l">
              <a:buFont typeface="Arial" panose="020B0604020202020204" pitchFamily="34" charset="0"/>
              <a:buChar char="•"/>
            </a:pPr>
            <a:r>
              <a:rPr lang="en-GB" sz="3200" b="0" i="0">
                <a:solidFill>
                  <a:srgbClr val="13343B"/>
                </a:solidFill>
                <a:effectLst/>
                <a:highlight>
                  <a:srgbClr val="FCFCF9"/>
                </a:highlight>
                <a:latin typeface="__fkGroteskNeue_a82850"/>
              </a:rPr>
              <a:t> Environmental and trade regulations</a:t>
            </a:r>
          </a:p>
        </p:txBody>
      </p:sp>
      <p:pic>
        <p:nvPicPr>
          <p:cNvPr id="4098" name="Picture 2" descr="Future of Legal Services">
            <a:extLst>
              <a:ext uri="{FF2B5EF4-FFF2-40B4-BE49-F238E27FC236}">
                <a16:creationId xmlns:a16="http://schemas.microsoft.com/office/drawing/2014/main" id="{AAEDD3E3-3D0C-9D05-9615-B8B262E7C2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18697" y="4334286"/>
            <a:ext cx="2362514" cy="12900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60647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E812D7-C387-CB31-97D8-EF1E142553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63BD25-1128-65D2-850C-E460B4A2ECEB}"/>
              </a:ext>
            </a:extLst>
          </p:cNvPr>
          <p:cNvSpPr>
            <a:spLocks noGrp="1"/>
          </p:cNvSpPr>
          <p:nvPr>
            <p:ph type="title"/>
          </p:nvPr>
        </p:nvSpPr>
        <p:spPr/>
        <p:txBody>
          <a:bodyPr>
            <a:normAutofit/>
          </a:bodyPr>
          <a:lstStyle/>
          <a:p>
            <a:r>
              <a:rPr lang="en-GB" sz="4000" b="1" dirty="0"/>
              <a:t>Ethical Factors</a:t>
            </a:r>
          </a:p>
        </p:txBody>
      </p:sp>
      <p:sp>
        <p:nvSpPr>
          <p:cNvPr id="6" name="Rectangle 1027">
            <a:extLst>
              <a:ext uri="{FF2B5EF4-FFF2-40B4-BE49-F238E27FC236}">
                <a16:creationId xmlns:a16="http://schemas.microsoft.com/office/drawing/2014/main" id="{8527EBB1-C12D-4B34-CC07-32701E841981}"/>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86680F2-41C6-DBE0-6F16-99BB8DB8707A}"/>
              </a:ext>
            </a:extLst>
          </p:cNvPr>
          <p:cNvSpPr txBox="1"/>
          <p:nvPr/>
        </p:nvSpPr>
        <p:spPr>
          <a:xfrm>
            <a:off x="1314789" y="1345779"/>
            <a:ext cx="6858000" cy="3539430"/>
          </a:xfrm>
          <a:prstGeom prst="rect">
            <a:avLst/>
          </a:prstGeom>
          <a:noFill/>
        </p:spPr>
        <p:txBody>
          <a:bodyPr wrap="square">
            <a:spAutoFit/>
          </a:bodyPr>
          <a:lstStyle/>
          <a:p>
            <a:pPr algn="l">
              <a:buFont typeface="Arial" panose="020B0604020202020204" pitchFamily="34" charset="0"/>
              <a:buChar char="•"/>
            </a:pPr>
            <a:r>
              <a:rPr lang="en-GB" sz="3200" b="0" i="0" dirty="0">
                <a:solidFill>
                  <a:srgbClr val="13343B"/>
                </a:solidFill>
                <a:effectLst/>
                <a:highlight>
                  <a:srgbClr val="FCFCF9"/>
                </a:highlight>
                <a:latin typeface="__fkGroteskNeue_a82850"/>
              </a:rPr>
              <a:t>Ethical norms, values and trends in a country</a:t>
            </a:r>
          </a:p>
          <a:p>
            <a:pPr algn="l">
              <a:buFont typeface="Arial" panose="020B0604020202020204" pitchFamily="34" charset="0"/>
              <a:buChar char="•"/>
            </a:pPr>
            <a:r>
              <a:rPr lang="en-GB" sz="3200" b="0" i="0" dirty="0">
                <a:solidFill>
                  <a:srgbClr val="13343B"/>
                </a:solidFill>
                <a:effectLst/>
                <a:highlight>
                  <a:srgbClr val="FCFCF9"/>
                </a:highlight>
                <a:latin typeface="__fkGroteskNeue_a82850"/>
              </a:rPr>
              <a:t>Honesty and transparency,</a:t>
            </a:r>
          </a:p>
          <a:p>
            <a:pPr>
              <a:buFont typeface="Arial" panose="020B0604020202020204" pitchFamily="34" charset="0"/>
              <a:buChar char="•"/>
            </a:pPr>
            <a:r>
              <a:rPr lang="en-GB" sz="3200" dirty="0">
                <a:solidFill>
                  <a:srgbClr val="13343B"/>
                </a:solidFill>
                <a:highlight>
                  <a:srgbClr val="FCFCF9"/>
                </a:highlight>
                <a:latin typeface="__fkGroteskNeue_a82850"/>
              </a:rPr>
              <a:t>CSR </a:t>
            </a:r>
            <a:r>
              <a:rPr lang="en-GB" sz="3200" dirty="0">
                <a:highlight>
                  <a:srgbClr val="FCFCF9"/>
                </a:highlight>
              </a:rPr>
              <a:t>paying a "living wage" above the legal minimum or pulling products from a country over human rights concerns</a:t>
            </a:r>
            <a:endParaRPr lang="en-GB" sz="3200" dirty="0">
              <a:solidFill>
                <a:srgbClr val="13343B"/>
              </a:solidFill>
              <a:highlight>
                <a:srgbClr val="FCFCF9"/>
              </a:highlight>
              <a:latin typeface="__fkGroteskNeue_a82850"/>
            </a:endParaRPr>
          </a:p>
        </p:txBody>
      </p:sp>
    </p:spTree>
    <p:extLst>
      <p:ext uri="{BB962C8B-B14F-4D97-AF65-F5344CB8AC3E}">
        <p14:creationId xmlns:p14="http://schemas.microsoft.com/office/powerpoint/2010/main" val="3867377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4BA88-C42B-BEF4-615A-5D25C2870B67}"/>
              </a:ext>
            </a:extLst>
          </p:cNvPr>
          <p:cNvSpPr>
            <a:spLocks noGrp="1"/>
          </p:cNvSpPr>
          <p:nvPr>
            <p:ph type="title"/>
          </p:nvPr>
        </p:nvSpPr>
        <p:spPr/>
        <p:txBody>
          <a:bodyPr>
            <a:normAutofit fontScale="90000"/>
          </a:bodyPr>
          <a:lstStyle/>
          <a:p>
            <a:r>
              <a:rPr lang="en-GB" dirty="0"/>
              <a:t>We have an unprecedented case study to examine!</a:t>
            </a:r>
          </a:p>
        </p:txBody>
      </p:sp>
      <p:pic>
        <p:nvPicPr>
          <p:cNvPr id="6" name="Online Media 5" title="Keir Starmer: We’re banning social media access for under 16s">
            <a:hlinkClick r:id="" action="ppaction://media"/>
            <a:extLst>
              <a:ext uri="{FF2B5EF4-FFF2-40B4-BE49-F238E27FC236}">
                <a16:creationId xmlns:a16="http://schemas.microsoft.com/office/drawing/2014/main" id="{BA1E3F35-305C-BF77-841C-09EE1BC76604}"/>
              </a:ext>
            </a:extLst>
          </p:cNvPr>
          <p:cNvPicPr>
            <a:picLocks noRot="1" noChangeAspect="1"/>
          </p:cNvPicPr>
          <p:nvPr>
            <a:videoFile r:link="rId1"/>
          </p:nvPr>
        </p:nvPicPr>
        <p:blipFill>
          <a:blip r:embed="rId3"/>
          <a:stretch>
            <a:fillRect/>
          </a:stretch>
        </p:blipFill>
        <p:spPr>
          <a:xfrm>
            <a:off x="573841" y="1689776"/>
            <a:ext cx="7900203" cy="4463615"/>
          </a:xfrm>
          <a:prstGeom prst="rect">
            <a:avLst/>
          </a:prstGeom>
        </p:spPr>
      </p:pic>
    </p:spTree>
    <p:extLst>
      <p:ext uri="{BB962C8B-B14F-4D97-AF65-F5344CB8AC3E}">
        <p14:creationId xmlns:p14="http://schemas.microsoft.com/office/powerpoint/2010/main" val="2216606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5964F2-1C7E-B90C-FE36-325FE1D497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090477-815B-6139-801D-03FD4385DF3E}"/>
              </a:ext>
            </a:extLst>
          </p:cNvPr>
          <p:cNvSpPr>
            <a:spLocks noGrp="1"/>
          </p:cNvSpPr>
          <p:nvPr>
            <p:ph type="title"/>
          </p:nvPr>
        </p:nvSpPr>
        <p:spPr/>
        <p:txBody>
          <a:bodyPr>
            <a:normAutofit fontScale="90000"/>
          </a:bodyPr>
          <a:lstStyle/>
          <a:p>
            <a:r>
              <a:rPr lang="en-GB" dirty="0"/>
              <a:t>We have an unprecedented case study to examine!</a:t>
            </a:r>
          </a:p>
        </p:txBody>
      </p:sp>
      <p:sp>
        <p:nvSpPr>
          <p:cNvPr id="3" name="Content Placeholder 2">
            <a:extLst>
              <a:ext uri="{FF2B5EF4-FFF2-40B4-BE49-F238E27FC236}">
                <a16:creationId xmlns:a16="http://schemas.microsoft.com/office/drawing/2014/main" id="{955AA0C9-C309-356F-8AD4-C1652FE423AE}"/>
              </a:ext>
            </a:extLst>
          </p:cNvPr>
          <p:cNvSpPr>
            <a:spLocks noGrp="1"/>
          </p:cNvSpPr>
          <p:nvPr>
            <p:ph idx="1"/>
          </p:nvPr>
        </p:nvSpPr>
        <p:spPr>
          <a:xfrm>
            <a:off x="457200" y="1600201"/>
            <a:ext cx="8517118" cy="3917032"/>
          </a:xfrm>
        </p:spPr>
        <p:txBody>
          <a:bodyPr>
            <a:normAutofit fontScale="92500" lnSpcReduction="20000"/>
          </a:bodyPr>
          <a:lstStyle/>
          <a:p>
            <a:pPr marL="0" indent="0">
              <a:buNone/>
            </a:pPr>
            <a:endParaRPr lang="en-GB" dirty="0"/>
          </a:p>
          <a:p>
            <a:pPr marL="0" indent="0">
              <a:buNone/>
            </a:pPr>
            <a:r>
              <a:rPr lang="en-GB" dirty="0"/>
              <a:t>Analyse how the UK government's social media ban for under-16s affects tech corporations, local businesses, and British society. Use the </a:t>
            </a:r>
            <a:r>
              <a:rPr lang="en-GB" b="1" dirty="0"/>
              <a:t>STEEPLE framework</a:t>
            </a:r>
            <a:r>
              <a:rPr lang="en-GB" dirty="0"/>
              <a:t> to identify strategic risks and opportunities. </a:t>
            </a:r>
          </a:p>
          <a:p>
            <a:pPr marL="0" indent="0">
              <a:buNone/>
            </a:pPr>
            <a:endParaRPr lang="en-GB" dirty="0"/>
          </a:p>
          <a:p>
            <a:pPr marL="0" indent="0">
              <a:buNone/>
            </a:pPr>
            <a:r>
              <a:rPr lang="en-GB" dirty="0"/>
              <a:t>Present your findings and highlight actionable recommendations.</a:t>
            </a:r>
          </a:p>
        </p:txBody>
      </p:sp>
      <p:grpSp>
        <p:nvGrpSpPr>
          <p:cNvPr id="4" name="Group 3">
            <a:extLst>
              <a:ext uri="{FF2B5EF4-FFF2-40B4-BE49-F238E27FC236}">
                <a16:creationId xmlns:a16="http://schemas.microsoft.com/office/drawing/2014/main" id="{1934A009-CDFD-96CB-CFC8-BBD39EB31C54}"/>
              </a:ext>
            </a:extLst>
          </p:cNvPr>
          <p:cNvGrpSpPr/>
          <p:nvPr/>
        </p:nvGrpSpPr>
        <p:grpSpPr>
          <a:xfrm>
            <a:off x="282554" y="1230868"/>
            <a:ext cx="2554914" cy="860287"/>
            <a:chOff x="-26031" y="-3909783"/>
            <a:chExt cx="1316286" cy="1175634"/>
          </a:xfrm>
        </p:grpSpPr>
        <p:sp>
          <p:nvSpPr>
            <p:cNvPr id="5" name="TextBox 4">
              <a:extLst>
                <a:ext uri="{FF2B5EF4-FFF2-40B4-BE49-F238E27FC236}">
                  <a16:creationId xmlns:a16="http://schemas.microsoft.com/office/drawing/2014/main" id="{334B5E20-CC1D-BE85-B0DC-3611DD9F7629}"/>
                </a:ext>
              </a:extLst>
            </p:cNvPr>
            <p:cNvSpPr txBox="1"/>
            <p:nvPr/>
          </p:nvSpPr>
          <p:spPr>
            <a:xfrm>
              <a:off x="-26031" y="-3909783"/>
              <a:ext cx="886300" cy="88325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r>
                <a:rPr lang="en-GB" dirty="0"/>
                <a:t>In groups of 4 30 mins</a:t>
              </a:r>
            </a:p>
          </p:txBody>
        </p:sp>
        <p:pic>
          <p:nvPicPr>
            <p:cNvPr id="6" name="Picture 2" descr="Amazon.co.uk: Question of the Day : Alexa Skills">
              <a:extLst>
                <a:ext uri="{FF2B5EF4-FFF2-40B4-BE49-F238E27FC236}">
                  <a16:creationId xmlns:a16="http://schemas.microsoft.com/office/drawing/2014/main" id="{8C5E271E-F41C-1788-8697-5921D29EBA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428" y="-3759599"/>
              <a:ext cx="604827" cy="1025450"/>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573863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0D975-79F1-C25A-6319-48BFF6412D10}"/>
              </a:ext>
            </a:extLst>
          </p:cNvPr>
          <p:cNvSpPr>
            <a:spLocks noGrp="1"/>
          </p:cNvSpPr>
          <p:nvPr>
            <p:ph type="title"/>
          </p:nvPr>
        </p:nvSpPr>
        <p:spPr/>
        <p:txBody>
          <a:bodyPr/>
          <a:lstStyle/>
          <a:p>
            <a:endParaRPr lang="en-GB" dirty="0"/>
          </a:p>
        </p:txBody>
      </p:sp>
      <p:pic>
        <p:nvPicPr>
          <p:cNvPr id="12" name="Online Media 11" title="SWOT, Meet PESTLE. A Strategic Partnership">
            <a:hlinkClick r:id="" action="ppaction://media"/>
            <a:extLst>
              <a:ext uri="{FF2B5EF4-FFF2-40B4-BE49-F238E27FC236}">
                <a16:creationId xmlns:a16="http://schemas.microsoft.com/office/drawing/2014/main" id="{6EF50F13-305A-F401-38AB-A9B165E0BA2D}"/>
              </a:ext>
            </a:extLst>
          </p:cNvPr>
          <p:cNvPicPr>
            <a:picLocks noGrp="1" noRot="1" noChangeAspect="1"/>
          </p:cNvPicPr>
          <p:nvPr>
            <p:ph idx="1"/>
            <a:videoFile r:link="rId1"/>
          </p:nvPr>
        </p:nvPicPr>
        <p:blipFill>
          <a:blip r:embed="rId3"/>
          <a:stretch>
            <a:fillRect/>
          </a:stretch>
        </p:blipFill>
        <p:spPr>
          <a:xfrm>
            <a:off x="355715" y="1046918"/>
            <a:ext cx="8432570" cy="4764163"/>
          </a:xfrm>
          <a:prstGeom prst="rect">
            <a:avLst/>
          </a:prstGeom>
        </p:spPr>
      </p:pic>
      <p:grpSp>
        <p:nvGrpSpPr>
          <p:cNvPr id="13" name="Group 12">
            <a:extLst>
              <a:ext uri="{FF2B5EF4-FFF2-40B4-BE49-F238E27FC236}">
                <a16:creationId xmlns:a16="http://schemas.microsoft.com/office/drawing/2014/main" id="{ABAFA651-4010-59ED-4CE3-DB426BB16B6F}"/>
              </a:ext>
            </a:extLst>
          </p:cNvPr>
          <p:cNvGrpSpPr/>
          <p:nvPr/>
        </p:nvGrpSpPr>
        <p:grpSpPr>
          <a:xfrm>
            <a:off x="2177592" y="5887712"/>
            <a:ext cx="4289196" cy="923330"/>
            <a:chOff x="-919529" y="-3909783"/>
            <a:chExt cx="2209784" cy="1261787"/>
          </a:xfrm>
        </p:grpSpPr>
        <p:sp>
          <p:nvSpPr>
            <p:cNvPr id="14" name="TextBox 13">
              <a:extLst>
                <a:ext uri="{FF2B5EF4-FFF2-40B4-BE49-F238E27FC236}">
                  <a16:creationId xmlns:a16="http://schemas.microsoft.com/office/drawing/2014/main" id="{E399C2C6-4D69-9B33-9B44-1FDF30C3EB6D}"/>
                </a:ext>
              </a:extLst>
            </p:cNvPr>
            <p:cNvSpPr txBox="1"/>
            <p:nvPr/>
          </p:nvSpPr>
          <p:spPr>
            <a:xfrm>
              <a:off x="-919529" y="-3909783"/>
              <a:ext cx="1779798" cy="1261787"/>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r>
                <a:rPr lang="en-GB" dirty="0"/>
                <a:t>This is a pretty bad video but really highlights how we combine SWOT and PEST/STEEPLE</a:t>
              </a:r>
            </a:p>
          </p:txBody>
        </p:sp>
        <p:pic>
          <p:nvPicPr>
            <p:cNvPr id="15" name="Picture 2" descr="Amazon.co.uk: Question of the Day : Alexa Skills">
              <a:extLst>
                <a:ext uri="{FF2B5EF4-FFF2-40B4-BE49-F238E27FC236}">
                  <a16:creationId xmlns:a16="http://schemas.microsoft.com/office/drawing/2014/main" id="{207EFA7D-5EC9-AE49-97F3-B29D473518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428" y="-3759599"/>
              <a:ext cx="604827" cy="1025450"/>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412700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9778E4-D5EA-D9E3-EA92-06F0D1C54B9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AE2F56D-10DE-9D83-5EC2-5203F16CBB4F}"/>
              </a:ext>
            </a:extLst>
          </p:cNvPr>
          <p:cNvPicPr>
            <a:picLocks noChangeAspect="1"/>
          </p:cNvPicPr>
          <p:nvPr/>
        </p:nvPicPr>
        <p:blipFill>
          <a:blip r:embed="rId2"/>
          <a:stretch>
            <a:fillRect/>
          </a:stretch>
        </p:blipFill>
        <p:spPr>
          <a:xfrm>
            <a:off x="3179904" y="1268862"/>
            <a:ext cx="2784193" cy="2784193"/>
          </a:xfrm>
          <a:prstGeom prst="rect">
            <a:avLst/>
          </a:prstGeom>
        </p:spPr>
      </p:pic>
    </p:spTree>
    <p:extLst>
      <p:ext uri="{BB962C8B-B14F-4D97-AF65-F5344CB8AC3E}">
        <p14:creationId xmlns:p14="http://schemas.microsoft.com/office/powerpoint/2010/main" val="2464008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Stakeholder Theory</a:t>
            </a:r>
          </a:p>
        </p:txBody>
      </p:sp>
      <p:sp>
        <p:nvSpPr>
          <p:cNvPr id="6" name="Rectangle 1027"/>
          <p:cNvSpPr txBox="1">
            <a:spLocks noChangeArrowheads="1"/>
          </p:cNvSpPr>
          <p:nvPr/>
        </p:nvSpPr>
        <p:spPr>
          <a:xfrm>
            <a:off x="390938" y="1554033"/>
            <a:ext cx="8404270" cy="41148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dirty="0">
              <a:latin typeface="Arial" panose="020B0604020202020204" pitchFamily="34" charset="0"/>
              <a:cs typeface="Arial" panose="020B0604020202020204" pitchFamily="34" charset="0"/>
            </a:endParaRPr>
          </a:p>
          <a:p>
            <a:pPr marL="0" indent="0">
              <a:buNone/>
            </a:pPr>
            <a:r>
              <a:rPr lang="en-GB" altLang="en-US" sz="2400" dirty="0">
                <a:latin typeface="Arial" panose="020B0604020202020204" pitchFamily="34" charset="0"/>
                <a:cs typeface="Arial" panose="020B0604020202020204" pitchFamily="34" charset="0"/>
              </a:rPr>
              <a:t>“…any group or individual who can affect or is affected by the achievement of an organisation’s objectives” (Freeman, 1984).</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r>
              <a:rPr lang="en-GB" altLang="en-US" sz="2400" dirty="0">
                <a:latin typeface="Arial" panose="020B0604020202020204" pitchFamily="34" charset="0"/>
                <a:cs typeface="Arial" panose="020B0604020202020204" pitchFamily="34" charset="0"/>
              </a:rPr>
              <a:t>There may be conflict between the expectations of different groups of stakeholders. </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r>
              <a:rPr lang="en-GB" altLang="en-US" sz="2400" dirty="0">
                <a:latin typeface="Arial" panose="020B0604020202020204" pitchFamily="34" charset="0"/>
                <a:cs typeface="Arial" panose="020B0604020202020204" pitchFamily="34" charset="0"/>
              </a:rPr>
              <a:t>In contrast, Friedman’s Shareholder Theory (1970) proposes the only stakeholders a company should consider are its shareholders. </a:t>
            </a:r>
          </a:p>
          <a:p>
            <a:endParaRPr lang="en-GB" altLang="en-US" sz="2400" dirty="0">
              <a:latin typeface="Arial" panose="020B0604020202020204" pitchFamily="34" charset="0"/>
              <a:cs typeface="Arial" panose="020B0604020202020204" pitchFamily="34" charset="0"/>
            </a:endParaRPr>
          </a:p>
        </p:txBody>
      </p:sp>
      <p:grpSp>
        <p:nvGrpSpPr>
          <p:cNvPr id="5" name="Group 4">
            <a:extLst>
              <a:ext uri="{FF2B5EF4-FFF2-40B4-BE49-F238E27FC236}">
                <a16:creationId xmlns:a16="http://schemas.microsoft.com/office/drawing/2014/main" id="{9AD5F4CA-0CE9-44E7-DAF3-F436451F021D}"/>
              </a:ext>
            </a:extLst>
          </p:cNvPr>
          <p:cNvGrpSpPr/>
          <p:nvPr/>
        </p:nvGrpSpPr>
        <p:grpSpPr>
          <a:xfrm>
            <a:off x="282554" y="1230868"/>
            <a:ext cx="2554914" cy="860287"/>
            <a:chOff x="-26031" y="-3909783"/>
            <a:chExt cx="1316286" cy="1175634"/>
          </a:xfrm>
        </p:grpSpPr>
        <p:sp>
          <p:nvSpPr>
            <p:cNvPr id="7" name="TextBox 6">
              <a:extLst>
                <a:ext uri="{FF2B5EF4-FFF2-40B4-BE49-F238E27FC236}">
                  <a16:creationId xmlns:a16="http://schemas.microsoft.com/office/drawing/2014/main" id="{ACE6B468-374B-C153-0D34-467AC2C680D1}"/>
                </a:ext>
              </a:extLst>
            </p:cNvPr>
            <p:cNvSpPr txBox="1"/>
            <p:nvPr/>
          </p:nvSpPr>
          <p:spPr>
            <a:xfrm>
              <a:off x="-26031" y="-3909783"/>
              <a:ext cx="886300" cy="88325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r>
                <a:rPr lang="en-GB" altLang="en-US" dirty="0">
                  <a:latin typeface="Arial" panose="020B0604020202020204" pitchFamily="34" charset="0"/>
                  <a:cs typeface="Arial" panose="020B0604020202020204" pitchFamily="34" charset="0"/>
                </a:rPr>
                <a:t>What is a Stakeholder?</a:t>
              </a:r>
            </a:p>
          </p:txBody>
        </p:sp>
        <p:pic>
          <p:nvPicPr>
            <p:cNvPr id="8" name="Picture 2" descr="Amazon.co.uk: Question of the Day : Alexa Skills">
              <a:extLst>
                <a:ext uri="{FF2B5EF4-FFF2-40B4-BE49-F238E27FC236}">
                  <a16:creationId xmlns:a16="http://schemas.microsoft.com/office/drawing/2014/main" id="{44C17540-522A-1164-15D4-96514F5998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428" y="-3759599"/>
              <a:ext cx="604827" cy="1025450"/>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42677199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6EE73-C190-36D7-C497-8962D95A9676}"/>
              </a:ext>
            </a:extLst>
          </p:cNvPr>
          <p:cNvSpPr>
            <a:spLocks noGrp="1"/>
          </p:cNvSpPr>
          <p:nvPr>
            <p:ph type="title"/>
          </p:nvPr>
        </p:nvSpPr>
        <p:spPr/>
        <p:txBody>
          <a:bodyPr/>
          <a:lstStyle/>
          <a:p>
            <a:endParaRPr lang="en-GB" dirty="0"/>
          </a:p>
        </p:txBody>
      </p:sp>
      <p:pic>
        <p:nvPicPr>
          <p:cNvPr id="4" name="Online Media 3" title="Shareholders vs. Stakeholders  -- Friedman vs. Freeman Debate - R. Edward Freeman">
            <a:hlinkClick r:id="" action="ppaction://media"/>
            <a:extLst>
              <a:ext uri="{FF2B5EF4-FFF2-40B4-BE49-F238E27FC236}">
                <a16:creationId xmlns:a16="http://schemas.microsoft.com/office/drawing/2014/main" id="{0415BD48-0B81-7541-CCD3-04A8F03A855B}"/>
              </a:ext>
            </a:extLst>
          </p:cNvPr>
          <p:cNvPicPr>
            <a:picLocks noGrp="1" noRot="1" noChangeAspect="1"/>
          </p:cNvPicPr>
          <p:nvPr>
            <p:ph idx="1"/>
            <a:videoFile r:link="rId1"/>
          </p:nvPr>
        </p:nvPicPr>
        <p:blipFill>
          <a:blip r:embed="rId4"/>
          <a:stretch>
            <a:fillRect/>
          </a:stretch>
        </p:blipFill>
        <p:spPr>
          <a:xfrm>
            <a:off x="124693" y="204214"/>
            <a:ext cx="4768850" cy="3576638"/>
          </a:xfrm>
          <a:prstGeom prst="rect">
            <a:avLst/>
          </a:prstGeom>
        </p:spPr>
      </p:pic>
      <p:sp>
        <p:nvSpPr>
          <p:cNvPr id="6" name="TextBox 5">
            <a:extLst>
              <a:ext uri="{FF2B5EF4-FFF2-40B4-BE49-F238E27FC236}">
                <a16:creationId xmlns:a16="http://schemas.microsoft.com/office/drawing/2014/main" id="{3E4BF74F-6B45-EA91-AE35-090FF342BCA5}"/>
              </a:ext>
            </a:extLst>
          </p:cNvPr>
          <p:cNvSpPr txBox="1"/>
          <p:nvPr/>
        </p:nvSpPr>
        <p:spPr>
          <a:xfrm>
            <a:off x="268665" y="3941762"/>
            <a:ext cx="1720310" cy="369332"/>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r>
              <a:rPr lang="en-GB" dirty="0"/>
              <a:t>Freeman…</a:t>
            </a:r>
          </a:p>
        </p:txBody>
      </p:sp>
      <p:sp>
        <p:nvSpPr>
          <p:cNvPr id="9" name="TextBox 8">
            <a:extLst>
              <a:ext uri="{FF2B5EF4-FFF2-40B4-BE49-F238E27FC236}">
                <a16:creationId xmlns:a16="http://schemas.microsoft.com/office/drawing/2014/main" id="{A48852FE-9062-46A0-3EFA-28187272B2B7}"/>
              </a:ext>
            </a:extLst>
          </p:cNvPr>
          <p:cNvSpPr txBox="1"/>
          <p:nvPr/>
        </p:nvSpPr>
        <p:spPr>
          <a:xfrm>
            <a:off x="6058294" y="6116164"/>
            <a:ext cx="1720310" cy="369332"/>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r>
              <a:rPr lang="en-GB" dirty="0"/>
              <a:t>Friedman</a:t>
            </a:r>
          </a:p>
        </p:txBody>
      </p:sp>
      <p:sp>
        <p:nvSpPr>
          <p:cNvPr id="11" name="TextBox 10">
            <a:extLst>
              <a:ext uri="{FF2B5EF4-FFF2-40B4-BE49-F238E27FC236}">
                <a16:creationId xmlns:a16="http://schemas.microsoft.com/office/drawing/2014/main" id="{46B211FC-E105-B8F7-5E54-3519E48FBE12}"/>
              </a:ext>
            </a:extLst>
          </p:cNvPr>
          <p:cNvSpPr txBox="1"/>
          <p:nvPr/>
        </p:nvSpPr>
        <p:spPr>
          <a:xfrm>
            <a:off x="512190" y="5529846"/>
            <a:ext cx="1720310"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r>
              <a:rPr lang="en-GB" dirty="0"/>
              <a:t>What are your thoughts? </a:t>
            </a:r>
          </a:p>
        </p:txBody>
      </p:sp>
      <p:pic>
        <p:nvPicPr>
          <p:cNvPr id="13" name="Picture 2" descr="Amazon.co.uk: Question of the Day : Alexa Skills">
            <a:extLst>
              <a:ext uri="{FF2B5EF4-FFF2-40B4-BE49-F238E27FC236}">
                <a16:creationId xmlns:a16="http://schemas.microsoft.com/office/drawing/2014/main" id="{CC5B08DE-9711-1F38-B185-FF25D528FD8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39881" y="5740970"/>
            <a:ext cx="1173971" cy="750388"/>
          </a:xfrm>
          <a:prstGeom prst="rect">
            <a:avLst/>
          </a:prstGeom>
          <a:noFill/>
          <a:extLst>
            <a:ext uri="{909E8E84-426E-40DD-AFC4-6F175D3DCCD1}">
              <a14:hiddenFill xmlns:a14="http://schemas.microsoft.com/office/drawing/2010/main">
                <a:solidFill>
                  <a:srgbClr val="FFFFFF"/>
                </a:solidFill>
              </a14:hiddenFill>
            </a:ext>
          </a:extLst>
        </p:spPr>
      </p:pic>
      <p:pic>
        <p:nvPicPr>
          <p:cNvPr id="16" name="Online Media 15" title="Milton Friedman - Your Greed or Their Greed?">
            <a:hlinkClick r:id="" action="ppaction://media"/>
            <a:extLst>
              <a:ext uri="{FF2B5EF4-FFF2-40B4-BE49-F238E27FC236}">
                <a16:creationId xmlns:a16="http://schemas.microsoft.com/office/drawing/2014/main" id="{EA2AFF6B-357C-D563-D378-C888B5BA108A}"/>
              </a:ext>
            </a:extLst>
          </p:cNvPr>
          <p:cNvPicPr>
            <a:picLocks noRot="1" noChangeAspect="1"/>
          </p:cNvPicPr>
          <p:nvPr>
            <a:videoFile r:link="rId2"/>
          </p:nvPr>
        </p:nvPicPr>
        <p:blipFill>
          <a:blip r:embed="rId6"/>
          <a:stretch>
            <a:fillRect/>
          </a:stretch>
        </p:blipFill>
        <p:spPr>
          <a:xfrm>
            <a:off x="4250456" y="2515850"/>
            <a:ext cx="4768851" cy="3576638"/>
          </a:xfrm>
          <a:prstGeom prst="rect">
            <a:avLst/>
          </a:prstGeom>
        </p:spPr>
      </p:pic>
    </p:spTree>
    <p:extLst>
      <p:ext uri="{BB962C8B-B14F-4D97-AF65-F5344CB8AC3E}">
        <p14:creationId xmlns:p14="http://schemas.microsoft.com/office/powerpoint/2010/main" val="1926798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16"/>
                </p:tgtEl>
              </p:cMediaNode>
            </p:video>
            <p:seq concurrent="1" nextAc="seek">
              <p:cTn id="18" restart="whenNotActive" fill="hold" evtFilter="cancelBubble" nodeType="interactiveSeq">
                <p:stCondLst>
                  <p:cond evt="onClick" delay="0">
                    <p:tgtEl>
                      <p:spTgt spid="16"/>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Opposing Views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Traditional view</a:t>
            </a:r>
          </a:p>
          <a:p>
            <a:pPr marL="457200" lvl="1" indent="0">
              <a:buNone/>
            </a:pPr>
            <a:r>
              <a:rPr lang="en-GB" altLang="en-US" sz="2000" dirty="0">
                <a:latin typeface="Arial" panose="020B0604020202020204" pitchFamily="34" charset="0"/>
                <a:cs typeface="Arial" panose="020B0604020202020204" pitchFamily="34" charset="0"/>
              </a:rPr>
              <a:t>Adam Smith’s The Wealth of Nations (1776) provided the basis for capitalism by focusing on specialisation and factors of production.</a:t>
            </a:r>
          </a:p>
          <a:p>
            <a:pPr marL="457200" lvl="1" indent="0">
              <a:buNone/>
            </a:pPr>
            <a:r>
              <a:rPr lang="en-GB" altLang="en-US" sz="2000" dirty="0">
                <a:latin typeface="Arial" panose="020B0604020202020204" pitchFamily="34" charset="0"/>
                <a:cs typeface="Arial" panose="020B0604020202020204" pitchFamily="34" charset="0"/>
              </a:rPr>
              <a:t>The general assumption is that organisations seek to maximise profit for their shareholders. </a:t>
            </a:r>
          </a:p>
          <a:p>
            <a:r>
              <a:rPr lang="en-GB" altLang="en-US" sz="2400" dirty="0">
                <a:latin typeface="Arial" panose="020B0604020202020204" pitchFamily="34" charset="0"/>
                <a:cs typeface="Arial" panose="020B0604020202020204" pitchFamily="34" charset="0"/>
              </a:rPr>
              <a:t>Alternative view</a:t>
            </a:r>
          </a:p>
          <a:p>
            <a:pPr marL="457200" lvl="1" indent="0">
              <a:buNone/>
            </a:pPr>
            <a:r>
              <a:rPr lang="en-GB" altLang="en-US" sz="2000" dirty="0">
                <a:latin typeface="Arial" panose="020B0604020202020204" pitchFamily="34" charset="0"/>
                <a:cs typeface="Arial" panose="020B0604020202020204" pitchFamily="34" charset="0"/>
              </a:rPr>
              <a:t>The alternative theory is that organisations seek to serve the interests of all its shareholders and owners.</a:t>
            </a:r>
          </a:p>
          <a:p>
            <a:pPr marL="457200" lvl="1" indent="0">
              <a:buNone/>
            </a:pPr>
            <a:r>
              <a:rPr lang="en-GB" altLang="en-US" sz="2000" dirty="0">
                <a:latin typeface="Arial" panose="020B0604020202020204" pitchFamily="34" charset="0"/>
                <a:cs typeface="Arial" panose="020B0604020202020204" pitchFamily="34" charset="0"/>
              </a:rPr>
              <a:t>Freeman (1984) defined stakeholder as being individuals or groups that affect or are affected by the achievement of an organisation’s objective. </a:t>
            </a:r>
          </a:p>
        </p:txBody>
      </p:sp>
    </p:spTree>
    <p:extLst>
      <p:ext uri="{BB962C8B-B14F-4D97-AF65-F5344CB8AC3E}">
        <p14:creationId xmlns:p14="http://schemas.microsoft.com/office/powerpoint/2010/main" val="208753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animEffect transition="in" filter="fade">
                                      <p:cBhvr>
                                        <p:cTn id="7" dur="500"/>
                                        <p:tgtEl>
                                          <p:spTgt spid="6">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4" end="4"/>
                                            </p:txEl>
                                          </p:spTgt>
                                        </p:tgtEl>
                                        <p:attrNameLst>
                                          <p:attrName>style.visibility</p:attrName>
                                        </p:attrNameLst>
                                      </p:cBhvr>
                                      <p:to>
                                        <p:strVal val="visible"/>
                                      </p:to>
                                    </p:set>
                                    <p:animEffect transition="in" filter="fade">
                                      <p:cBhvr>
                                        <p:cTn id="12" dur="500"/>
                                        <p:tgtEl>
                                          <p:spTgt spid="6">
                                            <p:txEl>
                                              <p:pRg st="4" end="4"/>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6">
                                            <p:txEl>
                                              <p:pRg st="5" end="5"/>
                                            </p:txEl>
                                          </p:spTgt>
                                        </p:tgtEl>
                                        <p:attrNameLst>
                                          <p:attrName>style.visibility</p:attrName>
                                        </p:attrNameLst>
                                      </p:cBhvr>
                                      <p:to>
                                        <p:strVal val="visible"/>
                                      </p:to>
                                    </p:set>
                                    <p:animEffect transition="in" filter="fade">
                                      <p:cBhvr>
                                        <p:cTn id="15"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Definitions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Stakeholders</a:t>
            </a:r>
          </a:p>
          <a:p>
            <a:pPr lvl="1"/>
            <a:r>
              <a:rPr lang="en-GB" altLang="en-US" sz="2000" dirty="0">
                <a:latin typeface="Arial" panose="020B0604020202020204" pitchFamily="34" charset="0"/>
                <a:cs typeface="Arial" panose="020B0604020202020204" pitchFamily="34" charset="0"/>
              </a:rPr>
              <a:t>Those who are affected by and affect the actions of a firm.</a:t>
            </a:r>
          </a:p>
          <a:p>
            <a:pPr lvl="1"/>
            <a:r>
              <a:rPr lang="en-GB" altLang="en-US" sz="2000" dirty="0">
                <a:latin typeface="Arial" panose="020B0604020202020204" pitchFamily="34" charset="0"/>
                <a:cs typeface="Arial" panose="020B0604020202020204" pitchFamily="34" charset="0"/>
              </a:rPr>
              <a:t>These can be identified as internal or external stakeholders</a:t>
            </a:r>
          </a:p>
          <a:p>
            <a:r>
              <a:rPr lang="en-GB" altLang="en-US" sz="2400" dirty="0">
                <a:latin typeface="Arial" panose="020B0604020202020204" pitchFamily="34" charset="0"/>
                <a:cs typeface="Arial" panose="020B0604020202020204" pitchFamily="34" charset="0"/>
              </a:rPr>
              <a:t>Primary Stakeholders </a:t>
            </a:r>
          </a:p>
          <a:p>
            <a:pPr lvl="1"/>
            <a:r>
              <a:rPr lang="en-GB" altLang="en-US" sz="2000" dirty="0">
                <a:latin typeface="Arial" panose="020B0604020202020204" pitchFamily="34" charset="0"/>
                <a:cs typeface="Arial" panose="020B0604020202020204" pitchFamily="34" charset="0"/>
              </a:rPr>
              <a:t>Those who have a formal, official or contractual relationship with a firm. For example, stockholders, strategic customers, employees, communities, governmental agencies. </a:t>
            </a:r>
          </a:p>
          <a:p>
            <a:r>
              <a:rPr lang="en-GB" altLang="en-US" sz="2400" dirty="0">
                <a:latin typeface="Arial" panose="020B0604020202020204" pitchFamily="34" charset="0"/>
                <a:cs typeface="Arial" panose="020B0604020202020204" pitchFamily="34" charset="0"/>
              </a:rPr>
              <a:t>Secondary Stakeholders</a:t>
            </a:r>
          </a:p>
          <a:p>
            <a:pPr lvl="1"/>
            <a:r>
              <a:rPr lang="en-GB" altLang="en-US" sz="2000" dirty="0">
                <a:latin typeface="Arial" panose="020B0604020202020204" pitchFamily="34" charset="0"/>
                <a:cs typeface="Arial" panose="020B0604020202020204" pitchFamily="34" charset="0"/>
              </a:rPr>
              <a:t>All other stakeholders. For example, environmentalists, media, trade associations. </a:t>
            </a:r>
            <a:endParaRPr lang="en-GB" alt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4255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sz="4000" b="1" dirty="0"/>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1600" dirty="0">
              <a:latin typeface="Arial" panose="020B0604020202020204" pitchFamily="34" charset="0"/>
              <a:cs typeface="Arial" panose="020B0604020202020204" pitchFamily="34" charset="0"/>
            </a:endParaRPr>
          </a:p>
        </p:txBody>
      </p:sp>
      <p:pic>
        <p:nvPicPr>
          <p:cNvPr id="4" name="Picture 2">
            <a:extLst>
              <a:ext uri="{FF2B5EF4-FFF2-40B4-BE49-F238E27FC236}">
                <a16:creationId xmlns:a16="http://schemas.microsoft.com/office/drawing/2014/main" id="{1704526C-0CA0-0322-9970-60651DA975FD}"/>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2289"/>
          <a:stretch/>
        </p:blipFill>
        <p:spPr bwMode="auto">
          <a:xfrm>
            <a:off x="2034374" y="338287"/>
            <a:ext cx="5075251" cy="51941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693424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t>Effective Stakeholder Management</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Five core questions an organisation should consider:</a:t>
            </a:r>
          </a:p>
          <a:p>
            <a:pPr lvl="1"/>
            <a:r>
              <a:rPr lang="en-GB" altLang="en-US" sz="2000" dirty="0">
                <a:latin typeface="Arial" panose="020B0604020202020204" pitchFamily="34" charset="0"/>
                <a:cs typeface="Arial" panose="020B0604020202020204" pitchFamily="34" charset="0"/>
              </a:rPr>
              <a:t>Who are our stakeholders?</a:t>
            </a:r>
          </a:p>
          <a:p>
            <a:pPr lvl="1"/>
            <a:r>
              <a:rPr lang="en-GB" altLang="en-US" sz="2000" dirty="0">
                <a:latin typeface="Arial" panose="020B0604020202020204" pitchFamily="34" charset="0"/>
                <a:cs typeface="Arial" panose="020B0604020202020204" pitchFamily="34" charset="0"/>
              </a:rPr>
              <a:t>What impact do they/can they have on the organisation (increase profit, improve customer satisfaction, damage the brand/organisation name).</a:t>
            </a:r>
          </a:p>
          <a:p>
            <a:pPr lvl="1"/>
            <a:r>
              <a:rPr lang="en-GB" altLang="en-US" sz="2000" dirty="0">
                <a:latin typeface="Arial" panose="020B0604020202020204" pitchFamily="34" charset="0"/>
                <a:cs typeface="Arial" panose="020B0604020202020204" pitchFamily="34" charset="0"/>
              </a:rPr>
              <a:t>What opportunities or threats do stakeholders bring?</a:t>
            </a:r>
          </a:p>
          <a:p>
            <a:pPr lvl="1"/>
            <a:r>
              <a:rPr lang="en-GB" altLang="en-US" sz="2000" dirty="0">
                <a:latin typeface="Arial" panose="020B0604020202020204" pitchFamily="34" charset="0"/>
                <a:cs typeface="Arial" panose="020B0604020202020204" pitchFamily="34" charset="0"/>
              </a:rPr>
              <a:t>What responsibilities do we have to the stakeholder (economic, legal, ethical).</a:t>
            </a:r>
          </a:p>
          <a:p>
            <a:pPr lvl="1"/>
            <a:r>
              <a:rPr lang="en-GB" altLang="en-US" sz="2000" dirty="0">
                <a:latin typeface="Arial" panose="020B0604020202020204" pitchFamily="34" charset="0"/>
                <a:cs typeface="Arial" panose="020B0604020202020204" pitchFamily="34" charset="0"/>
              </a:rPr>
              <a:t>What strategies or actions should an organisation follow to ensure they manage stakeholders expectations?</a:t>
            </a:r>
          </a:p>
          <a:p>
            <a:pPr marL="0" indent="0">
              <a:buNone/>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0263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500"/>
                                        <p:tgtEl>
                                          <p:spTgt spid="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fade">
                                      <p:cBhvr>
                                        <p:cTn id="17" dur="500"/>
                                        <p:tgtEl>
                                          <p:spTgt spid="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4" end="4"/>
                                            </p:txEl>
                                          </p:spTgt>
                                        </p:tgtEl>
                                        <p:attrNameLst>
                                          <p:attrName>style.visibility</p:attrName>
                                        </p:attrNameLst>
                                      </p:cBhvr>
                                      <p:to>
                                        <p:strVal val="visible"/>
                                      </p:to>
                                    </p:set>
                                    <p:animEffect transition="in" filter="fade">
                                      <p:cBhvr>
                                        <p:cTn id="22" dur="500"/>
                                        <p:tgtEl>
                                          <p:spTgt spid="6">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animEffect transition="in" filter="fade">
                                      <p:cBhvr>
                                        <p:cTn id="27"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Stakeholder Analysis Model</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err="1">
                <a:latin typeface="Arial" panose="020B0604020202020204" pitchFamily="34" charset="0"/>
                <a:cs typeface="Arial" panose="020B0604020202020204" pitchFamily="34" charset="0"/>
              </a:rPr>
              <a:t>Mendelow</a:t>
            </a:r>
            <a:r>
              <a:rPr lang="en-GB" altLang="en-US" sz="2400" dirty="0">
                <a:latin typeface="Arial" panose="020B0604020202020204" pitchFamily="34" charset="0"/>
                <a:cs typeface="Arial" panose="020B0604020202020204" pitchFamily="34" charset="0"/>
              </a:rPr>
              <a:t> (1991) proposed a model that ranks stakeholder according to power and interest.</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2BD9EFC8-0358-401C-155B-1FD4C5CE3A99}"/>
              </a:ext>
            </a:extLst>
          </p:cNvPr>
          <p:cNvPicPr>
            <a:picLocks noChangeAspect="1"/>
          </p:cNvPicPr>
          <p:nvPr/>
        </p:nvPicPr>
        <p:blipFill>
          <a:blip r:embed="rId3"/>
          <a:stretch>
            <a:fillRect/>
          </a:stretch>
        </p:blipFill>
        <p:spPr>
          <a:xfrm>
            <a:off x="792126" y="2537642"/>
            <a:ext cx="7075335" cy="4137796"/>
          </a:xfrm>
          <a:prstGeom prst="rect">
            <a:avLst/>
          </a:prstGeom>
        </p:spPr>
      </p:pic>
    </p:spTree>
    <p:extLst>
      <p:ext uri="{BB962C8B-B14F-4D97-AF65-F5344CB8AC3E}">
        <p14:creationId xmlns:p14="http://schemas.microsoft.com/office/powerpoint/2010/main" val="15922577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Categories of the Matrix</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3600" dirty="0">
                <a:latin typeface="+mj-lt"/>
                <a:cs typeface="Arial" panose="020B0604020202020204" pitchFamily="34" charset="0"/>
              </a:rPr>
              <a:t>A. Minimal effort – Low power, low interest</a:t>
            </a:r>
          </a:p>
          <a:p>
            <a:r>
              <a:rPr lang="en-GB" altLang="en-US" sz="3600" dirty="0">
                <a:latin typeface="+mj-lt"/>
                <a:cs typeface="Arial" panose="020B0604020202020204" pitchFamily="34" charset="0"/>
              </a:rPr>
              <a:t>B. Keep informed - Low power, high interest</a:t>
            </a:r>
          </a:p>
          <a:p>
            <a:r>
              <a:rPr lang="en-GB" altLang="en-US" sz="3600" dirty="0">
                <a:latin typeface="+mj-lt"/>
                <a:cs typeface="Arial" panose="020B0604020202020204" pitchFamily="34" charset="0"/>
              </a:rPr>
              <a:t>C. Keep satisfied - High power, low interest</a:t>
            </a:r>
          </a:p>
          <a:p>
            <a:r>
              <a:rPr lang="en-GB" altLang="en-US" sz="3600" dirty="0">
                <a:latin typeface="+mj-lt"/>
                <a:cs typeface="Arial" panose="020B0604020202020204" pitchFamily="34" charset="0"/>
              </a:rPr>
              <a:t>D. Key players – High power, high interest</a:t>
            </a: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09657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Problem?</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78A6A06-ABC7-2C45-A6EB-766DE22E1AF1}"/>
              </a:ext>
            </a:extLst>
          </p:cNvPr>
          <p:cNvSpPr txBox="1"/>
          <p:nvPr/>
        </p:nvSpPr>
        <p:spPr>
          <a:xfrm>
            <a:off x="9468" y="1325562"/>
            <a:ext cx="5065466" cy="5355312"/>
          </a:xfrm>
          <a:prstGeom prst="rect">
            <a:avLst/>
          </a:prstGeom>
          <a:noFill/>
        </p:spPr>
        <p:txBody>
          <a:bodyPr wrap="square">
            <a:spAutoFit/>
          </a:bodyPr>
          <a:lstStyle/>
          <a:p>
            <a:r>
              <a:rPr lang="en-GB" b="0" i="0" dirty="0">
                <a:solidFill>
                  <a:srgbClr val="13343B"/>
                </a:solidFill>
                <a:effectLst/>
                <a:highlight>
                  <a:srgbClr val="FCFCF9"/>
                </a:highlight>
                <a:latin typeface="__fkGroteskNeue_598ab8"/>
              </a:rPr>
              <a:t>Green University is a medium-sized institution with approximately 10,000 students and 1,500 faculty and staff members. The university prides itself on its commitment to sustainability and environmental responsibility. However, the current recycling program on campus is outdated and inefficient, resulting in a significant amount of recyclable materials ending up in landfill.</a:t>
            </a:r>
          </a:p>
          <a:p>
            <a:endParaRPr lang="en-GB" b="0" i="0" dirty="0">
              <a:solidFill>
                <a:srgbClr val="13343B"/>
              </a:solidFill>
              <a:effectLst/>
              <a:highlight>
                <a:srgbClr val="FCFCF9"/>
              </a:highlight>
              <a:latin typeface="__fkGroteskNeue_598ab8"/>
            </a:endParaRPr>
          </a:p>
          <a:p>
            <a:r>
              <a:rPr lang="en-GB" b="0" i="0" dirty="0">
                <a:solidFill>
                  <a:srgbClr val="13343B"/>
                </a:solidFill>
                <a:effectLst/>
                <a:highlight>
                  <a:srgbClr val="FCFCF9"/>
                </a:highlight>
                <a:latin typeface="__fkGroteskNeue_598ab8"/>
              </a:rPr>
              <a:t>The university's administration has decided to implement a comprehensive new recycling program to address this issue. The program aims to increase recycling rates, reduce waste, and promote a more sustainable campus environment.</a:t>
            </a:r>
          </a:p>
          <a:p>
            <a:endParaRPr lang="en-GB" dirty="0">
              <a:solidFill>
                <a:srgbClr val="13343B"/>
              </a:solidFill>
              <a:highlight>
                <a:srgbClr val="FCFCF9"/>
              </a:highlight>
              <a:latin typeface="__fkGroteskNeue_598ab8"/>
            </a:endParaRPr>
          </a:p>
          <a:p>
            <a:r>
              <a:rPr lang="en-GB" b="0" i="0" dirty="0">
                <a:solidFill>
                  <a:srgbClr val="13343B"/>
                </a:solidFill>
                <a:effectLst/>
                <a:highlight>
                  <a:srgbClr val="FCFCF9"/>
                </a:highlight>
                <a:latin typeface="__fkGroteskNeue_598ab8"/>
              </a:rPr>
              <a:t>Identify the potential stakeholders involved in implementing the new campus recycling program and assess their levels of interest and influence using Mendelow's Stakeholder Matrix.</a:t>
            </a:r>
            <a:endParaRPr lang="en-GB" dirty="0"/>
          </a:p>
        </p:txBody>
      </p:sp>
      <p:pic>
        <p:nvPicPr>
          <p:cNvPr id="3" name="Picture 2">
            <a:extLst>
              <a:ext uri="{FF2B5EF4-FFF2-40B4-BE49-F238E27FC236}">
                <a16:creationId xmlns:a16="http://schemas.microsoft.com/office/drawing/2014/main" id="{0358D636-2C6A-F12B-B70C-45D559420CC3}"/>
              </a:ext>
            </a:extLst>
          </p:cNvPr>
          <p:cNvPicPr>
            <a:picLocks noChangeAspect="1"/>
          </p:cNvPicPr>
          <p:nvPr/>
        </p:nvPicPr>
        <p:blipFill>
          <a:blip r:embed="rId3"/>
          <a:stretch>
            <a:fillRect/>
          </a:stretch>
        </p:blipFill>
        <p:spPr>
          <a:xfrm>
            <a:off x="5074934" y="2359919"/>
            <a:ext cx="3889517" cy="2565165"/>
          </a:xfrm>
          <a:prstGeom prst="rect">
            <a:avLst/>
          </a:prstGeom>
        </p:spPr>
      </p:pic>
    </p:spTree>
    <p:extLst>
      <p:ext uri="{BB962C8B-B14F-4D97-AF65-F5344CB8AC3E}">
        <p14:creationId xmlns:p14="http://schemas.microsoft.com/office/powerpoint/2010/main" val="25103581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189D2-0643-5BBE-F18F-BCF744DB6BC8}"/>
              </a:ext>
            </a:extLst>
          </p:cNvPr>
          <p:cNvSpPr>
            <a:spLocks noGrp="1"/>
          </p:cNvSpPr>
          <p:nvPr>
            <p:ph type="ctrTitle"/>
          </p:nvPr>
        </p:nvSpPr>
        <p:spPr/>
        <p:txBody>
          <a:bodyPr/>
          <a:lstStyle/>
          <a:p>
            <a:r>
              <a:rPr lang="en-GB"/>
              <a:t>Any questions? </a:t>
            </a:r>
          </a:p>
        </p:txBody>
      </p:sp>
      <p:sp>
        <p:nvSpPr>
          <p:cNvPr id="3" name="Subtitle 2">
            <a:extLst>
              <a:ext uri="{FF2B5EF4-FFF2-40B4-BE49-F238E27FC236}">
                <a16:creationId xmlns:a16="http://schemas.microsoft.com/office/drawing/2014/main" id="{E49E5A57-69E4-6F9C-4ED8-18209E242790}"/>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1597224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4014788" y="1591198"/>
            <a:ext cx="5729288" cy="2102121"/>
          </a:xfrm>
        </p:spPr>
        <p:txBody>
          <a:bodyPr vert="horz" lIns="68580" tIns="34290" rIns="68580" bIns="34290" rtlCol="0" anchor="ctr">
            <a:normAutofit/>
          </a:bodyPr>
          <a:lstStyle/>
          <a:p>
            <a:pPr algn="ctr"/>
            <a:r>
              <a:rPr lang="en-US" sz="4950" dirty="0"/>
              <a:t>Problem Solving </a:t>
            </a:r>
            <a:br>
              <a:rPr lang="en-US" sz="4950" dirty="0"/>
            </a:br>
            <a:r>
              <a:rPr lang="en-US" sz="4950" dirty="0"/>
              <a:t>and innovation!</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415215" y="5931616"/>
            <a:ext cx="8181594" cy="411480"/>
          </a:xfrm>
        </p:spPr>
        <p:txBody>
          <a:bodyPr vert="horz" lIns="68580" tIns="34290" rIns="68580" bIns="34290" rtlCol="0" anchor="ctr">
            <a:noAutofit/>
          </a:bodyPr>
          <a:lstStyle/>
          <a:p>
            <a:pPr algn="ctr"/>
            <a:r>
              <a:rPr lang="en-US" sz="3300" dirty="0"/>
              <a:t>DPSIR Analysis Deep dive! </a:t>
            </a:r>
          </a:p>
          <a:p>
            <a:pPr algn="ctr"/>
            <a:r>
              <a:rPr lang="en-GB" sz="3300" dirty="0"/>
              <a:t>Report writing fundamentals/recap</a:t>
            </a:r>
          </a:p>
          <a:p>
            <a:pPr algn="ctr"/>
            <a:r>
              <a:rPr lang="en-GB" sz="3300" dirty="0"/>
              <a:t>Appendix/appendices introduction and use</a:t>
            </a:r>
          </a:p>
          <a:p>
            <a:pPr algn="ctr"/>
            <a:endParaRPr lang="en-US" sz="3300" dirty="0"/>
          </a:p>
        </p:txBody>
      </p:sp>
      <p:pic>
        <p:nvPicPr>
          <p:cNvPr id="15362" name="Picture 2" descr="Next Time On... - TV Podcast | Podchaser">
            <a:extLst>
              <a:ext uri="{FF2B5EF4-FFF2-40B4-BE49-F238E27FC236}">
                <a16:creationId xmlns:a16="http://schemas.microsoft.com/office/drawing/2014/main" id="{0F7DE04A-9DDF-567F-470D-09A7D60DFDA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083" b="11105"/>
          <a:stretch/>
        </p:blipFill>
        <p:spPr bwMode="auto">
          <a:xfrm>
            <a:off x="4" y="857242"/>
            <a:ext cx="4571996" cy="3146097"/>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786805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Equity</Template>
  <TotalTime>0</TotalTime>
  <Words>2438</Words>
  <Application>Microsoft Office PowerPoint</Application>
  <PresentationFormat>On-screen Show (4:3)</PresentationFormat>
  <Paragraphs>236</Paragraphs>
  <Slides>30</Slides>
  <Notes>21</Notes>
  <HiddenSlides>0</HiddenSlides>
  <MMClips>5</MMClips>
  <ScaleCrop>false</ScaleCrop>
  <HeadingPairs>
    <vt:vector size="6" baseType="variant">
      <vt:variant>
        <vt:lpstr>Fonts Used</vt:lpstr>
      </vt:variant>
      <vt:variant>
        <vt:i4>11</vt:i4>
      </vt:variant>
      <vt:variant>
        <vt:lpstr>Theme</vt:lpstr>
      </vt:variant>
      <vt:variant>
        <vt:i4>5</vt:i4>
      </vt:variant>
      <vt:variant>
        <vt:lpstr>Slide Titles</vt:lpstr>
      </vt:variant>
      <vt:variant>
        <vt:i4>30</vt:i4>
      </vt:variant>
    </vt:vector>
  </HeadingPairs>
  <TitlesOfParts>
    <vt:vector size="46" baseType="lpstr">
      <vt:lpstr>__fkGroteskNeue_598ab8</vt:lpstr>
      <vt:lpstr>__fkGroteskNeue_a82850</vt:lpstr>
      <vt:lpstr>Indeed Sans</vt:lpstr>
      <vt:lpstr>Inter</vt:lpstr>
      <vt:lpstr>Myriad Pro</vt:lpstr>
      <vt:lpstr>var(--font-fk-grotesk)</vt:lpstr>
      <vt:lpstr>Abadi</vt:lpstr>
      <vt:lpstr>Aptos</vt:lpstr>
      <vt:lpstr>Arial</vt:lpstr>
      <vt:lpstr>Calibri</vt:lpstr>
      <vt:lpstr>Calibri Light</vt:lpstr>
      <vt:lpstr>20140311PresentationUWTSDTemplate</vt:lpstr>
      <vt:lpstr>UWTSD Holding Page</vt:lpstr>
      <vt:lpstr>UWTSD Text 2</vt:lpstr>
      <vt:lpstr>UWTSD Title Page 1</vt:lpstr>
      <vt:lpstr>UWTSD Text 1</vt:lpstr>
      <vt:lpstr>PowerPoint Presentation</vt:lpstr>
      <vt:lpstr>PowerPoint Presentation</vt:lpstr>
      <vt:lpstr>PowerPoint Presentation</vt:lpstr>
      <vt:lpstr>PowerPoint Presentation</vt:lpstr>
      <vt:lpstr>Agenda </vt:lpstr>
      <vt:lpstr>Macro-environment</vt:lpstr>
      <vt:lpstr>What is STEEPLE?</vt:lpstr>
      <vt:lpstr>Why use it? </vt:lpstr>
      <vt:lpstr>Social Factors</vt:lpstr>
      <vt:lpstr>Technological Factors</vt:lpstr>
      <vt:lpstr>Economic Factors</vt:lpstr>
      <vt:lpstr>Environmental Factors</vt:lpstr>
      <vt:lpstr>Political Factors</vt:lpstr>
      <vt:lpstr>Legal Factors</vt:lpstr>
      <vt:lpstr>Ethical Factors</vt:lpstr>
      <vt:lpstr>We have an unprecedented case study to examine!</vt:lpstr>
      <vt:lpstr>We have an unprecedented case study to examine!</vt:lpstr>
      <vt:lpstr>PowerPoint Presentation</vt:lpstr>
      <vt:lpstr>PowerPoint Presentation</vt:lpstr>
      <vt:lpstr>Stakeholder Theory</vt:lpstr>
      <vt:lpstr>PowerPoint Presentation</vt:lpstr>
      <vt:lpstr>Opposing Views</vt:lpstr>
      <vt:lpstr>Definitions</vt:lpstr>
      <vt:lpstr>PowerPoint Presentation</vt:lpstr>
      <vt:lpstr>Effective Stakeholder Management</vt:lpstr>
      <vt:lpstr>Stakeholder Analysis Model</vt:lpstr>
      <vt:lpstr>Categories of the Matrix</vt:lpstr>
      <vt:lpstr>Problem?</vt:lpstr>
      <vt:lpstr>Any questions? </vt:lpstr>
      <vt:lpstr>Problem Solving  and innovation!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Christopher Wilkin</cp:lastModifiedBy>
  <cp:revision>7</cp:revision>
  <dcterms:created xsi:type="dcterms:W3CDTF">2017-12-11T18:00:04Z</dcterms:created>
  <dcterms:modified xsi:type="dcterms:W3CDTF">2026-10-04T12:59:54Z</dcterms:modified>
</cp:coreProperties>
</file>