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Lst>
  <p:sldIdLst>
    <p:sldId id="256" r:id="rId2"/>
    <p:sldId id="259" r:id="rId3"/>
    <p:sldId id="260" r:id="rId4"/>
    <p:sldId id="261" r:id="rId5"/>
    <p:sldId id="262"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8" d="100"/>
          <a:sy n="98" d="100"/>
        </p:scale>
        <p:origin x="-816" y="-7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10/16/2019</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12360558"/>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10/16/2019</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105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7347034"/>
      </p:ext>
    </p:extLst>
  </p:cSld>
  <p:clrMap bg1="lt1" tx1="dk1" bg2="lt2" tx2="dk2" accent1="accent1" accent2="accent2" accent3="accent3" accent4="accent4" accent5="accent5" accent6="accent6" hlink="hlink" folHlink="folHlink"/>
  <p:sldLayoutIdLst>
    <p:sldLayoutId id="2147483706" r:id="rId1"/>
  </p:sldLayoutIdLst>
  <p:hf sldNum="0" hdr="0" ftr="0" dt="0"/>
  <p:txStyles>
    <p:titleStyle>
      <a:lvl1pPr algn="l" defTabSz="914400" rtl="0" eaLnBrk="1" latinLnBrk="0" hangingPunct="1">
        <a:lnSpc>
          <a:spcPct val="90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hyperlink" Target="http://www.snapcymru.org/wpcontent/uploads/2014/09/Learning-disability.pdf" TargetMode="External"/><Relationship Id="rId3" Type="http://schemas.openxmlformats.org/officeDocument/2006/relationships/hyperlink" Target="https://publications.parliament.uk/pa/cm201719/cmselect/cmsctech/506/506.pdf" TargetMode="External"/><Relationship Id="rId7" Type="http://schemas.openxmlformats.org/officeDocument/2006/relationships/hyperlink" Target="http://www.legislation.gov.uk/anaw/2014/4/contents" TargetMode="External"/><Relationship Id="rId2" Type="http://schemas.openxmlformats.org/officeDocument/2006/relationships/hyperlink" Target="https://www.dictionary.com/" TargetMode="External"/><Relationship Id="rId1" Type="http://schemas.openxmlformats.org/officeDocument/2006/relationships/slideLayout" Target="../slideLayouts/slideLayout1.xml"/><Relationship Id="rId6" Type="http://schemas.openxmlformats.org/officeDocument/2006/relationships/hyperlink" Target="https://www.gov.uk/tax-free-childcare%20accessed%20on%2008/10/19" TargetMode="External"/><Relationship Id="rId5" Type="http://schemas.openxmlformats.org/officeDocument/2006/relationships/hyperlink" Target="https://app.pelorous.com/media_manager/public/115/publications/Qualifications/work-with-parents-nos-jan-2011.pdf" TargetMode="External"/><Relationship Id="rId10" Type="http://schemas.openxmlformats.org/officeDocument/2006/relationships/hyperlink" Target="http://www.legislation.gov.uk/anaw/2015/2/contents/enacted%20accessed%20on%2012/10/19" TargetMode="External"/><Relationship Id="rId4" Type="http://schemas.openxmlformats.org/officeDocument/2006/relationships/hyperlink" Target="https://www.mind.org.uk/" TargetMode="External"/><Relationship Id="rId9" Type="http://schemas.openxmlformats.org/officeDocument/2006/relationships/hyperlink" Target="https://gov.wales/sites/default/files/publications/2019-07/flying-start-parenting-support-guidance.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3">
            <a:extLst>
              <a:ext uri="{FF2B5EF4-FFF2-40B4-BE49-F238E27FC236}">
                <a16:creationId xmlns:a16="http://schemas.microsoft.com/office/drawing/2014/main" id="{E7B15CF5-5DD2-4223-B1EB-3CF3D8D9E051}"/>
              </a:ext>
            </a:extLst>
          </p:cNvPr>
          <p:cNvPicPr>
            <a:picLocks noChangeAspect="1"/>
          </p:cNvPicPr>
          <p:nvPr/>
        </p:nvPicPr>
        <p:blipFill rotWithShape="1">
          <a:blip r:embed="rId2"/>
          <a:srcRect l="4791" r="21656" b="-1"/>
          <a:stretch/>
        </p:blipFill>
        <p:spPr>
          <a:xfrm>
            <a:off x="16" y="10"/>
            <a:ext cx="7556889" cy="6857990"/>
          </a:xfrm>
          <a:prstGeom prst="rect">
            <a:avLst/>
          </a:prstGeom>
        </p:spPr>
      </p:pic>
      <p:sp>
        <p:nvSpPr>
          <p:cNvPr id="13" name="Rectangle 8">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556905"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AED125A-14A2-4A4F-B9D3-2710CD56E17D}"/>
              </a:ext>
            </a:extLst>
          </p:cNvPr>
          <p:cNvSpPr>
            <a:spLocks noGrp="1"/>
          </p:cNvSpPr>
          <p:nvPr>
            <p:ph type="ctrTitle"/>
          </p:nvPr>
        </p:nvSpPr>
        <p:spPr>
          <a:xfrm>
            <a:off x="7788510" y="189914"/>
            <a:ext cx="4178104" cy="3655354"/>
          </a:xfrm>
        </p:spPr>
        <p:txBody>
          <a:bodyPr>
            <a:noAutofit/>
          </a:bodyPr>
          <a:lstStyle/>
          <a:p>
            <a:r>
              <a:rPr lang="en-GB" sz="4400" dirty="0">
                <a:solidFill>
                  <a:srgbClr val="FFFFFF"/>
                </a:solidFill>
              </a:rPr>
              <a:t>ECGE6001Q </a:t>
            </a:r>
            <a:br>
              <a:rPr lang="en-GB" sz="4400" dirty="0">
                <a:solidFill>
                  <a:srgbClr val="FFFFFF"/>
                </a:solidFill>
              </a:rPr>
            </a:br>
            <a:r>
              <a:rPr lang="en-GB" sz="4400" dirty="0">
                <a:solidFill>
                  <a:srgbClr val="FFFFFF"/>
                </a:solidFill>
              </a:rPr>
              <a:t>Assignment One Presentation and interview</a:t>
            </a:r>
            <a:br>
              <a:rPr lang="en-GB" sz="4400" dirty="0">
                <a:solidFill>
                  <a:srgbClr val="FFFFFF"/>
                </a:solidFill>
              </a:rPr>
            </a:br>
            <a:r>
              <a:rPr lang="en-GB" sz="4400" dirty="0">
                <a:solidFill>
                  <a:srgbClr val="FFFFFF"/>
                </a:solidFill>
              </a:rPr>
              <a:t>Family Support Worker </a:t>
            </a:r>
          </a:p>
        </p:txBody>
      </p:sp>
      <p:sp>
        <p:nvSpPr>
          <p:cNvPr id="3" name="Subtitle 2">
            <a:extLst>
              <a:ext uri="{FF2B5EF4-FFF2-40B4-BE49-F238E27FC236}">
                <a16:creationId xmlns:a16="http://schemas.microsoft.com/office/drawing/2014/main" id="{92C2AD8E-53A3-4E0C-AB95-62D86EBBE2D2}"/>
              </a:ext>
            </a:extLst>
          </p:cNvPr>
          <p:cNvSpPr>
            <a:spLocks noGrp="1"/>
          </p:cNvSpPr>
          <p:nvPr>
            <p:ph type="subTitle" idx="1"/>
          </p:nvPr>
        </p:nvSpPr>
        <p:spPr>
          <a:xfrm>
            <a:off x="8047939" y="4621265"/>
            <a:ext cx="3659246" cy="1596655"/>
          </a:xfrm>
        </p:spPr>
        <p:txBody>
          <a:bodyPr>
            <a:normAutofit/>
          </a:bodyPr>
          <a:lstStyle/>
          <a:p>
            <a:r>
              <a:rPr lang="en-GB" sz="1800" dirty="0">
                <a:solidFill>
                  <a:srgbClr val="FFFFFF"/>
                </a:solidFill>
              </a:rPr>
              <a:t>Marion Darley 1600940</a:t>
            </a:r>
          </a:p>
        </p:txBody>
      </p:sp>
      <p:cxnSp>
        <p:nvCxnSpPr>
          <p:cNvPr id="11" name="Straight Connector 10">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85922"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393508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a:extLst>
              <a:ext uri="{FF2B5EF4-FFF2-40B4-BE49-F238E27FC236}">
                <a16:creationId xmlns:a16="http://schemas.microsoft.com/office/drawing/2014/main" id="{E7B15CF5-5DD2-4223-B1EB-3CF3D8D9E051}"/>
              </a:ext>
            </a:extLst>
          </p:cNvPr>
          <p:cNvPicPr>
            <a:picLocks noChangeAspect="1"/>
          </p:cNvPicPr>
          <p:nvPr/>
        </p:nvPicPr>
        <p:blipFill rotWithShape="1">
          <a:blip r:embed="rId2"/>
          <a:srcRect l="4791" r="21656" b="-1"/>
          <a:stretch/>
        </p:blipFill>
        <p:spPr>
          <a:xfrm>
            <a:off x="0" y="-97588"/>
            <a:ext cx="12191984" cy="6955588"/>
          </a:xfrm>
          <a:prstGeom prst="rect">
            <a:avLst/>
          </a:prstGeom>
        </p:spPr>
      </p:pic>
      <p:sp>
        <p:nvSpPr>
          <p:cNvPr id="2" name="TextBox 1">
            <a:extLst>
              <a:ext uri="{FF2B5EF4-FFF2-40B4-BE49-F238E27FC236}">
                <a16:creationId xmlns:a16="http://schemas.microsoft.com/office/drawing/2014/main" id="{10DB3BC4-21F6-4BF4-8111-9BC5FF9660A3}"/>
              </a:ext>
            </a:extLst>
          </p:cNvPr>
          <p:cNvSpPr txBox="1"/>
          <p:nvPr/>
        </p:nvSpPr>
        <p:spPr>
          <a:xfrm>
            <a:off x="168814" y="184432"/>
            <a:ext cx="2700996" cy="6447919"/>
          </a:xfrm>
          <a:prstGeom prst="rect">
            <a:avLst/>
          </a:prstGeom>
          <a:solidFill>
            <a:schemeClr val="bg2"/>
          </a:solidFill>
        </p:spPr>
        <p:txBody>
          <a:bodyPr wrap="square" rtlCol="0">
            <a:spAutoFit/>
          </a:bodyPr>
          <a:lstStyle/>
          <a:p>
            <a:endParaRPr lang="en-GB" b="1" u="sng" dirty="0"/>
          </a:p>
          <a:p>
            <a:r>
              <a:rPr lang="en-GB" b="1" u="sng" dirty="0"/>
              <a:t>Personal Qualities and Skills to become a</a:t>
            </a:r>
          </a:p>
          <a:p>
            <a:r>
              <a:rPr lang="en-GB" sz="2000" b="1" u="sng" dirty="0"/>
              <a:t>Family Support Worker</a:t>
            </a:r>
          </a:p>
          <a:p>
            <a:endParaRPr lang="en-GB" sz="2000" b="1" u="sng" dirty="0"/>
          </a:p>
          <a:p>
            <a:r>
              <a:rPr lang="en-GB" sz="2000" b="1" dirty="0"/>
              <a:t>Job description</a:t>
            </a:r>
          </a:p>
          <a:p>
            <a:endParaRPr lang="en-GB" dirty="0"/>
          </a:p>
          <a:p>
            <a:pPr marL="285750" indent="-285750">
              <a:buFont typeface="Arial" panose="020B0604020202020204" pitchFamily="34" charset="0"/>
              <a:buChar char="•"/>
            </a:pPr>
            <a:r>
              <a:rPr lang="en-GB" dirty="0"/>
              <a:t>good communication and interpersonal skills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 positive attitude when you are faced with difficulties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wide knowledge and understanding of the local resources available to help the families you work with</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IT skills                             </a:t>
            </a:r>
            <a:r>
              <a:rPr lang="en-GB" sz="1100" dirty="0"/>
              <a:t>(careerswales.com 2019)</a:t>
            </a:r>
          </a:p>
          <a:p>
            <a:pPr marL="285750" indent="-285750">
              <a:buFont typeface="Arial" panose="020B0604020202020204" pitchFamily="34" charset="0"/>
              <a:buChar char="•"/>
            </a:pPr>
            <a:endParaRPr lang="en-GB" dirty="0"/>
          </a:p>
        </p:txBody>
      </p:sp>
      <p:sp>
        <p:nvSpPr>
          <p:cNvPr id="3" name="TextBox 2">
            <a:extLst>
              <a:ext uri="{FF2B5EF4-FFF2-40B4-BE49-F238E27FC236}">
                <a16:creationId xmlns:a16="http://schemas.microsoft.com/office/drawing/2014/main" id="{F618473E-1542-4BE0-8966-6B523C4D5898}"/>
              </a:ext>
            </a:extLst>
          </p:cNvPr>
          <p:cNvSpPr txBox="1"/>
          <p:nvPr/>
        </p:nvSpPr>
        <p:spPr>
          <a:xfrm>
            <a:off x="4368215" y="1536700"/>
            <a:ext cx="3264485" cy="4524315"/>
          </a:xfrm>
          <a:prstGeom prst="rect">
            <a:avLst/>
          </a:prstGeom>
          <a:solidFill>
            <a:schemeClr val="accent2">
              <a:lumMod val="20000"/>
              <a:lumOff val="80000"/>
            </a:schemeClr>
          </a:solidFill>
        </p:spPr>
        <p:txBody>
          <a:bodyPr wrap="square" rtlCol="0">
            <a:spAutoFit/>
          </a:bodyPr>
          <a:lstStyle/>
          <a:p>
            <a:r>
              <a:rPr lang="en-GB" sz="1600" dirty="0"/>
              <a:t>I have a wide range of personal experience of adapting my communication and interpersonal skills, through the diversity of relationships that arise during life: as a student, mother, grandmother, sister and volunteer, these relationships are all unique requiring specific adaptations to communication.  The core qualities: creating an avenue of connectedness, trust, genuine interest and actively listening with both verbal and non-verbal interaction form the foundation to my communication (Cottrell, 2003).  My work experience widens my adaptability of these qualities.</a:t>
            </a:r>
          </a:p>
        </p:txBody>
      </p:sp>
      <p:sp>
        <p:nvSpPr>
          <p:cNvPr id="4" name="TextBox 3">
            <a:extLst>
              <a:ext uri="{FF2B5EF4-FFF2-40B4-BE49-F238E27FC236}">
                <a16:creationId xmlns:a16="http://schemas.microsoft.com/office/drawing/2014/main" id="{95CD2C59-BA91-4640-B240-0C260323536F}"/>
              </a:ext>
            </a:extLst>
          </p:cNvPr>
          <p:cNvSpPr txBox="1"/>
          <p:nvPr/>
        </p:nvSpPr>
        <p:spPr>
          <a:xfrm>
            <a:off x="7924152" y="13206"/>
            <a:ext cx="4099034" cy="3046988"/>
          </a:xfrm>
          <a:prstGeom prst="rect">
            <a:avLst/>
          </a:prstGeom>
          <a:solidFill>
            <a:schemeClr val="accent5">
              <a:lumMod val="20000"/>
              <a:lumOff val="80000"/>
            </a:schemeClr>
          </a:solidFill>
        </p:spPr>
        <p:txBody>
          <a:bodyPr wrap="square" rtlCol="0">
            <a:spAutoFit/>
          </a:bodyPr>
          <a:lstStyle/>
          <a:p>
            <a:r>
              <a:rPr lang="en-GB" sz="1600" dirty="0"/>
              <a:t>Having experienced various difficulties, I understand that while individuals are in difficult situations sometime positive outcomes cannot be envisaged, but with the right kind of support and guidance clarity can enable individuals to see a way out.  While remembering “Rome wasn’t built in a day” cited (Dictionary.com, 2019). As a practitioner I would be dealing with individuals’ thoughts, feelings and emotions accompanying the unique adversities  of an individual’s personal journey. </a:t>
            </a:r>
          </a:p>
        </p:txBody>
      </p:sp>
      <p:sp>
        <p:nvSpPr>
          <p:cNvPr id="5" name="TextBox 4">
            <a:extLst>
              <a:ext uri="{FF2B5EF4-FFF2-40B4-BE49-F238E27FC236}">
                <a16:creationId xmlns:a16="http://schemas.microsoft.com/office/drawing/2014/main" id="{23D6C95E-62CD-4068-A463-BEAE7DB97CC5}"/>
              </a:ext>
            </a:extLst>
          </p:cNvPr>
          <p:cNvSpPr txBox="1"/>
          <p:nvPr/>
        </p:nvSpPr>
        <p:spPr>
          <a:xfrm>
            <a:off x="7862825" y="3231420"/>
            <a:ext cx="4099033" cy="3539430"/>
          </a:xfrm>
          <a:prstGeom prst="rect">
            <a:avLst/>
          </a:prstGeom>
          <a:solidFill>
            <a:schemeClr val="accent6">
              <a:lumMod val="20000"/>
              <a:lumOff val="80000"/>
            </a:schemeClr>
          </a:solidFill>
        </p:spPr>
        <p:txBody>
          <a:bodyPr wrap="square" rtlCol="0">
            <a:spAutoFit/>
          </a:bodyPr>
          <a:lstStyle/>
          <a:p>
            <a:r>
              <a:rPr lang="en-GB" sz="1600" dirty="0"/>
              <a:t>I have volunteered with Mind, </a:t>
            </a:r>
            <a:r>
              <a:rPr lang="en-GB" sz="1600" dirty="0" err="1"/>
              <a:t>Hafan</a:t>
            </a:r>
            <a:r>
              <a:rPr lang="en-GB" sz="1600" dirty="0"/>
              <a:t> Cymru, the Scouts and the Guides, these experiences have expanded my personal involvement with third sector organisations.  While studying   BA Social Studies: Health and Social Care the modules have broadened my knowledge through the researching of assignments, focused on local/national organisations through a wide range of subjects enabling me to signpost avenues of help for families using the service: e.g.  CAMHS, support from schools, through dedicated staff with additional learning needs, whether that is emotional or educational</a:t>
            </a:r>
            <a:r>
              <a:rPr lang="en-GB" sz="1400" dirty="0"/>
              <a:t>. </a:t>
            </a:r>
          </a:p>
        </p:txBody>
      </p:sp>
    </p:spTree>
    <p:extLst>
      <p:ext uri="{BB962C8B-B14F-4D97-AF65-F5344CB8AC3E}">
        <p14:creationId xmlns:p14="http://schemas.microsoft.com/office/powerpoint/2010/main" val="3210031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a:extLst>
              <a:ext uri="{FF2B5EF4-FFF2-40B4-BE49-F238E27FC236}">
                <a16:creationId xmlns:a16="http://schemas.microsoft.com/office/drawing/2014/main" id="{E7B15CF5-5DD2-4223-B1EB-3CF3D8D9E051}"/>
              </a:ext>
            </a:extLst>
          </p:cNvPr>
          <p:cNvPicPr>
            <a:picLocks noChangeAspect="1"/>
          </p:cNvPicPr>
          <p:nvPr/>
        </p:nvPicPr>
        <p:blipFill rotWithShape="1">
          <a:blip r:embed="rId2"/>
          <a:srcRect l="4791" r="21656" b="-1"/>
          <a:stretch/>
        </p:blipFill>
        <p:spPr>
          <a:xfrm>
            <a:off x="3644" y="-10438"/>
            <a:ext cx="12191984" cy="6868438"/>
          </a:xfrm>
          <a:prstGeom prst="rect">
            <a:avLst/>
          </a:prstGeom>
        </p:spPr>
      </p:pic>
      <p:sp>
        <p:nvSpPr>
          <p:cNvPr id="2" name="TextBox 1">
            <a:extLst>
              <a:ext uri="{FF2B5EF4-FFF2-40B4-BE49-F238E27FC236}">
                <a16:creationId xmlns:a16="http://schemas.microsoft.com/office/drawing/2014/main" id="{08ECC0A7-05E3-49FE-A194-F87F723F7D2F}"/>
              </a:ext>
            </a:extLst>
          </p:cNvPr>
          <p:cNvSpPr txBox="1"/>
          <p:nvPr/>
        </p:nvSpPr>
        <p:spPr>
          <a:xfrm>
            <a:off x="196949" y="239150"/>
            <a:ext cx="2475914" cy="4416594"/>
          </a:xfrm>
          <a:prstGeom prst="rect">
            <a:avLst/>
          </a:prstGeom>
          <a:solidFill>
            <a:schemeClr val="bg2"/>
          </a:solidFill>
        </p:spPr>
        <p:txBody>
          <a:bodyPr wrap="square" rtlCol="0">
            <a:spAutoFit/>
          </a:bodyPr>
          <a:lstStyle/>
          <a:p>
            <a:r>
              <a:rPr lang="en-GB" b="1" u="sng" dirty="0"/>
              <a:t>Work activities</a:t>
            </a:r>
          </a:p>
          <a:p>
            <a:endParaRPr lang="en-GB" b="1" u="sng" dirty="0"/>
          </a:p>
          <a:p>
            <a:pPr marL="285750" indent="-285750">
              <a:buFont typeface="Arial" panose="020B0604020202020204" pitchFamily="34" charset="0"/>
              <a:buChar char="•"/>
            </a:pPr>
            <a:r>
              <a:rPr lang="en-GB" dirty="0"/>
              <a:t>housing issues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financial issues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needing help with childcare</a:t>
            </a:r>
          </a:p>
          <a:p>
            <a:pPr marL="285750" indent="-285750">
              <a:buFont typeface="Arial" panose="020B0604020202020204" pitchFamily="34" charset="0"/>
              <a:buChar char="•"/>
            </a:pPr>
            <a:r>
              <a:rPr lang="en-GB" dirty="0"/>
              <a:t>lack of wider family support</a:t>
            </a:r>
          </a:p>
          <a:p>
            <a:pPr marL="285750" indent="-285750">
              <a:buFont typeface="Arial" panose="020B0604020202020204" pitchFamily="34" charset="0"/>
              <a:buChar char="•"/>
            </a:pPr>
            <a:r>
              <a:rPr lang="en-GB" dirty="0"/>
              <a:t>mental health issues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issues related to drug or alcohol misuse </a:t>
            </a:r>
            <a:r>
              <a:rPr lang="en-GB" sz="1100" dirty="0"/>
              <a:t>  (careerswales.com 2019)</a:t>
            </a:r>
          </a:p>
          <a:p>
            <a:r>
              <a:rPr lang="en-GB" dirty="0"/>
              <a:t> </a:t>
            </a:r>
          </a:p>
        </p:txBody>
      </p:sp>
      <p:sp>
        <p:nvSpPr>
          <p:cNvPr id="4" name="TextBox 3">
            <a:extLst>
              <a:ext uri="{FF2B5EF4-FFF2-40B4-BE49-F238E27FC236}">
                <a16:creationId xmlns:a16="http://schemas.microsoft.com/office/drawing/2014/main" id="{F030C89D-59D8-4DB8-8D52-2DC08D8532FD}"/>
              </a:ext>
            </a:extLst>
          </p:cNvPr>
          <p:cNvSpPr txBox="1"/>
          <p:nvPr/>
        </p:nvSpPr>
        <p:spPr>
          <a:xfrm>
            <a:off x="3018971" y="603908"/>
            <a:ext cx="3585029" cy="2062103"/>
          </a:xfrm>
          <a:prstGeom prst="rect">
            <a:avLst/>
          </a:prstGeom>
          <a:solidFill>
            <a:schemeClr val="accent1">
              <a:lumMod val="20000"/>
              <a:lumOff val="80000"/>
            </a:schemeClr>
          </a:solidFill>
        </p:spPr>
        <p:txBody>
          <a:bodyPr wrap="square" rtlCol="0">
            <a:spAutoFit/>
          </a:bodyPr>
          <a:lstStyle/>
          <a:p>
            <a:r>
              <a:rPr lang="en-GB" sz="1600" dirty="0"/>
              <a:t>Having experienced a variety of housing issues: filling in the housing/council tax forms, experiencing how confusing they can be to complicate. Understanding how not receiving housing benefit on time can have detrimental consequences to yourself and your family, mentally and physically. </a:t>
            </a:r>
          </a:p>
        </p:txBody>
      </p:sp>
      <p:sp>
        <p:nvSpPr>
          <p:cNvPr id="5" name="TextBox 4">
            <a:extLst>
              <a:ext uri="{FF2B5EF4-FFF2-40B4-BE49-F238E27FC236}">
                <a16:creationId xmlns:a16="http://schemas.microsoft.com/office/drawing/2014/main" id="{007B1147-E110-4E83-B8D0-68CF5A596783}"/>
              </a:ext>
            </a:extLst>
          </p:cNvPr>
          <p:cNvSpPr txBox="1"/>
          <p:nvPr/>
        </p:nvSpPr>
        <p:spPr>
          <a:xfrm>
            <a:off x="2869796" y="3269918"/>
            <a:ext cx="3734204" cy="3416320"/>
          </a:xfrm>
          <a:prstGeom prst="rect">
            <a:avLst/>
          </a:prstGeom>
          <a:solidFill>
            <a:schemeClr val="accent6">
              <a:lumMod val="20000"/>
              <a:lumOff val="80000"/>
            </a:schemeClr>
          </a:solidFill>
        </p:spPr>
        <p:txBody>
          <a:bodyPr wrap="square" rtlCol="0">
            <a:spAutoFit/>
          </a:bodyPr>
          <a:lstStyle/>
          <a:p>
            <a:r>
              <a:rPr lang="en-GB" dirty="0"/>
              <a:t>Having personal experience  of trying to balance the family’s needs with the resources (financial) available  can be stressful e.g. when I had my son I had to sell my car as I could not afford to run in, which meant we had to walk everywhere  rain or shine, to school, to get the shopping etc and  some there I would only have 50p left in my account, I remember the feeling and desperation of not being able to fully provide for my child. </a:t>
            </a:r>
          </a:p>
        </p:txBody>
      </p:sp>
      <p:sp>
        <p:nvSpPr>
          <p:cNvPr id="6" name="TextBox 5">
            <a:extLst>
              <a:ext uri="{FF2B5EF4-FFF2-40B4-BE49-F238E27FC236}">
                <a16:creationId xmlns:a16="http://schemas.microsoft.com/office/drawing/2014/main" id="{00F5169C-FA12-4977-A2C7-0516E5D9BCFE}"/>
              </a:ext>
            </a:extLst>
          </p:cNvPr>
          <p:cNvSpPr txBox="1"/>
          <p:nvPr/>
        </p:nvSpPr>
        <p:spPr>
          <a:xfrm>
            <a:off x="8102599" y="648169"/>
            <a:ext cx="3425372" cy="2800767"/>
          </a:xfrm>
          <a:prstGeom prst="rect">
            <a:avLst/>
          </a:prstGeom>
          <a:solidFill>
            <a:schemeClr val="accent4">
              <a:lumMod val="20000"/>
              <a:lumOff val="80000"/>
            </a:schemeClr>
          </a:solidFill>
        </p:spPr>
        <p:txBody>
          <a:bodyPr wrap="square" rtlCol="0">
            <a:spAutoFit/>
          </a:bodyPr>
          <a:lstStyle/>
          <a:p>
            <a:r>
              <a:rPr lang="en-GB" sz="1600" dirty="0"/>
              <a:t>My personal experience, knowledge and understanding has expanded and developed greater scope through:  modules of the BA Social studies: understanding additional needs, hard to reach groups and through exploring the complexities impacting individuals lives experiencing mental health issues through research based studies example (Mind, 2019 for an assignment on suicide). </a:t>
            </a:r>
          </a:p>
        </p:txBody>
      </p:sp>
      <p:sp>
        <p:nvSpPr>
          <p:cNvPr id="7" name="TextBox 6">
            <a:extLst>
              <a:ext uri="{FF2B5EF4-FFF2-40B4-BE49-F238E27FC236}">
                <a16:creationId xmlns:a16="http://schemas.microsoft.com/office/drawing/2014/main" id="{AEAACB19-7A5C-4EEF-B663-8A4C4780D982}"/>
              </a:ext>
            </a:extLst>
          </p:cNvPr>
          <p:cNvSpPr txBox="1"/>
          <p:nvPr/>
        </p:nvSpPr>
        <p:spPr>
          <a:xfrm>
            <a:off x="8048170" y="4107543"/>
            <a:ext cx="3534230" cy="1754326"/>
          </a:xfrm>
          <a:prstGeom prst="rect">
            <a:avLst/>
          </a:prstGeom>
          <a:solidFill>
            <a:schemeClr val="accent5">
              <a:lumMod val="20000"/>
              <a:lumOff val="80000"/>
            </a:schemeClr>
          </a:solidFill>
        </p:spPr>
        <p:txBody>
          <a:bodyPr wrap="square" rtlCol="0">
            <a:spAutoFit/>
          </a:bodyPr>
          <a:lstStyle/>
          <a:p>
            <a:r>
              <a:rPr lang="en-GB" dirty="0"/>
              <a:t>Personal experience through ex-partner, related issues to drugs and alcohol misuse:  and introduction through e-learn</a:t>
            </a:r>
            <a:r>
              <a:rPr lang="en-GB" sz="1600" dirty="0"/>
              <a:t>i</a:t>
            </a:r>
            <a:r>
              <a:rPr lang="en-GB" dirty="0"/>
              <a:t>ng module called Alcohol and Drug Awareness (</a:t>
            </a:r>
            <a:r>
              <a:rPr lang="en-GB" dirty="0" err="1"/>
              <a:t>podlearning</a:t>
            </a:r>
            <a:r>
              <a:rPr lang="en-GB" dirty="0"/>
              <a:t>, 2018).</a:t>
            </a:r>
          </a:p>
        </p:txBody>
      </p:sp>
    </p:spTree>
    <p:extLst>
      <p:ext uri="{BB962C8B-B14F-4D97-AF65-F5344CB8AC3E}">
        <p14:creationId xmlns:p14="http://schemas.microsoft.com/office/powerpoint/2010/main" val="2165827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a:extLst>
              <a:ext uri="{FF2B5EF4-FFF2-40B4-BE49-F238E27FC236}">
                <a16:creationId xmlns:a16="http://schemas.microsoft.com/office/drawing/2014/main" id="{E7B15CF5-5DD2-4223-B1EB-3CF3D8D9E051}"/>
              </a:ext>
            </a:extLst>
          </p:cNvPr>
          <p:cNvPicPr>
            <a:picLocks noChangeAspect="1"/>
          </p:cNvPicPr>
          <p:nvPr/>
        </p:nvPicPr>
        <p:blipFill rotWithShape="1">
          <a:blip r:embed="rId2"/>
          <a:srcRect l="4791" r="21656" b="-1"/>
          <a:stretch/>
        </p:blipFill>
        <p:spPr>
          <a:xfrm>
            <a:off x="16" y="0"/>
            <a:ext cx="12191984" cy="6868438"/>
          </a:xfrm>
          <a:prstGeom prst="rect">
            <a:avLst/>
          </a:prstGeom>
        </p:spPr>
      </p:pic>
      <p:sp>
        <p:nvSpPr>
          <p:cNvPr id="6" name="Rectangle 5">
            <a:extLst>
              <a:ext uri="{FF2B5EF4-FFF2-40B4-BE49-F238E27FC236}">
                <a16:creationId xmlns:a16="http://schemas.microsoft.com/office/drawing/2014/main" id="{1B515E1B-EC02-4B21-81BB-699A46AD7635}"/>
              </a:ext>
            </a:extLst>
          </p:cNvPr>
          <p:cNvSpPr/>
          <p:nvPr/>
        </p:nvSpPr>
        <p:spPr>
          <a:xfrm>
            <a:off x="121920" y="211321"/>
            <a:ext cx="2663483" cy="5247590"/>
          </a:xfrm>
          <a:prstGeom prst="rect">
            <a:avLst/>
          </a:prstGeom>
          <a:solidFill>
            <a:schemeClr val="bg2"/>
          </a:solidFill>
        </p:spPr>
        <p:txBody>
          <a:bodyPr wrap="square">
            <a:spAutoFit/>
          </a:bodyPr>
          <a:lstStyle/>
          <a:p>
            <a:r>
              <a:rPr lang="en-GB" b="1" u="sng" dirty="0"/>
              <a:t>Examples of day-to-day activities</a:t>
            </a:r>
          </a:p>
          <a:p>
            <a:endParaRPr lang="en-GB" b="1" u="sng" dirty="0"/>
          </a:p>
          <a:p>
            <a:pPr marL="285750" indent="-285750">
              <a:buFont typeface="Arial" panose="020B0604020202020204" pitchFamily="34" charset="0"/>
              <a:buChar char="•"/>
            </a:pPr>
            <a:r>
              <a:rPr lang="en-GB" dirty="0"/>
              <a:t>helping parents with budgeting and money management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assessing parenting skills and planning help, where necessary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helping with children's learning and development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preventing problems escalating, or new problems arising             </a:t>
            </a:r>
            <a:r>
              <a:rPr lang="en-GB" sz="1100" dirty="0"/>
              <a:t>(careerswales.com 2019)</a:t>
            </a:r>
          </a:p>
        </p:txBody>
      </p:sp>
      <p:sp>
        <p:nvSpPr>
          <p:cNvPr id="2" name="TextBox 1">
            <a:extLst>
              <a:ext uri="{FF2B5EF4-FFF2-40B4-BE49-F238E27FC236}">
                <a16:creationId xmlns:a16="http://schemas.microsoft.com/office/drawing/2014/main" id="{37C2136C-0E0A-4F9B-8459-7ABD0EEA559F}"/>
              </a:ext>
            </a:extLst>
          </p:cNvPr>
          <p:cNvSpPr txBox="1"/>
          <p:nvPr/>
        </p:nvSpPr>
        <p:spPr>
          <a:xfrm>
            <a:off x="3381828" y="377371"/>
            <a:ext cx="3106057" cy="3139321"/>
          </a:xfrm>
          <a:prstGeom prst="rect">
            <a:avLst/>
          </a:prstGeom>
          <a:solidFill>
            <a:schemeClr val="accent5">
              <a:lumMod val="20000"/>
              <a:lumOff val="80000"/>
            </a:schemeClr>
          </a:solidFill>
        </p:spPr>
        <p:txBody>
          <a:bodyPr wrap="square" rtlCol="0">
            <a:spAutoFit/>
          </a:bodyPr>
          <a:lstStyle/>
          <a:p>
            <a:r>
              <a:rPr lang="en-GB" dirty="0"/>
              <a:t>I can impart knowledge on personal budgeting, practical skills with finances, listing necessities and learning to prioritise, which bills need to be paid first and the reasons for this. Help with debt management, by contacting the appropriate organisation. Help with online account set up and monitoring. </a:t>
            </a:r>
          </a:p>
        </p:txBody>
      </p:sp>
      <p:sp>
        <p:nvSpPr>
          <p:cNvPr id="3" name="TextBox 2">
            <a:extLst>
              <a:ext uri="{FF2B5EF4-FFF2-40B4-BE49-F238E27FC236}">
                <a16:creationId xmlns:a16="http://schemas.microsoft.com/office/drawing/2014/main" id="{E34C764D-06CE-4F4D-A6C8-EC670417B4D7}"/>
              </a:ext>
            </a:extLst>
          </p:cNvPr>
          <p:cNvSpPr txBox="1"/>
          <p:nvPr/>
        </p:nvSpPr>
        <p:spPr>
          <a:xfrm>
            <a:off x="3417445" y="3815219"/>
            <a:ext cx="2714171" cy="2585323"/>
          </a:xfrm>
          <a:prstGeom prst="rect">
            <a:avLst/>
          </a:prstGeom>
          <a:solidFill>
            <a:schemeClr val="accent1">
              <a:lumMod val="20000"/>
              <a:lumOff val="80000"/>
            </a:schemeClr>
          </a:solidFill>
        </p:spPr>
        <p:txBody>
          <a:bodyPr wrap="square" rtlCol="0">
            <a:spAutoFit/>
          </a:bodyPr>
          <a:lstStyle/>
          <a:p>
            <a:r>
              <a:rPr lang="en-GB" dirty="0"/>
              <a:t>I have the ability to assess  parenting skills and match up the needs of the family. Drawing from personal experience and the willingness to do further studies National Occupational Standards for Work with Parents (2011). </a:t>
            </a:r>
          </a:p>
        </p:txBody>
      </p:sp>
      <p:sp>
        <p:nvSpPr>
          <p:cNvPr id="4" name="TextBox 3">
            <a:extLst>
              <a:ext uri="{FF2B5EF4-FFF2-40B4-BE49-F238E27FC236}">
                <a16:creationId xmlns:a16="http://schemas.microsoft.com/office/drawing/2014/main" id="{EB7DBA98-2CC7-4A5A-840B-8C06F6B2B410}"/>
              </a:ext>
            </a:extLst>
          </p:cNvPr>
          <p:cNvSpPr txBox="1"/>
          <p:nvPr/>
        </p:nvSpPr>
        <p:spPr>
          <a:xfrm>
            <a:off x="8476343" y="725714"/>
            <a:ext cx="3106057" cy="2862322"/>
          </a:xfrm>
          <a:prstGeom prst="rect">
            <a:avLst/>
          </a:prstGeom>
          <a:solidFill>
            <a:schemeClr val="tx2">
              <a:lumMod val="10000"/>
              <a:lumOff val="90000"/>
            </a:schemeClr>
          </a:solidFill>
        </p:spPr>
        <p:txBody>
          <a:bodyPr wrap="square" rtlCol="0">
            <a:spAutoFit/>
          </a:bodyPr>
          <a:lstStyle/>
          <a:p>
            <a:r>
              <a:rPr lang="en-GB" dirty="0"/>
              <a:t>Personal experience of having children and researching developmental child psychology for assignments highlight Piaget’s stages of development (Piaget 1936/1952 cited Birch, 1997) and (Vygotsky’s 1967 ‘Zones of proximal development’ cited Birch, 1997).</a:t>
            </a:r>
          </a:p>
        </p:txBody>
      </p:sp>
      <p:sp>
        <p:nvSpPr>
          <p:cNvPr id="5" name="TextBox 4">
            <a:extLst>
              <a:ext uri="{FF2B5EF4-FFF2-40B4-BE49-F238E27FC236}">
                <a16:creationId xmlns:a16="http://schemas.microsoft.com/office/drawing/2014/main" id="{0739DA44-1713-42FD-921C-6829A7CBEC6F}"/>
              </a:ext>
            </a:extLst>
          </p:cNvPr>
          <p:cNvSpPr txBox="1"/>
          <p:nvPr/>
        </p:nvSpPr>
        <p:spPr>
          <a:xfrm>
            <a:off x="8015160" y="4074075"/>
            <a:ext cx="3709070" cy="2308324"/>
          </a:xfrm>
          <a:prstGeom prst="rect">
            <a:avLst/>
          </a:prstGeom>
          <a:solidFill>
            <a:schemeClr val="bg2">
              <a:lumMod val="90000"/>
            </a:schemeClr>
          </a:solidFill>
        </p:spPr>
        <p:txBody>
          <a:bodyPr wrap="square" rtlCol="0">
            <a:spAutoFit/>
          </a:bodyPr>
          <a:lstStyle/>
          <a:p>
            <a:r>
              <a:rPr lang="en-GB" dirty="0"/>
              <a:t>Research by the House of Commons, (2019) on early childhood interventions.  suggests that the earlier a robust intervention is implemented more significant and beneficial the outcome, thus reducing the risk of problems later or long-term by deescalating the problem. </a:t>
            </a:r>
          </a:p>
        </p:txBody>
      </p:sp>
    </p:spTree>
    <p:extLst>
      <p:ext uri="{BB962C8B-B14F-4D97-AF65-F5344CB8AC3E}">
        <p14:creationId xmlns:p14="http://schemas.microsoft.com/office/powerpoint/2010/main" val="248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469F1-C747-49F6-B49C-9FFA1F77CA30}"/>
              </a:ext>
            </a:extLst>
          </p:cNvPr>
          <p:cNvSpPr>
            <a:spLocks noGrp="1"/>
          </p:cNvSpPr>
          <p:nvPr>
            <p:ph type="ctrTitle"/>
          </p:nvPr>
        </p:nvSpPr>
        <p:spPr>
          <a:xfrm>
            <a:off x="576775" y="758951"/>
            <a:ext cx="10578905" cy="5065073"/>
          </a:xfrm>
        </p:spPr>
        <p:txBody>
          <a:bodyPr>
            <a:normAutofit/>
          </a:bodyPr>
          <a:lstStyle/>
          <a:p>
            <a:r>
              <a:rPr lang="en-GB" sz="2800" dirty="0"/>
              <a:t> </a:t>
            </a:r>
          </a:p>
        </p:txBody>
      </p:sp>
      <p:sp>
        <p:nvSpPr>
          <p:cNvPr id="4" name="TextBox 3">
            <a:extLst>
              <a:ext uri="{FF2B5EF4-FFF2-40B4-BE49-F238E27FC236}">
                <a16:creationId xmlns:a16="http://schemas.microsoft.com/office/drawing/2014/main" id="{5FF4CC1C-56C3-4F8B-88EF-5FC7F56C0731}"/>
              </a:ext>
            </a:extLst>
          </p:cNvPr>
          <p:cNvSpPr txBox="1"/>
          <p:nvPr/>
        </p:nvSpPr>
        <p:spPr>
          <a:xfrm>
            <a:off x="192051" y="166400"/>
            <a:ext cx="11648049" cy="5324535"/>
          </a:xfrm>
          <a:prstGeom prst="rect">
            <a:avLst/>
          </a:prstGeom>
          <a:noFill/>
        </p:spPr>
        <p:txBody>
          <a:bodyPr wrap="square" rtlCol="0">
            <a:spAutoFit/>
          </a:bodyPr>
          <a:lstStyle/>
          <a:p>
            <a:r>
              <a:rPr lang="en-GB" sz="1600" dirty="0">
                <a:latin typeface="Times New Roman" panose="02020603050405020304" pitchFamily="18" charset="0"/>
                <a:cs typeface="Times New Roman" panose="02020603050405020304" pitchFamily="18" charset="0"/>
              </a:rPr>
              <a:t>References</a:t>
            </a:r>
          </a:p>
          <a:p>
            <a:pPr lvl="0"/>
            <a:r>
              <a:rPr lang="en-GB" sz="1200" dirty="0">
                <a:solidFill>
                  <a:srgbClr val="000000"/>
                </a:solidFill>
                <a:latin typeface="Times New Roman" panose="02020603050405020304" pitchFamily="18" charset="0"/>
                <a:cs typeface="Times New Roman" panose="02020603050405020304" pitchFamily="18" charset="0"/>
              </a:rPr>
              <a:t>Birch, A., (1997) </a:t>
            </a:r>
            <a:r>
              <a:rPr lang="en-GB" sz="1200" i="1" dirty="0">
                <a:solidFill>
                  <a:srgbClr val="000000"/>
                </a:solidFill>
                <a:latin typeface="Times New Roman" panose="02020603050405020304" pitchFamily="18" charset="0"/>
                <a:cs typeface="Times New Roman" panose="02020603050405020304" pitchFamily="18" charset="0"/>
              </a:rPr>
              <a:t>Development Psychology </a:t>
            </a:r>
            <a:r>
              <a:rPr lang="en-GB" sz="1200" dirty="0">
                <a:solidFill>
                  <a:srgbClr val="000000"/>
                </a:solidFill>
                <a:latin typeface="Times New Roman" panose="02020603050405020304" pitchFamily="18" charset="0"/>
                <a:cs typeface="Times New Roman" panose="02020603050405020304" pitchFamily="18" charset="0"/>
              </a:rPr>
              <a:t>2ed Hampshire Macmillan</a:t>
            </a:r>
          </a:p>
          <a:p>
            <a:pPr lvl="0"/>
            <a:r>
              <a:rPr lang="en-GB" sz="1200" dirty="0">
                <a:solidFill>
                  <a:srgbClr val="000000"/>
                </a:solidFill>
                <a:latin typeface="Times New Roman" panose="02020603050405020304" pitchFamily="18" charset="0"/>
                <a:cs typeface="Times New Roman" panose="02020603050405020304" pitchFamily="18" charset="0"/>
              </a:rPr>
              <a:t>Bonebright, D. A., (2010) 40 Years of Storming: A Historical Review of Tuckman’s Model of Small Group Development </a:t>
            </a:r>
            <a:r>
              <a:rPr lang="en-GB" sz="1200" i="1" dirty="0">
                <a:solidFill>
                  <a:srgbClr val="000000"/>
                </a:solidFill>
                <a:latin typeface="Times New Roman" panose="02020603050405020304" pitchFamily="18" charset="0"/>
                <a:cs typeface="Times New Roman" panose="02020603050405020304" pitchFamily="18" charset="0"/>
              </a:rPr>
              <a:t>Human Resource Development International  (13) 1 111–120</a:t>
            </a:r>
            <a:endParaRPr lang="en-GB" sz="1600" dirty="0">
              <a:latin typeface="Times New Roman" panose="02020603050405020304" pitchFamily="18" charset="0"/>
              <a:cs typeface="Times New Roman" panose="02020603050405020304" pitchFamily="18" charset="0"/>
            </a:endParaRPr>
          </a:p>
          <a:p>
            <a:pPr lvl="0"/>
            <a:r>
              <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Central School of Counselling and Therapy, (1993) </a:t>
            </a:r>
            <a:r>
              <a:rPr lang="en-GB" sz="1200"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Student Course Guide </a:t>
            </a:r>
            <a:r>
              <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Department for Education</a:t>
            </a:r>
            <a:endParaRPr lang="en-GB" sz="16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Cottrell, S., (2003) </a:t>
            </a:r>
            <a:r>
              <a:rPr lang="en-GB" sz="1200" i="1" dirty="0">
                <a:latin typeface="Times New Roman" panose="02020603050405020304" pitchFamily="18" charset="0"/>
                <a:cs typeface="Times New Roman" panose="02020603050405020304" pitchFamily="18" charset="0"/>
              </a:rPr>
              <a:t>Skills for Success</a:t>
            </a:r>
            <a:r>
              <a:rPr lang="en-GB" sz="1200" dirty="0">
                <a:latin typeface="Times New Roman" panose="02020603050405020304" pitchFamily="18" charset="0"/>
                <a:cs typeface="Times New Roman" panose="02020603050405020304" pitchFamily="18" charset="0"/>
              </a:rPr>
              <a:t>. New York Palgrave Macmillan</a:t>
            </a:r>
          </a:p>
          <a:p>
            <a:pPr lvl="0"/>
            <a:r>
              <a:rPr lang="en-GB" sz="1200" dirty="0">
                <a:solidFill>
                  <a:srgbClr val="000000"/>
                </a:solidFill>
                <a:latin typeface="Times New Roman" panose="02020603050405020304" pitchFamily="18" charset="0"/>
                <a:cs typeface="Times New Roman" panose="02020603050405020304" pitchFamily="18" charset="0"/>
              </a:rPr>
              <a:t>Chartered Institute of Personnel and Development, (2019)  Available at: www.cipd.co.uk/ accessed on 08/10/19 </a:t>
            </a:r>
            <a:endParaRPr lang="en-GB" sz="1200" dirty="0">
              <a:latin typeface="Times New Roman" panose="02020603050405020304" pitchFamily="18" charset="0"/>
              <a:cs typeface="Times New Roman" panose="02020603050405020304" pitchFamily="18" charset="0"/>
            </a:endParaRPr>
          </a:p>
          <a:p>
            <a:r>
              <a:rPr lang="en-GB" sz="1200" dirty="0" err="1">
                <a:latin typeface="Times New Roman" panose="02020603050405020304" pitchFamily="18" charset="0"/>
                <a:ea typeface="Calibri" panose="020F0502020204030204" pitchFamily="34" charset="0"/>
                <a:cs typeface="Times New Roman" panose="02020603050405020304" pitchFamily="18" charset="0"/>
              </a:rPr>
              <a:t>Cheminais</a:t>
            </a:r>
            <a:r>
              <a:rPr lang="en-GB" sz="1200" dirty="0">
                <a:latin typeface="Times New Roman" panose="02020603050405020304" pitchFamily="18" charset="0"/>
                <a:ea typeface="Calibri" panose="020F0502020204030204" pitchFamily="34" charset="0"/>
                <a:cs typeface="Times New Roman" panose="02020603050405020304" pitchFamily="18" charset="0"/>
              </a:rPr>
              <a:t>, R., (2011) Effective Multi-Agency Partnership Putting Every Child Maters into Practice  London Sage</a:t>
            </a:r>
          </a:p>
          <a:p>
            <a:pPr lvl="0"/>
            <a:r>
              <a:rPr lang="en-GB" sz="1200" dirty="0">
                <a:solidFill>
                  <a:srgbClr val="000000"/>
                </a:solidFill>
                <a:latin typeface="Times New Roman" panose="02020603050405020304" pitchFamily="18" charset="0"/>
                <a:cs typeface="Times New Roman" panose="02020603050405020304" pitchFamily="18" charset="0"/>
              </a:rPr>
              <a:t>Dictionary.com (2019) Available at: </a:t>
            </a:r>
            <a:r>
              <a:rPr lang="en-GB" sz="1200" dirty="0">
                <a:solidFill>
                  <a:srgbClr val="000000"/>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https://www.dictionary.com/</a:t>
            </a:r>
            <a:r>
              <a:rPr lang="en-GB" sz="1200" dirty="0">
                <a:solidFill>
                  <a:srgbClr val="000000"/>
                </a:solidFill>
                <a:latin typeface="Times New Roman" panose="02020603050405020304" pitchFamily="18" charset="0"/>
                <a:cs typeface="Times New Roman" panose="02020603050405020304" pitchFamily="18" charset="0"/>
              </a:rPr>
              <a:t>  accessed on 14/10/19</a:t>
            </a:r>
          </a:p>
          <a:p>
            <a:pPr lvl="0"/>
            <a:r>
              <a:rPr lang="en-GB" sz="1200" dirty="0">
                <a:solidFill>
                  <a:srgbClr val="000000"/>
                </a:solidFill>
                <a:latin typeface="Times New Roman" panose="02020603050405020304" pitchFamily="18" charset="0"/>
                <a:cs typeface="Times New Roman" panose="02020603050405020304" pitchFamily="18" charset="0"/>
              </a:rPr>
              <a:t>Gazzaniga, M, S.,  &amp; Heatherton, T, F., (2003) </a:t>
            </a:r>
            <a:r>
              <a:rPr lang="en-GB" sz="1200" i="1" dirty="0">
                <a:solidFill>
                  <a:srgbClr val="000000"/>
                </a:solidFill>
                <a:latin typeface="Times New Roman" panose="02020603050405020304" pitchFamily="18" charset="0"/>
                <a:cs typeface="Times New Roman" panose="02020603050405020304" pitchFamily="18" charset="0"/>
              </a:rPr>
              <a:t>Psychological Science Mind, Brain and Behaviour </a:t>
            </a:r>
            <a:r>
              <a:rPr lang="en-GB" sz="1200" dirty="0">
                <a:solidFill>
                  <a:srgbClr val="000000"/>
                </a:solidFill>
                <a:latin typeface="Times New Roman" panose="02020603050405020304" pitchFamily="18" charset="0"/>
                <a:cs typeface="Times New Roman" panose="02020603050405020304" pitchFamily="18" charset="0"/>
              </a:rPr>
              <a:t>London W.W. Norton &amp; Company  </a:t>
            </a:r>
          </a:p>
          <a:p>
            <a:pPr lvl="0"/>
            <a:r>
              <a:rPr lang="en-GB" sz="1200" dirty="0">
                <a:solidFill>
                  <a:srgbClr val="000000"/>
                </a:solidFill>
                <a:latin typeface="Times New Roman" panose="02020603050405020304" pitchFamily="18" charset="0"/>
                <a:cs typeface="Times New Roman" panose="02020603050405020304" pitchFamily="18" charset="0"/>
              </a:rPr>
              <a:t>House of Commons (2018</a:t>
            </a:r>
            <a:r>
              <a:rPr lang="en-GB" sz="1200" i="1" dirty="0">
                <a:solidFill>
                  <a:srgbClr val="000000"/>
                </a:solidFill>
                <a:latin typeface="Times New Roman" panose="02020603050405020304" pitchFamily="18" charset="0"/>
                <a:cs typeface="Times New Roman" panose="02020603050405020304" pitchFamily="18" charset="0"/>
              </a:rPr>
              <a:t>) Evidence-Based Early Years Intervention </a:t>
            </a:r>
            <a:r>
              <a:rPr lang="en-GB" sz="1200" dirty="0">
                <a:solidFill>
                  <a:srgbClr val="000000"/>
                </a:solidFill>
                <a:latin typeface="Times New Roman" panose="02020603050405020304" pitchFamily="18" charset="0"/>
                <a:cs typeface="Times New Roman" panose="02020603050405020304" pitchFamily="18" charset="0"/>
              </a:rPr>
              <a:t>Available at: </a:t>
            </a:r>
            <a:r>
              <a:rPr lang="en-GB" sz="1200" dirty="0">
                <a:solidFill>
                  <a:srgbClr val="000000"/>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https://publications.parliament.uk/pa/cm201719/cmselect/cmsctech/506/506.pdf</a:t>
            </a:r>
            <a:r>
              <a:rPr lang="en-GB" sz="1200" dirty="0">
                <a:solidFill>
                  <a:srgbClr val="000000"/>
                </a:solidFill>
                <a:latin typeface="Times New Roman" panose="02020603050405020304" pitchFamily="18" charset="0"/>
                <a:cs typeface="Times New Roman" panose="02020603050405020304" pitchFamily="18" charset="0"/>
              </a:rPr>
              <a:t>  accessed on 16/10/19</a:t>
            </a:r>
          </a:p>
          <a:p>
            <a:pPr lvl="0"/>
            <a:r>
              <a:rPr lang="en-GB" sz="1200" dirty="0">
                <a:solidFill>
                  <a:srgbClr val="000000"/>
                </a:solidFill>
                <a:latin typeface="Times New Roman" panose="02020603050405020304" pitchFamily="18" charset="0"/>
                <a:cs typeface="Times New Roman" panose="02020603050405020304" pitchFamily="18" charset="0"/>
              </a:rPr>
              <a:t>Mind., (2019) Available at: </a:t>
            </a:r>
            <a:r>
              <a:rPr lang="en-GB" sz="1200" dirty="0">
                <a:solidFill>
                  <a:srgbClr val="00000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https://www.mind.org.uk/</a:t>
            </a:r>
            <a:r>
              <a:rPr lang="en-GB" sz="1200" dirty="0">
                <a:solidFill>
                  <a:srgbClr val="000000"/>
                </a:solidFill>
                <a:latin typeface="Times New Roman" panose="02020603050405020304" pitchFamily="18" charset="0"/>
                <a:cs typeface="Times New Roman" panose="02020603050405020304" pitchFamily="18" charset="0"/>
              </a:rPr>
              <a:t> accessed on 13/10/19</a:t>
            </a:r>
          </a:p>
          <a:p>
            <a:pPr lvl="0"/>
            <a:r>
              <a:rPr lang="en-GB" sz="1200" dirty="0">
                <a:solidFill>
                  <a:srgbClr val="000000"/>
                </a:solidFill>
                <a:latin typeface="Times New Roman" panose="02020603050405020304" pitchFamily="18" charset="0"/>
                <a:cs typeface="Times New Roman" panose="02020603050405020304" pitchFamily="18" charset="0"/>
              </a:rPr>
              <a:t>National Occupational Standards (2011) Work with Parents Available at: </a:t>
            </a:r>
            <a:r>
              <a:rPr lang="en-GB" sz="1200" dirty="0">
                <a:solidFill>
                  <a:srgbClr val="000000"/>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https://app.pelorous.com/media_manager/public/115/publications/Qualifications/work-with-parents-nos-jan-2011.pdf</a:t>
            </a:r>
            <a:r>
              <a:rPr lang="en-GB" sz="1200" dirty="0">
                <a:solidFill>
                  <a:srgbClr val="000000"/>
                </a:solidFill>
                <a:latin typeface="Times New Roman" panose="02020603050405020304" pitchFamily="18" charset="0"/>
                <a:cs typeface="Times New Roman" panose="02020603050405020304" pitchFamily="18" charset="0"/>
              </a:rPr>
              <a:t>  accessed on 15/10/19</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Pembrokeshire College, (1993) City and Guilds Counselling Skills Certificate level I  </a:t>
            </a:r>
          </a:p>
          <a:p>
            <a:pPr lvl="0"/>
            <a:r>
              <a:rPr lang="en-GB" sz="1200" dirty="0">
                <a:solidFill>
                  <a:srgbClr val="000000"/>
                </a:solidFill>
                <a:latin typeface="Times New Roman" panose="02020603050405020304" pitchFamily="18" charset="0"/>
                <a:cs typeface="Times New Roman" panose="02020603050405020304" pitchFamily="18" charset="0"/>
              </a:rPr>
              <a:t>Pembrokeshire College (2012) NVQ Level 3: in Health and Social Care: Adults </a:t>
            </a:r>
          </a:p>
          <a:p>
            <a:pPr lvl="0"/>
            <a:r>
              <a:rPr lang="en-GB" sz="1200" dirty="0">
                <a:solidFill>
                  <a:srgbClr val="000000"/>
                </a:solidFill>
                <a:latin typeface="Times New Roman" panose="02020603050405020304" pitchFamily="18" charset="0"/>
                <a:cs typeface="Times New Roman" panose="02020603050405020304" pitchFamily="18" charset="0"/>
              </a:rPr>
              <a:t>Pembrokeshire County Council (2018) Podlearning</a:t>
            </a:r>
            <a:r>
              <a:rPr lang="en-GB" sz="1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Alcohol and Drug Awareness</a:t>
            </a:r>
            <a:r>
              <a:rPr lang="en-GB" sz="1200" dirty="0">
                <a:solidFill>
                  <a:srgbClr val="000000"/>
                </a:solidFill>
                <a:latin typeface="Times New Roman" panose="02020603050405020304" pitchFamily="18" charset="0"/>
                <a:cs typeface="Times New Roman" panose="02020603050405020304" pitchFamily="18" charset="0"/>
              </a:rPr>
              <a:t> </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Sutton, R. &amp; Douglas, K., (2013) </a:t>
            </a:r>
            <a:r>
              <a:rPr lang="en-GB" sz="1200" i="1" dirty="0">
                <a:latin typeface="Times New Roman" panose="02020603050405020304" pitchFamily="18" charset="0"/>
                <a:cs typeface="Times New Roman" panose="02020603050405020304" pitchFamily="18" charset="0"/>
              </a:rPr>
              <a:t>Social Psychology </a:t>
            </a:r>
            <a:r>
              <a:rPr lang="en-GB" sz="1200" dirty="0">
                <a:latin typeface="Times New Roman" panose="02020603050405020304" pitchFamily="18" charset="0"/>
                <a:cs typeface="Times New Roman" panose="02020603050405020304" pitchFamily="18" charset="0"/>
              </a:rPr>
              <a:t>Hampshire Palgrave Macmillan</a:t>
            </a:r>
          </a:p>
          <a:p>
            <a:r>
              <a:rPr lang="en-GB" sz="1200" dirty="0">
                <a:latin typeface="Times New Roman" panose="02020603050405020304" pitchFamily="18" charset="0"/>
                <a:cs typeface="Times New Roman" panose="02020603050405020304" pitchFamily="18" charset="0"/>
              </a:rPr>
              <a:t>UK Government  (2019) Available at: </a:t>
            </a:r>
            <a:r>
              <a:rPr lang="en-GB" sz="1200" dirty="0">
                <a:latin typeface="Times New Roman" panose="02020603050405020304" pitchFamily="18" charset="0"/>
                <a:cs typeface="Times New Roman" panose="02020603050405020304" pitchFamily="18" charset="0"/>
                <a:hlinkClick r:id="rId6"/>
              </a:rPr>
              <a:t>https://www.gov.uk/tax-free-childcare accessed on 08/10/19</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Welsh Government  (2014) The Social Services and Well-being (Wales) Act 2014 Available at: </a:t>
            </a:r>
            <a:r>
              <a:rPr lang="en-GB" sz="1200" dirty="0">
                <a:latin typeface="Times New Roman" panose="02020603050405020304" pitchFamily="18" charset="0"/>
                <a:cs typeface="Times New Roman" panose="02020603050405020304" pitchFamily="18" charset="0"/>
                <a:hlinkClick r:id="rId7"/>
              </a:rPr>
              <a:t>http://www.legislation.gov.uk/anaw/2014/4/contents</a:t>
            </a:r>
            <a:r>
              <a:rPr lang="en-GB" sz="1200" dirty="0">
                <a:latin typeface="Times New Roman" panose="02020603050405020304" pitchFamily="18" charset="0"/>
                <a:cs typeface="Times New Roman" panose="02020603050405020304" pitchFamily="18" charset="0"/>
              </a:rPr>
              <a:t>  accessed on 12/10/19</a:t>
            </a:r>
          </a:p>
          <a:p>
            <a:r>
              <a:rPr lang="en-GB" sz="1200" dirty="0">
                <a:latin typeface="Times New Roman" panose="02020603050405020304" pitchFamily="18" charset="0"/>
                <a:cs typeface="Times New Roman" panose="02020603050405020304" pitchFamily="18" charset="0"/>
              </a:rPr>
              <a:t>Welsh Government  (2013) </a:t>
            </a:r>
            <a:r>
              <a:rPr lang="en-GB" sz="1200" i="1" dirty="0">
                <a:latin typeface="Times New Roman" panose="02020603050405020304" pitchFamily="18" charset="0"/>
                <a:cs typeface="Times New Roman" panose="02020603050405020304" pitchFamily="18" charset="0"/>
              </a:rPr>
              <a:t>Early Support Information for Parents Does your child have a learning disability</a:t>
            </a:r>
            <a:r>
              <a:rPr lang="en-GB" sz="1200" dirty="0">
                <a:latin typeface="Times New Roman" panose="02020603050405020304" pitchFamily="18" charset="0"/>
                <a:cs typeface="Times New Roman" panose="02020603050405020304" pitchFamily="18" charset="0"/>
              </a:rPr>
              <a:t>? Available at:</a:t>
            </a:r>
          </a:p>
          <a:p>
            <a:r>
              <a:rPr lang="en-GB" sz="1200" dirty="0">
                <a:latin typeface="Times New Roman" panose="02020603050405020304" pitchFamily="18" charset="0"/>
                <a:cs typeface="Times New Roman" panose="02020603050405020304" pitchFamily="18" charset="0"/>
                <a:hlinkClick r:id="rId8"/>
              </a:rPr>
              <a:t>http://www.snapcymru.org/wpcontent/uploads/2014/09/Learning-disability.pdf</a:t>
            </a:r>
            <a:r>
              <a:rPr lang="en-GB" sz="1200" dirty="0">
                <a:latin typeface="Times New Roman" panose="02020603050405020304" pitchFamily="18" charset="0"/>
                <a:cs typeface="Times New Roman" panose="02020603050405020304" pitchFamily="18" charset="0"/>
              </a:rPr>
              <a:t>  accessed on 16/10/19</a:t>
            </a:r>
          </a:p>
          <a:p>
            <a:r>
              <a:rPr lang="en-GB" sz="1200" dirty="0">
                <a:latin typeface="Times New Roman" panose="02020603050405020304" pitchFamily="18" charset="0"/>
                <a:cs typeface="Times New Roman" panose="02020603050405020304" pitchFamily="18" charset="0"/>
              </a:rPr>
              <a:t>Welsh Government (2017) </a:t>
            </a:r>
            <a:r>
              <a:rPr lang="en-GB" sz="1200" i="1" dirty="0">
                <a:latin typeface="Times New Roman" panose="02020603050405020304" pitchFamily="18" charset="0"/>
                <a:cs typeface="Times New Roman" panose="02020603050405020304" pitchFamily="18" charset="0"/>
              </a:rPr>
              <a:t>Flying Start: Parenting Support Guidance </a:t>
            </a:r>
            <a:r>
              <a:rPr lang="en-GB" sz="1200" dirty="0">
                <a:latin typeface="Times New Roman" panose="02020603050405020304" pitchFamily="18" charset="0"/>
                <a:cs typeface="Times New Roman" panose="02020603050405020304" pitchFamily="18" charset="0"/>
              </a:rPr>
              <a:t>Available at: </a:t>
            </a:r>
            <a:r>
              <a:rPr lang="en-GB" sz="1200" dirty="0">
                <a:latin typeface="Times New Roman" panose="02020603050405020304" pitchFamily="18" charset="0"/>
                <a:cs typeface="Times New Roman" panose="02020603050405020304" pitchFamily="18" charset="0"/>
                <a:hlinkClick r:id="rId9"/>
              </a:rPr>
              <a:t>https://gov.wales/sites/default/files/publications/2019-07/flying-start-parenting-support-guidance.pdf</a:t>
            </a:r>
            <a:r>
              <a:rPr lang="en-GB" sz="1200" dirty="0">
                <a:latin typeface="Times New Roman" panose="02020603050405020304" pitchFamily="18" charset="0"/>
                <a:cs typeface="Times New Roman" panose="02020603050405020304" pitchFamily="18" charset="0"/>
              </a:rPr>
              <a:t>  accessed on 16/10/19</a:t>
            </a:r>
          </a:p>
          <a:p>
            <a:r>
              <a:rPr lang="en-GB" sz="1200" dirty="0">
                <a:latin typeface="Times New Roman" panose="02020603050405020304" pitchFamily="18" charset="0"/>
                <a:cs typeface="Times New Roman" panose="02020603050405020304" pitchFamily="18" charset="0"/>
              </a:rPr>
              <a:t>Welsh Government  (2015) Well-being of Future Generations (Wales) Act 2015 Available at: </a:t>
            </a:r>
            <a:r>
              <a:rPr lang="en-GB" sz="1200" dirty="0">
                <a:latin typeface="Times New Roman" panose="02020603050405020304" pitchFamily="18" charset="0"/>
                <a:cs typeface="Times New Roman" panose="02020603050405020304" pitchFamily="18" charset="0"/>
                <a:hlinkClick r:id="rId10"/>
              </a:rPr>
              <a:t>http://www.legislation.gov.uk/anaw/2015/2/contents/enacted accessed on 12/10/19</a:t>
            </a:r>
            <a:endParaRPr lang="en-GB" sz="1200" dirty="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endParaRPr lang="en-GB" i="1"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105779271"/>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341"/>
      </a:dk2>
      <a:lt2>
        <a:srgbClr val="E8E5E2"/>
      </a:lt2>
      <a:accent1>
        <a:srgbClr val="44B2BB"/>
      </a:accent1>
      <a:accent2>
        <a:srgbClr val="579DE1"/>
      </a:accent2>
      <a:accent3>
        <a:srgbClr val="7680E7"/>
      </a:accent3>
      <a:accent4>
        <a:srgbClr val="E16057"/>
      </a:accent4>
      <a:accent5>
        <a:srgbClr val="DF9046"/>
      </a:accent5>
      <a:accent6>
        <a:srgbClr val="B0A544"/>
      </a:accent6>
      <a:hlink>
        <a:srgbClr val="9D7D5E"/>
      </a:hlink>
      <a:folHlink>
        <a:srgbClr val="7F7F7F"/>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docProps/app.xml><?xml version="1.0" encoding="utf-8"?>
<Properties xmlns="http://schemas.openxmlformats.org/officeDocument/2006/extended-properties" xmlns:vt="http://schemas.openxmlformats.org/officeDocument/2006/docPropsVTypes">
  <TotalTime>3437</TotalTime>
  <Words>1297</Words>
  <Application>Microsoft Office PowerPoint</Application>
  <PresentationFormat>Widescreen</PresentationFormat>
  <Paragraphs>71</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Times New Roman</vt:lpstr>
      <vt:lpstr>RetrospectVTI</vt:lpstr>
      <vt:lpstr>ECGE6001Q  Assignment One Presentation and interview Family Support Worker </vt:lpstr>
      <vt:lpstr>PowerPoint Presentation</vt:lpstr>
      <vt:lpstr>PowerPoint Presentation</vt:lpstr>
      <vt:lpstr>PowerPoint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ECGE6001Q  Presentation and interview Adult Nursing</dc:title>
  <dc:creator>marion darley</dc:creator>
  <cp:lastModifiedBy>marion darley</cp:lastModifiedBy>
  <cp:revision>75</cp:revision>
  <dcterms:created xsi:type="dcterms:W3CDTF">2019-09-30T08:01:37Z</dcterms:created>
  <dcterms:modified xsi:type="dcterms:W3CDTF">2019-10-16T22:42:19Z</dcterms:modified>
</cp:coreProperties>
</file>