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0058400" cy="7772400"/>
  <p:notesSz cx="10021888" cy="68897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228" y="-34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43400" cy="3460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76900" y="0"/>
            <a:ext cx="4343400" cy="3460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04D251-0F23-440F-B9A0-AD1F152E8AF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506788" y="862013"/>
            <a:ext cx="3008312" cy="2324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1713" y="3316288"/>
            <a:ext cx="8018462" cy="27130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43675"/>
            <a:ext cx="4343400" cy="3460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76900" y="6543675"/>
            <a:ext cx="4343400" cy="3460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C8DF2B-7A10-43C8-BB2C-B09B23606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701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C8DF2B-7A10-43C8-BB2C-B09B23606F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90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2920" y="310896"/>
            <a:ext cx="9052560" cy="1243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2920" y="1787652"/>
            <a:ext cx="905256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42048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54176" y="2971800"/>
            <a:ext cx="3741624" cy="745076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00" b="1" dirty="0">
                <a:latin typeface="Arial"/>
                <a:cs typeface="Arial"/>
              </a:rPr>
              <a:t>Student</a:t>
            </a:r>
            <a:r>
              <a:rPr sz="1400" b="1" spc="-20" dirty="0">
                <a:latin typeface="Arial"/>
                <a:cs typeface="Arial"/>
              </a:rPr>
              <a:t> name</a:t>
            </a:r>
            <a:r>
              <a:rPr sz="1400" spc="-20" dirty="0">
                <a:latin typeface="Arial MT"/>
                <a:cs typeface="Arial MT"/>
              </a:rPr>
              <a:t>:</a:t>
            </a:r>
            <a:r>
              <a:rPr lang="en-GB" sz="1400" spc="-20" dirty="0">
                <a:latin typeface="Arial MT"/>
                <a:cs typeface="Arial MT"/>
              </a:rPr>
              <a:t> Neneh</a:t>
            </a:r>
            <a:r>
              <a:rPr lang="en-GB" spc="-20" dirty="0">
                <a:latin typeface="Arial MT"/>
                <a:cs typeface="Arial MT"/>
              </a:rPr>
              <a:t> </a:t>
            </a:r>
            <a:r>
              <a:rPr lang="en-GB" sz="1400" spc="-20" dirty="0">
                <a:latin typeface="Arial MT"/>
                <a:cs typeface="Arial MT"/>
              </a:rPr>
              <a:t>Bangura</a:t>
            </a:r>
            <a:endParaRPr lang="en-GB" sz="14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15"/>
              </a:spcBef>
            </a:pPr>
            <a:endParaRPr lang="en-GB" sz="140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lang="en-GB" sz="1400" b="1" dirty="0">
                <a:latin typeface="Arial"/>
                <a:cs typeface="Arial"/>
              </a:rPr>
              <a:t>Student</a:t>
            </a:r>
            <a:r>
              <a:rPr lang="en-GB" sz="1400" b="1" spc="-40" dirty="0">
                <a:latin typeface="Arial"/>
                <a:cs typeface="Arial"/>
              </a:rPr>
              <a:t> </a:t>
            </a:r>
            <a:r>
              <a:rPr lang="en-GB" sz="1400" b="1" spc="-25" dirty="0">
                <a:latin typeface="Arial"/>
                <a:cs typeface="Arial"/>
              </a:rPr>
              <a:t>ID: </a:t>
            </a:r>
            <a:r>
              <a:rPr lang="en-GB" sz="1400" spc="-25" dirty="0">
                <a:latin typeface="Arial"/>
                <a:cs typeface="Arial"/>
              </a:rPr>
              <a:t>2130272 </a:t>
            </a:r>
            <a:endParaRPr lang="en-GB" sz="1400" dirty="0">
              <a:latin typeface="Arial MT"/>
              <a:cs typeface="Arial M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4176" y="3867150"/>
            <a:ext cx="3589224" cy="1302023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00" b="1" dirty="0">
                <a:latin typeface="Arial"/>
                <a:cs typeface="Arial"/>
              </a:rPr>
              <a:t>Module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20" dirty="0">
                <a:latin typeface="Arial"/>
                <a:cs typeface="Arial"/>
              </a:rPr>
              <a:t>name</a:t>
            </a:r>
            <a:r>
              <a:rPr sz="1400" spc="-20" dirty="0">
                <a:latin typeface="Arial MT"/>
                <a:cs typeface="Arial MT"/>
              </a:rPr>
              <a:t>:</a:t>
            </a:r>
            <a:r>
              <a:rPr lang="en-GB" sz="1400" spc="-20" dirty="0">
                <a:latin typeface="Arial MT"/>
                <a:cs typeface="Arial MT"/>
              </a:rPr>
              <a:t>  </a:t>
            </a:r>
            <a:r>
              <a:rPr lang="en-GB" sz="1600" spc="-20" dirty="0">
                <a:latin typeface="Arial MT"/>
                <a:cs typeface="Arial MT"/>
              </a:rPr>
              <a:t>Proposal </a:t>
            </a:r>
            <a:r>
              <a:rPr lang="en-GB" sz="1400" spc="-20" dirty="0">
                <a:latin typeface="Arial MT"/>
                <a:cs typeface="Arial MT"/>
              </a:rPr>
              <a:t>Type 2 Diabetes among ethnic minority adult      </a:t>
            </a:r>
            <a:endParaRPr sz="1400" dirty="0">
              <a:latin typeface="Arial MT"/>
              <a:cs typeface="Arial MT"/>
            </a:endParaRPr>
          </a:p>
          <a:p>
            <a:pPr marL="12700" marR="5080">
              <a:lnSpc>
                <a:spcPct val="208599"/>
              </a:lnSpc>
              <a:spcBef>
                <a:spcPts val="25"/>
              </a:spcBef>
            </a:pPr>
            <a:r>
              <a:rPr sz="1400" b="1" dirty="0">
                <a:latin typeface="Arial"/>
                <a:cs typeface="Arial"/>
              </a:rPr>
              <a:t>Module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20" dirty="0">
                <a:latin typeface="Arial"/>
                <a:cs typeface="Arial"/>
              </a:rPr>
              <a:t>code</a:t>
            </a:r>
            <a:r>
              <a:rPr sz="1400" spc="-20" dirty="0">
                <a:latin typeface="Arial MT"/>
                <a:cs typeface="Arial MT"/>
              </a:rPr>
              <a:t>:</a:t>
            </a:r>
            <a:r>
              <a:rPr lang="en-GB" sz="1400" spc="-20" dirty="0">
                <a:latin typeface="Arial MT"/>
                <a:cs typeface="Arial MT"/>
              </a:rPr>
              <a:t> BMHP6020 </a:t>
            </a:r>
          </a:p>
          <a:p>
            <a:pPr marL="12700" marR="5080">
              <a:lnSpc>
                <a:spcPct val="208599"/>
              </a:lnSpc>
              <a:spcBef>
                <a:spcPts val="25"/>
              </a:spcBef>
            </a:pPr>
            <a:r>
              <a:rPr sz="1400" b="1" dirty="0">
                <a:latin typeface="Arial"/>
                <a:cs typeface="Arial"/>
              </a:rPr>
              <a:t>Supervisor’s</a:t>
            </a:r>
            <a:r>
              <a:rPr lang="en-GB" sz="1400" b="1" spc="-80" dirty="0">
                <a:latin typeface="Arial"/>
                <a:cs typeface="Arial"/>
              </a:rPr>
              <a:t> Name: </a:t>
            </a:r>
            <a:r>
              <a:rPr lang="en-GB" sz="1400" spc="-80" dirty="0">
                <a:latin typeface="Arial"/>
                <a:cs typeface="Arial"/>
              </a:rPr>
              <a:t>Jolly </a:t>
            </a:r>
            <a:r>
              <a:rPr lang="en-GB" sz="1400" spc="-80" dirty="0" err="1">
                <a:latin typeface="Arial"/>
                <a:cs typeface="Arial"/>
              </a:rPr>
              <a:t>Nwankowo</a:t>
            </a:r>
            <a:r>
              <a:rPr lang="en-GB" sz="1400" spc="-20" dirty="0">
                <a:latin typeface="Arial MT"/>
                <a:cs typeface="Arial MT"/>
              </a:rPr>
              <a:t> 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4" name="object 4" descr="Discover University of Wales Trinity Saint Davi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6565" y="1272339"/>
            <a:ext cx="2600325" cy="75798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4500" y="258825"/>
            <a:ext cx="7239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0" dirty="0">
                <a:latin typeface="Arial MT"/>
                <a:cs typeface="Arial MT"/>
              </a:rPr>
              <a:t>`</a:t>
            </a:r>
            <a:endParaRPr sz="11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801363"/>
              </p:ext>
            </p:extLst>
          </p:nvPr>
        </p:nvGraphicFramePr>
        <p:xfrm>
          <a:off x="457200" y="457454"/>
          <a:ext cx="9140825" cy="745324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784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2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68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146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5765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73025" marR="715010">
                        <a:lnSpc>
                          <a:spcPts val="1270"/>
                        </a:lnSpc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Figure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3.1: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Overview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Research Methodology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/>
                    <a:lstStyle/>
                    <a:p>
                      <a:pPr marL="73025">
                        <a:lnSpc>
                          <a:spcPts val="1810"/>
                        </a:lnSpc>
                      </a:pP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3.1</a:t>
                      </a:r>
                      <a:r>
                        <a:rPr sz="1600" b="1" spc="254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600" b="1" spc="26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2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Title</a:t>
                      </a:r>
                      <a:endParaRPr sz="1600" dirty="0">
                        <a:latin typeface="Arial"/>
                        <a:cs typeface="Arial"/>
                      </a:endParaRPr>
                    </a:p>
                    <a:p>
                      <a:pPr marL="73025" marR="349250">
                        <a:lnSpc>
                          <a:spcPts val="1270"/>
                        </a:lnSpc>
                        <a:spcBef>
                          <a:spcPts val="125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Type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Mellitus</a:t>
                      </a:r>
                      <a:r>
                        <a:rPr lang="en-GB" sz="1100" dirty="0">
                          <a:latin typeface="Arial MT"/>
                          <a:cs typeface="Arial MT"/>
                        </a:rPr>
                        <a:t>, which is a chronic medical condition that affects how your body processes blood sugar,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among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Ethnic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Adults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United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Kingdom</a:t>
                      </a:r>
                      <a:endParaRPr sz="1100" dirty="0">
                        <a:latin typeface="Arial MT"/>
                        <a:cs typeface="Arial MT"/>
                      </a:endParaRPr>
                    </a:p>
                    <a:p>
                      <a:pPr marL="73025">
                        <a:lnSpc>
                          <a:spcPts val="1660"/>
                        </a:lnSpc>
                        <a:spcBef>
                          <a:spcPts val="990"/>
                        </a:spcBef>
                      </a:pPr>
                      <a:r>
                        <a:rPr sz="140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Aim</a:t>
                      </a:r>
                      <a:r>
                        <a:rPr sz="1400" spc="-5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400" spc="-3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400" spc="-3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Study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  <a:p>
                      <a:pPr marL="73025" algn="just">
                        <a:lnSpc>
                          <a:spcPts val="1300"/>
                        </a:lnSpc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3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overarching</a:t>
                      </a:r>
                      <a:r>
                        <a:rPr sz="1100" spc="3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aim</a:t>
                      </a:r>
                      <a:r>
                        <a:rPr sz="1100" spc="30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3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100" spc="3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independent</a:t>
                      </a:r>
                      <a:endParaRPr sz="1100" dirty="0">
                        <a:latin typeface="Arial MT"/>
                        <a:cs typeface="Arial MT"/>
                      </a:endParaRPr>
                    </a:p>
                    <a:p>
                      <a:pPr marL="73025" marR="60960" algn="just">
                        <a:lnSpc>
                          <a:spcPct val="143700"/>
                        </a:lnSpc>
                      </a:pPr>
                      <a:r>
                        <a:rPr sz="1100" spc="-10" dirty="0"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11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identify,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analyze,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synthesize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key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clinical,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social,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structural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factors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that influence the prevalence,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self-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management,</a:t>
                      </a:r>
                      <a:r>
                        <a:rPr sz="1100" spc="370" dirty="0">
                          <a:latin typeface="Arial MT"/>
                          <a:cs typeface="Arial MT"/>
                        </a:rPr>
                        <a:t> 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375" dirty="0">
                          <a:latin typeface="Arial MT"/>
                          <a:cs typeface="Arial MT"/>
                        </a:rPr>
                        <a:t> 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healthcare</a:t>
                      </a:r>
                      <a:r>
                        <a:rPr sz="1100" spc="375" dirty="0">
                          <a:latin typeface="Arial MT"/>
                          <a:cs typeface="Arial MT"/>
                        </a:rPr>
                        <a:t> 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access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1100" spc="1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1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</a:t>
                      </a:r>
                      <a:r>
                        <a:rPr sz="1100" spc="8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</a:t>
                      </a:r>
                      <a:r>
                        <a:rPr sz="1100" spc="10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9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Mellitus</a:t>
                      </a:r>
                      <a:r>
                        <a:rPr sz="1100" spc="7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among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47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</a:t>
                      </a:r>
                      <a:r>
                        <a:rPr sz="1100" spc="4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adults</a:t>
                      </a:r>
                      <a:r>
                        <a:rPr sz="1100" spc="47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1100" spc="48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48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United Kingdom.</a:t>
                      </a:r>
                      <a:endParaRPr sz="1100" dirty="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endParaRPr sz="1100" dirty="0">
                        <a:latin typeface="Times New Roman"/>
                        <a:cs typeface="Times New Roman"/>
                      </a:endParaRPr>
                    </a:p>
                    <a:p>
                      <a:pPr marL="73025" algn="just">
                        <a:lnSpc>
                          <a:spcPct val="100000"/>
                        </a:lnSpc>
                      </a:pPr>
                      <a:r>
                        <a:rPr sz="140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400" spc="-75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solidFill>
                            <a:srgbClr val="1F3762"/>
                          </a:solidFill>
                          <a:latin typeface="Arial MT"/>
                          <a:cs typeface="Arial MT"/>
                        </a:rPr>
                        <a:t>Design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  <a:p>
                      <a:pPr marL="73025" marR="96520">
                        <a:lnSpc>
                          <a:spcPct val="95900"/>
                        </a:lnSpc>
                        <a:spcBef>
                          <a:spcPts val="62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design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a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secondary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literature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review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approach.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literature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seen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as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appropriate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it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would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allow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findings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different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evidence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(cohort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national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audit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datasets,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primary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database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analysis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studies)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integrated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synthesised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together.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allowed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holistic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analysis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of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clinical,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social</a:t>
                      </a:r>
                      <a:r>
                        <a:rPr sz="11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structural</a:t>
                      </a:r>
                      <a:r>
                        <a:rPr sz="11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factors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associated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Mellitus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adults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United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Kingdom.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advantage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relying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on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secondary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that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existing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literature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various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settings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population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groups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could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explored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give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overall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idea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understanding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of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inequalities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diabetes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outcomes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(Mathur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al.,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2020).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also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supported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by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large-</a:t>
                      </a:r>
                      <a:endParaRPr sz="1100" dirty="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73025" marR="200660">
                        <a:lnSpc>
                          <a:spcPts val="1270"/>
                        </a:lnSpc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Figure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3.2: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Distribution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Included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Studies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by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Design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79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48385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3.2</a:t>
                      </a:r>
                      <a:r>
                        <a:rPr sz="1600" b="1" spc="155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Methodology</a:t>
                      </a:r>
                      <a:endParaRPr sz="1600" dirty="0">
                        <a:latin typeface="Arial"/>
                        <a:cs typeface="Arial"/>
                      </a:endParaRPr>
                    </a:p>
                    <a:p>
                      <a:pPr marL="73025" marR="104139">
                        <a:lnSpc>
                          <a:spcPct val="95500"/>
                        </a:lnSpc>
                        <a:spcBef>
                          <a:spcPts val="123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qualitative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literature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methodology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used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explore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factors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associated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with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II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DM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population</a:t>
                      </a:r>
                      <a:endParaRPr sz="1100" dirty="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3.4</a:t>
                      </a:r>
                      <a:r>
                        <a:rPr sz="1600" b="1" spc="235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Data</a:t>
                      </a:r>
                      <a:r>
                        <a:rPr sz="1600" b="1" spc="27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Analysis</a:t>
                      </a:r>
                      <a:r>
                        <a:rPr sz="1600" b="1" spc="24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Method</a:t>
                      </a:r>
                      <a:endParaRPr sz="1600" dirty="0">
                        <a:latin typeface="Arial"/>
                        <a:cs typeface="Arial"/>
                      </a:endParaRPr>
                    </a:p>
                    <a:p>
                      <a:pPr marL="73025" marR="100330" algn="just">
                        <a:lnSpc>
                          <a:spcPct val="95500"/>
                        </a:lnSpc>
                        <a:spcBef>
                          <a:spcPts val="123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</a:t>
                      </a:r>
                      <a:r>
                        <a:rPr sz="11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collected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selected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studies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by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thematic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analysis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narrative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synthesis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technique.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choice</a:t>
                      </a:r>
                      <a:endParaRPr sz="1100" dirty="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763905"/>
            <a:ext cx="2631948" cy="466597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804691" y="1232788"/>
            <a:ext cx="2661435" cy="328016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4500" y="258825"/>
            <a:ext cx="7239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0" dirty="0">
                <a:latin typeface="Arial MT"/>
                <a:cs typeface="Arial MT"/>
              </a:rPr>
              <a:t>`</a:t>
            </a:r>
            <a:endParaRPr sz="11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7200" y="457454"/>
          <a:ext cx="9140825" cy="68451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784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2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68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146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66469">
                <a:tc rowSpan="3">
                  <a:txBody>
                    <a:bodyPr/>
                    <a:lstStyle/>
                    <a:p>
                      <a:pPr marL="73025" marR="69850">
                        <a:lnSpc>
                          <a:spcPct val="95800"/>
                        </a:lnSpc>
                        <a:spcBef>
                          <a:spcPts val="15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adults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United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Kingdom.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based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entirely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on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secondary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obtained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peer-reviewed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academic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journal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articles.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process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structured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systematic,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ensuring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transparency,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consistency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rigour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review</a:t>
                      </a:r>
                      <a:r>
                        <a:rPr sz="1100" spc="5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process.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134620">
                        <a:lnSpc>
                          <a:spcPct val="95800"/>
                        </a:lnSpc>
                        <a:spcBef>
                          <a:spcPts val="111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literature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that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chosen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reflected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various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methods,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which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enabled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students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issue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through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a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variety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different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angles.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Evidence-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based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components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cohort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studies,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cross-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sectional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national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audit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research,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systematic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review,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integrative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rapid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review.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All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these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together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have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helped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you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understand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epidemiology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trends,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healthcare,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experience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of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self-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management,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inequalities</a:t>
                      </a:r>
                      <a:r>
                        <a:rPr sz="11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amongst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minorities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(Mathur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2020).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136525">
                        <a:lnSpc>
                          <a:spcPct val="95900"/>
                        </a:lnSpc>
                        <a:spcBef>
                          <a:spcPts val="111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Using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variety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designs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helped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contribute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wide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range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evidence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that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helped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develop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more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thorough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assessment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understanding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of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very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complicated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factors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that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relate</a:t>
                      </a:r>
                      <a:r>
                        <a:rPr sz="11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outcomes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provision,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work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healthcare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environment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(Woodward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2024).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 marR="167640">
                        <a:lnSpc>
                          <a:spcPts val="1270"/>
                        </a:lnSpc>
                        <a:spcBef>
                          <a:spcPts val="18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scale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primary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ethnic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inequalities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pathways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(Phillips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 al.,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2024).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234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/>
                    <a:lstStyle/>
                    <a:p>
                      <a:pPr marL="73025" marR="304165">
                        <a:lnSpc>
                          <a:spcPct val="95700"/>
                        </a:lnSpc>
                        <a:spcBef>
                          <a:spcPts val="15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deemed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appropriate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articles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found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search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resulted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various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design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such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as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cohort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studies,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cross-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sectional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analysis,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national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audit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study,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systematic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review,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integrative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rapid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review.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132080">
                        <a:lnSpc>
                          <a:spcPct val="95800"/>
                        </a:lnSpc>
                        <a:spcBef>
                          <a:spcPts val="1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However,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due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different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designs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populations,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outcome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measures,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statistical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meta-analysis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was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inappropriate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(Woodward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2024).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95885">
                        <a:lnSpc>
                          <a:spcPct val="95900"/>
                        </a:lnSpc>
                        <a:spcBef>
                          <a:spcPts val="111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Findings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each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analysed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by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checking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them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designing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codes</a:t>
                      </a:r>
                      <a:r>
                        <a:rPr sz="1100" spc="5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them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find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recurring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patterns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that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can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linked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study's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objectives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(Naeem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2023). 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 were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sorted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into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general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categories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terms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comparisons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literature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(Litchfield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2023).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175260">
                        <a:lnSpc>
                          <a:spcPct val="96100"/>
                        </a:lnSpc>
                        <a:spcBef>
                          <a:spcPts val="108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four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main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themes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obtained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analysis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were: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first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theme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on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epidemiological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patterns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T2DM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prevalence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minority.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second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examined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obstacles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good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self-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management,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such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social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structural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factors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(Misra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2023).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134620">
                        <a:lnSpc>
                          <a:spcPct val="96000"/>
                        </a:lnSpc>
                        <a:spcBef>
                          <a:spcPts val="108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third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theme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focused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on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inequalities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inequalities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treatment/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disease,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specifically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primary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(Mathur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2020;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Phillips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et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2024).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95250">
                        <a:lnSpc>
                          <a:spcPct val="96100"/>
                        </a:lnSpc>
                        <a:spcBef>
                          <a:spcPts val="108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fourth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theme,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culturally</a:t>
                      </a:r>
                      <a:r>
                        <a:rPr sz="11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sensitive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interventions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improvement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opportunities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addressed.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 outcomes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each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next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synthesised,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compared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integrated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using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narrative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synthesis,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identify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shared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barriers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facilitators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minority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80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96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96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6768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96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 marR="845185">
                        <a:lnSpc>
                          <a:spcPts val="1850"/>
                        </a:lnSpc>
                        <a:spcBef>
                          <a:spcPts val="5"/>
                        </a:spcBef>
                      </a:pP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3.3</a:t>
                      </a:r>
                      <a:r>
                        <a:rPr sz="1600" b="1" spc="19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Data</a:t>
                      </a:r>
                      <a:r>
                        <a:rPr sz="1600" b="1" spc="19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Collection Method</a:t>
                      </a:r>
                      <a:endParaRPr sz="1600">
                        <a:latin typeface="Arial"/>
                        <a:cs typeface="Arial"/>
                      </a:endParaRPr>
                    </a:p>
                    <a:p>
                      <a:pPr marL="73025" marR="81915">
                        <a:lnSpc>
                          <a:spcPct val="95900"/>
                        </a:lnSpc>
                        <a:spcBef>
                          <a:spcPts val="118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structured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search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conducted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in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electronic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academic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databases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(Google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Scholar,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PubMed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university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library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databases).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following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combinations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of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terms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used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search: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 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2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adults,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South</a:t>
                      </a:r>
                      <a:r>
                        <a:rPr sz="1100" spc="5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Asian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Black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African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diabetes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UK,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health-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 access,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self-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management,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inequalities,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primary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care.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purpose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selection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these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terms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was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identify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literature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relevant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research aim/objectives.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81915">
                        <a:lnSpc>
                          <a:spcPct val="95800"/>
                        </a:lnSpc>
                        <a:spcBef>
                          <a:spcPts val="111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Only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conducted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UK,</a:t>
                      </a:r>
                      <a:r>
                        <a:rPr sz="1100" spc="5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published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peer-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reviewed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journals,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targeted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adults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only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provided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full-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text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PDF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papers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included.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that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eligible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included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those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that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looked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at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Mellitus,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access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services,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self-management,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and/or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disparities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populations.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If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study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not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UK,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if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only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included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Type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1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opinion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piece,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conference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abstract,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editorial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had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full-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text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available,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it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excluded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study.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231775">
                        <a:lnSpc>
                          <a:spcPct val="96500"/>
                        </a:lnSpc>
                        <a:spcBef>
                          <a:spcPts val="102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After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students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determined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study,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information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systematically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extracted.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retrieved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consisted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96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4500" y="258825"/>
            <a:ext cx="7239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0" dirty="0">
                <a:latin typeface="Arial MT"/>
                <a:cs typeface="Arial MT"/>
              </a:rPr>
              <a:t>`</a:t>
            </a:r>
            <a:endParaRPr sz="11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7200" y="457453"/>
          <a:ext cx="9140825" cy="5128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784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2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68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146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1282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 marR="81915">
                        <a:lnSpc>
                          <a:spcPct val="95900"/>
                        </a:lnSpc>
                        <a:spcBef>
                          <a:spcPts val="1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purposes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 the study,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demographic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information,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groups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studied,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study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design,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main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results,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implications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concerning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diabetes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healthcare.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Structured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approaches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conducting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evidence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(Litchfield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2023)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guided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collection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process,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they did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past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evidence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syntheses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reviews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relating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healthcare</a:t>
                      </a:r>
                      <a:r>
                        <a:rPr sz="11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inequalities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underserved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populations.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Systematic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rapid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reviews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barriers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self-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health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care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experiences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amongst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minority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groups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also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used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similar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methods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(Woodward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et</a:t>
                      </a:r>
                      <a:r>
                        <a:rPr sz="1100" spc="5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2024;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Heinze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2023).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 marR="342265">
                        <a:lnSpc>
                          <a:spcPts val="1270"/>
                        </a:lnSpc>
                        <a:spcBef>
                          <a:spcPts val="4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adults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T2DM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United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Kingdom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(Woodward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2024).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78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73025">
                        <a:lnSpc>
                          <a:spcPct val="100000"/>
                        </a:lnSpc>
                      </a:pP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3.4</a:t>
                      </a:r>
                      <a:r>
                        <a:rPr sz="1600" b="1" spc="26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Ethical</a:t>
                      </a:r>
                      <a:r>
                        <a:rPr sz="1600" b="1" spc="25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44536A"/>
                          </a:solidFill>
                          <a:latin typeface="Arial"/>
                          <a:cs typeface="Arial"/>
                        </a:rPr>
                        <a:t>Considerations</a:t>
                      </a:r>
                      <a:endParaRPr sz="1600">
                        <a:latin typeface="Arial"/>
                        <a:cs typeface="Arial"/>
                      </a:endParaRPr>
                    </a:p>
                    <a:p>
                      <a:pPr marL="73025" marR="80010">
                        <a:lnSpc>
                          <a:spcPct val="96000"/>
                        </a:lnSpc>
                        <a:spcBef>
                          <a:spcPts val="122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data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study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were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collected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only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from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published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academic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papers,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there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were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no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direct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interactions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humans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collection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any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personal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confidential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information,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which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line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recommendations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research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ethics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guidelines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(Heinze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2023).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So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there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no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need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formal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approval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from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NHS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Ethics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Committee.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218440">
                        <a:lnSpc>
                          <a:spcPct val="95700"/>
                        </a:lnSpc>
                        <a:spcBef>
                          <a:spcPts val="10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Undoubtedly,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ethical</a:t>
                      </a:r>
                      <a:r>
                        <a:rPr sz="11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guidelines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were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upheld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during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entire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process,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including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proper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reporting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results,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credit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primary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creators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 the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information,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academic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integrity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by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avoiding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plagiarism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(Litchfield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2023).</a:t>
                      </a:r>
                      <a:endParaRPr sz="1100">
                        <a:latin typeface="Arial MT"/>
                        <a:cs typeface="Arial MT"/>
                      </a:endParaRPr>
                    </a:p>
                    <a:p>
                      <a:pPr marL="73025" marR="140970">
                        <a:lnSpc>
                          <a:spcPct val="95800"/>
                        </a:lnSpc>
                        <a:spcBef>
                          <a:spcPts val="5"/>
                        </a:spcBef>
                      </a:pPr>
                      <a:r>
                        <a:rPr sz="1100" dirty="0">
                          <a:latin typeface="Arial MT"/>
                          <a:cs typeface="Arial MT"/>
                        </a:rPr>
                        <a:t>Furthermore,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handling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ethnicity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inequalities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was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particularly</a:t>
                      </a:r>
                      <a:r>
                        <a:rPr sz="11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terms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keeping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interpretations</a:t>
                      </a:r>
                      <a:r>
                        <a:rPr sz="11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grounded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evidence,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respectful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congruent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1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prevailing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trends</a:t>
                      </a:r>
                      <a:r>
                        <a:rPr sz="11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11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the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UK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(Litchfield</a:t>
                      </a:r>
                      <a:r>
                        <a:rPr sz="11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al.,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latin typeface="Arial MT"/>
                          <a:cs typeface="Arial MT"/>
                        </a:rPr>
                        <a:t>2023;</a:t>
                      </a:r>
                      <a:r>
                        <a:rPr sz="11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Bergen</a:t>
                      </a:r>
                      <a:r>
                        <a:rPr sz="1100" spc="-2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et</a:t>
                      </a:r>
                      <a:r>
                        <a:rPr sz="1100" spc="-3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al., </a:t>
                      </a:r>
                      <a:r>
                        <a:rPr sz="1100" spc="-1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r>
                        <a:rPr sz="1100" spc="-10" dirty="0">
                          <a:latin typeface="Arial MT"/>
                          <a:cs typeface="Arial MT"/>
                        </a:rPr>
                        <a:t>).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444500" y="5872098"/>
            <a:ext cx="9117330" cy="15081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00" b="1" spc="-10" dirty="0">
                <a:latin typeface="Arial"/>
                <a:cs typeface="Arial"/>
              </a:rPr>
              <a:t>References</a:t>
            </a:r>
            <a:endParaRPr sz="1400">
              <a:latin typeface="Arial"/>
              <a:cs typeface="Arial"/>
            </a:endParaRPr>
          </a:p>
          <a:p>
            <a:pPr marL="469900" marR="5080" indent="-457834">
              <a:lnSpc>
                <a:spcPct val="142700"/>
              </a:lnSpc>
              <a:spcBef>
                <a:spcPts val="530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Bergen,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N.,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Kirkby,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K., Barros,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A.J.,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Braveman,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P.,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Goldblatt,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P.,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Koller, T.S.,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Mujica, O.J.,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Nambiar,</a:t>
            </a:r>
            <a:r>
              <a:rPr sz="1100" spc="-5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D., O’Donnell,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O.,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Schlotheuber,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A.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Welch,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V.,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2025.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Writing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about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health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inequality:</a:t>
            </a:r>
            <a:r>
              <a:rPr sz="1100" spc="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recommendations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for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accurate</a:t>
            </a:r>
            <a:r>
              <a:rPr sz="1100" spc="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impactful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presentation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evidence.</a:t>
            </a:r>
            <a:r>
              <a:rPr sz="1100" spc="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International Journal </a:t>
            </a:r>
            <a:r>
              <a:rPr sz="1100" i="1" spc="-25" dirty="0">
                <a:solidFill>
                  <a:srgbClr val="212121"/>
                </a:solidFill>
                <a:latin typeface="Arial"/>
                <a:cs typeface="Arial"/>
              </a:rPr>
              <a:t>for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Equity</a:t>
            </a:r>
            <a:r>
              <a:rPr sz="1100" i="1" spc="-1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in</a:t>
            </a:r>
            <a:r>
              <a:rPr sz="1100" i="1" spc="-2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Health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24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(1),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p.231.</a:t>
            </a:r>
            <a:endParaRPr sz="1100">
              <a:latin typeface="Arial MT"/>
              <a:cs typeface="Arial MT"/>
            </a:endParaRPr>
          </a:p>
          <a:p>
            <a:pPr marL="469900" marR="224790" indent="-457834">
              <a:lnSpc>
                <a:spcPct val="143600"/>
              </a:lnSpc>
              <a:spcBef>
                <a:spcPts val="30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Heinze,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Jones,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L.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Makwana,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2023.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rapid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review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evidence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relating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to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service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use,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experiences,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support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needs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adults</a:t>
            </a:r>
            <a:r>
              <a:rPr sz="1100" spc="-6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from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minority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ethnic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communities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along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the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eyecare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pathway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the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United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Kingdom.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Frontiers</a:t>
            </a:r>
            <a:r>
              <a:rPr sz="1100" i="1" spc="-2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in</a:t>
            </a:r>
            <a:r>
              <a:rPr sz="1100" i="1" spc="-4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public</a:t>
            </a:r>
            <a:r>
              <a:rPr sz="1100" i="1" spc="-2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health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11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p.1119540.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4500" y="250290"/>
            <a:ext cx="9100185" cy="3763645"/>
          </a:xfrm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 sz="1100" spc="-50" dirty="0">
                <a:latin typeface="Arial MT"/>
                <a:cs typeface="Arial MT"/>
              </a:rPr>
              <a:t>`</a:t>
            </a:r>
            <a:endParaRPr sz="11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Litchfield,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I.,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Barrett,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Hamilton-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Shield,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J.,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Moore,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T.,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Narendran,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P.,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Redwood,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S.,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Searle,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Uday,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S.,</a:t>
            </a:r>
            <a:r>
              <a:rPr sz="1100" spc="-5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Wheeler,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J.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Greenfield,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2023.</a:t>
            </a:r>
            <a:endParaRPr sz="1100">
              <a:latin typeface="Arial MT"/>
              <a:cs typeface="Arial MT"/>
            </a:endParaRPr>
          </a:p>
          <a:p>
            <a:pPr marL="469900" marR="643890">
              <a:lnSpc>
                <a:spcPct val="141800"/>
              </a:lnSpc>
              <a:spcBef>
                <a:spcPts val="25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Current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evidence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for</a:t>
            </a:r>
            <a:r>
              <a:rPr sz="1100" spc="-5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designing</a:t>
            </a:r>
            <a:r>
              <a:rPr sz="1100" spc="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self-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management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support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for</a:t>
            </a:r>
            <a:r>
              <a:rPr sz="1100" spc="-5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underserved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populations: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integrative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review</a:t>
            </a:r>
            <a:r>
              <a:rPr sz="1100" spc="-5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using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the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example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of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diabetes.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International</a:t>
            </a:r>
            <a:r>
              <a:rPr sz="1100" i="1" spc="-1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journal</a:t>
            </a:r>
            <a:r>
              <a:rPr sz="1100" i="1" spc="-1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for</a:t>
            </a:r>
            <a:r>
              <a:rPr sz="1100" i="1" spc="-2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equity</a:t>
            </a:r>
            <a:r>
              <a:rPr sz="1100" i="1" spc="-1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in</a:t>
            </a:r>
            <a:r>
              <a:rPr sz="1100" i="1" spc="-2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health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22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(1),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p.188.</a:t>
            </a:r>
            <a:endParaRPr sz="1100">
              <a:latin typeface="Arial MT"/>
              <a:cs typeface="Arial MT"/>
            </a:endParaRPr>
          </a:p>
          <a:p>
            <a:pPr marL="469900" marR="288925" indent="-457834">
              <a:lnSpc>
                <a:spcPct val="141800"/>
              </a:lnSpc>
              <a:spcBef>
                <a:spcPts val="50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Mathur,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R.,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Farmer,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R.E.,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Eastwood,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S.V.,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Chaturvedi,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Douglas,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I.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Smeeth,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L.,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2020.</a:t>
            </a:r>
            <a:r>
              <a:rPr sz="1100" spc="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Ethnic</a:t>
            </a:r>
            <a:r>
              <a:rPr sz="1100" spc="-6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disparities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initiation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intensification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of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diabetes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treatment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adults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with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type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diabetes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the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UK,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1990–2017: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cohort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study.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PLoS</a:t>
            </a:r>
            <a:r>
              <a:rPr sz="1100" i="1" spc="-1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medicine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17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(5),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p.e1003106.</a:t>
            </a:r>
            <a:endParaRPr sz="1100">
              <a:latin typeface="Arial MT"/>
              <a:cs typeface="Arial MT"/>
            </a:endParaRPr>
          </a:p>
          <a:p>
            <a:pPr marL="469900" marR="5080" indent="-457834">
              <a:lnSpc>
                <a:spcPct val="141800"/>
              </a:lnSpc>
              <a:spcBef>
                <a:spcPts val="50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Misra,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Holman,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Barron,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E.,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Knighton,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P.,</a:t>
            </a:r>
            <a:r>
              <a:rPr sz="1100" spc="-5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Warner,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Kar,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P.,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Young,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B.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Valabhji,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2023.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Characteristics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care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young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people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with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type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diabetes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included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the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national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diabetes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audit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datasets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for</a:t>
            </a:r>
            <a:r>
              <a:rPr sz="1100" spc="-5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England.</a:t>
            </a:r>
            <a:r>
              <a:rPr sz="1100" spc="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Diabetic</a:t>
            </a:r>
            <a:r>
              <a:rPr sz="1100" i="1" spc="-20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Medicine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40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(1),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p.e14940.</a:t>
            </a:r>
            <a:endParaRPr sz="1100">
              <a:latin typeface="Arial MT"/>
              <a:cs typeface="Arial MT"/>
            </a:endParaRPr>
          </a:p>
          <a:p>
            <a:pPr marL="469900" marR="595630" indent="-457834">
              <a:lnSpc>
                <a:spcPct val="141800"/>
              </a:lnSpc>
              <a:spcBef>
                <a:spcPts val="50"/>
              </a:spcBef>
            </a:pPr>
            <a:r>
              <a:rPr sz="1100" dirty="0">
                <a:latin typeface="Arial MT"/>
                <a:cs typeface="Arial MT"/>
              </a:rPr>
              <a:t>Naeem,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M.,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Ozuem,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W.,</a:t>
            </a:r>
            <a:r>
              <a:rPr sz="1100" spc="-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Howell,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K.</a:t>
            </a:r>
            <a:r>
              <a:rPr sz="1100" spc="-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and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Ranfagni,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S.,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2023.</a:t>
            </a:r>
            <a:r>
              <a:rPr sz="1100" spc="-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step-by-step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process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of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thematic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analysis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to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develop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conceptual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model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spc="-25" dirty="0">
                <a:latin typeface="Arial MT"/>
                <a:cs typeface="Arial MT"/>
              </a:rPr>
              <a:t>in </a:t>
            </a:r>
            <a:r>
              <a:rPr sz="1100" dirty="0">
                <a:latin typeface="Arial MT"/>
                <a:cs typeface="Arial MT"/>
              </a:rPr>
              <a:t>qualitative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research.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i="1" dirty="0">
                <a:latin typeface="Arial"/>
                <a:cs typeface="Arial"/>
              </a:rPr>
              <a:t>International</a:t>
            </a:r>
            <a:r>
              <a:rPr sz="1100" i="1" spc="-35" dirty="0">
                <a:latin typeface="Arial"/>
                <a:cs typeface="Arial"/>
              </a:rPr>
              <a:t> </a:t>
            </a:r>
            <a:r>
              <a:rPr sz="1100" i="1" dirty="0">
                <a:latin typeface="Arial"/>
                <a:cs typeface="Arial"/>
              </a:rPr>
              <a:t>journal</a:t>
            </a:r>
            <a:r>
              <a:rPr sz="1100" i="1" spc="-35" dirty="0">
                <a:latin typeface="Arial"/>
                <a:cs typeface="Arial"/>
              </a:rPr>
              <a:t> </a:t>
            </a:r>
            <a:r>
              <a:rPr sz="1100" i="1" dirty="0">
                <a:latin typeface="Arial"/>
                <a:cs typeface="Arial"/>
              </a:rPr>
              <a:t>of</a:t>
            </a:r>
            <a:r>
              <a:rPr sz="1100" i="1" spc="-20" dirty="0">
                <a:latin typeface="Arial"/>
                <a:cs typeface="Arial"/>
              </a:rPr>
              <a:t> </a:t>
            </a:r>
            <a:r>
              <a:rPr sz="1100" i="1" dirty="0">
                <a:latin typeface="Arial"/>
                <a:cs typeface="Arial"/>
              </a:rPr>
              <a:t>qualitative</a:t>
            </a:r>
            <a:r>
              <a:rPr sz="1100" i="1" spc="-25" dirty="0">
                <a:latin typeface="Arial"/>
                <a:cs typeface="Arial"/>
              </a:rPr>
              <a:t> </a:t>
            </a:r>
            <a:r>
              <a:rPr sz="1100" i="1" dirty="0">
                <a:latin typeface="Arial"/>
                <a:cs typeface="Arial"/>
              </a:rPr>
              <a:t>methods</a:t>
            </a:r>
            <a:r>
              <a:rPr sz="1100" dirty="0">
                <a:latin typeface="Arial MT"/>
                <a:cs typeface="Arial MT"/>
              </a:rPr>
              <a:t>,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i="1" dirty="0">
                <a:latin typeface="Arial"/>
                <a:cs typeface="Arial"/>
              </a:rPr>
              <a:t>22</a:t>
            </a:r>
            <a:r>
              <a:rPr sz="1100" dirty="0">
                <a:latin typeface="Arial MT"/>
                <a:cs typeface="Arial MT"/>
              </a:rPr>
              <a:t>,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p.16094069231205789.</a:t>
            </a:r>
            <a:endParaRPr sz="1100">
              <a:latin typeface="Arial MT"/>
              <a:cs typeface="Arial MT"/>
            </a:endParaRPr>
          </a:p>
          <a:p>
            <a:pPr marL="469900" marR="135890" indent="-457834" algn="just">
              <a:lnSpc>
                <a:spcPct val="143800"/>
              </a:lnSpc>
              <a:spcBef>
                <a:spcPts val="45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Phillips,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Hazlehurst,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J.M.,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Sheppard,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Bellary,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Hanif,</a:t>
            </a:r>
            <a:r>
              <a:rPr sz="1100" spc="-5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W.,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Karamat,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M.A.,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Crowe,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F.L.,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Stone,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Thomas,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G.N.,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Peracha,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J.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Fenton,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A.,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2024.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Inequalities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the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management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diabetic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kidney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disease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in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UK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primary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care: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cross</a:t>
            </a:r>
            <a:r>
              <a:rPr sz="1100" dirty="0">
                <a:solidFill>
                  <a:srgbClr val="212121"/>
                </a:solidFill>
                <a:latin typeface="Cambria Math"/>
                <a:cs typeface="Cambria Math"/>
              </a:rPr>
              <a:t>-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sectional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analysis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large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primary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care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database.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Diabetic</a:t>
            </a:r>
            <a:r>
              <a:rPr sz="1100" i="1" spc="-3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medicine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41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(1),</a:t>
            </a:r>
            <a:r>
              <a:rPr sz="1100" spc="-5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p.e15153.</a:t>
            </a:r>
            <a:endParaRPr sz="1100">
              <a:latin typeface="Arial MT"/>
              <a:cs typeface="Arial MT"/>
            </a:endParaRPr>
          </a:p>
          <a:p>
            <a:pPr marL="469900" marR="219710" indent="-457834">
              <a:lnSpc>
                <a:spcPct val="144600"/>
              </a:lnSpc>
              <a:spcBef>
                <a:spcPts val="35"/>
              </a:spcBef>
            </a:pP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Woodward,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A.,</a:t>
            </a:r>
            <a:r>
              <a:rPr sz="1100" spc="-5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Walters,</a:t>
            </a:r>
            <a:r>
              <a:rPr sz="1100" spc="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K.,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Davies,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Nimmons,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D.,</a:t>
            </a:r>
            <a:r>
              <a:rPr sz="110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Protheroe,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J.,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Chew</a:t>
            </a:r>
            <a:r>
              <a:rPr sz="1100" spc="-10" dirty="0">
                <a:solidFill>
                  <a:srgbClr val="212121"/>
                </a:solidFill>
                <a:latin typeface="Cambria Math"/>
                <a:cs typeface="Cambria Math"/>
              </a:rPr>
              <a:t>-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Graham,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C.A.,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Stevenson,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F.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Armstrong,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M.,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2024.</a:t>
            </a:r>
            <a:r>
              <a:rPr sz="1100" spc="-3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Barriers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and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facilitators</a:t>
            </a:r>
            <a:r>
              <a:rPr sz="1100" spc="-2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self</a:t>
            </a:r>
            <a:r>
              <a:rPr sz="1100" spc="-10" dirty="0">
                <a:solidFill>
                  <a:srgbClr val="212121"/>
                </a:solidFill>
                <a:latin typeface="Cambria Math"/>
                <a:cs typeface="Cambria Math"/>
              </a:rPr>
              <a:t>-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management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of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diabetes</a:t>
            </a:r>
            <a:r>
              <a:rPr sz="1100" spc="-4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amongst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people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experiencing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socioeconomic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deprivation: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systematic</a:t>
            </a:r>
            <a:r>
              <a:rPr sz="1100" spc="-2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review</a:t>
            </a:r>
            <a:r>
              <a:rPr sz="1100" spc="-5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and</a:t>
            </a:r>
            <a:r>
              <a:rPr sz="1100" spc="-1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qualitative 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synthesis.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Health</a:t>
            </a:r>
            <a:r>
              <a:rPr sz="1100" i="1" spc="-3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Expectations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,</a:t>
            </a:r>
            <a:r>
              <a:rPr sz="1100" spc="-40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12121"/>
                </a:solidFill>
                <a:latin typeface="Arial"/>
                <a:cs typeface="Arial"/>
              </a:rPr>
              <a:t>27</a:t>
            </a:r>
            <a:r>
              <a:rPr sz="1100" dirty="0">
                <a:solidFill>
                  <a:srgbClr val="212121"/>
                </a:solidFill>
                <a:latin typeface="Arial MT"/>
                <a:cs typeface="Arial MT"/>
              </a:rPr>
              <a:t>(3),</a:t>
            </a:r>
            <a:r>
              <a:rPr sz="1100" spc="-3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12121"/>
                </a:solidFill>
                <a:latin typeface="Arial MT"/>
                <a:cs typeface="Arial MT"/>
              </a:rPr>
              <a:t>p.e14070.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6077</TotalTime>
  <Words>1782</Words>
  <Application>Microsoft Office PowerPoint</Application>
  <PresentationFormat>Custom</PresentationFormat>
  <Paragraphs>118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Aptos</vt:lpstr>
      <vt:lpstr>Arial</vt:lpstr>
      <vt:lpstr>Arial MT</vt:lpstr>
      <vt:lpstr>Calibri</vt:lpstr>
      <vt:lpstr>Cambria Math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Neneh Bangura</dc:creator>
  <cp:lastModifiedBy>Neneh Bangura</cp:lastModifiedBy>
  <cp:revision>3</cp:revision>
  <cp:lastPrinted>2026-07-01T17:41:02Z</cp:lastPrinted>
  <dcterms:created xsi:type="dcterms:W3CDTF">2026-06-22T15:26:31Z</dcterms:created>
  <dcterms:modified xsi:type="dcterms:W3CDTF">2026-07-05T20:11:44Z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2026-06-22T00:00:00Z</vt:filetime>
  </property>
  <property fmtid="{D5CDD505-2E9C-101B-9397-08002B2CF9AE}" pid="4" name="Creator">
    <vt:lpwstr>Microsoft® Word 2016</vt:lpwstr>
  </property>
  <property fmtid="{D5CDD505-2E9C-101B-9397-08002B2CF9AE}" pid="5" name="LastSaved">
    <vt:filetime>2026-06-22T00:00:00Z</vt:filetime>
  </property>
  <property fmtid="{D5CDD505-2E9C-101B-9397-08002B2CF9AE}" pid="6" name="Producer">
    <vt:lpwstr>www.ilovepdf.com</vt:lpwstr>
  </property>
</Properties>
</file>