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451"/>
    <p:restoredTop sz="94694"/>
  </p:normalViewPr>
  <p:slideViewPr>
    <p:cSldViewPr>
      <p:cViewPr varScale="1">
        <p:scale>
          <a:sx n="121" d="100"/>
          <a:sy n="121" d="100"/>
        </p:scale>
        <p:origin x="816" y="1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D82389-5D32-D244-AE25-123137F87760}" type="datetimeFigureOut">
              <a:rPr lang="en-US" smtClean="0"/>
              <a:t>3/27/25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88F6ED-5937-A44E-91D6-ECFDE87B516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2406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D88F6ED-5937-A44E-91D6-ECFDE87B516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633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637173" y="20827"/>
            <a:ext cx="8474222" cy="12801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rgbClr val="FF0000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2141" y="1548202"/>
            <a:ext cx="11221085" cy="4661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3/27/25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130359" y="4224337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6" y="0"/>
                </a:moveTo>
                <a:lnTo>
                  <a:pt x="0" y="21018"/>
                </a:lnTo>
                <a:lnTo>
                  <a:pt x="5080" y="27851"/>
                </a:lnTo>
                <a:lnTo>
                  <a:pt x="10401" y="32092"/>
                </a:lnTo>
                <a:lnTo>
                  <a:pt x="16992" y="35001"/>
                </a:lnTo>
                <a:lnTo>
                  <a:pt x="24409" y="36423"/>
                </a:lnTo>
                <a:lnTo>
                  <a:pt x="32207" y="36233"/>
                </a:lnTo>
                <a:lnTo>
                  <a:pt x="51320" y="11531"/>
                </a:lnTo>
                <a:lnTo>
                  <a:pt x="45351" y="4470"/>
                </a:lnTo>
                <a:lnTo>
                  <a:pt x="35953" y="1193"/>
                </a:lnTo>
                <a:lnTo>
                  <a:pt x="28206" y="0"/>
                </a:lnTo>
                <a:close/>
              </a:path>
            </a:pathLst>
          </a:custGeom>
          <a:solidFill>
            <a:srgbClr val="F4D24E">
              <a:alpha val="97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6816149" y="3386668"/>
            <a:ext cx="260985" cy="88900"/>
            <a:chOff x="6816149" y="3386668"/>
            <a:chExt cx="260985" cy="88900"/>
          </a:xfrm>
        </p:grpSpPr>
        <p:sp>
          <p:nvSpPr>
            <p:cNvPr id="4" name="object 4"/>
            <p:cNvSpPr/>
            <p:nvPr/>
          </p:nvSpPr>
          <p:spPr>
            <a:xfrm>
              <a:off x="6816149" y="3438236"/>
              <a:ext cx="50165" cy="37465"/>
            </a:xfrm>
            <a:custGeom>
              <a:avLst/>
              <a:gdLst/>
              <a:ahLst/>
              <a:cxnLst/>
              <a:rect l="l" t="t" r="r" b="b"/>
              <a:pathLst>
                <a:path w="50165" h="37464">
                  <a:moveTo>
                    <a:pt x="21031" y="0"/>
                  </a:moveTo>
                  <a:lnTo>
                    <a:pt x="11671" y="2565"/>
                  </a:lnTo>
                  <a:lnTo>
                    <a:pt x="4381" y="7620"/>
                  </a:lnTo>
                  <a:lnTo>
                    <a:pt x="406" y="14147"/>
                  </a:lnTo>
                  <a:lnTo>
                    <a:pt x="0" y="21310"/>
                  </a:lnTo>
                  <a:lnTo>
                    <a:pt x="3441" y="28282"/>
                  </a:lnTo>
                  <a:lnTo>
                    <a:pt x="7772" y="33528"/>
                  </a:lnTo>
                  <a:lnTo>
                    <a:pt x="15265" y="36855"/>
                  </a:lnTo>
                  <a:lnTo>
                    <a:pt x="23507" y="37185"/>
                  </a:lnTo>
                  <a:lnTo>
                    <a:pt x="33362" y="36093"/>
                  </a:lnTo>
                  <a:lnTo>
                    <a:pt x="41617" y="32397"/>
                  </a:lnTo>
                  <a:lnTo>
                    <a:pt x="47409" y="26670"/>
                  </a:lnTo>
                  <a:lnTo>
                    <a:pt x="49885" y="19481"/>
                  </a:lnTo>
                  <a:lnTo>
                    <a:pt x="50152" y="15697"/>
                  </a:lnTo>
                  <a:lnTo>
                    <a:pt x="48869" y="11938"/>
                  </a:lnTo>
                  <a:lnTo>
                    <a:pt x="46202" y="8699"/>
                  </a:lnTo>
                  <a:lnTo>
                    <a:pt x="39408" y="3263"/>
                  </a:lnTo>
                  <a:lnTo>
                    <a:pt x="30645" y="304"/>
                  </a:lnTo>
                  <a:lnTo>
                    <a:pt x="21031" y="0"/>
                  </a:lnTo>
                  <a:close/>
                </a:path>
              </a:pathLst>
            </a:custGeom>
            <a:solidFill>
              <a:srgbClr val="4AB5A2">
                <a:alpha val="940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883603" y="3430765"/>
              <a:ext cx="53340" cy="37465"/>
            </a:xfrm>
            <a:custGeom>
              <a:avLst/>
              <a:gdLst/>
              <a:ahLst/>
              <a:cxnLst/>
              <a:rect l="l" t="t" r="r" b="b"/>
              <a:pathLst>
                <a:path w="53340" h="37464">
                  <a:moveTo>
                    <a:pt x="52832" y="19646"/>
                  </a:moveTo>
                  <a:lnTo>
                    <a:pt x="51384" y="20066"/>
                  </a:lnTo>
                  <a:lnTo>
                    <a:pt x="52031" y="13982"/>
                  </a:lnTo>
                  <a:lnTo>
                    <a:pt x="48628" y="8026"/>
                  </a:lnTo>
                  <a:lnTo>
                    <a:pt x="42278" y="4140"/>
                  </a:lnTo>
                  <a:lnTo>
                    <a:pt x="33464" y="673"/>
                  </a:lnTo>
                  <a:lnTo>
                    <a:pt x="23888" y="0"/>
                  </a:lnTo>
                  <a:lnTo>
                    <a:pt x="14668" y="2057"/>
                  </a:lnTo>
                  <a:lnTo>
                    <a:pt x="6959" y="6743"/>
                  </a:lnTo>
                  <a:lnTo>
                    <a:pt x="774" y="13030"/>
                  </a:lnTo>
                  <a:lnTo>
                    <a:pt x="0" y="21386"/>
                  </a:lnTo>
                  <a:lnTo>
                    <a:pt x="4940" y="28244"/>
                  </a:lnTo>
                  <a:lnTo>
                    <a:pt x="10579" y="32766"/>
                  </a:lnTo>
                  <a:lnTo>
                    <a:pt x="17627" y="35737"/>
                  </a:lnTo>
                  <a:lnTo>
                    <a:pt x="25539" y="37007"/>
                  </a:lnTo>
                  <a:lnTo>
                    <a:pt x="33782" y="36410"/>
                  </a:lnTo>
                  <a:lnTo>
                    <a:pt x="43764" y="33845"/>
                  </a:lnTo>
                  <a:lnTo>
                    <a:pt x="51079" y="27406"/>
                  </a:lnTo>
                  <a:lnTo>
                    <a:pt x="52730" y="20066"/>
                  </a:lnTo>
                  <a:lnTo>
                    <a:pt x="52832" y="19646"/>
                  </a:lnTo>
                  <a:close/>
                </a:path>
              </a:pathLst>
            </a:custGeom>
            <a:solidFill>
              <a:srgbClr val="F4D24E">
                <a:alpha val="391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953999" y="3414242"/>
              <a:ext cx="52705" cy="36830"/>
            </a:xfrm>
            <a:custGeom>
              <a:avLst/>
              <a:gdLst/>
              <a:ahLst/>
              <a:cxnLst/>
              <a:rect l="l" t="t" r="r" b="b"/>
              <a:pathLst>
                <a:path w="52704" h="36829">
                  <a:moveTo>
                    <a:pt x="52539" y="19405"/>
                  </a:moveTo>
                  <a:lnTo>
                    <a:pt x="51104" y="19837"/>
                  </a:lnTo>
                  <a:lnTo>
                    <a:pt x="51612" y="13957"/>
                  </a:lnTo>
                  <a:lnTo>
                    <a:pt x="48361" y="8242"/>
                  </a:lnTo>
                  <a:lnTo>
                    <a:pt x="42341" y="4419"/>
                  </a:lnTo>
                  <a:lnTo>
                    <a:pt x="33629" y="812"/>
                  </a:lnTo>
                  <a:lnTo>
                    <a:pt x="24066" y="0"/>
                  </a:lnTo>
                  <a:lnTo>
                    <a:pt x="14795" y="1917"/>
                  </a:lnTo>
                  <a:lnTo>
                    <a:pt x="6959" y="6502"/>
                  </a:lnTo>
                  <a:lnTo>
                    <a:pt x="787" y="12788"/>
                  </a:lnTo>
                  <a:lnTo>
                    <a:pt x="0" y="21145"/>
                  </a:lnTo>
                  <a:lnTo>
                    <a:pt x="4940" y="28003"/>
                  </a:lnTo>
                  <a:lnTo>
                    <a:pt x="10731" y="32321"/>
                  </a:lnTo>
                  <a:lnTo>
                    <a:pt x="17767" y="35204"/>
                  </a:lnTo>
                  <a:lnTo>
                    <a:pt x="25603" y="36537"/>
                  </a:lnTo>
                  <a:lnTo>
                    <a:pt x="33782" y="36169"/>
                  </a:lnTo>
                  <a:lnTo>
                    <a:pt x="43942" y="33845"/>
                  </a:lnTo>
                  <a:lnTo>
                    <a:pt x="51295" y="27266"/>
                  </a:lnTo>
                  <a:lnTo>
                    <a:pt x="52463" y="19837"/>
                  </a:lnTo>
                  <a:lnTo>
                    <a:pt x="52539" y="19405"/>
                  </a:lnTo>
                  <a:close/>
                </a:path>
              </a:pathLst>
            </a:custGeom>
            <a:solidFill>
              <a:srgbClr val="F4D24E">
                <a:alpha val="940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7027187" y="3386668"/>
              <a:ext cx="50165" cy="38100"/>
            </a:xfrm>
            <a:custGeom>
              <a:avLst/>
              <a:gdLst/>
              <a:ahLst/>
              <a:cxnLst/>
              <a:rect l="l" t="t" r="r" b="b"/>
              <a:pathLst>
                <a:path w="50165" h="38100">
                  <a:moveTo>
                    <a:pt x="26962" y="0"/>
                  </a:moveTo>
                  <a:lnTo>
                    <a:pt x="0" y="22250"/>
                  </a:lnTo>
                  <a:lnTo>
                    <a:pt x="3302" y="29349"/>
                  </a:lnTo>
                  <a:lnTo>
                    <a:pt x="8826" y="33439"/>
                  </a:lnTo>
                  <a:lnTo>
                    <a:pt x="15494" y="36233"/>
                  </a:lnTo>
                  <a:lnTo>
                    <a:pt x="22923" y="37630"/>
                  </a:lnTo>
                  <a:lnTo>
                    <a:pt x="30708" y="37503"/>
                  </a:lnTo>
                  <a:lnTo>
                    <a:pt x="40944" y="35204"/>
                  </a:lnTo>
                  <a:lnTo>
                    <a:pt x="48399" y="28638"/>
                  </a:lnTo>
                  <a:lnTo>
                    <a:pt x="49758" y="20739"/>
                  </a:lnTo>
                  <a:lnTo>
                    <a:pt x="49555" y="12852"/>
                  </a:lnTo>
                  <a:lnTo>
                    <a:pt x="43586" y="5664"/>
                  </a:lnTo>
                  <a:lnTo>
                    <a:pt x="34163" y="2032"/>
                  </a:lnTo>
                  <a:lnTo>
                    <a:pt x="26962" y="0"/>
                  </a:lnTo>
                  <a:close/>
                </a:path>
              </a:pathLst>
            </a:custGeom>
            <a:solidFill>
              <a:srgbClr val="4AB5A2">
                <a:alpha val="117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8" name="object 8"/>
          <p:cNvGrpSpPr/>
          <p:nvPr/>
        </p:nvGrpSpPr>
        <p:grpSpPr>
          <a:xfrm>
            <a:off x="7589659" y="3043627"/>
            <a:ext cx="191135" cy="80645"/>
            <a:chOff x="7589659" y="3043627"/>
            <a:chExt cx="191135" cy="80645"/>
          </a:xfrm>
        </p:grpSpPr>
        <p:sp>
          <p:nvSpPr>
            <p:cNvPr id="9" name="object 9"/>
            <p:cNvSpPr/>
            <p:nvPr/>
          </p:nvSpPr>
          <p:spPr>
            <a:xfrm>
              <a:off x="7589659" y="3086788"/>
              <a:ext cx="50800" cy="37465"/>
            </a:xfrm>
            <a:custGeom>
              <a:avLst/>
              <a:gdLst/>
              <a:ahLst/>
              <a:cxnLst/>
              <a:rect l="l" t="t" r="r" b="b"/>
              <a:pathLst>
                <a:path w="50800" h="37464">
                  <a:moveTo>
                    <a:pt x="21069" y="0"/>
                  </a:moveTo>
                  <a:lnTo>
                    <a:pt x="11709" y="2540"/>
                  </a:lnTo>
                  <a:lnTo>
                    <a:pt x="4406" y="7607"/>
                  </a:lnTo>
                  <a:lnTo>
                    <a:pt x="406" y="14135"/>
                  </a:lnTo>
                  <a:lnTo>
                    <a:pt x="0" y="21297"/>
                  </a:lnTo>
                  <a:lnTo>
                    <a:pt x="3428" y="28270"/>
                  </a:lnTo>
                  <a:lnTo>
                    <a:pt x="7708" y="33464"/>
                  </a:lnTo>
                  <a:lnTo>
                    <a:pt x="15100" y="36779"/>
                  </a:lnTo>
                  <a:lnTo>
                    <a:pt x="23253" y="37160"/>
                  </a:lnTo>
                  <a:lnTo>
                    <a:pt x="33121" y="36156"/>
                  </a:lnTo>
                  <a:lnTo>
                    <a:pt x="41427" y="32524"/>
                  </a:lnTo>
                  <a:lnTo>
                    <a:pt x="47294" y="26847"/>
                  </a:lnTo>
                  <a:lnTo>
                    <a:pt x="49885" y="19672"/>
                  </a:lnTo>
                  <a:lnTo>
                    <a:pt x="50203" y="15824"/>
                  </a:lnTo>
                  <a:lnTo>
                    <a:pt x="48933" y="12001"/>
                  </a:lnTo>
                  <a:lnTo>
                    <a:pt x="46227" y="8724"/>
                  </a:lnTo>
                  <a:lnTo>
                    <a:pt x="39433" y="3289"/>
                  </a:lnTo>
                  <a:lnTo>
                    <a:pt x="30683" y="317"/>
                  </a:lnTo>
                  <a:lnTo>
                    <a:pt x="21069" y="0"/>
                  </a:lnTo>
                  <a:close/>
                </a:path>
              </a:pathLst>
            </a:custGeom>
            <a:solidFill>
              <a:srgbClr val="06A1C7">
                <a:alpha val="313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7659836" y="3060594"/>
              <a:ext cx="50800" cy="38735"/>
            </a:xfrm>
            <a:custGeom>
              <a:avLst/>
              <a:gdLst/>
              <a:ahLst/>
              <a:cxnLst/>
              <a:rect l="l" t="t" r="r" b="b"/>
              <a:pathLst>
                <a:path w="50800" h="38735">
                  <a:moveTo>
                    <a:pt x="26593" y="0"/>
                  </a:moveTo>
                  <a:lnTo>
                    <a:pt x="0" y="22720"/>
                  </a:lnTo>
                  <a:lnTo>
                    <a:pt x="3644" y="29540"/>
                  </a:lnTo>
                  <a:lnTo>
                    <a:pt x="7924" y="34721"/>
                  </a:lnTo>
                  <a:lnTo>
                    <a:pt x="15316" y="38049"/>
                  </a:lnTo>
                  <a:lnTo>
                    <a:pt x="23469" y="38430"/>
                  </a:lnTo>
                  <a:lnTo>
                    <a:pt x="33337" y="37414"/>
                  </a:lnTo>
                  <a:lnTo>
                    <a:pt x="41643" y="33794"/>
                  </a:lnTo>
                  <a:lnTo>
                    <a:pt x="47523" y="28105"/>
                  </a:lnTo>
                  <a:lnTo>
                    <a:pt x="50101" y="20929"/>
                  </a:lnTo>
                  <a:lnTo>
                    <a:pt x="50228" y="12966"/>
                  </a:lnTo>
                  <a:lnTo>
                    <a:pt x="43992" y="5702"/>
                  </a:lnTo>
                  <a:lnTo>
                    <a:pt x="26593" y="0"/>
                  </a:lnTo>
                  <a:close/>
                </a:path>
              </a:pathLst>
            </a:custGeom>
            <a:solidFill>
              <a:srgbClr val="76C6EB">
                <a:alpha val="7058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7730177" y="3043627"/>
              <a:ext cx="50165" cy="37465"/>
            </a:xfrm>
            <a:custGeom>
              <a:avLst/>
              <a:gdLst/>
              <a:ahLst/>
              <a:cxnLst/>
              <a:rect l="l" t="t" r="r" b="b"/>
              <a:pathLst>
                <a:path w="50165" h="37464">
                  <a:moveTo>
                    <a:pt x="28498" y="0"/>
                  </a:moveTo>
                  <a:lnTo>
                    <a:pt x="18542" y="393"/>
                  </a:lnTo>
                  <a:lnTo>
                    <a:pt x="9575" y="3644"/>
                  </a:lnTo>
                  <a:lnTo>
                    <a:pt x="3200" y="9017"/>
                  </a:lnTo>
                  <a:lnTo>
                    <a:pt x="0" y="15786"/>
                  </a:lnTo>
                  <a:lnTo>
                    <a:pt x="533" y="23190"/>
                  </a:lnTo>
                  <a:lnTo>
                    <a:pt x="4889" y="29870"/>
                  </a:lnTo>
                  <a:lnTo>
                    <a:pt x="12090" y="34620"/>
                  </a:lnTo>
                  <a:lnTo>
                    <a:pt x="21158" y="37007"/>
                  </a:lnTo>
                  <a:lnTo>
                    <a:pt x="31115" y="36614"/>
                  </a:lnTo>
                  <a:lnTo>
                    <a:pt x="41275" y="34290"/>
                  </a:lnTo>
                  <a:lnTo>
                    <a:pt x="48615" y="27711"/>
                  </a:lnTo>
                  <a:lnTo>
                    <a:pt x="49872" y="19850"/>
                  </a:lnTo>
                  <a:lnTo>
                    <a:pt x="50063" y="17818"/>
                  </a:lnTo>
                  <a:lnTo>
                    <a:pt x="49796" y="15773"/>
                  </a:lnTo>
                  <a:lnTo>
                    <a:pt x="49123" y="13817"/>
                  </a:lnTo>
                  <a:lnTo>
                    <a:pt x="44780" y="7137"/>
                  </a:lnTo>
                  <a:lnTo>
                    <a:pt x="37566" y="2387"/>
                  </a:lnTo>
                  <a:lnTo>
                    <a:pt x="28498" y="0"/>
                  </a:lnTo>
                  <a:close/>
                </a:path>
              </a:pathLst>
            </a:custGeom>
            <a:solidFill>
              <a:srgbClr val="F4D24E">
                <a:alpha val="744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/>
          <p:cNvGrpSpPr/>
          <p:nvPr/>
        </p:nvGrpSpPr>
        <p:grpSpPr>
          <a:xfrm>
            <a:off x="0" y="0"/>
            <a:ext cx="7010400" cy="6858000"/>
            <a:chOff x="0" y="0"/>
            <a:chExt cx="7010400" cy="6858000"/>
          </a:xfrm>
        </p:grpSpPr>
        <p:sp>
          <p:nvSpPr>
            <p:cNvPr id="13" name="object 13"/>
            <p:cNvSpPr/>
            <p:nvPr/>
          </p:nvSpPr>
          <p:spPr>
            <a:xfrm>
              <a:off x="5148516" y="2037773"/>
              <a:ext cx="51435" cy="38735"/>
            </a:xfrm>
            <a:custGeom>
              <a:avLst/>
              <a:gdLst/>
              <a:ahLst/>
              <a:cxnLst/>
              <a:rect l="l" t="t" r="r" b="b"/>
              <a:pathLst>
                <a:path w="51435" h="38735">
                  <a:moveTo>
                    <a:pt x="26657" y="0"/>
                  </a:moveTo>
                  <a:lnTo>
                    <a:pt x="0" y="22555"/>
                  </a:lnTo>
                  <a:lnTo>
                    <a:pt x="3517" y="29514"/>
                  </a:lnTo>
                  <a:lnTo>
                    <a:pt x="9169" y="34023"/>
                  </a:lnTo>
                  <a:lnTo>
                    <a:pt x="16217" y="36995"/>
                  </a:lnTo>
                  <a:lnTo>
                    <a:pt x="24129" y="38252"/>
                  </a:lnTo>
                  <a:lnTo>
                    <a:pt x="32372" y="37668"/>
                  </a:lnTo>
                  <a:lnTo>
                    <a:pt x="42354" y="35102"/>
                  </a:lnTo>
                  <a:lnTo>
                    <a:pt x="49656" y="28676"/>
                  </a:lnTo>
                  <a:lnTo>
                    <a:pt x="51409" y="20904"/>
                  </a:lnTo>
                  <a:lnTo>
                    <a:pt x="49898" y="14986"/>
                  </a:lnTo>
                  <a:lnTo>
                    <a:pt x="46342" y="9715"/>
                  </a:lnTo>
                  <a:lnTo>
                    <a:pt x="40982" y="5359"/>
                  </a:lnTo>
                  <a:lnTo>
                    <a:pt x="34099" y="2197"/>
                  </a:lnTo>
                  <a:lnTo>
                    <a:pt x="26657" y="0"/>
                  </a:lnTo>
                  <a:close/>
                </a:path>
              </a:pathLst>
            </a:custGeom>
            <a:solidFill>
              <a:srgbClr val="F4D24E">
                <a:alpha val="274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4" name="object 1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7010400" cy="6857999"/>
            </a:xfrm>
            <a:prstGeom prst="rect">
              <a:avLst/>
            </a:prstGeom>
          </p:spPr>
        </p:pic>
      </p:grpSp>
      <p:sp>
        <p:nvSpPr>
          <p:cNvPr id="15" name="object 15"/>
          <p:cNvSpPr/>
          <p:nvPr/>
        </p:nvSpPr>
        <p:spPr>
          <a:xfrm>
            <a:off x="10076319" y="1994026"/>
            <a:ext cx="55244" cy="41275"/>
          </a:xfrm>
          <a:custGeom>
            <a:avLst/>
            <a:gdLst/>
            <a:ahLst/>
            <a:cxnLst/>
            <a:rect l="l" t="t" r="r" b="b"/>
            <a:pathLst>
              <a:path w="55245" h="41275">
                <a:moveTo>
                  <a:pt x="55130" y="21691"/>
                </a:moveTo>
                <a:lnTo>
                  <a:pt x="29921" y="0"/>
                </a:lnTo>
                <a:lnTo>
                  <a:pt x="0" y="19037"/>
                </a:lnTo>
                <a:lnTo>
                  <a:pt x="30149" y="40678"/>
                </a:lnTo>
                <a:lnTo>
                  <a:pt x="40487" y="38544"/>
                </a:lnTo>
                <a:lnTo>
                  <a:pt x="49237" y="33426"/>
                </a:lnTo>
                <a:lnTo>
                  <a:pt x="53365" y="27813"/>
                </a:lnTo>
                <a:lnTo>
                  <a:pt x="55130" y="21691"/>
                </a:lnTo>
                <a:close/>
              </a:path>
            </a:pathLst>
          </a:custGeom>
          <a:solidFill>
            <a:srgbClr val="4AB5A2">
              <a:alpha val="1293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7" y="1117"/>
                </a:lnTo>
                <a:lnTo>
                  <a:pt x="9436" y="5156"/>
                </a:lnTo>
                <a:lnTo>
                  <a:pt x="2882" y="11493"/>
                </a:lnTo>
                <a:lnTo>
                  <a:pt x="0" y="19494"/>
                </a:lnTo>
                <a:lnTo>
                  <a:pt x="990" y="25958"/>
                </a:lnTo>
                <a:lnTo>
                  <a:pt x="4356" y="31826"/>
                </a:lnTo>
                <a:lnTo>
                  <a:pt x="9804" y="36741"/>
                </a:lnTo>
                <a:lnTo>
                  <a:pt x="17056" y="40360"/>
                </a:lnTo>
                <a:lnTo>
                  <a:pt x="25704" y="41402"/>
                </a:lnTo>
                <a:lnTo>
                  <a:pt x="34264" y="40690"/>
                </a:lnTo>
                <a:lnTo>
                  <a:pt x="55880" y="22136"/>
                </a:lnTo>
                <a:lnTo>
                  <a:pt x="54381" y="13931"/>
                </a:lnTo>
                <a:lnTo>
                  <a:pt x="48958" y="7023"/>
                </a:lnTo>
                <a:lnTo>
                  <a:pt x="40449" y="2146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978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2047494" cy="6857999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302275" y="5648329"/>
            <a:ext cx="4581229" cy="760490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338369" y="4504016"/>
            <a:ext cx="2692394" cy="1036634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3366615" y="496315"/>
            <a:ext cx="3505835" cy="1540510"/>
          </a:xfrm>
          <a:prstGeom prst="rect">
            <a:avLst/>
          </a:prstGeom>
        </p:spPr>
        <p:txBody>
          <a:bodyPr vert="horz" wrap="square" lIns="0" tIns="78105" rIns="0" bIns="0" rtlCol="0">
            <a:spAutoFit/>
          </a:bodyPr>
          <a:lstStyle/>
          <a:p>
            <a:pPr marL="12700" marR="5080">
              <a:lnSpc>
                <a:spcPct val="88000"/>
              </a:lnSpc>
              <a:spcBef>
                <a:spcPts val="615"/>
              </a:spcBef>
            </a:pP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3600" b="1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10" dirty="0">
                <a:solidFill>
                  <a:srgbClr val="FFFFFF"/>
                </a:solidFill>
                <a:latin typeface="Arial"/>
                <a:cs typeface="Arial"/>
              </a:rPr>
              <a:t>Digital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Professional</a:t>
            </a:r>
            <a:r>
              <a:rPr sz="360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25" dirty="0">
                <a:solidFill>
                  <a:srgbClr val="FFFFFF"/>
                </a:solidFill>
                <a:latin typeface="Arial"/>
                <a:cs typeface="Arial"/>
              </a:rPr>
              <a:t>for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Health</a:t>
            </a:r>
            <a:r>
              <a:rPr sz="3600" b="1" spc="-5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3600" b="1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3600" b="1" spc="-20" dirty="0">
                <a:solidFill>
                  <a:srgbClr val="FFFFFF"/>
                </a:solidFill>
                <a:latin typeface="Arial"/>
                <a:cs typeface="Arial"/>
              </a:rPr>
              <a:t>Care</a:t>
            </a:r>
            <a:endParaRPr sz="3600">
              <a:latin typeface="Arial"/>
              <a:cs typeface="Arial"/>
            </a:endParaRPr>
          </a:p>
        </p:txBody>
      </p:sp>
      <p:sp>
        <p:nvSpPr>
          <p:cNvPr id="21" name="object 21"/>
          <p:cNvSpPr txBox="1">
            <a:spLocks noGrp="1"/>
          </p:cNvSpPr>
          <p:nvPr>
            <p:ph type="title"/>
          </p:nvPr>
        </p:nvSpPr>
        <p:spPr>
          <a:xfrm>
            <a:off x="7324054" y="196596"/>
            <a:ext cx="4342130" cy="33750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 dirty="0">
                <a:solidFill>
                  <a:srgbClr val="000000"/>
                </a:solidFill>
              </a:rPr>
              <a:t>BMD7010</a:t>
            </a:r>
          </a:p>
          <a:p>
            <a:pPr marL="12700" marR="5080">
              <a:lnSpc>
                <a:spcPct val="99700"/>
              </a:lnSpc>
              <a:spcBef>
                <a:spcPts val="35"/>
              </a:spcBef>
            </a:pPr>
            <a:r>
              <a:rPr spc="-10" dirty="0">
                <a:solidFill>
                  <a:srgbClr val="000000"/>
                </a:solidFill>
              </a:rPr>
              <a:t>Machine </a:t>
            </a:r>
            <a:r>
              <a:rPr dirty="0">
                <a:solidFill>
                  <a:srgbClr val="000000"/>
                </a:solidFill>
              </a:rPr>
              <a:t>Learning</a:t>
            </a:r>
            <a:r>
              <a:rPr spc="-155" dirty="0">
                <a:solidFill>
                  <a:srgbClr val="000000"/>
                </a:solidFill>
              </a:rPr>
              <a:t> </a:t>
            </a:r>
            <a:r>
              <a:rPr spc="-25" dirty="0">
                <a:solidFill>
                  <a:srgbClr val="000000"/>
                </a:solidFill>
              </a:rPr>
              <a:t>and </a:t>
            </a:r>
            <a:r>
              <a:rPr dirty="0">
                <a:solidFill>
                  <a:srgbClr val="000000"/>
                </a:solidFill>
              </a:rPr>
              <a:t>Large</a:t>
            </a:r>
            <a:r>
              <a:rPr spc="-130" dirty="0">
                <a:solidFill>
                  <a:srgbClr val="000000"/>
                </a:solidFill>
              </a:rPr>
              <a:t> </a:t>
            </a:r>
            <a:r>
              <a:rPr spc="-10" dirty="0">
                <a:solidFill>
                  <a:srgbClr val="000000"/>
                </a:solidFill>
              </a:rPr>
              <a:t>Language Models</a:t>
            </a:r>
          </a:p>
        </p:txBody>
      </p:sp>
      <p:sp>
        <p:nvSpPr>
          <p:cNvPr id="22" name="object 22"/>
          <p:cNvSpPr txBox="1"/>
          <p:nvPr/>
        </p:nvSpPr>
        <p:spPr>
          <a:xfrm>
            <a:off x="7324054" y="3632046"/>
            <a:ext cx="4161281" cy="87459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Dr Ed Conley BSc PhD</a:t>
            </a:r>
            <a:br>
              <a:rPr lang="en-GB" sz="2800" b="1" dirty="0">
                <a:solidFill>
                  <a:srgbClr val="FF0000"/>
                </a:solidFill>
                <a:latin typeface="Arial"/>
                <a:cs typeface="Arial"/>
              </a:rPr>
            </a:br>
            <a:r>
              <a:rPr lang="en-GB" b="1" dirty="0">
                <a:solidFill>
                  <a:schemeClr val="tx1"/>
                </a:solidFill>
                <a:latin typeface="Arial"/>
                <a:cs typeface="Arial"/>
              </a:rPr>
              <a:t>27th March 2025</a:t>
            </a:r>
            <a:endParaRPr sz="2800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1263312" y="6421628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0" dirty="0">
                <a:solidFill>
                  <a:srgbClr val="898989"/>
                </a:solidFill>
                <a:latin typeface="Arial"/>
                <a:cs typeface="Arial"/>
              </a:rPr>
              <a:t>1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1219199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13441" y="2030476"/>
            <a:ext cx="165227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204" dirty="0"/>
              <a:t>BMDS7010</a:t>
            </a:r>
            <a:endParaRPr sz="2800"/>
          </a:p>
        </p:txBody>
      </p:sp>
      <p:sp>
        <p:nvSpPr>
          <p:cNvPr id="4" name="object 4"/>
          <p:cNvSpPr txBox="1"/>
          <p:nvPr/>
        </p:nvSpPr>
        <p:spPr>
          <a:xfrm>
            <a:off x="671830" y="2463241"/>
            <a:ext cx="4012565" cy="209031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3975">
              <a:lnSpc>
                <a:spcPts val="3270"/>
              </a:lnSpc>
              <a:spcBef>
                <a:spcPts val="100"/>
              </a:spcBef>
            </a:pPr>
            <a:r>
              <a:rPr lang="en-GB" sz="2800" b="1" spc="-135" dirty="0">
                <a:solidFill>
                  <a:srgbClr val="FF0000"/>
                </a:solidFill>
                <a:latin typeface="Arial"/>
                <a:cs typeface="Arial"/>
              </a:rPr>
              <a:t>March</a:t>
            </a:r>
            <a:r>
              <a:rPr sz="2800" b="1" spc="-1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spc="-130" dirty="0">
                <a:solidFill>
                  <a:srgbClr val="FF0000"/>
                </a:solidFill>
                <a:latin typeface="Arial"/>
                <a:cs typeface="Arial"/>
              </a:rPr>
              <a:t>2</a:t>
            </a:r>
            <a:r>
              <a:rPr lang="en-GB" sz="2800" b="1" spc="-130" dirty="0">
                <a:solidFill>
                  <a:srgbClr val="FF0000"/>
                </a:solidFill>
                <a:latin typeface="Arial"/>
                <a:cs typeface="Arial"/>
              </a:rPr>
              <a:t>7</a:t>
            </a:r>
            <a:r>
              <a:rPr lang="en-GB" sz="2850" b="1" spc="-195" baseline="23391" dirty="0">
                <a:solidFill>
                  <a:srgbClr val="FF0000"/>
                </a:solidFill>
                <a:latin typeface="Arial"/>
                <a:cs typeface="Arial"/>
              </a:rPr>
              <a:t>th</a:t>
            </a:r>
            <a:r>
              <a:rPr sz="2850" b="1" spc="44" baseline="2339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800" b="1" spc="-20" dirty="0">
                <a:solidFill>
                  <a:srgbClr val="FF0000"/>
                </a:solidFill>
                <a:latin typeface="Arial"/>
                <a:cs typeface="Arial"/>
              </a:rPr>
              <a:t>202</a:t>
            </a:r>
            <a:r>
              <a:rPr lang="en-GB" sz="2800" b="1" spc="-20">
                <a:solidFill>
                  <a:srgbClr val="FF0000"/>
                </a:solidFill>
                <a:latin typeface="Arial"/>
                <a:cs typeface="Arial"/>
              </a:rPr>
              <a:t>5</a:t>
            </a:r>
            <a:endParaRPr sz="2800" dirty="0">
              <a:latin typeface="Arial"/>
              <a:cs typeface="Arial"/>
            </a:endParaRPr>
          </a:p>
          <a:p>
            <a:pPr marL="25400" marR="17780">
              <a:lnSpc>
                <a:spcPts val="6380"/>
              </a:lnSpc>
              <a:spcBef>
                <a:spcPts val="114"/>
              </a:spcBef>
            </a:pPr>
            <a:r>
              <a:rPr sz="5400" b="1" spc="-10" dirty="0">
                <a:latin typeface="Arial"/>
                <a:cs typeface="Arial"/>
              </a:rPr>
              <a:t>Modelling Approaches</a:t>
            </a:r>
            <a:endParaRPr sz="5400" dirty="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1948" y="6056084"/>
            <a:ext cx="1904993" cy="628648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12598" y="-6735"/>
            <a:ext cx="8474222" cy="1120820"/>
          </a:xfrm>
          <a:prstGeom prst="rect">
            <a:avLst/>
          </a:prstGeom>
        </p:spPr>
        <p:txBody>
          <a:bodyPr vert="horz" wrap="square" lIns="0" tIns="561340" rIns="0" bIns="0" rtlCol="0">
            <a:spAutoFit/>
          </a:bodyPr>
          <a:lstStyle/>
          <a:p>
            <a:pPr marL="2661285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Learning Objectives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12598" y="1494028"/>
            <a:ext cx="10512425" cy="40575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08610" indent="-295910">
              <a:lnSpc>
                <a:spcPct val="100000"/>
              </a:lnSpc>
              <a:spcBef>
                <a:spcPts val="100"/>
              </a:spcBef>
              <a:buAutoNum type="arabicPlain"/>
              <a:tabLst>
                <a:tab pos="308610" algn="l"/>
              </a:tabLst>
            </a:pPr>
            <a:r>
              <a:rPr sz="2800" b="1" dirty="0">
                <a:solidFill>
                  <a:srgbClr val="242424"/>
                </a:solidFill>
                <a:latin typeface="Arial"/>
                <a:cs typeface="Arial"/>
              </a:rPr>
              <a:t>– Distinguish key machine learning concepts</a:t>
            </a:r>
            <a:endParaRPr sz="2800" dirty="0">
              <a:latin typeface="Arial"/>
              <a:cs typeface="Arial"/>
            </a:endParaRPr>
          </a:p>
          <a:p>
            <a:pPr marL="12700" marR="5080">
              <a:lnSpc>
                <a:spcPts val="1900"/>
              </a:lnSpc>
              <a:spcBef>
                <a:spcPts val="125"/>
              </a:spcBef>
            </a:pPr>
            <a:r>
              <a:rPr sz="1600" dirty="0">
                <a:solidFill>
                  <a:srgbClr val="242424"/>
                </a:solidFill>
                <a:latin typeface="Arial"/>
                <a:cs typeface="Arial"/>
              </a:rPr>
              <a:t>***its emphasised that this is not learn and recall material, all emphasis is on understanding.</a:t>
            </a:r>
            <a:endParaRPr lang="en-GB" sz="1600">
              <a:solidFill>
                <a:srgbClr val="242424"/>
              </a:solidFill>
              <a:latin typeface="Arial"/>
              <a:cs typeface="Arial"/>
            </a:endParaRPr>
          </a:p>
          <a:p>
            <a:pPr marL="12700" marR="5080">
              <a:lnSpc>
                <a:spcPts val="1900"/>
              </a:lnSpc>
              <a:spcBef>
                <a:spcPts val="125"/>
              </a:spcBef>
            </a:pPr>
            <a:endParaRPr lang="en-GB" sz="1600" dirty="0">
              <a:solidFill>
                <a:srgbClr val="242424"/>
              </a:solidFill>
              <a:latin typeface="Arial"/>
              <a:cs typeface="Arial"/>
            </a:endParaRPr>
          </a:p>
          <a:p>
            <a:pPr marL="12700" marR="5080">
              <a:lnSpc>
                <a:spcPts val="1900"/>
              </a:lnSpc>
              <a:spcBef>
                <a:spcPts val="125"/>
              </a:spcBef>
            </a:pPr>
            <a:endParaRPr lang="en-GB" sz="1600" b="1" dirty="0">
              <a:solidFill>
                <a:srgbClr val="242424"/>
              </a:solidFill>
              <a:latin typeface="Arial"/>
              <a:cs typeface="Arial"/>
            </a:endParaRPr>
          </a:p>
          <a:p>
            <a:pPr marL="12700" marR="5080">
              <a:lnSpc>
                <a:spcPts val="1900"/>
              </a:lnSpc>
              <a:spcBef>
                <a:spcPts val="125"/>
              </a:spcBef>
            </a:pPr>
            <a:r>
              <a:rPr sz="3200" b="1" dirty="0">
                <a:solidFill>
                  <a:srgbClr val="242424"/>
                </a:solidFill>
                <a:latin typeface="Arial"/>
                <a:cs typeface="Arial"/>
              </a:rPr>
              <a:t>– </a:t>
            </a:r>
            <a:r>
              <a:rPr sz="3200" b="1" dirty="0">
                <a:latin typeface="Arial"/>
                <a:cs typeface="Arial"/>
              </a:rPr>
              <a:t>Understand principles of </a:t>
            </a:r>
            <a:r>
              <a:rPr sz="3200" b="1" dirty="0">
                <a:solidFill>
                  <a:srgbClr val="242424"/>
                </a:solidFill>
                <a:latin typeface="Arial"/>
                <a:cs typeface="Arial"/>
              </a:rPr>
              <a:t>machine learning</a:t>
            </a:r>
            <a:endParaRPr sz="3200" dirty="0">
              <a:latin typeface="Arial"/>
              <a:cs typeface="Arial"/>
            </a:endParaRPr>
          </a:p>
          <a:p>
            <a:pPr marL="12700" marR="1029969">
              <a:lnSpc>
                <a:spcPts val="2210"/>
              </a:lnSpc>
              <a:spcBef>
                <a:spcPts val="15"/>
              </a:spcBef>
            </a:pPr>
            <a:r>
              <a:rPr sz="1800" dirty="0">
                <a:latin typeface="Arial"/>
                <a:cs typeface="Arial"/>
              </a:rPr>
              <a:t>…Understand some fundamentals about the toolbox of methods available - knowing where to look for answers/steps. See how some major milestones have recently been achieved.</a:t>
            </a:r>
          </a:p>
          <a:p>
            <a:pPr>
              <a:lnSpc>
                <a:spcPct val="100000"/>
              </a:lnSpc>
              <a:spcBef>
                <a:spcPts val="254"/>
              </a:spcBef>
            </a:pPr>
            <a:endParaRPr sz="1800" dirty="0">
              <a:latin typeface="Arial"/>
              <a:cs typeface="Arial"/>
            </a:endParaRPr>
          </a:p>
          <a:p>
            <a:pPr marL="12700" marR="738505" indent="295910">
              <a:lnSpc>
                <a:spcPts val="3290"/>
              </a:lnSpc>
              <a:buAutoNum type="arabicPlain" startAt="3"/>
              <a:tabLst>
                <a:tab pos="308610" algn="l"/>
              </a:tabLst>
            </a:pPr>
            <a:r>
              <a:rPr sz="2800" b="1" dirty="0">
                <a:solidFill>
                  <a:srgbClr val="242424"/>
                </a:solidFill>
                <a:latin typeface="Arial"/>
                <a:cs typeface="Arial"/>
              </a:rPr>
              <a:t>– To conceptualise a range of health and care scenarios where machine learning could be applied.</a:t>
            </a:r>
            <a:endParaRPr sz="2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AutoNum type="arabicPlain" startAt="3"/>
            </a:pPr>
            <a:endParaRPr sz="2800" dirty="0">
              <a:latin typeface="Arial"/>
              <a:cs typeface="Arial"/>
            </a:endParaRPr>
          </a:p>
          <a:p>
            <a:pPr marL="308610" indent="-295910">
              <a:lnSpc>
                <a:spcPct val="100000"/>
              </a:lnSpc>
              <a:buAutoNum type="arabicPlain" startAt="3"/>
              <a:tabLst>
                <a:tab pos="308610" algn="l"/>
              </a:tabLst>
            </a:pPr>
            <a:r>
              <a:rPr sz="2800" b="1" dirty="0">
                <a:solidFill>
                  <a:srgbClr val="242424"/>
                </a:solidFill>
                <a:latin typeface="Arial"/>
                <a:cs typeface="Arial"/>
              </a:rPr>
              <a:t>– Recognise mis-applications of machine learning</a:t>
            </a:r>
            <a:endParaRPr sz="28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01942" y="6056084"/>
            <a:ext cx="1905000" cy="62865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0600" y="54472"/>
            <a:ext cx="8474222" cy="1227003"/>
          </a:xfrm>
          <a:prstGeom prst="rect">
            <a:avLst/>
          </a:prstGeom>
        </p:spPr>
        <p:txBody>
          <a:bodyPr vert="horz" wrap="square" lIns="0" tIns="227076" rIns="0" bIns="0" rtlCol="0">
            <a:spAutoFit/>
          </a:bodyPr>
          <a:lstStyle/>
          <a:p>
            <a:pPr marL="318770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Re-clarification</a:t>
            </a:r>
          </a:p>
          <a:p>
            <a:pPr marL="3005455">
              <a:lnSpc>
                <a:spcPct val="100000"/>
              </a:lnSpc>
              <a:spcBef>
                <a:spcPts val="110"/>
              </a:spcBef>
            </a:pPr>
            <a:r>
              <a:rPr sz="2400" dirty="0">
                <a:solidFill>
                  <a:srgbClr val="000000"/>
                </a:solidFill>
              </a:rPr>
              <a:t>Aiming at simple definitions</a:t>
            </a:r>
            <a:endParaRPr sz="2400" dirty="0"/>
          </a:p>
        </p:txBody>
      </p:sp>
      <p:sp>
        <p:nvSpPr>
          <p:cNvPr id="3" name="object 3"/>
          <p:cNvSpPr txBox="1"/>
          <p:nvPr/>
        </p:nvSpPr>
        <p:spPr>
          <a:xfrm>
            <a:off x="434715" y="1858778"/>
            <a:ext cx="5513705" cy="4758995"/>
          </a:xfrm>
          <a:prstGeom prst="rect">
            <a:avLst/>
          </a:prstGeom>
          <a:ln w="28560">
            <a:solidFill>
              <a:srgbClr val="FF0000"/>
            </a:solidFill>
          </a:ln>
        </p:spPr>
        <p:txBody>
          <a:bodyPr vert="horz" wrap="square" lIns="0" tIns="19050" rIns="0" bIns="0" rtlCol="0">
            <a:spAutoFit/>
          </a:bodyPr>
          <a:lstStyle/>
          <a:p>
            <a:pPr marL="90805" marR="294640">
              <a:lnSpc>
                <a:spcPct val="100099"/>
              </a:lnSpc>
              <a:spcBef>
                <a:spcPts val="150"/>
              </a:spcBef>
            </a:pP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Artificial intelligence (AI) </a:t>
            </a:r>
            <a:r>
              <a:rPr sz="2800" dirty="0">
                <a:solidFill>
                  <a:srgbClr val="374151"/>
                </a:solidFill>
                <a:latin typeface="Arial"/>
                <a:cs typeface="Arial"/>
              </a:rPr>
              <a:t>teaches machines to do things that </a:t>
            </a:r>
            <a:r>
              <a:rPr sz="2800" u="heavy" dirty="0">
                <a:solidFill>
                  <a:srgbClr val="374151"/>
                </a:solidFill>
                <a:uFill>
                  <a:solidFill>
                    <a:srgbClr val="374151"/>
                  </a:solidFill>
                </a:uFill>
                <a:latin typeface="Arial"/>
                <a:cs typeface="Arial"/>
              </a:rPr>
              <a:t>usually</a:t>
            </a:r>
            <a:r>
              <a:rPr sz="280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800" u="heavy" dirty="0">
                <a:solidFill>
                  <a:srgbClr val="374151"/>
                </a:solidFill>
                <a:uFill>
                  <a:solidFill>
                    <a:srgbClr val="374151"/>
                  </a:solidFill>
                </a:uFill>
                <a:latin typeface="Arial"/>
                <a:cs typeface="Arial"/>
              </a:rPr>
              <a:t>require human intelligence</a:t>
            </a:r>
            <a:r>
              <a:rPr sz="2800" dirty="0">
                <a:solidFill>
                  <a:srgbClr val="374151"/>
                </a:solidFill>
                <a:latin typeface="Arial"/>
                <a:cs typeface="Arial"/>
              </a:rPr>
              <a:t>, such as thinking, problem-solving, learning, and decision-making. Some might say it is like giving a computer a brain, so it can do things on its own without us having to tell it exactly what to do every single time.</a:t>
            </a:r>
            <a:endParaRPr sz="28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10858" y="1861277"/>
            <a:ext cx="5591175" cy="4328749"/>
          </a:xfrm>
          <a:prstGeom prst="rect">
            <a:avLst/>
          </a:prstGeom>
          <a:ln w="28560">
            <a:solidFill>
              <a:srgbClr val="FF0000"/>
            </a:solidFill>
          </a:ln>
        </p:spPr>
        <p:txBody>
          <a:bodyPr vert="horz" wrap="square" lIns="0" tIns="19685" rIns="0" bIns="0" rtlCol="0">
            <a:spAutoFit/>
          </a:bodyPr>
          <a:lstStyle/>
          <a:p>
            <a:pPr marL="90805" marR="182245">
              <a:lnSpc>
                <a:spcPct val="100099"/>
              </a:lnSpc>
              <a:spcBef>
                <a:spcPts val="155"/>
              </a:spcBef>
            </a:pP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Machine Learning (ML) </a:t>
            </a:r>
            <a:r>
              <a:rPr sz="2800" dirty="0">
                <a:solidFill>
                  <a:srgbClr val="374151"/>
                </a:solidFill>
                <a:latin typeface="Arial"/>
                <a:cs typeface="Arial"/>
              </a:rPr>
              <a:t>is a type of AI that helps computers </a:t>
            </a:r>
            <a:r>
              <a:rPr sz="2800" u="heavy" dirty="0">
                <a:solidFill>
                  <a:srgbClr val="374151"/>
                </a:solidFill>
                <a:uFill>
                  <a:solidFill>
                    <a:srgbClr val="374151"/>
                  </a:solidFill>
                </a:uFill>
                <a:latin typeface="Arial"/>
                <a:cs typeface="Arial"/>
              </a:rPr>
              <a:t>learn from</a:t>
            </a:r>
            <a:r>
              <a:rPr sz="280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800" u="heavy" dirty="0">
                <a:solidFill>
                  <a:srgbClr val="374151"/>
                </a:solidFill>
                <a:uFill>
                  <a:solidFill>
                    <a:srgbClr val="374151"/>
                  </a:solidFill>
                </a:uFill>
                <a:latin typeface="Arial"/>
                <a:cs typeface="Arial"/>
              </a:rPr>
              <a:t>data and improve over time without</a:t>
            </a:r>
            <a:r>
              <a:rPr sz="280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800" u="heavy" dirty="0">
                <a:solidFill>
                  <a:srgbClr val="374151"/>
                </a:solidFill>
                <a:uFill>
                  <a:solidFill>
                    <a:srgbClr val="374151"/>
                  </a:solidFill>
                </a:uFill>
                <a:latin typeface="Arial"/>
                <a:cs typeface="Arial"/>
              </a:rPr>
              <a:t>being explicitly programmed</a:t>
            </a:r>
            <a:r>
              <a:rPr sz="2800" dirty="0">
                <a:solidFill>
                  <a:srgbClr val="374151"/>
                </a:solidFill>
                <a:latin typeface="Arial"/>
                <a:cs typeface="Arial"/>
              </a:rPr>
              <a:t>. It's like giving a computer the ability to learn from experience and get better at a task, like how humans learn from mistakes and get better at things with practice.</a:t>
            </a:r>
            <a:endParaRPr sz="28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1170602" y="6421628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0" dirty="0">
                <a:solidFill>
                  <a:srgbClr val="898989"/>
                </a:solidFill>
                <a:latin typeface="Arial"/>
                <a:cs typeface="Arial"/>
              </a:rPr>
              <a:t>4</a:t>
            </a:r>
            <a:endParaRPr sz="12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01948" y="6056084"/>
            <a:ext cx="1904993" cy="62864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37173" y="20827"/>
            <a:ext cx="8474222" cy="1227002"/>
          </a:xfrm>
          <a:prstGeom prst="rect">
            <a:avLst/>
          </a:prstGeom>
        </p:spPr>
        <p:txBody>
          <a:bodyPr vert="horz" wrap="square" lIns="0" tIns="227075" rIns="0" bIns="0" rtlCol="0">
            <a:spAutoFit/>
          </a:bodyPr>
          <a:lstStyle/>
          <a:p>
            <a:pPr marL="1078230" algn="ctr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Reminder of distinctions</a:t>
            </a:r>
          </a:p>
          <a:p>
            <a:pPr marL="1078230" algn="ctr">
              <a:lnSpc>
                <a:spcPct val="100000"/>
              </a:lnSpc>
              <a:spcBef>
                <a:spcPts val="110"/>
              </a:spcBef>
            </a:pPr>
            <a:r>
              <a:rPr sz="2400" dirty="0">
                <a:solidFill>
                  <a:srgbClr val="000000"/>
                </a:solidFill>
              </a:rPr>
              <a:t>Aiming at simple definitions</a:t>
            </a:r>
            <a:endParaRPr sz="2400" dirty="0"/>
          </a:p>
        </p:txBody>
      </p:sp>
      <p:sp>
        <p:nvSpPr>
          <p:cNvPr id="3" name="object 3"/>
          <p:cNvSpPr txBox="1"/>
          <p:nvPr/>
        </p:nvSpPr>
        <p:spPr>
          <a:xfrm>
            <a:off x="433879" y="1440025"/>
            <a:ext cx="5516880" cy="5189882"/>
          </a:xfrm>
          <a:prstGeom prst="rect">
            <a:avLst/>
          </a:prstGeom>
          <a:ln w="28575">
            <a:solidFill>
              <a:srgbClr val="FF0000"/>
            </a:solidFill>
          </a:ln>
        </p:spPr>
        <p:txBody>
          <a:bodyPr vert="horz" wrap="square" lIns="0" tIns="19050" rIns="0" bIns="0" rtlCol="0">
            <a:spAutoFit/>
          </a:bodyPr>
          <a:lstStyle/>
          <a:p>
            <a:pPr marL="91440" marR="140970">
              <a:lnSpc>
                <a:spcPct val="100200"/>
              </a:lnSpc>
              <a:spcBef>
                <a:spcPts val="150"/>
              </a:spcBef>
            </a:pP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Neural Networks (NN) </a:t>
            </a:r>
            <a:r>
              <a:rPr sz="2800" dirty="0">
                <a:solidFill>
                  <a:srgbClr val="374151"/>
                </a:solidFill>
                <a:latin typeface="Arial"/>
                <a:cs typeface="Arial"/>
              </a:rPr>
              <a:t>are </a:t>
            </a:r>
            <a:r>
              <a:rPr sz="2800" dirty="0">
                <a:latin typeface="Arial"/>
                <a:cs typeface="Arial"/>
              </a:rPr>
              <a:t>a way of designing AI that's </a:t>
            </a:r>
            <a:r>
              <a:rPr sz="2800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inspired by how</a:t>
            </a:r>
            <a:r>
              <a:rPr sz="2800" dirty="0">
                <a:latin typeface="Arial"/>
                <a:cs typeface="Arial"/>
              </a:rPr>
              <a:t> </a:t>
            </a:r>
            <a:r>
              <a:rPr sz="2800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our own brains work</a:t>
            </a:r>
            <a:r>
              <a:rPr sz="2800" dirty="0">
                <a:latin typeface="Arial"/>
                <a:cs typeface="Arial"/>
              </a:rPr>
              <a:t>. They're made up of layers of interconnected nodes, kind of like how our brain is made up of interconnected neurons. By processing information through these layers, </a:t>
            </a:r>
            <a:r>
              <a:rPr sz="2800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the network can learn</a:t>
            </a:r>
            <a:r>
              <a:rPr sz="2800" dirty="0">
                <a:latin typeface="Arial"/>
                <a:cs typeface="Arial"/>
              </a:rPr>
              <a:t> to recognize patterns, make decisions, and solve problems.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00800" y="1440025"/>
            <a:ext cx="5594350" cy="5189882"/>
          </a:xfrm>
          <a:prstGeom prst="rect">
            <a:avLst/>
          </a:prstGeom>
          <a:ln w="28575">
            <a:solidFill>
              <a:srgbClr val="FF0000"/>
            </a:solidFill>
          </a:ln>
        </p:spPr>
        <p:txBody>
          <a:bodyPr vert="horz" wrap="square" lIns="0" tIns="19050" rIns="0" bIns="0" rtlCol="0">
            <a:spAutoFit/>
          </a:bodyPr>
          <a:lstStyle/>
          <a:p>
            <a:pPr marL="90805" marR="140335">
              <a:lnSpc>
                <a:spcPct val="100200"/>
              </a:lnSpc>
              <a:spcBef>
                <a:spcPts val="150"/>
              </a:spcBef>
            </a:pPr>
            <a:r>
              <a:rPr sz="2800" b="1" dirty="0">
                <a:solidFill>
                  <a:srgbClr val="FF0000"/>
                </a:solidFill>
                <a:latin typeface="Arial"/>
                <a:cs typeface="Arial"/>
              </a:rPr>
              <a:t>Deep Learning (DL) </a:t>
            </a:r>
            <a:r>
              <a:rPr sz="2800" dirty="0">
                <a:latin typeface="Arial"/>
                <a:cs typeface="Arial"/>
              </a:rPr>
              <a:t>is a type of ML that uses </a:t>
            </a:r>
            <a:r>
              <a:rPr sz="2800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very large neural networks</a:t>
            </a:r>
            <a:r>
              <a:rPr sz="2800" dirty="0">
                <a:latin typeface="Arial"/>
                <a:cs typeface="Arial"/>
              </a:rPr>
              <a:t> with many layers to learn from data and solve complex problems. It's like stacking many simple machines on top of each other, and </a:t>
            </a:r>
            <a:r>
              <a:rPr sz="2800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teaching them</a:t>
            </a:r>
            <a:r>
              <a:rPr sz="2800" dirty="0">
                <a:latin typeface="Arial"/>
                <a:cs typeface="Arial"/>
              </a:rPr>
              <a:t> </a:t>
            </a:r>
            <a:r>
              <a:rPr sz="2800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to work together to solve a big</a:t>
            </a:r>
            <a:r>
              <a:rPr sz="2800" dirty="0">
                <a:latin typeface="Arial"/>
                <a:cs typeface="Arial"/>
              </a:rPr>
              <a:t> </a:t>
            </a:r>
            <a:r>
              <a:rPr sz="2800" u="heavy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problems </a:t>
            </a:r>
            <a:r>
              <a:rPr sz="2800" dirty="0">
                <a:latin typeface="Arial"/>
                <a:cs typeface="Arial"/>
              </a:rPr>
              <a:t>like like image recognition, understanding speech, chess and assisting diagnostic procedures.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170602" y="6421628"/>
            <a:ext cx="10287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0" dirty="0">
                <a:solidFill>
                  <a:srgbClr val="898989"/>
                </a:solidFill>
                <a:latin typeface="Arial"/>
                <a:cs typeface="Arial"/>
              </a:rPr>
              <a:t>5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501900" y="8357"/>
            <a:ext cx="9575800" cy="6849642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31140" y="110235"/>
            <a:ext cx="2236470" cy="247503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000" dirty="0"/>
              <a:t>Impacts of Machine Learning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8800" y="4419600"/>
            <a:ext cx="2412364" cy="1969770"/>
          </a:xfrm>
          <a:prstGeom prst="rect">
            <a:avLst/>
          </a:prstGeom>
          <a:solidFill>
            <a:srgbClr val="FFFF00"/>
          </a:solidFill>
          <a:ln w="9520">
            <a:solidFill>
              <a:srgbClr val="4472C4"/>
            </a:solidFill>
          </a:ln>
        </p:spPr>
        <p:txBody>
          <a:bodyPr vert="horz" wrap="square" lIns="0" tIns="33020" rIns="0" bIns="0" rtlCol="0">
            <a:spAutoFit/>
          </a:bodyPr>
          <a:lstStyle/>
          <a:p>
            <a:pPr marL="91440">
              <a:lnSpc>
                <a:spcPts val="2125"/>
              </a:lnSpc>
              <a:spcBef>
                <a:spcPts val="260"/>
              </a:spcBef>
            </a:pP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See BMDS7004</a:t>
            </a:r>
            <a:endParaRPr sz="1800" dirty="0">
              <a:latin typeface="Arial"/>
              <a:cs typeface="Arial"/>
            </a:endParaRPr>
          </a:p>
          <a:p>
            <a:pPr marL="91440">
              <a:lnSpc>
                <a:spcPts val="2125"/>
              </a:lnSpc>
            </a:pP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Supplement </a:t>
            </a:r>
            <a:r>
              <a:rPr sz="1800" b="1" dirty="0">
                <a:latin typeface="Arial"/>
                <a:cs typeface="Arial"/>
              </a:rPr>
              <a:t>- Fifty</a:t>
            </a:r>
            <a:endParaRPr sz="1800" dirty="0">
              <a:latin typeface="Arial"/>
              <a:cs typeface="Arial"/>
            </a:endParaRPr>
          </a:p>
          <a:p>
            <a:pPr marL="91440" marR="259715">
              <a:lnSpc>
                <a:spcPct val="99500"/>
              </a:lnSpc>
              <a:spcBef>
                <a:spcPts val="60"/>
              </a:spcBef>
            </a:pPr>
            <a:r>
              <a:rPr sz="1800" b="1" dirty="0">
                <a:latin typeface="Arial"/>
                <a:cs typeface="Arial"/>
              </a:rPr>
              <a:t>examples of how machine learning has been useful in health and care 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(next slide)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37173" y="20827"/>
            <a:ext cx="8474222" cy="1114151"/>
          </a:xfrm>
          <a:prstGeom prst="rect">
            <a:avLst/>
          </a:prstGeom>
        </p:spPr>
        <p:txBody>
          <a:bodyPr vert="horz" wrap="square" lIns="0" tIns="328676" rIns="0" bIns="0" rtlCol="0">
            <a:spAutoFit/>
          </a:bodyPr>
          <a:lstStyle/>
          <a:p>
            <a:pPr marL="241300" algn="ctr">
              <a:lnSpc>
                <a:spcPct val="100000"/>
              </a:lnSpc>
              <a:spcBef>
                <a:spcPts val="100"/>
              </a:spcBef>
            </a:pPr>
            <a:r>
              <a:rPr sz="3200" dirty="0"/>
              <a:t>Impacts of Machine Learning</a:t>
            </a:r>
          </a:p>
          <a:p>
            <a:pPr marL="241300" algn="ctr">
              <a:lnSpc>
                <a:spcPct val="100000"/>
              </a:lnSpc>
              <a:spcBef>
                <a:spcPts val="55"/>
              </a:spcBef>
            </a:pPr>
            <a:r>
              <a:rPr sz="1800" dirty="0">
                <a:solidFill>
                  <a:srgbClr val="000000"/>
                </a:solidFill>
              </a:rPr>
              <a:t>See BMDS7010 </a:t>
            </a:r>
            <a:r>
              <a:rPr sz="1800" u="sng" dirty="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</a:rPr>
              <a:t>Supplements Provided</a:t>
            </a:r>
            <a:endParaRPr sz="1800" dirty="0"/>
          </a:p>
        </p:txBody>
      </p:sp>
      <p:grpSp>
        <p:nvGrpSpPr>
          <p:cNvPr id="3" name="object 3"/>
          <p:cNvGrpSpPr/>
          <p:nvPr/>
        </p:nvGrpSpPr>
        <p:grpSpPr>
          <a:xfrm>
            <a:off x="2705100" y="1569821"/>
            <a:ext cx="3500120" cy="4932680"/>
            <a:chOff x="2705100" y="1569821"/>
            <a:chExt cx="3500120" cy="493268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705100" y="1569821"/>
              <a:ext cx="3499698" cy="493257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4030578" y="1756609"/>
              <a:ext cx="878840" cy="132715"/>
            </a:xfrm>
            <a:custGeom>
              <a:avLst/>
              <a:gdLst/>
              <a:ahLst/>
              <a:cxnLst/>
              <a:rect l="l" t="t" r="r" b="b"/>
              <a:pathLst>
                <a:path w="878839" h="132714">
                  <a:moveTo>
                    <a:pt x="878306" y="0"/>
                  </a:moveTo>
                  <a:lnTo>
                    <a:pt x="0" y="0"/>
                  </a:lnTo>
                  <a:lnTo>
                    <a:pt x="0" y="132346"/>
                  </a:lnTo>
                  <a:lnTo>
                    <a:pt x="878306" y="132346"/>
                  </a:lnTo>
                  <a:lnTo>
                    <a:pt x="87830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4030578" y="1756609"/>
              <a:ext cx="878205" cy="132715"/>
            </a:xfrm>
            <a:custGeom>
              <a:avLst/>
              <a:gdLst/>
              <a:ahLst/>
              <a:cxnLst/>
              <a:rect l="l" t="t" r="r" b="b"/>
              <a:pathLst>
                <a:path w="878204" h="132714">
                  <a:moveTo>
                    <a:pt x="0" y="0"/>
                  </a:moveTo>
                  <a:lnTo>
                    <a:pt x="877857" y="0"/>
                  </a:lnTo>
                  <a:lnTo>
                    <a:pt x="877857" y="132279"/>
                  </a:lnTo>
                  <a:lnTo>
                    <a:pt x="0" y="132279"/>
                  </a:lnTo>
                  <a:lnTo>
                    <a:pt x="0" y="0"/>
                  </a:lnTo>
                  <a:close/>
                </a:path>
              </a:pathLst>
            </a:custGeom>
            <a:ln w="1269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7" name="object 7"/>
          <p:cNvGrpSpPr/>
          <p:nvPr/>
        </p:nvGrpSpPr>
        <p:grpSpPr>
          <a:xfrm>
            <a:off x="8228876" y="1473200"/>
            <a:ext cx="3506470" cy="5092700"/>
            <a:chOff x="8228876" y="1473200"/>
            <a:chExt cx="3506470" cy="5092700"/>
          </a:xfrm>
        </p:grpSpPr>
        <p:pic>
          <p:nvPicPr>
            <p:cNvPr id="8" name="object 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8228876" y="1473200"/>
              <a:ext cx="3505922" cy="5092699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9308431" y="1576137"/>
              <a:ext cx="1424305" cy="116839"/>
            </a:xfrm>
            <a:custGeom>
              <a:avLst/>
              <a:gdLst/>
              <a:ahLst/>
              <a:cxnLst/>
              <a:rect l="l" t="t" r="r" b="b"/>
              <a:pathLst>
                <a:path w="1424304" h="116839">
                  <a:moveTo>
                    <a:pt x="1423733" y="0"/>
                  </a:moveTo>
                  <a:lnTo>
                    <a:pt x="0" y="0"/>
                  </a:lnTo>
                  <a:lnTo>
                    <a:pt x="0" y="116306"/>
                  </a:lnTo>
                  <a:lnTo>
                    <a:pt x="1423733" y="116306"/>
                  </a:lnTo>
                  <a:lnTo>
                    <a:pt x="14237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9308431" y="1576137"/>
              <a:ext cx="1423035" cy="116839"/>
            </a:xfrm>
            <a:custGeom>
              <a:avLst/>
              <a:gdLst/>
              <a:ahLst/>
              <a:cxnLst/>
              <a:rect l="l" t="t" r="r" b="b"/>
              <a:pathLst>
                <a:path w="1423034" h="116839">
                  <a:moveTo>
                    <a:pt x="0" y="0"/>
                  </a:moveTo>
                  <a:lnTo>
                    <a:pt x="1423009" y="0"/>
                  </a:lnTo>
                  <a:lnTo>
                    <a:pt x="1423009" y="116244"/>
                  </a:lnTo>
                  <a:lnTo>
                    <a:pt x="0" y="116244"/>
                  </a:lnTo>
                  <a:lnTo>
                    <a:pt x="0" y="0"/>
                  </a:lnTo>
                  <a:close/>
                </a:path>
              </a:pathLst>
            </a:custGeom>
            <a:ln w="1269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751840" y="1517396"/>
            <a:ext cx="1739264" cy="1952458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99700"/>
              </a:lnSpc>
              <a:spcBef>
                <a:spcPts val="105"/>
              </a:spcBef>
            </a:pPr>
            <a:r>
              <a:rPr sz="1800" b="1" dirty="0">
                <a:latin typeface="Arial"/>
                <a:cs typeface="Arial"/>
              </a:rPr>
              <a:t>“Fifty examples of how machine learning has been useful in health and care”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858000" y="1416583"/>
            <a:ext cx="1167206" cy="836832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99400"/>
              </a:lnSpc>
              <a:spcBef>
                <a:spcPts val="110"/>
              </a:spcBef>
            </a:pPr>
            <a:r>
              <a:rPr sz="1800" b="1" dirty="0">
                <a:latin typeface="Arial"/>
                <a:cs typeface="Arial"/>
              </a:rPr>
              <a:t>“Machine Learning in Emoji”</a:t>
            </a:r>
            <a:endParaRPr sz="18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79043" y="310388"/>
            <a:ext cx="6145957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Machine learning methods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3540" y="856996"/>
            <a:ext cx="10817860" cy="387516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744470">
              <a:lnSpc>
                <a:spcPct val="100000"/>
              </a:lnSpc>
              <a:spcBef>
                <a:spcPts val="100"/>
              </a:spcBef>
            </a:pPr>
            <a:r>
              <a:rPr sz="2800" b="1" dirty="0">
                <a:latin typeface="Arial"/>
                <a:cs typeface="Arial"/>
              </a:rPr>
              <a:t>some critical features in ML modelling</a:t>
            </a:r>
            <a:endParaRPr sz="2800" dirty="0">
              <a:latin typeface="Arial"/>
              <a:cs typeface="Arial"/>
            </a:endParaRPr>
          </a:p>
          <a:p>
            <a:pPr marL="12700" marR="2069464" algn="just">
              <a:lnSpc>
                <a:spcPct val="98800"/>
              </a:lnSpc>
              <a:spcBef>
                <a:spcPts val="2905"/>
              </a:spcBef>
            </a:pPr>
            <a:r>
              <a:rPr sz="2400" b="1" dirty="0">
                <a:latin typeface="Arial"/>
                <a:cs typeface="Arial"/>
              </a:rPr>
              <a:t>ML develops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algorithms (models) </a:t>
            </a:r>
            <a:r>
              <a:rPr sz="2400" b="1" dirty="0">
                <a:latin typeface="Arial"/>
                <a:cs typeface="Arial"/>
              </a:rPr>
              <a:t>that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learn </a:t>
            </a:r>
            <a:r>
              <a:rPr sz="2400" b="1" dirty="0">
                <a:latin typeface="Arial"/>
                <a:cs typeface="Arial"/>
              </a:rPr>
              <a:t>from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historical datasets </a:t>
            </a:r>
            <a:r>
              <a:rPr sz="2400" b="1" dirty="0">
                <a:latin typeface="Arial"/>
                <a:cs typeface="Arial"/>
              </a:rPr>
              <a:t>and make future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predictions or decisions </a:t>
            </a:r>
            <a:r>
              <a:rPr sz="2400" b="1" dirty="0">
                <a:latin typeface="Arial"/>
                <a:cs typeface="Arial"/>
              </a:rPr>
              <a:t>on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new (unseen) datasets</a:t>
            </a:r>
            <a:endParaRPr sz="2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320"/>
              </a:spcBef>
            </a:pP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Supervised learning</a:t>
            </a:r>
            <a:endParaRPr sz="1800" dirty="0">
              <a:latin typeface="Arial"/>
              <a:cs typeface="Arial"/>
            </a:endParaRPr>
          </a:p>
          <a:p>
            <a:pPr marL="12700" marR="5196840">
              <a:lnSpc>
                <a:spcPct val="99500"/>
              </a:lnSpc>
              <a:spcBef>
                <a:spcPts val="60"/>
              </a:spcBef>
            </a:pPr>
            <a:r>
              <a:rPr sz="1800" dirty="0">
                <a:latin typeface="Arial"/>
                <a:cs typeface="Arial"/>
              </a:rPr>
              <a:t>models are trained on labelled data, </a:t>
            </a:r>
            <a:endParaRPr lang="en-GB" sz="1800" dirty="0">
              <a:latin typeface="Arial"/>
              <a:cs typeface="Arial"/>
            </a:endParaRPr>
          </a:p>
          <a:p>
            <a:pPr marL="12700" marR="5196840">
              <a:lnSpc>
                <a:spcPct val="99500"/>
              </a:lnSpc>
              <a:spcBef>
                <a:spcPts val="60"/>
              </a:spcBef>
            </a:pPr>
            <a:r>
              <a:rPr sz="1800" dirty="0">
                <a:latin typeface="Arial"/>
                <a:cs typeface="Arial"/>
              </a:rPr>
              <a:t>where the correct outcomes are known</a:t>
            </a:r>
          </a:p>
          <a:p>
            <a:pPr marL="12700">
              <a:lnSpc>
                <a:spcPct val="100000"/>
              </a:lnSpc>
              <a:spcBef>
                <a:spcPts val="1030"/>
              </a:spcBef>
            </a:pP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Unsupervised learning</a:t>
            </a:r>
            <a:endParaRPr sz="1800" dirty="0">
              <a:latin typeface="Arial"/>
              <a:cs typeface="Arial"/>
            </a:endParaRPr>
          </a:p>
          <a:p>
            <a:pPr marL="12700" marR="4752340">
              <a:lnSpc>
                <a:spcPct val="102200"/>
              </a:lnSpc>
            </a:pPr>
            <a:r>
              <a:rPr sz="1800" dirty="0">
                <a:latin typeface="Arial"/>
                <a:cs typeface="Arial"/>
              </a:rPr>
              <a:t>models are trained on </a:t>
            </a:r>
            <a:r>
              <a:rPr sz="1800" dirty="0" err="1">
                <a:latin typeface="Arial"/>
                <a:cs typeface="Arial"/>
              </a:rPr>
              <a:t>unlabelled</a:t>
            </a:r>
            <a:r>
              <a:rPr sz="1800" dirty="0">
                <a:latin typeface="Arial"/>
                <a:cs typeface="Arial"/>
              </a:rPr>
              <a:t> </a:t>
            </a:r>
            <a:endParaRPr lang="en-GB" sz="1800" dirty="0">
              <a:latin typeface="Arial"/>
              <a:cs typeface="Arial"/>
            </a:endParaRPr>
          </a:p>
          <a:p>
            <a:pPr marL="12700" marR="4752340">
              <a:lnSpc>
                <a:spcPct val="102200"/>
              </a:lnSpc>
            </a:pPr>
            <a:r>
              <a:rPr sz="1800" dirty="0">
                <a:latin typeface="Arial"/>
                <a:cs typeface="Arial"/>
              </a:rPr>
              <a:t>data, where the outcomes are unknown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3540" y="5101844"/>
            <a:ext cx="3634740" cy="141064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Reinforcement learning</a:t>
            </a:r>
            <a:endParaRPr sz="1800" dirty="0">
              <a:latin typeface="Arial"/>
              <a:cs typeface="Arial"/>
            </a:endParaRPr>
          </a:p>
          <a:p>
            <a:pPr marL="12700" marR="5080">
              <a:lnSpc>
                <a:spcPct val="99500"/>
              </a:lnSpc>
              <a:spcBef>
                <a:spcPts val="60"/>
              </a:spcBef>
            </a:pPr>
            <a:r>
              <a:rPr sz="1800" dirty="0">
                <a:latin typeface="Arial"/>
                <a:cs typeface="Arial"/>
              </a:rPr>
              <a:t>models learn by interacting with an environment and receiving feedback in the form of rewards or penalties</a:t>
            </a: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363722" y="2927743"/>
            <a:ext cx="7620000" cy="380999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889500" y="5029200"/>
            <a:ext cx="782955" cy="369570"/>
          </a:xfrm>
          <a:prstGeom prst="rect">
            <a:avLst/>
          </a:prstGeom>
          <a:solidFill>
            <a:srgbClr val="FFFFFF"/>
          </a:solidFill>
        </p:spPr>
        <p:txBody>
          <a:bodyPr vert="horz" wrap="square" lIns="0" tIns="3302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60"/>
              </a:spcBef>
            </a:pPr>
            <a:r>
              <a:rPr sz="1800" b="1" spc="-50" dirty="0">
                <a:solidFill>
                  <a:srgbClr val="971918"/>
                </a:solidFill>
                <a:latin typeface="Arial"/>
                <a:cs typeface="Arial"/>
              </a:rPr>
              <a:t>Labels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7" name="object 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1948" y="6109093"/>
            <a:ext cx="1904993" cy="62864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188992" y="62680"/>
            <a:ext cx="9825832" cy="185948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2371725" algn="ctr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Machine learning metrics</a:t>
            </a:r>
            <a:br>
              <a:rPr lang="en-GB" sz="3600" dirty="0"/>
            </a:br>
            <a:r>
              <a:rPr lang="en-GB" sz="2000" b="1" i="1" spc="-25" dirty="0">
                <a:solidFill>
                  <a:schemeClr val="tx1"/>
                </a:solidFill>
                <a:latin typeface="Arial"/>
                <a:cs typeface="Arial"/>
              </a:rPr>
              <a:t>or</a:t>
            </a:r>
            <a:b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GB" sz="2800" b="1" dirty="0">
                <a:solidFill>
                  <a:schemeClr val="tx1"/>
                </a:solidFill>
                <a:latin typeface="Arial"/>
                <a:cs typeface="Arial"/>
              </a:rPr>
              <a:t>“How do you know if it’s a good model?”</a:t>
            </a:r>
            <a:br>
              <a:rPr lang="en-GB" sz="2800" dirty="0">
                <a:solidFill>
                  <a:schemeClr val="tx1"/>
                </a:solidFill>
                <a:latin typeface="Arial"/>
                <a:cs typeface="Arial"/>
              </a:rPr>
            </a:br>
            <a:endParaRPr sz="3600" dirty="0">
              <a:solidFill>
                <a:schemeClr val="tx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971800" y="1600200"/>
            <a:ext cx="10058400" cy="429014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635"/>
              </a:spcBef>
            </a:pPr>
            <a:endParaRPr sz="2800" dirty="0">
              <a:latin typeface="Arial"/>
              <a:cs typeface="Arial"/>
            </a:endParaRPr>
          </a:p>
          <a:p>
            <a:pPr marL="3512820" algn="l">
              <a:lnSpc>
                <a:spcPct val="100000"/>
              </a:lnSpc>
            </a:pP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Accuracy v epoch plot</a:t>
            </a:r>
            <a:endParaRPr sz="2400" dirty="0">
              <a:latin typeface="Arial"/>
              <a:cs typeface="Arial"/>
            </a:endParaRPr>
          </a:p>
          <a:p>
            <a:pPr marL="3512820" marR="629285" algn="l">
              <a:lnSpc>
                <a:spcPct val="100800"/>
              </a:lnSpc>
            </a:pPr>
            <a:r>
              <a:rPr sz="2400" dirty="0">
                <a:latin typeface="Arial"/>
                <a:cs typeface="Arial"/>
              </a:rPr>
              <a:t>measure the percentage of correct </a:t>
            </a:r>
            <a:endParaRPr lang="en-GB" sz="2400" dirty="0">
              <a:latin typeface="Arial"/>
              <a:cs typeface="Arial"/>
            </a:endParaRPr>
          </a:p>
          <a:p>
            <a:pPr marL="3512820" marR="629285" algn="l">
              <a:lnSpc>
                <a:spcPct val="100800"/>
              </a:lnSpc>
            </a:pPr>
            <a:r>
              <a:rPr sz="2400" dirty="0">
                <a:latin typeface="Arial"/>
                <a:cs typeface="Arial"/>
              </a:rPr>
              <a:t>predictions made by the model…</a:t>
            </a:r>
          </a:p>
          <a:p>
            <a:pPr algn="l">
              <a:lnSpc>
                <a:spcPct val="100000"/>
              </a:lnSpc>
              <a:spcBef>
                <a:spcPts val="165"/>
              </a:spcBef>
            </a:pPr>
            <a:endParaRPr sz="2400" dirty="0">
              <a:latin typeface="Arial"/>
              <a:cs typeface="Arial"/>
            </a:endParaRPr>
          </a:p>
          <a:p>
            <a:pPr marL="3512820" marR="5080" algn="l">
              <a:lnSpc>
                <a:spcPct val="99200"/>
              </a:lnSpc>
            </a:pPr>
            <a:r>
              <a:rPr lang="en-GB" sz="2400" dirty="0">
                <a:latin typeface="Arial"/>
                <a:cs typeface="Arial"/>
              </a:rPr>
              <a:t>Examine h</a:t>
            </a:r>
            <a:r>
              <a:rPr sz="2400" dirty="0">
                <a:latin typeface="Arial"/>
                <a:cs typeface="Arial"/>
              </a:rPr>
              <a:t>ow accuracy increases over </a:t>
            </a:r>
            <a:endParaRPr lang="en-GB" sz="2400" dirty="0">
              <a:latin typeface="Arial"/>
              <a:cs typeface="Arial"/>
            </a:endParaRPr>
          </a:p>
          <a:p>
            <a:pPr marL="3512820" marR="5080" algn="l">
              <a:lnSpc>
                <a:spcPct val="99200"/>
              </a:lnSpc>
            </a:pPr>
            <a:r>
              <a:rPr lang="en-GB" sz="2400" dirty="0">
                <a:latin typeface="Arial"/>
                <a:cs typeface="Arial"/>
              </a:rPr>
              <a:t>s</a:t>
            </a:r>
            <a:r>
              <a:rPr sz="2400" dirty="0" err="1">
                <a:latin typeface="Arial"/>
                <a:cs typeface="Arial"/>
              </a:rPr>
              <a:t>equential</a:t>
            </a:r>
            <a:r>
              <a:rPr lang="en-GB" sz="240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epochs</a:t>
            </a:r>
            <a:r>
              <a:rPr lang="en-GB" sz="2400" dirty="0">
                <a:latin typeface="Arial"/>
                <a:cs typeface="Arial"/>
              </a:rPr>
              <a:t>*</a:t>
            </a:r>
            <a:r>
              <a:rPr sz="2400" dirty="0">
                <a:latin typeface="Arial"/>
                <a:cs typeface="Arial"/>
              </a:rPr>
              <a:t> 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1600" dirty="0">
                <a:latin typeface="Arial"/>
                <a:cs typeface="Arial"/>
              </a:rPr>
              <a:t>*epochs ~ </a:t>
            </a:r>
            <a:r>
              <a:rPr sz="1600" dirty="0">
                <a:latin typeface="Arial"/>
                <a:cs typeface="Arial"/>
              </a:rPr>
              <a:t>complete </a:t>
            </a:r>
            <a:endParaRPr lang="en-GB" sz="1600" dirty="0">
              <a:latin typeface="Arial"/>
              <a:cs typeface="Arial"/>
            </a:endParaRPr>
          </a:p>
          <a:p>
            <a:pPr marL="3512820" marR="5080" algn="l">
              <a:lnSpc>
                <a:spcPct val="99200"/>
              </a:lnSpc>
            </a:pPr>
            <a:r>
              <a:rPr sz="1600" dirty="0">
                <a:latin typeface="Arial"/>
                <a:cs typeface="Arial"/>
              </a:rPr>
              <a:t>pass-throughs of the entire </a:t>
            </a:r>
            <a:endParaRPr lang="en-GB" sz="1600" dirty="0">
              <a:latin typeface="Arial"/>
              <a:cs typeface="Arial"/>
            </a:endParaRPr>
          </a:p>
          <a:p>
            <a:pPr marL="3512820" marR="5080" algn="l">
              <a:lnSpc>
                <a:spcPct val="99200"/>
              </a:lnSpc>
            </a:pPr>
            <a:r>
              <a:rPr sz="1600" dirty="0">
                <a:latin typeface="Arial"/>
                <a:cs typeface="Arial"/>
              </a:rPr>
              <a:t>training dataset.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40600" y="2181505"/>
            <a:ext cx="5733666" cy="4120299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1948" y="6082588"/>
            <a:ext cx="1904993" cy="6286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CC85AC6-1826-066D-8230-A56382E470F1}"/>
              </a:ext>
            </a:extLst>
          </p:cNvPr>
          <p:cNvSpPr txBox="1"/>
          <p:nvPr/>
        </p:nvSpPr>
        <p:spPr>
          <a:xfrm>
            <a:off x="4654580" y="2743200"/>
            <a:ext cx="15760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Gets better</a:t>
            </a:r>
          </a:p>
          <a:p>
            <a:r>
              <a:rPr lang="en-US" dirty="0"/>
              <a:t>~Good model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7C535F6-1769-372A-0096-FCBFEBA180FE}"/>
              </a:ext>
            </a:extLst>
          </p:cNvPr>
          <p:cNvSpPr txBox="1"/>
          <p:nvPr/>
        </p:nvSpPr>
        <p:spPr>
          <a:xfrm>
            <a:off x="4572000" y="3918488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Limit reached</a:t>
            </a:r>
          </a:p>
          <a:p>
            <a:r>
              <a:rPr lang="en-US" dirty="0"/>
              <a:t>~Poor model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3284" rIns="0" bIns="0" rtlCol="0">
            <a:spAutoFit/>
          </a:bodyPr>
          <a:lstStyle/>
          <a:p>
            <a:pPr marL="2217420">
              <a:lnSpc>
                <a:spcPct val="100000"/>
              </a:lnSpc>
              <a:spcBef>
                <a:spcPts val="100"/>
              </a:spcBef>
            </a:pPr>
            <a:r>
              <a:rPr sz="3600" spc="-290" dirty="0"/>
              <a:t>Unsupervised</a:t>
            </a:r>
            <a:r>
              <a:rPr sz="3600" spc="-180" dirty="0"/>
              <a:t> </a:t>
            </a:r>
            <a:r>
              <a:rPr sz="3600" spc="-204" dirty="0"/>
              <a:t>learning</a:t>
            </a:r>
            <a:endParaRPr sz="3600"/>
          </a:p>
        </p:txBody>
      </p:sp>
      <p:grpSp>
        <p:nvGrpSpPr>
          <p:cNvPr id="3" name="object 3"/>
          <p:cNvGrpSpPr/>
          <p:nvPr/>
        </p:nvGrpSpPr>
        <p:grpSpPr>
          <a:xfrm>
            <a:off x="939800" y="1066800"/>
            <a:ext cx="10337165" cy="3467100"/>
            <a:chOff x="939800" y="1066800"/>
            <a:chExt cx="10337165" cy="346710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39800" y="1066800"/>
              <a:ext cx="10336695" cy="34671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8369300" y="1549400"/>
              <a:ext cx="2540000" cy="889000"/>
            </a:xfrm>
            <a:custGeom>
              <a:avLst/>
              <a:gdLst/>
              <a:ahLst/>
              <a:cxnLst/>
              <a:rect l="l" t="t" r="r" b="b"/>
              <a:pathLst>
                <a:path w="2540000" h="889000">
                  <a:moveTo>
                    <a:pt x="0" y="444500"/>
                  </a:moveTo>
                  <a:lnTo>
                    <a:pt x="7452" y="396066"/>
                  </a:lnTo>
                  <a:lnTo>
                    <a:pt x="29292" y="349144"/>
                  </a:lnTo>
                  <a:lnTo>
                    <a:pt x="64745" y="304003"/>
                  </a:lnTo>
                  <a:lnTo>
                    <a:pt x="113037" y="260915"/>
                  </a:lnTo>
                  <a:lnTo>
                    <a:pt x="173392" y="220152"/>
                  </a:lnTo>
                  <a:lnTo>
                    <a:pt x="207851" y="200726"/>
                  </a:lnTo>
                  <a:lnTo>
                    <a:pt x="245036" y="181984"/>
                  </a:lnTo>
                  <a:lnTo>
                    <a:pt x="284849" y="163957"/>
                  </a:lnTo>
                  <a:lnTo>
                    <a:pt x="327194" y="146682"/>
                  </a:lnTo>
                  <a:lnTo>
                    <a:pt x="371974" y="130191"/>
                  </a:lnTo>
                  <a:lnTo>
                    <a:pt x="419092" y="114518"/>
                  </a:lnTo>
                  <a:lnTo>
                    <a:pt x="468451" y="99697"/>
                  </a:lnTo>
                  <a:lnTo>
                    <a:pt x="519954" y="85762"/>
                  </a:lnTo>
                  <a:lnTo>
                    <a:pt x="573505" y="72748"/>
                  </a:lnTo>
                  <a:lnTo>
                    <a:pt x="629006" y="60687"/>
                  </a:lnTo>
                  <a:lnTo>
                    <a:pt x="686361" y="49614"/>
                  </a:lnTo>
                  <a:lnTo>
                    <a:pt x="745474" y="39562"/>
                  </a:lnTo>
                  <a:lnTo>
                    <a:pt x="806246" y="30567"/>
                  </a:lnTo>
                  <a:lnTo>
                    <a:pt x="868581" y="22660"/>
                  </a:lnTo>
                  <a:lnTo>
                    <a:pt x="932383" y="15877"/>
                  </a:lnTo>
                  <a:lnTo>
                    <a:pt x="997555" y="10252"/>
                  </a:lnTo>
                  <a:lnTo>
                    <a:pt x="1063999" y="5817"/>
                  </a:lnTo>
                  <a:lnTo>
                    <a:pt x="1131619" y="2608"/>
                  </a:lnTo>
                  <a:lnTo>
                    <a:pt x="1200318" y="657"/>
                  </a:lnTo>
                  <a:lnTo>
                    <a:pt x="1270000" y="0"/>
                  </a:lnTo>
                  <a:lnTo>
                    <a:pt x="1339681" y="657"/>
                  </a:lnTo>
                  <a:lnTo>
                    <a:pt x="1408380" y="2608"/>
                  </a:lnTo>
                  <a:lnTo>
                    <a:pt x="1476000" y="5817"/>
                  </a:lnTo>
                  <a:lnTo>
                    <a:pt x="1542444" y="10252"/>
                  </a:lnTo>
                  <a:lnTo>
                    <a:pt x="1607616" y="15877"/>
                  </a:lnTo>
                  <a:lnTo>
                    <a:pt x="1671418" y="22660"/>
                  </a:lnTo>
                  <a:lnTo>
                    <a:pt x="1733753" y="30567"/>
                  </a:lnTo>
                  <a:lnTo>
                    <a:pt x="1794525" y="39562"/>
                  </a:lnTo>
                  <a:lnTo>
                    <a:pt x="1853637" y="49614"/>
                  </a:lnTo>
                  <a:lnTo>
                    <a:pt x="1910993" y="60687"/>
                  </a:lnTo>
                  <a:lnTo>
                    <a:pt x="1966494" y="72748"/>
                  </a:lnTo>
                  <a:lnTo>
                    <a:pt x="2020045" y="85762"/>
                  </a:lnTo>
                  <a:lnTo>
                    <a:pt x="2071548" y="99697"/>
                  </a:lnTo>
                  <a:lnTo>
                    <a:pt x="2120907" y="114518"/>
                  </a:lnTo>
                  <a:lnTo>
                    <a:pt x="2168025" y="130191"/>
                  </a:lnTo>
                  <a:lnTo>
                    <a:pt x="2212805" y="146682"/>
                  </a:lnTo>
                  <a:lnTo>
                    <a:pt x="2255150" y="163957"/>
                  </a:lnTo>
                  <a:lnTo>
                    <a:pt x="2294963" y="181984"/>
                  </a:lnTo>
                  <a:lnTo>
                    <a:pt x="2332148" y="200726"/>
                  </a:lnTo>
                  <a:lnTo>
                    <a:pt x="2366607" y="220152"/>
                  </a:lnTo>
                  <a:lnTo>
                    <a:pt x="2426962" y="260915"/>
                  </a:lnTo>
                  <a:lnTo>
                    <a:pt x="2475254" y="304003"/>
                  </a:lnTo>
                  <a:lnTo>
                    <a:pt x="2510707" y="349144"/>
                  </a:lnTo>
                  <a:lnTo>
                    <a:pt x="2532547" y="396066"/>
                  </a:lnTo>
                  <a:lnTo>
                    <a:pt x="2540000" y="444500"/>
                  </a:lnTo>
                  <a:lnTo>
                    <a:pt x="2538120" y="468888"/>
                  </a:lnTo>
                  <a:lnTo>
                    <a:pt x="2523377" y="516600"/>
                  </a:lnTo>
                  <a:lnTo>
                    <a:pt x="2494634" y="562665"/>
                  </a:lnTo>
                  <a:lnTo>
                    <a:pt x="2452665" y="606813"/>
                  </a:lnTo>
                  <a:lnTo>
                    <a:pt x="2398244" y="648773"/>
                  </a:lnTo>
                  <a:lnTo>
                    <a:pt x="2332148" y="688273"/>
                  </a:lnTo>
                  <a:lnTo>
                    <a:pt x="2294963" y="707015"/>
                  </a:lnTo>
                  <a:lnTo>
                    <a:pt x="2255150" y="725042"/>
                  </a:lnTo>
                  <a:lnTo>
                    <a:pt x="2212805" y="742317"/>
                  </a:lnTo>
                  <a:lnTo>
                    <a:pt x="2168025" y="758808"/>
                  </a:lnTo>
                  <a:lnTo>
                    <a:pt x="2120907" y="774481"/>
                  </a:lnTo>
                  <a:lnTo>
                    <a:pt x="2071548" y="789302"/>
                  </a:lnTo>
                  <a:lnTo>
                    <a:pt x="2020045" y="803237"/>
                  </a:lnTo>
                  <a:lnTo>
                    <a:pt x="1966494" y="816251"/>
                  </a:lnTo>
                  <a:lnTo>
                    <a:pt x="1910993" y="828312"/>
                  </a:lnTo>
                  <a:lnTo>
                    <a:pt x="1853637" y="839385"/>
                  </a:lnTo>
                  <a:lnTo>
                    <a:pt x="1794525" y="849437"/>
                  </a:lnTo>
                  <a:lnTo>
                    <a:pt x="1733753" y="858432"/>
                  </a:lnTo>
                  <a:lnTo>
                    <a:pt x="1671418" y="866339"/>
                  </a:lnTo>
                  <a:lnTo>
                    <a:pt x="1607616" y="873122"/>
                  </a:lnTo>
                  <a:lnTo>
                    <a:pt x="1542444" y="878747"/>
                  </a:lnTo>
                  <a:lnTo>
                    <a:pt x="1476000" y="883182"/>
                  </a:lnTo>
                  <a:lnTo>
                    <a:pt x="1408380" y="886391"/>
                  </a:lnTo>
                  <a:lnTo>
                    <a:pt x="1339681" y="888342"/>
                  </a:lnTo>
                  <a:lnTo>
                    <a:pt x="1270000" y="889000"/>
                  </a:lnTo>
                  <a:lnTo>
                    <a:pt x="1200318" y="888342"/>
                  </a:lnTo>
                  <a:lnTo>
                    <a:pt x="1131619" y="886391"/>
                  </a:lnTo>
                  <a:lnTo>
                    <a:pt x="1063999" y="883182"/>
                  </a:lnTo>
                  <a:lnTo>
                    <a:pt x="997555" y="878747"/>
                  </a:lnTo>
                  <a:lnTo>
                    <a:pt x="932383" y="873122"/>
                  </a:lnTo>
                  <a:lnTo>
                    <a:pt x="868581" y="866339"/>
                  </a:lnTo>
                  <a:lnTo>
                    <a:pt x="806246" y="858432"/>
                  </a:lnTo>
                  <a:lnTo>
                    <a:pt x="745474" y="849437"/>
                  </a:lnTo>
                  <a:lnTo>
                    <a:pt x="686361" y="839385"/>
                  </a:lnTo>
                  <a:lnTo>
                    <a:pt x="629006" y="828312"/>
                  </a:lnTo>
                  <a:lnTo>
                    <a:pt x="573505" y="816251"/>
                  </a:lnTo>
                  <a:lnTo>
                    <a:pt x="519954" y="803237"/>
                  </a:lnTo>
                  <a:lnTo>
                    <a:pt x="468451" y="789302"/>
                  </a:lnTo>
                  <a:lnTo>
                    <a:pt x="419092" y="774481"/>
                  </a:lnTo>
                  <a:lnTo>
                    <a:pt x="371974" y="758808"/>
                  </a:lnTo>
                  <a:lnTo>
                    <a:pt x="327194" y="742317"/>
                  </a:lnTo>
                  <a:lnTo>
                    <a:pt x="284849" y="725042"/>
                  </a:lnTo>
                  <a:lnTo>
                    <a:pt x="245036" y="707015"/>
                  </a:lnTo>
                  <a:lnTo>
                    <a:pt x="207851" y="688273"/>
                  </a:lnTo>
                  <a:lnTo>
                    <a:pt x="173392" y="668847"/>
                  </a:lnTo>
                  <a:lnTo>
                    <a:pt x="113037" y="628084"/>
                  </a:lnTo>
                  <a:lnTo>
                    <a:pt x="64745" y="584996"/>
                  </a:lnTo>
                  <a:lnTo>
                    <a:pt x="29292" y="539855"/>
                  </a:lnTo>
                  <a:lnTo>
                    <a:pt x="7452" y="492933"/>
                  </a:lnTo>
                  <a:lnTo>
                    <a:pt x="0" y="444500"/>
                  </a:lnTo>
                  <a:close/>
                </a:path>
              </a:pathLst>
            </a:custGeom>
            <a:ln w="12700">
              <a:solidFill>
                <a:srgbClr val="172C5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559800" y="2362200"/>
              <a:ext cx="2019300" cy="825500"/>
            </a:xfrm>
            <a:custGeom>
              <a:avLst/>
              <a:gdLst/>
              <a:ahLst/>
              <a:cxnLst/>
              <a:rect l="l" t="t" r="r" b="b"/>
              <a:pathLst>
                <a:path w="2019300" h="825500">
                  <a:moveTo>
                    <a:pt x="0" y="412750"/>
                  </a:moveTo>
                  <a:lnTo>
                    <a:pt x="8501" y="358941"/>
                  </a:lnTo>
                  <a:lnTo>
                    <a:pt x="33297" y="307226"/>
                  </a:lnTo>
                  <a:lnTo>
                    <a:pt x="73322" y="258038"/>
                  </a:lnTo>
                  <a:lnTo>
                    <a:pt x="127512" y="211812"/>
                  </a:lnTo>
                  <a:lnTo>
                    <a:pt x="159587" y="189947"/>
                  </a:lnTo>
                  <a:lnTo>
                    <a:pt x="194803" y="168985"/>
                  </a:lnTo>
                  <a:lnTo>
                    <a:pt x="233029" y="148981"/>
                  </a:lnTo>
                  <a:lnTo>
                    <a:pt x="274131" y="129990"/>
                  </a:lnTo>
                  <a:lnTo>
                    <a:pt x="317976" y="112066"/>
                  </a:lnTo>
                  <a:lnTo>
                    <a:pt x="364431" y="95263"/>
                  </a:lnTo>
                  <a:lnTo>
                    <a:pt x="413363" y="79636"/>
                  </a:lnTo>
                  <a:lnTo>
                    <a:pt x="464639" y="65240"/>
                  </a:lnTo>
                  <a:lnTo>
                    <a:pt x="518126" y="52127"/>
                  </a:lnTo>
                  <a:lnTo>
                    <a:pt x="573691" y="40354"/>
                  </a:lnTo>
                  <a:lnTo>
                    <a:pt x="631201" y="29974"/>
                  </a:lnTo>
                  <a:lnTo>
                    <a:pt x="690522" y="21042"/>
                  </a:lnTo>
                  <a:lnTo>
                    <a:pt x="751522" y="13612"/>
                  </a:lnTo>
                  <a:lnTo>
                    <a:pt x="814068" y="7738"/>
                  </a:lnTo>
                  <a:lnTo>
                    <a:pt x="878027" y="3475"/>
                  </a:lnTo>
                  <a:lnTo>
                    <a:pt x="943265" y="877"/>
                  </a:lnTo>
                  <a:lnTo>
                    <a:pt x="1009650" y="0"/>
                  </a:lnTo>
                  <a:lnTo>
                    <a:pt x="1076034" y="877"/>
                  </a:lnTo>
                  <a:lnTo>
                    <a:pt x="1141272" y="3475"/>
                  </a:lnTo>
                  <a:lnTo>
                    <a:pt x="1205231" y="7738"/>
                  </a:lnTo>
                  <a:lnTo>
                    <a:pt x="1267777" y="13612"/>
                  </a:lnTo>
                  <a:lnTo>
                    <a:pt x="1328777" y="21042"/>
                  </a:lnTo>
                  <a:lnTo>
                    <a:pt x="1388098" y="29974"/>
                  </a:lnTo>
                  <a:lnTo>
                    <a:pt x="1445608" y="40354"/>
                  </a:lnTo>
                  <a:lnTo>
                    <a:pt x="1501173" y="52127"/>
                  </a:lnTo>
                  <a:lnTo>
                    <a:pt x="1554660" y="65240"/>
                  </a:lnTo>
                  <a:lnTo>
                    <a:pt x="1605936" y="79636"/>
                  </a:lnTo>
                  <a:lnTo>
                    <a:pt x="1654868" y="95263"/>
                  </a:lnTo>
                  <a:lnTo>
                    <a:pt x="1701323" y="112066"/>
                  </a:lnTo>
                  <a:lnTo>
                    <a:pt x="1745168" y="129990"/>
                  </a:lnTo>
                  <a:lnTo>
                    <a:pt x="1786270" y="148981"/>
                  </a:lnTo>
                  <a:lnTo>
                    <a:pt x="1824496" y="168985"/>
                  </a:lnTo>
                  <a:lnTo>
                    <a:pt x="1859712" y="189947"/>
                  </a:lnTo>
                  <a:lnTo>
                    <a:pt x="1891787" y="211812"/>
                  </a:lnTo>
                  <a:lnTo>
                    <a:pt x="1945977" y="258038"/>
                  </a:lnTo>
                  <a:lnTo>
                    <a:pt x="1986002" y="307226"/>
                  </a:lnTo>
                  <a:lnTo>
                    <a:pt x="2010798" y="358941"/>
                  </a:lnTo>
                  <a:lnTo>
                    <a:pt x="2019300" y="412750"/>
                  </a:lnTo>
                  <a:lnTo>
                    <a:pt x="2017152" y="439888"/>
                  </a:lnTo>
                  <a:lnTo>
                    <a:pt x="2000370" y="492704"/>
                  </a:lnTo>
                  <a:lnTo>
                    <a:pt x="1967827" y="543210"/>
                  </a:lnTo>
                  <a:lnTo>
                    <a:pt x="1920586" y="590972"/>
                  </a:lnTo>
                  <a:lnTo>
                    <a:pt x="1859712" y="635552"/>
                  </a:lnTo>
                  <a:lnTo>
                    <a:pt x="1824496" y="656514"/>
                  </a:lnTo>
                  <a:lnTo>
                    <a:pt x="1786270" y="676518"/>
                  </a:lnTo>
                  <a:lnTo>
                    <a:pt x="1745168" y="695509"/>
                  </a:lnTo>
                  <a:lnTo>
                    <a:pt x="1701323" y="713433"/>
                  </a:lnTo>
                  <a:lnTo>
                    <a:pt x="1654868" y="730236"/>
                  </a:lnTo>
                  <a:lnTo>
                    <a:pt x="1605936" y="745863"/>
                  </a:lnTo>
                  <a:lnTo>
                    <a:pt x="1554660" y="760259"/>
                  </a:lnTo>
                  <a:lnTo>
                    <a:pt x="1501173" y="773372"/>
                  </a:lnTo>
                  <a:lnTo>
                    <a:pt x="1445608" y="785145"/>
                  </a:lnTo>
                  <a:lnTo>
                    <a:pt x="1388098" y="795525"/>
                  </a:lnTo>
                  <a:lnTo>
                    <a:pt x="1328777" y="804457"/>
                  </a:lnTo>
                  <a:lnTo>
                    <a:pt x="1267777" y="811887"/>
                  </a:lnTo>
                  <a:lnTo>
                    <a:pt x="1205231" y="817761"/>
                  </a:lnTo>
                  <a:lnTo>
                    <a:pt x="1141272" y="822024"/>
                  </a:lnTo>
                  <a:lnTo>
                    <a:pt x="1076034" y="824622"/>
                  </a:lnTo>
                  <a:lnTo>
                    <a:pt x="1009650" y="825500"/>
                  </a:lnTo>
                  <a:lnTo>
                    <a:pt x="943265" y="824622"/>
                  </a:lnTo>
                  <a:lnTo>
                    <a:pt x="878027" y="822024"/>
                  </a:lnTo>
                  <a:lnTo>
                    <a:pt x="814068" y="817761"/>
                  </a:lnTo>
                  <a:lnTo>
                    <a:pt x="751522" y="811887"/>
                  </a:lnTo>
                  <a:lnTo>
                    <a:pt x="690522" y="804457"/>
                  </a:lnTo>
                  <a:lnTo>
                    <a:pt x="631201" y="795525"/>
                  </a:lnTo>
                  <a:lnTo>
                    <a:pt x="573691" y="785145"/>
                  </a:lnTo>
                  <a:lnTo>
                    <a:pt x="518126" y="773372"/>
                  </a:lnTo>
                  <a:lnTo>
                    <a:pt x="464639" y="760259"/>
                  </a:lnTo>
                  <a:lnTo>
                    <a:pt x="413363" y="745863"/>
                  </a:lnTo>
                  <a:lnTo>
                    <a:pt x="364431" y="730236"/>
                  </a:lnTo>
                  <a:lnTo>
                    <a:pt x="317976" y="713433"/>
                  </a:lnTo>
                  <a:lnTo>
                    <a:pt x="274131" y="695509"/>
                  </a:lnTo>
                  <a:lnTo>
                    <a:pt x="233029" y="676518"/>
                  </a:lnTo>
                  <a:lnTo>
                    <a:pt x="194803" y="656514"/>
                  </a:lnTo>
                  <a:lnTo>
                    <a:pt x="159587" y="635552"/>
                  </a:lnTo>
                  <a:lnTo>
                    <a:pt x="127512" y="613687"/>
                  </a:lnTo>
                  <a:lnTo>
                    <a:pt x="73322" y="567461"/>
                  </a:lnTo>
                  <a:lnTo>
                    <a:pt x="33297" y="518273"/>
                  </a:lnTo>
                  <a:lnTo>
                    <a:pt x="8501" y="466558"/>
                  </a:lnTo>
                  <a:lnTo>
                    <a:pt x="0" y="412750"/>
                  </a:lnTo>
                  <a:close/>
                </a:path>
              </a:pathLst>
            </a:custGeom>
            <a:ln w="12700">
              <a:solidFill>
                <a:srgbClr val="172C5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8305800" y="3149600"/>
              <a:ext cx="1854200" cy="889000"/>
            </a:xfrm>
            <a:custGeom>
              <a:avLst/>
              <a:gdLst/>
              <a:ahLst/>
              <a:cxnLst/>
              <a:rect l="l" t="t" r="r" b="b"/>
              <a:pathLst>
                <a:path w="1854200" h="889000">
                  <a:moveTo>
                    <a:pt x="0" y="444500"/>
                  </a:moveTo>
                  <a:lnTo>
                    <a:pt x="8463" y="384183"/>
                  </a:lnTo>
                  <a:lnTo>
                    <a:pt x="33116" y="326334"/>
                  </a:lnTo>
                  <a:lnTo>
                    <a:pt x="72856" y="271480"/>
                  </a:lnTo>
                  <a:lnTo>
                    <a:pt x="126576" y="220152"/>
                  </a:lnTo>
                  <a:lnTo>
                    <a:pt x="158334" y="195975"/>
                  </a:lnTo>
                  <a:lnTo>
                    <a:pt x="193172" y="172879"/>
                  </a:lnTo>
                  <a:lnTo>
                    <a:pt x="230954" y="150928"/>
                  </a:lnTo>
                  <a:lnTo>
                    <a:pt x="271541" y="130191"/>
                  </a:lnTo>
                  <a:lnTo>
                    <a:pt x="314794" y="110731"/>
                  </a:lnTo>
                  <a:lnTo>
                    <a:pt x="360576" y="92617"/>
                  </a:lnTo>
                  <a:lnTo>
                    <a:pt x="408749" y="75913"/>
                  </a:lnTo>
                  <a:lnTo>
                    <a:pt x="459174" y="60687"/>
                  </a:lnTo>
                  <a:lnTo>
                    <a:pt x="511714" y="47004"/>
                  </a:lnTo>
                  <a:lnTo>
                    <a:pt x="566230" y="34931"/>
                  </a:lnTo>
                  <a:lnTo>
                    <a:pt x="622585" y="24533"/>
                  </a:lnTo>
                  <a:lnTo>
                    <a:pt x="680640" y="15877"/>
                  </a:lnTo>
                  <a:lnTo>
                    <a:pt x="740257" y="9030"/>
                  </a:lnTo>
                  <a:lnTo>
                    <a:pt x="801298" y="4057"/>
                  </a:lnTo>
                  <a:lnTo>
                    <a:pt x="863625" y="1025"/>
                  </a:lnTo>
                  <a:lnTo>
                    <a:pt x="927100" y="0"/>
                  </a:lnTo>
                  <a:lnTo>
                    <a:pt x="990574" y="1025"/>
                  </a:lnTo>
                  <a:lnTo>
                    <a:pt x="1052901" y="4057"/>
                  </a:lnTo>
                  <a:lnTo>
                    <a:pt x="1113942" y="9030"/>
                  </a:lnTo>
                  <a:lnTo>
                    <a:pt x="1173559" y="15877"/>
                  </a:lnTo>
                  <a:lnTo>
                    <a:pt x="1231614" y="24533"/>
                  </a:lnTo>
                  <a:lnTo>
                    <a:pt x="1287969" y="34931"/>
                  </a:lnTo>
                  <a:lnTo>
                    <a:pt x="1342485" y="47004"/>
                  </a:lnTo>
                  <a:lnTo>
                    <a:pt x="1395025" y="60687"/>
                  </a:lnTo>
                  <a:lnTo>
                    <a:pt x="1445450" y="75913"/>
                  </a:lnTo>
                  <a:lnTo>
                    <a:pt x="1493623" y="92617"/>
                  </a:lnTo>
                  <a:lnTo>
                    <a:pt x="1539405" y="110731"/>
                  </a:lnTo>
                  <a:lnTo>
                    <a:pt x="1582658" y="130191"/>
                  </a:lnTo>
                  <a:lnTo>
                    <a:pt x="1623245" y="150928"/>
                  </a:lnTo>
                  <a:lnTo>
                    <a:pt x="1661027" y="172879"/>
                  </a:lnTo>
                  <a:lnTo>
                    <a:pt x="1695865" y="195975"/>
                  </a:lnTo>
                  <a:lnTo>
                    <a:pt x="1727623" y="220152"/>
                  </a:lnTo>
                  <a:lnTo>
                    <a:pt x="1781343" y="271480"/>
                  </a:lnTo>
                  <a:lnTo>
                    <a:pt x="1821083" y="326334"/>
                  </a:lnTo>
                  <a:lnTo>
                    <a:pt x="1845736" y="384183"/>
                  </a:lnTo>
                  <a:lnTo>
                    <a:pt x="1854200" y="444500"/>
                  </a:lnTo>
                  <a:lnTo>
                    <a:pt x="1852061" y="474933"/>
                  </a:lnTo>
                  <a:lnTo>
                    <a:pt x="1835364" y="534082"/>
                  </a:lnTo>
                  <a:lnTo>
                    <a:pt x="1803030" y="590500"/>
                  </a:lnTo>
                  <a:lnTo>
                    <a:pt x="1756162" y="643657"/>
                  </a:lnTo>
                  <a:lnTo>
                    <a:pt x="1695865" y="693024"/>
                  </a:lnTo>
                  <a:lnTo>
                    <a:pt x="1661027" y="716120"/>
                  </a:lnTo>
                  <a:lnTo>
                    <a:pt x="1623245" y="738071"/>
                  </a:lnTo>
                  <a:lnTo>
                    <a:pt x="1582658" y="758808"/>
                  </a:lnTo>
                  <a:lnTo>
                    <a:pt x="1539405" y="778268"/>
                  </a:lnTo>
                  <a:lnTo>
                    <a:pt x="1493623" y="796382"/>
                  </a:lnTo>
                  <a:lnTo>
                    <a:pt x="1445450" y="813086"/>
                  </a:lnTo>
                  <a:lnTo>
                    <a:pt x="1395025" y="828312"/>
                  </a:lnTo>
                  <a:lnTo>
                    <a:pt x="1342485" y="841995"/>
                  </a:lnTo>
                  <a:lnTo>
                    <a:pt x="1287969" y="854068"/>
                  </a:lnTo>
                  <a:lnTo>
                    <a:pt x="1231614" y="864466"/>
                  </a:lnTo>
                  <a:lnTo>
                    <a:pt x="1173559" y="873122"/>
                  </a:lnTo>
                  <a:lnTo>
                    <a:pt x="1113942" y="879969"/>
                  </a:lnTo>
                  <a:lnTo>
                    <a:pt x="1052901" y="884942"/>
                  </a:lnTo>
                  <a:lnTo>
                    <a:pt x="990574" y="887974"/>
                  </a:lnTo>
                  <a:lnTo>
                    <a:pt x="927100" y="889000"/>
                  </a:lnTo>
                  <a:lnTo>
                    <a:pt x="863625" y="887974"/>
                  </a:lnTo>
                  <a:lnTo>
                    <a:pt x="801298" y="884942"/>
                  </a:lnTo>
                  <a:lnTo>
                    <a:pt x="740257" y="879969"/>
                  </a:lnTo>
                  <a:lnTo>
                    <a:pt x="680640" y="873122"/>
                  </a:lnTo>
                  <a:lnTo>
                    <a:pt x="622585" y="864466"/>
                  </a:lnTo>
                  <a:lnTo>
                    <a:pt x="566230" y="854068"/>
                  </a:lnTo>
                  <a:lnTo>
                    <a:pt x="511714" y="841995"/>
                  </a:lnTo>
                  <a:lnTo>
                    <a:pt x="459174" y="828312"/>
                  </a:lnTo>
                  <a:lnTo>
                    <a:pt x="408749" y="813086"/>
                  </a:lnTo>
                  <a:lnTo>
                    <a:pt x="360576" y="796382"/>
                  </a:lnTo>
                  <a:lnTo>
                    <a:pt x="314794" y="778268"/>
                  </a:lnTo>
                  <a:lnTo>
                    <a:pt x="271541" y="758808"/>
                  </a:lnTo>
                  <a:lnTo>
                    <a:pt x="230954" y="738071"/>
                  </a:lnTo>
                  <a:lnTo>
                    <a:pt x="193172" y="716120"/>
                  </a:lnTo>
                  <a:lnTo>
                    <a:pt x="158334" y="693024"/>
                  </a:lnTo>
                  <a:lnTo>
                    <a:pt x="126576" y="668847"/>
                  </a:lnTo>
                  <a:lnTo>
                    <a:pt x="72856" y="617519"/>
                  </a:lnTo>
                  <a:lnTo>
                    <a:pt x="33116" y="562665"/>
                  </a:lnTo>
                  <a:lnTo>
                    <a:pt x="8463" y="504816"/>
                  </a:lnTo>
                  <a:lnTo>
                    <a:pt x="0" y="444500"/>
                  </a:lnTo>
                  <a:close/>
                </a:path>
              </a:pathLst>
            </a:custGeom>
            <a:ln w="12700">
              <a:solidFill>
                <a:srgbClr val="172C5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2018964" y="4681220"/>
            <a:ext cx="2324435" cy="567463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 marR="5080" indent="165100">
              <a:lnSpc>
                <a:spcPts val="2090"/>
              </a:lnSpc>
              <a:spcBef>
                <a:spcPts val="225"/>
              </a:spcBef>
            </a:pPr>
            <a:r>
              <a:rPr sz="1800" b="1" spc="-114" dirty="0">
                <a:solidFill>
                  <a:srgbClr val="FF0000"/>
                </a:solidFill>
                <a:latin typeface="Arial"/>
                <a:cs typeface="Arial"/>
              </a:rPr>
              <a:t>Unlabelled</a:t>
            </a:r>
            <a:r>
              <a:rPr sz="1800" b="1" spc="-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FF0000"/>
                </a:solidFill>
                <a:latin typeface="Arial"/>
                <a:cs typeface="Arial"/>
              </a:rPr>
              <a:t>data </a:t>
            </a:r>
            <a:r>
              <a:rPr sz="1800" b="1" dirty="0">
                <a:latin typeface="Arial"/>
                <a:cs typeface="Arial"/>
              </a:rPr>
              <a:t>Unknown structure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800601" y="4641595"/>
            <a:ext cx="3584916" cy="1119537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ctr">
              <a:lnSpc>
                <a:spcPct val="100400"/>
              </a:lnSpc>
              <a:spcBef>
                <a:spcPts val="90"/>
              </a:spcBef>
            </a:pP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Explore the structure of the data </a:t>
            </a:r>
            <a:r>
              <a:rPr sz="1800" b="1" dirty="0">
                <a:latin typeface="Arial"/>
                <a:cs typeface="Arial"/>
              </a:rPr>
              <a:t>Extract meaningful information No predetermined classes set No rewards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726586" y="4598923"/>
            <a:ext cx="1750695" cy="1156335"/>
          </a:xfrm>
          <a:prstGeom prst="rect">
            <a:avLst/>
          </a:prstGeom>
        </p:spPr>
        <p:txBody>
          <a:bodyPr vert="horz" wrap="square" lIns="0" tIns="31114" rIns="0" bIns="0" rtlCol="0">
            <a:spAutoFit/>
          </a:bodyPr>
          <a:lstStyle/>
          <a:p>
            <a:pPr marL="300990">
              <a:lnSpc>
                <a:spcPct val="100000"/>
              </a:lnSpc>
              <a:spcBef>
                <a:spcPts val="244"/>
              </a:spcBef>
            </a:pPr>
            <a:r>
              <a:rPr sz="1800" b="1" spc="-60" dirty="0">
                <a:solidFill>
                  <a:srgbClr val="FF0000"/>
                </a:solidFill>
                <a:latin typeface="Arial"/>
                <a:cs typeface="Arial"/>
              </a:rPr>
              <a:t>Clustering</a:t>
            </a:r>
            <a:endParaRPr sz="1800">
              <a:latin typeface="Arial"/>
              <a:cs typeface="Arial"/>
            </a:endParaRPr>
          </a:p>
          <a:p>
            <a:pPr marL="239395" marR="129539" indent="-155575">
              <a:lnSpc>
                <a:spcPts val="2090"/>
              </a:lnSpc>
              <a:spcBef>
                <a:spcPts val="270"/>
              </a:spcBef>
            </a:pPr>
            <a:r>
              <a:rPr sz="1800" i="1" spc="-85" dirty="0">
                <a:latin typeface="Arial"/>
                <a:cs typeface="Arial"/>
              </a:rPr>
              <a:t>e.g.</a:t>
            </a:r>
            <a:r>
              <a:rPr sz="1800" i="1" spc="-75" dirty="0">
                <a:latin typeface="Arial"/>
                <a:cs typeface="Arial"/>
              </a:rPr>
              <a:t> </a:t>
            </a:r>
            <a:r>
              <a:rPr sz="1800" i="1" spc="-50" dirty="0">
                <a:latin typeface="Arial"/>
                <a:cs typeface="Arial"/>
              </a:rPr>
              <a:t>the</a:t>
            </a:r>
            <a:r>
              <a:rPr sz="1800" i="1" spc="-65" dirty="0">
                <a:latin typeface="Arial"/>
                <a:cs typeface="Arial"/>
              </a:rPr>
              <a:t> </a:t>
            </a:r>
            <a:r>
              <a:rPr sz="1800" i="1" spc="-120" dirty="0">
                <a:latin typeface="Arial"/>
                <a:cs typeface="Arial"/>
              </a:rPr>
              <a:t>k-</a:t>
            </a:r>
            <a:r>
              <a:rPr sz="1800" i="1" spc="-114" dirty="0">
                <a:latin typeface="Arial"/>
                <a:cs typeface="Arial"/>
              </a:rPr>
              <a:t>means </a:t>
            </a:r>
            <a:r>
              <a:rPr sz="1800" i="1" spc="-20" dirty="0">
                <a:latin typeface="Arial"/>
                <a:cs typeface="Arial"/>
              </a:rPr>
              <a:t>unsupervised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ts val="2150"/>
              </a:lnSpc>
            </a:pPr>
            <a:r>
              <a:rPr sz="1800" i="1" spc="-60" dirty="0">
                <a:latin typeface="Arial"/>
                <a:cs typeface="Arial"/>
              </a:rPr>
              <a:t>learning </a:t>
            </a:r>
            <a:r>
              <a:rPr sz="1800" i="1" spc="-20" dirty="0">
                <a:latin typeface="Arial"/>
                <a:cs typeface="Arial"/>
              </a:rPr>
              <a:t>algorithm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1942" y="6056084"/>
            <a:ext cx="1905000" cy="62865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59200" y="876300"/>
            <a:ext cx="4724400" cy="338853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13284" rIns="0" bIns="0" rtlCol="0">
            <a:spAutoFit/>
          </a:bodyPr>
          <a:lstStyle/>
          <a:p>
            <a:pPr marL="2118360">
              <a:lnSpc>
                <a:spcPct val="100000"/>
              </a:lnSpc>
              <a:spcBef>
                <a:spcPts val="100"/>
              </a:spcBef>
            </a:pPr>
            <a:r>
              <a:rPr sz="3600" spc="-260" dirty="0"/>
              <a:t>Reinforcement</a:t>
            </a:r>
            <a:r>
              <a:rPr sz="3600" spc="-140" dirty="0"/>
              <a:t> </a:t>
            </a:r>
            <a:r>
              <a:rPr sz="3600" spc="-200" dirty="0"/>
              <a:t>learning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-152400" y="4440428"/>
            <a:ext cx="12344400" cy="1494383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00785" marR="1193165" algn="ctr">
              <a:lnSpc>
                <a:spcPct val="100800"/>
              </a:lnSpc>
              <a:spcBef>
                <a:spcPts val="75"/>
              </a:spcBef>
            </a:pP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Enables an algorithm to modify in an interactive environment </a:t>
            </a:r>
            <a:endParaRPr lang="en-GB" sz="2400" b="1" dirty="0">
              <a:solidFill>
                <a:srgbClr val="FF0000"/>
              </a:solidFill>
              <a:latin typeface="Arial"/>
              <a:cs typeface="Arial"/>
            </a:endParaRPr>
          </a:p>
          <a:p>
            <a:pPr marL="1200785" marR="1193165" algn="ctr">
              <a:lnSpc>
                <a:spcPct val="100800"/>
              </a:lnSpc>
              <a:spcBef>
                <a:spcPts val="75"/>
              </a:spcBef>
            </a:pPr>
            <a:r>
              <a:rPr sz="2400" b="1" dirty="0">
                <a:latin typeface="Arial"/>
                <a:cs typeface="Arial"/>
              </a:rPr>
              <a:t>“Trial and error”</a:t>
            </a:r>
            <a:endParaRPr sz="24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</a:pPr>
            <a:r>
              <a:rPr sz="2400" b="1" dirty="0">
                <a:latin typeface="Arial"/>
                <a:cs typeface="Arial"/>
              </a:rPr>
              <a:t>“Uses feedback from its own actions and experience”</a:t>
            </a:r>
            <a:endParaRPr sz="2400" dirty="0">
              <a:latin typeface="Arial"/>
              <a:cs typeface="Arial"/>
            </a:endParaRPr>
          </a:p>
          <a:p>
            <a:pPr algn="ctr">
              <a:lnSpc>
                <a:spcPct val="100000"/>
              </a:lnSpc>
              <a:spcBef>
                <a:spcPts val="25"/>
              </a:spcBef>
            </a:pPr>
            <a:r>
              <a:rPr sz="2400" b="1" dirty="0">
                <a:latin typeface="Arial"/>
                <a:cs typeface="Arial"/>
              </a:rPr>
              <a:t>“Uses rewards and punishments as signals for positive and negative behaviours”</a:t>
            </a:r>
            <a:endParaRPr sz="2400" dirty="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1948" y="6056084"/>
            <a:ext cx="1904993" cy="628648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37173" y="20827"/>
            <a:ext cx="8474222" cy="1099147"/>
          </a:xfrm>
          <a:prstGeom prst="rect">
            <a:avLst/>
          </a:prstGeom>
        </p:spPr>
        <p:txBody>
          <a:bodyPr vert="horz" wrap="square" lIns="0" tIns="137668" rIns="0" bIns="0" rtlCol="0">
            <a:spAutoFit/>
          </a:bodyPr>
          <a:lstStyle/>
          <a:p>
            <a:pPr marL="778510" algn="ctr">
              <a:lnSpc>
                <a:spcPts val="4310"/>
              </a:lnSpc>
              <a:spcBef>
                <a:spcPts val="100"/>
              </a:spcBef>
            </a:pPr>
            <a:r>
              <a:rPr sz="3600" dirty="0"/>
              <a:t>Supervised learning</a:t>
            </a:r>
          </a:p>
          <a:p>
            <a:pPr marL="778510" algn="ctr">
              <a:lnSpc>
                <a:spcPts val="3350"/>
              </a:lnSpc>
            </a:pPr>
            <a:r>
              <a:rPr sz="2800" dirty="0">
                <a:solidFill>
                  <a:srgbClr val="000000"/>
                </a:solidFill>
              </a:rPr>
              <a:t>examples with </a:t>
            </a:r>
            <a:r>
              <a:rPr sz="2800" dirty="0"/>
              <a:t>discrete </a:t>
            </a:r>
            <a:r>
              <a:rPr sz="2800" dirty="0">
                <a:solidFill>
                  <a:srgbClr val="000000"/>
                </a:solidFill>
              </a:rPr>
              <a:t>target variables</a:t>
            </a:r>
            <a:endParaRPr sz="2800" dirty="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37744" y="1422400"/>
            <a:ext cx="8022243" cy="2667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068378" y="5124450"/>
            <a:ext cx="3356610" cy="523240"/>
          </a:xfrm>
          <a:prstGeom prst="rect">
            <a:avLst/>
          </a:prstGeom>
          <a:solidFill>
            <a:srgbClr val="FFFF00"/>
          </a:solidFill>
          <a:ln w="9520">
            <a:solidFill>
              <a:srgbClr val="7F7F7F"/>
            </a:solidFill>
          </a:ln>
        </p:spPr>
        <p:txBody>
          <a:bodyPr vert="horz" wrap="square" lIns="0" tIns="2159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70"/>
              </a:spcBef>
            </a:pPr>
            <a:r>
              <a:rPr sz="2800" b="1" spc="-285" dirty="0">
                <a:latin typeface="Arial"/>
                <a:cs typeface="Arial"/>
              </a:rPr>
              <a:t>Regression</a:t>
            </a:r>
            <a:r>
              <a:rPr sz="2800" b="1" spc="-105" dirty="0">
                <a:latin typeface="Arial"/>
                <a:cs typeface="Arial"/>
              </a:rPr>
              <a:t> </a:t>
            </a:r>
            <a:r>
              <a:rPr sz="2800" b="1" spc="-155" dirty="0">
                <a:latin typeface="Arial"/>
                <a:cs typeface="Arial"/>
              </a:rPr>
              <a:t>Classifiers</a:t>
            </a:r>
            <a:endParaRPr sz="28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064000" y="5816600"/>
            <a:ext cx="5363845" cy="523240"/>
          </a:xfrm>
          <a:prstGeom prst="rect">
            <a:avLst/>
          </a:prstGeom>
          <a:solidFill>
            <a:srgbClr val="FFFF00"/>
          </a:solidFill>
          <a:ln w="9520">
            <a:solidFill>
              <a:srgbClr val="7F7F7F"/>
            </a:solidFill>
          </a:ln>
        </p:spPr>
        <p:txBody>
          <a:bodyPr vert="horz" wrap="square" lIns="0" tIns="2095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65"/>
              </a:spcBef>
            </a:pPr>
            <a:r>
              <a:rPr sz="2800" b="1" spc="-225" dirty="0">
                <a:latin typeface="Arial"/>
                <a:cs typeface="Arial"/>
              </a:rPr>
              <a:t>Support</a:t>
            </a:r>
            <a:r>
              <a:rPr sz="2800" b="1" spc="-95" dirty="0">
                <a:latin typeface="Arial"/>
                <a:cs typeface="Arial"/>
              </a:rPr>
              <a:t> </a:t>
            </a:r>
            <a:r>
              <a:rPr sz="2800" b="1" spc="-220" dirty="0">
                <a:latin typeface="Arial"/>
                <a:cs typeface="Arial"/>
              </a:rPr>
              <a:t>Vector</a:t>
            </a:r>
            <a:r>
              <a:rPr sz="2800" b="1" spc="-90" dirty="0">
                <a:latin typeface="Arial"/>
                <a:cs typeface="Arial"/>
              </a:rPr>
              <a:t> </a:t>
            </a:r>
            <a:r>
              <a:rPr sz="2800" b="1" spc="-175" dirty="0">
                <a:latin typeface="Arial"/>
                <a:cs typeface="Arial"/>
              </a:rPr>
              <a:t>Machine</a:t>
            </a:r>
            <a:r>
              <a:rPr sz="2800" b="1" spc="-95" dirty="0">
                <a:latin typeface="Arial"/>
                <a:cs typeface="Arial"/>
              </a:rPr>
              <a:t> </a:t>
            </a:r>
            <a:r>
              <a:rPr sz="2800" b="1" spc="-145" dirty="0">
                <a:latin typeface="Arial"/>
                <a:cs typeface="Arial"/>
              </a:rPr>
              <a:t>Classifiers</a:t>
            </a:r>
            <a:endParaRPr sz="2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879384" y="4419600"/>
            <a:ext cx="3734435" cy="523240"/>
          </a:xfrm>
          <a:prstGeom prst="rect">
            <a:avLst/>
          </a:prstGeom>
          <a:solidFill>
            <a:srgbClr val="FFFF00"/>
          </a:solidFill>
          <a:ln w="9520">
            <a:solidFill>
              <a:srgbClr val="7F7F7F"/>
            </a:solidFill>
          </a:ln>
        </p:spPr>
        <p:txBody>
          <a:bodyPr vert="horz" wrap="square" lIns="0" tIns="1905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150"/>
              </a:spcBef>
            </a:pPr>
            <a:r>
              <a:rPr sz="2800" b="1" spc="-250" dirty="0">
                <a:latin typeface="Arial"/>
                <a:cs typeface="Arial"/>
              </a:rPr>
              <a:t>Decision</a:t>
            </a:r>
            <a:r>
              <a:rPr sz="2800" b="1" spc="-95" dirty="0">
                <a:latin typeface="Arial"/>
                <a:cs typeface="Arial"/>
              </a:rPr>
              <a:t> </a:t>
            </a:r>
            <a:r>
              <a:rPr sz="2800" b="1" spc="-240" dirty="0">
                <a:latin typeface="Arial"/>
                <a:cs typeface="Arial"/>
              </a:rPr>
              <a:t>Tree</a:t>
            </a:r>
            <a:r>
              <a:rPr sz="2800" b="1" spc="-85" dirty="0">
                <a:latin typeface="Arial"/>
                <a:cs typeface="Arial"/>
              </a:rPr>
              <a:t> </a:t>
            </a:r>
            <a:r>
              <a:rPr sz="2800" b="1" spc="-155" dirty="0">
                <a:latin typeface="Arial"/>
                <a:cs typeface="Arial"/>
              </a:rPr>
              <a:t>Classifiers</a:t>
            </a:r>
            <a:endParaRPr sz="2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121900" y="1435100"/>
            <a:ext cx="1917700" cy="2677795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33020" rIns="0" bIns="0" rtlCol="0">
            <a:spAutoFit/>
          </a:bodyPr>
          <a:lstStyle/>
          <a:p>
            <a:pPr marL="91440" marR="226695">
              <a:lnSpc>
                <a:spcPct val="99700"/>
              </a:lnSpc>
              <a:spcBef>
                <a:spcPts val="260"/>
              </a:spcBef>
            </a:pPr>
            <a:r>
              <a:rPr sz="2100" b="1" spc="-90" dirty="0">
                <a:solidFill>
                  <a:srgbClr val="FF0000"/>
                </a:solidFill>
                <a:latin typeface="Arial"/>
                <a:cs typeface="Arial"/>
              </a:rPr>
              <a:t>Continuous </a:t>
            </a:r>
            <a:r>
              <a:rPr sz="2100" spc="-55" dirty="0">
                <a:latin typeface="Arial"/>
                <a:cs typeface="Arial"/>
              </a:rPr>
              <a:t>target</a:t>
            </a:r>
            <a:r>
              <a:rPr sz="2100" spc="-100" dirty="0">
                <a:latin typeface="Arial"/>
                <a:cs typeface="Arial"/>
              </a:rPr>
              <a:t> </a:t>
            </a:r>
            <a:r>
              <a:rPr sz="2100" spc="-50" dirty="0">
                <a:latin typeface="Arial"/>
                <a:cs typeface="Arial"/>
              </a:rPr>
              <a:t>variable </a:t>
            </a:r>
            <a:r>
              <a:rPr sz="2100" spc="-10" dirty="0">
                <a:latin typeface="Arial"/>
                <a:cs typeface="Arial"/>
              </a:rPr>
              <a:t>classifier examples </a:t>
            </a:r>
            <a:r>
              <a:rPr sz="2100" spc="-70" dirty="0">
                <a:latin typeface="Arial"/>
                <a:cs typeface="Arial"/>
              </a:rPr>
              <a:t>include</a:t>
            </a:r>
            <a:r>
              <a:rPr sz="2100" spc="-90" dirty="0">
                <a:latin typeface="Arial"/>
                <a:cs typeface="Arial"/>
              </a:rPr>
              <a:t> </a:t>
            </a:r>
            <a:r>
              <a:rPr sz="2100" spc="-10" dirty="0">
                <a:latin typeface="Arial"/>
                <a:cs typeface="Arial"/>
              </a:rPr>
              <a:t>linear </a:t>
            </a:r>
            <a:r>
              <a:rPr sz="2100" spc="-100" dirty="0">
                <a:latin typeface="Arial"/>
                <a:cs typeface="Arial"/>
              </a:rPr>
              <a:t>regression</a:t>
            </a:r>
            <a:r>
              <a:rPr sz="2100" spc="-85" dirty="0">
                <a:latin typeface="Arial"/>
                <a:cs typeface="Arial"/>
              </a:rPr>
              <a:t> </a:t>
            </a:r>
            <a:r>
              <a:rPr sz="2100" spc="-50" dirty="0">
                <a:latin typeface="Arial"/>
                <a:cs typeface="Arial"/>
              </a:rPr>
              <a:t>&amp; </a:t>
            </a:r>
            <a:r>
              <a:rPr sz="2100" spc="-55" dirty="0">
                <a:latin typeface="Arial"/>
                <a:cs typeface="Arial"/>
              </a:rPr>
              <a:t>support</a:t>
            </a:r>
            <a:r>
              <a:rPr sz="2100" spc="-110" dirty="0">
                <a:latin typeface="Arial"/>
                <a:cs typeface="Arial"/>
              </a:rPr>
              <a:t> </a:t>
            </a:r>
            <a:r>
              <a:rPr sz="2100" spc="-60" dirty="0">
                <a:latin typeface="Arial"/>
                <a:cs typeface="Arial"/>
              </a:rPr>
              <a:t>vector </a:t>
            </a:r>
            <a:r>
              <a:rPr sz="2100" spc="-10" dirty="0">
                <a:latin typeface="Arial"/>
                <a:cs typeface="Arial"/>
              </a:rPr>
              <a:t>regression</a:t>
            </a:r>
            <a:endParaRPr sz="21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1948" y="6056084"/>
            <a:ext cx="1904993" cy="628648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318885" y="1981200"/>
            <a:ext cx="5715000" cy="353268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053439" y="200659"/>
            <a:ext cx="4471561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Decision trees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4378" y="572515"/>
            <a:ext cx="9224422" cy="61501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4011929">
              <a:lnSpc>
                <a:spcPct val="150800"/>
              </a:lnSpc>
              <a:spcBef>
                <a:spcPts val="100"/>
              </a:spcBef>
            </a:pPr>
            <a:r>
              <a:rPr sz="2400" b="1" dirty="0">
                <a:latin typeface="Arial"/>
                <a:cs typeface="Arial"/>
              </a:rPr>
              <a:t>A supervised flowchart-like model Makes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decisions or predictions </a:t>
            </a:r>
            <a:r>
              <a:rPr sz="2400" b="1" dirty="0">
                <a:latin typeface="Arial"/>
                <a:cs typeface="Arial"/>
              </a:rPr>
              <a:t>following</a:t>
            </a:r>
            <a:endParaRPr sz="2400" dirty="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5"/>
              </a:spcBef>
            </a:pPr>
            <a:r>
              <a:rPr sz="2400" b="1" dirty="0">
                <a:latin typeface="Arial"/>
                <a:cs typeface="Arial"/>
              </a:rPr>
              <a:t>a series of binary splits on the input features</a:t>
            </a:r>
            <a:endParaRPr sz="2400" dirty="0">
              <a:latin typeface="Arial"/>
              <a:cs typeface="Arial"/>
            </a:endParaRPr>
          </a:p>
          <a:p>
            <a:pPr marL="12700" marR="4001135">
              <a:lnSpc>
                <a:spcPts val="2810"/>
              </a:lnSpc>
              <a:spcBef>
                <a:spcPts val="1470"/>
              </a:spcBef>
            </a:pPr>
            <a:r>
              <a:rPr sz="2400" b="1" dirty="0">
                <a:latin typeface="Arial"/>
                <a:cs typeface="Arial"/>
              </a:rPr>
              <a:t>Can be used for both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classification </a:t>
            </a:r>
            <a:r>
              <a:rPr sz="2400" b="1" dirty="0">
                <a:latin typeface="Arial"/>
                <a:cs typeface="Arial"/>
              </a:rPr>
              <a:t>and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regression </a:t>
            </a:r>
            <a:r>
              <a:rPr sz="2400" b="1" dirty="0">
                <a:latin typeface="Arial"/>
                <a:cs typeface="Arial"/>
              </a:rPr>
              <a:t>(predict a value</a:t>
            </a:r>
            <a:endParaRPr sz="2400" dirty="0">
              <a:latin typeface="Arial"/>
              <a:cs typeface="Arial"/>
            </a:endParaRPr>
          </a:p>
          <a:p>
            <a:pPr marL="12700">
              <a:lnSpc>
                <a:spcPts val="2795"/>
              </a:lnSpc>
            </a:pPr>
            <a:r>
              <a:rPr sz="2400" b="1" dirty="0">
                <a:latin typeface="Arial"/>
                <a:cs typeface="Arial"/>
              </a:rPr>
              <a:t>as a dependent variable)</a:t>
            </a:r>
            <a:endParaRPr sz="2400" dirty="0">
              <a:latin typeface="Arial"/>
              <a:cs typeface="Arial"/>
            </a:endParaRPr>
          </a:p>
          <a:p>
            <a:pPr marL="19685" marR="3321685" indent="-635">
              <a:lnSpc>
                <a:spcPct val="100800"/>
              </a:lnSpc>
              <a:spcBef>
                <a:spcPts val="1415"/>
              </a:spcBef>
            </a:pPr>
            <a:r>
              <a:rPr sz="2400" b="1" dirty="0">
                <a:latin typeface="Arial"/>
                <a:cs typeface="Arial"/>
              </a:rPr>
              <a:t>Tree structure consists of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nodes </a:t>
            </a:r>
            <a:r>
              <a:rPr sz="2400" b="1" dirty="0">
                <a:latin typeface="Arial"/>
                <a:cs typeface="Arial"/>
              </a:rPr>
              <a:t>and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branches </a:t>
            </a:r>
            <a:r>
              <a:rPr sz="2400" b="1" dirty="0">
                <a:latin typeface="Arial"/>
                <a:cs typeface="Arial"/>
              </a:rPr>
              <a:t>each internal node represents a feature or attribute</a:t>
            </a:r>
            <a:endParaRPr sz="2400" dirty="0">
              <a:latin typeface="Arial"/>
              <a:cs typeface="Arial"/>
            </a:endParaRPr>
          </a:p>
          <a:p>
            <a:pPr marL="19685" marR="3490595">
              <a:lnSpc>
                <a:spcPts val="2780"/>
              </a:lnSpc>
              <a:spcBef>
                <a:spcPts val="1500"/>
              </a:spcBef>
            </a:pPr>
            <a:r>
              <a:rPr sz="2400" b="1" dirty="0">
                <a:latin typeface="Arial"/>
                <a:cs typeface="Arial"/>
              </a:rPr>
              <a:t>Each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leaf node represents a class label </a:t>
            </a:r>
            <a:r>
              <a:rPr sz="2400" b="1" dirty="0">
                <a:latin typeface="Arial"/>
                <a:cs typeface="Arial"/>
              </a:rPr>
              <a:t>or a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predicted value</a:t>
            </a:r>
            <a:r>
              <a:rPr sz="2400" b="1" dirty="0">
                <a:latin typeface="Arial"/>
                <a:cs typeface="Arial"/>
              </a:rPr>
              <a:t>.</a:t>
            </a:r>
            <a:endParaRPr sz="2400" dirty="0">
              <a:latin typeface="Arial"/>
              <a:cs typeface="Arial"/>
            </a:endParaRPr>
          </a:p>
          <a:p>
            <a:pPr marL="52705" marR="2714625">
              <a:lnSpc>
                <a:spcPct val="99200"/>
              </a:lnSpc>
              <a:spcBef>
                <a:spcPts val="595"/>
              </a:spcBef>
            </a:pP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Decision-making </a:t>
            </a:r>
            <a:r>
              <a:rPr sz="2400" b="1" dirty="0">
                <a:latin typeface="Arial"/>
                <a:cs typeface="Arial"/>
              </a:rPr>
              <a:t>involves evaluating feature conditions at each node and moving down the tree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until a leaf node is reached</a:t>
            </a:r>
            <a:r>
              <a:rPr sz="2400" b="1" dirty="0">
                <a:latin typeface="Arial"/>
                <a:cs typeface="Arial"/>
              </a:rPr>
              <a:t>.</a:t>
            </a:r>
            <a:endParaRPr sz="2400" dirty="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1948" y="6056084"/>
            <a:ext cx="1904993" cy="6286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FF9B59-D2D6-1328-6A78-D15CD209398A}"/>
              </a:ext>
            </a:extLst>
          </p:cNvPr>
          <p:cNvSpPr txBox="1"/>
          <p:nvPr/>
        </p:nvSpPr>
        <p:spPr>
          <a:xfrm>
            <a:off x="7467600" y="5600316"/>
            <a:ext cx="11208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It’s a dog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A49FE8-AC46-15BD-259E-AD8EBA54773F}"/>
              </a:ext>
            </a:extLst>
          </p:cNvPr>
          <p:cNvSpPr txBox="1"/>
          <p:nvPr/>
        </p:nvSpPr>
        <p:spPr>
          <a:xfrm>
            <a:off x="9677400" y="5230984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It’s an Elephant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19200" y="-23648"/>
            <a:ext cx="9425595" cy="1130566"/>
          </a:xfrm>
          <a:prstGeom prst="rect">
            <a:avLst/>
          </a:prstGeom>
        </p:spPr>
        <p:txBody>
          <a:bodyPr vert="horz" wrap="square" lIns="0" tIns="192532" rIns="0" bIns="0" rtlCol="0">
            <a:spAutoFit/>
          </a:bodyPr>
          <a:lstStyle/>
          <a:p>
            <a:pPr marL="1057910" algn="ctr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Random Forests</a:t>
            </a:r>
          </a:p>
          <a:p>
            <a:pPr marL="1057910" algn="ctr">
              <a:lnSpc>
                <a:spcPct val="100000"/>
              </a:lnSpc>
              <a:spcBef>
                <a:spcPts val="70"/>
              </a:spcBef>
            </a:pPr>
            <a:r>
              <a:rPr sz="2400" dirty="0">
                <a:solidFill>
                  <a:srgbClr val="000000"/>
                </a:solidFill>
              </a:rPr>
              <a:t>Combines Multiple Decision Trees to Make Predictions</a:t>
            </a:r>
            <a:endParaRPr sz="2400" dirty="0"/>
          </a:p>
        </p:txBody>
      </p:sp>
      <p:sp>
        <p:nvSpPr>
          <p:cNvPr id="3" name="object 3"/>
          <p:cNvSpPr txBox="1"/>
          <p:nvPr/>
        </p:nvSpPr>
        <p:spPr>
          <a:xfrm>
            <a:off x="396792" y="1565688"/>
            <a:ext cx="5699208" cy="4963154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113030">
              <a:lnSpc>
                <a:spcPct val="100800"/>
              </a:lnSpc>
              <a:spcBef>
                <a:spcPts val="75"/>
              </a:spcBef>
            </a:pPr>
            <a:r>
              <a:rPr sz="2400" dirty="0">
                <a:latin typeface="Arial"/>
                <a:cs typeface="Arial"/>
              </a:rPr>
              <a:t>Makes a "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forest</a:t>
            </a:r>
            <a:r>
              <a:rPr sz="2400" dirty="0">
                <a:latin typeface="Arial"/>
                <a:cs typeface="Arial"/>
              </a:rPr>
              <a:t>" of decision trees with each tree built on a random subset of the training data and a random subset of the input features.</a:t>
            </a:r>
          </a:p>
          <a:p>
            <a:pPr marL="12700" marR="245745">
              <a:lnSpc>
                <a:spcPct val="100800"/>
              </a:lnSpc>
              <a:spcBef>
                <a:spcPts val="1490"/>
              </a:spcBef>
            </a:pPr>
            <a:r>
              <a:rPr sz="2400" dirty="0">
                <a:latin typeface="Arial"/>
                <a:cs typeface="Arial"/>
              </a:rPr>
              <a:t>During training, each tree in the forest is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trained independently on different subsets of the data</a:t>
            </a:r>
            <a:r>
              <a:rPr sz="2400" dirty="0">
                <a:latin typeface="Arial"/>
                <a:cs typeface="Arial"/>
              </a:rPr>
              <a:t>, which is known as bagging (bootstrap aggregating).</a:t>
            </a:r>
          </a:p>
          <a:p>
            <a:pPr marL="45720" marR="5080">
              <a:lnSpc>
                <a:spcPct val="100800"/>
              </a:lnSpc>
              <a:spcBef>
                <a:spcPts val="2350"/>
              </a:spcBef>
            </a:pPr>
            <a:r>
              <a:rPr sz="2400" dirty="0">
                <a:latin typeface="Arial"/>
                <a:cs typeface="Arial"/>
              </a:rPr>
              <a:t>The forest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combines the predictions from all individual trees </a:t>
            </a:r>
            <a:r>
              <a:rPr sz="2400" dirty="0">
                <a:latin typeface="Arial"/>
                <a:cs typeface="Arial"/>
              </a:rPr>
              <a:t>and outputs the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majority vote </a:t>
            </a:r>
            <a:r>
              <a:rPr sz="2400" dirty="0">
                <a:latin typeface="Arial"/>
                <a:cs typeface="Arial"/>
              </a:rPr>
              <a:t>(for classification) or the average (for regression).</a:t>
            </a: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15268" y="1312516"/>
            <a:ext cx="5509591" cy="459132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037334" y="5940044"/>
            <a:ext cx="3763645" cy="565150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48895" marR="5080" indent="-36830">
              <a:lnSpc>
                <a:spcPts val="2090"/>
              </a:lnSpc>
              <a:spcBef>
                <a:spcPts val="225"/>
              </a:spcBef>
            </a:pPr>
            <a:r>
              <a:rPr sz="1800" b="1" spc="-170" dirty="0">
                <a:latin typeface="Arial"/>
                <a:cs typeface="Arial"/>
              </a:rPr>
              <a:t>Random</a:t>
            </a:r>
            <a:r>
              <a:rPr sz="1800" b="1" spc="-70" dirty="0">
                <a:latin typeface="Arial"/>
                <a:cs typeface="Arial"/>
              </a:rPr>
              <a:t> </a:t>
            </a:r>
            <a:r>
              <a:rPr sz="1800" b="1" spc="-145" dirty="0">
                <a:latin typeface="Arial"/>
                <a:cs typeface="Arial"/>
              </a:rPr>
              <a:t>forests</a:t>
            </a:r>
            <a:r>
              <a:rPr sz="1800" b="1" spc="-70" dirty="0">
                <a:latin typeface="Arial"/>
                <a:cs typeface="Arial"/>
              </a:rPr>
              <a:t> </a:t>
            </a:r>
            <a:r>
              <a:rPr sz="1800" b="1" spc="-114" dirty="0">
                <a:latin typeface="Arial"/>
                <a:cs typeface="Arial"/>
              </a:rPr>
              <a:t>are</a:t>
            </a:r>
            <a:r>
              <a:rPr sz="1800" b="1" spc="-70" dirty="0">
                <a:latin typeface="Arial"/>
                <a:cs typeface="Arial"/>
              </a:rPr>
              <a:t> </a:t>
            </a:r>
            <a:r>
              <a:rPr sz="1800" b="1" spc="-130" dirty="0">
                <a:latin typeface="Arial"/>
                <a:cs typeface="Arial"/>
              </a:rPr>
              <a:t>robust,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114" dirty="0">
                <a:latin typeface="Arial"/>
                <a:cs typeface="Arial"/>
              </a:rPr>
              <a:t>are</a:t>
            </a:r>
            <a:r>
              <a:rPr sz="1800" b="1" spc="-70" dirty="0">
                <a:latin typeface="Arial"/>
                <a:cs typeface="Arial"/>
              </a:rPr>
              <a:t> </a:t>
            </a:r>
            <a:r>
              <a:rPr sz="1800" b="1" spc="-125" dirty="0">
                <a:latin typeface="Arial"/>
                <a:cs typeface="Arial"/>
              </a:rPr>
              <a:t>scalable </a:t>
            </a:r>
            <a:r>
              <a:rPr sz="1800" b="1" spc="-135" dirty="0">
                <a:latin typeface="Arial"/>
                <a:cs typeface="Arial"/>
              </a:rPr>
              <a:t>and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180" dirty="0">
                <a:latin typeface="Arial"/>
                <a:cs typeface="Arial"/>
              </a:rPr>
              <a:t>can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125" dirty="0">
                <a:latin typeface="Arial"/>
                <a:cs typeface="Arial"/>
              </a:rPr>
              <a:t>handle</a:t>
            </a:r>
            <a:r>
              <a:rPr sz="1800" b="1" spc="-65" dirty="0">
                <a:latin typeface="Arial"/>
                <a:cs typeface="Arial"/>
              </a:rPr>
              <a:t> </a:t>
            </a:r>
            <a:r>
              <a:rPr sz="1800" b="1" spc="-145" dirty="0">
                <a:latin typeface="Arial"/>
                <a:cs typeface="Arial"/>
              </a:rPr>
              <a:t>high-</a:t>
            </a:r>
            <a:r>
              <a:rPr sz="1800" b="1" spc="-135" dirty="0">
                <a:latin typeface="Arial"/>
                <a:cs typeface="Arial"/>
              </a:rPr>
              <a:t>dimensional</a:t>
            </a:r>
            <a:r>
              <a:rPr sz="1800" b="1" spc="-60" dirty="0">
                <a:latin typeface="Arial"/>
                <a:cs typeface="Arial"/>
              </a:rPr>
              <a:t> </a:t>
            </a:r>
            <a:r>
              <a:rPr sz="1800" b="1" spc="-10" dirty="0">
                <a:latin typeface="Arial"/>
                <a:cs typeface="Arial"/>
              </a:rPr>
              <a:t>data.</a:t>
            </a:r>
            <a:endParaRPr sz="18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687338" y="5499652"/>
            <a:ext cx="1610995" cy="307975"/>
          </a:xfrm>
          <a:prstGeom prst="rect">
            <a:avLst/>
          </a:prstGeom>
          <a:solidFill>
            <a:srgbClr val="2A936D"/>
          </a:solidFill>
        </p:spPr>
        <p:txBody>
          <a:bodyPr vert="horz" wrap="square" lIns="0" tIns="34290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70"/>
              </a:spcBef>
            </a:pPr>
            <a:r>
              <a:rPr sz="1400" b="1" spc="-105" dirty="0">
                <a:solidFill>
                  <a:srgbClr val="FFFFFF"/>
                </a:solidFill>
                <a:latin typeface="Arial"/>
                <a:cs typeface="Arial"/>
              </a:rPr>
              <a:t>Predict</a:t>
            </a:r>
            <a:r>
              <a:rPr sz="140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80" dirty="0">
                <a:solidFill>
                  <a:srgbClr val="FFFFFF"/>
                </a:solidFill>
                <a:latin typeface="Arial"/>
                <a:cs typeface="Arial"/>
              </a:rPr>
              <a:t>its</a:t>
            </a:r>
            <a:r>
              <a:rPr sz="1400" b="1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100" dirty="0">
                <a:solidFill>
                  <a:srgbClr val="FFFFFF"/>
                </a:solidFill>
                <a:latin typeface="Arial"/>
                <a:cs typeface="Arial"/>
              </a:rPr>
              <a:t>an</a:t>
            </a:r>
            <a:r>
              <a:rPr sz="1400" b="1" spc="-6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400" b="1" spc="-20" dirty="0">
                <a:solidFill>
                  <a:srgbClr val="FFFFFF"/>
                </a:solidFill>
                <a:latin typeface="Arial"/>
                <a:cs typeface="Arial"/>
              </a:rPr>
              <a:t>apple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95442" y="275025"/>
            <a:ext cx="6401116" cy="505267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i="1" dirty="0">
                <a:latin typeface="Arial"/>
                <a:cs typeface="Arial"/>
              </a:rPr>
              <a:t>k</a:t>
            </a:r>
            <a:r>
              <a:rPr sz="3200" dirty="0"/>
              <a:t>-Means Clustering Algorithms</a:t>
            </a:r>
            <a:endParaRPr sz="3200" dirty="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54361" y="1201254"/>
            <a:ext cx="5105395" cy="47878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89557" y="1172971"/>
            <a:ext cx="5529580" cy="147861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75"/>
              </a:spcBef>
            </a:pPr>
            <a:r>
              <a:rPr sz="2400" b="1" i="1" dirty="0">
                <a:solidFill>
                  <a:srgbClr val="FF0000"/>
                </a:solidFill>
                <a:latin typeface="Arial"/>
                <a:cs typeface="Arial"/>
              </a:rPr>
              <a:t>K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-means clustering </a:t>
            </a:r>
            <a:r>
              <a:rPr sz="2400" dirty="0">
                <a:latin typeface="Arial"/>
                <a:cs typeface="Arial"/>
              </a:rPr>
              <a:t>is an iterative algorithm that partitions a dataset into a number (k) of distinct clusters based on their similarity.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9557" y="2870237"/>
            <a:ext cx="5391150" cy="111379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>
              <a:lnSpc>
                <a:spcPct val="98800"/>
              </a:lnSpc>
              <a:spcBef>
                <a:spcPts val="135"/>
              </a:spcBef>
            </a:pPr>
            <a:r>
              <a:rPr sz="2400" dirty="0">
                <a:latin typeface="Arial"/>
                <a:cs typeface="Arial"/>
              </a:rPr>
              <a:t>It starts by randomly initializing k cluster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centroids </a:t>
            </a:r>
            <a:r>
              <a:rPr sz="2400" dirty="0">
                <a:latin typeface="Arial"/>
                <a:cs typeface="Arial"/>
              </a:rPr>
              <a:t>and then assigns each (next) data point to the nearest centroid.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75889" y="1465579"/>
            <a:ext cx="122745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0" dirty="0">
                <a:solidFill>
                  <a:srgbClr val="FF0000"/>
                </a:solidFill>
                <a:latin typeface="Arial"/>
                <a:cs typeface="Arial"/>
              </a:rPr>
              <a:t>Red</a:t>
            </a:r>
            <a:r>
              <a:rPr sz="1800" b="1" spc="-7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10" dirty="0">
                <a:solidFill>
                  <a:srgbClr val="FF0000"/>
                </a:solidFill>
                <a:latin typeface="Arial"/>
                <a:cs typeface="Arial"/>
              </a:rPr>
              <a:t>centroid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534252" y="5513400"/>
            <a:ext cx="144081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0" dirty="0">
                <a:solidFill>
                  <a:srgbClr val="008000"/>
                </a:solidFill>
                <a:latin typeface="Arial"/>
                <a:cs typeface="Arial"/>
              </a:rPr>
              <a:t>Green</a:t>
            </a:r>
            <a:r>
              <a:rPr sz="1800" b="1" spc="-50" dirty="0">
                <a:solidFill>
                  <a:srgbClr val="008000"/>
                </a:solidFill>
                <a:latin typeface="Arial"/>
                <a:cs typeface="Arial"/>
              </a:rPr>
              <a:t> </a:t>
            </a:r>
            <a:r>
              <a:rPr sz="1800" b="1" spc="-110" dirty="0">
                <a:solidFill>
                  <a:srgbClr val="008000"/>
                </a:solidFill>
                <a:latin typeface="Arial"/>
                <a:cs typeface="Arial"/>
              </a:rPr>
              <a:t>centroid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116829" y="2340432"/>
            <a:ext cx="128651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5" dirty="0">
                <a:solidFill>
                  <a:srgbClr val="0000FF"/>
                </a:solidFill>
                <a:latin typeface="Arial"/>
                <a:cs typeface="Arial"/>
              </a:rPr>
              <a:t>Blue</a:t>
            </a:r>
            <a:r>
              <a:rPr sz="1800" b="1" spc="-90" dirty="0">
                <a:solidFill>
                  <a:srgbClr val="0000FF"/>
                </a:solidFill>
                <a:latin typeface="Arial"/>
                <a:cs typeface="Arial"/>
              </a:rPr>
              <a:t> </a:t>
            </a:r>
            <a:r>
              <a:rPr sz="1800" b="1" spc="-110" dirty="0">
                <a:solidFill>
                  <a:srgbClr val="0000FF"/>
                </a:solidFill>
                <a:latin typeface="Arial"/>
                <a:cs typeface="Arial"/>
              </a:rPr>
              <a:t>centroid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95877" y="4202683"/>
            <a:ext cx="5393055" cy="2225353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>
              <a:lnSpc>
                <a:spcPct val="100600"/>
              </a:lnSpc>
              <a:spcBef>
                <a:spcPts val="80"/>
              </a:spcBef>
            </a:pPr>
            <a:r>
              <a:rPr sz="2400" dirty="0">
                <a:latin typeface="Arial"/>
                <a:cs typeface="Arial"/>
              </a:rPr>
              <a:t>In each iteration, the centroids are updated by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computing the mean </a:t>
            </a:r>
            <a:r>
              <a:rPr sz="2400" dirty="0">
                <a:latin typeface="Arial"/>
                <a:cs typeface="Arial"/>
              </a:rPr>
              <a:t>of the data points assigned to each cluster so far. The process continues until convergence (=clusters with minimized within-cluster sum of squares).</a:t>
            </a:r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1948" y="6056084"/>
            <a:ext cx="1904993" cy="628648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38400" y="83623"/>
            <a:ext cx="7882890" cy="56682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/>
              <a:t>Natural language processing (NLP)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112586" y="5561076"/>
            <a:ext cx="4079414" cy="9361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ctr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FF0000"/>
                </a:solidFill>
                <a:latin typeface="Arial"/>
                <a:cs typeface="Arial"/>
              </a:rPr>
              <a:t>Outputs </a:t>
            </a:r>
            <a:r>
              <a:rPr sz="2000" dirty="0">
                <a:latin typeface="Arial"/>
                <a:cs typeface="Arial"/>
              </a:rPr>
              <a:t>are postprocessed and interpreted to provide meaningful results i.e. </a:t>
            </a:r>
            <a:r>
              <a:rPr sz="2000" b="1" dirty="0">
                <a:solidFill>
                  <a:srgbClr val="FF0000"/>
                </a:solidFill>
                <a:latin typeface="Arial"/>
                <a:cs typeface="Arial"/>
              </a:rPr>
              <a:t>human-like responses.</a:t>
            </a:r>
            <a:endParaRPr sz="2000" dirty="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441900" y="1177787"/>
            <a:ext cx="6494145" cy="4309110"/>
            <a:chOff x="5441900" y="1177787"/>
            <a:chExt cx="6494145" cy="4309110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441900" y="1177787"/>
              <a:ext cx="6493623" cy="4147929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1099800" y="2578100"/>
              <a:ext cx="698500" cy="2908300"/>
            </a:xfrm>
            <a:custGeom>
              <a:avLst/>
              <a:gdLst/>
              <a:ahLst/>
              <a:cxnLst/>
              <a:rect l="l" t="t" r="r" b="b"/>
              <a:pathLst>
                <a:path w="698500" h="2908300">
                  <a:moveTo>
                    <a:pt x="349237" y="0"/>
                  </a:moveTo>
                  <a:lnTo>
                    <a:pt x="0" y="349237"/>
                  </a:lnTo>
                  <a:lnTo>
                    <a:pt x="174625" y="349237"/>
                  </a:lnTo>
                  <a:lnTo>
                    <a:pt x="174625" y="2908300"/>
                  </a:lnTo>
                  <a:lnTo>
                    <a:pt x="523849" y="2908300"/>
                  </a:lnTo>
                  <a:lnTo>
                    <a:pt x="523849" y="349237"/>
                  </a:lnTo>
                  <a:lnTo>
                    <a:pt x="698474" y="349237"/>
                  </a:lnTo>
                  <a:lnTo>
                    <a:pt x="349237" y="0"/>
                  </a:lnTo>
                  <a:close/>
                </a:path>
              </a:pathLst>
            </a:custGeom>
            <a:solidFill>
              <a:srgbClr val="F28D4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91382" y="996188"/>
            <a:ext cx="5076190" cy="336613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>
              <a:lnSpc>
                <a:spcPct val="100600"/>
              </a:lnSpc>
              <a:spcBef>
                <a:spcPts val="80"/>
              </a:spcBef>
            </a:pPr>
            <a:r>
              <a:rPr sz="2400" spc="-300" dirty="0">
                <a:latin typeface="Arial"/>
                <a:cs typeface="Arial"/>
              </a:rPr>
              <a:t>NLP</a:t>
            </a:r>
            <a:r>
              <a:rPr sz="2400" spc="-135" dirty="0">
                <a:latin typeface="Arial"/>
                <a:cs typeface="Arial"/>
              </a:rPr>
              <a:t> </a:t>
            </a:r>
            <a:r>
              <a:rPr sz="2400" spc="-140" dirty="0">
                <a:latin typeface="Arial"/>
                <a:cs typeface="Arial"/>
              </a:rPr>
              <a:t>is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spc="-210" dirty="0">
                <a:latin typeface="Arial"/>
                <a:cs typeface="Arial"/>
              </a:rPr>
              <a:t>a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field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-150" dirty="0">
                <a:latin typeface="Arial"/>
                <a:cs typeface="Arial"/>
              </a:rPr>
              <a:t>AI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spc="-114" dirty="0">
                <a:latin typeface="Arial"/>
                <a:cs typeface="Arial"/>
              </a:rPr>
              <a:t>focusing</a:t>
            </a:r>
            <a:r>
              <a:rPr sz="2400" spc="-130" dirty="0">
                <a:latin typeface="Arial"/>
                <a:cs typeface="Arial"/>
              </a:rPr>
              <a:t> </a:t>
            </a:r>
            <a:r>
              <a:rPr sz="2400" spc="-90" dirty="0">
                <a:latin typeface="Arial"/>
                <a:cs typeface="Arial"/>
              </a:rPr>
              <a:t>on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b="1" spc="-150" dirty="0">
                <a:solidFill>
                  <a:srgbClr val="FF0000"/>
                </a:solidFill>
                <a:latin typeface="Arial"/>
                <a:cs typeface="Arial"/>
              </a:rPr>
              <a:t>computed </a:t>
            </a:r>
            <a:r>
              <a:rPr sz="2400" b="1" spc="-180" dirty="0">
                <a:solidFill>
                  <a:srgbClr val="FF0000"/>
                </a:solidFill>
                <a:latin typeface="Arial"/>
                <a:cs typeface="Arial"/>
              </a:rPr>
              <a:t>human</a:t>
            </a:r>
            <a:r>
              <a:rPr sz="2400" b="1" spc="-1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90" dirty="0">
                <a:solidFill>
                  <a:srgbClr val="FF0000"/>
                </a:solidFill>
                <a:latin typeface="Arial"/>
                <a:cs typeface="Arial"/>
              </a:rPr>
              <a:t>language</a:t>
            </a:r>
            <a:r>
              <a:rPr sz="2400" spc="-190" dirty="0">
                <a:latin typeface="Arial"/>
                <a:cs typeface="Arial"/>
              </a:rPr>
              <a:t>.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240" dirty="0">
                <a:latin typeface="Arial"/>
                <a:cs typeface="Arial"/>
              </a:rPr>
              <a:t>Raw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35" dirty="0">
                <a:latin typeface="Arial"/>
                <a:cs typeface="Arial"/>
              </a:rPr>
              <a:t>text</a:t>
            </a:r>
            <a:r>
              <a:rPr sz="2400" spc="-110" dirty="0">
                <a:latin typeface="Arial"/>
                <a:cs typeface="Arial"/>
              </a:rPr>
              <a:t> data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35" dirty="0">
                <a:latin typeface="Arial"/>
                <a:cs typeface="Arial"/>
              </a:rPr>
              <a:t>is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pre- </a:t>
            </a:r>
            <a:r>
              <a:rPr sz="2400" spc="-145" dirty="0">
                <a:latin typeface="Arial"/>
                <a:cs typeface="Arial"/>
              </a:rPr>
              <a:t>processed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spc="-114" dirty="0">
                <a:latin typeface="Arial"/>
                <a:cs typeface="Arial"/>
              </a:rPr>
              <a:t>by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tokenizing,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removing </a:t>
            </a:r>
            <a:r>
              <a:rPr sz="2400" spc="-95" dirty="0">
                <a:latin typeface="Arial"/>
                <a:cs typeface="Arial"/>
              </a:rPr>
              <a:t>stopwords,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and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90" dirty="0">
                <a:latin typeface="Arial"/>
                <a:cs typeface="Arial"/>
              </a:rPr>
              <a:t>normalizing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35" dirty="0">
                <a:latin typeface="Arial"/>
                <a:cs typeface="Arial"/>
              </a:rPr>
              <a:t>the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text.</a:t>
            </a:r>
            <a:endParaRPr sz="24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90"/>
              </a:spcBef>
            </a:pPr>
            <a:endParaRPr sz="2400">
              <a:latin typeface="Arial"/>
              <a:cs typeface="Arial"/>
            </a:endParaRPr>
          </a:p>
          <a:p>
            <a:pPr marL="18415" marR="175260" algn="just">
              <a:lnSpc>
                <a:spcPct val="100600"/>
              </a:lnSpc>
            </a:pPr>
            <a:r>
              <a:rPr sz="2400" spc="-160" dirty="0">
                <a:latin typeface="Arial"/>
                <a:cs typeface="Arial"/>
              </a:rPr>
              <a:t>Various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spc="-434" dirty="0">
                <a:latin typeface="Arial"/>
                <a:cs typeface="Arial"/>
              </a:rPr>
              <a:t>NLP</a:t>
            </a:r>
            <a:r>
              <a:rPr sz="2400" spc="270" dirty="0">
                <a:latin typeface="Arial"/>
                <a:cs typeface="Arial"/>
              </a:rPr>
              <a:t> </a:t>
            </a:r>
            <a:r>
              <a:rPr sz="2400" spc="-110" dirty="0">
                <a:latin typeface="Arial"/>
                <a:cs typeface="Arial"/>
              </a:rPr>
              <a:t>techniques</a:t>
            </a:r>
            <a:r>
              <a:rPr sz="2400" spc="114" dirty="0">
                <a:latin typeface="Arial"/>
                <a:cs typeface="Arial"/>
              </a:rPr>
              <a:t> </a:t>
            </a:r>
            <a:r>
              <a:rPr sz="2400" spc="-65" dirty="0">
                <a:latin typeface="Arial"/>
                <a:cs typeface="Arial"/>
              </a:rPr>
              <a:t>(part-</a:t>
            </a:r>
            <a:r>
              <a:rPr sz="2400" spc="-60" dirty="0">
                <a:latin typeface="Arial"/>
                <a:cs typeface="Arial"/>
              </a:rPr>
              <a:t>of-</a:t>
            </a:r>
            <a:r>
              <a:rPr sz="2400" spc="-120" dirty="0">
                <a:latin typeface="Arial"/>
                <a:cs typeface="Arial"/>
              </a:rPr>
              <a:t>speech tagging,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45" dirty="0">
                <a:latin typeface="Arial"/>
                <a:cs typeface="Arial"/>
              </a:rPr>
              <a:t>named</a:t>
            </a:r>
            <a:r>
              <a:rPr sz="2400" spc="-20" dirty="0">
                <a:latin typeface="Arial"/>
                <a:cs typeface="Arial"/>
              </a:rPr>
              <a:t> entity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spc="-75" dirty="0">
                <a:latin typeface="Arial"/>
                <a:cs typeface="Arial"/>
              </a:rPr>
              <a:t>recognition,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and </a:t>
            </a:r>
            <a:r>
              <a:rPr sz="2400" spc="-110" dirty="0">
                <a:latin typeface="Arial"/>
                <a:cs typeface="Arial"/>
              </a:rPr>
              <a:t>syntactic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135" dirty="0">
                <a:latin typeface="Arial"/>
                <a:cs typeface="Arial"/>
              </a:rPr>
              <a:t>parsing)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spc="-165" dirty="0">
                <a:latin typeface="Arial"/>
                <a:cs typeface="Arial"/>
              </a:rPr>
              <a:t>are</a:t>
            </a:r>
            <a:r>
              <a:rPr sz="2400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applied</a:t>
            </a:r>
            <a:r>
              <a:rPr sz="2400" spc="-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b="1" spc="-114" dirty="0">
                <a:solidFill>
                  <a:srgbClr val="FF0000"/>
                </a:solidFill>
                <a:latin typeface="Arial"/>
                <a:cs typeface="Arial"/>
              </a:rPr>
              <a:t>extract </a:t>
            </a:r>
            <a:r>
              <a:rPr sz="2400" b="1" spc="-180" dirty="0">
                <a:solidFill>
                  <a:srgbClr val="FF0000"/>
                </a:solidFill>
                <a:latin typeface="Arial"/>
                <a:cs typeface="Arial"/>
              </a:rPr>
              <a:t>linguistic</a:t>
            </a:r>
            <a:r>
              <a:rPr sz="2400" b="1" spc="-114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50" dirty="0">
                <a:solidFill>
                  <a:srgbClr val="FF0000"/>
                </a:solidFill>
                <a:latin typeface="Arial"/>
                <a:cs typeface="Arial"/>
              </a:rPr>
              <a:t>features</a:t>
            </a:r>
            <a:r>
              <a:rPr sz="2400" b="1" spc="-1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and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structures.</a:t>
            </a:r>
            <a:endParaRPr sz="2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4489" y="4678171"/>
            <a:ext cx="4966970" cy="1863725"/>
          </a:xfrm>
          <a:prstGeom prst="rect">
            <a:avLst/>
          </a:prstGeom>
        </p:spPr>
        <p:txBody>
          <a:bodyPr vert="horz" wrap="square" lIns="0" tIns="10160" rIns="0" bIns="0" rtlCol="0">
            <a:spAutoFit/>
          </a:bodyPr>
          <a:lstStyle/>
          <a:p>
            <a:pPr marL="12700" marR="5080">
              <a:lnSpc>
                <a:spcPct val="100600"/>
              </a:lnSpc>
              <a:spcBef>
                <a:spcPts val="80"/>
              </a:spcBef>
            </a:pPr>
            <a:r>
              <a:rPr sz="2400" spc="-95" dirty="0">
                <a:latin typeface="Arial"/>
                <a:cs typeface="Arial"/>
              </a:rPr>
              <a:t>Machine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90" dirty="0">
                <a:latin typeface="Arial"/>
                <a:cs typeface="Arial"/>
              </a:rPr>
              <a:t>learning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114" dirty="0">
                <a:latin typeface="Arial"/>
                <a:cs typeface="Arial"/>
              </a:rPr>
              <a:t>models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90" dirty="0">
                <a:latin typeface="Arial"/>
                <a:cs typeface="Arial"/>
              </a:rPr>
              <a:t>(like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40" dirty="0">
                <a:latin typeface="Arial"/>
                <a:cs typeface="Arial"/>
              </a:rPr>
              <a:t>recurrent </a:t>
            </a:r>
            <a:r>
              <a:rPr sz="2400" b="1" spc="-150" dirty="0">
                <a:solidFill>
                  <a:srgbClr val="FF0000"/>
                </a:solidFill>
                <a:latin typeface="Arial"/>
                <a:cs typeface="Arial"/>
              </a:rPr>
              <a:t>neural</a:t>
            </a:r>
            <a:r>
              <a:rPr sz="2400" b="1" spc="-114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60" dirty="0">
                <a:solidFill>
                  <a:srgbClr val="FF0000"/>
                </a:solidFill>
                <a:latin typeface="Arial"/>
                <a:cs typeface="Arial"/>
              </a:rPr>
              <a:t>networks</a:t>
            </a:r>
            <a:r>
              <a:rPr sz="2400" b="1" spc="-10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40" dirty="0">
                <a:solidFill>
                  <a:srgbClr val="FF0000"/>
                </a:solidFill>
                <a:latin typeface="Arial"/>
                <a:cs typeface="Arial"/>
              </a:rPr>
              <a:t>or</a:t>
            </a:r>
            <a:r>
              <a:rPr sz="2400" b="1" spc="-114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75" dirty="0">
                <a:solidFill>
                  <a:srgbClr val="FF0000"/>
                </a:solidFill>
                <a:latin typeface="Arial"/>
                <a:cs typeface="Arial"/>
              </a:rPr>
              <a:t>transformers</a:t>
            </a:r>
            <a:r>
              <a:rPr sz="2400" b="1" spc="-1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25" dirty="0">
                <a:solidFill>
                  <a:srgbClr val="FF0000"/>
                </a:solidFill>
                <a:latin typeface="Arial"/>
                <a:cs typeface="Arial"/>
              </a:rPr>
              <a:t>are </a:t>
            </a:r>
            <a:r>
              <a:rPr sz="2400" b="1" spc="-125" dirty="0">
                <a:solidFill>
                  <a:srgbClr val="FF0000"/>
                </a:solidFill>
                <a:latin typeface="Arial"/>
                <a:cs typeface="Arial"/>
              </a:rPr>
              <a:t>trained</a:t>
            </a:r>
            <a:r>
              <a:rPr sz="2400" b="1" spc="-1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85" dirty="0">
                <a:solidFill>
                  <a:srgbClr val="FF0000"/>
                </a:solidFill>
                <a:latin typeface="Arial"/>
                <a:cs typeface="Arial"/>
              </a:rPr>
              <a:t>on</a:t>
            </a:r>
            <a:r>
              <a:rPr sz="2400" b="1" spc="-1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35" dirty="0">
                <a:solidFill>
                  <a:srgbClr val="FF0000"/>
                </a:solidFill>
                <a:latin typeface="Arial"/>
                <a:cs typeface="Arial"/>
              </a:rPr>
              <a:t>labelled</a:t>
            </a:r>
            <a:r>
              <a:rPr sz="2400" b="1" spc="-1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35" dirty="0">
                <a:solidFill>
                  <a:srgbClr val="FF0000"/>
                </a:solidFill>
                <a:latin typeface="Arial"/>
                <a:cs typeface="Arial"/>
              </a:rPr>
              <a:t>data</a:t>
            </a:r>
            <a:r>
              <a:rPr sz="2400" b="1" spc="-9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perform </a:t>
            </a:r>
            <a:r>
              <a:rPr sz="2400" spc="-160" dirty="0">
                <a:latin typeface="Arial"/>
                <a:cs typeface="Arial"/>
              </a:rPr>
              <a:t>tasks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60" dirty="0">
                <a:latin typeface="Arial"/>
                <a:cs typeface="Arial"/>
              </a:rPr>
              <a:t>such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240" dirty="0">
                <a:latin typeface="Arial"/>
                <a:cs typeface="Arial"/>
              </a:rPr>
              <a:t>as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65" dirty="0">
                <a:latin typeface="Arial"/>
                <a:cs typeface="Arial"/>
              </a:rPr>
              <a:t>sentiment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135" dirty="0">
                <a:latin typeface="Arial"/>
                <a:cs typeface="Arial"/>
              </a:rPr>
              <a:t>analysis,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text </a:t>
            </a:r>
            <a:r>
              <a:rPr sz="2400" spc="-100" dirty="0">
                <a:latin typeface="Arial"/>
                <a:cs typeface="Arial"/>
              </a:rPr>
              <a:t>classification,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or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114" dirty="0">
                <a:latin typeface="Arial"/>
                <a:cs typeface="Arial"/>
              </a:rPr>
              <a:t>answering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questions.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9" name="object 9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0" y="705967"/>
            <a:ext cx="8102600" cy="6152032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29250" y="131571"/>
            <a:ext cx="624078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495" dirty="0"/>
              <a:t>A</a:t>
            </a:r>
            <a:r>
              <a:rPr sz="4000" spc="-195" dirty="0"/>
              <a:t> </a:t>
            </a:r>
            <a:r>
              <a:rPr sz="4000" spc="-275" dirty="0"/>
              <a:t>Word</a:t>
            </a:r>
            <a:r>
              <a:rPr sz="4000" spc="-195" dirty="0"/>
              <a:t> </a:t>
            </a:r>
            <a:r>
              <a:rPr sz="4000" spc="-235" dirty="0"/>
              <a:t>about</a:t>
            </a:r>
            <a:r>
              <a:rPr sz="4000" spc="-190" dirty="0"/>
              <a:t> </a:t>
            </a:r>
            <a:r>
              <a:rPr sz="4000" spc="-170" dirty="0"/>
              <a:t>the</a:t>
            </a:r>
            <a:r>
              <a:rPr sz="4000" spc="-200" dirty="0"/>
              <a:t> </a:t>
            </a:r>
            <a:r>
              <a:rPr sz="4000" spc="-395" dirty="0"/>
              <a:t>Ethics</a:t>
            </a:r>
            <a:r>
              <a:rPr sz="4000" spc="-185" dirty="0"/>
              <a:t> </a:t>
            </a:r>
            <a:r>
              <a:rPr sz="4000" spc="-195" dirty="0"/>
              <a:t>of</a:t>
            </a:r>
            <a:r>
              <a:rPr sz="4000" spc="-200" dirty="0"/>
              <a:t> </a:t>
            </a:r>
            <a:r>
              <a:rPr sz="4000" spc="-285" dirty="0"/>
              <a:t>AI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69583" y="1761086"/>
            <a:ext cx="5729782" cy="414034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300024" y="1032764"/>
            <a:ext cx="7633334" cy="560959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32384" marR="1335405">
              <a:lnSpc>
                <a:spcPct val="100800"/>
              </a:lnSpc>
              <a:spcBef>
                <a:spcPts val="75"/>
              </a:spcBef>
            </a:pPr>
            <a:r>
              <a:rPr sz="2400" b="1" spc="-100" dirty="0">
                <a:solidFill>
                  <a:srgbClr val="FF0000"/>
                </a:solidFill>
                <a:latin typeface="Arial"/>
                <a:cs typeface="Arial"/>
              </a:rPr>
              <a:t>Moral</a:t>
            </a:r>
            <a:r>
              <a:rPr sz="2400" b="1" spc="-10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80" dirty="0">
                <a:solidFill>
                  <a:srgbClr val="FF0000"/>
                </a:solidFill>
                <a:latin typeface="Arial"/>
                <a:cs typeface="Arial"/>
              </a:rPr>
              <a:t>principles</a:t>
            </a:r>
            <a:r>
              <a:rPr sz="2400" b="1" spc="-9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80" dirty="0">
                <a:solidFill>
                  <a:srgbClr val="FF0000"/>
                </a:solidFill>
                <a:latin typeface="Arial"/>
                <a:cs typeface="Arial"/>
              </a:rPr>
              <a:t>and</a:t>
            </a:r>
            <a:r>
              <a:rPr sz="2400" b="1" spc="-1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85" dirty="0">
                <a:solidFill>
                  <a:srgbClr val="FF0000"/>
                </a:solidFill>
                <a:latin typeface="Arial"/>
                <a:cs typeface="Arial"/>
              </a:rPr>
              <a:t>guidelines</a:t>
            </a:r>
            <a:r>
              <a:rPr sz="2400" b="1" spc="-1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spc="-105" dirty="0">
                <a:latin typeface="Arial"/>
                <a:cs typeface="Arial"/>
              </a:rPr>
              <a:t>should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spc="-114" dirty="0">
                <a:latin typeface="Arial"/>
                <a:cs typeface="Arial"/>
              </a:rPr>
              <a:t>govern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spc="-85" dirty="0">
                <a:latin typeface="Arial"/>
                <a:cs typeface="Arial"/>
              </a:rPr>
              <a:t>development,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80" dirty="0">
                <a:latin typeface="Arial"/>
                <a:cs typeface="Arial"/>
              </a:rPr>
              <a:t>deployment,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75" dirty="0">
                <a:latin typeface="Arial"/>
                <a:cs typeface="Arial"/>
              </a:rPr>
              <a:t>use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spc="-150" dirty="0">
                <a:latin typeface="Arial"/>
                <a:cs typeface="Arial"/>
              </a:rPr>
              <a:t>AI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systems</a:t>
            </a:r>
            <a:endParaRPr sz="2400">
              <a:latin typeface="Arial"/>
              <a:cs typeface="Arial"/>
            </a:endParaRPr>
          </a:p>
          <a:p>
            <a:pPr marL="12700" marR="2981960">
              <a:lnSpc>
                <a:spcPct val="100800"/>
              </a:lnSpc>
              <a:spcBef>
                <a:spcPts val="915"/>
              </a:spcBef>
            </a:pPr>
            <a:r>
              <a:rPr sz="2400" spc="-140" dirty="0">
                <a:latin typeface="Arial"/>
                <a:cs typeface="Arial"/>
              </a:rPr>
              <a:t>Consider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b="1" spc="-110" dirty="0">
                <a:solidFill>
                  <a:srgbClr val="FF0000"/>
                </a:solidFill>
                <a:latin typeface="Arial"/>
                <a:cs typeface="Arial"/>
              </a:rPr>
              <a:t>potential </a:t>
            </a:r>
            <a:r>
              <a:rPr sz="2400" b="1" spc="-175" dirty="0">
                <a:solidFill>
                  <a:srgbClr val="FF0000"/>
                </a:solidFill>
                <a:latin typeface="Arial"/>
                <a:cs typeface="Arial"/>
              </a:rPr>
              <a:t>societal</a:t>
            </a:r>
            <a:r>
              <a:rPr sz="2400" b="1" spc="-10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45" dirty="0">
                <a:solidFill>
                  <a:srgbClr val="FF0000"/>
                </a:solidFill>
                <a:latin typeface="Arial"/>
                <a:cs typeface="Arial"/>
              </a:rPr>
              <a:t>impacts</a:t>
            </a:r>
            <a:r>
              <a:rPr sz="2400" spc="-45" dirty="0">
                <a:latin typeface="Arial"/>
                <a:cs typeface="Arial"/>
              </a:rPr>
              <a:t>, </a:t>
            </a:r>
            <a:r>
              <a:rPr sz="2400" spc="-114" dirty="0">
                <a:latin typeface="Arial"/>
                <a:cs typeface="Arial"/>
              </a:rPr>
              <a:t>fairness,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spc="-120" dirty="0">
                <a:latin typeface="Arial"/>
                <a:cs typeface="Arial"/>
              </a:rPr>
              <a:t>transparency,</a:t>
            </a:r>
            <a:r>
              <a:rPr sz="2400" spc="-75" dirty="0">
                <a:latin typeface="Arial"/>
                <a:cs typeface="Arial"/>
              </a:rPr>
              <a:t> accountability, </a:t>
            </a:r>
            <a:r>
              <a:rPr sz="2400" spc="-120" dirty="0">
                <a:latin typeface="Arial"/>
                <a:cs typeface="Arial"/>
              </a:rPr>
              <a:t>privacy,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and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145" dirty="0">
                <a:latin typeface="Arial"/>
                <a:cs typeface="Arial"/>
              </a:rPr>
              <a:t>bias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140" dirty="0">
                <a:latin typeface="Arial"/>
                <a:cs typeface="Arial"/>
              </a:rPr>
              <a:t>associated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with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AI </a:t>
            </a:r>
            <a:r>
              <a:rPr sz="2400" spc="-20" dirty="0">
                <a:latin typeface="Arial"/>
                <a:cs typeface="Arial"/>
              </a:rPr>
              <a:t>technologies</a:t>
            </a:r>
            <a:endParaRPr sz="2400">
              <a:latin typeface="Arial"/>
              <a:cs typeface="Arial"/>
            </a:endParaRPr>
          </a:p>
          <a:p>
            <a:pPr marL="19050">
              <a:lnSpc>
                <a:spcPct val="100000"/>
              </a:lnSpc>
              <a:spcBef>
                <a:spcPts val="1030"/>
              </a:spcBef>
            </a:pPr>
            <a:r>
              <a:rPr sz="2400" spc="-114" dirty="0">
                <a:latin typeface="Arial"/>
                <a:cs typeface="Arial"/>
              </a:rPr>
              <a:t>Aim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20" dirty="0">
                <a:latin typeface="Arial"/>
                <a:cs typeface="Arial"/>
              </a:rPr>
              <a:t>ensure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45" dirty="0">
                <a:latin typeface="Arial"/>
                <a:cs typeface="Arial"/>
              </a:rPr>
              <a:t>AI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70" dirty="0">
                <a:latin typeface="Arial"/>
                <a:cs typeface="Arial"/>
              </a:rPr>
              <a:t>systems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are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designed</a:t>
            </a:r>
            <a:endParaRPr sz="2400">
              <a:latin typeface="Arial"/>
              <a:cs typeface="Arial"/>
            </a:endParaRPr>
          </a:p>
          <a:p>
            <a:pPr marL="19050" marR="1908810">
              <a:lnSpc>
                <a:spcPct val="100800"/>
              </a:lnSpc>
            </a:pPr>
            <a:r>
              <a:rPr sz="2400" spc="-125" dirty="0">
                <a:latin typeface="Arial"/>
                <a:cs typeface="Arial"/>
              </a:rPr>
              <a:t>and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50" dirty="0">
                <a:latin typeface="Arial"/>
                <a:cs typeface="Arial"/>
              </a:rPr>
              <a:t>used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40" dirty="0">
                <a:latin typeface="Arial"/>
                <a:cs typeface="Arial"/>
              </a:rPr>
              <a:t>in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210" dirty="0">
                <a:latin typeface="Arial"/>
                <a:cs typeface="Arial"/>
              </a:rPr>
              <a:t>a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95" dirty="0">
                <a:latin typeface="Arial"/>
                <a:cs typeface="Arial"/>
              </a:rPr>
              <a:t>manner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that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b="1" spc="-210" dirty="0">
                <a:solidFill>
                  <a:srgbClr val="FF0000"/>
                </a:solidFill>
                <a:latin typeface="Arial"/>
                <a:cs typeface="Arial"/>
              </a:rPr>
              <a:t>respects</a:t>
            </a:r>
            <a:r>
              <a:rPr sz="2400" b="1" spc="-1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FF0000"/>
                </a:solidFill>
                <a:latin typeface="Arial"/>
                <a:cs typeface="Arial"/>
              </a:rPr>
              <a:t>human </a:t>
            </a:r>
            <a:r>
              <a:rPr sz="2400" b="1" spc="-180" dirty="0">
                <a:solidFill>
                  <a:srgbClr val="FF0000"/>
                </a:solidFill>
                <a:latin typeface="Arial"/>
                <a:cs typeface="Arial"/>
              </a:rPr>
              <a:t>values</a:t>
            </a:r>
            <a:r>
              <a:rPr sz="2400" spc="-180" dirty="0">
                <a:latin typeface="Arial"/>
                <a:cs typeface="Arial"/>
              </a:rPr>
              <a:t>,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-85" dirty="0">
                <a:latin typeface="Arial"/>
                <a:cs typeface="Arial"/>
              </a:rPr>
              <a:t>promotes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-35" dirty="0">
                <a:latin typeface="Arial"/>
                <a:cs typeface="Arial"/>
              </a:rPr>
              <a:t>the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well-</a:t>
            </a:r>
            <a:r>
              <a:rPr sz="2400" spc="-105" dirty="0">
                <a:latin typeface="Arial"/>
                <a:cs typeface="Arial"/>
              </a:rPr>
              <a:t>being</a:t>
            </a:r>
            <a:r>
              <a:rPr sz="2400" spc="-1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individuals </a:t>
            </a:r>
            <a:r>
              <a:rPr sz="2400" spc="-125" dirty="0">
                <a:latin typeface="Arial"/>
                <a:cs typeface="Arial"/>
              </a:rPr>
              <a:t>and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90" dirty="0">
                <a:latin typeface="Arial"/>
                <a:cs typeface="Arial"/>
              </a:rPr>
              <a:t>communities,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and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spc="-135" dirty="0">
                <a:latin typeface="Arial"/>
                <a:cs typeface="Arial"/>
              </a:rPr>
              <a:t>avoids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90" dirty="0">
                <a:latin typeface="Arial"/>
                <a:cs typeface="Arial"/>
              </a:rPr>
              <a:t>harm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or </a:t>
            </a:r>
            <a:r>
              <a:rPr sz="2400" spc="-70" dirty="0">
                <a:latin typeface="Arial"/>
                <a:cs typeface="Arial"/>
              </a:rPr>
              <a:t>discriminatory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outcomes.</a:t>
            </a:r>
            <a:endParaRPr sz="2400">
              <a:latin typeface="Arial"/>
              <a:cs typeface="Arial"/>
            </a:endParaRPr>
          </a:p>
          <a:p>
            <a:pPr marL="19685" marR="5080">
              <a:lnSpc>
                <a:spcPct val="100400"/>
              </a:lnSpc>
              <a:spcBef>
                <a:spcPts val="1455"/>
              </a:spcBef>
            </a:pPr>
            <a:r>
              <a:rPr sz="2400" spc="-150" dirty="0">
                <a:latin typeface="Arial"/>
                <a:cs typeface="Arial"/>
              </a:rPr>
              <a:t>Also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b="1" spc="-225" dirty="0">
                <a:solidFill>
                  <a:srgbClr val="FF0000"/>
                </a:solidFill>
                <a:latin typeface="Arial"/>
                <a:cs typeface="Arial"/>
              </a:rPr>
              <a:t>address</a:t>
            </a:r>
            <a:r>
              <a:rPr sz="2400" b="1" spc="-1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215" dirty="0">
                <a:solidFill>
                  <a:srgbClr val="FF0000"/>
                </a:solidFill>
                <a:latin typeface="Arial"/>
                <a:cs typeface="Arial"/>
              </a:rPr>
              <a:t>key</a:t>
            </a:r>
            <a:r>
              <a:rPr sz="2400" b="1" spc="-10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260" dirty="0">
                <a:solidFill>
                  <a:srgbClr val="FF0000"/>
                </a:solidFill>
                <a:latin typeface="Arial"/>
                <a:cs typeface="Arial"/>
              </a:rPr>
              <a:t>issues</a:t>
            </a:r>
            <a:r>
              <a:rPr sz="2400" b="1" spc="-1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spc="-160" dirty="0">
                <a:latin typeface="Arial"/>
                <a:cs typeface="Arial"/>
              </a:rPr>
              <a:t>such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240" dirty="0">
                <a:latin typeface="Arial"/>
                <a:cs typeface="Arial"/>
              </a:rPr>
              <a:t>as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65" dirty="0">
                <a:latin typeface="Arial"/>
                <a:cs typeface="Arial"/>
              </a:rPr>
              <a:t>algorithmic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130" dirty="0">
                <a:latin typeface="Arial"/>
                <a:cs typeface="Arial"/>
              </a:rPr>
              <a:t>bias,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10" dirty="0">
                <a:latin typeface="Arial"/>
                <a:cs typeface="Arial"/>
              </a:rPr>
              <a:t>data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75" dirty="0">
                <a:latin typeface="Arial"/>
                <a:cs typeface="Arial"/>
              </a:rPr>
              <a:t>privacy, ethical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spc="-110" dirty="0">
                <a:latin typeface="Arial"/>
                <a:cs typeface="Arial"/>
              </a:rPr>
              <a:t>decision-making,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110" dirty="0">
                <a:latin typeface="Arial"/>
                <a:cs typeface="Arial"/>
              </a:rPr>
              <a:t>responsible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spc="-150" dirty="0">
                <a:latin typeface="Arial"/>
                <a:cs typeface="Arial"/>
              </a:rPr>
              <a:t>AI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governance,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and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spc="-45" dirty="0">
                <a:latin typeface="Arial"/>
                <a:cs typeface="Arial"/>
              </a:rPr>
              <a:t>potential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spc="-70" dirty="0">
                <a:latin typeface="Arial"/>
                <a:cs typeface="Arial"/>
              </a:rPr>
              <a:t>impact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10" dirty="0">
                <a:latin typeface="Arial"/>
                <a:cs typeface="Arial"/>
              </a:rPr>
              <a:t> </a:t>
            </a:r>
            <a:r>
              <a:rPr sz="2400" spc="-150" dirty="0">
                <a:latin typeface="Arial"/>
                <a:cs typeface="Arial"/>
              </a:rPr>
              <a:t>AI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90" dirty="0">
                <a:latin typeface="Arial"/>
                <a:cs typeface="Arial"/>
              </a:rPr>
              <a:t>on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80" dirty="0">
                <a:latin typeface="Arial"/>
                <a:cs typeface="Arial"/>
              </a:rPr>
              <a:t>employment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and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25" dirty="0">
                <a:latin typeface="Arial"/>
                <a:cs typeface="Arial"/>
              </a:rPr>
              <a:t>social</a:t>
            </a:r>
            <a:r>
              <a:rPr sz="2400" spc="-114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structures.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1948" y="6056084"/>
            <a:ext cx="1904993" cy="628648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14679" y="121411"/>
            <a:ext cx="41395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325" dirty="0"/>
              <a:t>Summary</a:t>
            </a:r>
            <a:r>
              <a:rPr sz="3600" spc="-180" dirty="0"/>
              <a:t> </a:t>
            </a:r>
            <a:r>
              <a:rPr sz="3600" spc="-185" dirty="0"/>
              <a:t>of</a:t>
            </a:r>
            <a:r>
              <a:rPr sz="3600" spc="-175" dirty="0"/>
              <a:t> Methods</a:t>
            </a:r>
            <a:endParaRPr sz="36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577267"/>
              </p:ext>
            </p:extLst>
          </p:nvPr>
        </p:nvGraphicFramePr>
        <p:xfrm>
          <a:off x="476250" y="814915"/>
          <a:ext cx="11506200" cy="6220714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171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561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978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588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marL="49212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800" b="1" spc="-2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Unsupervised</a:t>
                      </a:r>
                      <a:r>
                        <a:rPr sz="2800" b="1" spc="-1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800" b="1" spc="-10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800" b="1" spc="-24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Supervised</a:t>
                      </a:r>
                      <a:r>
                        <a:rPr sz="2800" b="1" spc="-12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800" b="1" spc="-114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0251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3200" b="1" spc="-275" dirty="0">
                          <a:latin typeface="Arial"/>
                          <a:cs typeface="Arial"/>
                        </a:rPr>
                        <a:t>Continuous</a:t>
                      </a:r>
                      <a:endParaRPr sz="32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147320">
                        <a:lnSpc>
                          <a:spcPct val="101400"/>
                        </a:lnSpc>
                        <a:spcBef>
                          <a:spcPts val="110"/>
                        </a:spcBef>
                      </a:pPr>
                      <a:r>
                        <a:rPr sz="2800" b="1" spc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Clustering &amp; Dimensionality Reduction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523240" indent="-189230">
                        <a:lnSpc>
                          <a:spcPts val="3290"/>
                        </a:lnSpc>
                        <a:buChar char="-"/>
                        <a:tabLst>
                          <a:tab pos="523240" algn="l"/>
                        </a:tabLst>
                      </a:pPr>
                      <a:r>
                        <a:rPr sz="2800" b="1" spc="0" dirty="0">
                          <a:latin typeface="Arial"/>
                          <a:cs typeface="Arial"/>
                        </a:rPr>
                        <a:t>LDA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523240" indent="-189230">
                        <a:lnSpc>
                          <a:spcPct val="100000"/>
                        </a:lnSpc>
                        <a:spcBef>
                          <a:spcPts val="45"/>
                        </a:spcBef>
                        <a:buChar char="-"/>
                        <a:tabLst>
                          <a:tab pos="523240" algn="l"/>
                        </a:tabLst>
                      </a:pPr>
                      <a:r>
                        <a:rPr sz="2800" b="1" spc="0" dirty="0">
                          <a:latin typeface="Arial"/>
                          <a:cs typeface="Arial"/>
                        </a:rPr>
                        <a:t>PCA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523240" indent="-189230">
                        <a:lnSpc>
                          <a:spcPct val="100000"/>
                        </a:lnSpc>
                        <a:spcBef>
                          <a:spcPts val="50"/>
                        </a:spcBef>
                        <a:buChar char="-"/>
                        <a:tabLst>
                          <a:tab pos="523240" algn="l"/>
                        </a:tabLst>
                      </a:pPr>
                      <a:r>
                        <a:rPr sz="2800" b="1" u="heavy" spc="0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K-Mean</a:t>
                      </a:r>
                      <a:r>
                        <a:rPr sz="2800" b="1" spc="0" dirty="0">
                          <a:latin typeface="Arial"/>
                          <a:cs typeface="Arial"/>
                        </a:rPr>
                        <a:t>s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</a:txBody>
                  <a:tcPr marL="0" marR="0" marT="1397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2800" b="1" spc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Regression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765810" indent="-189230">
                        <a:lnSpc>
                          <a:spcPts val="3325"/>
                        </a:lnSpc>
                        <a:spcBef>
                          <a:spcPts val="50"/>
                        </a:spcBef>
                        <a:buChar char="-"/>
                        <a:tabLst>
                          <a:tab pos="765810" algn="l"/>
                        </a:tabLst>
                      </a:pPr>
                      <a:r>
                        <a:rPr sz="2800" b="1" spc="0" dirty="0">
                          <a:latin typeface="Arial"/>
                          <a:cs typeface="Arial"/>
                        </a:rPr>
                        <a:t>Linear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90805" marR="2506345" indent="675005">
                        <a:lnSpc>
                          <a:spcPts val="3410"/>
                        </a:lnSpc>
                        <a:spcBef>
                          <a:spcPts val="35"/>
                        </a:spcBef>
                        <a:buChar char="-"/>
                        <a:tabLst>
                          <a:tab pos="765810" algn="l"/>
                        </a:tabLst>
                      </a:pPr>
                      <a:r>
                        <a:rPr sz="2800" b="1" spc="0" dirty="0">
                          <a:latin typeface="Arial"/>
                          <a:cs typeface="Arial"/>
                        </a:rPr>
                        <a:t>Polynomial </a:t>
                      </a:r>
                      <a:r>
                        <a:rPr sz="2800" b="1" u="heavy" spc="0" dirty="0">
                          <a:solidFill>
                            <a:srgbClr val="FF0000"/>
                          </a:solidFill>
                          <a:uFill>
                            <a:solidFill>
                              <a:srgbClr val="FF0000"/>
                            </a:solidFill>
                          </a:uFill>
                          <a:latin typeface="Arial"/>
                          <a:cs typeface="Arial"/>
                        </a:rPr>
                        <a:t>Decision Trees</a:t>
                      </a:r>
                      <a:r>
                        <a:rPr sz="2800" b="1" spc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800" b="1" u="heavy" spc="0" dirty="0">
                          <a:solidFill>
                            <a:srgbClr val="FF0000"/>
                          </a:solidFill>
                          <a:uFill>
                            <a:solidFill>
                              <a:srgbClr val="FF0000"/>
                            </a:solidFill>
                          </a:uFill>
                          <a:latin typeface="Arial"/>
                          <a:cs typeface="Arial"/>
                        </a:rPr>
                        <a:t>Random Forests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</a:txBody>
                  <a:tcPr marL="0" marR="0" marT="19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65176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50"/>
                        </a:spcBef>
                      </a:pPr>
                      <a:r>
                        <a:rPr sz="3200" b="1" spc="-165" dirty="0">
                          <a:latin typeface="Arial"/>
                          <a:cs typeface="Arial"/>
                        </a:rPr>
                        <a:t>Categorical</a:t>
                      </a:r>
                      <a:endParaRPr sz="3200">
                        <a:latin typeface="Arial"/>
                        <a:cs typeface="Arial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800" b="1" u="heavy" spc="0" dirty="0">
                          <a:solidFill>
                            <a:srgbClr val="FF0000"/>
                          </a:solidFill>
                          <a:uFill>
                            <a:solidFill>
                              <a:srgbClr val="FF0000"/>
                            </a:solidFill>
                          </a:uFill>
                          <a:latin typeface="Arial"/>
                          <a:cs typeface="Arial"/>
                        </a:rPr>
                        <a:t>Association Analysis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603885" indent="-189230">
                        <a:lnSpc>
                          <a:spcPts val="3335"/>
                        </a:lnSpc>
                        <a:spcBef>
                          <a:spcPts val="25"/>
                        </a:spcBef>
                        <a:buChar char="-"/>
                        <a:tabLst>
                          <a:tab pos="603885" algn="l"/>
                        </a:tabLst>
                      </a:pPr>
                      <a:r>
                        <a:rPr sz="2800" b="1" spc="0" dirty="0">
                          <a:latin typeface="Arial"/>
                          <a:cs typeface="Arial"/>
                        </a:rPr>
                        <a:t>Apriori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603885" indent="-189230">
                        <a:lnSpc>
                          <a:spcPts val="3335"/>
                        </a:lnSpc>
                        <a:buChar char="-"/>
                        <a:tabLst>
                          <a:tab pos="603885" algn="l"/>
                        </a:tabLst>
                      </a:pPr>
                      <a:r>
                        <a:rPr sz="2800" b="1" spc="0" dirty="0">
                          <a:latin typeface="Arial"/>
                          <a:cs typeface="Arial"/>
                        </a:rPr>
                        <a:t>FP-Growth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r>
                        <a:rPr sz="2800" b="1" spc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Hidden Markov Model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800" b="1" spc="0" dirty="0">
                          <a:solidFill>
                            <a:srgbClr val="FF0000"/>
                          </a:solidFill>
                          <a:latin typeface="Arial"/>
                          <a:cs typeface="Arial"/>
                        </a:rPr>
                        <a:t>Classification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523240" indent="-189230">
                        <a:lnSpc>
                          <a:spcPts val="3335"/>
                        </a:lnSpc>
                        <a:spcBef>
                          <a:spcPts val="25"/>
                        </a:spcBef>
                        <a:buChar char="-"/>
                        <a:tabLst>
                          <a:tab pos="523240" algn="l"/>
                        </a:tabLst>
                      </a:pPr>
                      <a:r>
                        <a:rPr sz="2800" b="1" spc="0" dirty="0">
                          <a:latin typeface="Arial"/>
                          <a:cs typeface="Arial"/>
                        </a:rPr>
                        <a:t>KNN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523240" indent="-189230">
                        <a:lnSpc>
                          <a:spcPts val="3335"/>
                        </a:lnSpc>
                        <a:buChar char="-"/>
                        <a:tabLst>
                          <a:tab pos="523240" algn="l"/>
                        </a:tabLst>
                      </a:pPr>
                      <a:r>
                        <a:rPr sz="2800" b="1" u="heavy" spc="0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Trees</a:t>
                      </a:r>
                      <a:r>
                        <a:rPr sz="2800" b="1" spc="0" dirty="0">
                          <a:latin typeface="Arial"/>
                          <a:cs typeface="Arial"/>
                        </a:rPr>
                        <a:t> / RF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523240" indent="-189230">
                        <a:lnSpc>
                          <a:spcPct val="100000"/>
                        </a:lnSpc>
                        <a:spcBef>
                          <a:spcPts val="25"/>
                        </a:spcBef>
                        <a:buChar char="-"/>
                        <a:tabLst>
                          <a:tab pos="523240" algn="l"/>
                        </a:tabLst>
                      </a:pPr>
                      <a:r>
                        <a:rPr sz="2800" b="1" spc="0" dirty="0">
                          <a:latin typeface="Arial"/>
                          <a:cs typeface="Arial"/>
                        </a:rPr>
                        <a:t>Logistic Regression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523240" indent="-189230">
                        <a:lnSpc>
                          <a:spcPts val="3335"/>
                        </a:lnSpc>
                        <a:spcBef>
                          <a:spcPts val="50"/>
                        </a:spcBef>
                        <a:buChar char="-"/>
                        <a:tabLst>
                          <a:tab pos="523240" algn="l"/>
                        </a:tabLst>
                      </a:pPr>
                      <a:r>
                        <a:rPr sz="2800" b="1" spc="0" dirty="0">
                          <a:latin typeface="Arial"/>
                          <a:cs typeface="Arial"/>
                        </a:rPr>
                        <a:t>Naïve Bayes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  <a:p>
                      <a:pPr marL="523240" indent="-189230">
                        <a:lnSpc>
                          <a:spcPts val="3335"/>
                        </a:lnSpc>
                        <a:buChar char="-"/>
                        <a:tabLst>
                          <a:tab pos="523240" algn="l"/>
                        </a:tabLst>
                      </a:pPr>
                      <a:r>
                        <a:rPr sz="2800" b="1" u="heavy" spc="0" dirty="0">
                          <a:uFill>
                            <a:solidFill>
                              <a:srgbClr val="000000"/>
                            </a:solidFill>
                          </a:uFill>
                          <a:latin typeface="Arial"/>
                          <a:cs typeface="Arial"/>
                        </a:rPr>
                        <a:t>Support Vector Machines</a:t>
                      </a:r>
                      <a:endParaRPr sz="2800" spc="0" dirty="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926466" y="1384300"/>
            <a:ext cx="4525010" cy="102235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 marR="5080" indent="-635" algn="ctr">
              <a:lnSpc>
                <a:spcPct val="98600"/>
              </a:lnSpc>
              <a:spcBef>
                <a:spcPts val="135"/>
              </a:spcBef>
            </a:pPr>
            <a:r>
              <a:rPr sz="2200" b="1" spc="-135" dirty="0">
                <a:solidFill>
                  <a:srgbClr val="FF0000"/>
                </a:solidFill>
                <a:latin typeface="Arial"/>
                <a:cs typeface="Arial"/>
              </a:rPr>
              <a:t>Detection</a:t>
            </a:r>
            <a:r>
              <a:rPr sz="2200" b="1" spc="-10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200" b="1" spc="-114" dirty="0">
                <a:solidFill>
                  <a:srgbClr val="FF0000"/>
                </a:solidFill>
                <a:latin typeface="Arial"/>
                <a:cs typeface="Arial"/>
              </a:rPr>
              <a:t>of</a:t>
            </a:r>
            <a:r>
              <a:rPr sz="2200" b="1" spc="-8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200" b="1" spc="-140" dirty="0">
                <a:solidFill>
                  <a:srgbClr val="FF0000"/>
                </a:solidFill>
                <a:latin typeface="Arial"/>
                <a:cs typeface="Arial"/>
              </a:rPr>
              <a:t>diabetic</a:t>
            </a:r>
            <a:r>
              <a:rPr sz="2200" b="1" spc="-8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200" b="1" spc="-35" dirty="0">
                <a:solidFill>
                  <a:srgbClr val="FF0000"/>
                </a:solidFill>
                <a:latin typeface="Arial"/>
                <a:cs typeface="Arial"/>
              </a:rPr>
              <a:t>retinopathy </a:t>
            </a:r>
            <a:r>
              <a:rPr sz="2200" spc="-145" dirty="0">
                <a:solidFill>
                  <a:srgbClr val="374151"/>
                </a:solidFill>
                <a:latin typeface="Arial"/>
                <a:cs typeface="Arial"/>
              </a:rPr>
              <a:t>Google’s</a:t>
            </a:r>
            <a:r>
              <a:rPr sz="2200" spc="-10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200" spc="-275" dirty="0">
                <a:solidFill>
                  <a:srgbClr val="374151"/>
                </a:solidFill>
                <a:latin typeface="Arial"/>
                <a:cs typeface="Arial"/>
              </a:rPr>
              <a:t>DL</a:t>
            </a:r>
            <a:r>
              <a:rPr sz="2200" spc="-9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200" spc="-55" dirty="0">
                <a:solidFill>
                  <a:srgbClr val="374151"/>
                </a:solidFill>
                <a:latin typeface="Arial"/>
                <a:cs typeface="Arial"/>
              </a:rPr>
              <a:t>algorithm</a:t>
            </a:r>
            <a:r>
              <a:rPr sz="2200" spc="-9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200" spc="-80" dirty="0">
                <a:solidFill>
                  <a:srgbClr val="374151"/>
                </a:solidFill>
                <a:latin typeface="Arial"/>
                <a:cs typeface="Arial"/>
              </a:rPr>
              <a:t>on</a:t>
            </a:r>
            <a:r>
              <a:rPr sz="2200" spc="-10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200" spc="-40" dirty="0">
                <a:solidFill>
                  <a:srgbClr val="374151"/>
                </a:solidFill>
                <a:latin typeface="Arial"/>
                <a:cs typeface="Arial"/>
              </a:rPr>
              <a:t>retinal</a:t>
            </a:r>
            <a:r>
              <a:rPr sz="2200" spc="-10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200" spc="-114" dirty="0">
                <a:solidFill>
                  <a:srgbClr val="374151"/>
                </a:solidFill>
                <a:latin typeface="Arial"/>
                <a:cs typeface="Arial"/>
              </a:rPr>
              <a:t>images </a:t>
            </a:r>
            <a:r>
              <a:rPr sz="2200" spc="-70" dirty="0">
                <a:solidFill>
                  <a:srgbClr val="374151"/>
                </a:solidFill>
                <a:latin typeface="Arial"/>
                <a:cs typeface="Arial"/>
              </a:rPr>
              <a:t>Outperformed </a:t>
            </a:r>
            <a:r>
              <a:rPr sz="2200" spc="-10" dirty="0">
                <a:solidFill>
                  <a:srgbClr val="374151"/>
                </a:solidFill>
                <a:latin typeface="Arial"/>
                <a:cs typeface="Arial"/>
              </a:rPr>
              <a:t>ophthalmologists</a:t>
            </a:r>
            <a:endParaRPr sz="2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95551" y="3657092"/>
            <a:ext cx="3277870" cy="845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45415">
              <a:lnSpc>
                <a:spcPts val="2135"/>
              </a:lnSpc>
              <a:spcBef>
                <a:spcPts val="100"/>
              </a:spcBef>
            </a:pPr>
            <a:r>
              <a:rPr sz="1800" b="1" spc="-155" dirty="0">
                <a:solidFill>
                  <a:srgbClr val="FF0000"/>
                </a:solidFill>
                <a:latin typeface="Arial"/>
                <a:cs typeface="Arial"/>
              </a:rPr>
              <a:t>Early</a:t>
            </a:r>
            <a:r>
              <a:rPr sz="1800" b="1" spc="-9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10" dirty="0">
                <a:solidFill>
                  <a:srgbClr val="FF0000"/>
                </a:solidFill>
                <a:latin typeface="Arial"/>
                <a:cs typeface="Arial"/>
              </a:rPr>
              <a:t>detection</a:t>
            </a:r>
            <a:r>
              <a:rPr sz="1800" b="1" spc="-7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00" dirty="0">
                <a:solidFill>
                  <a:srgbClr val="FF0000"/>
                </a:solidFill>
                <a:latin typeface="Arial"/>
                <a:cs typeface="Arial"/>
              </a:rPr>
              <a:t>of</a:t>
            </a:r>
            <a:r>
              <a:rPr sz="1800" b="1" spc="-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30" dirty="0">
                <a:solidFill>
                  <a:srgbClr val="FF0000"/>
                </a:solidFill>
                <a:latin typeface="Arial"/>
                <a:cs typeface="Arial"/>
              </a:rPr>
              <a:t>breast</a:t>
            </a:r>
            <a:r>
              <a:rPr sz="1800" b="1" spc="-7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cancer</a:t>
            </a:r>
            <a:endParaRPr sz="1800">
              <a:latin typeface="Arial"/>
              <a:cs typeface="Arial"/>
            </a:endParaRPr>
          </a:p>
          <a:p>
            <a:pPr marL="12700" marR="5080" indent="611505">
              <a:lnSpc>
                <a:spcPts val="2180"/>
              </a:lnSpc>
              <a:spcBef>
                <a:spcPts val="30"/>
              </a:spcBef>
            </a:pPr>
            <a:r>
              <a:rPr sz="1800" spc="-95" dirty="0">
                <a:solidFill>
                  <a:srgbClr val="374151"/>
                </a:solidFill>
                <a:latin typeface="Arial"/>
                <a:cs typeface="Arial"/>
              </a:rPr>
              <a:t>mammogram</a:t>
            </a:r>
            <a:r>
              <a:rPr sz="1800" spc="-4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Arial"/>
                <a:cs typeface="Arial"/>
              </a:rPr>
              <a:t>analysis </a:t>
            </a:r>
            <a:r>
              <a:rPr sz="1800" spc="-80" dirty="0">
                <a:solidFill>
                  <a:srgbClr val="374151"/>
                </a:solidFill>
                <a:latin typeface="Arial"/>
                <a:cs typeface="Arial"/>
              </a:rPr>
              <a:t>Similar </a:t>
            </a:r>
            <a:r>
              <a:rPr sz="1800" spc="-65" dirty="0">
                <a:solidFill>
                  <a:srgbClr val="374151"/>
                </a:solidFill>
                <a:latin typeface="Arial"/>
                <a:cs typeface="Arial"/>
              </a:rPr>
              <a:t>performance</a:t>
            </a:r>
            <a:r>
              <a:rPr sz="1800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74151"/>
                </a:solidFill>
                <a:latin typeface="Arial"/>
                <a:cs typeface="Arial"/>
              </a:rPr>
              <a:t>to</a:t>
            </a:r>
            <a:r>
              <a:rPr sz="1800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60" dirty="0">
                <a:solidFill>
                  <a:srgbClr val="374151"/>
                </a:solidFill>
                <a:latin typeface="Arial"/>
                <a:cs typeface="Arial"/>
              </a:rPr>
              <a:t>radiologists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872058" y="1306286"/>
            <a:ext cx="2161425" cy="2242079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8829306" y="2849371"/>
            <a:ext cx="2762885" cy="11264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35" algn="ctr">
              <a:lnSpc>
                <a:spcPts val="2125"/>
              </a:lnSpc>
              <a:spcBef>
                <a:spcPts val="100"/>
              </a:spcBef>
            </a:pPr>
            <a:r>
              <a:rPr sz="1800" b="1" spc="-150" dirty="0">
                <a:solidFill>
                  <a:srgbClr val="FF0000"/>
                </a:solidFill>
                <a:latin typeface="Arial"/>
                <a:cs typeface="Arial"/>
              </a:rPr>
              <a:t>Brain</a:t>
            </a:r>
            <a:r>
              <a:rPr sz="1800" b="1" spc="-8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10" dirty="0">
                <a:solidFill>
                  <a:srgbClr val="FF0000"/>
                </a:solidFill>
                <a:latin typeface="Arial"/>
                <a:cs typeface="Arial"/>
              </a:rPr>
              <a:t>tumour</a:t>
            </a:r>
            <a:r>
              <a:rPr sz="1800" b="1" spc="-7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45" dirty="0">
                <a:solidFill>
                  <a:srgbClr val="FF0000"/>
                </a:solidFill>
                <a:latin typeface="Arial"/>
                <a:cs typeface="Arial"/>
              </a:rPr>
              <a:t>segmentation</a:t>
            </a:r>
            <a:endParaRPr sz="1800">
              <a:latin typeface="Arial"/>
              <a:cs typeface="Arial"/>
            </a:endParaRPr>
          </a:p>
          <a:p>
            <a:pPr algn="ctr">
              <a:lnSpc>
                <a:spcPts val="2125"/>
              </a:lnSpc>
            </a:pPr>
            <a:r>
              <a:rPr sz="1800" spc="-225" dirty="0">
                <a:solidFill>
                  <a:srgbClr val="374151"/>
                </a:solidFill>
                <a:latin typeface="Arial"/>
                <a:cs typeface="Arial"/>
              </a:rPr>
              <a:t>DL</a:t>
            </a:r>
            <a:r>
              <a:rPr sz="1800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75" dirty="0">
                <a:solidFill>
                  <a:srgbClr val="374151"/>
                </a:solidFill>
                <a:latin typeface="Arial"/>
                <a:cs typeface="Arial"/>
              </a:rPr>
              <a:t>segmentation</a:t>
            </a:r>
            <a:r>
              <a:rPr sz="1800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25" dirty="0">
                <a:solidFill>
                  <a:srgbClr val="374151"/>
                </a:solidFill>
                <a:latin typeface="Arial"/>
                <a:cs typeface="Arial"/>
              </a:rPr>
              <a:t>of</a:t>
            </a:r>
            <a:endParaRPr sz="1800">
              <a:latin typeface="Arial"/>
              <a:cs typeface="Arial"/>
            </a:endParaRPr>
          </a:p>
          <a:p>
            <a:pPr marL="12700" marR="5080" algn="ctr">
              <a:lnSpc>
                <a:spcPct val="102200"/>
              </a:lnSpc>
            </a:pPr>
            <a:r>
              <a:rPr sz="1800" spc="-130" dirty="0">
                <a:solidFill>
                  <a:srgbClr val="374151"/>
                </a:solidFill>
                <a:latin typeface="Arial"/>
                <a:cs typeface="Arial"/>
              </a:rPr>
              <a:t>MRI</a:t>
            </a:r>
            <a:r>
              <a:rPr sz="1800" spc="-9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114" dirty="0">
                <a:solidFill>
                  <a:srgbClr val="374151"/>
                </a:solidFill>
                <a:latin typeface="Arial"/>
                <a:cs typeface="Arial"/>
              </a:rPr>
              <a:t>images</a:t>
            </a:r>
            <a:r>
              <a:rPr sz="1800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Arial"/>
                <a:cs typeface="Arial"/>
              </a:rPr>
              <a:t>for</a:t>
            </a:r>
            <a:r>
              <a:rPr sz="1800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100" dirty="0">
                <a:solidFill>
                  <a:srgbClr val="374151"/>
                </a:solidFill>
                <a:latin typeface="Arial"/>
                <a:cs typeface="Arial"/>
              </a:rPr>
              <a:t>exact</a:t>
            </a:r>
            <a:r>
              <a:rPr sz="1800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30" dirty="0">
                <a:solidFill>
                  <a:srgbClr val="374151"/>
                </a:solidFill>
                <a:latin typeface="Arial"/>
                <a:cs typeface="Arial"/>
              </a:rPr>
              <a:t>location </a:t>
            </a:r>
            <a:r>
              <a:rPr sz="1800" dirty="0">
                <a:solidFill>
                  <a:srgbClr val="374151"/>
                </a:solidFill>
                <a:latin typeface="Arial"/>
                <a:cs typeface="Arial"/>
              </a:rPr>
              <a:t>for</a:t>
            </a:r>
            <a:r>
              <a:rPr sz="1800" spc="-9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30" dirty="0">
                <a:solidFill>
                  <a:srgbClr val="374151"/>
                </a:solidFill>
                <a:latin typeface="Arial"/>
                <a:cs typeface="Arial"/>
              </a:rPr>
              <a:t>treatment</a:t>
            </a:r>
            <a:r>
              <a:rPr sz="1800" spc="-9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10" dirty="0">
                <a:solidFill>
                  <a:srgbClr val="374151"/>
                </a:solidFill>
                <a:latin typeface="Arial"/>
                <a:cs typeface="Arial"/>
              </a:rPr>
              <a:t>planning.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076308" y="4667623"/>
            <a:ext cx="3011388" cy="2008183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509574" y="5223764"/>
            <a:ext cx="2277110" cy="84518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5080">
              <a:lnSpc>
                <a:spcPct val="99400"/>
              </a:lnSpc>
              <a:spcBef>
                <a:spcPts val="110"/>
              </a:spcBef>
            </a:pPr>
            <a:r>
              <a:rPr sz="1800" b="1" spc="-180" dirty="0">
                <a:solidFill>
                  <a:srgbClr val="FF0000"/>
                </a:solidFill>
                <a:latin typeface="Arial"/>
                <a:cs typeface="Arial"/>
              </a:rPr>
              <a:t>Diagnosis</a:t>
            </a:r>
            <a:r>
              <a:rPr sz="1800" b="1" spc="-7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00" dirty="0">
                <a:solidFill>
                  <a:srgbClr val="FF0000"/>
                </a:solidFill>
                <a:latin typeface="Arial"/>
                <a:cs typeface="Arial"/>
              </a:rPr>
              <a:t>of</a:t>
            </a:r>
            <a:r>
              <a:rPr sz="1800" b="1" spc="-6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65" dirty="0">
                <a:solidFill>
                  <a:srgbClr val="FF0000"/>
                </a:solidFill>
                <a:latin typeface="Arial"/>
                <a:cs typeface="Arial"/>
              </a:rPr>
              <a:t>skin</a:t>
            </a:r>
            <a:r>
              <a:rPr sz="1800" b="1" spc="-7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145" dirty="0">
                <a:solidFill>
                  <a:srgbClr val="FF0000"/>
                </a:solidFill>
                <a:latin typeface="Arial"/>
                <a:cs typeface="Arial"/>
              </a:rPr>
              <a:t>cancer </a:t>
            </a:r>
            <a:r>
              <a:rPr sz="1800" spc="-80" dirty="0">
                <a:solidFill>
                  <a:srgbClr val="374151"/>
                </a:solidFill>
                <a:latin typeface="Arial"/>
                <a:cs typeface="Arial"/>
              </a:rPr>
              <a:t>Similar </a:t>
            </a:r>
            <a:r>
              <a:rPr sz="1800" spc="-65" dirty="0">
                <a:solidFill>
                  <a:srgbClr val="374151"/>
                </a:solidFill>
                <a:latin typeface="Arial"/>
                <a:cs typeface="Arial"/>
              </a:rPr>
              <a:t>performance</a:t>
            </a:r>
            <a:r>
              <a:rPr sz="1800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25" dirty="0">
                <a:solidFill>
                  <a:srgbClr val="374151"/>
                </a:solidFill>
                <a:latin typeface="Arial"/>
                <a:cs typeface="Arial"/>
              </a:rPr>
              <a:t>to </a:t>
            </a:r>
            <a:r>
              <a:rPr sz="1800" spc="-10" dirty="0">
                <a:solidFill>
                  <a:srgbClr val="374151"/>
                </a:solidFill>
                <a:latin typeface="Arial"/>
                <a:cs typeface="Arial"/>
              </a:rPr>
              <a:t>dermatologists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931955" y="2537586"/>
            <a:ext cx="2328087" cy="1782826"/>
          </a:xfrm>
          <a:prstGeom prst="rect">
            <a:avLst/>
          </a:prstGeom>
        </p:spPr>
      </p:pic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4452137" y="33019"/>
            <a:ext cx="3046730" cy="62230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595"/>
              </a:lnSpc>
            </a:pPr>
            <a:r>
              <a:rPr sz="4000" spc="-285" dirty="0"/>
              <a:t>Deep</a:t>
            </a:r>
            <a:r>
              <a:rPr sz="4000" spc="-210" dirty="0"/>
              <a:t> </a:t>
            </a:r>
            <a:r>
              <a:rPr sz="4000" spc="-345" dirty="0"/>
              <a:t>Learning</a:t>
            </a:r>
            <a:endParaRPr sz="4000"/>
          </a:p>
        </p:txBody>
      </p:sp>
      <p:sp>
        <p:nvSpPr>
          <p:cNvPr id="10" name="object 10"/>
          <p:cNvSpPr txBox="1"/>
          <p:nvPr/>
        </p:nvSpPr>
        <p:spPr>
          <a:xfrm>
            <a:off x="3756850" y="700162"/>
            <a:ext cx="4678680" cy="39370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905"/>
              </a:lnSpc>
            </a:pPr>
            <a:r>
              <a:rPr sz="2500" b="1" spc="-254" dirty="0">
                <a:latin typeface="Arial"/>
                <a:cs typeface="Arial"/>
              </a:rPr>
              <a:t>REMINDER</a:t>
            </a:r>
            <a:r>
              <a:rPr sz="2500" b="1" spc="-125" dirty="0">
                <a:latin typeface="Arial"/>
                <a:cs typeface="Arial"/>
              </a:rPr>
              <a:t> </a:t>
            </a:r>
            <a:r>
              <a:rPr sz="2500" b="1" spc="-330" dirty="0">
                <a:latin typeface="Arial"/>
                <a:cs typeface="Arial"/>
              </a:rPr>
              <a:t>OF</a:t>
            </a:r>
            <a:r>
              <a:rPr sz="2500" b="1" spc="-125" dirty="0">
                <a:latin typeface="Arial"/>
                <a:cs typeface="Arial"/>
              </a:rPr>
              <a:t> </a:t>
            </a:r>
            <a:r>
              <a:rPr sz="2500" b="1" spc="-375" dirty="0">
                <a:latin typeface="Arial"/>
                <a:cs typeface="Arial"/>
              </a:rPr>
              <a:t>NOTABLE</a:t>
            </a:r>
            <a:r>
              <a:rPr sz="2500" b="1" spc="-125" dirty="0">
                <a:latin typeface="Arial"/>
                <a:cs typeface="Arial"/>
              </a:rPr>
              <a:t> </a:t>
            </a:r>
            <a:r>
              <a:rPr sz="2500" b="1" spc="-455" dirty="0">
                <a:latin typeface="Arial"/>
                <a:cs typeface="Arial"/>
              </a:rPr>
              <a:t>SUCCESSES</a:t>
            </a:r>
            <a:endParaRPr sz="2500">
              <a:latin typeface="Arial"/>
              <a:cs typeface="Arial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 cstate="print"/>
          <a:stretch>
            <a:fillRect/>
          </a:stretch>
        </p:blipFill>
        <p:spPr>
          <a:xfrm>
            <a:off x="7910286" y="4350348"/>
            <a:ext cx="2146068" cy="233348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8903606" y="391885"/>
            <a:ext cx="2394856" cy="239485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10343004" y="4839716"/>
            <a:ext cx="1588770" cy="112585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00400"/>
              </a:lnSpc>
              <a:spcBef>
                <a:spcPts val="90"/>
              </a:spcBef>
            </a:pPr>
            <a:r>
              <a:rPr sz="1800" b="1" spc="-130" dirty="0">
                <a:solidFill>
                  <a:srgbClr val="FF0000"/>
                </a:solidFill>
                <a:latin typeface="Arial"/>
                <a:cs typeface="Arial"/>
              </a:rPr>
              <a:t>Prediction</a:t>
            </a:r>
            <a:r>
              <a:rPr sz="1800" b="1" spc="-5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0000"/>
                </a:solidFill>
                <a:latin typeface="Arial"/>
                <a:cs typeface="Arial"/>
              </a:rPr>
              <a:t>of </a:t>
            </a:r>
            <a:r>
              <a:rPr sz="1800" b="1" spc="-85" dirty="0">
                <a:solidFill>
                  <a:srgbClr val="FF0000"/>
                </a:solidFill>
                <a:latin typeface="Arial"/>
                <a:cs typeface="Arial"/>
              </a:rPr>
              <a:t>heart</a:t>
            </a:r>
            <a:r>
              <a:rPr sz="1800" b="1" spc="-7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30" dirty="0">
                <a:solidFill>
                  <a:srgbClr val="FF0000"/>
                </a:solidFill>
                <a:latin typeface="Arial"/>
                <a:cs typeface="Arial"/>
              </a:rPr>
              <a:t>disease </a:t>
            </a:r>
            <a:r>
              <a:rPr sz="1800" spc="-114" dirty="0">
                <a:solidFill>
                  <a:srgbClr val="374151"/>
                </a:solidFill>
                <a:latin typeface="Arial"/>
                <a:cs typeface="Arial"/>
              </a:rPr>
              <a:t>Up</a:t>
            </a:r>
            <a:r>
              <a:rPr sz="1800" spc="-6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dirty="0">
                <a:solidFill>
                  <a:srgbClr val="374151"/>
                </a:solidFill>
                <a:latin typeface="Arial"/>
                <a:cs typeface="Arial"/>
              </a:rPr>
              <a:t>to</a:t>
            </a:r>
            <a:r>
              <a:rPr sz="1800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90" dirty="0">
                <a:solidFill>
                  <a:srgbClr val="374151"/>
                </a:solidFill>
                <a:latin typeface="Arial"/>
                <a:cs typeface="Arial"/>
              </a:rPr>
              <a:t>10</a:t>
            </a:r>
            <a:r>
              <a:rPr sz="1800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125" dirty="0">
                <a:solidFill>
                  <a:srgbClr val="374151"/>
                </a:solidFill>
                <a:latin typeface="Arial"/>
                <a:cs typeface="Arial"/>
              </a:rPr>
              <a:t>years</a:t>
            </a:r>
            <a:r>
              <a:rPr sz="1800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1800" spc="-25" dirty="0">
                <a:solidFill>
                  <a:srgbClr val="374151"/>
                </a:solidFill>
                <a:latin typeface="Arial"/>
                <a:cs typeface="Arial"/>
              </a:rPr>
              <a:t>in </a:t>
            </a:r>
            <a:r>
              <a:rPr sz="1800" spc="-10" dirty="0">
                <a:solidFill>
                  <a:srgbClr val="374151"/>
                </a:solidFill>
                <a:latin typeface="Arial"/>
                <a:cs typeface="Arial"/>
              </a:rPr>
              <a:t>advance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1092815" y="6421628"/>
            <a:ext cx="18097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25" dirty="0">
                <a:solidFill>
                  <a:srgbClr val="898989"/>
                </a:solidFill>
                <a:latin typeface="Arial"/>
                <a:cs typeface="Arial"/>
              </a:rPr>
              <a:t>20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66262" y="273811"/>
            <a:ext cx="540321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40" dirty="0"/>
              <a:t>Ordinary</a:t>
            </a:r>
            <a:r>
              <a:rPr sz="3600" spc="-165" dirty="0"/>
              <a:t> </a:t>
            </a:r>
            <a:r>
              <a:rPr sz="3600" spc="-270" dirty="0"/>
              <a:t>machine</a:t>
            </a:r>
            <a:r>
              <a:rPr sz="3600" spc="-160" dirty="0"/>
              <a:t> </a:t>
            </a:r>
            <a:r>
              <a:rPr sz="3600" spc="-235" dirty="0"/>
              <a:t>learning</a:t>
            </a:r>
            <a:r>
              <a:rPr sz="3600" spc="-150" dirty="0"/>
              <a:t> </a:t>
            </a:r>
            <a:r>
              <a:rPr sz="3600" spc="-350" dirty="0"/>
              <a:t>v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360217" y="310762"/>
            <a:ext cx="2608580" cy="55880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130"/>
              </a:lnSpc>
            </a:pPr>
            <a:r>
              <a:rPr sz="3600" b="1" spc="-245" dirty="0">
                <a:solidFill>
                  <a:srgbClr val="FF0000"/>
                </a:solidFill>
                <a:latin typeface="Arial"/>
                <a:cs typeface="Arial"/>
              </a:rPr>
              <a:t>deep</a:t>
            </a:r>
            <a:r>
              <a:rPr sz="3600" b="1" spc="-1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600" b="1" spc="-229" dirty="0">
                <a:solidFill>
                  <a:srgbClr val="FF0000"/>
                </a:solidFill>
                <a:latin typeface="Arial"/>
                <a:cs typeface="Arial"/>
              </a:rPr>
              <a:t>learning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101080" y="817371"/>
            <a:ext cx="364744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70" dirty="0">
                <a:solidFill>
                  <a:srgbClr val="374151"/>
                </a:solidFill>
                <a:latin typeface="Arial"/>
                <a:cs typeface="Arial"/>
              </a:rPr>
              <a:t>fundamental</a:t>
            </a:r>
            <a:r>
              <a:rPr sz="2800" b="1" spc="-9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800" b="1" spc="-180" dirty="0">
                <a:solidFill>
                  <a:srgbClr val="374151"/>
                </a:solidFill>
                <a:latin typeface="Arial"/>
                <a:cs typeface="Arial"/>
              </a:rPr>
              <a:t>differences</a:t>
            </a:r>
            <a:endParaRPr sz="28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550241" y="1548202"/>
          <a:ext cx="11131549" cy="466153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435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5777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103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4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Area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marL="447040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400" b="1" spc="-1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Traditional</a:t>
                      </a:r>
                      <a:r>
                        <a:rPr sz="2400" b="1" spc="-114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Machine</a:t>
                      </a:r>
                      <a:r>
                        <a:rPr sz="2400" b="1" spc="-10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marL="94551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400" b="1" spc="-18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Deep</a:t>
                      </a:r>
                      <a:r>
                        <a:rPr sz="2400" b="1" spc="-9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8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20239">
                <a:tc>
                  <a:txBody>
                    <a:bodyPr/>
                    <a:lstStyle/>
                    <a:p>
                      <a:pPr marL="90805" marR="476250">
                        <a:lnSpc>
                          <a:spcPct val="100800"/>
                        </a:lnSpc>
                        <a:spcBef>
                          <a:spcPts val="145"/>
                        </a:spcBef>
                      </a:pPr>
                      <a:r>
                        <a:rPr sz="2400" b="1" spc="-17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Representation</a:t>
                      </a:r>
                      <a:r>
                        <a:rPr sz="2400" b="1" spc="-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8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2400" b="1" spc="-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data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727710">
                        <a:lnSpc>
                          <a:spcPct val="100400"/>
                        </a:lnSpc>
                        <a:spcBef>
                          <a:spcPts val="155"/>
                        </a:spcBef>
                      </a:pPr>
                      <a:r>
                        <a:rPr sz="2400" spc="-90" dirty="0">
                          <a:latin typeface="Arial"/>
                          <a:cs typeface="Arial"/>
                        </a:rPr>
                        <a:t>Manual</a:t>
                      </a:r>
                      <a:r>
                        <a:rPr sz="2400" spc="-1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70" dirty="0">
                          <a:latin typeface="Arial"/>
                          <a:cs typeface="Arial"/>
                        </a:rPr>
                        <a:t>extraction</a:t>
                      </a:r>
                      <a:r>
                        <a:rPr sz="2400" spc="-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dirty="0">
                          <a:latin typeface="Arial"/>
                          <a:cs typeface="Arial"/>
                        </a:rPr>
                        <a:t>of</a:t>
                      </a:r>
                      <a:r>
                        <a:rPr sz="2400" spc="-1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70" dirty="0">
                          <a:latin typeface="Arial"/>
                          <a:cs typeface="Arial"/>
                        </a:rPr>
                        <a:t>features; </a:t>
                      </a:r>
                      <a:r>
                        <a:rPr sz="2400" spc="-90" dirty="0">
                          <a:latin typeface="Arial"/>
                          <a:cs typeface="Arial"/>
                        </a:rPr>
                        <a:t>requires</a:t>
                      </a:r>
                      <a:r>
                        <a:rPr sz="2400" spc="-1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95" dirty="0">
                          <a:latin typeface="Arial"/>
                          <a:cs typeface="Arial"/>
                        </a:rPr>
                        <a:t>domain</a:t>
                      </a:r>
                      <a:r>
                        <a:rPr sz="2400" spc="-1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latin typeface="Arial"/>
                          <a:cs typeface="Arial"/>
                        </a:rPr>
                        <a:t>expertise; </a:t>
                      </a:r>
                      <a:r>
                        <a:rPr sz="2400" spc="-35" dirty="0">
                          <a:latin typeface="Arial"/>
                          <a:cs typeface="Arial"/>
                        </a:rPr>
                        <a:t>time=consuming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252095">
                        <a:lnSpc>
                          <a:spcPct val="100600"/>
                        </a:lnSpc>
                        <a:spcBef>
                          <a:spcPts val="150"/>
                        </a:spcBef>
                      </a:pPr>
                      <a:r>
                        <a:rPr sz="2400" spc="-80" dirty="0">
                          <a:latin typeface="Arial"/>
                          <a:cs typeface="Arial"/>
                        </a:rPr>
                        <a:t>Automatically</a:t>
                      </a:r>
                      <a:r>
                        <a:rPr sz="2400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0" dirty="0">
                          <a:latin typeface="Arial"/>
                          <a:cs typeface="Arial"/>
                        </a:rPr>
                        <a:t>learn </a:t>
                      </a:r>
                      <a:r>
                        <a:rPr sz="2400" spc="-105" dirty="0">
                          <a:latin typeface="Arial"/>
                          <a:cs typeface="Arial"/>
                        </a:rPr>
                        <a:t>hierarchies </a:t>
                      </a:r>
                      <a:r>
                        <a:rPr sz="2400" spc="-40" dirty="0">
                          <a:latin typeface="Arial"/>
                          <a:cs typeface="Arial"/>
                        </a:rPr>
                        <a:t>from</a:t>
                      </a:r>
                      <a:r>
                        <a:rPr sz="2400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0" dirty="0">
                          <a:latin typeface="Arial"/>
                          <a:cs typeface="Arial"/>
                        </a:rPr>
                        <a:t>raw</a:t>
                      </a:r>
                      <a:r>
                        <a:rPr sz="2400" spc="-1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latin typeface="Arial"/>
                          <a:cs typeface="Arial"/>
                        </a:rPr>
                        <a:t>input; </a:t>
                      </a:r>
                      <a:r>
                        <a:rPr sz="2400" spc="-40" dirty="0">
                          <a:latin typeface="Arial"/>
                          <a:cs typeface="Arial"/>
                        </a:rPr>
                        <a:t>Artificial</a:t>
                      </a:r>
                      <a:r>
                        <a:rPr sz="2400" spc="-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95" dirty="0">
                          <a:latin typeface="Arial"/>
                          <a:cs typeface="Arial"/>
                        </a:rPr>
                        <a:t>neural</a:t>
                      </a:r>
                      <a:r>
                        <a:rPr sz="2400" spc="-8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latin typeface="Arial"/>
                          <a:cs typeface="Arial"/>
                        </a:rPr>
                        <a:t>networks </a:t>
                      </a:r>
                      <a:r>
                        <a:rPr sz="2400" spc="-170" dirty="0">
                          <a:latin typeface="Arial"/>
                          <a:cs typeface="Arial"/>
                        </a:rPr>
                        <a:t>can</a:t>
                      </a:r>
                      <a:r>
                        <a:rPr sz="2400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60" dirty="0">
                          <a:latin typeface="Arial"/>
                          <a:cs typeface="Arial"/>
                        </a:rPr>
                        <a:t>have</a:t>
                      </a:r>
                      <a:r>
                        <a:rPr sz="2400" spc="-9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35" dirty="0">
                          <a:latin typeface="Arial"/>
                          <a:cs typeface="Arial"/>
                        </a:rPr>
                        <a:t>multiple</a:t>
                      </a:r>
                      <a:r>
                        <a:rPr sz="2400" spc="-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latin typeface="Arial"/>
                          <a:cs typeface="Arial"/>
                        </a:rPr>
                        <a:t>layers </a:t>
                      </a:r>
                      <a:r>
                        <a:rPr sz="2400" spc="-90" dirty="0">
                          <a:latin typeface="Arial"/>
                          <a:cs typeface="Arial"/>
                        </a:rPr>
                        <a:t>learning</a:t>
                      </a:r>
                      <a:r>
                        <a:rPr sz="2400" spc="-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95" dirty="0">
                          <a:latin typeface="Arial"/>
                          <a:cs typeface="Arial"/>
                        </a:rPr>
                        <a:t>abstract</a:t>
                      </a:r>
                      <a:r>
                        <a:rPr sz="2400" spc="-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latin typeface="Arial"/>
                          <a:cs typeface="Arial"/>
                        </a:rPr>
                        <a:t>features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05765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400" b="1" spc="-16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Architecture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and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400" spc="-114" dirty="0">
                          <a:latin typeface="Arial"/>
                          <a:cs typeface="Arial"/>
                        </a:rPr>
                        <a:t>Simpler</a:t>
                      </a:r>
                      <a:r>
                        <a:rPr sz="2400" spc="-110" dirty="0">
                          <a:latin typeface="Arial"/>
                          <a:cs typeface="Arial"/>
                        </a:rPr>
                        <a:t> models, </a:t>
                      </a:r>
                      <a:r>
                        <a:rPr sz="2400" spc="-165" dirty="0">
                          <a:latin typeface="Arial"/>
                          <a:cs typeface="Arial"/>
                        </a:rPr>
                        <a:t>such</a:t>
                      </a:r>
                      <a:r>
                        <a:rPr sz="2400" spc="-1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40" dirty="0">
                          <a:latin typeface="Arial"/>
                          <a:cs typeface="Arial"/>
                        </a:rPr>
                        <a:t>as</a:t>
                      </a:r>
                      <a:r>
                        <a:rPr sz="2400" spc="-114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latin typeface="Arial"/>
                          <a:cs typeface="Arial"/>
                        </a:rPr>
                        <a:t>decision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400" spc="-16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Complex</a:t>
                      </a:r>
                      <a:r>
                        <a:rPr sz="2400" spc="-9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neural</a:t>
                      </a:r>
                      <a:r>
                        <a:rPr sz="2400" spc="-8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network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8935">
                <a:tc>
                  <a:txBody>
                    <a:bodyPr/>
                    <a:lstStyle/>
                    <a:p>
                      <a:pPr marL="90805">
                        <a:lnSpc>
                          <a:spcPts val="2750"/>
                        </a:lnSpc>
                      </a:pPr>
                      <a:r>
                        <a:rPr sz="2400" b="1" spc="-7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complexity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2750"/>
                        </a:lnSpc>
                      </a:pPr>
                      <a:r>
                        <a:rPr sz="2400" spc="-85" dirty="0">
                          <a:latin typeface="Arial"/>
                          <a:cs typeface="Arial"/>
                        </a:rPr>
                        <a:t>trees,</a:t>
                      </a:r>
                      <a:r>
                        <a:rPr sz="2400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65" dirty="0">
                          <a:latin typeface="Arial"/>
                          <a:cs typeface="Arial"/>
                        </a:rPr>
                        <a:t>support</a:t>
                      </a:r>
                      <a:r>
                        <a:rPr sz="2400" spc="-1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75" dirty="0">
                          <a:latin typeface="Arial"/>
                          <a:cs typeface="Arial"/>
                        </a:rPr>
                        <a:t>vector</a:t>
                      </a:r>
                      <a:r>
                        <a:rPr sz="2400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latin typeface="Arial"/>
                          <a:cs typeface="Arial"/>
                        </a:rPr>
                        <a:t>machines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2750"/>
                        </a:lnSpc>
                      </a:pPr>
                      <a:r>
                        <a:rPr sz="2400" spc="-8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architectures;</a:t>
                      </a:r>
                      <a:r>
                        <a:rPr sz="2400" spc="-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numerous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12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2725"/>
                        </a:lnSpc>
                      </a:pPr>
                      <a:r>
                        <a:rPr sz="2400" spc="-180" dirty="0">
                          <a:latin typeface="Arial"/>
                          <a:cs typeface="Arial"/>
                        </a:rPr>
                        <a:t>(SVMs),</a:t>
                      </a:r>
                      <a:r>
                        <a:rPr sz="2400" spc="-1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0" dirty="0">
                          <a:latin typeface="Arial"/>
                          <a:cs typeface="Arial"/>
                        </a:rPr>
                        <a:t>or</a:t>
                      </a:r>
                      <a:r>
                        <a:rPr sz="2400" spc="-12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95" dirty="0">
                          <a:latin typeface="Arial"/>
                          <a:cs typeface="Arial"/>
                        </a:rPr>
                        <a:t>random</a:t>
                      </a:r>
                      <a:r>
                        <a:rPr sz="2400" spc="-13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latin typeface="Arial"/>
                          <a:cs typeface="Arial"/>
                        </a:rPr>
                        <a:t>forests.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2725"/>
                        </a:lnSpc>
                      </a:pPr>
                      <a:r>
                        <a:rPr sz="2400" spc="-13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layers</a:t>
                      </a:r>
                      <a:r>
                        <a:rPr sz="2400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3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7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millions</a:t>
                      </a:r>
                      <a:r>
                        <a:rPr sz="2400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5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(or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even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2750"/>
                        </a:lnSpc>
                      </a:pPr>
                      <a:r>
                        <a:rPr sz="2400" spc="-175" dirty="0">
                          <a:latin typeface="Arial"/>
                          <a:cs typeface="Arial"/>
                        </a:rPr>
                        <a:t>Fixed</a:t>
                      </a:r>
                      <a:r>
                        <a:rPr sz="2400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80" dirty="0">
                          <a:latin typeface="Arial"/>
                          <a:cs typeface="Arial"/>
                        </a:rPr>
                        <a:t>number</a:t>
                      </a:r>
                      <a:r>
                        <a:rPr sz="2400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dirty="0">
                          <a:latin typeface="Arial"/>
                          <a:cs typeface="Arial"/>
                        </a:rPr>
                        <a:t>of</a:t>
                      </a:r>
                      <a:r>
                        <a:rPr sz="2400" spc="-1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95" dirty="0">
                          <a:latin typeface="Arial"/>
                          <a:cs typeface="Arial"/>
                        </a:rPr>
                        <a:t>features</a:t>
                      </a:r>
                      <a:r>
                        <a:rPr sz="2400" spc="-1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5" dirty="0">
                          <a:latin typeface="Arial"/>
                          <a:cs typeface="Arial"/>
                        </a:rPr>
                        <a:t>or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2750"/>
                        </a:lnSpc>
                      </a:pPr>
                      <a:r>
                        <a:rPr sz="2400" spc="-7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billions)</a:t>
                      </a:r>
                      <a:r>
                        <a:rPr sz="2400" spc="-1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2400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trainable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2585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2750"/>
                        </a:lnSpc>
                      </a:pPr>
                      <a:r>
                        <a:rPr sz="2400" spc="-105" dirty="0">
                          <a:latin typeface="Arial"/>
                          <a:cs typeface="Arial"/>
                        </a:rPr>
                        <a:t>parameters.</a:t>
                      </a:r>
                      <a:r>
                        <a:rPr sz="2400" spc="-12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70" dirty="0">
                          <a:latin typeface="Arial"/>
                          <a:cs typeface="Arial"/>
                        </a:rPr>
                        <a:t>Often</a:t>
                      </a:r>
                      <a:r>
                        <a:rPr sz="2400" spc="-1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14" dirty="0">
                          <a:latin typeface="Arial"/>
                          <a:cs typeface="Arial"/>
                        </a:rPr>
                        <a:t>plateaus</a:t>
                      </a:r>
                      <a:r>
                        <a:rPr sz="2400" spc="-10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5" dirty="0">
                          <a:latin typeface="Arial"/>
                          <a:cs typeface="Arial"/>
                        </a:rPr>
                        <a:t>in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2750"/>
                        </a:lnSpc>
                      </a:pP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parameters: </a:t>
                      </a:r>
                      <a:r>
                        <a:rPr sz="2400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models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learn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338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4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2705"/>
                        </a:lnSpc>
                      </a:pPr>
                      <a:r>
                        <a:rPr sz="2400" spc="-10" dirty="0">
                          <a:latin typeface="Arial"/>
                          <a:cs typeface="Arial"/>
                        </a:rPr>
                        <a:t>performance.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ts val="2705"/>
                        </a:lnSpc>
                      </a:pPr>
                      <a:r>
                        <a:rPr sz="2400" spc="-5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intricate</a:t>
                      </a:r>
                      <a:r>
                        <a:rPr sz="2400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patterns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65684" rIns="0" bIns="0" rtlCol="0">
            <a:spAutoFit/>
          </a:bodyPr>
          <a:lstStyle/>
          <a:p>
            <a:pPr marL="95885" algn="ctr">
              <a:lnSpc>
                <a:spcPts val="4300"/>
              </a:lnSpc>
              <a:spcBef>
                <a:spcPts val="100"/>
              </a:spcBef>
            </a:pPr>
            <a:r>
              <a:rPr sz="3600" spc="-240" dirty="0"/>
              <a:t>Ordinary</a:t>
            </a:r>
            <a:r>
              <a:rPr sz="3600" spc="-175" dirty="0"/>
              <a:t> </a:t>
            </a:r>
            <a:r>
              <a:rPr sz="3600" spc="-270" dirty="0"/>
              <a:t>machine</a:t>
            </a:r>
            <a:r>
              <a:rPr sz="3600" spc="-170" dirty="0"/>
              <a:t> </a:t>
            </a:r>
            <a:r>
              <a:rPr sz="3600" spc="-235" dirty="0"/>
              <a:t>learning</a:t>
            </a:r>
            <a:r>
              <a:rPr sz="3600" spc="-155" dirty="0"/>
              <a:t> </a:t>
            </a:r>
            <a:r>
              <a:rPr sz="3600" spc="-300" dirty="0"/>
              <a:t>v</a:t>
            </a:r>
            <a:r>
              <a:rPr sz="3600" spc="-165" dirty="0"/>
              <a:t> </a:t>
            </a:r>
            <a:r>
              <a:rPr sz="3600" spc="-245" dirty="0"/>
              <a:t>deep</a:t>
            </a:r>
            <a:r>
              <a:rPr sz="3600" spc="-165" dirty="0"/>
              <a:t> </a:t>
            </a:r>
            <a:r>
              <a:rPr sz="3600" spc="-180" dirty="0"/>
              <a:t>learning</a:t>
            </a:r>
            <a:endParaRPr sz="3600"/>
          </a:p>
          <a:p>
            <a:pPr marL="100330" algn="ctr">
              <a:lnSpc>
                <a:spcPts val="3340"/>
              </a:lnSpc>
            </a:pPr>
            <a:r>
              <a:rPr sz="2800" spc="-170" dirty="0">
                <a:solidFill>
                  <a:srgbClr val="374151"/>
                </a:solidFill>
              </a:rPr>
              <a:t>fundamental</a:t>
            </a:r>
            <a:r>
              <a:rPr sz="2800" spc="-95" dirty="0">
                <a:solidFill>
                  <a:srgbClr val="374151"/>
                </a:solidFill>
              </a:rPr>
              <a:t> </a:t>
            </a:r>
            <a:r>
              <a:rPr sz="2800" spc="-105" dirty="0">
                <a:solidFill>
                  <a:srgbClr val="374151"/>
                </a:solidFill>
              </a:rPr>
              <a:t>differences</a:t>
            </a:r>
            <a:endParaRPr sz="28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550241" y="1548202"/>
          <a:ext cx="11131550" cy="502919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129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296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0888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82296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4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Area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marL="1370965" marR="643890" indent="-720090">
                        <a:lnSpc>
                          <a:spcPct val="100800"/>
                        </a:lnSpc>
                        <a:spcBef>
                          <a:spcPts val="145"/>
                        </a:spcBef>
                      </a:pPr>
                      <a:r>
                        <a:rPr sz="2400" b="1" spc="-1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Traditional</a:t>
                      </a:r>
                      <a:r>
                        <a:rPr sz="2400" b="1" spc="-10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3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Machine </a:t>
                      </a:r>
                      <a:r>
                        <a:rPr sz="2400" b="1" spc="-8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400" b="1" spc="-18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Deep</a:t>
                      </a:r>
                      <a:r>
                        <a:rPr sz="2400" b="1" spc="-9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8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920239">
                <a:tc>
                  <a:txBody>
                    <a:bodyPr/>
                    <a:lstStyle/>
                    <a:p>
                      <a:pPr marL="90805" marR="126364">
                        <a:lnSpc>
                          <a:spcPct val="100800"/>
                        </a:lnSpc>
                        <a:spcBef>
                          <a:spcPts val="145"/>
                        </a:spcBef>
                      </a:pPr>
                      <a:r>
                        <a:rPr sz="2400" b="1" spc="-17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Amount</a:t>
                      </a:r>
                      <a:r>
                        <a:rPr sz="2400" b="1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2400" b="1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data </a:t>
                      </a:r>
                      <a:r>
                        <a:rPr sz="2400" b="1" spc="-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required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336550">
                        <a:lnSpc>
                          <a:spcPct val="100600"/>
                        </a:lnSpc>
                        <a:spcBef>
                          <a:spcPts val="150"/>
                        </a:spcBef>
                      </a:pP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May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6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work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5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well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with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8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smaller </a:t>
                      </a: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datasets,</a:t>
                      </a:r>
                      <a:r>
                        <a:rPr sz="2400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2400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6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they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6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rely</a:t>
                      </a:r>
                      <a:r>
                        <a:rPr sz="2400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9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6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 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smaller</a:t>
                      </a: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set</a:t>
                      </a:r>
                      <a:r>
                        <a:rPr sz="2400" spc="-1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2400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manually </a:t>
                      </a:r>
                      <a:r>
                        <a:rPr sz="2400" spc="-7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crafted</a:t>
                      </a: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features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1002665">
                        <a:lnSpc>
                          <a:spcPct val="100600"/>
                        </a:lnSpc>
                        <a:spcBef>
                          <a:spcPts val="150"/>
                        </a:spcBef>
                      </a:pPr>
                      <a:r>
                        <a:rPr sz="2400" spc="-16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Needs</a:t>
                      </a:r>
                      <a:r>
                        <a:rPr sz="2400" spc="-1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large</a:t>
                      </a:r>
                      <a:r>
                        <a:rPr sz="2400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2400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6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labelled </a:t>
                      </a:r>
                      <a:r>
                        <a:rPr sz="2400" spc="-6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training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data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3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achieve</a:t>
                      </a:r>
                      <a:r>
                        <a:rPr sz="2400" spc="-9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optimal </a:t>
                      </a:r>
                      <a:r>
                        <a:rPr sz="2400" spc="-8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performance;</a:t>
                      </a:r>
                      <a:r>
                        <a:rPr sz="2400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3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vast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8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number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of </a:t>
                      </a:r>
                      <a:r>
                        <a:rPr sz="2400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parameters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7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can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3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generalize</a:t>
                      </a:r>
                      <a:r>
                        <a:rPr sz="2400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large datasets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05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0">
                <a:tc>
                  <a:txBody>
                    <a:bodyPr/>
                    <a:lstStyle/>
                    <a:p>
                      <a:pPr marL="90805" marR="228600">
                        <a:lnSpc>
                          <a:spcPct val="100800"/>
                        </a:lnSpc>
                        <a:spcBef>
                          <a:spcPts val="145"/>
                        </a:spcBef>
                      </a:pPr>
                      <a:r>
                        <a:rPr sz="2400" b="1" spc="-16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Computational </a:t>
                      </a:r>
                      <a:r>
                        <a:rPr sz="2400" b="1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resources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841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514350">
                        <a:lnSpc>
                          <a:spcPct val="100400"/>
                        </a:lnSpc>
                        <a:spcBef>
                          <a:spcPts val="155"/>
                        </a:spcBef>
                      </a:pP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Generally</a:t>
                      </a:r>
                      <a:r>
                        <a:rPr sz="2400" spc="-1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6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less</a:t>
                      </a:r>
                      <a:r>
                        <a:rPr sz="2400" spc="-1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resource- </a:t>
                      </a:r>
                      <a:r>
                        <a:rPr sz="2400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demanding</a:t>
                      </a:r>
                      <a:r>
                        <a:rPr sz="2400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3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7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can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be </a:t>
                      </a:r>
                      <a:r>
                        <a:rPr sz="2400" spc="-5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trained</a:t>
                      </a:r>
                      <a:r>
                        <a:rPr sz="2400" spc="-1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9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on</a:t>
                      </a: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standard</a:t>
                      </a: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3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CPUs.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334010">
                        <a:lnSpc>
                          <a:spcPct val="100000"/>
                        </a:lnSpc>
                        <a:spcBef>
                          <a:spcPts val="165"/>
                        </a:spcBef>
                      </a:pPr>
                      <a:r>
                        <a:rPr sz="2400" spc="-9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Computationally</a:t>
                      </a:r>
                      <a:r>
                        <a:rPr sz="2400" spc="-7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8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intensive;</a:t>
                      </a:r>
                      <a:r>
                        <a:rPr sz="2400" spc="-8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require </a:t>
                      </a:r>
                      <a:r>
                        <a:rPr sz="2400" spc="-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powerful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hardware, </a:t>
                      </a:r>
                      <a:r>
                        <a:rPr sz="2400" spc="-16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such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graphics </a:t>
                      </a:r>
                      <a:r>
                        <a:rPr sz="2400" spc="-1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processing</a:t>
                      </a: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6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units</a:t>
                      </a: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29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(GPUs)</a:t>
                      </a:r>
                      <a:r>
                        <a:rPr sz="2400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or</a:t>
                      </a:r>
                      <a:r>
                        <a:rPr sz="2400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specialized 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hardware</a:t>
                      </a:r>
                      <a:r>
                        <a:rPr sz="2400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like</a:t>
                      </a:r>
                      <a:r>
                        <a:rPr sz="2400" spc="-9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7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tensor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processing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units </a:t>
                      </a:r>
                      <a:r>
                        <a:rPr sz="2400" spc="-2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(TPUs),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2400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train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3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and</a:t>
                      </a:r>
                      <a:r>
                        <a:rPr sz="2400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7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make</a:t>
                      </a:r>
                      <a:r>
                        <a:rPr sz="2400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predictions efficiently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2095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70067" y="392683"/>
            <a:ext cx="55130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240" dirty="0"/>
              <a:t>Ordinary</a:t>
            </a:r>
            <a:r>
              <a:rPr sz="3600" spc="-150" dirty="0"/>
              <a:t> </a:t>
            </a:r>
            <a:r>
              <a:rPr sz="3600" spc="-215" dirty="0"/>
              <a:t>Machine</a:t>
            </a:r>
            <a:r>
              <a:rPr sz="3600" spc="-145" dirty="0"/>
              <a:t> </a:t>
            </a:r>
            <a:r>
              <a:rPr sz="3600" spc="-305" dirty="0"/>
              <a:t>Learning</a:t>
            </a:r>
            <a:r>
              <a:rPr sz="3600" spc="-130" dirty="0"/>
              <a:t> </a:t>
            </a:r>
            <a:r>
              <a:rPr sz="3600" spc="-350" dirty="0"/>
              <a:t>v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273561" y="430032"/>
            <a:ext cx="2732405" cy="55880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4125"/>
              </a:lnSpc>
            </a:pPr>
            <a:r>
              <a:rPr sz="3600" b="1" spc="-260" dirty="0">
                <a:solidFill>
                  <a:srgbClr val="FF0000"/>
                </a:solidFill>
                <a:latin typeface="Arial"/>
                <a:cs typeface="Arial"/>
              </a:rPr>
              <a:t>Deep</a:t>
            </a:r>
            <a:r>
              <a:rPr sz="3600" b="1" spc="-18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3600" b="1" spc="-320" dirty="0">
                <a:solidFill>
                  <a:srgbClr val="FF0000"/>
                </a:solidFill>
                <a:latin typeface="Arial"/>
                <a:cs typeface="Arial"/>
              </a:rPr>
              <a:t>Learning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307349" y="939291"/>
            <a:ext cx="3073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75" dirty="0">
                <a:solidFill>
                  <a:srgbClr val="374151"/>
                </a:solidFill>
                <a:latin typeface="Arial"/>
                <a:cs typeface="Arial"/>
              </a:rPr>
              <a:t>“Horses</a:t>
            </a:r>
            <a:r>
              <a:rPr sz="2800" b="1" spc="-12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800" b="1" spc="-145" dirty="0">
                <a:solidFill>
                  <a:srgbClr val="374151"/>
                </a:solidFill>
                <a:latin typeface="Arial"/>
                <a:cs typeface="Arial"/>
              </a:rPr>
              <a:t>for</a:t>
            </a:r>
            <a:r>
              <a:rPr sz="2800" b="1" spc="-12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800" b="1" spc="-315" dirty="0">
                <a:solidFill>
                  <a:srgbClr val="374151"/>
                </a:solidFill>
                <a:latin typeface="Arial"/>
                <a:cs typeface="Arial"/>
              </a:rPr>
              <a:t>Courses”</a:t>
            </a:r>
            <a:endParaRPr sz="2800">
              <a:latin typeface="Arial"/>
              <a:cs typeface="Arial"/>
            </a:endParaRPr>
          </a:p>
        </p:txBody>
      </p:sp>
      <p:graphicFrame>
        <p:nvGraphicFramePr>
          <p:cNvPr id="5" name="object 5"/>
          <p:cNvGraphicFramePr>
            <a:graphicFrameLocks noGrp="1"/>
          </p:cNvGraphicFramePr>
          <p:nvPr/>
        </p:nvGraphicFramePr>
        <p:xfrm>
          <a:off x="245440" y="1720480"/>
          <a:ext cx="11648440" cy="46196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4597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8871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7200">
                <a:tc>
                  <a:txBody>
                    <a:bodyPr/>
                    <a:lstStyle/>
                    <a:p>
                      <a:pPr marL="578485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2400" b="1" spc="-15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Traditional</a:t>
                      </a:r>
                      <a:r>
                        <a:rPr sz="2400" b="1" spc="-114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4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Machine</a:t>
                      </a:r>
                      <a:r>
                        <a:rPr sz="2400" b="1" spc="-10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04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sz="2400" b="1" spc="-1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Best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2400" b="1" spc="-175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Deep</a:t>
                      </a:r>
                      <a:r>
                        <a:rPr sz="2400" b="1" spc="-1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04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Learning</a:t>
                      </a:r>
                      <a:r>
                        <a:rPr sz="2400" b="1" spc="-11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0" dirty="0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Best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4472C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55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2400" b="1" spc="-1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Where</a:t>
                      </a:r>
                      <a:r>
                        <a:rPr sz="2400" b="1" spc="-9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interpretability</a:t>
                      </a:r>
                      <a:r>
                        <a:rPr sz="2400" b="1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2400" b="1" spc="-8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crucial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946785">
                        <a:lnSpc>
                          <a:spcPct val="100800"/>
                        </a:lnSpc>
                        <a:spcBef>
                          <a:spcPts val="130"/>
                        </a:spcBef>
                      </a:pPr>
                      <a:r>
                        <a:rPr sz="2400" b="1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2400" b="1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areas</a:t>
                      </a:r>
                      <a:r>
                        <a:rPr sz="2400" b="1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8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such</a:t>
                      </a:r>
                      <a:r>
                        <a:rPr sz="2400" b="1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7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as</a:t>
                      </a:r>
                      <a:r>
                        <a:rPr sz="2400" b="1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6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computer</a:t>
                      </a:r>
                      <a:r>
                        <a:rPr sz="2400" b="1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7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vision,</a:t>
                      </a:r>
                      <a:r>
                        <a:rPr sz="2400" b="1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natural </a:t>
                      </a:r>
                      <a:r>
                        <a:rPr sz="2400" b="1" spc="-20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language</a:t>
                      </a:r>
                      <a:r>
                        <a:rPr sz="2400" b="1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1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processing,</a:t>
                      </a:r>
                      <a:r>
                        <a:rPr sz="2400" b="1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speech</a:t>
                      </a:r>
                      <a:r>
                        <a:rPr sz="2400" b="1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recognition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8872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2400" b="1" spc="-1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Where</a:t>
                      </a:r>
                      <a:r>
                        <a:rPr sz="2400" b="1" spc="-7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“explainability”</a:t>
                      </a:r>
                      <a:r>
                        <a:rPr sz="2400" b="1" spc="-6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2400" b="1" spc="-7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3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crucial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589915">
                        <a:lnSpc>
                          <a:spcPct val="100800"/>
                        </a:lnSpc>
                        <a:spcBef>
                          <a:spcPts val="130"/>
                        </a:spcBef>
                      </a:pPr>
                      <a:r>
                        <a:rPr sz="2400" b="1" spc="-1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Where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8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large</a:t>
                      </a:r>
                      <a:r>
                        <a:rPr sz="2400" b="1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8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amounts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of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raw</a:t>
                      </a:r>
                      <a:r>
                        <a:rPr sz="2400" b="1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3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data</a:t>
                      </a:r>
                      <a:r>
                        <a:rPr sz="2400" b="1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can</a:t>
                      </a:r>
                      <a:r>
                        <a:rPr sz="2400" b="1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be </a:t>
                      </a:r>
                      <a:r>
                        <a:rPr sz="2400" b="1" spc="-18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leveraged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9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to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discover</a:t>
                      </a:r>
                      <a:r>
                        <a:rPr sz="2400" b="1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0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complex</a:t>
                      </a:r>
                      <a:r>
                        <a:rPr sz="2400" b="1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patterns</a:t>
                      </a:r>
                      <a:r>
                        <a:rPr sz="2400" b="1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and 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representations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4554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2400" b="1" spc="-1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Where</a:t>
                      </a:r>
                      <a:r>
                        <a:rPr sz="2400" b="1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the</a:t>
                      </a:r>
                      <a:r>
                        <a:rPr sz="2400" b="1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dataset</a:t>
                      </a:r>
                      <a:r>
                        <a:rPr sz="2400" b="1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is</a:t>
                      </a:r>
                      <a:r>
                        <a:rPr sz="2400" b="1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3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relatively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small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tc>
                  <a:txBody>
                    <a:bodyPr/>
                    <a:lstStyle/>
                    <a:p>
                      <a:pPr marL="90805" marR="405765">
                        <a:lnSpc>
                          <a:spcPct val="100800"/>
                        </a:lnSpc>
                        <a:spcBef>
                          <a:spcPts val="130"/>
                        </a:spcBef>
                      </a:pPr>
                      <a:r>
                        <a:rPr sz="2400" b="1" spc="-18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Remarkable</a:t>
                      </a:r>
                      <a:r>
                        <a:rPr sz="2400" b="1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3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success</a:t>
                      </a:r>
                      <a:r>
                        <a:rPr sz="2400" b="1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3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in</a:t>
                      </a:r>
                      <a:r>
                        <a:rPr sz="2400" b="1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4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certain</a:t>
                      </a:r>
                      <a:r>
                        <a:rPr sz="2400" b="1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8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domains,</a:t>
                      </a:r>
                      <a:r>
                        <a:rPr sz="2400" b="1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it</a:t>
                      </a:r>
                      <a:r>
                        <a:rPr sz="2400" b="1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is </a:t>
                      </a:r>
                      <a:r>
                        <a:rPr sz="2400" b="1" spc="-11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not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04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always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the</a:t>
                      </a:r>
                      <a:r>
                        <a:rPr sz="2400" b="1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8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best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2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choice</a:t>
                      </a:r>
                      <a:r>
                        <a:rPr sz="2400" b="1" spc="-9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for</a:t>
                      </a:r>
                      <a:r>
                        <a:rPr sz="2400" b="1" spc="-11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7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every</a:t>
                      </a:r>
                      <a:r>
                        <a:rPr sz="2400" b="1" spc="-10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2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problem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651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FD5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262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155"/>
                        </a:spcBef>
                      </a:pPr>
                      <a:r>
                        <a:rPr sz="2400" b="1" spc="-1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Where</a:t>
                      </a:r>
                      <a:r>
                        <a:rPr sz="2400" b="1" spc="-8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5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features</a:t>
                      </a:r>
                      <a:r>
                        <a:rPr sz="2400" b="1" spc="-8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4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are</a:t>
                      </a:r>
                      <a:r>
                        <a:rPr sz="2400" b="1" spc="-8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b="1" spc="-105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well-</a:t>
                      </a:r>
                      <a:r>
                        <a:rPr sz="2400" b="1" spc="-70" dirty="0">
                          <a:solidFill>
                            <a:srgbClr val="374151"/>
                          </a:solidFill>
                          <a:latin typeface="Arial"/>
                          <a:cs typeface="Arial"/>
                        </a:rPr>
                        <a:t>understood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9685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5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77243" y="2712211"/>
            <a:ext cx="291211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0" spc="-215" dirty="0">
                <a:solidFill>
                  <a:srgbClr val="000000"/>
                </a:solidFill>
                <a:latin typeface="Arial"/>
                <a:cs typeface="Arial"/>
              </a:rPr>
              <a:t>Short</a:t>
            </a:r>
            <a:r>
              <a:rPr sz="4800" b="0" spc="-20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sz="4800" b="0" spc="-330" dirty="0">
                <a:solidFill>
                  <a:srgbClr val="000000"/>
                </a:solidFill>
                <a:latin typeface="Arial"/>
                <a:cs typeface="Arial"/>
              </a:rPr>
              <a:t>Break</a:t>
            </a:r>
            <a:endParaRPr sz="4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5106932" y="1203923"/>
            <a:ext cx="6966584" cy="5481320"/>
            <a:chOff x="5106932" y="1203923"/>
            <a:chExt cx="6966584" cy="548132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106932" y="1203923"/>
              <a:ext cx="6966005" cy="5068287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9001125" y="1566857"/>
              <a:ext cx="1757045" cy="376555"/>
            </a:xfrm>
            <a:custGeom>
              <a:avLst/>
              <a:gdLst/>
              <a:ahLst/>
              <a:cxnLst/>
              <a:rect l="l" t="t" r="r" b="b"/>
              <a:pathLst>
                <a:path w="1757045" h="376555">
                  <a:moveTo>
                    <a:pt x="0" y="188024"/>
                  </a:moveTo>
                  <a:lnTo>
                    <a:pt x="25523" y="142840"/>
                  </a:lnTo>
                  <a:lnTo>
                    <a:pt x="69015" y="114836"/>
                  </a:lnTo>
                  <a:lnTo>
                    <a:pt x="131579" y="88981"/>
                  </a:lnTo>
                  <a:lnTo>
                    <a:pt x="169448" y="76979"/>
                  </a:lnTo>
                  <a:lnTo>
                    <a:pt x="211406" y="65660"/>
                  </a:lnTo>
                  <a:lnTo>
                    <a:pt x="257228" y="55071"/>
                  </a:lnTo>
                  <a:lnTo>
                    <a:pt x="306688" y="45260"/>
                  </a:lnTo>
                  <a:lnTo>
                    <a:pt x="359560" y="36277"/>
                  </a:lnTo>
                  <a:lnTo>
                    <a:pt x="415617" y="28170"/>
                  </a:lnTo>
                  <a:lnTo>
                    <a:pt x="474634" y="20986"/>
                  </a:lnTo>
                  <a:lnTo>
                    <a:pt x="536385" y="14775"/>
                  </a:lnTo>
                  <a:lnTo>
                    <a:pt x="600643" y="9585"/>
                  </a:lnTo>
                  <a:lnTo>
                    <a:pt x="667183" y="5464"/>
                  </a:lnTo>
                  <a:lnTo>
                    <a:pt x="735779" y="2460"/>
                  </a:lnTo>
                  <a:lnTo>
                    <a:pt x="806204" y="623"/>
                  </a:lnTo>
                  <a:lnTo>
                    <a:pt x="878233" y="0"/>
                  </a:lnTo>
                  <a:lnTo>
                    <a:pt x="950262" y="623"/>
                  </a:lnTo>
                  <a:lnTo>
                    <a:pt x="1020687" y="2460"/>
                  </a:lnTo>
                  <a:lnTo>
                    <a:pt x="1089283" y="5464"/>
                  </a:lnTo>
                  <a:lnTo>
                    <a:pt x="1155823" y="9585"/>
                  </a:lnTo>
                  <a:lnTo>
                    <a:pt x="1220081" y="14775"/>
                  </a:lnTo>
                  <a:lnTo>
                    <a:pt x="1281832" y="20986"/>
                  </a:lnTo>
                  <a:lnTo>
                    <a:pt x="1340849" y="28170"/>
                  </a:lnTo>
                  <a:lnTo>
                    <a:pt x="1396906" y="36277"/>
                  </a:lnTo>
                  <a:lnTo>
                    <a:pt x="1449778" y="45260"/>
                  </a:lnTo>
                  <a:lnTo>
                    <a:pt x="1499238" y="55071"/>
                  </a:lnTo>
                  <a:lnTo>
                    <a:pt x="1545060" y="65660"/>
                  </a:lnTo>
                  <a:lnTo>
                    <a:pt x="1587018" y="76979"/>
                  </a:lnTo>
                  <a:lnTo>
                    <a:pt x="1624887" y="88981"/>
                  </a:lnTo>
                  <a:lnTo>
                    <a:pt x="1687450" y="114836"/>
                  </a:lnTo>
                  <a:lnTo>
                    <a:pt x="1730943" y="142840"/>
                  </a:lnTo>
                  <a:lnTo>
                    <a:pt x="1756466" y="188024"/>
                  </a:lnTo>
                  <a:lnTo>
                    <a:pt x="1753555" y="203445"/>
                  </a:lnTo>
                  <a:lnTo>
                    <a:pt x="1711693" y="247454"/>
                  </a:lnTo>
                  <a:lnTo>
                    <a:pt x="1658440" y="274432"/>
                  </a:lnTo>
                  <a:lnTo>
                    <a:pt x="1587018" y="299069"/>
                  </a:lnTo>
                  <a:lnTo>
                    <a:pt x="1545060" y="310388"/>
                  </a:lnTo>
                  <a:lnTo>
                    <a:pt x="1499238" y="320978"/>
                  </a:lnTo>
                  <a:lnTo>
                    <a:pt x="1449778" y="330788"/>
                  </a:lnTo>
                  <a:lnTo>
                    <a:pt x="1396906" y="339771"/>
                  </a:lnTo>
                  <a:lnTo>
                    <a:pt x="1340849" y="347878"/>
                  </a:lnTo>
                  <a:lnTo>
                    <a:pt x="1281832" y="355062"/>
                  </a:lnTo>
                  <a:lnTo>
                    <a:pt x="1220081" y="361273"/>
                  </a:lnTo>
                  <a:lnTo>
                    <a:pt x="1155823" y="366463"/>
                  </a:lnTo>
                  <a:lnTo>
                    <a:pt x="1089283" y="370584"/>
                  </a:lnTo>
                  <a:lnTo>
                    <a:pt x="1020687" y="373588"/>
                  </a:lnTo>
                  <a:lnTo>
                    <a:pt x="950262" y="375425"/>
                  </a:lnTo>
                  <a:lnTo>
                    <a:pt x="878233" y="376049"/>
                  </a:lnTo>
                  <a:lnTo>
                    <a:pt x="806204" y="375425"/>
                  </a:lnTo>
                  <a:lnTo>
                    <a:pt x="735779" y="373588"/>
                  </a:lnTo>
                  <a:lnTo>
                    <a:pt x="667183" y="370584"/>
                  </a:lnTo>
                  <a:lnTo>
                    <a:pt x="600643" y="366463"/>
                  </a:lnTo>
                  <a:lnTo>
                    <a:pt x="536385" y="361273"/>
                  </a:lnTo>
                  <a:lnTo>
                    <a:pt x="474634" y="355062"/>
                  </a:lnTo>
                  <a:lnTo>
                    <a:pt x="415617" y="347878"/>
                  </a:lnTo>
                  <a:lnTo>
                    <a:pt x="359560" y="339771"/>
                  </a:lnTo>
                  <a:lnTo>
                    <a:pt x="306688" y="330788"/>
                  </a:lnTo>
                  <a:lnTo>
                    <a:pt x="257228" y="320978"/>
                  </a:lnTo>
                  <a:lnTo>
                    <a:pt x="211406" y="310388"/>
                  </a:lnTo>
                  <a:lnTo>
                    <a:pt x="169448" y="299069"/>
                  </a:lnTo>
                  <a:lnTo>
                    <a:pt x="131579" y="287067"/>
                  </a:lnTo>
                  <a:lnTo>
                    <a:pt x="69015" y="261212"/>
                  </a:lnTo>
                  <a:lnTo>
                    <a:pt x="25523" y="233209"/>
                  </a:lnTo>
                  <a:lnTo>
                    <a:pt x="0" y="188024"/>
                  </a:lnTo>
                  <a:close/>
                </a:path>
              </a:pathLst>
            </a:custGeom>
            <a:ln w="2856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286499" y="5219701"/>
              <a:ext cx="895350" cy="367030"/>
            </a:xfrm>
            <a:custGeom>
              <a:avLst/>
              <a:gdLst/>
              <a:ahLst/>
              <a:cxnLst/>
              <a:rect l="l" t="t" r="r" b="b"/>
              <a:pathLst>
                <a:path w="895350" h="367029">
                  <a:moveTo>
                    <a:pt x="0" y="183261"/>
                  </a:moveTo>
                  <a:lnTo>
                    <a:pt x="18944" y="130333"/>
                  </a:lnTo>
                  <a:lnTo>
                    <a:pt x="72086" y="83473"/>
                  </a:lnTo>
                  <a:lnTo>
                    <a:pt x="109751" y="63028"/>
                  </a:lnTo>
                  <a:lnTo>
                    <a:pt x="153888" y="44951"/>
                  </a:lnTo>
                  <a:lnTo>
                    <a:pt x="203807" y="29524"/>
                  </a:lnTo>
                  <a:lnTo>
                    <a:pt x="258814" y="17032"/>
                  </a:lnTo>
                  <a:lnTo>
                    <a:pt x="318218" y="7759"/>
                  </a:lnTo>
                  <a:lnTo>
                    <a:pt x="381326" y="1987"/>
                  </a:lnTo>
                  <a:lnTo>
                    <a:pt x="447446" y="0"/>
                  </a:lnTo>
                  <a:lnTo>
                    <a:pt x="513567" y="1987"/>
                  </a:lnTo>
                  <a:lnTo>
                    <a:pt x="576675" y="7759"/>
                  </a:lnTo>
                  <a:lnTo>
                    <a:pt x="636078" y="17032"/>
                  </a:lnTo>
                  <a:lnTo>
                    <a:pt x="691086" y="29524"/>
                  </a:lnTo>
                  <a:lnTo>
                    <a:pt x="741004" y="44951"/>
                  </a:lnTo>
                  <a:lnTo>
                    <a:pt x="785142" y="63028"/>
                  </a:lnTo>
                  <a:lnTo>
                    <a:pt x="822806" y="83473"/>
                  </a:lnTo>
                  <a:lnTo>
                    <a:pt x="875948" y="130333"/>
                  </a:lnTo>
                  <a:lnTo>
                    <a:pt x="894893" y="183261"/>
                  </a:lnTo>
                  <a:lnTo>
                    <a:pt x="890041" y="210343"/>
                  </a:lnTo>
                  <a:lnTo>
                    <a:pt x="853306" y="260520"/>
                  </a:lnTo>
                  <a:lnTo>
                    <a:pt x="785142" y="303495"/>
                  </a:lnTo>
                  <a:lnTo>
                    <a:pt x="741004" y="321572"/>
                  </a:lnTo>
                  <a:lnTo>
                    <a:pt x="691086" y="336999"/>
                  </a:lnTo>
                  <a:lnTo>
                    <a:pt x="636078" y="349491"/>
                  </a:lnTo>
                  <a:lnTo>
                    <a:pt x="576675" y="358764"/>
                  </a:lnTo>
                  <a:lnTo>
                    <a:pt x="513567" y="364536"/>
                  </a:lnTo>
                  <a:lnTo>
                    <a:pt x="447446" y="366523"/>
                  </a:lnTo>
                  <a:lnTo>
                    <a:pt x="381326" y="364536"/>
                  </a:lnTo>
                  <a:lnTo>
                    <a:pt x="318218" y="358764"/>
                  </a:lnTo>
                  <a:lnTo>
                    <a:pt x="258814" y="349491"/>
                  </a:lnTo>
                  <a:lnTo>
                    <a:pt x="203807" y="336999"/>
                  </a:lnTo>
                  <a:lnTo>
                    <a:pt x="153888" y="321572"/>
                  </a:lnTo>
                  <a:lnTo>
                    <a:pt x="109751" y="303495"/>
                  </a:lnTo>
                  <a:lnTo>
                    <a:pt x="72086" y="283050"/>
                  </a:lnTo>
                  <a:lnTo>
                    <a:pt x="18944" y="236190"/>
                  </a:lnTo>
                  <a:lnTo>
                    <a:pt x="0" y="183261"/>
                  </a:lnTo>
                  <a:close/>
                </a:path>
              </a:pathLst>
            </a:custGeom>
            <a:ln w="2856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0681251" y="6247257"/>
              <a:ext cx="1325690" cy="437476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539808" y="1083564"/>
            <a:ext cx="4366895" cy="5207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62635">
              <a:lnSpc>
                <a:spcPct val="100000"/>
              </a:lnSpc>
              <a:spcBef>
                <a:spcPts val="100"/>
              </a:spcBef>
            </a:pPr>
            <a:r>
              <a:rPr sz="2000" b="1" spc="-130" dirty="0">
                <a:solidFill>
                  <a:srgbClr val="374151"/>
                </a:solidFill>
                <a:latin typeface="Arial"/>
                <a:cs typeface="Arial"/>
              </a:rPr>
              <a:t>AI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215" dirty="0">
                <a:solidFill>
                  <a:srgbClr val="374151"/>
                </a:solidFill>
                <a:latin typeface="Arial"/>
                <a:cs typeface="Arial"/>
              </a:rPr>
              <a:t>systems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240" dirty="0">
                <a:solidFill>
                  <a:srgbClr val="374151"/>
                </a:solidFill>
                <a:latin typeface="Arial"/>
                <a:cs typeface="Arial"/>
              </a:rPr>
              <a:t>as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90" dirty="0">
                <a:solidFill>
                  <a:srgbClr val="050505"/>
                </a:solidFill>
                <a:latin typeface="Arial"/>
                <a:cs typeface="Arial"/>
              </a:rPr>
              <a:t>massive</a:t>
            </a:r>
            <a:r>
              <a:rPr sz="2000" b="1" spc="-90" dirty="0">
                <a:solidFill>
                  <a:srgbClr val="050505"/>
                </a:solidFill>
                <a:latin typeface="Arial"/>
                <a:cs typeface="Arial"/>
              </a:rPr>
              <a:t> </a:t>
            </a:r>
            <a:r>
              <a:rPr sz="2000" b="1" u="sng" spc="-1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neural</a:t>
            </a:r>
            <a:r>
              <a:rPr sz="2000" b="1" spc="-10" dirty="0">
                <a:solidFill>
                  <a:srgbClr val="0563C1"/>
                </a:solidFill>
                <a:latin typeface="Arial"/>
                <a:cs typeface="Arial"/>
              </a:rPr>
              <a:t> </a:t>
            </a:r>
            <a:r>
              <a:rPr sz="2000" b="1" u="sng" spc="-14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networks</a:t>
            </a:r>
            <a:r>
              <a:rPr sz="2000" b="1" spc="-85" dirty="0">
                <a:solidFill>
                  <a:srgbClr val="0563C1"/>
                </a:solidFill>
                <a:latin typeface="Arial"/>
                <a:cs typeface="Arial"/>
              </a:rPr>
              <a:t> </a:t>
            </a:r>
            <a:r>
              <a:rPr sz="2000" b="1" spc="-175" dirty="0">
                <a:solidFill>
                  <a:srgbClr val="374151"/>
                </a:solidFill>
                <a:latin typeface="Arial"/>
                <a:cs typeface="Arial"/>
              </a:rPr>
              <a:t>designed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to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210" dirty="0">
                <a:solidFill>
                  <a:srgbClr val="374151"/>
                </a:solidFill>
                <a:latin typeface="Arial"/>
                <a:cs typeface="Arial"/>
              </a:rPr>
              <a:t>process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and </a:t>
            </a:r>
            <a:r>
              <a:rPr sz="2000" b="1" spc="-150" dirty="0">
                <a:solidFill>
                  <a:srgbClr val="374151"/>
                </a:solidFill>
                <a:latin typeface="Arial"/>
                <a:cs typeface="Arial"/>
              </a:rPr>
              <a:t>understand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55" dirty="0">
                <a:solidFill>
                  <a:srgbClr val="374151"/>
                </a:solidFill>
                <a:latin typeface="Arial"/>
                <a:cs typeface="Arial"/>
              </a:rPr>
              <a:t>human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40" dirty="0">
                <a:solidFill>
                  <a:srgbClr val="374151"/>
                </a:solidFill>
                <a:latin typeface="Arial"/>
                <a:cs typeface="Arial"/>
              </a:rPr>
              <a:t>language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</a:pPr>
            <a:endParaRPr sz="2000">
              <a:latin typeface="Arial"/>
              <a:cs typeface="Arial"/>
            </a:endParaRPr>
          </a:p>
          <a:p>
            <a:pPr marL="12700" marR="92075">
              <a:lnSpc>
                <a:spcPct val="100000"/>
              </a:lnSpc>
            </a:pPr>
            <a:r>
              <a:rPr sz="2000" b="1" spc="-200" dirty="0">
                <a:solidFill>
                  <a:srgbClr val="374151"/>
                </a:solidFill>
                <a:latin typeface="Arial"/>
                <a:cs typeface="Arial"/>
              </a:rPr>
              <a:t>Use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40" dirty="0">
                <a:solidFill>
                  <a:srgbClr val="374151"/>
                </a:solidFill>
                <a:latin typeface="Arial"/>
                <a:cs typeface="Arial"/>
              </a:rPr>
              <a:t>deep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35" dirty="0">
                <a:solidFill>
                  <a:srgbClr val="374151"/>
                </a:solidFill>
                <a:latin typeface="Arial"/>
                <a:cs typeface="Arial"/>
              </a:rPr>
              <a:t>learning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45" dirty="0">
                <a:solidFill>
                  <a:srgbClr val="374151"/>
                </a:solidFill>
                <a:latin typeface="Arial"/>
                <a:cs typeface="Arial"/>
              </a:rPr>
              <a:t>algorithms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to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analyse </a:t>
            </a:r>
            <a:r>
              <a:rPr sz="2000" b="1" spc="-155" dirty="0">
                <a:solidFill>
                  <a:srgbClr val="374151"/>
                </a:solidFill>
                <a:latin typeface="Arial"/>
                <a:cs typeface="Arial"/>
              </a:rPr>
              <a:t>and</a:t>
            </a:r>
            <a:r>
              <a:rPr sz="2000" b="1" spc="-9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10" dirty="0">
                <a:solidFill>
                  <a:srgbClr val="374151"/>
                </a:solidFill>
                <a:latin typeface="Arial"/>
                <a:cs typeface="Arial"/>
              </a:rPr>
              <a:t>learn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25" dirty="0">
                <a:solidFill>
                  <a:srgbClr val="374151"/>
                </a:solidFill>
                <a:latin typeface="Arial"/>
                <a:cs typeface="Arial"/>
              </a:rPr>
              <a:t>patterns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10" dirty="0">
                <a:solidFill>
                  <a:srgbClr val="374151"/>
                </a:solidFill>
                <a:latin typeface="Arial"/>
                <a:cs typeface="Arial"/>
              </a:rPr>
              <a:t>from</a:t>
            </a:r>
            <a:r>
              <a:rPr sz="2000" b="1" spc="-9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65" dirty="0">
                <a:solidFill>
                  <a:srgbClr val="374151"/>
                </a:solidFill>
                <a:latin typeface="Arial"/>
                <a:cs typeface="Arial"/>
              </a:rPr>
              <a:t>vast</a:t>
            </a:r>
            <a:r>
              <a:rPr sz="2000" b="1" spc="-10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55" dirty="0">
                <a:solidFill>
                  <a:srgbClr val="374151"/>
                </a:solidFill>
                <a:latin typeface="Arial"/>
                <a:cs typeface="Arial"/>
              </a:rPr>
              <a:t>amounts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25" dirty="0">
                <a:solidFill>
                  <a:srgbClr val="374151"/>
                </a:solidFill>
                <a:latin typeface="Arial"/>
                <a:cs typeface="Arial"/>
              </a:rPr>
              <a:t>of 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text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20" dirty="0">
                <a:solidFill>
                  <a:srgbClr val="374151"/>
                </a:solidFill>
                <a:latin typeface="Arial"/>
                <a:cs typeface="Arial"/>
              </a:rPr>
              <a:t>data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50" dirty="0">
                <a:solidFill>
                  <a:srgbClr val="374151"/>
                </a:solidFill>
                <a:latin typeface="Arial"/>
                <a:cs typeface="Arial"/>
              </a:rPr>
              <a:t>applications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20" dirty="0">
                <a:solidFill>
                  <a:srgbClr val="374151"/>
                </a:solidFill>
                <a:latin typeface="Arial"/>
                <a:cs typeface="Arial"/>
              </a:rPr>
              <a:t>in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35" dirty="0">
                <a:solidFill>
                  <a:srgbClr val="374151"/>
                </a:solidFill>
                <a:latin typeface="Arial"/>
                <a:cs typeface="Arial"/>
              </a:rPr>
              <a:t>language </a:t>
            </a:r>
            <a:r>
              <a:rPr sz="2000" b="1" spc="-114" dirty="0">
                <a:solidFill>
                  <a:srgbClr val="374151"/>
                </a:solidFill>
                <a:latin typeface="Arial"/>
                <a:cs typeface="Arial"/>
              </a:rPr>
              <a:t>translation,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40" dirty="0">
                <a:solidFill>
                  <a:srgbClr val="374151"/>
                </a:solidFill>
                <a:latin typeface="Arial"/>
                <a:cs typeface="Arial"/>
              </a:rPr>
              <a:t>chatbots,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20" dirty="0">
                <a:solidFill>
                  <a:srgbClr val="374151"/>
                </a:solidFill>
                <a:latin typeface="Arial"/>
                <a:cs typeface="Arial"/>
              </a:rPr>
              <a:t>poetry,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20" dirty="0">
                <a:solidFill>
                  <a:srgbClr val="374151"/>
                </a:solidFill>
                <a:latin typeface="Arial"/>
                <a:cs typeface="Arial"/>
              </a:rPr>
              <a:t>text </a:t>
            </a:r>
            <a:r>
              <a:rPr sz="2000" b="1" spc="-140" dirty="0">
                <a:solidFill>
                  <a:srgbClr val="374151"/>
                </a:solidFill>
                <a:latin typeface="Arial"/>
                <a:cs typeface="Arial"/>
              </a:rPr>
              <a:t>summarization,</a:t>
            </a:r>
            <a:r>
              <a:rPr sz="2000" b="1" spc="-6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60" dirty="0">
                <a:solidFill>
                  <a:srgbClr val="374151"/>
                </a:solidFill>
                <a:latin typeface="Arial"/>
                <a:cs typeface="Arial"/>
              </a:rPr>
              <a:t>and</a:t>
            </a:r>
            <a:r>
              <a:rPr sz="2000" b="1" spc="-5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55" dirty="0">
                <a:solidFill>
                  <a:srgbClr val="374151"/>
                </a:solidFill>
                <a:latin typeface="Arial"/>
                <a:cs typeface="Arial"/>
              </a:rPr>
              <a:t>“stylised</a:t>
            </a:r>
            <a:r>
              <a:rPr sz="2000" b="1" spc="-6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374151"/>
                </a:solidFill>
                <a:latin typeface="Arial"/>
                <a:cs typeface="Arial"/>
              </a:rPr>
              <a:t>content” creation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</a:pPr>
            <a:endParaRPr sz="2000">
              <a:latin typeface="Arial"/>
              <a:cs typeface="Arial"/>
            </a:endParaRPr>
          </a:p>
          <a:p>
            <a:pPr marL="12700" marR="607695">
              <a:lnSpc>
                <a:spcPct val="100000"/>
              </a:lnSpc>
            </a:pPr>
            <a:r>
              <a:rPr sz="2000" b="1" spc="-160" dirty="0">
                <a:solidFill>
                  <a:srgbClr val="374151"/>
                </a:solidFill>
                <a:latin typeface="Arial"/>
                <a:cs typeface="Arial"/>
              </a:rPr>
              <a:t>OpenAI's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254" dirty="0">
                <a:solidFill>
                  <a:srgbClr val="374151"/>
                </a:solidFill>
                <a:latin typeface="Arial"/>
                <a:cs typeface="Arial"/>
              </a:rPr>
              <a:t>GPT-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3, </a:t>
            </a:r>
            <a:r>
              <a:rPr sz="2000" b="1" spc="-175" dirty="0">
                <a:solidFill>
                  <a:srgbClr val="374151"/>
                </a:solidFill>
                <a:latin typeface="Arial"/>
                <a:cs typeface="Arial"/>
              </a:rPr>
              <a:t>Google's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310" dirty="0">
                <a:solidFill>
                  <a:srgbClr val="374151"/>
                </a:solidFill>
                <a:latin typeface="Arial"/>
                <a:cs typeface="Arial"/>
              </a:rPr>
              <a:t>BERT,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 and </a:t>
            </a:r>
            <a:r>
              <a:rPr sz="2000" b="1" spc="-190" dirty="0">
                <a:solidFill>
                  <a:srgbClr val="374151"/>
                </a:solidFill>
                <a:latin typeface="Arial"/>
                <a:cs typeface="Arial"/>
              </a:rPr>
              <a:t>Facebook's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315" dirty="0">
                <a:solidFill>
                  <a:srgbClr val="374151"/>
                </a:solidFill>
                <a:latin typeface="Arial"/>
                <a:cs typeface="Arial"/>
              </a:rPr>
              <a:t>RoBERTa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</a:pPr>
            <a:endParaRPr sz="2000">
              <a:latin typeface="Arial"/>
              <a:cs typeface="Arial"/>
            </a:endParaRPr>
          </a:p>
          <a:p>
            <a:pPr marL="12700" marR="5080" indent="-635">
              <a:lnSpc>
                <a:spcPct val="100000"/>
              </a:lnSpc>
            </a:pPr>
            <a:r>
              <a:rPr sz="2000" b="1" spc="-110" dirty="0">
                <a:solidFill>
                  <a:srgbClr val="374151"/>
                </a:solidFill>
                <a:latin typeface="Arial"/>
                <a:cs typeface="Arial"/>
              </a:rPr>
              <a:t>Ability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to </a:t>
            </a:r>
            <a:r>
              <a:rPr sz="2000" b="1" spc="-135" dirty="0">
                <a:solidFill>
                  <a:srgbClr val="374151"/>
                </a:solidFill>
                <a:latin typeface="Arial"/>
                <a:cs typeface="Arial"/>
              </a:rPr>
              <a:t>generate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45" dirty="0">
                <a:solidFill>
                  <a:srgbClr val="374151"/>
                </a:solidFill>
                <a:latin typeface="Arial"/>
                <a:cs typeface="Arial"/>
              </a:rPr>
              <a:t>human-</a:t>
            </a:r>
            <a:r>
              <a:rPr sz="2000" b="1" spc="-125" dirty="0">
                <a:solidFill>
                  <a:srgbClr val="374151"/>
                </a:solidFill>
                <a:latin typeface="Arial"/>
                <a:cs typeface="Arial"/>
              </a:rPr>
              <a:t>like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70" dirty="0">
                <a:solidFill>
                  <a:srgbClr val="374151"/>
                </a:solidFill>
                <a:latin typeface="Arial"/>
                <a:cs typeface="Arial"/>
              </a:rPr>
              <a:t>language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- </a:t>
            </a:r>
            <a:r>
              <a:rPr sz="2000" b="1" spc="-100" dirty="0">
                <a:solidFill>
                  <a:srgbClr val="374151"/>
                </a:solidFill>
                <a:latin typeface="Arial"/>
                <a:cs typeface="Arial"/>
              </a:rPr>
              <a:t>potential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to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25" dirty="0">
                <a:solidFill>
                  <a:srgbClr val="374151"/>
                </a:solidFill>
                <a:latin typeface="Arial"/>
                <a:cs typeface="Arial"/>
              </a:rPr>
              <a:t>revolutionize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35" dirty="0">
                <a:solidFill>
                  <a:srgbClr val="374151"/>
                </a:solidFill>
                <a:latin typeface="Arial"/>
                <a:cs typeface="Arial"/>
              </a:rPr>
              <a:t>how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374151"/>
                </a:solidFill>
                <a:latin typeface="Arial"/>
                <a:cs typeface="Arial"/>
              </a:rPr>
              <a:t>humans </a:t>
            </a:r>
            <a:r>
              <a:rPr sz="2000" b="1" spc="-110" dirty="0">
                <a:solidFill>
                  <a:srgbClr val="374151"/>
                </a:solidFill>
                <a:latin typeface="Arial"/>
                <a:cs typeface="Arial"/>
              </a:rPr>
              <a:t>interact</a:t>
            </a:r>
            <a:r>
              <a:rPr sz="2000" b="1" spc="-10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with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55" dirty="0">
                <a:solidFill>
                  <a:srgbClr val="374151"/>
                </a:solidFill>
                <a:latin typeface="Arial"/>
                <a:cs typeface="Arial"/>
              </a:rPr>
              <a:t>technology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317257" y="184403"/>
            <a:ext cx="710374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459" dirty="0"/>
              <a:t>Large</a:t>
            </a:r>
            <a:r>
              <a:rPr spc="-220" dirty="0"/>
              <a:t> </a:t>
            </a:r>
            <a:r>
              <a:rPr spc="-450" dirty="0"/>
              <a:t>Language</a:t>
            </a:r>
            <a:r>
              <a:rPr spc="-220" dirty="0"/>
              <a:t> </a:t>
            </a:r>
            <a:r>
              <a:rPr spc="-265" dirty="0"/>
              <a:t>Models</a:t>
            </a:r>
            <a:r>
              <a:rPr spc="-220" dirty="0"/>
              <a:t> </a:t>
            </a:r>
            <a:r>
              <a:rPr spc="-409" dirty="0"/>
              <a:t>(LLMs)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62560" y="785812"/>
            <a:ext cx="11866880" cy="593522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16916" rIns="0" bIns="0" rtlCol="0">
            <a:spAutoFit/>
          </a:bodyPr>
          <a:lstStyle/>
          <a:p>
            <a:pPr marL="1478280">
              <a:lnSpc>
                <a:spcPct val="100000"/>
              </a:lnSpc>
              <a:spcBef>
                <a:spcPts val="100"/>
              </a:spcBef>
            </a:pPr>
            <a:r>
              <a:rPr sz="3600" spc="-254" dirty="0"/>
              <a:t>“The</a:t>
            </a:r>
            <a:r>
              <a:rPr sz="3600" spc="-180" dirty="0"/>
              <a:t> </a:t>
            </a:r>
            <a:r>
              <a:rPr sz="3600" spc="-290" dirty="0"/>
              <a:t>Cambrian</a:t>
            </a:r>
            <a:r>
              <a:rPr sz="3600" spc="-170" dirty="0"/>
              <a:t> </a:t>
            </a:r>
            <a:r>
              <a:rPr sz="3600" spc="-345" dirty="0"/>
              <a:t>Expansion</a:t>
            </a:r>
            <a:r>
              <a:rPr sz="3600" spc="-170" dirty="0"/>
              <a:t> </a:t>
            </a:r>
            <a:r>
              <a:rPr sz="3600" spc="-180" dirty="0"/>
              <a:t>of</a:t>
            </a:r>
            <a:r>
              <a:rPr sz="3600" spc="-175" dirty="0"/>
              <a:t> </a:t>
            </a:r>
            <a:r>
              <a:rPr sz="3600" spc="-390" dirty="0"/>
              <a:t>LLM”</a:t>
            </a:r>
            <a:endParaRPr sz="360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85140" y="1239011"/>
            <a:ext cx="11356340" cy="4385816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-25" dirty="0">
                <a:solidFill>
                  <a:srgbClr val="FF0000"/>
                </a:solidFill>
                <a:latin typeface="Arial"/>
                <a:cs typeface="Arial"/>
              </a:rPr>
              <a:t>Some</a:t>
            </a:r>
            <a:r>
              <a:rPr sz="2000" b="1" spc="-4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FF0000"/>
                </a:solidFill>
                <a:latin typeface="Arial"/>
                <a:cs typeface="Arial"/>
              </a:rPr>
              <a:t>neutral</a:t>
            </a:r>
            <a:r>
              <a:rPr sz="2000" b="1" spc="-5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FF0000"/>
                </a:solidFill>
                <a:latin typeface="Arial"/>
                <a:cs typeface="Arial"/>
              </a:rPr>
              <a:t>reflections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</a:pPr>
            <a:endParaRPr sz="20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ChatGPT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has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passed</a:t>
            </a:r>
            <a:r>
              <a:rPr sz="2000" b="1" spc="-4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all</a:t>
            </a:r>
            <a:r>
              <a:rPr sz="2000" b="1" spc="-5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three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parts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of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the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US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medical</a:t>
            </a:r>
            <a:r>
              <a:rPr sz="2000" b="1" spc="-5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licensing</a:t>
            </a:r>
            <a:r>
              <a:rPr sz="2000" b="1" spc="-4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374151"/>
                </a:solidFill>
                <a:latin typeface="Arial"/>
                <a:cs typeface="Arial"/>
              </a:rPr>
              <a:t>exam.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  <a:buClr>
                <a:srgbClr val="374151"/>
              </a:buClr>
              <a:buFont typeface="Arial"/>
              <a:buChar char="•"/>
            </a:pPr>
            <a:endParaRPr sz="20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Font typeface="Arial"/>
              <a:buChar char="•"/>
              <a:tabLst>
                <a:tab pos="354965" algn="l"/>
              </a:tabLst>
            </a:pP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Current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developments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in</a:t>
            </a:r>
            <a:r>
              <a:rPr sz="2000" b="1" spc="-6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clinical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documentation,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symptom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checking</a:t>
            </a:r>
            <a:r>
              <a:rPr sz="2000" b="1" spc="-6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and</a:t>
            </a:r>
            <a:r>
              <a:rPr sz="2000" b="1" spc="-6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medical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374151"/>
                </a:solidFill>
                <a:latin typeface="Arial"/>
                <a:cs typeface="Arial"/>
              </a:rPr>
              <a:t>chatbots.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  <a:buClr>
                <a:srgbClr val="374151"/>
              </a:buClr>
              <a:buFont typeface="Arial"/>
              <a:buChar char="•"/>
            </a:pPr>
            <a:endParaRPr sz="2000" dirty="0">
              <a:latin typeface="Arial"/>
              <a:cs typeface="Arial"/>
            </a:endParaRPr>
          </a:p>
          <a:p>
            <a:pPr marL="355600" marR="435609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Some</a:t>
            </a:r>
            <a:r>
              <a:rPr sz="2000" b="1" spc="-6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u="heavy" dirty="0">
                <a:solidFill>
                  <a:srgbClr val="374151"/>
                </a:solidFill>
                <a:uFill>
                  <a:solidFill>
                    <a:srgbClr val="374151"/>
                  </a:solidFill>
                </a:uFill>
                <a:latin typeface="Arial"/>
                <a:cs typeface="Arial"/>
              </a:rPr>
              <a:t>limitations</a:t>
            </a:r>
            <a:r>
              <a:rPr sz="2000" b="1" u="heavy" spc="-60" dirty="0">
                <a:solidFill>
                  <a:srgbClr val="374151"/>
                </a:solidFill>
                <a:uFill>
                  <a:solidFill>
                    <a:srgbClr val="374151"/>
                  </a:solidFill>
                </a:uFill>
                <a:latin typeface="Arial"/>
                <a:cs typeface="Arial"/>
              </a:rPr>
              <a:t> </a:t>
            </a:r>
            <a:r>
              <a:rPr sz="2000" b="1" u="heavy" dirty="0">
                <a:solidFill>
                  <a:srgbClr val="374151"/>
                </a:solidFill>
                <a:uFill>
                  <a:solidFill>
                    <a:srgbClr val="374151"/>
                  </a:solidFill>
                </a:uFill>
                <a:latin typeface="Arial"/>
                <a:cs typeface="Arial"/>
              </a:rPr>
              <a:t>are</a:t>
            </a:r>
            <a:r>
              <a:rPr sz="2000" b="1" u="heavy" spc="-60" dirty="0">
                <a:solidFill>
                  <a:srgbClr val="374151"/>
                </a:solidFill>
                <a:uFill>
                  <a:solidFill>
                    <a:srgbClr val="374151"/>
                  </a:solidFill>
                </a:uFill>
                <a:latin typeface="Arial"/>
                <a:cs typeface="Arial"/>
              </a:rPr>
              <a:t> </a:t>
            </a:r>
            <a:r>
              <a:rPr sz="2000" b="1" u="heavy" dirty="0">
                <a:solidFill>
                  <a:srgbClr val="374151"/>
                </a:solidFill>
                <a:uFill>
                  <a:solidFill>
                    <a:srgbClr val="374151"/>
                  </a:solidFill>
                </a:uFill>
                <a:latin typeface="Arial"/>
                <a:cs typeface="Arial"/>
              </a:rPr>
              <a:t>purposeful</a:t>
            </a:r>
            <a:r>
              <a:rPr sz="2000" b="1" spc="-6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–</a:t>
            </a:r>
            <a:r>
              <a:rPr sz="2000" b="1" spc="-6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formal</a:t>
            </a:r>
            <a:r>
              <a:rPr sz="2000" b="1" spc="-6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referencing</a:t>
            </a:r>
            <a:r>
              <a:rPr sz="2000" b="1" spc="-5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of</a:t>
            </a:r>
            <a:r>
              <a:rPr sz="2000" b="1" spc="-6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information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(disabled</a:t>
            </a:r>
            <a:r>
              <a:rPr sz="2000" b="1" spc="-5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to</a:t>
            </a:r>
            <a:r>
              <a:rPr sz="2000" b="1" spc="-5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374151"/>
                </a:solidFill>
                <a:latin typeface="Arial"/>
                <a:cs typeface="Arial"/>
              </a:rPr>
              <a:t>access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scientific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literature;</a:t>
            </a:r>
            <a:r>
              <a:rPr sz="2000" b="1" spc="-5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no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formal</a:t>
            </a:r>
            <a:r>
              <a:rPr sz="2000" b="1" spc="-6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responsibility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for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374151"/>
                </a:solidFill>
                <a:latin typeface="Arial"/>
                <a:cs typeface="Arial"/>
              </a:rPr>
              <a:t>fact-checking).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  <a:buClr>
                <a:srgbClr val="374151"/>
              </a:buClr>
              <a:buFont typeface="Arial"/>
              <a:buChar char="•"/>
            </a:pPr>
            <a:endParaRPr sz="2000" dirty="0">
              <a:latin typeface="Arial"/>
              <a:cs typeface="Arial"/>
            </a:endParaRPr>
          </a:p>
          <a:p>
            <a:pPr marL="355600" marR="981075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MedPaLM</a:t>
            </a:r>
            <a:r>
              <a:rPr sz="2000" b="1" spc="-5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is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a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model</a:t>
            </a:r>
            <a:r>
              <a:rPr sz="2000" b="1" spc="-5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being</a:t>
            </a:r>
            <a:r>
              <a:rPr sz="2000" b="1" spc="-4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developed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specifically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for</a:t>
            </a:r>
            <a:r>
              <a:rPr sz="2000" b="1" spc="-5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20" dirty="0">
                <a:solidFill>
                  <a:srgbClr val="374151"/>
                </a:solidFill>
                <a:latin typeface="Arial"/>
                <a:cs typeface="Arial"/>
              </a:rPr>
              <a:t>healthcare-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related</a:t>
            </a:r>
            <a:r>
              <a:rPr sz="2000" b="1" spc="-4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374151"/>
                </a:solidFill>
                <a:latin typeface="Arial"/>
                <a:cs typeface="Arial"/>
              </a:rPr>
              <a:t>questions.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Can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potentially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help</a:t>
            </a:r>
            <a:r>
              <a:rPr sz="2000" b="1" spc="-8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healthcare</a:t>
            </a:r>
            <a:r>
              <a:rPr sz="2000" b="1" spc="-9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personnel</a:t>
            </a:r>
            <a:r>
              <a:rPr sz="2000" b="1" spc="-9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374151"/>
                </a:solidFill>
                <a:latin typeface="Arial"/>
                <a:cs typeface="Arial"/>
              </a:rPr>
              <a:t>shortages.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  <a:buClr>
                <a:srgbClr val="374151"/>
              </a:buClr>
              <a:buFont typeface="Arial"/>
              <a:buChar char="•"/>
            </a:pPr>
            <a:endParaRPr sz="2000" dirty="0">
              <a:latin typeface="Arial"/>
              <a:cs typeface="Arial"/>
            </a:endParaRPr>
          </a:p>
          <a:p>
            <a:pPr marL="355600" marR="996950" indent="-342900">
              <a:lnSpc>
                <a:spcPct val="100000"/>
              </a:lnSpc>
              <a:buFont typeface="Arial"/>
              <a:buChar char="•"/>
              <a:tabLst>
                <a:tab pos="355600" algn="l"/>
              </a:tabLst>
            </a:pP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AI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will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significantly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impact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diagnostics,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drug</a:t>
            </a:r>
            <a:r>
              <a:rPr sz="2000" b="1" spc="-7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design,</a:t>
            </a:r>
            <a:r>
              <a:rPr sz="2000" b="1" spc="-8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treatment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planning,</a:t>
            </a:r>
            <a:r>
              <a:rPr sz="2000" b="1" spc="-7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374151"/>
                </a:solidFill>
                <a:latin typeface="Arial"/>
                <a:cs typeface="Arial"/>
              </a:rPr>
              <a:t>radiology, </a:t>
            </a:r>
            <a:r>
              <a:rPr sz="2000" b="1" spc="-20" dirty="0">
                <a:solidFill>
                  <a:srgbClr val="374151"/>
                </a:solidFill>
                <a:latin typeface="Arial"/>
                <a:cs typeface="Arial"/>
              </a:rPr>
              <a:t>pathology,</a:t>
            </a:r>
            <a:r>
              <a:rPr sz="2000" b="1" spc="-60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and</a:t>
            </a:r>
            <a:r>
              <a:rPr sz="2000" b="1" spc="-45" dirty="0">
                <a:solidFill>
                  <a:srgbClr val="374151"/>
                </a:solidFill>
                <a:latin typeface="Arial"/>
                <a:cs typeface="Arial"/>
              </a:rPr>
              <a:t> </a:t>
            </a:r>
            <a:r>
              <a:rPr sz="2000" b="1" spc="-10" dirty="0">
                <a:solidFill>
                  <a:srgbClr val="374151"/>
                </a:solidFill>
                <a:latin typeface="Arial"/>
                <a:cs typeface="Arial"/>
              </a:rPr>
              <a:t>oncology.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602323" y="356107"/>
            <a:ext cx="529336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120" dirty="0"/>
              <a:t>Use</a:t>
            </a:r>
            <a:r>
              <a:rPr sz="3600" spc="-70" dirty="0"/>
              <a:t> </a:t>
            </a:r>
            <a:r>
              <a:rPr sz="3600" spc="55" dirty="0"/>
              <a:t>of</a:t>
            </a:r>
            <a:r>
              <a:rPr sz="3600" spc="-70" dirty="0"/>
              <a:t> </a:t>
            </a:r>
            <a:r>
              <a:rPr sz="3600" spc="-160" dirty="0"/>
              <a:t>LLMS</a:t>
            </a:r>
            <a:r>
              <a:rPr sz="3600" spc="-65" dirty="0"/>
              <a:t> </a:t>
            </a:r>
            <a:r>
              <a:rPr sz="3600" dirty="0"/>
              <a:t>in</a:t>
            </a:r>
            <a:r>
              <a:rPr sz="3600" spc="-65" dirty="0"/>
              <a:t> </a:t>
            </a:r>
            <a:r>
              <a:rPr sz="3600" spc="-10" dirty="0"/>
              <a:t>Medicine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4693824" y="889754"/>
            <a:ext cx="3109595" cy="34290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266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210"/>
              </a:spcBef>
            </a:pPr>
            <a:r>
              <a:rPr sz="2000" b="1" spc="-114" dirty="0">
                <a:latin typeface="Arial"/>
                <a:cs typeface="Arial"/>
              </a:rPr>
              <a:t>CURRENT</a:t>
            </a:r>
            <a:r>
              <a:rPr sz="2000" b="1" spc="15" dirty="0">
                <a:latin typeface="Arial"/>
                <a:cs typeface="Arial"/>
              </a:rPr>
              <a:t> </a:t>
            </a:r>
            <a:r>
              <a:rPr sz="2000" b="1" spc="-105" dirty="0">
                <a:latin typeface="Arial"/>
                <a:cs typeface="Arial"/>
              </a:rPr>
              <a:t>OBSERVATIONS</a:t>
            </a:r>
            <a:endParaRPr sz="2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8425" y="1199388"/>
            <a:ext cx="5685175" cy="43601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36525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Models are trained on massive datasets of text, such as books, articles, and web pages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</a:pPr>
            <a:endParaRPr sz="20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Use deep learning algorithms, such as neural networks, to analyse the text and learn patterns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</a:pPr>
            <a:endParaRPr sz="2000" dirty="0">
              <a:latin typeface="Arial"/>
              <a:cs typeface="Arial"/>
            </a:endParaRPr>
          </a:p>
          <a:p>
            <a:pPr marL="12700" marR="326390">
              <a:lnSpc>
                <a:spcPct val="100000"/>
              </a:lnSpc>
            </a:pP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The models learn to identify relationships between words, sentences, and even paragraphs, and use this knowledge to generate new text. (“p of next word”)</a:t>
            </a:r>
            <a:endParaRPr sz="2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0"/>
              </a:spcBef>
            </a:pPr>
            <a:endParaRPr sz="2000" dirty="0">
              <a:latin typeface="Arial"/>
              <a:cs typeface="Arial"/>
            </a:endParaRPr>
          </a:p>
          <a:p>
            <a:pPr marL="12700" marR="663575">
              <a:lnSpc>
                <a:spcPct val="100000"/>
              </a:lnSpc>
            </a:pP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Mostly unsupervised (not told what to learn).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8425" y="5771388"/>
            <a:ext cx="441325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374151"/>
                </a:solidFill>
                <a:latin typeface="Arial"/>
                <a:cs typeface="Arial"/>
              </a:rPr>
              <a:t>Training weeks or even months, and specialized hardware, graphics processing units (GPUs)</a:t>
            </a:r>
            <a:endParaRPr sz="20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886200" y="355123"/>
            <a:ext cx="5077272" cy="68993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How LLMs Work</a:t>
            </a:r>
          </a:p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303837" y="1414272"/>
            <a:ext cx="6888161" cy="474363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10576692" y="6186932"/>
            <a:ext cx="148653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823594" algn="l"/>
              </a:tabLst>
            </a:pPr>
            <a:r>
              <a:rPr sz="1800" b="1" spc="-10" dirty="0">
                <a:solidFill>
                  <a:srgbClr val="FF0000"/>
                </a:solidFill>
                <a:latin typeface="Arial"/>
                <a:cs typeface="Arial"/>
              </a:rPr>
              <a:t>Coding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	</a:t>
            </a:r>
            <a:r>
              <a:rPr sz="1800" b="1" spc="-140" dirty="0">
                <a:solidFill>
                  <a:srgbClr val="FF0000"/>
                </a:solidFill>
                <a:latin typeface="Arial"/>
                <a:cs typeface="Arial"/>
              </a:rPr>
              <a:t>Stories</a:t>
            </a:r>
            <a:endParaRPr sz="1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657719" y="6211392"/>
            <a:ext cx="5314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200" dirty="0">
                <a:solidFill>
                  <a:srgbClr val="FF0000"/>
                </a:solidFill>
                <a:latin typeface="Arial"/>
                <a:cs typeface="Arial"/>
              </a:rPr>
              <a:t>Blogs</a:t>
            </a:r>
            <a:endParaRPr sz="1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581596" y="6479540"/>
            <a:ext cx="257619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836420" algn="l"/>
              </a:tabLst>
            </a:pPr>
            <a:r>
              <a:rPr sz="1800" b="1" spc="-105" dirty="0">
                <a:solidFill>
                  <a:srgbClr val="FF0000"/>
                </a:solidFill>
                <a:latin typeface="Arial"/>
                <a:cs typeface="Arial"/>
              </a:rPr>
              <a:t>Marketing</a:t>
            </a:r>
            <a:r>
              <a:rPr sz="1800" b="1" spc="-5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FF0000"/>
                </a:solidFill>
                <a:latin typeface="Arial"/>
                <a:cs typeface="Arial"/>
              </a:rPr>
              <a:t>Poems</a:t>
            </a:r>
            <a:r>
              <a:rPr sz="1800" b="1" dirty="0">
                <a:solidFill>
                  <a:srgbClr val="FF0000"/>
                </a:solidFill>
                <a:latin typeface="Arial"/>
                <a:cs typeface="Arial"/>
              </a:rPr>
              <a:t>	</a:t>
            </a:r>
            <a:r>
              <a:rPr sz="1800" b="1" spc="-175" dirty="0">
                <a:solidFill>
                  <a:srgbClr val="FF0000"/>
                </a:solidFill>
                <a:latin typeface="Arial"/>
                <a:cs typeface="Arial"/>
              </a:rPr>
              <a:t>Designs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87012" y="1130300"/>
            <a:ext cx="6242387" cy="188513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solidFill>
                  <a:srgbClr val="374151"/>
                </a:solidFill>
                <a:latin typeface="Arial"/>
                <a:cs typeface="Arial"/>
              </a:rPr>
              <a:t>Ability to generate human-like language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5"/>
              </a:spcBef>
            </a:pPr>
            <a:endParaRPr sz="2400" dirty="0">
              <a:latin typeface="Arial"/>
              <a:cs typeface="Arial"/>
            </a:endParaRPr>
          </a:p>
          <a:p>
            <a:pPr marL="12700" marR="255904">
              <a:lnSpc>
                <a:spcPct val="100400"/>
              </a:lnSpc>
            </a:pPr>
            <a:r>
              <a:rPr sz="2400" b="1" dirty="0">
                <a:solidFill>
                  <a:srgbClr val="374151"/>
                </a:solidFill>
                <a:latin typeface="Arial"/>
                <a:cs typeface="Arial"/>
              </a:rPr>
              <a:t>They can continuously learn from vast amounts of data spotting trends and patterns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87013" y="3327907"/>
            <a:ext cx="4837430" cy="1129030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5080">
              <a:lnSpc>
                <a:spcPct val="100800"/>
              </a:lnSpc>
              <a:spcBef>
                <a:spcPts val="75"/>
              </a:spcBef>
            </a:pPr>
            <a:r>
              <a:rPr sz="2400" b="1" dirty="0">
                <a:solidFill>
                  <a:srgbClr val="374151"/>
                </a:solidFill>
                <a:latin typeface="Arial"/>
                <a:cs typeface="Arial"/>
              </a:rPr>
              <a:t>Can automate tasks that previously required human intervention (content creation)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7013" y="4787900"/>
            <a:ext cx="5067300" cy="1889363"/>
          </a:xfrm>
          <a:prstGeom prst="rect">
            <a:avLst/>
          </a:prstGeom>
        </p:spPr>
        <p:txBody>
          <a:bodyPr vert="horz" wrap="square" lIns="0" tIns="9525" rIns="0" bIns="0" rtlCol="0">
            <a:spAutoFit/>
          </a:bodyPr>
          <a:lstStyle/>
          <a:p>
            <a:pPr marL="12700" marR="415290">
              <a:lnSpc>
                <a:spcPct val="100800"/>
              </a:lnSpc>
              <a:spcBef>
                <a:spcPts val="75"/>
              </a:spcBef>
            </a:pPr>
            <a:r>
              <a:rPr sz="2400" b="1" dirty="0">
                <a:solidFill>
                  <a:srgbClr val="374151"/>
                </a:solidFill>
                <a:latin typeface="Arial"/>
                <a:cs typeface="Arial"/>
              </a:rPr>
              <a:t>Save time and money by automating repetitive tasks</a:t>
            </a:r>
            <a:endParaRPr sz="24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70"/>
              </a:spcBef>
            </a:pPr>
            <a:endParaRPr sz="240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</a:pPr>
            <a:r>
              <a:rPr sz="2400" b="1" dirty="0">
                <a:solidFill>
                  <a:srgbClr val="374151"/>
                </a:solidFill>
                <a:latin typeface="Arial"/>
                <a:cs typeface="Arial"/>
              </a:rPr>
              <a:t>Potential for improving accessibility e.g. visually impaired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2908513" y="365252"/>
            <a:ext cx="68802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320" dirty="0"/>
              <a:t>Advantages</a:t>
            </a:r>
            <a:r>
              <a:rPr sz="3600" spc="-180" dirty="0"/>
              <a:t> </a:t>
            </a:r>
            <a:r>
              <a:rPr sz="3600" spc="-85" dirty="0"/>
              <a:t>&amp;</a:t>
            </a:r>
            <a:r>
              <a:rPr sz="3600" spc="-175" dirty="0"/>
              <a:t> </a:t>
            </a:r>
            <a:r>
              <a:rPr sz="3600" spc="-310" dirty="0"/>
              <a:t>Disadvantages</a:t>
            </a:r>
            <a:r>
              <a:rPr sz="3600" spc="-175" dirty="0"/>
              <a:t> </a:t>
            </a:r>
            <a:r>
              <a:rPr sz="3600" spc="-180" dirty="0"/>
              <a:t>of</a:t>
            </a:r>
            <a:r>
              <a:rPr sz="3600" spc="-175" dirty="0"/>
              <a:t> </a:t>
            </a:r>
            <a:r>
              <a:rPr sz="3600" spc="-440" dirty="0"/>
              <a:t>LLM</a:t>
            </a:r>
            <a:endParaRPr sz="3600"/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772275" y="1471612"/>
            <a:ext cx="4972050" cy="508634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8358185" y="3757612"/>
            <a:ext cx="1743075" cy="369570"/>
          </a:xfrm>
          <a:prstGeom prst="rect">
            <a:avLst/>
          </a:prstGeom>
          <a:solidFill>
            <a:srgbClr val="F2F2F2"/>
          </a:solidFill>
        </p:spPr>
        <p:txBody>
          <a:bodyPr vert="horz" wrap="square" lIns="0" tIns="33655" rIns="0" bIns="0" rtlCol="0">
            <a:spAutoFit/>
          </a:bodyPr>
          <a:lstStyle/>
          <a:p>
            <a:pPr marL="189865">
              <a:lnSpc>
                <a:spcPct val="100000"/>
              </a:lnSpc>
              <a:spcBef>
                <a:spcPts val="265"/>
              </a:spcBef>
            </a:pPr>
            <a:r>
              <a:rPr sz="1800" b="1" spc="-90" dirty="0">
                <a:solidFill>
                  <a:srgbClr val="FF0000"/>
                </a:solidFill>
                <a:latin typeface="Arial"/>
                <a:cs typeface="Arial"/>
              </a:rPr>
              <a:t>Disadvantages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15575" y="1359915"/>
            <a:ext cx="5628025" cy="521886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 marR="235585">
              <a:lnSpc>
                <a:spcPct val="99700"/>
              </a:lnSpc>
              <a:spcBef>
                <a:spcPts val="110"/>
              </a:spcBef>
            </a:pPr>
            <a:r>
              <a:rPr sz="2800" b="1" dirty="0">
                <a:solidFill>
                  <a:srgbClr val="374151"/>
                </a:solidFill>
                <a:latin typeface="Arial"/>
                <a:cs typeface="Arial"/>
              </a:rPr>
              <a:t>Need to reduce amount of energy and resources required to train them.</a:t>
            </a:r>
            <a:endParaRPr sz="2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35"/>
              </a:spcBef>
            </a:pPr>
            <a:endParaRPr sz="2800" dirty="0">
              <a:latin typeface="Arial"/>
              <a:cs typeface="Arial"/>
            </a:endParaRPr>
          </a:p>
          <a:p>
            <a:pPr marL="12700" marR="5080">
              <a:lnSpc>
                <a:spcPct val="99300"/>
              </a:lnSpc>
            </a:pPr>
            <a:r>
              <a:rPr sz="2800" b="1" dirty="0">
                <a:solidFill>
                  <a:srgbClr val="374151"/>
                </a:solidFill>
                <a:latin typeface="Arial"/>
                <a:cs typeface="Arial"/>
              </a:rPr>
              <a:t>Need to stop perpetuating bias and misinformation (train on non- biased diverse and representative datasets).</a:t>
            </a:r>
            <a:endParaRPr sz="2800" dirty="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20"/>
              </a:spcBef>
            </a:pPr>
            <a:endParaRPr sz="2800" dirty="0">
              <a:latin typeface="Arial"/>
              <a:cs typeface="Arial"/>
            </a:endParaRPr>
          </a:p>
          <a:p>
            <a:pPr marL="12700" marR="296545">
              <a:lnSpc>
                <a:spcPct val="99700"/>
              </a:lnSpc>
              <a:spcBef>
                <a:spcPts val="5"/>
              </a:spcBef>
            </a:pPr>
            <a:r>
              <a:rPr sz="2800" b="1" dirty="0">
                <a:solidFill>
                  <a:srgbClr val="374151"/>
                </a:solidFill>
                <a:latin typeface="Arial"/>
                <a:cs typeface="Arial"/>
              </a:rPr>
              <a:t>Need more efficient and accurate models for advancing AI in the coming years.</a:t>
            </a:r>
            <a:endParaRPr sz="28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27076" rIns="0" bIns="0" rtlCol="0">
            <a:spAutoFit/>
          </a:bodyPr>
          <a:lstStyle/>
          <a:p>
            <a:pPr marL="589280">
              <a:lnSpc>
                <a:spcPct val="100000"/>
              </a:lnSpc>
              <a:spcBef>
                <a:spcPts val="100"/>
              </a:spcBef>
            </a:pPr>
            <a:r>
              <a:rPr sz="4000" spc="-340" dirty="0"/>
              <a:t>The</a:t>
            </a:r>
            <a:r>
              <a:rPr sz="4000" spc="-204" dirty="0"/>
              <a:t> </a:t>
            </a:r>
            <a:r>
              <a:rPr sz="4000" spc="-265" dirty="0"/>
              <a:t>Future</a:t>
            </a:r>
            <a:r>
              <a:rPr sz="4000" spc="-200" dirty="0"/>
              <a:t> </a:t>
            </a:r>
            <a:r>
              <a:rPr sz="4000" spc="-195" dirty="0"/>
              <a:t>of</a:t>
            </a:r>
            <a:r>
              <a:rPr sz="4000" spc="-200" dirty="0"/>
              <a:t> </a:t>
            </a:r>
            <a:r>
              <a:rPr sz="4000" spc="-409" dirty="0"/>
              <a:t>Large</a:t>
            </a:r>
            <a:r>
              <a:rPr sz="4000" spc="-200" dirty="0"/>
              <a:t> </a:t>
            </a:r>
            <a:r>
              <a:rPr sz="4000" spc="-409" dirty="0"/>
              <a:t>Language</a:t>
            </a:r>
            <a:r>
              <a:rPr sz="4000" spc="-200" dirty="0"/>
              <a:t> </a:t>
            </a:r>
            <a:r>
              <a:rPr sz="4000" spc="-180" dirty="0"/>
              <a:t>Models</a:t>
            </a:r>
            <a:endParaRPr sz="4000"/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072187" y="1122773"/>
            <a:ext cx="6011862" cy="5320887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3980" rIns="0" bIns="0" rtlCol="0">
            <a:spAutoFit/>
          </a:bodyPr>
          <a:lstStyle/>
          <a:p>
            <a:pPr marL="511175" algn="ctr">
              <a:lnSpc>
                <a:spcPct val="100000"/>
              </a:lnSpc>
              <a:spcBef>
                <a:spcPts val="100"/>
              </a:spcBef>
            </a:pPr>
            <a:r>
              <a:rPr dirty="0"/>
              <a:t>Large Language Models</a:t>
            </a:r>
          </a:p>
          <a:p>
            <a:pPr marL="511175" algn="ctr">
              <a:lnSpc>
                <a:spcPct val="100000"/>
              </a:lnSpc>
              <a:spcBef>
                <a:spcPts val="120"/>
              </a:spcBef>
            </a:pPr>
            <a:r>
              <a:rPr sz="3200" dirty="0">
                <a:solidFill>
                  <a:srgbClr val="000000"/>
                </a:solidFill>
              </a:rPr>
              <a:t>“Two Deeper Dives”</a:t>
            </a:r>
            <a:endParaRPr sz="3200" dirty="0"/>
          </a:p>
        </p:txBody>
      </p:sp>
      <p:grpSp>
        <p:nvGrpSpPr>
          <p:cNvPr id="3" name="object 3"/>
          <p:cNvGrpSpPr/>
          <p:nvPr/>
        </p:nvGrpSpPr>
        <p:grpSpPr>
          <a:xfrm>
            <a:off x="6345736" y="2353692"/>
            <a:ext cx="5498465" cy="3476625"/>
            <a:chOff x="6345736" y="2353692"/>
            <a:chExt cx="5498465" cy="347662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508716" y="2471845"/>
              <a:ext cx="5040732" cy="2997275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360016" y="2367973"/>
              <a:ext cx="5469890" cy="3448050"/>
            </a:xfrm>
            <a:custGeom>
              <a:avLst/>
              <a:gdLst/>
              <a:ahLst/>
              <a:cxnLst/>
              <a:rect l="l" t="t" r="r" b="b"/>
              <a:pathLst>
                <a:path w="5469890" h="3448050">
                  <a:moveTo>
                    <a:pt x="0" y="0"/>
                  </a:moveTo>
                  <a:lnTo>
                    <a:pt x="5469775" y="0"/>
                  </a:lnTo>
                  <a:lnTo>
                    <a:pt x="5469775" y="3447619"/>
                  </a:lnTo>
                  <a:lnTo>
                    <a:pt x="0" y="3447619"/>
                  </a:lnTo>
                  <a:lnTo>
                    <a:pt x="0" y="0"/>
                  </a:lnTo>
                  <a:close/>
                </a:path>
              </a:pathLst>
            </a:custGeom>
            <a:ln w="28560">
              <a:solidFill>
                <a:srgbClr val="A6A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433056" y="1824302"/>
            <a:ext cx="5569585" cy="4510405"/>
            <a:chOff x="433056" y="1824302"/>
            <a:chExt cx="5569585" cy="4510405"/>
          </a:xfrm>
        </p:grpSpPr>
        <p:pic>
          <p:nvPicPr>
            <p:cNvPr id="7" name="object 7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61619" y="1978112"/>
              <a:ext cx="5380595" cy="3936292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447336" y="1838582"/>
              <a:ext cx="5541010" cy="4481830"/>
            </a:xfrm>
            <a:custGeom>
              <a:avLst/>
              <a:gdLst/>
              <a:ahLst/>
              <a:cxnLst/>
              <a:rect l="l" t="t" r="r" b="b"/>
              <a:pathLst>
                <a:path w="5541010" h="4481830">
                  <a:moveTo>
                    <a:pt x="0" y="0"/>
                  </a:moveTo>
                  <a:lnTo>
                    <a:pt x="5540861" y="0"/>
                  </a:lnTo>
                  <a:lnTo>
                    <a:pt x="5540861" y="4481459"/>
                  </a:lnTo>
                  <a:lnTo>
                    <a:pt x="0" y="4481459"/>
                  </a:lnTo>
                  <a:lnTo>
                    <a:pt x="0" y="0"/>
                  </a:lnTo>
                  <a:close/>
                </a:path>
              </a:pathLst>
            </a:custGeom>
            <a:ln w="28560">
              <a:solidFill>
                <a:srgbClr val="A6A6A6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42155" y="238252"/>
            <a:ext cx="401701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470" dirty="0"/>
              <a:t>LLM</a:t>
            </a:r>
            <a:r>
              <a:rPr sz="4000" spc="-210" dirty="0"/>
              <a:t> </a:t>
            </a:r>
            <a:r>
              <a:rPr sz="4000" spc="-290" dirty="0"/>
              <a:t>developments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449961" y="1324355"/>
            <a:ext cx="235077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b="1" spc="-40" dirty="0">
                <a:latin typeface="Arial"/>
                <a:cs typeface="Arial"/>
              </a:rPr>
              <a:t>GPT-</a:t>
            </a:r>
            <a:r>
              <a:rPr sz="2000" b="1" dirty="0">
                <a:latin typeface="Arial"/>
                <a:cs typeface="Arial"/>
              </a:rPr>
              <a:t>4</a:t>
            </a:r>
            <a:r>
              <a:rPr sz="2000" b="1" spc="-30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multimodal</a:t>
            </a:r>
            <a:r>
              <a:rPr sz="2000" b="1" spc="-40" dirty="0">
                <a:latin typeface="Arial"/>
                <a:cs typeface="Arial"/>
              </a:rPr>
              <a:t> </a:t>
            </a:r>
            <a:r>
              <a:rPr sz="2000" spc="-50" dirty="0">
                <a:latin typeface="Arial"/>
                <a:cs typeface="Arial"/>
              </a:rPr>
              <a:t>- </a:t>
            </a:r>
            <a:r>
              <a:rPr sz="2000" dirty="0">
                <a:latin typeface="Arial"/>
                <a:cs typeface="Arial"/>
              </a:rPr>
              <a:t>generates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content </a:t>
            </a:r>
            <a:r>
              <a:rPr sz="2000" dirty="0">
                <a:latin typeface="Arial"/>
                <a:cs typeface="Arial"/>
              </a:rPr>
              <a:t>from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both</a:t>
            </a:r>
            <a:r>
              <a:rPr sz="2000" spc="-50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image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spc="-25" dirty="0">
                <a:latin typeface="Arial"/>
                <a:cs typeface="Arial"/>
              </a:rPr>
              <a:t>and </a:t>
            </a:r>
            <a:r>
              <a:rPr sz="2000" dirty="0">
                <a:latin typeface="Arial"/>
                <a:cs typeface="Arial"/>
              </a:rPr>
              <a:t>text</a:t>
            </a:r>
            <a:r>
              <a:rPr sz="2000" spc="-20" dirty="0">
                <a:latin typeface="Arial"/>
                <a:cs typeface="Arial"/>
              </a:rPr>
              <a:t> </a:t>
            </a:r>
            <a:r>
              <a:rPr sz="2000" spc="-10" dirty="0">
                <a:latin typeface="Arial"/>
                <a:cs typeface="Arial"/>
              </a:rPr>
              <a:t>prompts.</a:t>
            </a:r>
            <a:endParaRPr sz="20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9961" y="2848355"/>
            <a:ext cx="2404745" cy="15494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b="1" spc="-40" dirty="0">
                <a:latin typeface="Arial"/>
                <a:cs typeface="Arial"/>
              </a:rPr>
              <a:t>GPT-</a:t>
            </a:r>
            <a:r>
              <a:rPr sz="2000" b="1" dirty="0">
                <a:latin typeface="Arial"/>
                <a:cs typeface="Arial"/>
              </a:rPr>
              <a:t>3.5</a:t>
            </a:r>
            <a:r>
              <a:rPr sz="2000" b="1" spc="-2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was</a:t>
            </a:r>
            <a:r>
              <a:rPr sz="2000" b="1" spc="-20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limited </a:t>
            </a:r>
            <a:r>
              <a:rPr sz="2000" b="1" dirty="0">
                <a:latin typeface="Arial"/>
                <a:cs typeface="Arial"/>
              </a:rPr>
              <a:t>to</a:t>
            </a:r>
            <a:r>
              <a:rPr sz="2000" b="1" spc="-5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c.3,000-</a:t>
            </a:r>
            <a:r>
              <a:rPr sz="2000" b="1" spc="-20" dirty="0">
                <a:latin typeface="Arial"/>
                <a:cs typeface="Arial"/>
              </a:rPr>
              <a:t>word </a:t>
            </a:r>
            <a:r>
              <a:rPr sz="2000" b="1" dirty="0">
                <a:latin typeface="Arial"/>
                <a:cs typeface="Arial"/>
              </a:rPr>
              <a:t>responses</a:t>
            </a:r>
            <a:r>
              <a:rPr sz="2000" dirty="0">
                <a:latin typeface="Arial"/>
                <a:cs typeface="Arial"/>
              </a:rPr>
              <a:t>,</a:t>
            </a:r>
            <a:r>
              <a:rPr sz="2000" spc="-105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while </a:t>
            </a:r>
            <a:r>
              <a:rPr sz="2000" spc="-40" dirty="0">
                <a:latin typeface="Arial"/>
                <a:cs typeface="Arial"/>
              </a:rPr>
              <a:t>GPT-</a:t>
            </a:r>
            <a:r>
              <a:rPr sz="2000" dirty="0">
                <a:latin typeface="Arial"/>
                <a:cs typeface="Arial"/>
              </a:rPr>
              <a:t>4 </a:t>
            </a:r>
            <a:r>
              <a:rPr sz="2000" spc="-10" dirty="0">
                <a:latin typeface="Arial"/>
                <a:cs typeface="Arial"/>
              </a:rPr>
              <a:t>responses</a:t>
            </a:r>
            <a:endParaRPr sz="2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2000" dirty="0">
                <a:latin typeface="Arial"/>
                <a:cs typeface="Arial"/>
              </a:rPr>
              <a:t>&gt;25,000</a:t>
            </a:r>
            <a:r>
              <a:rPr sz="2000" spc="-60" dirty="0">
                <a:latin typeface="Arial"/>
                <a:cs typeface="Arial"/>
              </a:rPr>
              <a:t> </a:t>
            </a:r>
            <a:r>
              <a:rPr sz="2000" spc="-20" dirty="0">
                <a:latin typeface="Arial"/>
                <a:cs typeface="Arial"/>
              </a:rPr>
              <a:t>words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49961" y="4677155"/>
            <a:ext cx="2381885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latin typeface="Arial"/>
                <a:cs typeface="Arial"/>
              </a:rPr>
              <a:t>GPT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dirty="0">
                <a:latin typeface="Arial"/>
                <a:cs typeface="Arial"/>
              </a:rPr>
              <a:t>won’t</a:t>
            </a:r>
            <a:r>
              <a:rPr sz="2000" b="1" spc="-35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answer </a:t>
            </a:r>
            <a:r>
              <a:rPr sz="2000" b="1" dirty="0">
                <a:latin typeface="Arial"/>
                <a:cs typeface="Arial"/>
              </a:rPr>
              <a:t>sensitive</a:t>
            </a:r>
            <a:r>
              <a:rPr sz="2000" b="1" spc="-85" dirty="0">
                <a:latin typeface="Arial"/>
                <a:cs typeface="Arial"/>
              </a:rPr>
              <a:t> </a:t>
            </a:r>
            <a:r>
              <a:rPr sz="2000" b="1" spc="-10" dirty="0">
                <a:latin typeface="Arial"/>
                <a:cs typeface="Arial"/>
              </a:rPr>
              <a:t>questions </a:t>
            </a:r>
            <a:r>
              <a:rPr sz="2000" dirty="0">
                <a:latin typeface="Arial"/>
                <a:cs typeface="Arial"/>
              </a:rPr>
              <a:t>like</a:t>
            </a:r>
            <a:r>
              <a:rPr sz="2000" spc="-5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how</a:t>
            </a:r>
            <a:r>
              <a:rPr sz="2000" spc="-3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to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dirty="0">
                <a:latin typeface="Arial"/>
                <a:cs typeface="Arial"/>
              </a:rPr>
              <a:t>make</a:t>
            </a:r>
            <a:r>
              <a:rPr sz="2000" spc="-45" dirty="0">
                <a:latin typeface="Arial"/>
                <a:cs typeface="Arial"/>
              </a:rPr>
              <a:t> </a:t>
            </a:r>
            <a:r>
              <a:rPr sz="2000" spc="-50" dirty="0">
                <a:latin typeface="Arial"/>
                <a:cs typeface="Arial"/>
              </a:rPr>
              <a:t>a </a:t>
            </a:r>
            <a:r>
              <a:rPr sz="2000" spc="-10" dirty="0">
                <a:latin typeface="Arial"/>
                <a:cs typeface="Arial"/>
              </a:rPr>
              <a:t>bomb.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85201" y="797914"/>
            <a:ext cx="10146665" cy="5381625"/>
            <a:chOff x="285201" y="797914"/>
            <a:chExt cx="10146665" cy="5381625"/>
          </a:xfrm>
        </p:grpSpPr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3018739" y="1645202"/>
              <a:ext cx="4435129" cy="2834032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291547" y="1073426"/>
              <a:ext cx="7272020" cy="5099685"/>
            </a:xfrm>
            <a:custGeom>
              <a:avLst/>
              <a:gdLst/>
              <a:ahLst/>
              <a:cxnLst/>
              <a:rect l="l" t="t" r="r" b="b"/>
              <a:pathLst>
                <a:path w="7272020" h="5099685">
                  <a:moveTo>
                    <a:pt x="0" y="0"/>
                  </a:moveTo>
                  <a:lnTo>
                    <a:pt x="7271732" y="0"/>
                  </a:lnTo>
                  <a:lnTo>
                    <a:pt x="7271732" y="5099485"/>
                  </a:lnTo>
                  <a:lnTo>
                    <a:pt x="0" y="5099485"/>
                  </a:lnTo>
                  <a:lnTo>
                    <a:pt x="0" y="0"/>
                  </a:lnTo>
                  <a:close/>
                </a:path>
              </a:pathLst>
            </a:custGeom>
            <a:ln w="12693">
              <a:solidFill>
                <a:srgbClr val="172C51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1522953" y="797914"/>
              <a:ext cx="8909050" cy="462280"/>
            </a:xfrm>
            <a:custGeom>
              <a:avLst/>
              <a:gdLst/>
              <a:ahLst/>
              <a:cxnLst/>
              <a:rect l="l" t="t" r="r" b="b"/>
              <a:pathLst>
                <a:path w="8909050" h="462280">
                  <a:moveTo>
                    <a:pt x="8908427" y="0"/>
                  </a:moveTo>
                  <a:lnTo>
                    <a:pt x="0" y="0"/>
                  </a:lnTo>
                  <a:lnTo>
                    <a:pt x="0" y="461670"/>
                  </a:lnTo>
                  <a:lnTo>
                    <a:pt x="8908427" y="461670"/>
                  </a:lnTo>
                  <a:lnTo>
                    <a:pt x="8908427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3452718" y="819403"/>
            <a:ext cx="557593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45" dirty="0">
                <a:solidFill>
                  <a:srgbClr val="FF0000"/>
                </a:solidFill>
                <a:latin typeface="Arial"/>
                <a:cs typeface="Arial"/>
              </a:rPr>
              <a:t>GPT-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4</a:t>
            </a:r>
            <a:r>
              <a:rPr sz="2400" b="1" spc="-3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in</a:t>
            </a:r>
            <a:r>
              <a:rPr sz="24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March</a:t>
            </a:r>
            <a:r>
              <a:rPr sz="24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2023</a:t>
            </a:r>
            <a:r>
              <a:rPr sz="24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and</a:t>
            </a:r>
            <a:r>
              <a:rPr sz="24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dirty="0">
                <a:solidFill>
                  <a:srgbClr val="FF0000"/>
                </a:solidFill>
                <a:latin typeface="Arial"/>
                <a:cs typeface="Arial"/>
              </a:rPr>
              <a:t>then</a:t>
            </a:r>
            <a:r>
              <a:rPr sz="24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b="1" spc="-10" dirty="0">
                <a:solidFill>
                  <a:srgbClr val="FF0000"/>
                </a:solidFill>
                <a:latin typeface="Arial"/>
                <a:cs typeface="Arial"/>
              </a:rPr>
              <a:t>boom…</a:t>
            </a:r>
            <a:endParaRPr sz="24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101290" y="4684267"/>
            <a:ext cx="4140200" cy="11258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38100" marR="30480">
              <a:lnSpc>
                <a:spcPct val="99400"/>
              </a:lnSpc>
              <a:spcBef>
                <a:spcPts val="110"/>
              </a:spcBef>
            </a:pPr>
            <a:r>
              <a:rPr sz="1800" spc="-45" dirty="0">
                <a:latin typeface="Arial"/>
                <a:cs typeface="Arial"/>
              </a:rPr>
              <a:t>More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105" dirty="0">
                <a:latin typeface="Arial"/>
                <a:cs typeface="Arial"/>
              </a:rPr>
              <a:t>advanced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90" dirty="0">
                <a:latin typeface="Arial"/>
                <a:cs typeface="Arial"/>
              </a:rPr>
              <a:t>reasoning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capabilities </a:t>
            </a:r>
            <a:r>
              <a:rPr sz="1800" spc="-50" dirty="0">
                <a:latin typeface="Arial"/>
                <a:cs typeface="Arial"/>
              </a:rPr>
              <a:t>Uniform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spc="-125" dirty="0">
                <a:latin typeface="Arial"/>
                <a:cs typeface="Arial"/>
              </a:rPr>
              <a:t>Bar</a:t>
            </a:r>
            <a:r>
              <a:rPr sz="1800" spc="-70" dirty="0">
                <a:latin typeface="Arial"/>
                <a:cs typeface="Arial"/>
              </a:rPr>
              <a:t> </a:t>
            </a:r>
            <a:r>
              <a:rPr sz="1800" spc="-155" dirty="0">
                <a:latin typeface="Arial"/>
                <a:cs typeface="Arial"/>
              </a:rPr>
              <a:t>Exam: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229" dirty="0">
                <a:latin typeface="Arial"/>
                <a:cs typeface="Arial"/>
              </a:rPr>
              <a:t>GPT3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40" dirty="0">
                <a:latin typeface="Arial"/>
                <a:cs typeface="Arial"/>
              </a:rPr>
              <a:t>10</a:t>
            </a:r>
            <a:r>
              <a:rPr sz="1800" spc="-60" baseline="23148" dirty="0">
                <a:latin typeface="Arial"/>
                <a:cs typeface="Arial"/>
              </a:rPr>
              <a:t>th</a:t>
            </a:r>
            <a:r>
              <a:rPr sz="1800" spc="-75" baseline="23148" dirty="0">
                <a:latin typeface="Arial"/>
                <a:cs typeface="Arial"/>
              </a:rPr>
              <a:t> </a:t>
            </a:r>
            <a:r>
              <a:rPr sz="1800" spc="-112" baseline="23148" dirty="0">
                <a:latin typeface="Arial"/>
                <a:cs typeface="Arial"/>
              </a:rPr>
              <a:t>pc</a:t>
            </a:r>
            <a:r>
              <a:rPr sz="1800" spc="-52" baseline="23148" dirty="0">
                <a:latin typeface="Arial"/>
                <a:cs typeface="Arial"/>
              </a:rPr>
              <a:t> </a:t>
            </a:r>
            <a:r>
              <a:rPr sz="1800" spc="-229" dirty="0">
                <a:latin typeface="Arial"/>
                <a:cs typeface="Arial"/>
              </a:rPr>
              <a:t>GPT4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spc="-40" dirty="0">
                <a:latin typeface="Arial"/>
                <a:cs typeface="Arial"/>
              </a:rPr>
              <a:t>90</a:t>
            </a:r>
            <a:r>
              <a:rPr sz="1800" spc="-60" baseline="23148" dirty="0">
                <a:latin typeface="Arial"/>
                <a:cs typeface="Arial"/>
              </a:rPr>
              <a:t>th</a:t>
            </a:r>
            <a:r>
              <a:rPr sz="1800" spc="-67" baseline="23148" dirty="0">
                <a:latin typeface="Arial"/>
                <a:cs typeface="Arial"/>
              </a:rPr>
              <a:t> </a:t>
            </a:r>
            <a:r>
              <a:rPr sz="1800" spc="-37" baseline="23148" dirty="0">
                <a:latin typeface="Arial"/>
                <a:cs typeface="Arial"/>
              </a:rPr>
              <a:t>pc</a:t>
            </a:r>
            <a:r>
              <a:rPr sz="1800" spc="-25" dirty="0">
                <a:latin typeface="Arial"/>
                <a:cs typeface="Arial"/>
              </a:rPr>
              <a:t>) </a:t>
            </a:r>
            <a:r>
              <a:rPr sz="1800" spc="-85" dirty="0">
                <a:latin typeface="Arial"/>
                <a:cs typeface="Arial"/>
              </a:rPr>
              <a:t>Disallowed</a:t>
            </a:r>
            <a:r>
              <a:rPr sz="1800" spc="-60" dirty="0">
                <a:latin typeface="Arial"/>
                <a:cs typeface="Arial"/>
              </a:rPr>
              <a:t> </a:t>
            </a:r>
            <a:r>
              <a:rPr sz="1800" spc="-45" dirty="0">
                <a:latin typeface="Arial"/>
                <a:cs typeface="Arial"/>
              </a:rPr>
              <a:t>content</a:t>
            </a:r>
            <a:r>
              <a:rPr sz="1800" spc="-7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requests</a:t>
            </a:r>
            <a:endParaRPr sz="1800">
              <a:latin typeface="Arial"/>
              <a:cs typeface="Arial"/>
            </a:endParaRPr>
          </a:p>
          <a:p>
            <a:pPr marL="38100">
              <a:lnSpc>
                <a:spcPct val="100000"/>
              </a:lnSpc>
              <a:spcBef>
                <a:spcPts val="50"/>
              </a:spcBef>
            </a:pPr>
            <a:r>
              <a:rPr sz="1800" spc="-105" dirty="0">
                <a:latin typeface="Arial"/>
                <a:cs typeface="Arial"/>
              </a:rPr>
              <a:t>App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spc="-45" dirty="0">
                <a:latin typeface="Arial"/>
                <a:cs typeface="Arial"/>
              </a:rPr>
              <a:t>integration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spc="-90" dirty="0">
                <a:latin typeface="Arial"/>
                <a:cs typeface="Arial"/>
              </a:rPr>
              <a:t>e.g.</a:t>
            </a:r>
            <a:r>
              <a:rPr sz="1800" spc="-75" dirty="0">
                <a:latin typeface="Arial"/>
                <a:cs typeface="Arial"/>
              </a:rPr>
              <a:t> Duolingo</a:t>
            </a:r>
            <a:r>
              <a:rPr sz="1800" spc="-70" dirty="0">
                <a:latin typeface="Arial"/>
                <a:cs typeface="Arial"/>
              </a:rPr>
              <a:t> </a:t>
            </a:r>
            <a:r>
              <a:rPr sz="1800" dirty="0">
                <a:latin typeface="Arial"/>
                <a:cs typeface="Arial"/>
              </a:rPr>
              <a:t>with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spc="-20" dirty="0">
                <a:latin typeface="Arial"/>
                <a:cs typeface="Arial"/>
              </a:rPr>
              <a:t>GPT4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577739" y="2404287"/>
            <a:ext cx="1473200" cy="112585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 algn="ctr">
              <a:lnSpc>
                <a:spcPct val="100400"/>
              </a:lnSpc>
              <a:spcBef>
                <a:spcPts val="90"/>
              </a:spcBef>
            </a:pPr>
            <a:r>
              <a:rPr sz="1800" spc="-125" dirty="0">
                <a:latin typeface="Arial"/>
                <a:cs typeface="Arial"/>
              </a:rPr>
              <a:t>&lt;&lt;100</a:t>
            </a:r>
            <a:r>
              <a:rPr sz="1800" spc="-5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trillion </a:t>
            </a:r>
            <a:r>
              <a:rPr sz="1800" spc="-95" dirty="0">
                <a:latin typeface="Arial"/>
                <a:cs typeface="Arial"/>
              </a:rPr>
              <a:t>nodes </a:t>
            </a:r>
            <a:r>
              <a:rPr sz="1800" spc="-35" dirty="0">
                <a:latin typeface="Arial"/>
                <a:cs typeface="Arial"/>
              </a:rPr>
              <a:t>is </a:t>
            </a:r>
            <a:r>
              <a:rPr sz="1800" spc="-80" dirty="0">
                <a:latin typeface="Arial"/>
                <a:cs typeface="Arial"/>
              </a:rPr>
              <a:t>speculative</a:t>
            </a:r>
            <a:r>
              <a:rPr sz="1800" spc="-65" dirty="0">
                <a:latin typeface="Arial"/>
                <a:cs typeface="Arial"/>
              </a:rPr>
              <a:t> </a:t>
            </a:r>
            <a:r>
              <a:rPr sz="1800" spc="-75" dirty="0">
                <a:latin typeface="Arial"/>
                <a:cs typeface="Arial"/>
              </a:rPr>
              <a:t>and </a:t>
            </a:r>
            <a:r>
              <a:rPr sz="1800" spc="-50" dirty="0">
                <a:latin typeface="Arial"/>
                <a:cs typeface="Arial"/>
              </a:rPr>
              <a:t>plain</a:t>
            </a:r>
            <a:r>
              <a:rPr sz="1800" spc="-80" dirty="0">
                <a:latin typeface="Arial"/>
                <a:cs typeface="Arial"/>
              </a:rPr>
              <a:t> </a:t>
            </a:r>
            <a:r>
              <a:rPr sz="1800" spc="-10" dirty="0">
                <a:latin typeface="Arial"/>
                <a:cs typeface="Arial"/>
              </a:rPr>
              <a:t>wrong&gt;&gt;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317277" y="6415532"/>
            <a:ext cx="8756650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u="sng" spc="-18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Click</a:t>
            </a:r>
            <a:r>
              <a:rPr sz="1800" b="1" u="sng" spc="-8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2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here</a:t>
            </a:r>
            <a:r>
              <a:rPr sz="1800" b="1" u="sng" spc="-7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0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for</a:t>
            </a:r>
            <a:r>
              <a:rPr sz="1800" b="1" u="sng" spc="-8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2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a</a:t>
            </a:r>
            <a:r>
              <a:rPr sz="1800" b="1" u="sng" spc="-7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0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link</a:t>
            </a:r>
            <a:r>
              <a:rPr sz="1800" b="1" u="sng" spc="-8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7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to </a:t>
            </a:r>
            <a:r>
              <a:rPr sz="1800" b="1" u="sng" spc="-8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the </a:t>
            </a:r>
            <a:r>
              <a:rPr sz="1800" b="1" u="sng" spc="-15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book</a:t>
            </a:r>
            <a:r>
              <a:rPr sz="1800" b="1" u="sng" spc="-7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0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review</a:t>
            </a:r>
            <a:r>
              <a:rPr sz="1800" b="1" u="sng" spc="-7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5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on</a:t>
            </a:r>
            <a:r>
              <a:rPr sz="1800" b="1" u="sng" spc="-8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6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The</a:t>
            </a:r>
            <a:r>
              <a:rPr sz="1800" b="1" u="sng" spc="-7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3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AI</a:t>
            </a:r>
            <a:r>
              <a:rPr sz="1800" b="1" u="sng" spc="-8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3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Revolution</a:t>
            </a:r>
            <a:r>
              <a:rPr sz="1800" b="1" u="sng" spc="-7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1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in</a:t>
            </a:r>
            <a:r>
              <a:rPr sz="1800" b="1" u="sng" spc="-8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0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Medicine</a:t>
            </a:r>
            <a:r>
              <a:rPr sz="1800" b="1" u="sng" spc="-6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5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-</a:t>
            </a:r>
            <a:r>
              <a:rPr sz="1800" b="1" u="sng" spc="-7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24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GPT-</a:t>
            </a:r>
            <a:r>
              <a:rPr sz="1800" b="1" u="sng" spc="-9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4</a:t>
            </a:r>
            <a:r>
              <a:rPr sz="1800" b="1" u="sng" spc="-7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14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and</a:t>
            </a:r>
            <a:r>
              <a:rPr sz="1800" b="1" u="sng" spc="-7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 </a:t>
            </a:r>
            <a:r>
              <a:rPr sz="1800" b="1" u="sng" spc="-7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Beyond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9487795" y="6421704"/>
            <a:ext cx="1362075" cy="299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u="sng" spc="-145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Arial"/>
                <a:cs typeface="Arial"/>
              </a:rPr>
              <a:t>Amazon.co.uk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15" name="object 1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883573" y="1371600"/>
            <a:ext cx="9236161" cy="4788568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49907" y="2133600"/>
            <a:ext cx="9104535" cy="194187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6525" algn="ctr">
              <a:lnSpc>
                <a:spcPts val="3770"/>
              </a:lnSpc>
              <a:spcBef>
                <a:spcPts val="100"/>
              </a:spcBef>
            </a:pPr>
            <a:r>
              <a:rPr sz="3200" dirty="0"/>
              <a:t>TO FINISH</a:t>
            </a:r>
          </a:p>
          <a:p>
            <a:pPr marL="495300" marR="5080" indent="-483234">
              <a:lnSpc>
                <a:spcPts val="5810"/>
              </a:lnSpc>
            </a:pPr>
            <a:r>
              <a:rPr sz="4800" b="0" dirty="0">
                <a:solidFill>
                  <a:srgbClr val="000000"/>
                </a:solidFill>
                <a:latin typeface="Arial"/>
                <a:cs typeface="Arial"/>
              </a:rPr>
              <a:t>Just three slides for awareness slides on use of large-scale</a:t>
            </a:r>
            <a:endParaRPr sz="4800" dirty="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76011" y="4267200"/>
            <a:ext cx="8974043" cy="75148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dirty="0">
                <a:solidFill>
                  <a:srgbClr val="FF0000"/>
                </a:solidFill>
                <a:latin typeface="Arial"/>
                <a:cs typeface="Arial"/>
              </a:rPr>
              <a:t>Research Infrastructures</a:t>
            </a:r>
            <a:endParaRPr sz="4800" dirty="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101942" y="6056084"/>
            <a:ext cx="1905000" cy="628650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2549" y="152400"/>
            <a:ext cx="11394237" cy="631566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62000" y="788923"/>
            <a:ext cx="2200827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dirty="0"/>
              <a:t>(TRE)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035125" y="6478196"/>
            <a:ext cx="3152775" cy="1860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1385"/>
              </a:lnSpc>
            </a:pPr>
            <a:r>
              <a:rPr sz="1200" spc="-50" dirty="0">
                <a:solidFill>
                  <a:srgbClr val="898989"/>
                </a:solidFill>
                <a:latin typeface="Arial"/>
                <a:cs typeface="Arial"/>
              </a:rPr>
              <a:t>Footer </a:t>
            </a:r>
            <a:r>
              <a:rPr sz="1200" spc="-85" dirty="0">
                <a:solidFill>
                  <a:srgbClr val="898989"/>
                </a:solidFill>
                <a:latin typeface="Arial"/>
                <a:cs typeface="Arial"/>
              </a:rPr>
              <a:t>goes</a:t>
            </a:r>
            <a:r>
              <a:rPr sz="1200" spc="-3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1200" spc="-50" dirty="0">
                <a:solidFill>
                  <a:srgbClr val="898989"/>
                </a:solidFill>
                <a:latin typeface="Arial"/>
                <a:cs typeface="Arial"/>
              </a:rPr>
              <a:t>here</a:t>
            </a:r>
            <a:r>
              <a:rPr sz="1200" spc="-4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1200" spc="-40" dirty="0">
                <a:solidFill>
                  <a:srgbClr val="898989"/>
                </a:solidFill>
                <a:latin typeface="Arial"/>
                <a:cs typeface="Arial"/>
              </a:rPr>
              <a:t>(Insert </a:t>
            </a:r>
            <a:r>
              <a:rPr sz="1200" spc="-105" dirty="0">
                <a:solidFill>
                  <a:srgbClr val="898989"/>
                </a:solidFill>
                <a:latin typeface="Arial"/>
                <a:cs typeface="Arial"/>
              </a:rPr>
              <a:t>&gt;</a:t>
            </a:r>
            <a:r>
              <a:rPr sz="1200" spc="-4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1200" spc="-65" dirty="0">
                <a:solidFill>
                  <a:srgbClr val="898989"/>
                </a:solidFill>
                <a:latin typeface="Arial"/>
                <a:cs typeface="Arial"/>
              </a:rPr>
              <a:t>Header</a:t>
            </a:r>
            <a:r>
              <a:rPr sz="1200" spc="-4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898989"/>
                </a:solidFill>
                <a:latin typeface="Arial"/>
                <a:cs typeface="Arial"/>
              </a:rPr>
              <a:t>&amp;</a:t>
            </a:r>
            <a:r>
              <a:rPr sz="1200" spc="-50" dirty="0">
                <a:solidFill>
                  <a:srgbClr val="898989"/>
                </a:solidFill>
                <a:latin typeface="Arial"/>
                <a:cs typeface="Arial"/>
              </a:rPr>
              <a:t> Footer</a:t>
            </a:r>
            <a:r>
              <a:rPr sz="1200" spc="-45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1200" dirty="0">
                <a:solidFill>
                  <a:srgbClr val="898989"/>
                </a:solidFill>
                <a:latin typeface="Arial"/>
                <a:cs typeface="Arial"/>
              </a:rPr>
              <a:t>to</a:t>
            </a:r>
            <a:r>
              <a:rPr sz="1200" spc="-40" dirty="0">
                <a:solidFill>
                  <a:srgbClr val="898989"/>
                </a:solidFill>
                <a:latin typeface="Arial"/>
                <a:cs typeface="Arial"/>
              </a:rPr>
              <a:t> </a:t>
            </a:r>
            <a:r>
              <a:rPr sz="1200" spc="-20" dirty="0">
                <a:solidFill>
                  <a:srgbClr val="898989"/>
                </a:solidFill>
                <a:latin typeface="Arial"/>
                <a:cs typeface="Arial"/>
              </a:rPr>
              <a:t>edit)</a:t>
            </a:r>
            <a:endParaRPr sz="12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69603" y="1512112"/>
            <a:ext cx="10824779" cy="521880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609600" y="1620982"/>
            <a:ext cx="914400" cy="33274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31750" rIns="0" bIns="0" rtlCol="0">
            <a:spAutoFit/>
          </a:bodyPr>
          <a:lstStyle/>
          <a:p>
            <a:pPr marL="65405">
              <a:lnSpc>
                <a:spcPct val="100000"/>
              </a:lnSpc>
              <a:spcBef>
                <a:spcPts val="250"/>
              </a:spcBef>
            </a:pPr>
            <a:r>
              <a:rPr sz="1600" b="1" spc="-265" dirty="0">
                <a:solidFill>
                  <a:srgbClr val="FFFFFF"/>
                </a:solidFill>
                <a:latin typeface="Arial"/>
                <a:cs typeface="Arial"/>
              </a:rPr>
              <a:t>SOURCES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403445" y="552282"/>
            <a:ext cx="8171453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dirty="0">
                <a:latin typeface="Arial"/>
                <a:cs typeface="Arial"/>
              </a:rPr>
              <a:t>National-Scale TRE Designs for Data Analytics</a:t>
            </a:r>
            <a:endParaRPr sz="2800" dirty="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48144" y="2078181"/>
            <a:ext cx="665480" cy="222250"/>
          </a:xfrm>
          <a:prstGeom prst="rect">
            <a:avLst/>
          </a:prstGeom>
          <a:solidFill>
            <a:srgbClr val="6295D4"/>
          </a:solidFill>
        </p:spPr>
        <p:txBody>
          <a:bodyPr vert="horz" wrap="square" lIns="0" tIns="0" rIns="0" bIns="0" rtlCol="0">
            <a:spAutoFit/>
          </a:bodyPr>
          <a:lstStyle/>
          <a:p>
            <a:pPr marL="53975">
              <a:lnSpc>
                <a:spcPts val="1605"/>
              </a:lnSpc>
            </a:pPr>
            <a:r>
              <a:rPr sz="1400" b="1" spc="-145" dirty="0">
                <a:solidFill>
                  <a:srgbClr val="FFFFFF"/>
                </a:solidFill>
                <a:latin typeface="Arial"/>
                <a:cs typeface="Arial"/>
              </a:rPr>
              <a:t>TRUSTS</a:t>
            </a:r>
            <a:endParaRPr sz="14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54182" y="4378035"/>
            <a:ext cx="942340" cy="1330325"/>
          </a:xfrm>
          <a:prstGeom prst="rect">
            <a:avLst/>
          </a:prstGeom>
          <a:solidFill>
            <a:srgbClr val="6295D4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185"/>
              </a:spcBef>
            </a:pPr>
            <a:endParaRPr sz="1100">
              <a:latin typeface="Times New Roman"/>
              <a:cs typeface="Times New Roman"/>
            </a:endParaRPr>
          </a:p>
          <a:p>
            <a:pPr marL="54610" marR="47625" indent="267335">
              <a:lnSpc>
                <a:spcPct val="107200"/>
              </a:lnSpc>
            </a:pPr>
            <a:r>
              <a:rPr sz="1100" b="1" spc="-20" dirty="0">
                <a:solidFill>
                  <a:srgbClr val="FFFFFF"/>
                </a:solidFill>
                <a:latin typeface="Arial"/>
                <a:cs typeface="Arial"/>
              </a:rPr>
              <a:t>NIHR </a:t>
            </a:r>
            <a:r>
              <a:rPr sz="1100" b="1" spc="-160" dirty="0">
                <a:solidFill>
                  <a:srgbClr val="FFFFFF"/>
                </a:solidFill>
                <a:latin typeface="Arial"/>
                <a:cs typeface="Arial"/>
              </a:rPr>
              <a:t>BIORESOURCE</a:t>
            </a:r>
            <a:endParaRPr sz="11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614632" y="1379104"/>
            <a:ext cx="581025" cy="5097145"/>
            <a:chOff x="1614632" y="1379104"/>
            <a:chExt cx="581025" cy="5097145"/>
          </a:xfrm>
        </p:grpSpPr>
        <p:sp>
          <p:nvSpPr>
            <p:cNvPr id="10" name="object 10"/>
            <p:cNvSpPr/>
            <p:nvPr/>
          </p:nvSpPr>
          <p:spPr>
            <a:xfrm>
              <a:off x="1662545" y="1385454"/>
              <a:ext cx="527050" cy="1454785"/>
            </a:xfrm>
            <a:custGeom>
              <a:avLst/>
              <a:gdLst/>
              <a:ahLst/>
              <a:cxnLst/>
              <a:rect l="l" t="t" r="r" b="b"/>
              <a:pathLst>
                <a:path w="527050" h="1454785">
                  <a:moveTo>
                    <a:pt x="526465" y="0"/>
                  </a:moveTo>
                  <a:lnTo>
                    <a:pt x="0" y="0"/>
                  </a:lnTo>
                  <a:lnTo>
                    <a:pt x="0" y="1454734"/>
                  </a:lnTo>
                  <a:lnTo>
                    <a:pt x="526465" y="1454734"/>
                  </a:lnTo>
                  <a:lnTo>
                    <a:pt x="526465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1662545" y="1385454"/>
              <a:ext cx="526415" cy="1454150"/>
            </a:xfrm>
            <a:custGeom>
              <a:avLst/>
              <a:gdLst/>
              <a:ahLst/>
              <a:cxnLst/>
              <a:rect l="l" t="t" r="r" b="b"/>
              <a:pathLst>
                <a:path w="526414" h="1454150">
                  <a:moveTo>
                    <a:pt x="0" y="0"/>
                  </a:moveTo>
                  <a:lnTo>
                    <a:pt x="526204" y="0"/>
                  </a:lnTo>
                  <a:lnTo>
                    <a:pt x="526204" y="1453985"/>
                  </a:lnTo>
                  <a:lnTo>
                    <a:pt x="0" y="1453985"/>
                  </a:lnTo>
                  <a:lnTo>
                    <a:pt x="0" y="0"/>
                  </a:lnTo>
                  <a:close/>
                </a:path>
              </a:pathLst>
            </a:custGeom>
            <a:ln w="1269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1620982" y="5042264"/>
              <a:ext cx="527050" cy="1428115"/>
            </a:xfrm>
            <a:custGeom>
              <a:avLst/>
              <a:gdLst/>
              <a:ahLst/>
              <a:cxnLst/>
              <a:rect l="l" t="t" r="r" b="b"/>
              <a:pathLst>
                <a:path w="527050" h="1428114">
                  <a:moveTo>
                    <a:pt x="0" y="1427802"/>
                  </a:moveTo>
                  <a:lnTo>
                    <a:pt x="526465" y="1427802"/>
                  </a:lnTo>
                  <a:lnTo>
                    <a:pt x="526465" y="0"/>
                  </a:lnTo>
                  <a:lnTo>
                    <a:pt x="0" y="0"/>
                  </a:lnTo>
                  <a:lnTo>
                    <a:pt x="0" y="142780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620982" y="5015345"/>
              <a:ext cx="526415" cy="1454150"/>
            </a:xfrm>
            <a:custGeom>
              <a:avLst/>
              <a:gdLst/>
              <a:ahLst/>
              <a:cxnLst/>
              <a:rect l="l" t="t" r="r" b="b"/>
              <a:pathLst>
                <a:path w="526414" h="1454150">
                  <a:moveTo>
                    <a:pt x="0" y="0"/>
                  </a:moveTo>
                  <a:lnTo>
                    <a:pt x="526204" y="0"/>
                  </a:lnTo>
                  <a:lnTo>
                    <a:pt x="526204" y="1453985"/>
                  </a:lnTo>
                  <a:lnTo>
                    <a:pt x="0" y="1453985"/>
                  </a:lnTo>
                  <a:lnTo>
                    <a:pt x="0" y="0"/>
                  </a:lnTo>
                  <a:close/>
                </a:path>
              </a:pathLst>
            </a:custGeom>
            <a:ln w="1269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4" name="object 14"/>
          <p:cNvSpPr txBox="1"/>
          <p:nvPr/>
        </p:nvSpPr>
        <p:spPr>
          <a:xfrm>
            <a:off x="1521823" y="2873828"/>
            <a:ext cx="842644" cy="43815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83820" rIns="0" bIns="0" rtlCol="0">
            <a:spAutoFit/>
          </a:bodyPr>
          <a:lstStyle/>
          <a:p>
            <a:pPr marL="116839">
              <a:lnSpc>
                <a:spcPct val="100000"/>
              </a:lnSpc>
              <a:spcBef>
                <a:spcPts val="660"/>
              </a:spcBef>
            </a:pPr>
            <a:r>
              <a:rPr sz="1600" b="1" spc="-55" dirty="0">
                <a:solidFill>
                  <a:srgbClr val="FFFFFF"/>
                </a:solidFill>
                <a:latin typeface="Arial"/>
                <a:cs typeface="Arial"/>
              </a:rPr>
              <a:t>INGEST</a:t>
            </a:r>
            <a:endParaRPr sz="1600">
              <a:latin typeface="Arial"/>
              <a:cs typeface="Arial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495696" y="4611188"/>
            <a:ext cx="875665" cy="431165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80645" rIns="0" bIns="0" rtlCol="0">
            <a:spAutoFit/>
          </a:bodyPr>
          <a:lstStyle/>
          <a:p>
            <a:pPr marL="132715">
              <a:lnSpc>
                <a:spcPct val="100000"/>
              </a:lnSpc>
              <a:spcBef>
                <a:spcPts val="635"/>
              </a:spcBef>
            </a:pPr>
            <a:r>
              <a:rPr sz="1600" b="1" spc="-45" dirty="0">
                <a:solidFill>
                  <a:srgbClr val="FFFFFF"/>
                </a:solidFill>
                <a:latin typeface="Arial"/>
                <a:cs typeface="Arial"/>
              </a:rPr>
              <a:t>INGEST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16" name="object 16"/>
          <p:cNvGrpSpPr/>
          <p:nvPr/>
        </p:nvGrpSpPr>
        <p:grpSpPr>
          <a:xfrm>
            <a:off x="5724598" y="3555555"/>
            <a:ext cx="225425" cy="640080"/>
            <a:chOff x="5724598" y="3555555"/>
            <a:chExt cx="225425" cy="640080"/>
          </a:xfrm>
        </p:grpSpPr>
        <p:sp>
          <p:nvSpPr>
            <p:cNvPr id="17" name="object 17"/>
            <p:cNvSpPr/>
            <p:nvPr/>
          </p:nvSpPr>
          <p:spPr>
            <a:xfrm>
              <a:off x="5730938" y="3561905"/>
              <a:ext cx="212725" cy="627380"/>
            </a:xfrm>
            <a:custGeom>
              <a:avLst/>
              <a:gdLst/>
              <a:ahLst/>
              <a:cxnLst/>
              <a:rect l="l" t="t" r="r" b="b"/>
              <a:pathLst>
                <a:path w="212725" h="627379">
                  <a:moveTo>
                    <a:pt x="212648" y="457212"/>
                  </a:moveTo>
                  <a:lnTo>
                    <a:pt x="0" y="457212"/>
                  </a:lnTo>
                  <a:lnTo>
                    <a:pt x="0" y="627329"/>
                  </a:lnTo>
                  <a:lnTo>
                    <a:pt x="212648" y="627329"/>
                  </a:lnTo>
                  <a:lnTo>
                    <a:pt x="212648" y="457212"/>
                  </a:lnTo>
                  <a:close/>
                </a:path>
                <a:path w="212725" h="627379">
                  <a:moveTo>
                    <a:pt x="212648" y="0"/>
                  </a:moveTo>
                  <a:lnTo>
                    <a:pt x="0" y="0"/>
                  </a:lnTo>
                  <a:lnTo>
                    <a:pt x="0" y="116967"/>
                  </a:lnTo>
                  <a:lnTo>
                    <a:pt x="212648" y="116967"/>
                  </a:lnTo>
                  <a:lnTo>
                    <a:pt x="21264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5730948" y="3561905"/>
              <a:ext cx="212725" cy="627380"/>
            </a:xfrm>
            <a:custGeom>
              <a:avLst/>
              <a:gdLst/>
              <a:ahLst/>
              <a:cxnLst/>
              <a:rect l="l" t="t" r="r" b="b"/>
              <a:pathLst>
                <a:path w="212725" h="627379">
                  <a:moveTo>
                    <a:pt x="0" y="0"/>
                  </a:moveTo>
                  <a:lnTo>
                    <a:pt x="212543" y="0"/>
                  </a:lnTo>
                  <a:lnTo>
                    <a:pt x="212543" y="627002"/>
                  </a:lnTo>
                  <a:lnTo>
                    <a:pt x="0" y="627002"/>
                  </a:lnTo>
                  <a:lnTo>
                    <a:pt x="0" y="0"/>
                  </a:lnTo>
                  <a:close/>
                </a:path>
              </a:pathLst>
            </a:custGeom>
            <a:ln w="1269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5263116" y="3678864"/>
            <a:ext cx="829944" cy="340360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34290" rIns="0" bIns="0" rtlCol="0">
            <a:spAutoFit/>
          </a:bodyPr>
          <a:lstStyle/>
          <a:p>
            <a:pPr marL="105410">
              <a:lnSpc>
                <a:spcPct val="100000"/>
              </a:lnSpc>
              <a:spcBef>
                <a:spcPts val="270"/>
              </a:spcBef>
            </a:pPr>
            <a:r>
              <a:rPr sz="1600" b="1" spc="-50" dirty="0">
                <a:solidFill>
                  <a:srgbClr val="FFFFFF"/>
                </a:solidFill>
                <a:latin typeface="Arial"/>
                <a:cs typeface="Arial"/>
              </a:rPr>
              <a:t>MERGE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20" name="object 20"/>
          <p:cNvGrpSpPr/>
          <p:nvPr/>
        </p:nvGrpSpPr>
        <p:grpSpPr>
          <a:xfrm>
            <a:off x="7670356" y="3385435"/>
            <a:ext cx="469900" cy="979805"/>
            <a:chOff x="7670356" y="3385435"/>
            <a:chExt cx="469900" cy="979805"/>
          </a:xfrm>
        </p:grpSpPr>
        <p:sp>
          <p:nvSpPr>
            <p:cNvPr id="21" name="object 21"/>
            <p:cNvSpPr/>
            <p:nvPr/>
          </p:nvSpPr>
          <p:spPr>
            <a:xfrm>
              <a:off x="7676706" y="3391785"/>
              <a:ext cx="457200" cy="967740"/>
            </a:xfrm>
            <a:custGeom>
              <a:avLst/>
              <a:gdLst/>
              <a:ahLst/>
              <a:cxnLst/>
              <a:rect l="l" t="t" r="r" b="b"/>
              <a:pathLst>
                <a:path w="457200" h="967739">
                  <a:moveTo>
                    <a:pt x="457200" y="0"/>
                  </a:moveTo>
                  <a:lnTo>
                    <a:pt x="0" y="0"/>
                  </a:lnTo>
                  <a:lnTo>
                    <a:pt x="0" y="967562"/>
                  </a:lnTo>
                  <a:lnTo>
                    <a:pt x="457200" y="967562"/>
                  </a:lnTo>
                  <a:lnTo>
                    <a:pt x="4572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7676706" y="3391785"/>
              <a:ext cx="457200" cy="967105"/>
            </a:xfrm>
            <a:custGeom>
              <a:avLst/>
              <a:gdLst/>
              <a:ahLst/>
              <a:cxnLst/>
              <a:rect l="l" t="t" r="r" b="b"/>
              <a:pathLst>
                <a:path w="457200" h="967104">
                  <a:moveTo>
                    <a:pt x="0" y="0"/>
                  </a:moveTo>
                  <a:lnTo>
                    <a:pt x="456966" y="0"/>
                  </a:lnTo>
                  <a:lnTo>
                    <a:pt x="456966" y="967069"/>
                  </a:lnTo>
                  <a:lnTo>
                    <a:pt x="0" y="967069"/>
                  </a:lnTo>
                  <a:lnTo>
                    <a:pt x="0" y="0"/>
                  </a:lnTo>
                  <a:close/>
                </a:path>
              </a:pathLst>
            </a:custGeom>
            <a:ln w="1269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7262036" y="3030278"/>
            <a:ext cx="854710" cy="1180465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60960" rIns="0" bIns="0" rtlCol="0">
            <a:spAutoFit/>
          </a:bodyPr>
          <a:lstStyle/>
          <a:p>
            <a:pPr marL="111760" marR="104139" algn="ctr">
              <a:lnSpc>
                <a:spcPct val="107300"/>
              </a:lnSpc>
              <a:spcBef>
                <a:spcPts val="480"/>
              </a:spcBef>
            </a:pPr>
            <a:r>
              <a:rPr sz="1100" b="1" spc="-10" dirty="0">
                <a:solidFill>
                  <a:srgbClr val="FFFFFF"/>
                </a:solidFill>
                <a:latin typeface="Arial"/>
                <a:cs typeface="Arial"/>
              </a:rPr>
              <a:t>COHORT </a:t>
            </a:r>
            <a:r>
              <a:rPr sz="1100" b="1" spc="-160" dirty="0">
                <a:solidFill>
                  <a:srgbClr val="FFFFFF"/>
                </a:solidFill>
                <a:latin typeface="Arial"/>
                <a:cs typeface="Arial"/>
              </a:rPr>
              <a:t>SELECTION</a:t>
            </a:r>
            <a:endParaRPr sz="1100">
              <a:latin typeface="Arial"/>
              <a:cs typeface="Arial"/>
            </a:endParaRPr>
          </a:p>
          <a:p>
            <a:pPr marL="91440" marR="83820" indent="-635" algn="ctr">
              <a:lnSpc>
                <a:spcPts val="1300"/>
              </a:lnSpc>
              <a:spcBef>
                <a:spcPts val="35"/>
              </a:spcBef>
            </a:pPr>
            <a:r>
              <a:rPr sz="1100" b="1" spc="-50" dirty="0">
                <a:solidFill>
                  <a:srgbClr val="FFFFFF"/>
                </a:solidFill>
                <a:latin typeface="Arial"/>
                <a:cs typeface="Arial"/>
              </a:rPr>
              <a:t>+ </a:t>
            </a:r>
            <a:r>
              <a:rPr sz="1100" b="1" spc="-125" dirty="0">
                <a:solidFill>
                  <a:srgbClr val="FFFFFF"/>
                </a:solidFill>
                <a:latin typeface="Arial"/>
                <a:cs typeface="Arial"/>
              </a:rPr>
              <a:t>METADATA</a:t>
            </a:r>
            <a:r>
              <a:rPr sz="1100" b="1" spc="5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 spc="-135" dirty="0">
                <a:solidFill>
                  <a:srgbClr val="FFFFFF"/>
                </a:solidFill>
                <a:latin typeface="Arial"/>
                <a:cs typeface="Arial"/>
              </a:rPr>
              <a:t>LINK</a:t>
            </a:r>
            <a:r>
              <a:rPr sz="1100" b="1" spc="-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 spc="-2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100" b="1" spc="-100" dirty="0">
                <a:solidFill>
                  <a:srgbClr val="FFFFFF"/>
                </a:solidFill>
                <a:latin typeface="Arial"/>
                <a:cs typeface="Arial"/>
              </a:rPr>
              <a:t>GENOMICS</a:t>
            </a:r>
            <a:endParaRPr sz="11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3086986" y="1534632"/>
            <a:ext cx="4409440" cy="220345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0" rIns="0" bIns="0" rtlCol="0">
            <a:spAutoFit/>
          </a:bodyPr>
          <a:lstStyle/>
          <a:p>
            <a:pPr marL="1031240">
              <a:lnSpc>
                <a:spcPts val="1725"/>
              </a:lnSpc>
            </a:pPr>
            <a:r>
              <a:rPr sz="1600" b="1" spc="-254" dirty="0">
                <a:solidFill>
                  <a:srgbClr val="FFFFFF"/>
                </a:solidFill>
                <a:latin typeface="Arial"/>
                <a:cs typeface="Arial"/>
              </a:rPr>
              <a:t>DATA</a:t>
            </a:r>
            <a:r>
              <a:rPr sz="16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229" dirty="0">
                <a:solidFill>
                  <a:srgbClr val="FFFFFF"/>
                </a:solidFill>
                <a:latin typeface="Arial"/>
                <a:cs typeface="Arial"/>
              </a:rPr>
              <a:t>PROCESSING</a:t>
            </a:r>
            <a:r>
              <a:rPr sz="1600" b="1" spc="-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600" b="1" spc="-65" dirty="0">
                <a:solidFill>
                  <a:srgbClr val="FFFFFF"/>
                </a:solidFill>
                <a:latin typeface="Arial"/>
                <a:cs typeface="Arial"/>
              </a:rPr>
              <a:t>PIPELINE</a:t>
            </a:r>
            <a:endParaRPr sz="1600">
              <a:latin typeface="Arial"/>
              <a:cs typeface="Arial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9477892" y="1375882"/>
            <a:ext cx="1033144" cy="895350"/>
            <a:chOff x="9477892" y="1375882"/>
            <a:chExt cx="1033144" cy="895350"/>
          </a:xfrm>
        </p:grpSpPr>
        <p:sp>
          <p:nvSpPr>
            <p:cNvPr id="26" name="object 26"/>
            <p:cNvSpPr/>
            <p:nvPr/>
          </p:nvSpPr>
          <p:spPr>
            <a:xfrm>
              <a:off x="9484242" y="1382232"/>
              <a:ext cx="1021080" cy="812165"/>
            </a:xfrm>
            <a:custGeom>
              <a:avLst/>
              <a:gdLst/>
              <a:ahLst/>
              <a:cxnLst/>
              <a:rect l="l" t="t" r="r" b="b"/>
              <a:pathLst>
                <a:path w="1021079" h="812164">
                  <a:moveTo>
                    <a:pt x="0" y="811617"/>
                  </a:moveTo>
                  <a:lnTo>
                    <a:pt x="1020724" y="811617"/>
                  </a:lnTo>
                  <a:lnTo>
                    <a:pt x="1020724" y="0"/>
                  </a:lnTo>
                  <a:lnTo>
                    <a:pt x="0" y="0"/>
                  </a:lnTo>
                  <a:lnTo>
                    <a:pt x="0" y="811617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9484242" y="1382232"/>
              <a:ext cx="1020444" cy="882650"/>
            </a:xfrm>
            <a:custGeom>
              <a:avLst/>
              <a:gdLst/>
              <a:ahLst/>
              <a:cxnLst/>
              <a:rect l="l" t="t" r="r" b="b"/>
              <a:pathLst>
                <a:path w="1020445" h="882650">
                  <a:moveTo>
                    <a:pt x="0" y="0"/>
                  </a:moveTo>
                  <a:lnTo>
                    <a:pt x="1020204" y="0"/>
                  </a:lnTo>
                  <a:lnTo>
                    <a:pt x="1020204" y="882051"/>
                  </a:lnTo>
                  <a:lnTo>
                    <a:pt x="0" y="882051"/>
                  </a:lnTo>
                  <a:lnTo>
                    <a:pt x="0" y="0"/>
                  </a:lnTo>
                  <a:close/>
                </a:path>
              </a:pathLst>
            </a:custGeom>
            <a:ln w="1269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8828566" y="2193850"/>
            <a:ext cx="2814737" cy="463588"/>
          </a:xfrm>
          <a:prstGeom prst="rect">
            <a:avLst/>
          </a:prstGeom>
          <a:solidFill>
            <a:srgbClr val="FF0000"/>
          </a:solidFill>
        </p:spPr>
        <p:txBody>
          <a:bodyPr vert="horz" wrap="square" lIns="0" tIns="34925" rIns="0" bIns="0" rtlCol="0">
            <a:spAutoFit/>
          </a:bodyPr>
          <a:lstStyle/>
          <a:p>
            <a:pPr marL="128270">
              <a:lnSpc>
                <a:spcPct val="100000"/>
              </a:lnSpc>
              <a:spcBef>
                <a:spcPts val="275"/>
              </a:spcBef>
            </a:pPr>
            <a:r>
              <a:rPr sz="1600" b="1" dirty="0">
                <a:solidFill>
                  <a:srgbClr val="FFFFFF"/>
                </a:solidFill>
                <a:latin typeface="Arial"/>
                <a:cs typeface="Arial"/>
              </a:rPr>
              <a:t>DATA REQUEST SERVICE</a:t>
            </a:r>
            <a:endParaRPr sz="1600" dirty="0">
              <a:latin typeface="Arial"/>
              <a:cs typeface="Arial"/>
            </a:endParaRPr>
          </a:p>
          <a:p>
            <a:pPr marL="161290">
              <a:lnSpc>
                <a:spcPct val="100000"/>
              </a:lnSpc>
              <a:spcBef>
                <a:spcPts val="70"/>
              </a:spcBef>
            </a:pPr>
            <a:r>
              <a:rPr sz="1100" b="1" dirty="0">
                <a:solidFill>
                  <a:srgbClr val="FFFFFF"/>
                </a:solidFill>
                <a:latin typeface="Arial"/>
                <a:cs typeface="Arial"/>
              </a:rPr>
              <a:t>ACCESS FOR RESEARCH PURPOSE</a:t>
            </a:r>
            <a:endParaRPr sz="1100" dirty="0">
              <a:latin typeface="Arial"/>
              <a:cs typeface="Arial"/>
            </a:endParaRPr>
          </a:p>
        </p:txBody>
      </p:sp>
      <p:sp>
        <p:nvSpPr>
          <p:cNvPr id="29" name="object 29"/>
          <p:cNvSpPr/>
          <p:nvPr/>
        </p:nvSpPr>
        <p:spPr>
          <a:xfrm>
            <a:off x="7857459" y="6103084"/>
            <a:ext cx="2254250" cy="648970"/>
          </a:xfrm>
          <a:custGeom>
            <a:avLst/>
            <a:gdLst/>
            <a:ahLst/>
            <a:cxnLst/>
            <a:rect l="l" t="t" r="r" b="b"/>
            <a:pathLst>
              <a:path w="2254250" h="648970">
                <a:moveTo>
                  <a:pt x="2084819" y="0"/>
                </a:moveTo>
                <a:lnTo>
                  <a:pt x="169291" y="0"/>
                </a:lnTo>
                <a:lnTo>
                  <a:pt x="124286" y="6047"/>
                </a:lnTo>
                <a:lnTo>
                  <a:pt x="83846" y="23113"/>
                </a:lnTo>
                <a:lnTo>
                  <a:pt x="49583" y="49583"/>
                </a:lnTo>
                <a:lnTo>
                  <a:pt x="23113" y="83846"/>
                </a:lnTo>
                <a:lnTo>
                  <a:pt x="6047" y="124286"/>
                </a:lnTo>
                <a:lnTo>
                  <a:pt x="0" y="169291"/>
                </a:lnTo>
                <a:lnTo>
                  <a:pt x="0" y="479298"/>
                </a:lnTo>
                <a:lnTo>
                  <a:pt x="6047" y="524302"/>
                </a:lnTo>
                <a:lnTo>
                  <a:pt x="23113" y="564742"/>
                </a:lnTo>
                <a:lnTo>
                  <a:pt x="49583" y="599005"/>
                </a:lnTo>
                <a:lnTo>
                  <a:pt x="83846" y="625475"/>
                </a:lnTo>
                <a:lnTo>
                  <a:pt x="124286" y="642541"/>
                </a:lnTo>
                <a:lnTo>
                  <a:pt x="169291" y="648589"/>
                </a:lnTo>
                <a:lnTo>
                  <a:pt x="2084819" y="648589"/>
                </a:lnTo>
                <a:lnTo>
                  <a:pt x="2129822" y="642541"/>
                </a:lnTo>
                <a:lnTo>
                  <a:pt x="2170260" y="625475"/>
                </a:lnTo>
                <a:lnTo>
                  <a:pt x="2204519" y="599005"/>
                </a:lnTo>
                <a:lnTo>
                  <a:pt x="2230987" y="564742"/>
                </a:lnTo>
                <a:lnTo>
                  <a:pt x="2248051" y="524302"/>
                </a:lnTo>
                <a:lnTo>
                  <a:pt x="2254097" y="479298"/>
                </a:lnTo>
                <a:lnTo>
                  <a:pt x="2254097" y="169291"/>
                </a:lnTo>
                <a:lnTo>
                  <a:pt x="2248051" y="124286"/>
                </a:lnTo>
                <a:lnTo>
                  <a:pt x="2230987" y="83846"/>
                </a:lnTo>
                <a:lnTo>
                  <a:pt x="2204519" y="49583"/>
                </a:lnTo>
                <a:lnTo>
                  <a:pt x="2170260" y="23113"/>
                </a:lnTo>
                <a:lnTo>
                  <a:pt x="2129822" y="6047"/>
                </a:lnTo>
                <a:lnTo>
                  <a:pt x="2084819" y="0"/>
                </a:lnTo>
                <a:close/>
              </a:path>
            </a:pathLst>
          </a:custGeom>
          <a:solidFill>
            <a:srgbClr val="A5A5A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 txBox="1"/>
          <p:nvPr/>
        </p:nvSpPr>
        <p:spPr>
          <a:xfrm>
            <a:off x="8031757" y="6205220"/>
            <a:ext cx="1905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235" dirty="0">
                <a:solidFill>
                  <a:srgbClr val="FFFFFF"/>
                </a:solidFill>
                <a:latin typeface="Arial"/>
                <a:cs typeface="Arial"/>
              </a:rPr>
              <a:t>Genomics</a:t>
            </a:r>
            <a:r>
              <a:rPr sz="24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400" b="1" spc="-100" dirty="0">
                <a:solidFill>
                  <a:srgbClr val="FFFFFF"/>
                </a:solidFill>
                <a:latin typeface="Arial"/>
                <a:cs typeface="Arial"/>
              </a:rPr>
              <a:t>data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31" name="object 3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72278" y="5773623"/>
            <a:ext cx="1855302" cy="1084376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055404" y="6377940"/>
            <a:ext cx="5917565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dirty="0">
                <a:latin typeface="Arial Narrow"/>
                <a:cs typeface="Arial Narrow"/>
              </a:rPr>
              <a:t>With</a:t>
            </a:r>
            <a:r>
              <a:rPr sz="1400" spc="-35" dirty="0">
                <a:latin typeface="Arial Narrow"/>
                <a:cs typeface="Arial Narrow"/>
              </a:rPr>
              <a:t> </a:t>
            </a:r>
            <a:r>
              <a:rPr sz="1400" dirty="0">
                <a:latin typeface="Arial Narrow"/>
                <a:cs typeface="Arial Narrow"/>
              </a:rPr>
              <a:t>acknowledgements</a:t>
            </a:r>
            <a:r>
              <a:rPr sz="1400" spc="-25" dirty="0">
                <a:latin typeface="Arial Narrow"/>
                <a:cs typeface="Arial Narrow"/>
              </a:rPr>
              <a:t> </a:t>
            </a:r>
            <a:r>
              <a:rPr sz="1400" dirty="0">
                <a:latin typeface="Arial Narrow"/>
                <a:cs typeface="Arial Narrow"/>
              </a:rPr>
              <a:t>to</a:t>
            </a:r>
            <a:r>
              <a:rPr sz="1400" spc="-25" dirty="0">
                <a:latin typeface="Arial Narrow"/>
                <a:cs typeface="Arial Narrow"/>
              </a:rPr>
              <a:t> </a:t>
            </a:r>
            <a:r>
              <a:rPr sz="1400" dirty="0">
                <a:latin typeface="Arial Narrow"/>
                <a:cs typeface="Arial Narrow"/>
              </a:rPr>
              <a:t>Paul</a:t>
            </a:r>
            <a:r>
              <a:rPr sz="1400" spc="-85" dirty="0">
                <a:latin typeface="Arial Narrow"/>
                <a:cs typeface="Arial Narrow"/>
              </a:rPr>
              <a:t> </a:t>
            </a:r>
            <a:r>
              <a:rPr sz="1400" dirty="0">
                <a:latin typeface="Arial Narrow"/>
                <a:cs typeface="Arial Narrow"/>
              </a:rPr>
              <a:t>Avillach</a:t>
            </a:r>
            <a:r>
              <a:rPr sz="1400" spc="-25" dirty="0">
                <a:latin typeface="Arial Narrow"/>
                <a:cs typeface="Arial Narrow"/>
              </a:rPr>
              <a:t> </a:t>
            </a:r>
            <a:r>
              <a:rPr sz="1400" dirty="0">
                <a:latin typeface="Arial Narrow"/>
                <a:cs typeface="Arial Narrow"/>
              </a:rPr>
              <a:t>(Harvard)</a:t>
            </a:r>
            <a:r>
              <a:rPr sz="1400" spc="-20" dirty="0">
                <a:latin typeface="Arial Narrow"/>
                <a:cs typeface="Arial Narrow"/>
              </a:rPr>
              <a:t> </a:t>
            </a:r>
            <a:r>
              <a:rPr sz="1400" dirty="0">
                <a:latin typeface="Arial Narrow"/>
                <a:cs typeface="Arial Narrow"/>
              </a:rPr>
              <a:t>and</a:t>
            </a:r>
            <a:r>
              <a:rPr sz="1400" spc="-25" dirty="0">
                <a:latin typeface="Arial Narrow"/>
                <a:cs typeface="Arial Narrow"/>
              </a:rPr>
              <a:t> </a:t>
            </a:r>
            <a:r>
              <a:rPr sz="1400" dirty="0">
                <a:latin typeface="Arial Narrow"/>
                <a:cs typeface="Arial Narrow"/>
              </a:rPr>
              <a:t>John</a:t>
            </a:r>
            <a:r>
              <a:rPr sz="1400" spc="-30" dirty="0">
                <a:latin typeface="Arial Narrow"/>
                <a:cs typeface="Arial Narrow"/>
              </a:rPr>
              <a:t> </a:t>
            </a:r>
            <a:r>
              <a:rPr sz="1400" dirty="0">
                <a:latin typeface="Arial Narrow"/>
                <a:cs typeface="Arial Narrow"/>
              </a:rPr>
              <a:t>Mattison</a:t>
            </a:r>
            <a:r>
              <a:rPr sz="1400" spc="-25" dirty="0">
                <a:latin typeface="Arial Narrow"/>
                <a:cs typeface="Arial Narrow"/>
              </a:rPr>
              <a:t> </a:t>
            </a:r>
            <a:r>
              <a:rPr sz="1400" dirty="0">
                <a:latin typeface="Arial Narrow"/>
                <a:cs typeface="Arial Narrow"/>
              </a:rPr>
              <a:t>(Kaiser</a:t>
            </a:r>
            <a:r>
              <a:rPr sz="1400" spc="-20" dirty="0">
                <a:latin typeface="Arial Narrow"/>
                <a:cs typeface="Arial Narrow"/>
              </a:rPr>
              <a:t> </a:t>
            </a:r>
            <a:r>
              <a:rPr sz="1400" spc="-10" dirty="0">
                <a:latin typeface="Arial Narrow"/>
                <a:cs typeface="Arial Narrow"/>
              </a:rPr>
              <a:t>Permanente)</a:t>
            </a:r>
            <a:endParaRPr sz="1400">
              <a:latin typeface="Arial Narrow"/>
              <a:cs typeface="Arial Narrow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64161" y="943411"/>
            <a:ext cx="10861675" cy="5245100"/>
            <a:chOff x="464161" y="943411"/>
            <a:chExt cx="10861675" cy="524510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64161" y="943411"/>
              <a:ext cx="9908517" cy="5244661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8539137" y="2583217"/>
              <a:ext cx="2786380" cy="3387725"/>
            </a:xfrm>
            <a:custGeom>
              <a:avLst/>
              <a:gdLst/>
              <a:ahLst/>
              <a:cxnLst/>
              <a:rect l="l" t="t" r="r" b="b"/>
              <a:pathLst>
                <a:path w="2786379" h="3387725">
                  <a:moveTo>
                    <a:pt x="2786240" y="0"/>
                  </a:moveTo>
                  <a:lnTo>
                    <a:pt x="510552" y="118046"/>
                  </a:lnTo>
                  <a:lnTo>
                    <a:pt x="134480" y="2414651"/>
                  </a:lnTo>
                  <a:lnTo>
                    <a:pt x="121831" y="2430742"/>
                  </a:lnTo>
                  <a:lnTo>
                    <a:pt x="97853" y="2471191"/>
                  </a:lnTo>
                  <a:lnTo>
                    <a:pt x="78435" y="2515755"/>
                  </a:lnTo>
                  <a:lnTo>
                    <a:pt x="64020" y="2563888"/>
                  </a:lnTo>
                  <a:lnTo>
                    <a:pt x="55041" y="2615019"/>
                  </a:lnTo>
                  <a:lnTo>
                    <a:pt x="51955" y="2668587"/>
                  </a:lnTo>
                  <a:lnTo>
                    <a:pt x="55041" y="2722156"/>
                  </a:lnTo>
                  <a:lnTo>
                    <a:pt x="64020" y="2773286"/>
                  </a:lnTo>
                  <a:lnTo>
                    <a:pt x="71602" y="2798622"/>
                  </a:lnTo>
                  <a:lnTo>
                    <a:pt x="0" y="3235922"/>
                  </a:lnTo>
                  <a:lnTo>
                    <a:pt x="2564981" y="3387687"/>
                  </a:lnTo>
                  <a:lnTo>
                    <a:pt x="278624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875979" y="1861257"/>
              <a:ext cx="1887220" cy="588645"/>
            </a:xfrm>
            <a:custGeom>
              <a:avLst/>
              <a:gdLst/>
              <a:ahLst/>
              <a:cxnLst/>
              <a:rect l="l" t="t" r="r" b="b"/>
              <a:pathLst>
                <a:path w="1887220" h="588644">
                  <a:moveTo>
                    <a:pt x="943347" y="0"/>
                  </a:moveTo>
                  <a:lnTo>
                    <a:pt x="0" y="294175"/>
                  </a:lnTo>
                  <a:lnTo>
                    <a:pt x="99730" y="294175"/>
                  </a:lnTo>
                  <a:lnTo>
                    <a:pt x="99730" y="588349"/>
                  </a:lnTo>
                  <a:lnTo>
                    <a:pt x="1786963" y="588349"/>
                  </a:lnTo>
                  <a:lnTo>
                    <a:pt x="1786963" y="294175"/>
                  </a:lnTo>
                  <a:lnTo>
                    <a:pt x="1886694" y="294175"/>
                  </a:lnTo>
                  <a:lnTo>
                    <a:pt x="943347" y="0"/>
                  </a:lnTo>
                  <a:close/>
                </a:path>
              </a:pathLst>
            </a:custGeom>
            <a:solidFill>
              <a:srgbClr val="4472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8875979" y="1861257"/>
              <a:ext cx="1887220" cy="588645"/>
            </a:xfrm>
            <a:custGeom>
              <a:avLst/>
              <a:gdLst/>
              <a:ahLst/>
              <a:cxnLst/>
              <a:rect l="l" t="t" r="r" b="b"/>
              <a:pathLst>
                <a:path w="1887220" h="588644">
                  <a:moveTo>
                    <a:pt x="0" y="294175"/>
                  </a:moveTo>
                  <a:lnTo>
                    <a:pt x="943347" y="0"/>
                  </a:lnTo>
                  <a:lnTo>
                    <a:pt x="1886694" y="294175"/>
                  </a:lnTo>
                  <a:lnTo>
                    <a:pt x="1786964" y="294175"/>
                  </a:lnTo>
                  <a:lnTo>
                    <a:pt x="1786964" y="588348"/>
                  </a:lnTo>
                  <a:lnTo>
                    <a:pt x="99730" y="588348"/>
                  </a:lnTo>
                  <a:lnTo>
                    <a:pt x="99730" y="294175"/>
                  </a:lnTo>
                  <a:lnTo>
                    <a:pt x="0" y="294175"/>
                  </a:lnTo>
                  <a:close/>
                </a:path>
              </a:pathLst>
            </a:custGeom>
            <a:ln w="12700">
              <a:solidFill>
                <a:srgbClr val="2F528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3081206" y="20827"/>
            <a:ext cx="637667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239770" algn="l"/>
              </a:tabLst>
            </a:pPr>
            <a:r>
              <a:rPr sz="3600" dirty="0">
                <a:latin typeface="Arial Narrow"/>
                <a:cs typeface="Arial Narrow"/>
              </a:rPr>
              <a:t>The Future – The	Linked Panarome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55499" y="578611"/>
            <a:ext cx="6818630" cy="5411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dirty="0">
                <a:latin typeface="Arial Narrow"/>
                <a:cs typeface="Arial Narrow"/>
              </a:rPr>
              <a:t>“A</a:t>
            </a:r>
            <a:r>
              <a:rPr sz="2400" b="1" spc="-105" dirty="0">
                <a:latin typeface="Arial Narrow"/>
                <a:cs typeface="Arial Narrow"/>
              </a:rPr>
              <a:t> </a:t>
            </a:r>
            <a:r>
              <a:rPr sz="2400" b="1" dirty="0">
                <a:latin typeface="Arial Narrow"/>
                <a:cs typeface="Arial Narrow"/>
              </a:rPr>
              <a:t>Data</a:t>
            </a:r>
            <a:r>
              <a:rPr sz="2400" b="1" spc="-105" dirty="0">
                <a:latin typeface="Arial Narrow"/>
                <a:cs typeface="Arial Narrow"/>
              </a:rPr>
              <a:t> </a:t>
            </a:r>
            <a:r>
              <a:rPr sz="2400" b="1" dirty="0">
                <a:latin typeface="Arial Narrow"/>
                <a:cs typeface="Arial Narrow"/>
              </a:rPr>
              <a:t>Analysis</a:t>
            </a:r>
            <a:r>
              <a:rPr sz="2400" b="1" spc="-35" dirty="0">
                <a:latin typeface="Arial Narrow"/>
                <a:cs typeface="Arial Narrow"/>
              </a:rPr>
              <a:t> </a:t>
            </a:r>
            <a:r>
              <a:rPr sz="2400" b="1" dirty="0">
                <a:latin typeface="Arial Narrow"/>
                <a:cs typeface="Arial Narrow"/>
              </a:rPr>
              <a:t>Grand</a:t>
            </a:r>
            <a:r>
              <a:rPr sz="2400" b="1" spc="-45" dirty="0">
                <a:latin typeface="Arial Narrow"/>
                <a:cs typeface="Arial Narrow"/>
              </a:rPr>
              <a:t> </a:t>
            </a:r>
            <a:r>
              <a:rPr sz="2400" b="1" spc="-10" dirty="0">
                <a:latin typeface="Arial Narrow"/>
                <a:cs typeface="Arial Narrow"/>
              </a:rPr>
              <a:t>Challenge”</a:t>
            </a:r>
            <a:endParaRPr sz="2400">
              <a:latin typeface="Arial Narrow"/>
              <a:cs typeface="Arial Narrow"/>
            </a:endParaRPr>
          </a:p>
          <a:p>
            <a:pPr marR="387350" algn="r">
              <a:lnSpc>
                <a:spcPct val="100000"/>
              </a:lnSpc>
              <a:spcBef>
                <a:spcPts val="2285"/>
              </a:spcBef>
            </a:pPr>
            <a:r>
              <a:rPr sz="3100" b="1" i="1" spc="350" dirty="0">
                <a:solidFill>
                  <a:srgbClr val="0070C0"/>
                </a:solidFill>
                <a:latin typeface="Times New Roman"/>
                <a:cs typeface="Times New Roman"/>
              </a:rPr>
              <a:t>Y=f(X)</a:t>
            </a:r>
            <a:endParaRPr sz="3100">
              <a:latin typeface="Times New Roman"/>
              <a:cs typeface="Times New Roman"/>
            </a:endParaRPr>
          </a:p>
          <a:p>
            <a:pPr marL="5071110" marR="553720" indent="62230">
              <a:lnSpc>
                <a:spcPct val="107300"/>
              </a:lnSpc>
              <a:spcBef>
                <a:spcPts val="2275"/>
              </a:spcBef>
            </a:pPr>
            <a:r>
              <a:rPr sz="1100" b="1" spc="-95" dirty="0">
                <a:solidFill>
                  <a:srgbClr val="FFFFFF"/>
                </a:solidFill>
                <a:latin typeface="Arial"/>
                <a:cs typeface="Arial"/>
              </a:rPr>
              <a:t>Privacy-</a:t>
            </a:r>
            <a:r>
              <a:rPr sz="1100" b="1" spc="-40" dirty="0">
                <a:solidFill>
                  <a:srgbClr val="FFFFFF"/>
                </a:solidFill>
                <a:latin typeface="Arial"/>
                <a:cs typeface="Arial"/>
              </a:rPr>
              <a:t>enhancing </a:t>
            </a:r>
            <a:r>
              <a:rPr sz="1100" b="1" spc="-85" dirty="0">
                <a:solidFill>
                  <a:srgbClr val="FFFFFF"/>
                </a:solidFill>
                <a:latin typeface="Arial"/>
                <a:cs typeface="Arial"/>
              </a:rPr>
              <a:t>technologies,</a:t>
            </a:r>
            <a:r>
              <a:rPr sz="1100" b="1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100" b="1" spc="-95" dirty="0">
                <a:solidFill>
                  <a:srgbClr val="FFFFFF"/>
                </a:solidFill>
                <a:latin typeface="Arial"/>
                <a:cs typeface="Arial"/>
              </a:rPr>
              <a:t>secure</a:t>
            </a:r>
            <a:endParaRPr sz="11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100">
              <a:latin typeface="Arial"/>
              <a:cs typeface="Arial"/>
            </a:endParaRPr>
          </a:p>
          <a:p>
            <a:pPr marL="4675505" marR="509270" indent="243204">
              <a:lnSpc>
                <a:spcPct val="96300"/>
              </a:lnSpc>
            </a:pPr>
            <a:r>
              <a:rPr sz="2400" b="1" spc="-85" dirty="0">
                <a:solidFill>
                  <a:srgbClr val="0070C0"/>
                </a:solidFill>
                <a:latin typeface="Arial"/>
                <a:cs typeface="Arial"/>
              </a:rPr>
              <a:t>Consent </a:t>
            </a:r>
            <a:r>
              <a:rPr sz="2400" b="1" spc="-75" dirty="0">
                <a:solidFill>
                  <a:srgbClr val="0070C0"/>
                </a:solidFill>
                <a:latin typeface="Arial"/>
                <a:cs typeface="Arial"/>
              </a:rPr>
              <a:t>Treatments </a:t>
            </a:r>
            <a:r>
              <a:rPr sz="2400" b="1" spc="-125" dirty="0">
                <a:solidFill>
                  <a:srgbClr val="0070C0"/>
                </a:solidFill>
                <a:latin typeface="Arial"/>
                <a:cs typeface="Arial"/>
              </a:rPr>
              <a:t>Exposome </a:t>
            </a:r>
            <a:r>
              <a:rPr sz="2400" b="1" spc="-105" dirty="0">
                <a:solidFill>
                  <a:srgbClr val="0070C0"/>
                </a:solidFill>
                <a:latin typeface="Arial"/>
                <a:cs typeface="Arial"/>
              </a:rPr>
              <a:t>Endotypes </a:t>
            </a:r>
            <a:r>
              <a:rPr sz="2400" b="1" spc="-275" dirty="0">
                <a:solidFill>
                  <a:srgbClr val="0070C0"/>
                </a:solidFill>
                <a:latin typeface="Arial"/>
                <a:cs typeface="Arial"/>
              </a:rPr>
              <a:t>PROMs</a:t>
            </a:r>
            <a:endParaRPr sz="2400">
              <a:latin typeface="Arial"/>
              <a:cs typeface="Arial"/>
            </a:endParaRPr>
          </a:p>
          <a:p>
            <a:pPr marL="4526915" marR="5080" indent="123189">
              <a:lnSpc>
                <a:spcPct val="88900"/>
              </a:lnSpc>
              <a:spcBef>
                <a:spcPts val="150"/>
              </a:spcBef>
            </a:pPr>
            <a:r>
              <a:rPr sz="2400" b="1" spc="-175" dirty="0">
                <a:solidFill>
                  <a:srgbClr val="0070C0"/>
                </a:solidFill>
                <a:latin typeface="Arial"/>
                <a:cs typeface="Arial"/>
              </a:rPr>
              <a:t>Geno/expression </a:t>
            </a:r>
            <a:r>
              <a:rPr sz="2400" b="1" spc="-90" dirty="0">
                <a:solidFill>
                  <a:srgbClr val="0070C0"/>
                </a:solidFill>
                <a:latin typeface="Arial"/>
                <a:cs typeface="Arial"/>
              </a:rPr>
              <a:t>Registry </a:t>
            </a:r>
            <a:r>
              <a:rPr sz="2400" b="1" spc="-60" dirty="0">
                <a:solidFill>
                  <a:srgbClr val="0070C0"/>
                </a:solidFill>
                <a:latin typeface="Arial"/>
                <a:cs typeface="Arial"/>
              </a:rPr>
              <a:t>Phenome </a:t>
            </a:r>
            <a:r>
              <a:rPr sz="2400" b="1" spc="-110" dirty="0">
                <a:solidFill>
                  <a:srgbClr val="0070C0"/>
                </a:solidFill>
                <a:latin typeface="Arial"/>
                <a:cs typeface="Arial"/>
              </a:rPr>
              <a:t>Biomarkers</a:t>
            </a:r>
            <a:endParaRPr sz="2400">
              <a:latin typeface="Arial"/>
              <a:cs typeface="Arial"/>
            </a:endParaRPr>
          </a:p>
          <a:p>
            <a:pPr marL="4526915">
              <a:lnSpc>
                <a:spcPct val="100000"/>
              </a:lnSpc>
            </a:pPr>
            <a:r>
              <a:rPr sz="2400" b="1" spc="-160" dirty="0">
                <a:solidFill>
                  <a:srgbClr val="0070C0"/>
                </a:solidFill>
                <a:latin typeface="Arial"/>
                <a:cs typeface="Arial"/>
              </a:rPr>
              <a:t>Future</a:t>
            </a:r>
            <a:r>
              <a:rPr sz="2400" b="1" spc="-125" dirty="0">
                <a:solidFill>
                  <a:srgbClr val="0070C0"/>
                </a:solidFill>
                <a:latin typeface="Arial"/>
                <a:cs typeface="Arial"/>
              </a:rPr>
              <a:t> </a:t>
            </a:r>
            <a:r>
              <a:rPr sz="2400" b="1" spc="-20" dirty="0">
                <a:solidFill>
                  <a:srgbClr val="0070C0"/>
                </a:solidFill>
                <a:latin typeface="Arial"/>
                <a:cs typeface="Arial"/>
              </a:rPr>
              <a:t>etc.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101942" y="6056084"/>
            <a:ext cx="1905000" cy="62865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B260A0-6332-15F8-90B9-32301872DABC}"/>
              </a:ext>
            </a:extLst>
          </p:cNvPr>
          <p:cNvSpPr txBox="1"/>
          <p:nvPr/>
        </p:nvSpPr>
        <p:spPr>
          <a:xfrm>
            <a:off x="3048000" y="1752600"/>
            <a:ext cx="5724644" cy="276998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6600" b="1" dirty="0"/>
              <a:t>LLM Exercise</a:t>
            </a: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Plus, availability of </a:t>
            </a: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Data Modelling Walk-thru</a:t>
            </a:r>
            <a:br>
              <a:rPr lang="en-US" sz="3600" b="1" dirty="0">
                <a:solidFill>
                  <a:srgbClr val="FF0000"/>
                </a:solidFill>
              </a:rPr>
            </a:br>
            <a:r>
              <a:rPr lang="en-US" sz="3600" b="1" dirty="0">
                <a:solidFill>
                  <a:srgbClr val="FF0000"/>
                </a:solidFill>
              </a:rPr>
              <a:t>(on request)</a:t>
            </a:r>
          </a:p>
        </p:txBody>
      </p:sp>
    </p:spTree>
    <p:extLst>
      <p:ext uri="{BB962C8B-B14F-4D97-AF65-F5344CB8AC3E}">
        <p14:creationId xmlns:p14="http://schemas.microsoft.com/office/powerpoint/2010/main" val="25537917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134</TotalTime>
  <Words>2195</Words>
  <Application>Microsoft Macintosh PowerPoint</Application>
  <PresentationFormat>Widescreen</PresentationFormat>
  <Paragraphs>292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Aptos</vt:lpstr>
      <vt:lpstr>Arial</vt:lpstr>
      <vt:lpstr>Arial Narrow</vt:lpstr>
      <vt:lpstr>Calibri</vt:lpstr>
      <vt:lpstr>Times New Roman</vt:lpstr>
      <vt:lpstr>Office Theme</vt:lpstr>
      <vt:lpstr>BMD7010 Machine Learning and Large Language Models</vt:lpstr>
      <vt:lpstr>BMDS7010</vt:lpstr>
      <vt:lpstr>Learning Objectives</vt:lpstr>
      <vt:lpstr>Re-clarification Aiming at simple definitions</vt:lpstr>
      <vt:lpstr>Reminder of distinctions Aiming at simple definitions</vt:lpstr>
      <vt:lpstr>Impacts of Machine Learning</vt:lpstr>
      <vt:lpstr>Impacts of Machine Learning See BMDS7010 Supplements Provided</vt:lpstr>
      <vt:lpstr>Machine learning methods</vt:lpstr>
      <vt:lpstr>Machine learning metrics or “How do you know if it’s a good model?” </vt:lpstr>
      <vt:lpstr>Unsupervised learning</vt:lpstr>
      <vt:lpstr>Reinforcement learning</vt:lpstr>
      <vt:lpstr>Supervised learning examples with discrete target variables</vt:lpstr>
      <vt:lpstr>Decision trees</vt:lpstr>
      <vt:lpstr>Random Forests Combines Multiple Decision Trees to Make Predictions</vt:lpstr>
      <vt:lpstr>k-Means Clustering Algorithms</vt:lpstr>
      <vt:lpstr>Natural language processing (NLP)</vt:lpstr>
      <vt:lpstr>A Word about the Ethics of AI</vt:lpstr>
      <vt:lpstr>Summary of Methods</vt:lpstr>
      <vt:lpstr>Deep Learning</vt:lpstr>
      <vt:lpstr>Ordinary machine learning v</vt:lpstr>
      <vt:lpstr>Ordinary machine learning v deep learning fundamental differences</vt:lpstr>
      <vt:lpstr>Ordinary Machine Learning v</vt:lpstr>
      <vt:lpstr>Short Break</vt:lpstr>
      <vt:lpstr>Large Language Models (LLMs)</vt:lpstr>
      <vt:lpstr>“The Cambrian Expansion of LLM”</vt:lpstr>
      <vt:lpstr>Use of LLMS in Medicine</vt:lpstr>
      <vt:lpstr>How LLMs Work</vt:lpstr>
      <vt:lpstr>Advantages &amp; Disadvantages of LLM</vt:lpstr>
      <vt:lpstr>The Future of Large Language Models</vt:lpstr>
      <vt:lpstr>Large Language Models “Two Deeper Dives”</vt:lpstr>
      <vt:lpstr>LLM developments</vt:lpstr>
      <vt:lpstr>TO FINISH Just three slides for awareness slides on use of large-scale</vt:lpstr>
      <vt:lpstr>(TRE)</vt:lpstr>
      <vt:lpstr>PowerPoint Presentation</vt:lpstr>
      <vt:lpstr>The Future – The Linked Panarome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Edward Conley</cp:lastModifiedBy>
  <cp:revision>9</cp:revision>
  <dcterms:created xsi:type="dcterms:W3CDTF">2025-03-24T10:27:09Z</dcterms:created>
  <dcterms:modified xsi:type="dcterms:W3CDTF">2025-03-27T12:10:14Z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2024-04-29T00:00:00Z</vt:filetime>
  </property>
  <property fmtid="{D5CDD505-2E9C-101B-9397-08002B2CF9AE}" pid="3" name="LastSaved">
    <vt:filetime>2025-03-24T00:00:00Z</vt:filetime>
  </property>
  <property fmtid="{D5CDD505-2E9C-101B-9397-08002B2CF9AE}" pid="4" name="Producer">
    <vt:lpwstr>Acrobat Pro 24 Paper Capture Plug-in</vt:lpwstr>
  </property>
</Properties>
</file>