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9"/>
  </p:notesMasterIdLst>
  <p:handoutMasterIdLst>
    <p:handoutMasterId r:id="rId20"/>
  </p:handoutMasterIdLst>
  <p:sldIdLst>
    <p:sldId id="299" r:id="rId5"/>
    <p:sldId id="284" r:id="rId6"/>
    <p:sldId id="278" r:id="rId7"/>
    <p:sldId id="261" r:id="rId8"/>
    <p:sldId id="273" r:id="rId9"/>
    <p:sldId id="279" r:id="rId10"/>
    <p:sldId id="265" r:id="rId11"/>
    <p:sldId id="277" r:id="rId12"/>
    <p:sldId id="294" r:id="rId13"/>
    <p:sldId id="295" r:id="rId14"/>
    <p:sldId id="296" r:id="rId15"/>
    <p:sldId id="297" r:id="rId16"/>
    <p:sldId id="298" r:id="rId17"/>
    <p:sldId id="29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2294DC-C95A-4835-E293-5190DA904034}" v="96" dt="2024-08-03T18:44:16.261"/>
  </p1510:revLst>
</p1510:revInfo>
</file>

<file path=ppt/tableStyles.xml><?xml version="1.0" encoding="utf-8"?>
<a:tblStyleLst xmlns:a="http://schemas.openxmlformats.org/drawingml/2006/main" def="{7E9639D4-E3E2-4D34-9284-5A2195B3D0D7}"/>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85" autoAdjust="0"/>
    <p:restoredTop sz="94879" autoAdjust="0"/>
  </p:normalViewPr>
  <p:slideViewPr>
    <p:cSldViewPr snapToGrid="0">
      <p:cViewPr varScale="1">
        <p:scale>
          <a:sx n="78" d="100"/>
          <a:sy n="78" d="100"/>
        </p:scale>
        <p:origin x="782" y="67"/>
      </p:cViewPr>
      <p:guideLst/>
    </p:cSldViewPr>
  </p:slideViewPr>
  <p:outlineViewPr>
    <p:cViewPr>
      <p:scale>
        <a:sx n="33" d="100"/>
        <a:sy n="33" d="100"/>
      </p:scale>
      <p:origin x="0" y="-4032"/>
    </p:cViewPr>
  </p:outlineViewPr>
  <p:notesTextViewPr>
    <p:cViewPr>
      <p:scale>
        <a:sx n="1" d="1"/>
        <a:sy n="1" d="1"/>
      </p:scale>
      <p:origin x="0" y="0"/>
    </p:cViewPr>
  </p:notesTextViewPr>
  <p:sorterViewPr>
    <p:cViewPr>
      <p:scale>
        <a:sx n="100" d="100"/>
        <a:sy n="100" d="100"/>
      </p:scale>
      <p:origin x="0" y="-1757"/>
    </p:cViewPr>
  </p:sorterViewPr>
  <p:notesViewPr>
    <p:cSldViewPr snapToGrid="0">
      <p:cViewPr>
        <p:scale>
          <a:sx n="1" d="2"/>
          <a:sy n="1" d="2"/>
        </p:scale>
        <p:origin x="3480" y="55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ikanta Gurram (2323354)" userId="S::2323354@student.uwtsd.ac.uk::56b4607d-d192-4e94-a5fc-d0d9d4293974" providerId="AD" clId="Web-{BF2294DC-C95A-4835-E293-5190DA904034}"/>
    <pc:docChg chg="addSld modSld sldOrd">
      <pc:chgData name="Manikanta Gurram (2323354)" userId="S::2323354@student.uwtsd.ac.uk::56b4607d-d192-4e94-a5fc-d0d9d4293974" providerId="AD" clId="Web-{BF2294DC-C95A-4835-E293-5190DA904034}" dt="2024-08-03T18:44:12.105" v="58" actId="20577"/>
      <pc:docMkLst>
        <pc:docMk/>
      </pc:docMkLst>
      <pc:sldChg chg="addSp delSp modSp new mod ord setBg modClrScheme chgLayout">
        <pc:chgData name="Manikanta Gurram (2323354)" userId="S::2323354@student.uwtsd.ac.uk::56b4607d-d192-4e94-a5fc-d0d9d4293974" providerId="AD" clId="Web-{BF2294DC-C95A-4835-E293-5190DA904034}" dt="2024-08-03T18:44:12.105" v="58" actId="20577"/>
        <pc:sldMkLst>
          <pc:docMk/>
          <pc:sldMk cId="2304330459" sldId="299"/>
        </pc:sldMkLst>
        <pc:spChg chg="del mod ord">
          <ac:chgData name="Manikanta Gurram (2323354)" userId="S::2323354@student.uwtsd.ac.uk::56b4607d-d192-4e94-a5fc-d0d9d4293974" providerId="AD" clId="Web-{BF2294DC-C95A-4835-E293-5190DA904034}" dt="2024-08-03T18:41:15.225" v="8"/>
          <ac:spMkLst>
            <pc:docMk/>
            <pc:sldMk cId="2304330459" sldId="299"/>
            <ac:spMk id="2" creationId="{4E94DEB3-A7E1-660F-81C2-A15EDD9F8638}"/>
          </ac:spMkLst>
        </pc:spChg>
        <pc:spChg chg="del">
          <ac:chgData name="Manikanta Gurram (2323354)" userId="S::2323354@student.uwtsd.ac.uk::56b4607d-d192-4e94-a5fc-d0d9d4293974" providerId="AD" clId="Web-{BF2294DC-C95A-4835-E293-5190DA904034}" dt="2024-08-03T18:39:55.591" v="3"/>
          <ac:spMkLst>
            <pc:docMk/>
            <pc:sldMk cId="2304330459" sldId="299"/>
            <ac:spMk id="3" creationId="{75C768F3-68D1-942E-EAF6-F272044C4C27}"/>
          </ac:spMkLst>
        </pc:spChg>
        <pc:spChg chg="del mod ord">
          <ac:chgData name="Manikanta Gurram (2323354)" userId="S::2323354@student.uwtsd.ac.uk::56b4607d-d192-4e94-a5fc-d0d9d4293974" providerId="AD" clId="Web-{BF2294DC-C95A-4835-E293-5190DA904034}" dt="2024-08-03T18:40:51.100" v="5"/>
          <ac:spMkLst>
            <pc:docMk/>
            <pc:sldMk cId="2304330459" sldId="299"/>
            <ac:spMk id="4" creationId="{DDEA4413-DB67-DE71-0DB8-EA6DCCBEC5B0}"/>
          </ac:spMkLst>
        </pc:spChg>
        <pc:spChg chg="add mod">
          <ac:chgData name="Manikanta Gurram (2323354)" userId="S::2323354@student.uwtsd.ac.uk::56b4607d-d192-4e94-a5fc-d0d9d4293974" providerId="AD" clId="Web-{BF2294DC-C95A-4835-E293-5190DA904034}" dt="2024-08-03T18:44:12.105" v="58" actId="20577"/>
          <ac:spMkLst>
            <pc:docMk/>
            <pc:sldMk cId="2304330459" sldId="299"/>
            <ac:spMk id="6" creationId="{F7280EF1-C7A2-5B7B-EF8A-4971A40E41CC}"/>
          </ac:spMkLst>
        </pc:spChg>
        <pc:spChg chg="add">
          <ac:chgData name="Manikanta Gurram (2323354)" userId="S::2323354@student.uwtsd.ac.uk::56b4607d-d192-4e94-a5fc-d0d9d4293974" providerId="AD" clId="Web-{BF2294DC-C95A-4835-E293-5190DA904034}" dt="2024-08-03T18:40:05.607" v="4"/>
          <ac:spMkLst>
            <pc:docMk/>
            <pc:sldMk cId="2304330459" sldId="299"/>
            <ac:spMk id="9" creationId="{1B15ED52-F352-441B-82BF-E0EA34836D08}"/>
          </ac:spMkLst>
        </pc:spChg>
        <pc:spChg chg="add">
          <ac:chgData name="Manikanta Gurram (2323354)" userId="S::2323354@student.uwtsd.ac.uk::56b4607d-d192-4e94-a5fc-d0d9d4293974" providerId="AD" clId="Web-{BF2294DC-C95A-4835-E293-5190DA904034}" dt="2024-08-03T18:40:05.607" v="4"/>
          <ac:spMkLst>
            <pc:docMk/>
            <pc:sldMk cId="2304330459" sldId="299"/>
            <ac:spMk id="11" creationId="{3B2E3793-BFE6-45A2-9B7B-E18844431C99}"/>
          </ac:spMkLst>
        </pc:spChg>
        <pc:spChg chg="add">
          <ac:chgData name="Manikanta Gurram (2323354)" userId="S::2323354@student.uwtsd.ac.uk::56b4607d-d192-4e94-a5fc-d0d9d4293974" providerId="AD" clId="Web-{BF2294DC-C95A-4835-E293-5190DA904034}" dt="2024-08-03T18:40:05.607" v="4"/>
          <ac:spMkLst>
            <pc:docMk/>
            <pc:sldMk cId="2304330459" sldId="299"/>
            <ac:spMk id="13" creationId="{BC4C4868-CB8F-4AF9-9CDB-8108F2C19B67}"/>
          </ac:spMkLst>
        </pc:spChg>
        <pc:spChg chg="add">
          <ac:chgData name="Manikanta Gurram (2323354)" userId="S::2323354@student.uwtsd.ac.uk::56b4607d-d192-4e94-a5fc-d0d9d4293974" providerId="AD" clId="Web-{BF2294DC-C95A-4835-E293-5190DA904034}" dt="2024-08-03T18:40:05.607" v="4"/>
          <ac:spMkLst>
            <pc:docMk/>
            <pc:sldMk cId="2304330459" sldId="299"/>
            <ac:spMk id="15" creationId="{375E0459-6403-40CD-989D-56A4407CA12E}"/>
          </ac:spMkLst>
        </pc:spChg>
        <pc:spChg chg="add">
          <ac:chgData name="Manikanta Gurram (2323354)" userId="S::2323354@student.uwtsd.ac.uk::56b4607d-d192-4e94-a5fc-d0d9d4293974" providerId="AD" clId="Web-{BF2294DC-C95A-4835-E293-5190DA904034}" dt="2024-08-03T18:40:05.607" v="4"/>
          <ac:spMkLst>
            <pc:docMk/>
            <pc:sldMk cId="2304330459" sldId="299"/>
            <ac:spMk id="17" creationId="{53E5B1A8-3AC9-4BD1-9BBC-78CA94F2D1BA}"/>
          </ac:spMkLst>
        </pc:spChg>
        <pc:picChg chg="add mod ord">
          <ac:chgData name="Manikanta Gurram (2323354)" userId="S::2323354@student.uwtsd.ac.uk::56b4607d-d192-4e94-a5fc-d0d9d4293974" providerId="AD" clId="Web-{BF2294DC-C95A-4835-E293-5190DA904034}" dt="2024-08-03T18:40:59.709" v="7" actId="1076"/>
          <ac:picMkLst>
            <pc:docMk/>
            <pc:sldMk cId="2304330459" sldId="299"/>
            <ac:picMk id="5" creationId="{DD658DB2-5B35-B73B-2F57-F23B62B7081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994AA-C437-4EF4-8BEF-0B832D7FA420}" type="datetimeFigureOut">
              <a:rPr lang="en-US" smtClean="0"/>
              <a:t>8/3/2024</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F757874-EF65-4B61-B062-40C932C81294}"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4FE048-FAD0-D943-9A17-3C4CB7633182}" type="datetimeFigureOut">
              <a:rPr lang="en-US" smtClean="0"/>
              <a:t>8/3/2024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247812-3409-784D-BAE7-ABE53735D59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247812-3409-784D-BAE7-ABE53735D59F}"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247812-3409-784D-BAE7-ABE53735D59F}"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247812-3409-784D-BAE7-ABE53735D59F}"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247812-3409-784D-BAE7-ABE53735D59F}"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247812-3409-784D-BAE7-ABE53735D59F}"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8D5D83F1-BF6E-4A98-8153-BAC9ABDE7CE3}" type="datetimeFigureOut">
              <a:rPr lang="en-US" dirty="0"/>
              <a:t>8/3/2024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A576E92-E5C8-4FF8-B2BE-A516F6A1724E}" type="datetimeFigureOut">
              <a:rPr lang="en-US" dirty="0"/>
              <a:t>8/3/2024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06DDB232-C681-46A2-B21F-2BD21E9CA134}" type="datetimeFigureOut">
              <a:rPr lang="en-US" dirty="0"/>
              <a:t>8/3/2024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2849526"/>
            <a:ext cx="5105400" cy="3210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0ABE26E-66F9-4E5F-9E07-CA7CDB200281}" type="datetimeFigureOut">
              <a:rPr lang="en-US" dirty="0"/>
              <a:t>8/3/2024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3006725"/>
            <a:ext cx="5183188"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5A1A01C-F286-49E7-998E-3D5BB613F99A}" type="datetimeFigureOut">
              <a:rPr lang="en-US" dirty="0"/>
              <a:t>8/3/2024</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7CC2C0A-F771-42D9-AAB0-90C3A2B0FEAD}" type="datetimeFigureOut">
              <a:rPr lang="en-US" dirty="0"/>
              <a:t>8/3/2024</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A2A270-409D-4410-9649-B7481576446C}" type="datetimeFigureOut">
              <a:rPr lang="en-US" dirty="0"/>
              <a:t>8/3/2024</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200AA3-798A-4433-8927-6E115914B6EF}" type="datetimeFigureOut">
              <a:rPr lang="en-US" dirty="0"/>
              <a:t>8/3/2024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6322871-0F85-43DC-99D7-CA8E7437E2EC}" type="datetimeFigureOut">
              <a:rPr lang="en-US" dirty="0"/>
              <a:t>8/3/2024</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9BE5A2-57A1-4629-B29D-D386573AF9F3}" type="datetimeFigureOut">
              <a:rPr lang="en-US" dirty="0"/>
              <a:t>8/3/2024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3A72485-1B57-41B4-A998-97848CC136C2}" type="datetimeFigureOut">
              <a:rPr lang="en-US" dirty="0"/>
              <a:t>8/3/2024</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70C12960-6E85-460F-B6E3-5B82CB31AF3D}"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tx1"/>
        </a:solidFill>
        <a:effectLst/>
      </p:bgPr>
    </p:bg>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0" y="0"/>
            <a:ext cx="12192000"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6" name="Title 1"/>
          <p:cNvSpPr>
            <a:spLocks noGrp="1"/>
          </p:cNvSpPr>
          <p:nvPr>
            <p:ph type="ctrTitle" hasCustomPrompt="1"/>
          </p:nvPr>
        </p:nvSpPr>
        <p:spPr>
          <a:xfrm>
            <a:off x="1524000" y="2286000"/>
            <a:ext cx="9144000" cy="2286000"/>
          </a:xfrm>
        </p:spPr>
        <p:txBody>
          <a:bodyPr anchor="ctr" anchorCtr="0">
            <a:noAutofit/>
          </a:bodyPr>
          <a:lstStyle>
            <a:lvl1pPr algn="ctr">
              <a:defRPr sz="4800">
                <a:solidFill>
                  <a:schemeClr val="bg1"/>
                </a:solidFill>
              </a:defRPr>
            </a:lvl1pPr>
          </a:lstStyle>
          <a:p>
            <a:r>
              <a:rPr lang="en-US" dirty="0"/>
              <a:t>Click to add title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562816" y="457200"/>
            <a:ext cx="4837176" cy="1993392"/>
          </a:xfrm>
        </p:spPr>
        <p:txBody>
          <a:bodyPr anchor="b">
            <a:noAutofit/>
          </a:bodyPr>
          <a:lstStyle>
            <a:lvl1pPr>
              <a:defRPr sz="3200"/>
            </a:lvl1pPr>
          </a:lstStyle>
          <a:p>
            <a:r>
              <a:rPr lang="en-US" dirty="0"/>
              <a:t>Click to add title</a:t>
            </a:r>
          </a:p>
        </p:txBody>
      </p:sp>
      <p:sp>
        <p:nvSpPr>
          <p:cNvPr id="10" name="Picture Placeholder 9"/>
          <p:cNvSpPr>
            <a:spLocks noGrp="1"/>
          </p:cNvSpPr>
          <p:nvPr>
            <p:ph type="pic" sz="quarter" idx="10"/>
          </p:nvPr>
        </p:nvSpPr>
        <p:spPr>
          <a:xfrm>
            <a:off x="-28882" y="0"/>
            <a:ext cx="6115050" cy="6858000"/>
          </a:xfrm>
          <a:prstGeom prst="parallelogram">
            <a:avLst/>
          </a:prstGeom>
          <a:ln>
            <a:noFill/>
          </a:ln>
        </p:spPr>
        <p:txBody>
          <a:bodyPr tIns="0">
            <a:normAutofit/>
          </a:bodyPr>
          <a:lstStyle>
            <a:lvl1pPr marL="0" indent="0" algn="ctr">
              <a:buNone/>
              <a:defRPr sz="2000"/>
            </a:lvl1pPr>
          </a:lstStyle>
          <a:p>
            <a:r>
              <a:rPr lang="en-US"/>
              <a:t>Click icon to add picture</a:t>
            </a:r>
            <a:endParaRPr lang="en-US" dirty="0"/>
          </a:p>
        </p:txBody>
      </p:sp>
      <p:sp>
        <p:nvSpPr>
          <p:cNvPr id="3" name="Content Placeholder 2"/>
          <p:cNvSpPr>
            <a:spLocks noGrp="1"/>
          </p:cNvSpPr>
          <p:nvPr>
            <p:ph idx="1" hasCustomPrompt="1"/>
          </p:nvPr>
        </p:nvSpPr>
        <p:spPr>
          <a:xfrm>
            <a:off x="6562818" y="2752344"/>
            <a:ext cx="4837174" cy="3136392"/>
          </a:xfrm>
        </p:spPr>
        <p:txBody>
          <a:bodyPr anchor="t" anchorCtr="0">
            <a:normAutofit/>
          </a:bodyPr>
          <a:lstStyle>
            <a:lvl1pPr marL="0" indent="0">
              <a:lnSpc>
                <a:spcPct val="150000"/>
              </a:lnSpc>
              <a:spcBef>
                <a:spcPts val="1000"/>
              </a:spcBef>
              <a:buNone/>
              <a:defRPr sz="1800" cap="all" spc="300" baseline="0"/>
            </a:lvl1pPr>
            <a:lvl2pPr marL="457200" indent="0">
              <a:lnSpc>
                <a:spcPct val="150000"/>
              </a:lnSpc>
              <a:spcBef>
                <a:spcPts val="1000"/>
              </a:spcBef>
              <a:buNone/>
              <a:defRPr sz="1800" cap="all" spc="300" baseline="0"/>
            </a:lvl2pPr>
            <a:lvl3pPr marL="914400" indent="0">
              <a:lnSpc>
                <a:spcPct val="150000"/>
              </a:lnSpc>
              <a:spcBef>
                <a:spcPts val="1000"/>
              </a:spcBef>
              <a:buNone/>
              <a:defRPr sz="1800" cap="all" spc="300" baseline="0"/>
            </a:lvl3pPr>
            <a:lvl4pPr marL="1371600" indent="0">
              <a:lnSpc>
                <a:spcPct val="150000"/>
              </a:lnSpc>
              <a:spcBef>
                <a:spcPts val="1000"/>
              </a:spcBef>
              <a:buNone/>
              <a:defRPr sz="1800" cap="all" spc="300" baseline="0"/>
            </a:lvl4pPr>
            <a:lvl5pPr marL="1828800" indent="0">
              <a:lnSpc>
                <a:spcPct val="150000"/>
              </a:lnSpc>
              <a:spcBef>
                <a:spcPts val="1000"/>
              </a:spcBef>
              <a:buNone/>
              <a:defRPr sz="1800" cap="all" spc="300" baseline="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0"/>
          <p:cNvSpPr/>
          <p:nvPr userDrawn="1"/>
        </p:nvSpPr>
        <p:spPr>
          <a:xfrm>
            <a:off x="6562817"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 subtitle +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17600" y="762000"/>
            <a:ext cx="5066250" cy="2900680"/>
          </a:xfrm>
        </p:spPr>
        <p:txBody>
          <a:bodyPr anchor="b">
            <a:noAutofit/>
          </a:bodyPr>
          <a:lstStyle>
            <a:lvl1pPr algn="ctr">
              <a:defRPr sz="3200"/>
            </a:lvl1pPr>
          </a:lstStyle>
          <a:p>
            <a:r>
              <a:rPr lang="en-US"/>
              <a:t>Click to edit Master title style</a:t>
            </a:r>
            <a:endParaRPr lang="en-US" dirty="0"/>
          </a:p>
        </p:txBody>
      </p:sp>
      <p:sp>
        <p:nvSpPr>
          <p:cNvPr id="12" name="Picture Placeholder 11"/>
          <p:cNvSpPr>
            <a:spLocks noGrp="1"/>
          </p:cNvSpPr>
          <p:nvPr>
            <p:ph type="pic" sz="quarter" idx="10" hasCustomPrompt="1"/>
          </p:nvPr>
        </p:nvSpPr>
        <p:spPr>
          <a:xfrm flipH="1">
            <a:off x="6086167" y="-22225"/>
            <a:ext cx="6080760" cy="6902450"/>
          </a:xfrm>
          <a:prstGeom prst="parallelogram">
            <a:avLst/>
          </a:prstGeom>
          <a:ln>
            <a:noFill/>
          </a:ln>
        </p:spPr>
        <p:txBody>
          <a:bodyPr lIns="0" tIns="0">
            <a:normAutofit/>
          </a:bodyPr>
          <a:lstStyle>
            <a:lvl1pPr marL="0" indent="0" algn="l">
              <a:buNone/>
              <a:defRPr sz="2000"/>
            </a:lvl1pPr>
          </a:lstStyle>
          <a:p>
            <a:r>
              <a:rPr lang="en-US" dirty="0"/>
              <a:t>Click icon to add image</a:t>
            </a:r>
          </a:p>
        </p:txBody>
      </p:sp>
      <p:sp>
        <p:nvSpPr>
          <p:cNvPr id="3" name="Subtitle 2"/>
          <p:cNvSpPr>
            <a:spLocks noGrp="1"/>
          </p:cNvSpPr>
          <p:nvPr>
            <p:ph type="subTitle" idx="1" hasCustomPrompt="1"/>
          </p:nvPr>
        </p:nvSpPr>
        <p:spPr>
          <a:xfrm>
            <a:off x="1117600" y="4145280"/>
            <a:ext cx="5066250" cy="690880"/>
          </a:xfrm>
          <a:gradFill flip="none" rotWithShape="1">
            <a:gsLst>
              <a:gs pos="0">
                <a:schemeClr val="accent5"/>
              </a:gs>
              <a:gs pos="100000">
                <a:schemeClr val="accent2">
                  <a:lumMod val="97000"/>
                  <a:lumOff val="3000"/>
                </a:schemeClr>
              </a:gs>
              <a:gs pos="50000">
                <a:schemeClr val="accent1"/>
              </a:gs>
            </a:gsLst>
            <a:lin ang="10200000" scaled="0"/>
            <a:tileRect/>
          </a:gradFill>
        </p:spPr>
        <p:txBody>
          <a:bodyPr anchor="ctr">
            <a:normAutofit/>
          </a:bodyPr>
          <a:lstStyle>
            <a:lvl1pPr marL="0" indent="0" algn="ctr">
              <a:buNone/>
              <a:defRPr sz="2400" cap="all" baseline="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subtitle</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242425" y="466344"/>
            <a:ext cx="6241651" cy="1710354"/>
          </a:xfrm>
        </p:spPr>
        <p:txBody>
          <a:bodyPr bIns="0" anchor="ctr" anchorCtr="0">
            <a:noAutofit/>
          </a:bodyPr>
          <a:lstStyle>
            <a:lvl1pPr>
              <a:defRPr sz="3200"/>
            </a:lvl1pPr>
          </a:lstStyle>
          <a:p>
            <a:r>
              <a:rPr lang="en-US" dirty="0"/>
              <a:t>Click to add title</a:t>
            </a:r>
          </a:p>
        </p:txBody>
      </p:sp>
      <p:sp>
        <p:nvSpPr>
          <p:cNvPr id="10" name="Picture Placeholder 9"/>
          <p:cNvSpPr>
            <a:spLocks noGrp="1"/>
          </p:cNvSpPr>
          <p:nvPr>
            <p:ph type="pic" sz="quarter" idx="10"/>
          </p:nvPr>
        </p:nvSpPr>
        <p:spPr>
          <a:xfrm>
            <a:off x="0" y="0"/>
            <a:ext cx="4287838" cy="6858000"/>
          </a:xfrm>
        </p:spPr>
        <p:txBody>
          <a:bodyPr>
            <a:normAutofit/>
          </a:bodyPr>
          <a:lstStyle>
            <a:lvl1pPr marL="0" indent="0" algn="ctr">
              <a:buNone/>
              <a:defRPr sz="2000"/>
            </a:lvl1pPr>
          </a:lstStyle>
          <a:p>
            <a:r>
              <a:rPr lang="en-US"/>
              <a:t>Click icon to add picture</a:t>
            </a:r>
            <a:endParaRPr lang="en-US" dirty="0"/>
          </a:p>
        </p:txBody>
      </p:sp>
      <p:sp>
        <p:nvSpPr>
          <p:cNvPr id="3" name="Content Placeholder 2"/>
          <p:cNvSpPr>
            <a:spLocks noGrp="1"/>
          </p:cNvSpPr>
          <p:nvPr>
            <p:ph idx="1" hasCustomPrompt="1"/>
          </p:nvPr>
        </p:nvSpPr>
        <p:spPr>
          <a:xfrm>
            <a:off x="5242426" y="2286000"/>
            <a:ext cx="6241650" cy="3474720"/>
          </a:xfrm>
        </p:spPr>
        <p:txBody>
          <a:bodyPr>
            <a:normAutofit/>
          </a:bodyPr>
          <a:lstStyle>
            <a:lvl1pPr marL="228600" indent="-228600">
              <a:spcBef>
                <a:spcPts val="1000"/>
              </a:spcBef>
              <a:spcAft>
                <a:spcPts val="1000"/>
              </a:spcAft>
              <a:buClr>
                <a:schemeClr val="accent2"/>
              </a:buClr>
              <a:buFont typeface="Wingdings" panose="05000000000000000000" pitchFamily="2" charset="2"/>
              <a:buChar char="§"/>
              <a:defRPr sz="1800"/>
            </a:lvl1pPr>
            <a:lvl2pPr marL="228600" indent="-228600">
              <a:spcBef>
                <a:spcPts val="1000"/>
              </a:spcBef>
              <a:spcAft>
                <a:spcPts val="1000"/>
              </a:spcAft>
              <a:buClr>
                <a:schemeClr val="accent2"/>
              </a:buClr>
              <a:buFont typeface="Wingdings" panose="05000000000000000000" pitchFamily="2" charset="2"/>
              <a:buChar char="§"/>
              <a:defRPr sz="1800"/>
            </a:lvl2pPr>
            <a:lvl3pPr marL="228600" indent="-228600">
              <a:spcBef>
                <a:spcPts val="1000"/>
              </a:spcBef>
              <a:spcAft>
                <a:spcPts val="1000"/>
              </a:spcAft>
              <a:buClr>
                <a:schemeClr val="accent2"/>
              </a:buClr>
              <a:buFont typeface="Wingdings" panose="05000000000000000000" pitchFamily="2" charset="2"/>
              <a:buChar char="§"/>
              <a:defRPr sz="1800"/>
            </a:lvl3pPr>
            <a:lvl4pPr marL="228600" indent="-228600">
              <a:spcBef>
                <a:spcPts val="1000"/>
              </a:spcBef>
              <a:spcAft>
                <a:spcPts val="1000"/>
              </a:spcAft>
              <a:buClr>
                <a:schemeClr val="accent2"/>
              </a:buClr>
              <a:buFont typeface="Wingdings" panose="05000000000000000000" pitchFamily="2" charset="2"/>
              <a:buChar char="§"/>
              <a:defRPr sz="1800"/>
            </a:lvl4pPr>
            <a:lvl5pPr marL="228600" indent="-228600">
              <a:spcBef>
                <a:spcPts val="1000"/>
              </a:spcBef>
              <a:spcAft>
                <a:spcPts val="1000"/>
              </a:spcAft>
              <a:buClr>
                <a:schemeClr val="accent2"/>
              </a:buClr>
              <a:buFont typeface="Wingdings" panose="05000000000000000000" pitchFamily="2" charset="2"/>
              <a:buChar cha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Rectangle 7"/>
          <p:cNvSpPr/>
          <p:nvPr userDrawn="1"/>
        </p:nvSpPr>
        <p:spPr>
          <a:xfrm>
            <a:off x="5291586" y="6303963"/>
            <a:ext cx="4287186"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 subtitl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524000" y="1143000"/>
            <a:ext cx="9144000" cy="2286000"/>
          </a:xfrm>
        </p:spPr>
        <p:txBody>
          <a:bodyPr anchor="b">
            <a:noAutofit/>
          </a:bodyPr>
          <a:lstStyle>
            <a:lvl1pPr algn="ctr">
              <a:defRPr sz="4800"/>
            </a:lvl1pPr>
          </a:lstStyle>
          <a:p>
            <a:r>
              <a:rPr lang="en-US" dirty="0"/>
              <a:t>Click to add title</a:t>
            </a:r>
          </a:p>
        </p:txBody>
      </p:sp>
      <p:sp>
        <p:nvSpPr>
          <p:cNvPr id="3" name="Subtitle 2"/>
          <p:cNvSpPr>
            <a:spLocks noGrp="1"/>
          </p:cNvSpPr>
          <p:nvPr>
            <p:ph type="subTitle" idx="1" hasCustomPrompt="1"/>
          </p:nvPr>
        </p:nvSpPr>
        <p:spPr>
          <a:xfrm>
            <a:off x="1524000" y="3835198"/>
            <a:ext cx="9144000" cy="683219"/>
          </a:xfrm>
          <a:gradFill>
            <a:gsLst>
              <a:gs pos="0">
                <a:schemeClr val="accent5"/>
              </a:gs>
              <a:gs pos="100000">
                <a:schemeClr val="accent2">
                  <a:lumMod val="97000"/>
                  <a:lumOff val="3000"/>
                </a:schemeClr>
              </a:gs>
              <a:gs pos="50000">
                <a:schemeClr val="accent1"/>
              </a:gs>
            </a:gsLst>
            <a:path path="circle">
              <a:fillToRect l="100000" t="100000"/>
            </a:path>
          </a:gradFill>
        </p:spPr>
        <p:txBody>
          <a:bodyPr anchor="ctr">
            <a:normAutofit/>
          </a:bodyPr>
          <a:lstStyle>
            <a:lvl1pPr marL="0" indent="0" algn="ctr">
              <a:buNone/>
              <a:defRPr sz="2400" cap="all" spc="3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subtitle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760"/>
            <a:ext cx="10515600" cy="1325563"/>
          </a:xfrm>
        </p:spPr>
        <p:txBody>
          <a:bodyPr anchor="ctr" anchorCtr="0">
            <a:noAutofit/>
          </a:bodyPr>
          <a:lstStyle>
            <a:lvl1pPr algn="ctr">
              <a:defRPr sz="3200"/>
            </a:lvl1pPr>
          </a:lstStyle>
          <a:p>
            <a:r>
              <a:rPr lang="en-US" dirty="0"/>
              <a:t>Click to add title</a:t>
            </a:r>
          </a:p>
        </p:txBody>
      </p:sp>
      <p:sp>
        <p:nvSpPr>
          <p:cNvPr id="8" name="Content Placeholder 10"/>
          <p:cNvSpPr>
            <a:spLocks noGrp="1"/>
          </p:cNvSpPr>
          <p:nvPr>
            <p:ph sz="quarter" idx="15" hasCustomPrompt="1"/>
          </p:nvPr>
        </p:nvSpPr>
        <p:spPr>
          <a:xfrm>
            <a:off x="838200" y="1790329"/>
            <a:ext cx="5134335" cy="4113054"/>
          </a:xfrm>
        </p:spPr>
        <p:txBody>
          <a:bodyPr>
            <a:normAutofit/>
          </a:bodyPr>
          <a:lstStyle>
            <a:lvl1pPr marL="0" indent="0">
              <a:lnSpc>
                <a:spcPct val="150000"/>
              </a:lnSpc>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10"/>
          <p:cNvSpPr>
            <a:spLocks noGrp="1"/>
          </p:cNvSpPr>
          <p:nvPr>
            <p:ph sz="quarter" idx="16" hasCustomPrompt="1"/>
          </p:nvPr>
        </p:nvSpPr>
        <p:spPr>
          <a:xfrm>
            <a:off x="6219464" y="1790329"/>
            <a:ext cx="5134335" cy="4113054"/>
          </a:xfrm>
        </p:spPr>
        <p:txBody>
          <a:bodyPr>
            <a:normAutofit/>
          </a:bodyPr>
          <a:lstStyle>
            <a:lvl1pPr marL="0" indent="0">
              <a:lnSpc>
                <a:spcPct val="150000"/>
              </a:lnSpc>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Rectangle 9"/>
          <p:cNvSpPr/>
          <p:nvPr userDrawn="1"/>
        </p:nvSpPr>
        <p:spPr>
          <a:xfrm>
            <a:off x="0" y="6303963"/>
            <a:ext cx="1219200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Date Placeholder 4"/>
          <p:cNvSpPr>
            <a:spLocks noGrp="1"/>
          </p:cNvSpPr>
          <p:nvPr>
            <p:ph type="dt" sz="half" idx="10"/>
          </p:nvPr>
        </p:nvSpPr>
        <p:spPr/>
        <p:txBody>
          <a:bodyPr/>
          <a:lstStyle/>
          <a:p>
            <a:fld id="{D6D8061D-18C3-4F4F-85EF-561633F58754}" type="datetimeFigureOut">
              <a:rPr lang="en-US" smtClean="0"/>
              <a:t>8/3/2024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760"/>
            <a:ext cx="10515600" cy="1325880"/>
          </a:xfrm>
        </p:spPr>
        <p:txBody>
          <a:bodyPr anchor="ctr" anchorCtr="0">
            <a:noAutofit/>
          </a:bodyPr>
          <a:lstStyle>
            <a:lvl1pPr algn="ctr">
              <a:defRPr sz="3200"/>
            </a:lvl1pPr>
          </a:lstStyle>
          <a:p>
            <a:r>
              <a:rPr lang="en-US" dirty="0"/>
              <a:t>Click to add title</a:t>
            </a:r>
          </a:p>
        </p:txBody>
      </p:sp>
      <p:sp>
        <p:nvSpPr>
          <p:cNvPr id="11" name="Content Placeholder 10"/>
          <p:cNvSpPr>
            <a:spLocks noGrp="1"/>
          </p:cNvSpPr>
          <p:nvPr>
            <p:ph sz="quarter" idx="13" hasCustomPrompt="1"/>
          </p:nvPr>
        </p:nvSpPr>
        <p:spPr>
          <a:xfrm>
            <a:off x="838200" y="2024781"/>
            <a:ext cx="2878394" cy="4137189"/>
          </a:xfrm>
        </p:spPr>
        <p:txBody>
          <a:bodyPr>
            <a:normAutofit/>
          </a:bodyPr>
          <a:lstStyle>
            <a:lvl1pPr marL="342900" indent="-342900">
              <a:spcBef>
                <a:spcPts val="1000"/>
              </a:spcBef>
              <a:spcAft>
                <a:spcPts val="1000"/>
              </a:spcAft>
              <a:buClr>
                <a:schemeClr val="accent2"/>
              </a:buClr>
              <a:buFont typeface="+mj-lt"/>
              <a:buAutoNum type="arabicPeriod"/>
              <a:defRPr sz="1800">
                <a:latin typeface="+mn-lt"/>
              </a:defRPr>
            </a:lvl1pPr>
            <a:lvl2pPr marL="800100" indent="-342900">
              <a:spcBef>
                <a:spcPts val="1000"/>
              </a:spcBef>
              <a:spcAft>
                <a:spcPts val="1000"/>
              </a:spcAft>
              <a:buClr>
                <a:schemeClr val="accent2"/>
              </a:buClr>
              <a:buFont typeface="+mj-lt"/>
              <a:buAutoNum type="alphaLcPeriod"/>
              <a:defRPr sz="1800">
                <a:latin typeface="+mn-lt"/>
              </a:defRPr>
            </a:lvl2pPr>
            <a:lvl3pPr marL="1257300" indent="-342900">
              <a:spcBef>
                <a:spcPts val="1000"/>
              </a:spcBef>
              <a:spcAft>
                <a:spcPts val="1000"/>
              </a:spcAft>
              <a:buClr>
                <a:schemeClr val="accent2"/>
              </a:buClr>
              <a:buFont typeface="+mj-lt"/>
              <a:buAutoNum type="arabicParenR"/>
              <a:defRPr sz="1800">
                <a:latin typeface="+mn-lt"/>
              </a:defRPr>
            </a:lvl3pPr>
            <a:lvl4pPr marL="1714500" indent="-342900">
              <a:spcBef>
                <a:spcPts val="1000"/>
              </a:spcBef>
              <a:spcAft>
                <a:spcPts val="1000"/>
              </a:spcAft>
              <a:buClr>
                <a:schemeClr val="accent2"/>
              </a:buClr>
              <a:buFont typeface="+mj-lt"/>
              <a:buAutoNum type="alphaLcParenR"/>
              <a:defRPr sz="1800">
                <a:latin typeface="+mn-lt"/>
              </a:defRPr>
            </a:lvl4pPr>
            <a:lvl5pPr marL="2057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4" name="Content Placeholder 10"/>
          <p:cNvSpPr>
            <a:spLocks noGrp="1"/>
          </p:cNvSpPr>
          <p:nvPr>
            <p:ph sz="quarter" idx="14" hasCustomPrompt="1"/>
          </p:nvPr>
        </p:nvSpPr>
        <p:spPr>
          <a:xfrm>
            <a:off x="6459795" y="2024780"/>
            <a:ext cx="4894006" cy="4137189"/>
          </a:xfrm>
        </p:spPr>
        <p:txBody>
          <a:bodyPr>
            <a:normAutofit/>
          </a:bodyPr>
          <a:lstStyle>
            <a:lvl1pPr marL="0" indent="0">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6D8061D-18C3-4F4F-85EF-561633F58754}" type="datetimeFigureOut">
              <a:rPr lang="en-US" smtClean="0"/>
              <a:t>8/3/2024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D12358-51D2-46B3-9BDE-DF29528B9454}"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 picture ">
    <p:spTree>
      <p:nvGrpSpPr>
        <p:cNvPr id="1" name=""/>
        <p:cNvGrpSpPr/>
        <p:nvPr/>
      </p:nvGrpSpPr>
      <p:grpSpPr>
        <a:xfrm>
          <a:off x="0" y="0"/>
          <a:ext cx="0" cy="0"/>
          <a:chOff x="0" y="0"/>
          <a:chExt cx="0" cy="0"/>
        </a:xfrm>
      </p:grpSpPr>
      <p:sp>
        <p:nvSpPr>
          <p:cNvPr id="2" name="Title 1"/>
          <p:cNvSpPr>
            <a:spLocks noGrp="1"/>
          </p:cNvSpPr>
          <p:nvPr>
            <p:ph type="title"/>
          </p:nvPr>
        </p:nvSpPr>
        <p:spPr>
          <a:xfrm>
            <a:off x="838201" y="448056"/>
            <a:ext cx="6172200" cy="1581912"/>
          </a:xfrm>
        </p:spPr>
        <p:txBody>
          <a:bodyPr anchor="b" anchorCtr="0">
            <a:noAutofit/>
          </a:bodyPr>
          <a:lstStyle>
            <a:lvl1pPr>
              <a:defRPr sz="3200"/>
            </a:lvl1pPr>
          </a:lstStyle>
          <a:p>
            <a:r>
              <a:rPr lang="en-US" dirty="0"/>
              <a:t>Click to edit Master title style</a:t>
            </a:r>
          </a:p>
        </p:txBody>
      </p:sp>
      <p:sp>
        <p:nvSpPr>
          <p:cNvPr id="4" name="Content Placeholder 10"/>
          <p:cNvSpPr>
            <a:spLocks noGrp="1"/>
          </p:cNvSpPr>
          <p:nvPr>
            <p:ph sz="quarter" idx="14" hasCustomPrompt="1"/>
          </p:nvPr>
        </p:nvSpPr>
        <p:spPr>
          <a:xfrm>
            <a:off x="838200" y="2257063"/>
            <a:ext cx="4894006" cy="3904906"/>
          </a:xfrm>
        </p:spPr>
        <p:txBody>
          <a:bodyPr>
            <a:normAutofit/>
          </a:bodyPr>
          <a:lstStyle>
            <a:lvl1pPr marL="0" indent="0">
              <a:spcBef>
                <a:spcPts val="1000"/>
              </a:spcBef>
              <a:spcAft>
                <a:spcPts val="0"/>
              </a:spcAft>
              <a:buClr>
                <a:schemeClr val="accent2"/>
              </a:buClr>
              <a:buFont typeface="Wingdings" panose="05000000000000000000" pitchFamily="2" charset="2"/>
              <a:buNone/>
              <a:defRPr sz="1800">
                <a:latin typeface="+mn-lt"/>
              </a:defRPr>
            </a:lvl1pPr>
            <a:lvl2pPr marL="0" indent="-228600">
              <a:spcBef>
                <a:spcPts val="1000"/>
              </a:spcBef>
              <a:spcAft>
                <a:spcPts val="1000"/>
              </a:spcAft>
              <a:buClr>
                <a:schemeClr val="accent2"/>
              </a:buClr>
              <a:buFont typeface="Wingdings" panose="05000000000000000000" pitchFamily="2" charset="2"/>
              <a:buChar char="§"/>
              <a:defRPr sz="1800">
                <a:latin typeface="+mn-lt"/>
              </a:defRPr>
            </a:lvl2pPr>
            <a:lvl3pPr marL="457200" indent="-228600">
              <a:spcBef>
                <a:spcPts val="1000"/>
              </a:spcBef>
              <a:spcAft>
                <a:spcPts val="1000"/>
              </a:spcAft>
              <a:buClr>
                <a:schemeClr val="accent2"/>
              </a:buClr>
              <a:buFont typeface="Wingdings" panose="05000000000000000000" pitchFamily="2" charset="2"/>
              <a:buChar char="§"/>
              <a:defRPr sz="1800">
                <a:latin typeface="+mn-lt"/>
              </a:defRPr>
            </a:lvl3pPr>
            <a:lvl4pPr marL="685800" indent="-228600">
              <a:spcBef>
                <a:spcPts val="1000"/>
              </a:spcBef>
              <a:spcAft>
                <a:spcPts val="1000"/>
              </a:spcAft>
              <a:buClr>
                <a:schemeClr val="accent2"/>
              </a:buClr>
              <a:buFont typeface="Wingdings" panose="05000000000000000000" pitchFamily="2" charset="2"/>
              <a:buChar char="§"/>
              <a:defRPr sz="1800">
                <a:latin typeface="+mn-lt"/>
              </a:defRPr>
            </a:lvl4pPr>
            <a:lvl5pPr marL="914400" indent="-228600">
              <a:spcBef>
                <a:spcPts val="1000"/>
              </a:spcBef>
              <a:spcAft>
                <a:spcPts val="1000"/>
              </a:spcAft>
              <a:buClr>
                <a:schemeClr val="accent2"/>
              </a:buClr>
              <a:buFont typeface="Wingdings" panose="05000000000000000000" pitchFamily="2" charset="2"/>
              <a:buChar char="§"/>
              <a:defRPr sz="18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p:cNvSpPr>
            <a:spLocks noGrp="1"/>
          </p:cNvSpPr>
          <p:nvPr>
            <p:ph type="pic" sz="quarter" idx="10"/>
          </p:nvPr>
        </p:nvSpPr>
        <p:spPr>
          <a:xfrm>
            <a:off x="7500938" y="-22225"/>
            <a:ext cx="4714875" cy="6880225"/>
          </a:xfrm>
        </p:spPr>
        <p:txBody>
          <a:bodyPr>
            <a:normAutofit/>
          </a:bodyPr>
          <a:lstStyle>
            <a:lvl1pPr marL="0" indent="0" algn="ctr">
              <a:buNone/>
              <a:defRPr sz="2000"/>
            </a:lvl1pPr>
          </a:lstStyle>
          <a:p>
            <a:r>
              <a:rPr lang="en-US"/>
              <a:t>Click icon to add picture</a:t>
            </a:r>
            <a:endParaRPr lang="en-US" dirty="0"/>
          </a:p>
        </p:txBody>
      </p:sp>
      <p:sp>
        <p:nvSpPr>
          <p:cNvPr id="12" name="Rectangle 11"/>
          <p:cNvSpPr/>
          <p:nvPr userDrawn="1"/>
        </p:nvSpPr>
        <p:spPr>
          <a:xfrm>
            <a:off x="993814" y="6303963"/>
            <a:ext cx="4287186"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nchor="ctr" anchorCtr="0">
            <a:noAutofit/>
          </a:bodyPr>
          <a:lstStyle>
            <a:lvl1pPr algn="ctr">
              <a:defRPr sz="3200"/>
            </a:lvl1pPr>
          </a:lstStyle>
          <a:p>
            <a:r>
              <a:rPr lang="en-US" dirty="0"/>
              <a:t>Click to add title</a:t>
            </a:r>
          </a:p>
        </p:txBody>
      </p:sp>
      <p:sp>
        <p:nvSpPr>
          <p:cNvPr id="8" name="Table Placeholder 7"/>
          <p:cNvSpPr>
            <a:spLocks noGrp="1"/>
          </p:cNvSpPr>
          <p:nvPr>
            <p:ph type="tbl" sz="quarter" idx="13" hasCustomPrompt="1"/>
          </p:nvPr>
        </p:nvSpPr>
        <p:spPr>
          <a:xfrm>
            <a:off x="613186" y="2107800"/>
            <a:ext cx="10965628" cy="3920196"/>
          </a:xfrm>
        </p:spPr>
        <p:txBody>
          <a:bodyPr/>
          <a:lstStyle>
            <a:lvl1pPr>
              <a:defRPr/>
            </a:lvl1pPr>
          </a:lstStyle>
          <a:p>
            <a:r>
              <a:rPr lang="en-US"/>
              <a:t>Click icon to add table</a:t>
            </a:r>
            <a:endParaRPr lang="en-US" dirty="0"/>
          </a:p>
        </p:txBody>
      </p:sp>
      <p:sp>
        <p:nvSpPr>
          <p:cNvPr id="4" name="Date Placeholder 3"/>
          <p:cNvSpPr>
            <a:spLocks noGrp="1"/>
          </p:cNvSpPr>
          <p:nvPr>
            <p:ph type="dt" sz="half" idx="10"/>
          </p:nvPr>
        </p:nvSpPr>
        <p:spPr/>
        <p:txBody>
          <a:bodyPr/>
          <a:lstStyle/>
          <a:p>
            <a:fld id="{D6D8061D-18C3-4F4F-85EF-561633F58754}" type="datetimeFigureOut">
              <a:rPr lang="en-US" smtClean="0"/>
              <a:t>8/3/2024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D12358-51D2-46B3-9BDE-DF29528B9454}" type="slidenum">
              <a:rPr lang="en-US" smtClean="0"/>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sp>
        <p:nvSpPr>
          <p:cNvPr id="12" name="Picture Placeholder 11"/>
          <p:cNvSpPr>
            <a:spLocks noGrp="1"/>
          </p:cNvSpPr>
          <p:nvPr>
            <p:ph type="pic" sz="quarter" idx="11"/>
          </p:nvPr>
        </p:nvSpPr>
        <p:spPr>
          <a:xfrm>
            <a:off x="0" y="0"/>
            <a:ext cx="12192000" cy="6858000"/>
          </a:xfrm>
          <a:solidFill>
            <a:schemeClr val="tx1"/>
          </a:solidFill>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2" name="Title 1"/>
          <p:cNvSpPr>
            <a:spLocks noGrp="1"/>
          </p:cNvSpPr>
          <p:nvPr>
            <p:ph type="title" hasCustomPrompt="1"/>
          </p:nvPr>
        </p:nvSpPr>
        <p:spPr>
          <a:xfrm>
            <a:off x="1362437" y="400485"/>
            <a:ext cx="9467127" cy="2527911"/>
          </a:xfrm>
        </p:spPr>
        <p:txBody>
          <a:bodyPr anchor="b">
            <a:noAutofit/>
          </a:bodyPr>
          <a:lstStyle>
            <a:lvl1pPr algn="ctr">
              <a:spcBef>
                <a:spcPts val="1000"/>
              </a:spcBef>
              <a:defRPr>
                <a:solidFill>
                  <a:schemeClr val="bg1"/>
                </a:solidFill>
              </a:defRPr>
            </a:lvl1pPr>
          </a:lstStyle>
          <a:p>
            <a:r>
              <a:rPr lang="en-US" dirty="0"/>
              <a:t>Click to add title</a:t>
            </a:r>
          </a:p>
        </p:txBody>
      </p:sp>
      <p:sp>
        <p:nvSpPr>
          <p:cNvPr id="10" name="Text Placeholder 9"/>
          <p:cNvSpPr>
            <a:spLocks noGrp="1"/>
          </p:cNvSpPr>
          <p:nvPr>
            <p:ph type="body" sz="quarter" idx="10" hasCustomPrompt="1"/>
          </p:nvPr>
        </p:nvSpPr>
        <p:spPr>
          <a:xfrm>
            <a:off x="1362075" y="3738622"/>
            <a:ext cx="9467850" cy="2527911"/>
          </a:xfrm>
        </p:spPr>
        <p:txBody>
          <a:bodyPr>
            <a:normAutofit/>
          </a:bodyPr>
          <a:lstStyle>
            <a:lvl1pPr marL="0" indent="0" algn="ctr">
              <a:spcBef>
                <a:spcPts val="1000"/>
              </a:spcBef>
              <a:buNone/>
              <a:defRPr sz="1800">
                <a:solidFill>
                  <a:schemeClr val="bg1"/>
                </a:solidFill>
              </a:defRPr>
            </a:lvl1pPr>
            <a:lvl2pPr marL="457200" indent="0" algn="ctr">
              <a:spcBef>
                <a:spcPts val="1000"/>
              </a:spcBef>
              <a:buNone/>
              <a:defRPr sz="1800">
                <a:solidFill>
                  <a:schemeClr val="bg1"/>
                </a:solidFill>
              </a:defRPr>
            </a:lvl2pPr>
            <a:lvl3pPr marL="914400" indent="0" algn="ctr">
              <a:spcBef>
                <a:spcPts val="1000"/>
              </a:spcBef>
              <a:buNone/>
              <a:defRPr sz="1800">
                <a:solidFill>
                  <a:schemeClr val="bg1"/>
                </a:solidFill>
              </a:defRPr>
            </a:lvl3pPr>
            <a:lvl4pPr marL="1371600" indent="0" algn="ctr">
              <a:spcBef>
                <a:spcPts val="1000"/>
              </a:spcBef>
              <a:buNone/>
              <a:defRPr sz="1800">
                <a:solidFill>
                  <a:schemeClr val="bg1"/>
                </a:solidFill>
              </a:defRPr>
            </a:lvl4pPr>
            <a:lvl5pPr marL="1828800" indent="0" algn="ctr">
              <a:spcBef>
                <a:spcPts val="1000"/>
              </a:spcBef>
              <a:buNone/>
              <a:defRPr sz="1800">
                <a:solidFill>
                  <a:schemeClr val="bg1"/>
                </a:solidFill>
              </a:defRPr>
            </a:lvl5pPr>
          </a:lstStyle>
          <a:p>
            <a:pPr lvl="0"/>
            <a:r>
              <a:rPr lang="en-US" dirty="0"/>
              <a:t>Click to add text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8/3/2024</a:t>
            </a:fld>
            <a:endParaRPr lang="en-US" dirty="0"/>
          </a:p>
        </p:txBody>
      </p:sp>
      <p:sp>
        <p:nvSpPr>
          <p:cNvPr id="5" name="Footer Placeholder 4"/>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4030"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575"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8" Type="http://schemas.openxmlformats.org/officeDocument/2006/relationships/hyperlink" Target="https://about.sainsburys.co.uk/our-strategy-old" TargetMode="External"/><Relationship Id="rId13" Type="http://schemas.openxmlformats.org/officeDocument/2006/relationships/hyperlink" Target="https://fareshare.org.uk/wp-content/uploads/2018/08/FS_Marketing_and_Communications_Officer__JD_30_July_18.pdf" TargetMode="External"/><Relationship Id="rId18" Type="http://schemas.openxmlformats.org/officeDocument/2006/relationships/hyperlink" Target="https://www.glassdoor.co.uk/Reviews/Sainsbury&#8217;s-Reviews-E2978.htm" TargetMode="External"/><Relationship Id="rId3" Type="http://schemas.openxmlformats.org/officeDocument/2006/relationships/hyperlink" Target="https://www.tescoplc.com/about/key-facts" TargetMode="External"/><Relationship Id="rId7" Type="http://schemas.openxmlformats.org/officeDocument/2006/relationships/hyperlink" Target="https://www.about.sainsburys.co.uk/" TargetMode="External"/><Relationship Id="rId12" Type="http://schemas.openxmlformats.org/officeDocument/2006/relationships/hyperlink" Target="https://fareshare.org.uk/" TargetMode="External"/><Relationship Id="rId17" Type="http://schemas.openxmlformats.org/officeDocument/2006/relationships/hyperlink" Target="https://www.glassdoor.co.uk/" TargetMode="External"/><Relationship Id="rId2" Type="http://schemas.openxmlformats.org/officeDocument/2006/relationships/image" Target="../media/image4.jpeg"/><Relationship Id="rId16" Type="http://schemas.openxmlformats.org/officeDocument/2006/relationships/hyperlink" Target="https://sainsburys.jobs/search-apply/b2b-marketing-manager-nectar360-235074/" TargetMode="External"/><Relationship Id="rId20" Type="http://schemas.openxmlformats.org/officeDocument/2006/relationships/hyperlink" Target="http://www.usdaw.org.uk/CMSPages/GetFile.aspx?guid=87114791-5606-4357-849d-9511b5230d72" TargetMode="External"/><Relationship Id="rId1" Type="http://schemas.openxmlformats.org/officeDocument/2006/relationships/slideLayout" Target="../slideLayouts/slideLayout20.xml"/><Relationship Id="rId6" Type="http://schemas.openxmlformats.org/officeDocument/2006/relationships/hyperlink" Target="https://www.tescoplc.com/media/392349/tesco_ar17_6drivers.pdf" TargetMode="External"/><Relationship Id="rId11" Type="http://schemas.openxmlformats.org/officeDocument/2006/relationships/hyperlink" Target="https://www.zippia.com/retail-marketing-manager-jobs/what-does-a-retail-marketing-manager-do/" TargetMode="External"/><Relationship Id="rId5" Type="http://schemas.openxmlformats.org/officeDocument/2006/relationships/hyperlink" Target="https://www.tescoplc.com/" TargetMode="External"/><Relationship Id="rId15" Type="http://schemas.openxmlformats.org/officeDocument/2006/relationships/hyperlink" Target="https://www.talentify.io/job/marketing-manager-12-month-ftc-edinburgh-scotland-sainsburys-228574" TargetMode="External"/><Relationship Id="rId10" Type="http://schemas.openxmlformats.org/officeDocument/2006/relationships/hyperlink" Target="https://www.tesco-careers.com/jobdetails/590497" TargetMode="External"/><Relationship Id="rId19" Type="http://schemas.openxmlformats.org/officeDocument/2006/relationships/hyperlink" Target="https://www.grocerygazette.co.uk/2024/01/23/supermarkets-flexible-working/" TargetMode="External"/><Relationship Id="rId4" Type="http://schemas.openxmlformats.org/officeDocument/2006/relationships/hyperlink" Target="https://www.theguardian.com/business/2007/feb/02/supermarkets2" TargetMode="External"/><Relationship Id="rId9" Type="http://schemas.openxmlformats.org/officeDocument/2006/relationships/hyperlink" Target="https://www.tesco-careers.com/" TargetMode="External"/><Relationship Id="rId14" Type="http://schemas.openxmlformats.org/officeDocument/2006/relationships/hyperlink" Target="https://colbournecollege.weebly.com/uploads/2/3/7/9/23793496/tesco-recruitment__select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lack background with white text&#10;&#10;Description automatically generated">
            <a:extLst>
              <a:ext uri="{FF2B5EF4-FFF2-40B4-BE49-F238E27FC236}">
                <a16:creationId xmlns:a16="http://schemas.microsoft.com/office/drawing/2014/main" id="{DD658DB2-5B35-B73B-2F57-F23B62B7081C}"/>
              </a:ext>
            </a:extLst>
          </p:cNvPr>
          <p:cNvPicPr>
            <a:picLocks noGrp="1" noChangeAspect="1"/>
          </p:cNvPicPr>
          <p:nvPr>
            <p:ph idx="1"/>
          </p:nvPr>
        </p:nvPicPr>
        <p:blipFill>
          <a:blip r:embed="rId2"/>
          <a:stretch>
            <a:fillRect/>
          </a:stretch>
        </p:blipFill>
        <p:spPr>
          <a:xfrm>
            <a:off x="7034366" y="1705557"/>
            <a:ext cx="5162550" cy="1714500"/>
          </a:xfrm>
        </p:spPr>
      </p:pic>
      <p:sp>
        <p:nvSpPr>
          <p:cNvPr id="6" name="TextBox 5">
            <a:extLst>
              <a:ext uri="{FF2B5EF4-FFF2-40B4-BE49-F238E27FC236}">
                <a16:creationId xmlns:a16="http://schemas.microsoft.com/office/drawing/2014/main" id="{F7280EF1-C7A2-5B7B-EF8A-4971A40E41CC}"/>
              </a:ext>
            </a:extLst>
          </p:cNvPr>
          <p:cNvSpPr txBox="1"/>
          <p:nvPr/>
        </p:nvSpPr>
        <p:spPr>
          <a:xfrm>
            <a:off x="267222" y="2135688"/>
            <a:ext cx="6772404"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Student </a:t>
            </a:r>
            <a:r>
              <a:rPr lang="en-GB" sz="2400" b="1" err="1"/>
              <a:t>Name:Manikanta</a:t>
            </a:r>
            <a:r>
              <a:rPr lang="en-GB" sz="2400" b="1" dirty="0"/>
              <a:t> Gurram</a:t>
            </a:r>
            <a:r>
              <a:rPr lang="en-US" sz="2400" b="1" dirty="0"/>
              <a:t> </a:t>
            </a:r>
          </a:p>
          <a:p>
            <a:r>
              <a:rPr lang="en-GB" sz="2400" b="1" dirty="0"/>
              <a:t>Student Number:</a:t>
            </a:r>
            <a:r>
              <a:rPr lang="en-US" sz="2400" b="1" dirty="0"/>
              <a:t>​2323354</a:t>
            </a:r>
          </a:p>
          <a:p>
            <a:r>
              <a:rPr lang="en-GB" sz="2400" b="1" dirty="0"/>
              <a:t>Course Name: Human Capital management </a:t>
            </a:r>
            <a:r>
              <a:rPr lang="en-US" sz="2400" b="1" dirty="0"/>
              <a:t>​</a:t>
            </a:r>
          </a:p>
          <a:p>
            <a:r>
              <a:rPr lang="en-GB" sz="2400" b="1" dirty="0"/>
              <a:t>Lecturer Name: Gladius Kulothungan</a:t>
            </a:r>
            <a:endParaRPr lang="en-US" sz="2400" b="1" dirty="0"/>
          </a:p>
          <a:p>
            <a:r>
              <a:rPr lang="en-GB" sz="2400" b="1" dirty="0"/>
              <a:t>Session: June 2024 Term </a:t>
            </a:r>
            <a:r>
              <a:rPr lang="en-US" sz="2400" b="1" dirty="0"/>
              <a:t>​</a:t>
            </a:r>
          </a:p>
        </p:txBody>
      </p:sp>
    </p:spTree>
    <p:extLst>
      <p:ext uri="{BB962C8B-B14F-4D97-AF65-F5344CB8AC3E}">
        <p14:creationId xmlns:p14="http://schemas.microsoft.com/office/powerpoint/2010/main" val="2304330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28395" y="457200"/>
            <a:ext cx="10271760" cy="455295"/>
          </a:xfrm>
          <a:noFill/>
        </p:spPr>
        <p:txBody>
          <a:bodyPr anchor="b">
            <a:noAutofit/>
          </a:bodyPr>
          <a:lstStyle/>
          <a:p>
            <a:pPr algn="ctr"/>
            <a:r>
              <a:rPr lang="en-US" b="1"/>
              <a:t>Table of Contents</a:t>
            </a:r>
            <a:endParaRPr lang="en-US" b="1">
              <a:ea typeface="Calibri Light" panose="020F0302020204030204"/>
              <a:cs typeface="Calibri Light" panose="020F0302020204030204"/>
            </a:endParaRPr>
          </a:p>
        </p:txBody>
      </p:sp>
      <p:sp>
        <p:nvSpPr>
          <p:cNvPr id="3" name="Content Placeholder 2"/>
          <p:cNvSpPr>
            <a:spLocks noGrp="1"/>
          </p:cNvSpPr>
          <p:nvPr>
            <p:ph idx="1"/>
          </p:nvPr>
        </p:nvSpPr>
        <p:spPr>
          <a:xfrm>
            <a:off x="2268855" y="1041400"/>
            <a:ext cx="9131300" cy="4847590"/>
          </a:xfrm>
          <a:noFill/>
        </p:spPr>
        <p:txBody>
          <a:bodyPr anchor="t">
            <a:normAutofit fontScale="87500"/>
          </a:bodyPr>
          <a:lstStyle/>
          <a:p>
            <a:pPr marL="285750" indent="-285750">
              <a:buChar char="•"/>
            </a:pPr>
            <a:r>
              <a:rPr lang="en-US" b="1" dirty="0">
                <a:ea typeface="Calibri" panose="020F0502020204030204"/>
                <a:cs typeface="Calibri" panose="020F0502020204030204"/>
              </a:rPr>
              <a:t>Introduction of chosen </a:t>
            </a:r>
            <a:r>
              <a:rPr lang="en-US" b="1">
                <a:ea typeface="Calibri" panose="020F0502020204030204"/>
                <a:cs typeface="Calibri" panose="020F0502020204030204"/>
              </a:rPr>
              <a:t>organisations</a:t>
            </a:r>
          </a:p>
          <a:p>
            <a:pPr marL="285750" indent="-285750">
              <a:buChar char="•"/>
            </a:pPr>
            <a:r>
              <a:rPr lang="en-US" b="1" dirty="0">
                <a:ea typeface="Calibri" panose="020F0502020204030204"/>
                <a:cs typeface="Calibri" panose="020F0502020204030204"/>
              </a:rPr>
              <a:t>Strategic Goal of chosen </a:t>
            </a:r>
            <a:r>
              <a:rPr lang="en-US" b="1">
                <a:ea typeface="Calibri" panose="020F0502020204030204"/>
                <a:cs typeface="Calibri" panose="020F0502020204030204"/>
              </a:rPr>
              <a:t>organisations</a:t>
            </a:r>
          </a:p>
          <a:p>
            <a:pPr marL="285750" indent="-285750">
              <a:buChar char="•"/>
            </a:pPr>
            <a:r>
              <a:rPr lang="en-US" b="1" dirty="0">
                <a:ea typeface="Calibri" panose="020F0502020204030204"/>
                <a:cs typeface="Calibri" panose="020F0502020204030204"/>
              </a:rPr>
              <a:t>Job Analysis</a:t>
            </a:r>
          </a:p>
          <a:p>
            <a:pPr marL="285750" indent="-285750">
              <a:buChar char="•"/>
            </a:pPr>
            <a:r>
              <a:rPr lang="en-US" b="1" dirty="0">
                <a:ea typeface="Calibri" panose="020F0502020204030204"/>
                <a:cs typeface="Calibri" panose="020F0502020204030204"/>
              </a:rPr>
              <a:t>Person Specification</a:t>
            </a:r>
          </a:p>
          <a:p>
            <a:pPr marL="285750" indent="-285750">
              <a:buChar char="•"/>
            </a:pPr>
            <a:r>
              <a:rPr lang="en-US" b="1" dirty="0">
                <a:ea typeface="Calibri" panose="020F0502020204030204"/>
                <a:cs typeface="Calibri" panose="020F0502020204030204"/>
              </a:rPr>
              <a:t>Required Skills</a:t>
            </a:r>
          </a:p>
          <a:p>
            <a:pPr marL="285750" indent="-285750">
              <a:buChar char="•"/>
            </a:pPr>
            <a:r>
              <a:rPr lang="en-US" b="1" dirty="0">
                <a:ea typeface="Calibri" panose="020F0502020204030204"/>
                <a:cs typeface="Calibri" panose="020F0502020204030204"/>
              </a:rPr>
              <a:t>Pay and working conditions</a:t>
            </a:r>
          </a:p>
          <a:p>
            <a:pPr marL="285750" indent="-285750">
              <a:buChar char="•"/>
            </a:pPr>
            <a:r>
              <a:rPr lang="en-US" b="1" dirty="0">
                <a:ea typeface="Calibri" panose="020F0502020204030204"/>
                <a:cs typeface="Calibri" panose="020F0502020204030204"/>
              </a:rPr>
              <a:t>Flexible working arrangement with justification</a:t>
            </a:r>
          </a:p>
          <a:p>
            <a:pPr marL="285750" indent="-285750">
              <a:buChar char="•"/>
            </a:pPr>
            <a:r>
              <a:rPr lang="en-US" b="1" dirty="0">
                <a:ea typeface="Calibri" panose="020F0502020204030204"/>
                <a:cs typeface="Calibri" panose="020F0502020204030204"/>
              </a:rPr>
              <a:t>Conclusion</a:t>
            </a:r>
          </a:p>
          <a:p>
            <a:pPr marL="285750" indent="-285750">
              <a:buChar char="•"/>
            </a:pPr>
            <a:r>
              <a:rPr lang="en-US" b="1" dirty="0">
                <a:ea typeface="Calibri" panose="020F0502020204030204"/>
                <a:cs typeface="Calibri" panose="020F0502020204030204"/>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98091" y="1276350"/>
            <a:ext cx="6087042" cy="4476977"/>
          </a:xfrm>
          <a:noFill/>
          <a:ln>
            <a:solidFill>
              <a:schemeClr val="accent1"/>
            </a:solidFill>
          </a:ln>
        </p:spPr>
        <p:txBody>
          <a:bodyPr>
            <a:noAutofit/>
          </a:bodyPr>
          <a:lstStyle/>
          <a:p>
            <a:r>
              <a:rPr lang="en-US" sz="8000" b="1" dirty="0">
                <a:solidFill>
                  <a:srgbClr val="FF0000"/>
                </a:solidFill>
                <a:ea typeface="Calibri Light" panose="020F0302020204030204"/>
                <a:cs typeface="Calibri Light" panose="020F0302020204030204"/>
              </a:rPr>
              <a:t>TESCO</a:t>
            </a:r>
            <a:br>
              <a:rPr lang="en-US" sz="8000" b="1" dirty="0">
                <a:solidFill>
                  <a:srgbClr val="FF0000"/>
                </a:solidFill>
                <a:ea typeface="Calibri Light" panose="020F0302020204030204"/>
                <a:cs typeface="Calibri Light" panose="020F0302020204030204"/>
              </a:rPr>
            </a:br>
            <a:r>
              <a:rPr lang="en-US" sz="8000" b="1" dirty="0">
                <a:solidFill>
                  <a:schemeClr val="accent2">
                    <a:lumMod val="40000"/>
                    <a:lumOff val="60000"/>
                  </a:schemeClr>
                </a:solidFill>
                <a:ea typeface="Calibri Light" panose="020F0302020204030204"/>
                <a:cs typeface="Calibri Light" panose="020F0302020204030204"/>
              </a:rPr>
              <a:t>&amp;</a:t>
            </a:r>
            <a:br>
              <a:rPr lang="en-US" sz="8000" b="1" dirty="0">
                <a:ea typeface="Calibri Light" panose="020F0302020204030204"/>
                <a:cs typeface="Calibri Light" panose="020F0302020204030204"/>
              </a:rPr>
            </a:br>
            <a:r>
              <a:rPr lang="en-US" sz="8000" b="1" dirty="0">
                <a:solidFill>
                  <a:schemeClr val="accent4"/>
                </a:solidFill>
                <a:ea typeface="Calibri Light" panose="020F0302020204030204"/>
                <a:cs typeface="Calibri Light" panose="020F0302020204030204"/>
              </a:rPr>
              <a:t>Sainsbury</a:t>
            </a:r>
            <a:r>
              <a:rPr lang="en-IN" altLang="en-US" sz="8000" b="1" dirty="0">
                <a:solidFill>
                  <a:schemeClr val="accent4"/>
                </a:solidFill>
                <a:ea typeface="Calibri Light" panose="020F0302020204030204"/>
                <a:cs typeface="Calibri Light" panose="020F0302020204030204"/>
              </a:rPr>
              <a:t>’s</a:t>
            </a:r>
          </a:p>
        </p:txBody>
      </p:sp>
      <p:pic>
        <p:nvPicPr>
          <p:cNvPr id="91" name="Picture Placeholder 90" descr="A person sitting at a table with her fingers up"/>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51" r="451"/>
          <a:stretch>
            <a:fillRect/>
          </a:stretch>
        </p:blipFill>
        <p:spPr/>
      </p:pic>
      <p:sp>
        <p:nvSpPr>
          <p:cNvPr id="15" name="Subtitle 14"/>
          <p:cNvSpPr>
            <a:spLocks noGrp="1"/>
          </p:cNvSpPr>
          <p:nvPr>
            <p:ph type="subTitle" idx="1"/>
          </p:nvPr>
        </p:nvSpPr>
        <p:spPr>
          <a:xfrm>
            <a:off x="1117600" y="5755544"/>
            <a:ext cx="4979987" cy="777144"/>
          </a:xfrm>
        </p:spPr>
        <p:txBody>
          <a:bodyPr/>
          <a:lstStyle/>
          <a:p>
            <a:r>
              <a:rPr lang="en-US" dirty="0"/>
              <a:t>Marketing manager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3123" y="178797"/>
            <a:ext cx="11080953" cy="574541"/>
          </a:xfrm>
          <a:noFill/>
        </p:spPr>
        <p:txBody>
          <a:bodyPr anchor="ctr"/>
          <a:lstStyle/>
          <a:p>
            <a:pPr algn="ctr"/>
            <a:r>
              <a:rPr lang="en-US" sz="4400" b="1" dirty="0"/>
              <a:t> Introduction:</a:t>
            </a:r>
            <a:endParaRPr lang="en-US" sz="4400" b="1" dirty="0">
              <a:ea typeface="Calibri Light" panose="020F0302020204030204"/>
              <a:cs typeface="Calibri Light" panose="020F0302020204030204"/>
            </a:endParaRPr>
          </a:p>
        </p:txBody>
      </p:sp>
      <p:sp>
        <p:nvSpPr>
          <p:cNvPr id="3" name="Content Placeholder 2"/>
          <p:cNvSpPr>
            <a:spLocks noGrp="1"/>
          </p:cNvSpPr>
          <p:nvPr>
            <p:ph idx="1"/>
          </p:nvPr>
        </p:nvSpPr>
        <p:spPr>
          <a:xfrm>
            <a:off x="403123" y="1189702"/>
            <a:ext cx="11598537" cy="4349605"/>
          </a:xfrm>
          <a:noFill/>
        </p:spPr>
        <p:txBody>
          <a:bodyPr vert="horz" lIns="91440" tIns="45720" rIns="91440" bIns="45720" rtlCol="0" anchor="t">
            <a:normAutofit lnSpcReduction="10000"/>
          </a:bodyPr>
          <a:lstStyle/>
          <a:p>
            <a:pPr marL="0" indent="0" algn="just">
              <a:buNone/>
            </a:pPr>
            <a:r>
              <a:rPr lang="en-US" sz="1600" b="1" dirty="0">
                <a:solidFill>
                  <a:srgbClr val="FF0000"/>
                </a:solidFill>
                <a:latin typeface="Calibri" panose="020F0502020204030204"/>
                <a:ea typeface="+mn-lt"/>
                <a:cs typeface="+mn-lt"/>
              </a:rPr>
              <a:t>Tesco:</a:t>
            </a:r>
            <a:endParaRPr lang="en-US" dirty="0">
              <a:latin typeface="Calibri" panose="020F0502020204030204"/>
              <a:ea typeface="Calibri" panose="020F0502020204030204"/>
              <a:cs typeface="Calibri" panose="020F0502020204030204"/>
            </a:endParaRPr>
          </a:p>
          <a:p>
            <a:pPr algn="just"/>
            <a:r>
              <a:rPr lang="en-US" sz="1600" dirty="0">
                <a:latin typeface="Calibri" panose="020F0502020204030204"/>
                <a:ea typeface="+mn-lt"/>
                <a:cs typeface="+mn-lt"/>
              </a:rPr>
              <a:t>Tesco is a popular international retailer founded in 1919 with headquarters in the UK that operates convenience stores, hypermarkets, and supermarkets. Tesco, a retailer with millions of customers, is widely recognized for its wide range of products and affordable prices. </a:t>
            </a:r>
            <a:endParaRPr lang="en-US" sz="1600" dirty="0">
              <a:latin typeface="Calibri" panose="020F0502020204030204"/>
              <a:ea typeface="Calibri" panose="020F0502020204030204"/>
              <a:cs typeface="Calibri" panose="020F0502020204030204"/>
            </a:endParaRPr>
          </a:p>
          <a:p>
            <a:pPr algn="just"/>
            <a:r>
              <a:rPr lang="en-US" sz="1600" dirty="0">
                <a:latin typeface="Calibri" panose="020F0502020204030204"/>
                <a:ea typeface="+mn-lt"/>
                <a:cs typeface="+mn-lt"/>
              </a:rPr>
              <a:t>As a top multinational retailer with approximately 330,000 employees, our daily goal is to provide consumers with affordable, healthy, and sustainable food that they may live easier and with a higher standard of life (Tesco, 2024).</a:t>
            </a:r>
          </a:p>
          <a:p>
            <a:pPr marL="0" indent="0" algn="just">
              <a:buNone/>
            </a:pPr>
            <a:r>
              <a:rPr lang="en-US" sz="1600" b="1" dirty="0">
                <a:solidFill>
                  <a:schemeClr val="accent4"/>
                </a:solidFill>
                <a:latin typeface="Calibri" panose="020F0502020204030204"/>
                <a:ea typeface="Calibri" panose="020F0502020204030204"/>
                <a:cs typeface="Calibri" panose="020F0502020204030204"/>
              </a:rPr>
              <a:t>Sainsbury:</a:t>
            </a:r>
          </a:p>
          <a:p>
            <a:pPr algn="just"/>
            <a:r>
              <a:rPr lang="en-US" sz="1600" dirty="0">
                <a:latin typeface="Calibri" panose="020F0502020204030204"/>
                <a:ea typeface="+mn-lt"/>
                <a:cs typeface="+mn-lt"/>
              </a:rPr>
              <a:t>In 1869, John James and Mary Ann Sainsbury started Sainsbury's. In one of the poorest areas of London at the time, at 173 Drury Lane, they established their first little dairy shop.</a:t>
            </a:r>
            <a:endParaRPr lang="en-US" sz="1600" dirty="0">
              <a:latin typeface="Calibri" panose="020F0502020204030204"/>
              <a:ea typeface="Calibri" panose="020F0502020204030204"/>
              <a:cs typeface="Calibri" panose="020F0502020204030204"/>
            </a:endParaRPr>
          </a:p>
          <a:p>
            <a:pPr algn="just"/>
            <a:r>
              <a:rPr lang="en-US" sz="1600" dirty="0">
                <a:latin typeface="Calibri" panose="020F0502020204030204"/>
                <a:ea typeface="+mn-lt"/>
                <a:cs typeface="+mn-lt"/>
              </a:rPr>
              <a:t>After Tesco and Asda, which is owned by Wal-Mart, J Sainsbury is presently the third-largest food retailer in Britain, operating a chain of more than 455 stores and 301 convenience shops. Each week, it serves more than sixteen million clients and employs 153,000 workforce members (The Guardian, 2007).</a:t>
            </a:r>
            <a:endParaRPr lang="en-US" sz="1600" dirty="0">
              <a:latin typeface="Calibri" panose="020F0502020204030204"/>
              <a:ea typeface="Calibri" panose="020F0502020204030204"/>
              <a:cs typeface="Calibri" panose="020F050202020403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noFill/>
        </p:spPr>
        <p:txBody>
          <a:bodyPr/>
          <a:lstStyle/>
          <a:p>
            <a:r>
              <a:rPr lang="en-US" b="1" dirty="0">
                <a:solidFill>
                  <a:schemeClr val="tx2">
                    <a:lumMod val="60000"/>
                    <a:lumOff val="40000"/>
                  </a:schemeClr>
                </a:solidFill>
                <a:ea typeface="Calibri Light" panose="020F0302020204030204"/>
                <a:cs typeface="Calibri Light" panose="020F0302020204030204"/>
              </a:rPr>
              <a:t>Strategic goals of </a:t>
            </a:r>
            <a:r>
              <a:rPr lang="en-US" b="1" dirty="0">
                <a:solidFill>
                  <a:srgbClr val="FF0000"/>
                </a:solidFill>
                <a:ea typeface="Calibri Light" panose="020F0302020204030204"/>
                <a:cs typeface="Calibri Light" panose="020F0302020204030204"/>
              </a:rPr>
              <a:t>Tesco </a:t>
            </a:r>
            <a:r>
              <a:rPr lang="en-US" b="1" dirty="0">
                <a:solidFill>
                  <a:schemeClr val="tx2">
                    <a:lumMod val="60000"/>
                    <a:lumOff val="40000"/>
                  </a:schemeClr>
                </a:solidFill>
                <a:ea typeface="Calibri Light" panose="020F0302020204030204"/>
                <a:cs typeface="Calibri Light" panose="020F0302020204030204"/>
              </a:rPr>
              <a:t>and </a:t>
            </a:r>
            <a:r>
              <a:rPr lang="en-US" b="1" dirty="0">
                <a:solidFill>
                  <a:schemeClr val="accent4"/>
                </a:solidFill>
                <a:ea typeface="Calibri Light" panose="020F0302020204030204"/>
                <a:cs typeface="Calibri Light" panose="020F0302020204030204"/>
              </a:rPr>
              <a:t>Sainsbury</a:t>
            </a:r>
            <a:r>
              <a:rPr lang="en-IN" altLang="en-US" b="1" dirty="0">
                <a:solidFill>
                  <a:schemeClr val="accent4"/>
                </a:solidFill>
                <a:ea typeface="Calibri Light" panose="020F0302020204030204"/>
                <a:cs typeface="Calibri Light" panose="020F0302020204030204"/>
              </a:rPr>
              <a:t>’s</a:t>
            </a:r>
          </a:p>
        </p:txBody>
      </p:sp>
      <p:sp>
        <p:nvSpPr>
          <p:cNvPr id="12" name="Subtitle 11"/>
          <p:cNvSpPr>
            <a:spLocks noGrp="1"/>
          </p:cNvSpPr>
          <p:nvPr>
            <p:ph type="subTitle" idx="1"/>
          </p:nvPr>
        </p:nvSpPr>
        <p:spPr/>
        <p:txBody>
          <a:bodyPr/>
          <a:lstStyle/>
          <a:p>
            <a:r>
              <a:rPr lang="en-US">
                <a:ea typeface="Calibri" panose="020F0502020204030204"/>
                <a:cs typeface="Calibri" panose="020F0502020204030204"/>
              </a:rPr>
              <a:t>Based on recent annual reports</a:t>
            </a:r>
            <a:endParaRPr lang="en-US" dirty="0">
              <a:ea typeface="Calibri" panose="020F0502020204030204"/>
              <a:cs typeface="Calibri" panose="020F05020202040302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810"/>
            <a:ext cx="10515600" cy="544513"/>
          </a:xfrm>
        </p:spPr>
        <p:txBody>
          <a:bodyPr anchor="ctr">
            <a:normAutofit/>
          </a:bodyPr>
          <a:lstStyle/>
          <a:p>
            <a:r>
              <a:rPr lang="en-US" b="1"/>
              <a:t>Strategic Goals</a:t>
            </a:r>
          </a:p>
        </p:txBody>
      </p:sp>
      <p:sp>
        <p:nvSpPr>
          <p:cNvPr id="19" name="Content Placeholder 2"/>
          <p:cNvSpPr>
            <a:spLocks noGrp="1"/>
          </p:cNvSpPr>
          <p:nvPr>
            <p:ph sz="quarter" idx="15"/>
          </p:nvPr>
        </p:nvSpPr>
        <p:spPr>
          <a:xfrm>
            <a:off x="257175" y="552079"/>
            <a:ext cx="5715360" cy="5132229"/>
          </a:xfrm>
        </p:spPr>
        <p:txBody>
          <a:bodyPr vert="horz" lIns="91440" tIns="45720" rIns="91440" bIns="45720" rtlCol="0" anchor="t">
            <a:noAutofit/>
          </a:bodyPr>
          <a:lstStyle/>
          <a:p>
            <a:r>
              <a:rPr lang="en-US" sz="1400" b="1">
                <a:solidFill>
                  <a:srgbClr val="FF0000"/>
                </a:solidFill>
                <a:latin typeface="Calibri" panose="020F0502020204030204"/>
                <a:ea typeface="Calibri" panose="020F0502020204030204"/>
                <a:cs typeface="Calibri" panose="020F0502020204030204"/>
              </a:rPr>
              <a:t>Tesco </a:t>
            </a:r>
            <a:r>
              <a:rPr lang="en-US" sz="1400">
                <a:latin typeface="Calibri" panose="020F0502020204030204"/>
                <a:ea typeface="Calibri" panose="020F0502020204030204"/>
                <a:cs typeface="Calibri" panose="020F0502020204030204"/>
              </a:rPr>
              <a:t>has 6 strategic drivers and aspirations to create long-term value for all the stakeholders.</a:t>
            </a:r>
          </a:p>
          <a:p>
            <a:pPr marL="285750" indent="-285750">
              <a:buFont typeface="Courier New" panose="02070309020205020404" pitchFamily="2" charset="2"/>
              <a:buChar char="o"/>
            </a:pPr>
            <a:r>
              <a:rPr lang="en-US" sz="1400" b="1">
                <a:latin typeface="Calibri" panose="020F0502020204030204"/>
                <a:ea typeface="Calibri" panose="020F0502020204030204"/>
                <a:cs typeface="Calibri" panose="020F0502020204030204"/>
              </a:rPr>
              <a:t>A differentiated brand:</a:t>
            </a:r>
            <a:r>
              <a:rPr lang="en-US" sz="1400">
                <a:latin typeface="Calibri" panose="020F0502020204030204"/>
                <a:ea typeface="Calibri" panose="020F0502020204030204"/>
                <a:cs typeface="Calibri" panose="020F0502020204030204"/>
              </a:rPr>
              <a:t> A strong brand creates long-term value which is the heart of the brand.</a:t>
            </a:r>
          </a:p>
          <a:p>
            <a:pPr marL="285750" indent="-285750">
              <a:buFont typeface="Courier New" panose="02070309020205020404" pitchFamily="2" charset="2"/>
              <a:buChar char="o"/>
            </a:pPr>
            <a:r>
              <a:rPr lang="en-US" sz="1400" b="1">
                <a:latin typeface="Calibri" panose="020F0502020204030204"/>
                <a:ea typeface="Calibri" panose="020F0502020204030204"/>
                <a:cs typeface="Calibri" panose="020F0502020204030204"/>
              </a:rPr>
              <a:t>Reduced operating costs by £1.5Bn:</a:t>
            </a:r>
            <a:r>
              <a:rPr lang="en-US" sz="1400">
                <a:latin typeface="Calibri" panose="020F0502020204030204"/>
                <a:ea typeface="Calibri" panose="020F0502020204030204"/>
                <a:cs typeface="Calibri" panose="020F0502020204030204"/>
              </a:rPr>
              <a:t> Identified the costs through thorough review and identified further opportunities for savings.</a:t>
            </a:r>
          </a:p>
          <a:p>
            <a:pPr marL="285750" lvl="1" indent="-285750">
              <a:buFont typeface="Courier New" panose="02070309020205020404" pitchFamily="2" charset="2"/>
              <a:buChar char="o"/>
            </a:pPr>
            <a:r>
              <a:rPr lang="en-US" sz="1400" b="1">
                <a:latin typeface="Calibri" panose="020F0502020204030204"/>
                <a:ea typeface="Calibri" panose="020F0502020204030204"/>
                <a:cs typeface="Calibri" panose="020F0502020204030204"/>
              </a:rPr>
              <a:t>Generate £9Bn cash from operations:</a:t>
            </a:r>
            <a:r>
              <a:rPr lang="en-US" sz="1400">
                <a:latin typeface="Calibri" panose="020F0502020204030204"/>
                <a:ea typeface="Calibri" panose="020F0502020204030204"/>
                <a:cs typeface="Calibri" panose="020F0502020204030204"/>
              </a:rPr>
              <a:t> Set three- year target as cash is the lifeblood of our business.</a:t>
            </a:r>
          </a:p>
          <a:p>
            <a:pPr marL="285750" lvl="1" indent="-285750">
              <a:buFont typeface="Courier New" panose="02070309020205020404" pitchFamily="2" charset="2"/>
              <a:buChar char="o"/>
            </a:pPr>
            <a:r>
              <a:rPr lang="en-US" sz="1400" b="1" err="1">
                <a:latin typeface="Calibri" panose="020F0502020204030204"/>
                <a:ea typeface="Calibri" panose="020F0502020204030204"/>
                <a:cs typeface="Calibri" panose="020F0502020204030204"/>
              </a:rPr>
              <a:t>Maximise</a:t>
            </a:r>
            <a:r>
              <a:rPr lang="en-US" sz="1400" b="1">
                <a:latin typeface="Calibri" panose="020F0502020204030204"/>
                <a:ea typeface="Calibri" panose="020F0502020204030204"/>
                <a:cs typeface="Calibri" panose="020F0502020204030204"/>
              </a:rPr>
              <a:t> the mix to achieve a 3.5%-4,0% group margin: </a:t>
            </a:r>
            <a:r>
              <a:rPr lang="en-US" sz="1400">
                <a:latin typeface="Calibri" panose="020F0502020204030204"/>
                <a:ea typeface="Calibri" panose="020F0502020204030204"/>
                <a:cs typeface="Calibri" panose="020F0502020204030204"/>
              </a:rPr>
              <a:t>Building sustainable profitability across the businesses.</a:t>
            </a:r>
          </a:p>
          <a:p>
            <a:pPr marL="285750" lvl="1" indent="-285750">
              <a:buFont typeface="Courier New" panose="02070309020205020404" pitchFamily="2" charset="2"/>
              <a:buChar char="o"/>
            </a:pPr>
            <a:r>
              <a:rPr lang="en-US" sz="1400" b="1" err="1">
                <a:latin typeface="Calibri" panose="020F0502020204030204"/>
                <a:ea typeface="Calibri" panose="020F0502020204030204"/>
                <a:cs typeface="Calibri" panose="020F0502020204030204"/>
              </a:rPr>
              <a:t>Maximise</a:t>
            </a:r>
            <a:r>
              <a:rPr lang="en-US" sz="1400" b="1">
                <a:latin typeface="Calibri" panose="020F0502020204030204"/>
                <a:ea typeface="Calibri" panose="020F0502020204030204"/>
                <a:cs typeface="Calibri" panose="020F0502020204030204"/>
              </a:rPr>
              <a:t> value from property: </a:t>
            </a:r>
            <a:r>
              <a:rPr lang="en-US" sz="1400">
                <a:latin typeface="Calibri" panose="020F0502020204030204"/>
                <a:ea typeface="Calibri" panose="020F0502020204030204"/>
                <a:cs typeface="Calibri" panose="020F0502020204030204"/>
              </a:rPr>
              <a:t>Purpose is to releasing value from our estate, and repurposing space to enhance customer offer.</a:t>
            </a:r>
          </a:p>
          <a:p>
            <a:pPr marL="285750" lvl="1" indent="-285750">
              <a:buFont typeface="Courier New" panose="02070309020205020404" pitchFamily="2" charset="2"/>
              <a:buChar char="o"/>
            </a:pPr>
            <a:r>
              <a:rPr lang="en-US" sz="1400" b="1">
                <a:latin typeface="Calibri" panose="020F0502020204030204"/>
                <a:ea typeface="Calibri" panose="020F0502020204030204"/>
                <a:cs typeface="Calibri" panose="020F0502020204030204"/>
              </a:rPr>
              <a:t>Innovation:</a:t>
            </a:r>
            <a:r>
              <a:rPr lang="en-US" sz="1400">
                <a:latin typeface="Calibri" panose="020F0502020204030204"/>
                <a:ea typeface="Calibri" panose="020F0502020204030204"/>
                <a:cs typeface="Calibri" panose="020F0502020204030204"/>
              </a:rPr>
              <a:t> This strategy runs through three differentiating capabilities, product, channel, and customer.</a:t>
            </a:r>
          </a:p>
          <a:p>
            <a:pPr lvl="1" indent="0">
              <a:buNone/>
            </a:pPr>
            <a:r>
              <a:rPr lang="en-US" sz="1400">
                <a:latin typeface="Calibri" panose="020F0502020204030204"/>
                <a:ea typeface="Calibri" panose="020F0502020204030204"/>
                <a:cs typeface="Calibri" panose="020F0502020204030204"/>
              </a:rPr>
              <a:t> (Source: Tesco Media, 20</a:t>
            </a:r>
          </a:p>
        </p:txBody>
      </p:sp>
      <p:sp>
        <p:nvSpPr>
          <p:cNvPr id="4" name="Content Placeholder 3"/>
          <p:cNvSpPr>
            <a:spLocks noGrp="1"/>
          </p:cNvSpPr>
          <p:nvPr>
            <p:ph sz="quarter" idx="16"/>
          </p:nvPr>
        </p:nvSpPr>
        <p:spPr>
          <a:xfrm>
            <a:off x="6219464" y="552079"/>
            <a:ext cx="5134335" cy="5351304"/>
          </a:xfrm>
        </p:spPr>
        <p:txBody>
          <a:bodyPr vert="horz" lIns="91440" tIns="45720" rIns="91440" bIns="45720" rtlCol="0" anchor="t">
            <a:normAutofit/>
          </a:bodyPr>
          <a:lstStyle/>
          <a:p>
            <a:pPr>
              <a:lnSpc>
                <a:spcPct val="140000"/>
              </a:lnSpc>
            </a:pPr>
            <a:r>
              <a:rPr lang="en-US" sz="1400" b="1">
                <a:solidFill>
                  <a:schemeClr val="accent4"/>
                </a:solidFill>
                <a:latin typeface="Calibri" panose="020F0502020204030204"/>
                <a:ea typeface="Calibri" panose="020F0502020204030204"/>
                <a:cs typeface="Calibri" panose="020F0502020204030204"/>
              </a:rPr>
              <a:t>Sainsbury</a:t>
            </a:r>
            <a:r>
              <a:rPr lang="en-IN" altLang="en-US" sz="1400" b="1">
                <a:solidFill>
                  <a:schemeClr val="accent4"/>
                </a:solidFill>
                <a:latin typeface="Calibri" panose="020F0502020204030204"/>
                <a:ea typeface="Calibri" panose="020F0502020204030204"/>
                <a:cs typeface="Calibri" panose="020F0502020204030204"/>
              </a:rPr>
              <a:t>’s</a:t>
            </a:r>
            <a:r>
              <a:rPr lang="en-US" sz="1400" b="1">
                <a:solidFill>
                  <a:schemeClr val="accent4"/>
                </a:solidFill>
                <a:latin typeface="Calibri" panose="020F0502020204030204"/>
                <a:ea typeface="Calibri" panose="020F0502020204030204"/>
                <a:cs typeface="Calibri" panose="020F0502020204030204"/>
              </a:rPr>
              <a:t> </a:t>
            </a:r>
            <a:r>
              <a:rPr lang="en-US" sz="1400">
                <a:latin typeface="Calibri" panose="020F0502020204030204"/>
                <a:ea typeface="Calibri" panose="020F0502020204030204"/>
                <a:cs typeface="Calibri" panose="020F0502020204030204"/>
              </a:rPr>
              <a:t>continue to upate 7 strategic priorities to grow and create value for the shareholders, planning to deliver startegy by March, 2027.</a:t>
            </a:r>
          </a:p>
          <a:p>
            <a:pPr marL="285750" indent="-285750">
              <a:lnSpc>
                <a:spcPct val="140000"/>
              </a:lnSpc>
              <a:buFont typeface="Courier New" panose="02070309020205020404" pitchFamily="2" charset="2"/>
              <a:buChar char="o"/>
            </a:pPr>
            <a:r>
              <a:rPr lang="en-US" sz="1400">
                <a:latin typeface="Calibri" panose="020F0502020204030204"/>
                <a:ea typeface="Calibri" panose="020F0502020204030204"/>
                <a:cs typeface="Calibri" panose="020F0502020204030204"/>
              </a:rPr>
              <a:t>Improvement of </a:t>
            </a:r>
            <a:r>
              <a:rPr lang="en-US" sz="1400" b="1">
                <a:latin typeface="Calibri" panose="020F0502020204030204"/>
                <a:ea typeface="Calibri" panose="020F0502020204030204"/>
                <a:cs typeface="Calibri" panose="020F0502020204030204"/>
              </a:rPr>
              <a:t>food value growth</a:t>
            </a:r>
            <a:r>
              <a:rPr lang="en-US" sz="1400">
                <a:latin typeface="Calibri" panose="020F0502020204030204"/>
                <a:ea typeface="Calibri" panose="020F0502020204030204"/>
                <a:cs typeface="Calibri" panose="020F0502020204030204"/>
              </a:rPr>
              <a:t> ahead of the current market.</a:t>
            </a:r>
          </a:p>
          <a:p>
            <a:pPr marL="285750" indent="-285750">
              <a:lnSpc>
                <a:spcPct val="140000"/>
              </a:lnSpc>
              <a:buFont typeface="Courier New" panose="02070309020205020404" pitchFamily="2" charset="2"/>
              <a:buChar char="o"/>
            </a:pPr>
            <a:r>
              <a:rPr lang="en-US" sz="1400">
                <a:latin typeface="Calibri" panose="020F0502020204030204"/>
                <a:ea typeface="Calibri" panose="020F0502020204030204"/>
                <a:cs typeface="Calibri" panose="020F0502020204030204"/>
              </a:rPr>
              <a:t>Enhancing </a:t>
            </a:r>
            <a:r>
              <a:rPr lang="en-US" sz="1400" b="1">
                <a:latin typeface="Calibri" panose="020F0502020204030204"/>
                <a:ea typeface="Calibri" panose="020F0502020204030204"/>
                <a:cs typeface="Calibri" panose="020F0502020204030204"/>
              </a:rPr>
              <a:t>customer satisfaction</a:t>
            </a:r>
            <a:r>
              <a:rPr lang="en-US" sz="1400">
                <a:latin typeface="Calibri" panose="020F0502020204030204"/>
                <a:ea typeface="Calibri" panose="020F0502020204030204"/>
                <a:cs typeface="Calibri" panose="020F0502020204030204"/>
              </a:rPr>
              <a:t> by FY27 compared to FY24.</a:t>
            </a:r>
          </a:p>
          <a:p>
            <a:pPr marL="285750" indent="-285750">
              <a:lnSpc>
                <a:spcPct val="140000"/>
              </a:lnSpc>
              <a:buFont typeface="Courier New" panose="02070309020205020404" pitchFamily="2" charset="2"/>
              <a:buChar char="o"/>
            </a:pPr>
            <a:r>
              <a:rPr lang="en-US" sz="1400">
                <a:latin typeface="Calibri" panose="020F0502020204030204"/>
                <a:ea typeface="Calibri" panose="020F0502020204030204"/>
                <a:cs typeface="Calibri" panose="020F0502020204030204"/>
              </a:rPr>
              <a:t>Planning to save </a:t>
            </a:r>
            <a:r>
              <a:rPr lang="en-US" sz="1400" b="1">
                <a:latin typeface="Calibri" panose="020F0502020204030204"/>
                <a:ea typeface="Calibri" panose="020F0502020204030204"/>
                <a:cs typeface="Calibri" panose="020F0502020204030204"/>
              </a:rPr>
              <a:t>£1bn cost saving</a:t>
            </a:r>
            <a:r>
              <a:rPr lang="en-US" sz="1400">
                <a:latin typeface="Calibri" panose="020F0502020204030204"/>
                <a:ea typeface="Calibri" panose="020F0502020204030204"/>
                <a:cs typeface="Calibri" panose="020F0502020204030204"/>
              </a:rPr>
              <a:t> by end of the FY27.</a:t>
            </a:r>
          </a:p>
          <a:p>
            <a:pPr marL="285750" indent="-285750">
              <a:lnSpc>
                <a:spcPct val="140000"/>
              </a:lnSpc>
              <a:buFont typeface="Courier New" panose="02070309020205020404" pitchFamily="2" charset="2"/>
              <a:buChar char="o"/>
            </a:pPr>
            <a:r>
              <a:rPr lang="en-US" sz="1400">
                <a:latin typeface="Calibri" panose="020F0502020204030204"/>
                <a:ea typeface="Calibri" panose="020F0502020204030204"/>
                <a:cs typeface="Calibri" panose="020F0502020204030204"/>
              </a:rPr>
              <a:t>By FY27, set target to reach </a:t>
            </a:r>
            <a:r>
              <a:rPr lang="en-US" sz="1400" b="1">
                <a:latin typeface="Calibri" panose="020F0502020204030204"/>
                <a:ea typeface="Calibri" panose="020F0502020204030204"/>
                <a:cs typeface="Calibri" panose="020F0502020204030204"/>
              </a:rPr>
              <a:t>£1.6Bn retail cash flow</a:t>
            </a:r>
            <a:r>
              <a:rPr lang="en-US" sz="1400">
                <a:latin typeface="Calibri" panose="020F0502020204030204"/>
                <a:ea typeface="Calibri" panose="020F0502020204030204"/>
                <a:cs typeface="Calibri" panose="020F0502020204030204"/>
              </a:rPr>
              <a:t>.</a:t>
            </a:r>
          </a:p>
          <a:p>
            <a:pPr marL="285750" indent="-285750">
              <a:lnSpc>
                <a:spcPct val="140000"/>
              </a:lnSpc>
              <a:buFont typeface="Courier New" panose="02070309020205020404" pitchFamily="2" charset="2"/>
              <a:buChar char="o"/>
            </a:pPr>
            <a:r>
              <a:rPr lang="en-US" sz="1400" b="1">
                <a:latin typeface="Calibri" panose="020F0502020204030204"/>
                <a:ea typeface="Calibri" panose="020F0502020204030204"/>
                <a:cs typeface="Calibri" panose="020F0502020204030204"/>
              </a:rPr>
              <a:t>Employee engagement</a:t>
            </a:r>
            <a:r>
              <a:rPr lang="en-US" sz="1400">
                <a:latin typeface="Calibri" panose="020F0502020204030204"/>
                <a:ea typeface="Calibri" panose="020F0502020204030204"/>
                <a:cs typeface="Calibri" panose="020F0502020204030204"/>
              </a:rPr>
              <a:t> should be higher by FY27 when compared with FY24.</a:t>
            </a:r>
          </a:p>
          <a:p>
            <a:pPr marL="285750" indent="-285750">
              <a:lnSpc>
                <a:spcPct val="140000"/>
              </a:lnSpc>
              <a:buFont typeface="Courier New" panose="02070309020205020404" pitchFamily="2" charset="2"/>
              <a:buChar char="o"/>
            </a:pPr>
            <a:r>
              <a:rPr lang="en-US" sz="1400">
                <a:latin typeface="Calibri" panose="020F0502020204030204"/>
                <a:ea typeface="Calibri" panose="020F0502020204030204"/>
                <a:cs typeface="Calibri" panose="020F0502020204030204"/>
              </a:rPr>
              <a:t>Deliver </a:t>
            </a:r>
            <a:r>
              <a:rPr lang="en-US" sz="1400" b="1">
                <a:latin typeface="Calibri" panose="020F0502020204030204"/>
                <a:ea typeface="Calibri" panose="020F0502020204030204"/>
                <a:cs typeface="Calibri" panose="020F0502020204030204"/>
              </a:rPr>
              <a:t>profit leverage</a:t>
            </a:r>
            <a:r>
              <a:rPr lang="en-US" sz="1400">
                <a:latin typeface="Calibri" panose="020F0502020204030204"/>
                <a:ea typeface="Calibri" panose="020F0502020204030204"/>
                <a:cs typeface="Calibri" panose="020F0502020204030204"/>
              </a:rPr>
              <a:t> from sales growth.</a:t>
            </a:r>
          </a:p>
          <a:p>
            <a:pPr marL="285750" indent="-285750">
              <a:lnSpc>
                <a:spcPct val="140000"/>
              </a:lnSpc>
              <a:buFont typeface="Courier New" panose="02070309020205020404" pitchFamily="2" charset="2"/>
              <a:buChar char="o"/>
            </a:pPr>
            <a:r>
              <a:rPr lang="en-US" sz="1400">
                <a:latin typeface="Calibri" panose="020F0502020204030204"/>
                <a:ea typeface="Calibri" panose="020F0502020204030204"/>
                <a:cs typeface="Calibri" panose="020F0502020204030204"/>
              </a:rPr>
              <a:t>Deliver plan for </a:t>
            </a:r>
            <a:r>
              <a:rPr lang="en-US" sz="1400" b="1">
                <a:latin typeface="Calibri" panose="020F0502020204030204"/>
                <a:ea typeface="Calibri" panose="020F0502020204030204"/>
                <a:cs typeface="Calibri" panose="020F0502020204030204"/>
              </a:rPr>
              <a:t>better commitments</a:t>
            </a:r>
            <a:r>
              <a:rPr lang="en-US" sz="1400">
                <a:latin typeface="Calibri" panose="020F0502020204030204"/>
                <a:ea typeface="Calibri" panose="020F0502020204030204"/>
                <a:cs typeface="Calibri" panose="020F0502020204030204"/>
              </a:rPr>
              <a:t>.</a:t>
            </a:r>
          </a:p>
          <a:p>
            <a:pPr>
              <a:lnSpc>
                <a:spcPct val="140000"/>
              </a:lnSpc>
            </a:pPr>
            <a:r>
              <a:rPr lang="en-US" sz="1400">
                <a:latin typeface="Calibri" panose="020F0502020204030204"/>
                <a:ea typeface="Calibri" panose="020F0502020204030204"/>
                <a:cs typeface="Calibri" panose="020F0502020204030204"/>
              </a:rPr>
              <a:t>(Source: Sainsbury Annual Report, 2024)</a:t>
            </a:r>
          </a:p>
        </p:txBody>
      </p:sp>
      <p:sp>
        <p:nvSpPr>
          <p:cNvPr id="5" name="Rectangle 4"/>
          <p:cNvSpPr/>
          <p:nvPr/>
        </p:nvSpPr>
        <p:spPr>
          <a:xfrm>
            <a:off x="0" y="6303963"/>
            <a:ext cx="1219200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1450" y="85485"/>
            <a:ext cx="5254624" cy="441259"/>
          </a:xfrm>
          <a:noFill/>
        </p:spPr>
        <p:txBody>
          <a:bodyPr anchor="ctr"/>
          <a:lstStyle/>
          <a:p>
            <a:r>
              <a:rPr lang="en-US" sz="1800" b="1" dirty="0">
                <a:solidFill>
                  <a:srgbClr val="FF0000"/>
                </a:solidFill>
                <a:latin typeface="Calibri" panose="020F0502020204030204"/>
                <a:ea typeface="Calibri Light" panose="020F0302020204030204"/>
                <a:cs typeface="Calibri Light" panose="020F0302020204030204"/>
              </a:rPr>
              <a:t>Tesco Marketing Manager</a:t>
            </a:r>
          </a:p>
        </p:txBody>
      </p:sp>
      <p:sp>
        <p:nvSpPr>
          <p:cNvPr id="52" name="Content Placeholder 51"/>
          <p:cNvSpPr>
            <a:spLocks noGrp="1"/>
          </p:cNvSpPr>
          <p:nvPr>
            <p:ph sz="quarter" idx="13"/>
          </p:nvPr>
        </p:nvSpPr>
        <p:spPr>
          <a:xfrm>
            <a:off x="172545" y="690078"/>
            <a:ext cx="5256030" cy="1422563"/>
          </a:xfrm>
        </p:spPr>
        <p:txBody>
          <a:bodyPr vert="horz" lIns="91440" tIns="45720" rIns="91440" bIns="45720" rtlCol="0" anchor="t">
            <a:noAutofit/>
          </a:bodyPr>
          <a:lstStyle/>
          <a:p>
            <a:pPr algn="just">
              <a:buNone/>
            </a:pPr>
            <a:r>
              <a:rPr lang="en-US" sz="1400" b="1" dirty="0">
                <a:latin typeface="Calibri" panose="020F0502020204030204"/>
                <a:ea typeface="Calibri" panose="020F0502020204030204"/>
                <a:cs typeface="Calibri" panose="020F0502020204030204"/>
              </a:rPr>
              <a:t>Role</a:t>
            </a:r>
            <a:r>
              <a:rPr lang="en-US" sz="1400" dirty="0">
                <a:latin typeface="Calibri" panose="020F0502020204030204"/>
                <a:ea typeface="Calibri" panose="020F0502020204030204"/>
                <a:cs typeface="Calibri" panose="020F0502020204030204"/>
              </a:rPr>
              <a:t>:The retail marketing manager will be responsible for developing and executing out consumer communications for the Tesco Mobile/Telecoms retail channel. This will include point of sale, range alterations, publications, and trial support.  (Tesco Careers, 2024).</a:t>
            </a:r>
          </a:p>
        </p:txBody>
      </p:sp>
      <p:sp>
        <p:nvSpPr>
          <p:cNvPr id="4" name="Content Placeholder 3"/>
          <p:cNvSpPr>
            <a:spLocks noGrp="1"/>
          </p:cNvSpPr>
          <p:nvPr>
            <p:ph sz="quarter" idx="14"/>
          </p:nvPr>
        </p:nvSpPr>
        <p:spPr>
          <a:xfrm>
            <a:off x="171106" y="2118608"/>
            <a:ext cx="5349781" cy="4035368"/>
          </a:xfrm>
          <a:noFill/>
        </p:spPr>
        <p:txBody>
          <a:bodyPr vert="horz" lIns="91440" tIns="45720" rIns="91440" bIns="45720" rtlCol="0" anchor="t">
            <a:normAutofit fontScale="85000" lnSpcReduction="10000"/>
          </a:bodyPr>
          <a:lstStyle/>
          <a:p>
            <a:r>
              <a:rPr lang="en-US" sz="1600" b="1" dirty="0">
                <a:latin typeface="Calibri" panose="020F0502020204030204"/>
                <a:ea typeface="Calibri" panose="020F0502020204030204"/>
                <a:cs typeface="Calibri" panose="020F0502020204030204"/>
              </a:rPr>
              <a:t>Responsibilities</a:t>
            </a:r>
            <a:r>
              <a:rPr lang="en-US" sz="1600" dirty="0">
                <a:latin typeface="Calibri" panose="020F0502020204030204"/>
                <a:ea typeface="Calibri" panose="020F0502020204030204"/>
                <a:cs typeface="Calibri" panose="020F0502020204030204"/>
              </a:rPr>
              <a:t>:</a:t>
            </a:r>
          </a:p>
          <a:p>
            <a:pPr marL="285750" indent="-285750">
              <a:buFont typeface="Arial" panose="020B0604020202020204" pitchFamily="2" charset="2"/>
              <a:buChar char="•"/>
            </a:pPr>
            <a:r>
              <a:rPr lang="en-US" sz="1600">
                <a:latin typeface="Calibri" panose="020F0502020204030204"/>
                <a:ea typeface="+mn-lt"/>
                <a:cs typeface="+mn-lt"/>
              </a:rPr>
              <a:t>Point of Sale delivered in line with promotions and modifications in the range, on schedule, and accurately the first time.</a:t>
            </a:r>
            <a:endParaRPr lang="en-US" sz="1600" dirty="0">
              <a:latin typeface="Calibri" panose="020F0502020204030204"/>
              <a:ea typeface="+mn-lt"/>
              <a:cs typeface="+mn-lt"/>
            </a:endParaRPr>
          </a:p>
          <a:p>
            <a:pPr marL="285750" indent="-285750">
              <a:buFont typeface="Arial" panose="020B0604020202020204" pitchFamily="2" charset="2"/>
              <a:buChar char="•"/>
            </a:pPr>
            <a:r>
              <a:rPr lang="en-US" sz="1600" dirty="0">
                <a:latin typeface="Calibri" panose="020F0502020204030204"/>
                <a:ea typeface="+mn-lt"/>
                <a:cs typeface="+mn-lt"/>
              </a:rPr>
              <a:t>Point of Sale provides clients with effective marketing communication.</a:t>
            </a:r>
          </a:p>
          <a:p>
            <a:pPr marL="285750" indent="-285750">
              <a:buFont typeface="Arial" panose="020B0604020202020204" pitchFamily="2" charset="2"/>
              <a:buChar char="•"/>
            </a:pPr>
            <a:r>
              <a:rPr lang="en-US" sz="1600" dirty="0">
                <a:latin typeface="Calibri" panose="020F0502020204030204"/>
                <a:ea typeface="+mn-lt"/>
                <a:cs typeface="+mn-lt"/>
              </a:rPr>
              <a:t>Stakeholders have been communicated with and each inch of space has been set up for promotional activities.</a:t>
            </a:r>
          </a:p>
          <a:p>
            <a:pPr marL="285750" indent="-285750">
              <a:buFont typeface="Arial" panose="020B0604020202020204" pitchFamily="2" charset="2"/>
              <a:buChar char="•"/>
            </a:pPr>
            <a:r>
              <a:rPr lang="en-US" sz="1600" dirty="0">
                <a:latin typeface="Calibri" panose="020F0502020204030204"/>
                <a:ea typeface="+mn-lt"/>
                <a:cs typeface="+mn-lt"/>
              </a:rPr>
              <a:t>You have strong relationships with the company's stakeholders.</a:t>
            </a:r>
          </a:p>
          <a:p>
            <a:pPr marL="285750" indent="-285750">
              <a:buFont typeface="Arial" panose="020B0604020202020204" pitchFamily="2" charset="2"/>
              <a:buChar char="•"/>
            </a:pPr>
            <a:r>
              <a:rPr lang="en-US" sz="1600">
                <a:latin typeface="Calibri" panose="020F0502020204030204"/>
                <a:ea typeface="+mn-lt"/>
                <a:cs typeface="+mn-lt"/>
              </a:rPr>
              <a:t>Stores are aware of the ideal timing and positioning for your Point of Sale displays.</a:t>
            </a:r>
            <a:endParaRPr lang="en-US" sz="1600" dirty="0">
              <a:latin typeface="Calibri" panose="020F0502020204030204"/>
              <a:ea typeface="+mn-lt"/>
              <a:cs typeface="+mn-lt"/>
            </a:endParaRPr>
          </a:p>
          <a:p>
            <a:pPr marL="285750" indent="-285750">
              <a:buFont typeface="Arial" panose="020B0604020202020204" pitchFamily="2" charset="2"/>
              <a:buChar char="•"/>
            </a:pPr>
            <a:r>
              <a:rPr lang="en-US" sz="1600" dirty="0">
                <a:latin typeface="Calibri" panose="020F0502020204030204"/>
                <a:ea typeface="+mn-lt"/>
                <a:cs typeface="+mn-lt"/>
              </a:rPr>
              <a:t>You oversee the inventory of all your promotional materials, guaranteeing </a:t>
            </a:r>
            <a:r>
              <a:rPr lang="en-US" sz="1600">
                <a:latin typeface="Calibri" panose="020F0502020204030204"/>
                <a:ea typeface="+mn-lt"/>
                <a:cs typeface="+mn-lt"/>
              </a:rPr>
              <a:t>retailers have everything they need.</a:t>
            </a:r>
          </a:p>
          <a:p>
            <a:r>
              <a:rPr lang="en-US" sz="1600" dirty="0">
                <a:latin typeface="Calibri" panose="020F0502020204030204"/>
                <a:ea typeface="Calibri" panose="020F0502020204030204"/>
                <a:cs typeface="Calibri" panose="020F0502020204030204"/>
              </a:rPr>
              <a:t> (Source: Tesco Careers, 2024)</a:t>
            </a:r>
          </a:p>
          <a:p>
            <a:endParaRPr lang="en-US" sz="1600" dirty="0">
              <a:latin typeface="Calibri" panose="020F0502020204030204"/>
              <a:ea typeface="Calibri" panose="020F0502020204030204"/>
              <a:cs typeface="Calibri" panose="020F0502020204030204"/>
            </a:endParaRPr>
          </a:p>
          <a:p>
            <a:endParaRPr lang="en-US" sz="1600" dirty="0">
              <a:latin typeface="Calibri" panose="020F0502020204030204"/>
              <a:ea typeface="Calibri" panose="020F0502020204030204"/>
              <a:cs typeface="Calibri" panose="020F0502020204030204"/>
            </a:endParaRPr>
          </a:p>
          <a:p>
            <a:endParaRPr lang="en-US" sz="1600" dirty="0">
              <a:latin typeface="Calibri" panose="020F0502020204030204"/>
              <a:ea typeface="Calibri" panose="020F0502020204030204"/>
              <a:cs typeface="Calibri" panose="020F0502020204030204"/>
            </a:endParaRPr>
          </a:p>
        </p:txBody>
      </p:sp>
      <p:sp>
        <p:nvSpPr>
          <p:cNvPr id="5" name="Rectangle 4"/>
          <p:cNvSpPr/>
          <p:nvPr/>
        </p:nvSpPr>
        <p:spPr>
          <a:xfrm>
            <a:off x="0" y="6303963"/>
            <a:ext cx="1219200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noAutofit/>
          </a:bodyPr>
          <a:lstStyle/>
          <a:p>
            <a:r>
              <a:rPr lang="en-US" sz="3600" b="1">
                <a:solidFill>
                  <a:schemeClr val="tx2">
                    <a:lumMod val="76000"/>
                  </a:schemeClr>
                </a:solidFill>
                <a:ea typeface="Calibri" panose="020F0502020204030204"/>
                <a:cs typeface="Calibri" panose="020F0502020204030204"/>
              </a:rPr>
              <a:t>POSITION ANALYSIS</a:t>
            </a:r>
            <a:endParaRPr lang="en-US">
              <a:solidFill>
                <a:schemeClr val="tx2">
                  <a:lumMod val="76000"/>
                </a:schemeClr>
              </a:solidFill>
            </a:endParaRPr>
          </a:p>
        </p:txBody>
      </p:sp>
      <p:sp>
        <p:nvSpPr>
          <p:cNvPr id="3" name="TextBox 2"/>
          <p:cNvSpPr txBox="1"/>
          <p:nvPr/>
        </p:nvSpPr>
        <p:spPr>
          <a:xfrm>
            <a:off x="6092991" y="82716"/>
            <a:ext cx="5337007" cy="36830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ctr"/>
            <a:r>
              <a:rPr lang="en-US" b="1" dirty="0">
                <a:solidFill>
                  <a:schemeClr val="accent4"/>
                </a:solidFill>
                <a:latin typeface="Calibri" panose="020F0502020204030204"/>
                <a:ea typeface="Calibri" panose="020F0502020204030204"/>
                <a:cs typeface="Calibri" panose="020F0502020204030204"/>
              </a:rPr>
              <a:t>SAINSBURY</a:t>
            </a:r>
            <a:r>
              <a:rPr lang="en-IN" altLang="en-US" b="1" dirty="0">
                <a:solidFill>
                  <a:schemeClr val="accent4"/>
                </a:solidFill>
                <a:latin typeface="Calibri" panose="020F0502020204030204"/>
                <a:ea typeface="Calibri" panose="020F0502020204030204"/>
                <a:cs typeface="Calibri" panose="020F0502020204030204"/>
              </a:rPr>
              <a:t>’s</a:t>
            </a:r>
            <a:r>
              <a:rPr lang="en-US" b="1" dirty="0">
                <a:solidFill>
                  <a:schemeClr val="accent4"/>
                </a:solidFill>
                <a:latin typeface="Calibri" panose="020F0502020204030204"/>
                <a:ea typeface="Calibri" panose="020F0502020204030204"/>
                <a:cs typeface="Calibri" panose="020F0502020204030204"/>
              </a:rPr>
              <a:t> MARKETING MANAGER</a:t>
            </a:r>
          </a:p>
        </p:txBody>
      </p:sp>
      <p:sp>
        <p:nvSpPr>
          <p:cNvPr id="6" name="TextBox 5"/>
          <p:cNvSpPr txBox="1"/>
          <p:nvPr/>
        </p:nvSpPr>
        <p:spPr>
          <a:xfrm>
            <a:off x="6098506" y="691815"/>
            <a:ext cx="54864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1400" b="1" dirty="0">
                <a:latin typeface="Calibri" panose="020F0502020204030204"/>
                <a:ea typeface="Calibri" panose="020F0502020204030204"/>
                <a:cs typeface="Calibri" panose="020F0502020204030204"/>
              </a:rPr>
              <a:t>Role: </a:t>
            </a:r>
            <a:r>
              <a:rPr lang="en-US" sz="1400" dirty="0">
                <a:latin typeface="Calibri" panose="020F0502020204030204"/>
                <a:ea typeface="+mn-lt"/>
                <a:cs typeface="+mn-lt"/>
              </a:rPr>
              <a:t>This position will work with both the front and back publication, brand, advertising services, retail, digital, and strategy groups within the Go to Market or CRM department to support all aspects of the marketing function. </a:t>
            </a:r>
            <a:endParaRPr lang="en-US" sz="1400" b="1" dirty="0">
              <a:latin typeface="Calibri" panose="020F0502020204030204"/>
              <a:ea typeface="Calibri" panose="020F0502020204030204"/>
              <a:cs typeface="Calibri" panose="020F0502020204030204"/>
            </a:endParaRPr>
          </a:p>
        </p:txBody>
      </p:sp>
      <p:sp>
        <p:nvSpPr>
          <p:cNvPr id="7" name="TextBox 6"/>
          <p:cNvSpPr txBox="1"/>
          <p:nvPr/>
        </p:nvSpPr>
        <p:spPr>
          <a:xfrm>
            <a:off x="5823785" y="2216317"/>
            <a:ext cx="5856872" cy="4211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lgn="l">
              <a:lnSpc>
                <a:spcPct val="150000"/>
              </a:lnSpc>
            </a:pPr>
            <a:r>
              <a:rPr lang="en-US" sz="1500" b="1" dirty="0">
                <a:latin typeface="Calibri" panose="020F0502020204030204"/>
                <a:ea typeface="Calibri" panose="020F0502020204030204"/>
                <a:cs typeface="Calibri" panose="020F0502020204030204"/>
              </a:rPr>
              <a:t>Responsibilities:</a:t>
            </a:r>
            <a:endParaRPr lang="en-US">
              <a:latin typeface="Calibri" panose="020F0502020204030204"/>
              <a:ea typeface="Calibri" panose="020F0502020204030204"/>
              <a:cs typeface="Calibri" panose="020F0502020204030204"/>
            </a:endParaRPr>
          </a:p>
          <a:p>
            <a:pPr marL="285750" indent="-285750">
              <a:lnSpc>
                <a:spcPct val="150000"/>
              </a:lnSpc>
              <a:buFont typeface="Arial" panose="020B0604020202020204"/>
              <a:buChar char="•"/>
            </a:pPr>
            <a:r>
              <a:rPr lang="en-US" sz="1500" dirty="0">
                <a:latin typeface="Calibri" panose="020F0502020204030204"/>
                <a:ea typeface="Calibri" panose="020F0502020204030204"/>
                <a:cs typeface="Calibri" panose="020F0502020204030204"/>
              </a:rPr>
              <a:t>Develop</a:t>
            </a:r>
            <a:r>
              <a:rPr lang="en-US" sz="1500" b="1" dirty="0">
                <a:latin typeface="Calibri" panose="020F0502020204030204"/>
                <a:ea typeface="Calibri" panose="020F0502020204030204"/>
                <a:cs typeface="Calibri" panose="020F0502020204030204"/>
              </a:rPr>
              <a:t> </a:t>
            </a:r>
            <a:r>
              <a:rPr lang="en-US" sz="1500" dirty="0">
                <a:latin typeface="Calibri" panose="020F0502020204030204"/>
                <a:ea typeface="Calibri" panose="020F0502020204030204"/>
                <a:cs typeface="Calibri" panose="020F0502020204030204"/>
              </a:rPr>
              <a:t>and contribute to marketing strategy within the time frame.</a:t>
            </a:r>
          </a:p>
          <a:p>
            <a:pPr marL="285750" indent="-285750">
              <a:lnSpc>
                <a:spcPct val="150000"/>
              </a:lnSpc>
              <a:buFont typeface="Arial" panose="020B0604020202020204"/>
              <a:buChar char="•"/>
            </a:pPr>
            <a:r>
              <a:rPr lang="en-US" sz="1500" dirty="0">
                <a:solidFill>
                  <a:srgbClr val="000000"/>
                </a:solidFill>
                <a:latin typeface="Calibri" panose="020F0502020204030204"/>
                <a:ea typeface="Calibri" panose="020F0502020204030204"/>
                <a:cs typeface="Calibri" panose="020F0502020204030204"/>
              </a:rPr>
              <a:t>Plan communication related to target audience and main key customer relationships as required.</a:t>
            </a:r>
          </a:p>
          <a:p>
            <a:pPr marL="285750" indent="-285750">
              <a:lnSpc>
                <a:spcPct val="150000"/>
              </a:lnSpc>
              <a:buFont typeface="Arial" panose="020B0604020202020204"/>
              <a:buChar char="•"/>
            </a:pPr>
            <a:r>
              <a:rPr lang="en-US" sz="1500" dirty="0">
                <a:solidFill>
                  <a:srgbClr val="000000"/>
                </a:solidFill>
                <a:latin typeface="Calibri" panose="020F0502020204030204"/>
                <a:ea typeface="Calibri" panose="020F0502020204030204"/>
                <a:cs typeface="Calibri" panose="020F0502020204030204"/>
              </a:rPr>
              <a:t>Supporting senior marketing colleagues while planning new marketing campaigns.</a:t>
            </a:r>
          </a:p>
          <a:p>
            <a:pPr marL="285750" indent="-285750">
              <a:lnSpc>
                <a:spcPct val="150000"/>
              </a:lnSpc>
              <a:buFont typeface="Arial" panose="020B0604020202020204"/>
              <a:buChar char="•"/>
            </a:pPr>
            <a:r>
              <a:rPr lang="en-US" sz="1500" err="1">
                <a:solidFill>
                  <a:srgbClr val="000000"/>
                </a:solidFill>
                <a:latin typeface="Calibri" panose="020F0502020204030204"/>
                <a:ea typeface="Calibri" panose="020F0502020204030204"/>
                <a:cs typeface="Calibri" panose="020F0502020204030204"/>
              </a:rPr>
              <a:t>Analysing</a:t>
            </a:r>
            <a:r>
              <a:rPr lang="en-US" sz="1500" dirty="0">
                <a:solidFill>
                  <a:srgbClr val="000000"/>
                </a:solidFill>
                <a:latin typeface="Calibri" panose="020F0502020204030204"/>
                <a:ea typeface="Calibri" panose="020F0502020204030204"/>
                <a:cs typeface="Calibri" panose="020F0502020204030204"/>
              </a:rPr>
              <a:t> competitor marketing activities and highlighting key marketing insights.</a:t>
            </a:r>
          </a:p>
          <a:p>
            <a:pPr marL="285750" indent="-285750">
              <a:lnSpc>
                <a:spcPct val="150000"/>
              </a:lnSpc>
              <a:buFont typeface="Arial" panose="020B0604020202020204"/>
              <a:buChar char="•"/>
            </a:pPr>
            <a:r>
              <a:rPr lang="en-US" sz="1500" dirty="0">
                <a:solidFill>
                  <a:srgbClr val="000000"/>
                </a:solidFill>
                <a:latin typeface="Calibri" panose="020F0502020204030204"/>
                <a:ea typeface="Calibri" panose="020F0502020204030204"/>
                <a:cs typeface="Calibri" panose="020F0502020204030204"/>
              </a:rPr>
              <a:t>Manage overall budget planning &amp; implement new methods when required.</a:t>
            </a:r>
          </a:p>
          <a:p>
            <a:pPr>
              <a:lnSpc>
                <a:spcPct val="150000"/>
              </a:lnSpc>
            </a:pPr>
            <a:r>
              <a:rPr lang="en-US" sz="1500" dirty="0">
                <a:solidFill>
                  <a:srgbClr val="000000"/>
                </a:solidFill>
                <a:latin typeface="Calibri" panose="020F0502020204030204"/>
                <a:ea typeface="+mn-lt"/>
                <a:cs typeface="+mn-lt"/>
              </a:rPr>
              <a:t>(Source: Sainsbury's, 2024)</a:t>
            </a:r>
            <a:endParaRPr lang="en-US" sz="1500">
              <a:latin typeface="Calibri" panose="020F0502020204030204"/>
              <a:ea typeface="Calibri" panose="020F0502020204030204"/>
              <a:cs typeface="Calibri" panose="020F0502020204030204"/>
            </a:endParaRPr>
          </a:p>
          <a:p>
            <a:pPr marL="285750" indent="-285750">
              <a:lnSpc>
                <a:spcPct val="150000"/>
              </a:lnSpc>
              <a:buFont typeface="Arial" panose="020B0604020202020204"/>
              <a:buChar char="•"/>
            </a:pPr>
            <a:endParaRPr lang="en-US" sz="1500" dirty="0">
              <a:solidFill>
                <a:srgbClr val="000000"/>
              </a:solidFill>
              <a:latin typeface="Calibri" panose="020F0502020204030204"/>
              <a:ea typeface="Calibri" panose="020F0502020204030204"/>
              <a:cs typeface="Calibri" panose="020F050202020403020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fillRect t="-10000" b="-10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6649" y="197399"/>
            <a:ext cx="6763752" cy="489043"/>
          </a:xfrm>
          <a:noFill/>
        </p:spPr>
        <p:txBody>
          <a:bodyPr anchor="b"/>
          <a:lstStyle/>
          <a:p>
            <a:r>
              <a:rPr lang="en-US" b="1">
                <a:solidFill>
                  <a:schemeClr val="tx2">
                    <a:lumMod val="76000"/>
                  </a:schemeClr>
                </a:solidFill>
                <a:latin typeface="Calibri" panose="020F0502020204030204"/>
                <a:ea typeface="Calibri Light" panose="020F0302020204030204"/>
                <a:cs typeface="Calibri Light" panose="020F0302020204030204"/>
              </a:rPr>
              <a:t>Job Description:</a:t>
            </a:r>
          </a:p>
        </p:txBody>
      </p:sp>
      <p:sp>
        <p:nvSpPr>
          <p:cNvPr id="3" name="Content Placeholder 2"/>
          <p:cNvSpPr>
            <a:spLocks noGrp="1"/>
          </p:cNvSpPr>
          <p:nvPr>
            <p:ph sz="quarter" idx="14"/>
          </p:nvPr>
        </p:nvSpPr>
        <p:spPr>
          <a:xfrm>
            <a:off x="246648" y="682932"/>
            <a:ext cx="7019584" cy="5418880"/>
          </a:xfrm>
          <a:noFill/>
        </p:spPr>
        <p:txBody>
          <a:bodyPr vert="horz" lIns="91440" tIns="45720" rIns="91440" bIns="45720" rtlCol="0" anchor="t">
            <a:normAutofit/>
          </a:bodyPr>
          <a:lstStyle/>
          <a:p>
            <a:pPr marL="285750" indent="-285750" algn="just">
              <a:buFont typeface="Arial" panose="020B0604020202020204" pitchFamily="2" charset="2"/>
              <a:buChar char="•"/>
            </a:pPr>
            <a:endParaRPr lang="en-US" sz="1400" dirty="0">
              <a:latin typeface="Calibri" panose="020F0502020204030204"/>
              <a:ea typeface="+mn-lt"/>
              <a:cs typeface="+mn-lt"/>
            </a:endParaRPr>
          </a:p>
          <a:p>
            <a:pPr marL="285750" indent="-285750" algn="just">
              <a:buFont typeface="Arial" panose="020B0604020202020204" pitchFamily="2" charset="2"/>
              <a:buChar char="•"/>
            </a:pPr>
            <a:r>
              <a:rPr lang="en-US" sz="1400">
                <a:latin typeface="Calibri" panose="020F0502020204030204"/>
                <a:ea typeface="+mn-lt"/>
                <a:cs typeface="+mn-lt"/>
              </a:rPr>
              <a:t>In order to</a:t>
            </a:r>
            <a:r>
              <a:rPr lang="en-US" sz="1400" dirty="0">
                <a:latin typeface="Calibri" panose="020F0502020204030204"/>
                <a:ea typeface="+mn-lt"/>
                <a:cs typeface="+mn-lt"/>
              </a:rPr>
              <a:t> increase sales and brand exposure, a retail marketing manager is crucial. In addition to designing integrated marketing strategies, they support product launches and conduct SWOT analyses (Ajay Abraham, 2024).</a:t>
            </a:r>
            <a:endParaRPr lang="en-US"/>
          </a:p>
          <a:p>
            <a:pPr marL="285750" indent="-285750" algn="just">
              <a:buFont typeface="Arial" panose="020B0604020202020204" pitchFamily="2" charset="2"/>
              <a:buChar char="•"/>
            </a:pPr>
            <a:r>
              <a:rPr lang="en-US" sz="1400" dirty="0">
                <a:latin typeface="Calibri" panose="020F0502020204030204"/>
                <a:ea typeface="+mn-lt"/>
                <a:cs typeface="+mn-lt"/>
              </a:rPr>
              <a:t>Develop and execute marketing strategies that identify target audiences and significant marketing opportunities while also </a:t>
            </a:r>
            <a:r>
              <a:rPr lang="en-US" sz="1400">
                <a:latin typeface="Calibri" panose="020F0502020204030204"/>
                <a:ea typeface="+mn-lt"/>
                <a:cs typeface="+mn-lt"/>
              </a:rPr>
              <a:t>supporting company objectives.</a:t>
            </a:r>
            <a:endParaRPr lang="en-US" sz="1400" dirty="0">
              <a:latin typeface="Calibri" panose="020F0502020204030204"/>
              <a:ea typeface="+mn-lt"/>
              <a:cs typeface="+mn-lt"/>
            </a:endParaRPr>
          </a:p>
          <a:p>
            <a:pPr marL="285750" indent="-285750" algn="just">
              <a:buFont typeface="Arial" panose="020B0604020202020204" pitchFamily="2" charset="2"/>
              <a:buChar char="•"/>
            </a:pPr>
            <a:r>
              <a:rPr lang="en-US" sz="1400" dirty="0">
                <a:latin typeface="Calibri" panose="020F0502020204030204"/>
                <a:ea typeface="+mn-lt"/>
                <a:cs typeface="+mn-lt"/>
              </a:rPr>
              <a:t>Utilize data analytics to direct marketing approaches &amp; decisions and implement market research to discover trends, consumer preferences, and competitor activity.</a:t>
            </a:r>
          </a:p>
          <a:p>
            <a:pPr marL="285750" indent="-285750" algn="just">
              <a:buFont typeface="Arial" panose="020B0604020202020204" pitchFamily="2" charset="2"/>
              <a:buChar char="•"/>
            </a:pPr>
            <a:r>
              <a:rPr lang="en-US" sz="1400" dirty="0">
                <a:latin typeface="Calibri" panose="020F0502020204030204"/>
                <a:ea typeface="+mn-lt"/>
                <a:cs typeface="+mn-lt"/>
              </a:rPr>
              <a:t>Oversee partnerships with external groups and printers, examining and implementing cost-saving measures.</a:t>
            </a:r>
          </a:p>
          <a:p>
            <a:pPr marL="285750" indent="-285750" algn="just">
              <a:buFont typeface="Arial" panose="020B0604020202020204" pitchFamily="2" charset="2"/>
              <a:buChar char="•"/>
            </a:pPr>
            <a:r>
              <a:rPr lang="en-US" sz="1400" dirty="0">
                <a:latin typeface="Calibri" panose="020F0502020204030204"/>
                <a:ea typeface="+mn-lt"/>
                <a:cs typeface="+mn-lt"/>
              </a:rPr>
              <a:t>You're constantly looking for strategies to improve our business procedures to render them more efficient. </a:t>
            </a:r>
          </a:p>
          <a:p>
            <a:pPr marL="285750" indent="-285750" algn="just">
              <a:buFont typeface="Arial" panose="020B0604020202020204" pitchFamily="2" charset="2"/>
              <a:buChar char="•"/>
            </a:pPr>
            <a:r>
              <a:rPr lang="en-US" sz="1400" dirty="0">
                <a:latin typeface="Calibri" panose="020F0502020204030204"/>
                <a:ea typeface="+mn-lt"/>
                <a:cs typeface="+mn-lt"/>
              </a:rPr>
              <a:t>Your Point of Sale has been approved by the commercial teams and complies with regulations.</a:t>
            </a:r>
            <a:endParaRPr lang="en-US" sz="1400">
              <a:latin typeface="Calibri" panose="020F0502020204030204"/>
              <a:ea typeface="Calibri" panose="020F0502020204030204"/>
              <a:cs typeface="Calibri" panose="020F0502020204030204"/>
            </a:endParaRPr>
          </a:p>
          <a:p>
            <a:r>
              <a:rPr lang="en-US" sz="1400" dirty="0">
                <a:latin typeface="Calibri" panose="020F0502020204030204"/>
                <a:ea typeface="+mn-lt"/>
                <a:cs typeface="+mn-lt"/>
              </a:rPr>
              <a:t> (Source: Tesco Careers, 2024 and </a:t>
            </a:r>
            <a:r>
              <a:rPr lang="en-US" sz="1400" err="1">
                <a:latin typeface="Calibri" panose="020F0502020204030204"/>
                <a:ea typeface="+mn-lt"/>
                <a:cs typeface="+mn-lt"/>
              </a:rPr>
              <a:t>Sainbury</a:t>
            </a:r>
            <a:r>
              <a:rPr lang="en-US" sz="1400" dirty="0">
                <a:latin typeface="Calibri" panose="020F0502020204030204"/>
                <a:ea typeface="+mn-lt"/>
                <a:cs typeface="+mn-lt"/>
              </a:rPr>
              <a:t>, 2024)</a:t>
            </a:r>
          </a:p>
          <a:p>
            <a:pPr algn="just"/>
            <a:endParaRPr lang="en-US" sz="1400" dirty="0">
              <a:latin typeface="Calibri" panose="020F0502020204030204"/>
              <a:ea typeface="+mn-lt"/>
              <a:cs typeface="+mn-lt"/>
            </a:endParaRPr>
          </a:p>
          <a:p>
            <a:pPr marL="285750" indent="-285750" algn="just">
              <a:buFont typeface="Arial" panose="020B0604020202020204" pitchFamily="2" charset="2"/>
              <a:buChar char="•"/>
            </a:pPr>
            <a:endParaRPr lang="en-US" sz="1400" dirty="0">
              <a:latin typeface="Calibri" panose="020F0502020204030204"/>
              <a:ea typeface="+mn-lt"/>
              <a:cs typeface="+mn-lt"/>
            </a:endParaRPr>
          </a:p>
        </p:txBody>
      </p:sp>
      <p:sp>
        <p:nvSpPr>
          <p:cNvPr id="5" name="Picture Placeholder 4"/>
          <p:cNvSpPr>
            <a:spLocks noGrp="1"/>
          </p:cNvSpPr>
          <p:nvPr>
            <p:ph type="pic" sz="quarter" idx="10"/>
          </p:nvPr>
        </p:nvSpPr>
        <p:spPr/>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3" name="Content Placeholder 2"/>
          <p:cNvSpPr>
            <a:spLocks noGrp="1"/>
          </p:cNvSpPr>
          <p:nvPr>
            <p:ph type="subTitle" idx="1"/>
          </p:nvPr>
        </p:nvSpPr>
        <p:spPr>
          <a:xfrm>
            <a:off x="1524000" y="6281619"/>
            <a:ext cx="9144000" cy="572929"/>
          </a:xfrm>
        </p:spPr>
        <p:txBody>
          <a:bodyPr/>
          <a:lstStyle/>
          <a:p>
            <a:r>
              <a:rPr lang="en-US">
                <a:ea typeface="Calibri" panose="020F0502020204030204"/>
                <a:cs typeface="Calibri" panose="020F0502020204030204"/>
              </a:rPr>
              <a:t>Person Specification</a:t>
            </a:r>
            <a:endParaRPr lang="en-US"/>
          </a:p>
        </p:txBody>
      </p:sp>
      <p:sp>
        <p:nvSpPr>
          <p:cNvPr id="8" name="TextBox 7"/>
          <p:cNvSpPr txBox="1"/>
          <p:nvPr/>
        </p:nvSpPr>
        <p:spPr>
          <a:xfrm>
            <a:off x="197121" y="401052"/>
            <a:ext cx="9016874"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endParaRPr lang="en-US" sz="1600" b="1" dirty="0">
              <a:latin typeface="Calibri" panose="020F0502020204030204"/>
              <a:ea typeface="Calibri" panose="020F0502020204030204"/>
              <a:cs typeface="Calibri" panose="020F0502020204030204"/>
            </a:endParaRPr>
          </a:p>
          <a:p>
            <a:endParaRPr lang="en-US" sz="1600" b="1" dirty="0">
              <a:latin typeface="Calibri" panose="020F0502020204030204"/>
              <a:ea typeface="Calibri" panose="020F0502020204030204"/>
              <a:cs typeface="Calibri" panose="020F0502020204030204"/>
            </a:endParaRPr>
          </a:p>
          <a:p>
            <a:endParaRPr lang="en-US" sz="1600" b="1" dirty="0">
              <a:latin typeface="Calibri" panose="020F0502020204030204"/>
              <a:ea typeface="Calibri" panose="020F0502020204030204"/>
              <a:cs typeface="Calibri" panose="020F0502020204030204"/>
            </a:endParaRPr>
          </a:p>
          <a:p>
            <a:r>
              <a:rPr lang="en-US" sz="1600" b="1">
                <a:latin typeface="Calibri" panose="020F0502020204030204"/>
                <a:ea typeface="Calibri" panose="020F0502020204030204"/>
                <a:cs typeface="Calibri" panose="020F0502020204030204"/>
              </a:rPr>
              <a:t>Education Background:</a:t>
            </a:r>
            <a:r>
              <a:rPr lang="en-US" sz="1600" dirty="0">
                <a:latin typeface="Calibri" panose="020F0502020204030204"/>
                <a:ea typeface="Calibri" panose="020F0502020204030204"/>
                <a:cs typeface="Calibri" panose="020F0502020204030204"/>
              </a:rPr>
              <a:t> </a:t>
            </a:r>
            <a:endParaRPr lang="en-US"/>
          </a:p>
          <a:p>
            <a:pPr marL="285750" indent="-285750">
              <a:buFont typeface="Arial" panose="020B0604020202020204"/>
              <a:buChar char="•"/>
            </a:pPr>
            <a:r>
              <a:rPr lang="en-US" sz="1600" dirty="0">
                <a:latin typeface="Calibri" panose="020F0502020204030204"/>
                <a:ea typeface="Calibri" panose="020F0502020204030204"/>
                <a:cs typeface="Calibri" panose="020F0502020204030204"/>
              </a:rPr>
              <a:t>Required Bachelor's or Master's degree from Business related field or good to have professional marketing qualification such as CIM.</a:t>
            </a:r>
          </a:p>
          <a:p>
            <a:r>
              <a:rPr lang="en-US" sz="1600" b="1" dirty="0">
                <a:latin typeface="Calibri" panose="020F0502020204030204"/>
                <a:ea typeface="Calibri" panose="020F0502020204030204"/>
                <a:cs typeface="Calibri" panose="020F0502020204030204"/>
              </a:rPr>
              <a:t>Experience: </a:t>
            </a:r>
          </a:p>
          <a:p>
            <a:pPr marL="285750" indent="-285750">
              <a:buFont typeface="Arial" panose="020B0604020202020204"/>
              <a:buChar char="•"/>
            </a:pPr>
            <a:r>
              <a:rPr lang="en-US" sz="1600" dirty="0">
                <a:latin typeface="Calibri" panose="020F0502020204030204"/>
                <a:ea typeface="Calibri" panose="020F0502020204030204"/>
                <a:cs typeface="Calibri" panose="020F0502020204030204"/>
              </a:rPr>
              <a:t>Minimum of 4 years of experience in retail marketing within the FMCG sector.</a:t>
            </a:r>
          </a:p>
          <a:p>
            <a:pPr marL="285750" indent="-285750">
              <a:buFont typeface="Arial" panose="020B0604020202020204"/>
              <a:buChar char="•"/>
            </a:pPr>
            <a:r>
              <a:rPr lang="en-US" sz="1600" dirty="0">
                <a:latin typeface="Calibri" panose="020F0502020204030204"/>
                <a:ea typeface="Calibri" panose="020F0502020204030204"/>
                <a:cs typeface="Calibri" panose="020F0502020204030204"/>
              </a:rPr>
              <a:t>Proven track record in implementing various marketing strategies and successful marketing campaigns.</a:t>
            </a:r>
          </a:p>
          <a:p>
            <a:pPr marL="285750" indent="-285750">
              <a:buFont typeface="Arial" panose="020B0604020202020204"/>
              <a:buChar char="•"/>
            </a:pPr>
            <a:r>
              <a:rPr lang="en-US" sz="1600" dirty="0">
                <a:latin typeface="Calibri" panose="020F0502020204030204"/>
                <a:ea typeface="Calibri" panose="020F0502020204030204"/>
                <a:cs typeface="Calibri" panose="020F0502020204030204"/>
              </a:rPr>
              <a:t>Experience in managing, working with third party agencies across the FMCG industry is beneficial.</a:t>
            </a:r>
          </a:p>
          <a:p>
            <a:pPr marL="285750" indent="-285750">
              <a:buFont typeface="Arial" panose="020B0604020202020204"/>
              <a:buChar char="•"/>
            </a:pPr>
            <a:r>
              <a:rPr lang="en-US" sz="1600" dirty="0">
                <a:latin typeface="Calibri" panose="020F0502020204030204"/>
                <a:ea typeface="Calibri" panose="020F0502020204030204"/>
                <a:cs typeface="Calibri" panose="020F0502020204030204"/>
              </a:rPr>
              <a:t>Good knowledge on Microsoft office and good to have knowledge on CRM tools.</a:t>
            </a:r>
            <a:endParaRPr lang="en-US" sz="1600" dirty="0">
              <a:latin typeface="Calibri" panose="020F0502020204030204"/>
              <a:ea typeface="+mn-lt"/>
              <a:cs typeface="+mn-lt"/>
            </a:endParaRPr>
          </a:p>
          <a:p>
            <a:pPr marL="285750" indent="-285750">
              <a:buFont typeface="Arial" panose="020B0604020202020204"/>
              <a:buChar char="•"/>
            </a:pPr>
            <a:r>
              <a:rPr lang="en-US" sz="1600" dirty="0">
                <a:latin typeface="Calibri" panose="020F0502020204030204"/>
                <a:ea typeface="+mn-lt"/>
                <a:cs typeface="+mn-lt"/>
              </a:rPr>
              <a:t>Experience in marketing, communications, and/or public relations for a national organization.</a:t>
            </a:r>
          </a:p>
          <a:p>
            <a:pPr marL="285750" indent="-285750">
              <a:buFont typeface="Arial" panose="020B0604020202020204"/>
              <a:buChar char="•"/>
            </a:pPr>
            <a:r>
              <a:rPr lang="en-US" sz="1600" dirty="0">
                <a:latin typeface="Calibri" panose="020F0502020204030204"/>
                <a:ea typeface="+mn-lt"/>
                <a:cs typeface="+mn-lt"/>
              </a:rPr>
              <a:t>A self-starter with the track record to work solely accomplish </a:t>
            </a:r>
            <a:r>
              <a:rPr lang="en-US" sz="1600">
                <a:latin typeface="Calibri" panose="020F0502020204030204"/>
                <a:ea typeface="+mn-lt"/>
                <a:cs typeface="+mn-lt"/>
              </a:rPr>
              <a:t>goals,and</a:t>
            </a:r>
            <a:r>
              <a:rPr lang="en-US" sz="1600" dirty="0">
                <a:latin typeface="Calibri" panose="020F0502020204030204"/>
                <a:ea typeface="+mn-lt"/>
                <a:cs typeface="+mn-lt"/>
              </a:rPr>
              <a:t> meet deadlines under pressure.</a:t>
            </a:r>
          </a:p>
          <a:p>
            <a:pPr marL="285750" indent="-285750">
              <a:buFont typeface="Arial" panose="020B0604020202020204"/>
              <a:buChar char="•"/>
            </a:pPr>
            <a:r>
              <a:rPr lang="en-US" sz="1600" dirty="0">
                <a:latin typeface="Calibri" panose="020F0502020204030204"/>
                <a:ea typeface="+mn-lt"/>
                <a:cs typeface="+mn-lt"/>
              </a:rPr>
              <a:t>Understanding of the nonprofit and, ideally, the sustainability is desirable but not required.</a:t>
            </a:r>
            <a:endParaRPr lang="en-US" sz="1600" dirty="0">
              <a:latin typeface="Calibri" panose="020F0502020204030204"/>
              <a:ea typeface="Calibri" panose="020F0502020204030204"/>
              <a:cs typeface="Calibri" panose="020F0502020204030204"/>
            </a:endParaRPr>
          </a:p>
          <a:p>
            <a:pPr marL="285750" indent="-285750">
              <a:buFont typeface="Arial" panose="020B0604020202020204"/>
              <a:buChar char="•"/>
            </a:pPr>
            <a:r>
              <a:rPr lang="en-US" sz="1600" dirty="0">
                <a:latin typeface="Calibri" panose="020F0502020204030204"/>
                <a:ea typeface="+mn-lt"/>
                <a:cs typeface="+mn-lt"/>
              </a:rPr>
              <a:t>Able to show that they are diligent while remaining flexible and capable of working in a team. </a:t>
            </a:r>
            <a:endParaRPr lang="en-US" sz="1600" dirty="0">
              <a:latin typeface="Calibri" panose="020F0502020204030204"/>
              <a:ea typeface="Calibri" panose="020F0502020204030204"/>
              <a:cs typeface="Calibri" panose="020F0502020204030204"/>
            </a:endParaRPr>
          </a:p>
          <a:p>
            <a:endParaRPr lang="en-US" sz="1600" dirty="0">
              <a:latin typeface="Calibri" panose="020F0502020204030204"/>
              <a:ea typeface="Calibri" panose="020F0502020204030204"/>
              <a:cs typeface="Calibri" panose="020F0502020204030204"/>
            </a:endParaRPr>
          </a:p>
          <a:p>
            <a:r>
              <a:rPr lang="en-US" sz="1600" dirty="0">
                <a:latin typeface="Calibri" panose="020F0502020204030204"/>
                <a:ea typeface="Calibri" panose="020F0502020204030204"/>
                <a:cs typeface="Calibri" panose="020F0502020204030204"/>
              </a:rPr>
              <a:t>(Source: </a:t>
            </a:r>
            <a:r>
              <a:rPr lang="en-US" sz="1600" err="1">
                <a:latin typeface="Calibri" panose="020F0502020204030204"/>
                <a:ea typeface="+mn-lt"/>
                <a:cs typeface="+mn-lt"/>
              </a:rPr>
              <a:t>Freeshare</a:t>
            </a:r>
            <a:r>
              <a:rPr lang="en-US" sz="1600" dirty="0">
                <a:latin typeface="Calibri" panose="020F0502020204030204"/>
                <a:ea typeface="+mn-lt"/>
                <a:cs typeface="+mn-lt"/>
              </a:rPr>
              <a:t>, 2024)</a:t>
            </a:r>
          </a:p>
          <a:p>
            <a:endParaRPr lang="en-US" sz="1600" dirty="0">
              <a:latin typeface="Calibri" panose="020F0502020204030204"/>
              <a:ea typeface="Calibri" panose="020F0502020204030204"/>
              <a:cs typeface="Calibri" panose="020F050202020403020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10" name="Title 1"/>
          <p:cNvSpPr>
            <a:spLocks noGrp="1"/>
          </p:cNvSpPr>
          <p:nvPr>
            <p:ph type="title"/>
          </p:nvPr>
        </p:nvSpPr>
        <p:spPr>
          <a:xfrm>
            <a:off x="1007745" y="20955"/>
            <a:ext cx="10476230" cy="516890"/>
          </a:xfrm>
        </p:spPr>
        <p:txBody>
          <a:bodyPr/>
          <a:lstStyle/>
          <a:p>
            <a:pPr algn="ctr"/>
            <a:r>
              <a:rPr lang="en-US" b="1" dirty="0">
                <a:solidFill>
                  <a:srgbClr val="002060"/>
                </a:solidFill>
                <a:ea typeface="Calibri Light" panose="020F0302020204030204"/>
                <a:cs typeface="Calibri Light" panose="020F0302020204030204"/>
              </a:rPr>
              <a:t>Required Key Skills</a:t>
            </a:r>
          </a:p>
        </p:txBody>
      </p:sp>
      <p:sp>
        <p:nvSpPr>
          <p:cNvPr id="12" name="Content Placeholder 3"/>
          <p:cNvSpPr>
            <a:spLocks noGrp="1"/>
          </p:cNvSpPr>
          <p:nvPr>
            <p:ph idx="1"/>
          </p:nvPr>
        </p:nvSpPr>
        <p:spPr>
          <a:xfrm>
            <a:off x="639097" y="1140542"/>
            <a:ext cx="5456903" cy="4955458"/>
          </a:xfrm>
        </p:spPr>
        <p:txBody>
          <a:bodyPr vert="horz" lIns="91440" tIns="45720" rIns="91440" bIns="45720" rtlCol="0" anchor="t">
            <a:noAutofit/>
          </a:bodyPr>
          <a:lstStyle/>
          <a:p>
            <a:pPr marL="0" indent="0">
              <a:buNone/>
            </a:pPr>
            <a:r>
              <a:rPr lang="en-US" sz="1600" b="1" dirty="0">
                <a:solidFill>
                  <a:srgbClr val="FF0000"/>
                </a:solidFill>
                <a:latin typeface="Calibri" panose="020F0502020204030204"/>
                <a:ea typeface="Calibri" panose="020F0502020204030204"/>
                <a:cs typeface="Calibri" panose="020F0502020204030204"/>
              </a:rPr>
              <a:t>Tesco</a:t>
            </a:r>
            <a:endParaRPr lang="en-US" sz="1600" dirty="0">
              <a:latin typeface="Calibri" panose="020F0502020204030204"/>
              <a:ea typeface="Calibri" panose="020F0502020204030204"/>
              <a:cs typeface="Calibri" panose="020F0502020204030204"/>
            </a:endParaRPr>
          </a:p>
          <a:p>
            <a:r>
              <a:rPr lang="en-US" sz="1600" dirty="0">
                <a:latin typeface="Calibri" panose="020F0502020204030204"/>
                <a:ea typeface="Calibri" panose="020F0502020204030204"/>
                <a:cs typeface="Calibri" panose="020F0502020204030204"/>
              </a:rPr>
              <a:t>Leadership skills, such as crucial decision making and influencing others with proper communication skills.</a:t>
            </a:r>
          </a:p>
          <a:p>
            <a:r>
              <a:rPr lang="en-US" sz="1600" dirty="0">
                <a:latin typeface="Calibri" panose="020F0502020204030204"/>
                <a:ea typeface="Calibri" panose="020F0502020204030204"/>
                <a:cs typeface="Calibri" panose="020F0502020204030204"/>
              </a:rPr>
              <a:t>Operating skills, such as stock management and managing colleagues.</a:t>
            </a:r>
          </a:p>
          <a:p>
            <a:r>
              <a:rPr lang="en-US" sz="1600" dirty="0">
                <a:latin typeface="Calibri" panose="020F0502020204030204"/>
                <a:ea typeface="Calibri" panose="020F0502020204030204"/>
                <a:cs typeface="Calibri" panose="020F0502020204030204"/>
              </a:rPr>
              <a:t>General skills such as communication, problem solving, and planning.</a:t>
            </a:r>
          </a:p>
          <a:p>
            <a:pPr marL="0" indent="0">
              <a:buNone/>
            </a:pPr>
            <a:r>
              <a:rPr lang="en-US" sz="1600" dirty="0">
                <a:latin typeface="Calibri" panose="020F0502020204030204"/>
                <a:ea typeface="Calibri" panose="020F0502020204030204"/>
                <a:cs typeface="Calibri" panose="020F0502020204030204"/>
              </a:rPr>
              <a:t> (Source: </a:t>
            </a:r>
            <a:r>
              <a:rPr lang="en-US" sz="1600" dirty="0">
                <a:latin typeface="Calibri" panose="020F0502020204030204"/>
                <a:ea typeface="+mn-lt"/>
                <a:cs typeface="+mn-lt"/>
              </a:rPr>
              <a:t>The Times 100, 2024)</a:t>
            </a:r>
          </a:p>
          <a:p>
            <a:pPr marL="285750" indent="-285750"/>
            <a:r>
              <a:rPr lang="en-US" sz="1600" dirty="0">
                <a:latin typeface="Calibri" panose="020F0502020204030204"/>
                <a:ea typeface="Calibri" panose="020F0502020204030204"/>
                <a:cs typeface="Calibri" panose="020F0502020204030204"/>
              </a:rPr>
              <a:t>Strong Analytical skills</a:t>
            </a:r>
          </a:p>
          <a:p>
            <a:pPr marL="285750" indent="-285750"/>
            <a:r>
              <a:rPr lang="en-US" sz="1600" dirty="0">
                <a:latin typeface="Calibri" panose="020F0502020204030204"/>
                <a:ea typeface="Calibri" panose="020F0502020204030204"/>
                <a:cs typeface="Calibri" panose="020F0502020204030204"/>
              </a:rPr>
              <a:t>Budget management skills</a:t>
            </a:r>
          </a:p>
          <a:p>
            <a:pPr marL="285750" indent="-285750"/>
            <a:r>
              <a:rPr lang="en-US" sz="1600" dirty="0">
                <a:latin typeface="Calibri" panose="020F0502020204030204"/>
                <a:ea typeface="Calibri" panose="020F0502020204030204"/>
                <a:cs typeface="Calibri" panose="020F0502020204030204"/>
              </a:rPr>
              <a:t>Microsoft office - including Excel, Word, &amp; </a:t>
            </a:r>
            <a:r>
              <a:rPr lang="en-US" sz="1600" dirty="0" err="1">
                <a:latin typeface="Calibri" panose="020F0502020204030204"/>
                <a:ea typeface="Calibri" panose="020F0502020204030204"/>
                <a:cs typeface="Calibri" panose="020F0502020204030204"/>
              </a:rPr>
              <a:t>Powerpoint</a:t>
            </a:r>
            <a:r>
              <a:rPr lang="en-US" sz="1600" dirty="0">
                <a:latin typeface="Calibri" panose="020F0502020204030204"/>
                <a:ea typeface="Calibri" panose="020F0502020204030204"/>
                <a:cs typeface="Calibri" panose="020F0502020204030204"/>
              </a:rPr>
              <a:t>.</a:t>
            </a:r>
          </a:p>
          <a:p>
            <a:pPr marL="0" indent="0">
              <a:buNone/>
            </a:pPr>
            <a:r>
              <a:rPr lang="en-US" sz="1600" dirty="0">
                <a:latin typeface="Calibri" panose="020F0502020204030204"/>
                <a:ea typeface="Calibri" panose="020F0502020204030204"/>
                <a:cs typeface="Calibri" panose="020F0502020204030204"/>
              </a:rPr>
              <a:t>(Source: Tesco careers, 2024)</a:t>
            </a:r>
          </a:p>
          <a:p>
            <a:endParaRPr lang="en-US" sz="1600" dirty="0">
              <a:latin typeface="Calibri" panose="020F0502020204030204"/>
              <a:ea typeface="Calibri" panose="020F0502020204030204"/>
              <a:cs typeface="Calibri" panose="020F0502020204030204"/>
            </a:endParaRPr>
          </a:p>
          <a:p>
            <a:endParaRPr lang="en-US" sz="1600" dirty="0">
              <a:latin typeface="Calibri" panose="020F0502020204030204"/>
              <a:ea typeface="Calibri" panose="020F0502020204030204"/>
              <a:cs typeface="Calibri" panose="020F0502020204030204"/>
            </a:endParaRPr>
          </a:p>
        </p:txBody>
      </p:sp>
      <p:sp>
        <p:nvSpPr>
          <p:cNvPr id="2" name="TextBox 1"/>
          <p:cNvSpPr txBox="1"/>
          <p:nvPr/>
        </p:nvSpPr>
        <p:spPr>
          <a:xfrm>
            <a:off x="7020232" y="2476120"/>
            <a:ext cx="4886017" cy="2861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2000" b="1" dirty="0">
                <a:solidFill>
                  <a:schemeClr val="accent4"/>
                </a:solidFill>
                <a:latin typeface="Calibri" panose="020F0502020204030204"/>
                <a:ea typeface="Calibri" panose="020F0502020204030204"/>
                <a:cs typeface="Calibri" panose="020F0502020204030204"/>
              </a:rPr>
              <a:t>Sainsbury</a:t>
            </a:r>
            <a:r>
              <a:rPr lang="en-IN" altLang="en-US" sz="2000" b="1" dirty="0">
                <a:solidFill>
                  <a:schemeClr val="accent4"/>
                </a:solidFill>
                <a:latin typeface="Calibri" panose="020F0502020204030204"/>
                <a:ea typeface="Calibri" panose="020F0502020204030204"/>
                <a:cs typeface="Calibri" panose="020F0502020204030204"/>
              </a:rPr>
              <a:t>’s</a:t>
            </a:r>
            <a:endParaRPr lang="en-US" sz="2000" b="1" dirty="0">
              <a:solidFill>
                <a:schemeClr val="accent4"/>
              </a:solidFill>
              <a:latin typeface="Calibri" panose="020F0502020204030204"/>
              <a:ea typeface="Calibri" panose="020F0502020204030204"/>
              <a:cs typeface="Calibri" panose="020F0502020204030204"/>
            </a:endParaRPr>
          </a:p>
          <a:p>
            <a:pPr marL="285750" indent="-285750">
              <a:buFont typeface="Arial" panose="020B0604020202020204"/>
              <a:buChar char="•"/>
            </a:pPr>
            <a:endParaRPr lang="en-US" sz="2000" dirty="0">
              <a:latin typeface="Calibri" panose="020F0502020204030204"/>
              <a:ea typeface="Calibri" panose="020F0502020204030204"/>
              <a:cs typeface="Calibri" panose="020F0502020204030204"/>
            </a:endParaRPr>
          </a:p>
          <a:p>
            <a:pPr marL="285750" indent="-285750">
              <a:buFont typeface="Arial" panose="020B0604020202020204"/>
              <a:buChar char="•"/>
            </a:pPr>
            <a:r>
              <a:rPr lang="en-US" sz="2000" dirty="0">
                <a:latin typeface="Calibri" panose="020F0502020204030204"/>
                <a:ea typeface="Calibri" panose="020F0502020204030204"/>
                <a:cs typeface="Calibri" panose="020F0502020204030204"/>
              </a:rPr>
              <a:t>Leadership Skills </a:t>
            </a:r>
          </a:p>
          <a:p>
            <a:pPr marL="285750" indent="-285750">
              <a:buFont typeface="Arial" panose="020B0604020202020204"/>
              <a:buChar char="•"/>
            </a:pPr>
            <a:r>
              <a:rPr lang="en-US" sz="2000" dirty="0">
                <a:latin typeface="Calibri" panose="020F0502020204030204"/>
                <a:ea typeface="Calibri" panose="020F0502020204030204"/>
                <a:cs typeface="Calibri" panose="020F0502020204030204"/>
              </a:rPr>
              <a:t>Creative thinking skills</a:t>
            </a:r>
          </a:p>
          <a:p>
            <a:pPr marL="285750" indent="-285750">
              <a:buFont typeface="Arial" panose="020B0604020202020204"/>
              <a:buChar char="•"/>
            </a:pPr>
            <a:r>
              <a:rPr lang="en-US" sz="2000" dirty="0">
                <a:latin typeface="Calibri" panose="020F0502020204030204"/>
                <a:ea typeface="Calibri" panose="020F0502020204030204"/>
                <a:cs typeface="Calibri" panose="020F0502020204030204"/>
              </a:rPr>
              <a:t>Strong analytical &amp; Interpersonal skills.</a:t>
            </a:r>
          </a:p>
          <a:p>
            <a:pPr marL="285750" indent="-285750">
              <a:buFont typeface="Arial" panose="020B0604020202020204"/>
              <a:buChar char="•"/>
            </a:pPr>
            <a:r>
              <a:rPr lang="en-US" sz="2000" dirty="0">
                <a:latin typeface="Calibri" panose="020F0502020204030204"/>
                <a:ea typeface="Calibri" panose="020F0502020204030204"/>
                <a:cs typeface="Calibri" panose="020F0502020204030204"/>
              </a:rPr>
              <a:t>Good influencing skills</a:t>
            </a:r>
          </a:p>
          <a:p>
            <a:pPr marL="285750" indent="-285750">
              <a:buFont typeface="Arial" panose="020B0604020202020204"/>
              <a:buChar char="•"/>
            </a:pPr>
            <a:r>
              <a:rPr lang="en-US" sz="2000" dirty="0">
                <a:latin typeface="Calibri" panose="020F0502020204030204"/>
                <a:ea typeface="Calibri" panose="020F0502020204030204"/>
                <a:cs typeface="Calibri" panose="020F0502020204030204"/>
              </a:rPr>
              <a:t>Expert knowledge of MS Office such as teams, MS 365, MS suite.</a:t>
            </a:r>
          </a:p>
          <a:p>
            <a:r>
              <a:rPr lang="en-US" sz="2000" dirty="0">
                <a:latin typeface="Calibri" panose="020F0502020204030204"/>
                <a:ea typeface="Calibri" panose="020F0502020204030204"/>
                <a:cs typeface="Calibri" panose="020F0502020204030204"/>
              </a:rPr>
              <a:t>(Source: </a:t>
            </a:r>
            <a:r>
              <a:rPr lang="en-US" sz="2000" dirty="0">
                <a:latin typeface="Calibri" panose="020F0502020204030204"/>
                <a:ea typeface="+mn-lt"/>
                <a:cs typeface="+mn-lt"/>
              </a:rPr>
              <a:t>Sainsbury Jobs, 2019)</a:t>
            </a:r>
            <a:endParaRPr lang="en-US" sz="2000" dirty="0">
              <a:latin typeface="Calibri" panose="020F0502020204030204"/>
              <a:ea typeface="Calibri" panose="020F0502020204030204"/>
              <a:cs typeface="Calibri" panose="020F050202020403020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164477"/>
            <a:ext cx="10515600" cy="535125"/>
          </a:xfrm>
        </p:spPr>
        <p:txBody>
          <a:bodyPr vert="horz" lIns="91440" tIns="45720" rIns="91440" bIns="45720" rtlCol="0" anchor="ctr" anchorCtr="0">
            <a:normAutofit/>
          </a:bodyPr>
          <a:lstStyle/>
          <a:p>
            <a:r>
              <a:rPr lang="en-US" b="1" kern="1200" cap="all" spc="300" baseline="0">
                <a:latin typeface="+mj-lt"/>
                <a:ea typeface="+mj-ea"/>
                <a:cs typeface="+mj-cs"/>
              </a:rPr>
              <a:t>Pay and Working Environment </a:t>
            </a:r>
          </a:p>
        </p:txBody>
      </p:sp>
      <p:sp>
        <p:nvSpPr>
          <p:cNvPr id="16" name="Content Placeholder 2"/>
          <p:cNvSpPr>
            <a:spLocks noGrp="1"/>
          </p:cNvSpPr>
          <p:nvPr>
            <p:ph sz="quarter" idx="13"/>
          </p:nvPr>
        </p:nvSpPr>
        <p:spPr>
          <a:xfrm>
            <a:off x="838200" y="999806"/>
            <a:ext cx="5610091" cy="5688636"/>
          </a:xfrm>
        </p:spPr>
        <p:txBody>
          <a:bodyPr vert="horz" lIns="91440" tIns="45720" rIns="91440" bIns="45720" rtlCol="0" anchor="t">
            <a:normAutofit fontScale="90000" lnSpcReduction="20000"/>
          </a:bodyPr>
          <a:lstStyle/>
          <a:p>
            <a:pPr marL="0" indent="0" algn="just">
              <a:lnSpc>
                <a:spcPct val="150000"/>
              </a:lnSpc>
              <a:buNone/>
            </a:pPr>
            <a:r>
              <a:rPr lang="en-US" sz="1400" b="1" dirty="0">
                <a:solidFill>
                  <a:srgbClr val="FF0000"/>
                </a:solidFill>
                <a:latin typeface="Calibri" panose="020F0502020204030204"/>
                <a:ea typeface="Calibri" panose="020F0502020204030204"/>
                <a:cs typeface="Calibri" panose="020F0502020204030204"/>
              </a:rPr>
              <a:t>TESCO </a:t>
            </a:r>
            <a:r>
              <a:rPr lang="en-US" sz="1400" dirty="0">
                <a:latin typeface="Calibri" panose="020F0502020204030204"/>
                <a:ea typeface="Calibri" panose="020F0502020204030204"/>
                <a:cs typeface="Calibri" panose="020F0502020204030204"/>
              </a:rPr>
              <a:t>base pay for marketing manager is </a:t>
            </a:r>
            <a:r>
              <a:rPr lang="en-US" sz="1400" dirty="0">
                <a:latin typeface="Calibri" panose="020F0502020204030204"/>
                <a:ea typeface="+mn-lt"/>
                <a:cs typeface="+mn-lt"/>
              </a:rPr>
              <a:t>£</a:t>
            </a:r>
            <a:r>
              <a:rPr lang="en-US" sz="1400" dirty="0">
                <a:latin typeface="Calibri" panose="020F0502020204030204"/>
                <a:ea typeface="Calibri" panose="020F0502020204030204"/>
                <a:cs typeface="Calibri" panose="020F0502020204030204"/>
              </a:rPr>
              <a:t>33k - </a:t>
            </a:r>
            <a:r>
              <a:rPr lang="en-US" sz="1400">
                <a:latin typeface="Calibri" panose="020F0502020204030204"/>
                <a:ea typeface="Calibri" panose="020F0502020204030204"/>
                <a:cs typeface="Calibri" panose="020F0502020204030204"/>
              </a:rPr>
              <a:t>£50k per </a:t>
            </a:r>
            <a:r>
              <a:rPr lang="en-US" sz="1400" dirty="0">
                <a:latin typeface="Calibri" panose="020F0502020204030204"/>
                <a:ea typeface="Calibri" panose="020F0502020204030204"/>
                <a:cs typeface="Calibri" panose="020F0502020204030204"/>
              </a:rPr>
              <a:t>year including cash bonus and additonal pay as per the Glassdoor website. </a:t>
            </a:r>
          </a:p>
          <a:p>
            <a:pPr marL="0" indent="0" algn="ctr">
              <a:lnSpc>
                <a:spcPct val="150000"/>
              </a:lnSpc>
              <a:buNone/>
            </a:pPr>
            <a:r>
              <a:rPr lang="en-US" sz="1400" b="1">
                <a:latin typeface="Calibri" panose="020F0502020204030204"/>
                <a:ea typeface="Calibri" panose="020F0502020204030204"/>
                <a:cs typeface="Calibri" panose="020F0502020204030204"/>
              </a:rPr>
              <a:t>Working Conditions:</a:t>
            </a: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As per the Glassdoor, the overall rating is 3.8 star out of 5 based on 27,097 company reviews.</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Company culture is inclusive &amp; Collaborative.</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Tesco is offering competitive pay rate to ensure market alignment.</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Training &amp; development programs are available to all next generation employees within the company.</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Inconsistent flexible hours finding difficulty for few</a:t>
            </a:r>
            <a:r>
              <a:rPr lang="en-US" sz="1400" dirty="0">
                <a:latin typeface="Calibri" panose="020F0502020204030204"/>
                <a:ea typeface="Calibri" panose="020F0502020204030204"/>
                <a:cs typeface="Calibri" panose="020F0502020204030204"/>
              </a:rPr>
              <a:t> </a:t>
            </a:r>
            <a:r>
              <a:rPr lang="en-US" sz="1400">
                <a:latin typeface="Calibri" panose="020F0502020204030204"/>
                <a:ea typeface="Calibri" panose="020F0502020204030204"/>
                <a:cs typeface="Calibri" panose="020F0502020204030204"/>
              </a:rPr>
              <a:t>employees.</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High stress environment</a:t>
            </a:r>
            <a:r>
              <a:rPr lang="en-US" sz="1400" dirty="0">
                <a:latin typeface="Calibri" panose="020F0502020204030204"/>
                <a:ea typeface="Calibri" panose="020F0502020204030204"/>
                <a:cs typeface="Calibri" panose="020F0502020204030204"/>
              </a:rPr>
              <a:t> </a:t>
            </a:r>
            <a:r>
              <a:rPr lang="en-US" sz="1400">
                <a:latin typeface="Calibri" panose="020F0502020204030204"/>
                <a:ea typeface="Calibri" panose="020F0502020204030204"/>
                <a:cs typeface="Calibri" panose="020F0502020204030204"/>
              </a:rPr>
              <a:t>leading to stress and reduced job satisfaction for some employees.</a:t>
            </a:r>
            <a:endParaRPr lang="en-US" sz="1400" dirty="0">
              <a:latin typeface="Calibri" panose="020F0502020204030204"/>
              <a:ea typeface="Calibri" panose="020F0502020204030204"/>
              <a:cs typeface="Calibri" panose="020F0502020204030204"/>
            </a:endParaRPr>
          </a:p>
          <a:p>
            <a:pPr marL="0" indent="0" algn="just">
              <a:lnSpc>
                <a:spcPct val="150000"/>
              </a:lnSpc>
              <a:buNone/>
            </a:pPr>
            <a:r>
              <a:rPr lang="en-US" sz="1400">
                <a:latin typeface="Calibri" panose="020F0502020204030204"/>
                <a:ea typeface="Calibri" panose="020F0502020204030204"/>
                <a:cs typeface="Calibri" panose="020F0502020204030204"/>
              </a:rPr>
              <a:t>(Source: </a:t>
            </a:r>
            <a:r>
              <a:rPr lang="en-US" sz="1400">
                <a:latin typeface="Calibri" panose="020F0502020204030204"/>
                <a:ea typeface="+mn-lt"/>
                <a:cs typeface="+mn-lt"/>
              </a:rPr>
              <a:t>Glassdoor Reviews, 2024)</a:t>
            </a:r>
            <a:endParaRPr lang="en-US" sz="1400" dirty="0">
              <a:latin typeface="Calibri" panose="020F0502020204030204"/>
              <a:ea typeface="+mn-lt"/>
              <a:cs typeface="+mn-lt"/>
            </a:endParaRPr>
          </a:p>
        </p:txBody>
      </p:sp>
      <p:sp>
        <p:nvSpPr>
          <p:cNvPr id="7" name="TextBox 6"/>
          <p:cNvSpPr txBox="1"/>
          <p:nvPr/>
        </p:nvSpPr>
        <p:spPr>
          <a:xfrm>
            <a:off x="6661150" y="999490"/>
            <a:ext cx="5368290" cy="5688330"/>
          </a:xfrm>
          <a:prstGeom prst="rect">
            <a:avLst/>
          </a:prstGeom>
        </p:spPr>
        <p:txBody>
          <a:bodyPr rot="0" spcFirstLastPara="0" vertOverflow="overflow" horzOverflow="overflow" vert="horz" lIns="91440" tIns="45720" rIns="91440" bIns="45720" numCol="1" spcCol="0" rtlCol="0" fromWordArt="0" anchor="t" anchorCtr="0" forceAA="0" compatLnSpc="1">
            <a:normAutofit lnSpcReduction="20000"/>
          </a:bodyPr>
          <a:lstStyle/>
          <a:p>
            <a:pPr algn="just">
              <a:lnSpc>
                <a:spcPct val="150000"/>
              </a:lnSpc>
              <a:spcBef>
                <a:spcPts val="1000"/>
              </a:spcBef>
              <a:buClr>
                <a:schemeClr val="accent2"/>
              </a:buClr>
              <a:buFont typeface="Wingdings" panose="05000000000000000000" pitchFamily="2" charset="2"/>
            </a:pPr>
            <a:r>
              <a:rPr lang="en-US" sz="1400" dirty="0">
                <a:latin typeface="Calibri" panose="020F0502020204030204"/>
                <a:ea typeface="Calibri" panose="020F0502020204030204"/>
                <a:cs typeface="Calibri" panose="020F0502020204030204"/>
              </a:rPr>
              <a:t>The average pay rate for retail marketing manager is around £48K to 52K per year for marketing </a:t>
            </a:r>
            <a:r>
              <a:rPr lang="en-US" sz="1400">
                <a:latin typeface="Calibri" panose="020F0502020204030204"/>
                <a:ea typeface="Calibri" panose="020F0502020204030204"/>
                <a:cs typeface="Calibri" panose="020F0502020204030204"/>
              </a:rPr>
              <a:t>manager in</a:t>
            </a:r>
            <a:r>
              <a:rPr lang="en-US" sz="1400" b="1" dirty="0">
                <a:solidFill>
                  <a:schemeClr val="accent2">
                    <a:lumMod val="76000"/>
                  </a:schemeClr>
                </a:solidFill>
                <a:latin typeface="Calibri" panose="020F0502020204030204"/>
                <a:ea typeface="Calibri" panose="020F0502020204030204"/>
                <a:cs typeface="Calibri" panose="020F0502020204030204"/>
              </a:rPr>
              <a:t> </a:t>
            </a:r>
            <a:r>
              <a:rPr lang="en-US" sz="1400" b="1">
                <a:solidFill>
                  <a:schemeClr val="accent4"/>
                </a:solidFill>
                <a:latin typeface="Calibri" panose="020F0502020204030204"/>
                <a:ea typeface="Calibri" panose="020F0502020204030204"/>
                <a:cs typeface="Calibri" panose="020F0502020204030204"/>
              </a:rPr>
              <a:t>Sainsbury</a:t>
            </a:r>
            <a:r>
              <a:rPr lang="en-IN" altLang="en-US" sz="1400" b="1">
                <a:solidFill>
                  <a:schemeClr val="accent4"/>
                </a:solidFill>
                <a:latin typeface="Calibri" panose="020F0502020204030204"/>
                <a:ea typeface="Calibri" panose="020F0502020204030204"/>
                <a:cs typeface="Calibri" panose="020F0502020204030204"/>
              </a:rPr>
              <a:t>’s</a:t>
            </a:r>
            <a:r>
              <a:rPr lang="en-US" sz="1400" dirty="0">
                <a:solidFill>
                  <a:schemeClr val="accent4"/>
                </a:solidFill>
                <a:latin typeface="Calibri" panose="020F0502020204030204"/>
                <a:ea typeface="Calibri" panose="020F0502020204030204"/>
                <a:cs typeface="Calibri" panose="020F0502020204030204"/>
              </a:rPr>
              <a:t> </a:t>
            </a:r>
            <a:r>
              <a:rPr lang="en-US" sz="1400">
                <a:latin typeface="Calibri" panose="020F0502020204030204"/>
                <a:ea typeface="Calibri" panose="020F0502020204030204"/>
                <a:cs typeface="Calibri" panose="020F0502020204030204"/>
              </a:rPr>
              <a:t>as per the Glassdoor Website.</a:t>
            </a:r>
            <a:endParaRPr lang="en-US" sz="1400" dirty="0">
              <a:latin typeface="Calibri" panose="020F0502020204030204"/>
              <a:ea typeface="Calibri" panose="020F0502020204030204"/>
              <a:cs typeface="Calibri" panose="020F0502020204030204"/>
            </a:endParaRPr>
          </a:p>
          <a:p>
            <a:pPr algn="ctr">
              <a:lnSpc>
                <a:spcPct val="150000"/>
              </a:lnSpc>
            </a:pPr>
            <a:endParaRPr lang="en-US" sz="1400" b="1" dirty="0">
              <a:latin typeface="Calibri" panose="020F0502020204030204"/>
              <a:ea typeface="Calibri" panose="020F0502020204030204"/>
              <a:cs typeface="Calibri" panose="020F0502020204030204"/>
            </a:endParaRPr>
          </a:p>
          <a:p>
            <a:pPr algn="ctr">
              <a:lnSpc>
                <a:spcPct val="150000"/>
              </a:lnSpc>
            </a:pPr>
            <a:r>
              <a:rPr lang="en-US" sz="1400" b="1">
                <a:latin typeface="Calibri" panose="020F0502020204030204"/>
                <a:ea typeface="Calibri" panose="020F0502020204030204"/>
                <a:cs typeface="Calibri" panose="020F0502020204030204"/>
              </a:rPr>
              <a:t>Working Conditions:</a:t>
            </a:r>
            <a:endParaRPr lang="en-US" sz="1400" dirty="0">
              <a:latin typeface="Calibri" panose="020F0502020204030204"/>
              <a:ea typeface="Calibri" panose="020F0502020204030204"/>
              <a:cs typeface="Calibri" panose="020F0502020204030204"/>
            </a:endParaRPr>
          </a:p>
          <a:p>
            <a:pPr algn="ctr">
              <a:lnSpc>
                <a:spcPct val="150000"/>
              </a:lnSpc>
            </a:pPr>
            <a:endParaRPr lang="en-US" sz="1400" b="1"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The overall rating for Sainsbury is 3.6 as per the Glassdoor website according to the 15,414 reviews.</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The value driven approach is risky which may affect new technology practices.</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Sainsbury is offering competitive salary for marketing manager than competitiors.</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Complex benefit structure find it as difficult and to fully utilize all benefits.</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Workload pressure during peaktimes affecting workforce to maintain healthy work life balance.</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r>
              <a:rPr lang="en-US" sz="1400">
                <a:latin typeface="Calibri" panose="020F0502020204030204"/>
                <a:ea typeface="Calibri" panose="020F0502020204030204"/>
                <a:cs typeface="Calibri" panose="020F0502020204030204"/>
              </a:rPr>
              <a:t>Limited flexibility to few roles </a:t>
            </a:r>
            <a:endParaRPr lang="en-US" sz="1400" dirty="0">
              <a:latin typeface="Calibri" panose="020F0502020204030204"/>
              <a:ea typeface="Calibri" panose="020F0502020204030204"/>
              <a:cs typeface="Calibri" panose="020F0502020204030204"/>
            </a:endParaRPr>
          </a:p>
          <a:p>
            <a:pPr algn="just">
              <a:lnSpc>
                <a:spcPct val="150000"/>
              </a:lnSpc>
            </a:pPr>
            <a:endParaRPr lang="en-US" sz="1400" dirty="0">
              <a:latin typeface="Calibri" panose="020F0502020204030204"/>
              <a:ea typeface="Calibri" panose="020F0502020204030204"/>
              <a:cs typeface="Calibri" panose="020F0502020204030204"/>
            </a:endParaRPr>
          </a:p>
          <a:p>
            <a:pPr algn="just">
              <a:lnSpc>
                <a:spcPct val="150000"/>
              </a:lnSpc>
            </a:pPr>
            <a:r>
              <a:rPr lang="en-US" sz="1400">
                <a:latin typeface="Calibri" panose="020F0502020204030204"/>
                <a:ea typeface="Calibri" panose="020F0502020204030204"/>
                <a:cs typeface="Calibri" panose="020F0502020204030204"/>
              </a:rPr>
              <a:t> (Source: Glassdoor Reviews, 2024)</a:t>
            </a:r>
            <a:endParaRPr lang="en-US" sz="1400" dirty="0">
              <a:latin typeface="Calibri" panose="020F0502020204030204"/>
              <a:ea typeface="Calibri" panose="020F0502020204030204"/>
              <a:cs typeface="Calibri" panose="020F0502020204030204"/>
            </a:endParaRPr>
          </a:p>
          <a:p>
            <a:pPr marL="285750" indent="-285750" algn="just">
              <a:lnSpc>
                <a:spcPct val="150000"/>
              </a:lnSpc>
              <a:buFont typeface="Arial" panose="020B0604020202020204"/>
              <a:buChar char="•"/>
            </a:pPr>
            <a:endParaRPr lang="en-US" sz="1400" dirty="0">
              <a:latin typeface="Calibri" panose="020F0502020204030204"/>
              <a:ea typeface="Calibri" panose="020F0502020204030204"/>
              <a:cs typeface="Calibri" panose="020F0502020204030204"/>
            </a:endParaRPr>
          </a:p>
          <a:p>
            <a:pPr algn="just">
              <a:lnSpc>
                <a:spcPct val="150000"/>
              </a:lnSpc>
              <a:spcBef>
                <a:spcPts val="1000"/>
              </a:spcBef>
              <a:buFont typeface="Wingdings" panose="05000000000000000000" pitchFamily="2" charset="2"/>
            </a:pPr>
            <a:endParaRPr lang="en-US" sz="1400" dirty="0">
              <a:latin typeface="Calibri" panose="020F0502020204030204"/>
              <a:ea typeface="Calibri" panose="020F0502020204030204"/>
              <a:cs typeface="Calibri" panose="020F0502020204030204"/>
            </a:endParaRPr>
          </a:p>
          <a:p>
            <a:pPr algn="just">
              <a:lnSpc>
                <a:spcPct val="150000"/>
              </a:lnSpc>
              <a:spcBef>
                <a:spcPts val="1000"/>
              </a:spcBef>
              <a:buClr>
                <a:schemeClr val="accent2"/>
              </a:buClr>
              <a:buFont typeface="Wingdings" panose="05000000000000000000" pitchFamily="2" charset="2"/>
            </a:pPr>
            <a:endParaRPr lang="en-US" sz="1400" dirty="0">
              <a:latin typeface="Calibri" panose="020F0502020204030204"/>
              <a:ea typeface="Calibri" panose="020F0502020204030204"/>
              <a:cs typeface="Calibri" panose="020F0502020204030204"/>
            </a:endParaRPr>
          </a:p>
          <a:p>
            <a:pPr algn="just">
              <a:lnSpc>
                <a:spcPct val="150000"/>
              </a:lnSpc>
              <a:spcBef>
                <a:spcPts val="1000"/>
              </a:spcBef>
              <a:buClr>
                <a:schemeClr val="accent2"/>
              </a:buClr>
              <a:buFont typeface="Wingdings" panose="05000000000000000000" pitchFamily="2" charset="2"/>
            </a:pPr>
            <a:endParaRPr lang="en-US" sz="1400" dirty="0">
              <a:latin typeface="Calibri" panose="020F0502020204030204"/>
              <a:ea typeface="Calibri" panose="020F0502020204030204"/>
              <a:cs typeface="Calibri" panose="020F050202020403020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60545"/>
          </a:xfrm>
        </p:spPr>
        <p:txBody>
          <a:bodyPr/>
          <a:lstStyle/>
          <a:p>
            <a:r>
              <a:rPr lang="en-US" sz="2800" b="1">
                <a:ea typeface="Calibri Light" panose="020F0302020204030204"/>
                <a:cs typeface="Calibri Light" panose="020F0302020204030204"/>
              </a:rPr>
              <a:t>FLEXIBLE WORKING ARRANGEMENT WITH JUSTIFICATIONS</a:t>
            </a:r>
          </a:p>
        </p:txBody>
      </p:sp>
      <p:sp>
        <p:nvSpPr>
          <p:cNvPr id="5" name="TextBox 4"/>
          <p:cNvSpPr txBox="1"/>
          <p:nvPr/>
        </p:nvSpPr>
        <p:spPr>
          <a:xfrm>
            <a:off x="318655" y="1025236"/>
            <a:ext cx="11693235"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285750" indent="-285750" algn="just">
              <a:buFont typeface="Arial" panose="020B0604020202020204"/>
              <a:buChar char="•"/>
            </a:pPr>
            <a:r>
              <a:rPr lang="en-US" sz="1600" b="1">
                <a:latin typeface="Calibri" panose="020F0502020204030204"/>
                <a:ea typeface="Calibri" panose="020F0502020204030204"/>
                <a:cs typeface="Calibri" panose="020F0502020204030204"/>
              </a:rPr>
              <a:t>Enhanced remote working options: </a:t>
            </a:r>
            <a:r>
              <a:rPr lang="en-US" sz="1600" dirty="0">
                <a:latin typeface="Calibri" panose="020F0502020204030204"/>
                <a:ea typeface="Calibri" panose="020F0502020204030204"/>
                <a:cs typeface="Calibri" panose="020F0502020204030204"/>
              </a:rPr>
              <a:t> </a:t>
            </a:r>
            <a:r>
              <a:rPr lang="en-US" sz="1600">
                <a:latin typeface="Calibri" panose="020F0502020204030204"/>
                <a:ea typeface="+mn-lt"/>
                <a:cs typeface="+mn-lt"/>
              </a:rPr>
              <a:t>Since remote work offers a more flexible work environment and reduces down on travelling time, it can boost employee satisfaction and productivity. At Sainsbury's, where staff members have reported increased job satisfaction and work-life balance, this approach has shown to be effective. Since the introduction of the ability to seek flexible working, more than 25% of all employees—who are "legally" entitled to ask—have requested a change in their working arrangements from their employer (USDAW, 2024).</a:t>
            </a:r>
          </a:p>
          <a:p>
            <a:pPr algn="just"/>
            <a:endParaRPr lang="en-US" sz="1600" dirty="0">
              <a:latin typeface="Calibri" panose="020F0502020204030204"/>
              <a:ea typeface="Calibri" panose="020F0502020204030204"/>
              <a:cs typeface="Calibri" panose="020F0502020204030204"/>
            </a:endParaRPr>
          </a:p>
          <a:p>
            <a:pPr marL="285750" indent="-285750" algn="just">
              <a:buFont typeface="Arial" panose="020B0604020202020204"/>
              <a:buChar char="•"/>
            </a:pPr>
            <a:r>
              <a:rPr lang="en-US" sz="1600" b="1">
                <a:latin typeface="Calibri" panose="020F0502020204030204"/>
                <a:ea typeface="Calibri" panose="020F0502020204030204"/>
                <a:cs typeface="Calibri" panose="020F0502020204030204"/>
              </a:rPr>
              <a:t>Improve flexibility in working hours: </a:t>
            </a:r>
            <a:r>
              <a:rPr lang="en-US" sz="1600">
                <a:latin typeface="Calibri" panose="020F0502020204030204"/>
                <a:ea typeface="+mn-lt"/>
                <a:cs typeface="+mn-lt"/>
              </a:rPr>
              <a:t>Giving employees greater flexibility over their work schedules through a range of options can empower them and increase job satisfaction while reducing turnover. Tesco said this move gives staff “greater choice and flexibility in their working patterns and help to attract and retain talent” (Cara Houlton, 2024).</a:t>
            </a:r>
          </a:p>
          <a:p>
            <a:pPr algn="just"/>
            <a:endParaRPr lang="en-US" sz="1600" dirty="0">
              <a:latin typeface="Calibri" panose="020F0502020204030204"/>
              <a:ea typeface="Calibri" panose="020F0502020204030204"/>
              <a:cs typeface="Calibri" panose="020F0502020204030204"/>
            </a:endParaRPr>
          </a:p>
          <a:p>
            <a:pPr marL="285750" indent="-285750" algn="just">
              <a:buFont typeface="Arial" panose="020B0604020202020204"/>
              <a:buChar char="•"/>
            </a:pPr>
            <a:r>
              <a:rPr lang="en-US" sz="1600" b="1">
                <a:latin typeface="Calibri" panose="020F0502020204030204"/>
                <a:ea typeface="Calibri" panose="020F0502020204030204"/>
                <a:cs typeface="Calibri" panose="020F0502020204030204"/>
              </a:rPr>
              <a:t>Employee well-being:</a:t>
            </a:r>
            <a:r>
              <a:rPr lang="en-US" sz="1600" dirty="0">
                <a:latin typeface="Calibri" panose="020F0502020204030204"/>
                <a:ea typeface="Calibri" panose="020F0502020204030204"/>
                <a:cs typeface="Calibri" panose="020F0502020204030204"/>
              </a:rPr>
              <a:t> </a:t>
            </a:r>
            <a:r>
              <a:rPr lang="en-US" sz="1600">
                <a:latin typeface="Calibri" panose="020F0502020204030204"/>
                <a:ea typeface="+mn-lt"/>
                <a:cs typeface="+mn-lt"/>
              </a:rPr>
              <a:t>Employees that take part in mental health and wellbeing initiatives appear to be healthier, more involved, and more productive. At Sainsbury's, where staff feel valued and supported, this emphasis on wellbeing has proven great outcomes.</a:t>
            </a:r>
            <a:endParaRPr lang="en-US" sz="1600" dirty="0">
              <a:latin typeface="Calibri" panose="020F0502020204030204"/>
              <a:ea typeface="Calibri" panose="020F0502020204030204"/>
              <a:cs typeface="Calibri" panose="020F0502020204030204"/>
            </a:endParaRPr>
          </a:p>
          <a:p>
            <a:pPr marL="285750" indent="-285750" algn="just">
              <a:buFont typeface="Arial" panose="020B0604020202020204"/>
              <a:buChar char="•"/>
            </a:pPr>
            <a:endParaRPr lang="en-US" sz="1600" dirty="0">
              <a:latin typeface="Calibri" panose="020F0502020204030204"/>
              <a:ea typeface="Calibri" panose="020F0502020204030204"/>
              <a:cs typeface="Calibri" panose="020F050202020403020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30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chor="t" anchorCtr="0"/>
          <a:lstStyle/>
          <a:p>
            <a:pPr algn="just" fontAlgn="t"/>
            <a:r>
              <a:rPr lang="en-US" sz="2400">
                <a:latin typeface="Calibri" panose="020F0502020204030204"/>
                <a:ea typeface="Calibri Light" panose="020F0302020204030204"/>
                <a:cs typeface="Calibri Light" panose="020F0302020204030204"/>
              </a:rPr>
              <a:t>Tesco</a:t>
            </a:r>
            <a:r>
              <a:rPr lang="en-US" sz="2400">
                <a:latin typeface="Calibri" panose="020F0502020204030204"/>
                <a:ea typeface="+mj-lt"/>
                <a:cs typeface="+mj-lt"/>
              </a:rPr>
              <a:t> can significantly boost staff </a:t>
            </a:r>
            <a:r>
              <a:rPr lang="en-US" sz="2400" dirty="0">
                <a:latin typeface="Calibri" panose="020F0502020204030204"/>
                <a:ea typeface="+mj-lt"/>
                <a:cs typeface="+mj-lt"/>
              </a:rPr>
              <a:t>satisfaction, retention, and productivity as well as establish an even more flexible and supportive work environment by implementing Sainsbury's flexible working practices, including enhanced remote work, improved shift flexibility, resilient parental support, and extensive wellbeing programs.</a:t>
            </a:r>
            <a:endParaRPr lang="en-US" sz="2400" dirty="0">
              <a:latin typeface="Calibri" panose="020F0502020204030204"/>
              <a:ea typeface="Calibri Light" panose="020F0302020204030204"/>
              <a:cs typeface="Calibri Light" panose="020F0302020204030204"/>
            </a:endParaRPr>
          </a:p>
        </p:txBody>
      </p:sp>
      <p:sp>
        <p:nvSpPr>
          <p:cNvPr id="3" name="Subtitle 2"/>
          <p:cNvSpPr>
            <a:spLocks noGrp="1"/>
          </p:cNvSpPr>
          <p:nvPr>
            <p:ph type="subTitle" idx="1"/>
          </p:nvPr>
        </p:nvSpPr>
        <p:spPr/>
        <p:txBody>
          <a:bodyPr/>
          <a:lstStyle/>
          <a:p>
            <a:r>
              <a:rPr lang="en-US">
                <a:ea typeface="Calibri" panose="020F0502020204030204"/>
                <a:cs typeface="Calibri" panose="020F0502020204030204"/>
              </a:rPr>
              <a:t>Conclusion</a:t>
            </a:r>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8162" y="64998"/>
            <a:ext cx="10731260" cy="305489"/>
          </a:xfrm>
        </p:spPr>
        <p:txBody>
          <a:bodyPr/>
          <a:lstStyle/>
          <a:p>
            <a:pPr algn="just"/>
            <a:r>
              <a:rPr lang="en-US" b="1">
                <a:ea typeface="Calibri Light" panose="020F0302020204030204"/>
                <a:cs typeface="Calibri Light" panose="020F0302020204030204"/>
              </a:rPr>
              <a:t>References:</a:t>
            </a:r>
          </a:p>
        </p:txBody>
      </p:sp>
      <p:sp>
        <p:nvSpPr>
          <p:cNvPr id="7" name="TextBox 6"/>
          <p:cNvSpPr txBox="1"/>
          <p:nvPr/>
        </p:nvSpPr>
        <p:spPr>
          <a:xfrm>
            <a:off x="158957" y="1033616"/>
            <a:ext cx="11470615" cy="7848302"/>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US" sz="1400" dirty="0">
                <a:latin typeface="Calibri" panose="020F0502020204030204"/>
                <a:ea typeface="+mn-lt"/>
                <a:cs typeface="+mn-lt"/>
              </a:rPr>
              <a:t>Tesco (2024) </a:t>
            </a:r>
            <a:r>
              <a:rPr lang="en-US" sz="1400" i="1" dirty="0">
                <a:latin typeface="Calibri" panose="020F0502020204030204"/>
                <a:ea typeface="+mn-lt"/>
                <a:cs typeface="+mn-lt"/>
              </a:rPr>
              <a:t>Key facts</a:t>
            </a:r>
            <a:r>
              <a:rPr lang="en-US" sz="1400" dirty="0">
                <a:latin typeface="Calibri" panose="020F0502020204030204"/>
                <a:ea typeface="+mn-lt"/>
                <a:cs typeface="+mn-lt"/>
              </a:rPr>
              <a:t>, </a:t>
            </a:r>
            <a:r>
              <a:rPr lang="en-US" sz="1400" i="1" dirty="0">
                <a:latin typeface="Calibri" panose="020F0502020204030204"/>
                <a:ea typeface="+mn-lt"/>
                <a:cs typeface="+mn-lt"/>
              </a:rPr>
              <a:t>Tesco PLC</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3"/>
              </a:rPr>
              <a:t>https://www.tescoplc.com/about/key-facts</a:t>
            </a:r>
            <a:r>
              <a:rPr lang="en-US" sz="1400" dirty="0">
                <a:latin typeface="Calibri" panose="020F0502020204030204"/>
                <a:ea typeface="+mn-lt"/>
                <a:cs typeface="+mn-lt"/>
              </a:rPr>
              <a:t> (Accessed: 27 July 2024). </a:t>
            </a:r>
            <a:endParaRPr lang="en-US" sz="1400" dirty="0">
              <a:latin typeface="Calibri" panose="020F0502020204030204"/>
              <a:ea typeface="Calibri" panose="020F0502020204030204"/>
              <a:cs typeface="Calibri" panose="020F0502020204030204"/>
            </a:endParaRPr>
          </a:p>
          <a:p>
            <a:r>
              <a:rPr lang="en-US" sz="1400" dirty="0">
                <a:latin typeface="Calibri" panose="020F0502020204030204"/>
                <a:ea typeface="+mn-lt"/>
                <a:cs typeface="+mn-lt"/>
              </a:rPr>
              <a:t>The Guardian (2007) </a:t>
            </a:r>
            <a:r>
              <a:rPr lang="en-US" sz="1400" i="1" dirty="0">
                <a:latin typeface="Calibri" panose="020F0502020204030204"/>
                <a:ea typeface="+mn-lt"/>
                <a:cs typeface="+mn-lt"/>
              </a:rPr>
              <a:t>The Sainsbury’s supermarket chain was born on the Poor Streets of </a:t>
            </a:r>
            <a:r>
              <a:rPr lang="en-US" sz="1400" i="1" err="1">
                <a:latin typeface="Calibri" panose="020F0502020204030204"/>
                <a:ea typeface="+mn-lt"/>
                <a:cs typeface="+mn-lt"/>
              </a:rPr>
              <a:t>victorian</a:t>
            </a:r>
            <a:r>
              <a:rPr lang="en-US" sz="1400" i="1" dirty="0">
                <a:latin typeface="Calibri" panose="020F0502020204030204"/>
                <a:ea typeface="+mn-lt"/>
                <a:cs typeface="+mn-lt"/>
              </a:rPr>
              <a:t> </a:t>
            </a:r>
            <a:r>
              <a:rPr lang="en-US" sz="1400" i="1" err="1">
                <a:latin typeface="Calibri" panose="020F0502020204030204"/>
                <a:ea typeface="+mn-lt"/>
                <a:cs typeface="+mn-lt"/>
              </a:rPr>
              <a:t>london</a:t>
            </a:r>
            <a:r>
              <a:rPr lang="en-US" sz="1400" dirty="0">
                <a:latin typeface="Calibri" panose="020F0502020204030204"/>
                <a:ea typeface="+mn-lt"/>
                <a:cs typeface="+mn-lt"/>
              </a:rPr>
              <a:t>, </a:t>
            </a:r>
            <a:r>
              <a:rPr lang="en-US" sz="1400" i="1" dirty="0">
                <a:latin typeface="Calibri" panose="020F0502020204030204"/>
                <a:ea typeface="+mn-lt"/>
                <a:cs typeface="+mn-lt"/>
              </a:rPr>
              <a:t>The Guardian</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4"/>
              </a:rPr>
              <a:t>https://www.theguardian.com/business/2007/feb/02/supermarkets2</a:t>
            </a:r>
            <a:r>
              <a:rPr lang="en-US" sz="1400" dirty="0">
                <a:latin typeface="Calibri" panose="020F0502020204030204"/>
                <a:ea typeface="+mn-lt"/>
                <a:cs typeface="+mn-lt"/>
              </a:rPr>
              <a:t> (Accessed: 28 July 2024). </a:t>
            </a:r>
          </a:p>
          <a:p>
            <a:r>
              <a:rPr lang="en-US" sz="1400" dirty="0">
                <a:latin typeface="Calibri" panose="020F0502020204030204"/>
                <a:ea typeface="+mn-lt"/>
                <a:cs typeface="+mn-lt"/>
              </a:rPr>
              <a:t>Tesco Media (2024) </a:t>
            </a:r>
            <a:r>
              <a:rPr lang="en-US" sz="1400" i="1" dirty="0">
                <a:latin typeface="Calibri" panose="020F0502020204030204"/>
                <a:ea typeface="+mn-lt"/>
                <a:cs typeface="+mn-lt"/>
              </a:rPr>
              <a:t>The six strategic drivers.</a:t>
            </a:r>
            <a:r>
              <a:rPr lang="en-US" sz="1400" dirty="0">
                <a:latin typeface="Calibri" panose="020F0502020204030204"/>
                <a:ea typeface="+mn-lt"/>
                <a:cs typeface="+mn-lt"/>
              </a:rPr>
              <a:t>, </a:t>
            </a:r>
            <a:r>
              <a:rPr lang="en-US" sz="1400" i="1" dirty="0">
                <a:latin typeface="Calibri" panose="020F0502020204030204"/>
                <a:ea typeface="+mn-lt"/>
                <a:cs typeface="+mn-lt"/>
                <a:hlinkClick r:id="rId5"/>
              </a:rPr>
              <a:t>https://www.tescoplc.com/</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6"/>
              </a:rPr>
              <a:t>https://www.tescoplc.com/media/392349/tesco_ar17_6drivers.pdf</a:t>
            </a:r>
            <a:r>
              <a:rPr lang="en-US" sz="1400" dirty="0">
                <a:latin typeface="Calibri" panose="020F0502020204030204"/>
                <a:ea typeface="+mn-lt"/>
                <a:cs typeface="+mn-lt"/>
              </a:rPr>
              <a:t> (Accessed: 27 July 2024). </a:t>
            </a:r>
            <a:endParaRPr lang="en-US" sz="1400" dirty="0">
              <a:latin typeface="Calibri" panose="020F0502020204030204"/>
              <a:ea typeface="Calibri" panose="020F0502020204030204"/>
              <a:cs typeface="Calibri" panose="020F0502020204030204"/>
            </a:endParaRPr>
          </a:p>
          <a:p>
            <a:r>
              <a:rPr lang="en-US" sz="1400" dirty="0">
                <a:latin typeface="Calibri" panose="020F0502020204030204"/>
                <a:ea typeface="+mn-lt"/>
                <a:cs typeface="+mn-lt"/>
              </a:rPr>
              <a:t>Sainsbury Annual Report (2024) </a:t>
            </a:r>
            <a:r>
              <a:rPr lang="en-US" sz="1400" i="1" dirty="0">
                <a:latin typeface="Calibri" panose="020F0502020204030204"/>
                <a:ea typeface="+mn-lt"/>
                <a:cs typeface="+mn-lt"/>
              </a:rPr>
              <a:t>Our strategy | </a:t>
            </a:r>
            <a:r>
              <a:rPr lang="en-US" sz="1400" i="1" err="1">
                <a:latin typeface="Calibri" panose="020F0502020204030204"/>
                <a:ea typeface="+mn-lt"/>
                <a:cs typeface="+mn-lt"/>
              </a:rPr>
              <a:t>sainsbury’s</a:t>
            </a:r>
            <a:r>
              <a:rPr lang="en-US" sz="1400" dirty="0">
                <a:latin typeface="Calibri" panose="020F0502020204030204"/>
                <a:ea typeface="+mn-lt"/>
                <a:cs typeface="+mn-lt"/>
              </a:rPr>
              <a:t>, </a:t>
            </a:r>
            <a:r>
              <a:rPr lang="en-US" sz="1400" i="1" dirty="0">
                <a:latin typeface="Calibri" panose="020F0502020204030204"/>
                <a:ea typeface="+mn-lt"/>
                <a:cs typeface="+mn-lt"/>
                <a:hlinkClick r:id="rId7"/>
              </a:rPr>
              <a:t>https://www.about.sainsburys.co.uk/</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8"/>
              </a:rPr>
              <a:t>https://about.sainsburys.co.uk/our-strategy-old</a:t>
            </a:r>
            <a:r>
              <a:rPr lang="en-US" sz="1400" dirty="0">
                <a:latin typeface="Calibri" panose="020F0502020204030204"/>
                <a:ea typeface="+mn-lt"/>
                <a:cs typeface="+mn-lt"/>
              </a:rPr>
              <a:t> (Accessed: 28 July 2024). </a:t>
            </a:r>
          </a:p>
          <a:p>
            <a:r>
              <a:rPr lang="en-US" sz="1400" dirty="0">
                <a:latin typeface="Calibri" panose="020F0502020204030204"/>
                <a:ea typeface="+mn-lt"/>
                <a:cs typeface="+mn-lt"/>
              </a:rPr>
              <a:t>Tesco Careers (2024) </a:t>
            </a:r>
            <a:r>
              <a:rPr lang="en-US" sz="1400" i="1" dirty="0">
                <a:latin typeface="Calibri" panose="020F0502020204030204"/>
                <a:ea typeface="+mn-lt"/>
                <a:cs typeface="+mn-lt"/>
              </a:rPr>
              <a:t>Retail marketing manager | 590497 | </a:t>
            </a:r>
            <a:r>
              <a:rPr lang="en-US" sz="1400" i="1" err="1">
                <a:latin typeface="Calibri" panose="020F0502020204030204"/>
                <a:ea typeface="+mn-lt"/>
                <a:cs typeface="+mn-lt"/>
              </a:rPr>
              <a:t>tesco</a:t>
            </a:r>
            <a:r>
              <a:rPr lang="en-US" sz="1400" i="1" dirty="0">
                <a:latin typeface="Calibri" panose="020F0502020204030204"/>
                <a:ea typeface="+mn-lt"/>
                <a:cs typeface="+mn-lt"/>
              </a:rPr>
              <a:t> careers</a:t>
            </a:r>
            <a:r>
              <a:rPr lang="en-US" sz="1400" dirty="0">
                <a:latin typeface="Calibri" panose="020F0502020204030204"/>
                <a:ea typeface="+mn-lt"/>
                <a:cs typeface="+mn-lt"/>
              </a:rPr>
              <a:t>, </a:t>
            </a:r>
            <a:r>
              <a:rPr lang="en-US" sz="1400" i="1" dirty="0">
                <a:latin typeface="Calibri" panose="020F0502020204030204"/>
                <a:ea typeface="+mn-lt"/>
                <a:cs typeface="+mn-lt"/>
                <a:hlinkClick r:id="rId9"/>
              </a:rPr>
              <a:t>https://www.tesco-careers.com/</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10"/>
              </a:rPr>
              <a:t>https://www.tesco-careers.com/jobdetails/590497</a:t>
            </a:r>
            <a:r>
              <a:rPr lang="en-US" sz="1400" dirty="0">
                <a:latin typeface="Calibri" panose="020F0502020204030204"/>
                <a:ea typeface="+mn-lt"/>
                <a:cs typeface="+mn-lt"/>
              </a:rPr>
              <a:t> (Accessed: 27 July 2024). </a:t>
            </a:r>
            <a:endParaRPr lang="en-US" sz="1400" dirty="0">
              <a:latin typeface="Calibri" panose="020F0502020204030204"/>
              <a:ea typeface="Calibri" panose="020F0502020204030204"/>
              <a:cs typeface="Calibri" panose="020F0502020204030204"/>
            </a:endParaRPr>
          </a:p>
          <a:p>
            <a:r>
              <a:rPr lang="en-US" sz="1400" dirty="0">
                <a:latin typeface="Calibri" panose="020F0502020204030204"/>
                <a:ea typeface="+mn-lt"/>
                <a:cs typeface="+mn-lt"/>
              </a:rPr>
              <a:t>Ajay Abraham (2024) </a:t>
            </a:r>
            <a:r>
              <a:rPr lang="en-US" sz="1400" i="1" dirty="0">
                <a:latin typeface="Calibri" panose="020F0502020204030204"/>
                <a:ea typeface="+mn-lt"/>
                <a:cs typeface="+mn-lt"/>
              </a:rPr>
              <a:t>What does a retail marketing manager do? roles and responsibilities</a:t>
            </a:r>
            <a:r>
              <a:rPr lang="en-US" sz="1400" dirty="0">
                <a:latin typeface="Calibri" panose="020F0502020204030204"/>
                <a:ea typeface="+mn-lt"/>
                <a:cs typeface="+mn-lt"/>
              </a:rPr>
              <a:t>, </a:t>
            </a:r>
            <a:r>
              <a:rPr lang="en-US" sz="1400" i="1" err="1">
                <a:latin typeface="Calibri" panose="020F0502020204030204"/>
                <a:ea typeface="+mn-lt"/>
                <a:cs typeface="+mn-lt"/>
              </a:rPr>
              <a:t>Zippia</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11"/>
              </a:rPr>
              <a:t>https://www.zippia.com/retail-marketing-manager-jobs/what-does-a-retail-marketing-manager-do/</a:t>
            </a:r>
            <a:r>
              <a:rPr lang="en-US" sz="1400" dirty="0">
                <a:latin typeface="Calibri" panose="020F0502020204030204"/>
                <a:ea typeface="+mn-lt"/>
                <a:cs typeface="+mn-lt"/>
              </a:rPr>
              <a:t> (Accessed: 27 July 2024). </a:t>
            </a:r>
            <a:endParaRPr lang="en-US" sz="1400" dirty="0">
              <a:latin typeface="Calibri" panose="020F0502020204030204"/>
              <a:ea typeface="Calibri" panose="020F0502020204030204"/>
              <a:cs typeface="Calibri" panose="020F0502020204030204"/>
            </a:endParaRPr>
          </a:p>
          <a:p>
            <a:r>
              <a:rPr lang="en-US" sz="1400" err="1">
                <a:latin typeface="Calibri" panose="020F0502020204030204"/>
                <a:ea typeface="+mn-lt"/>
                <a:cs typeface="+mn-lt"/>
              </a:rPr>
              <a:t>Freeshare</a:t>
            </a:r>
            <a:r>
              <a:rPr lang="en-US" sz="1400" dirty="0">
                <a:latin typeface="Calibri" panose="020F0502020204030204"/>
                <a:ea typeface="+mn-lt"/>
                <a:cs typeface="+mn-lt"/>
              </a:rPr>
              <a:t> (2024) </a:t>
            </a:r>
            <a:r>
              <a:rPr lang="en-US" sz="1400" i="1" dirty="0">
                <a:latin typeface="Calibri" panose="020F0502020204030204"/>
                <a:ea typeface="+mn-lt"/>
                <a:cs typeface="+mn-lt"/>
              </a:rPr>
              <a:t>Marketing and communications officer - </a:t>
            </a:r>
            <a:r>
              <a:rPr lang="en-US" sz="1400" i="1" err="1">
                <a:latin typeface="Calibri" panose="020F0502020204030204"/>
                <a:ea typeface="+mn-lt"/>
                <a:cs typeface="+mn-lt"/>
              </a:rPr>
              <a:t>fareshare</a:t>
            </a:r>
            <a:r>
              <a:rPr lang="en-US" sz="1400" dirty="0">
                <a:latin typeface="Calibri" panose="020F0502020204030204"/>
                <a:ea typeface="+mn-lt"/>
                <a:cs typeface="+mn-lt"/>
              </a:rPr>
              <a:t>, </a:t>
            </a:r>
            <a:r>
              <a:rPr lang="en-US" sz="1400" i="1" dirty="0">
                <a:latin typeface="Calibri" panose="020F0502020204030204"/>
                <a:ea typeface="+mn-lt"/>
                <a:cs typeface="+mn-lt"/>
                <a:hlinkClick r:id="rId12"/>
              </a:rPr>
              <a:t>https://fareshare.org.uk/</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13"/>
              </a:rPr>
              <a:t>https://fareshare.org.uk/wp-content/uploads/2018/08/FS_Marketing_and_Communications_Officer__JD_30_July_18.pdf</a:t>
            </a:r>
            <a:r>
              <a:rPr lang="en-US" sz="1400" dirty="0">
                <a:latin typeface="Calibri" panose="020F0502020204030204"/>
                <a:ea typeface="+mn-lt"/>
                <a:cs typeface="+mn-lt"/>
              </a:rPr>
              <a:t> (Accessed: 27 July 2024). </a:t>
            </a:r>
          </a:p>
          <a:p>
            <a:r>
              <a:rPr lang="en-US" sz="1400" dirty="0">
                <a:latin typeface="Calibri" panose="020F0502020204030204"/>
                <a:ea typeface="+mn-lt"/>
                <a:cs typeface="+mn-lt"/>
              </a:rPr>
              <a:t>The Times 100 (2024) </a:t>
            </a:r>
            <a:r>
              <a:rPr lang="en-US" sz="1400" i="1" dirty="0">
                <a:latin typeface="Calibri" panose="020F0502020204030204"/>
                <a:ea typeface="+mn-lt"/>
                <a:cs typeface="+mn-lt"/>
              </a:rPr>
              <a:t>Recruitment and selection at Tesco</a:t>
            </a:r>
            <a:r>
              <a:rPr lang="en-US" sz="1400" dirty="0">
                <a:latin typeface="Calibri" panose="020F0502020204030204"/>
                <a:ea typeface="+mn-lt"/>
                <a:cs typeface="+mn-lt"/>
              </a:rPr>
              <a:t>, </a:t>
            </a:r>
            <a:r>
              <a:rPr lang="en-US" sz="1400" i="1" dirty="0">
                <a:latin typeface="Calibri" panose="020F0502020204030204"/>
                <a:ea typeface="+mn-lt"/>
                <a:cs typeface="+mn-lt"/>
                <a:hlinkClick r:id="rId14"/>
              </a:rPr>
              <a:t>https://colbournecollege.weebly.com/uploads/2/3/7/9/23793496/tesco-recruitment__selection.pdf</a:t>
            </a:r>
            <a:r>
              <a:rPr lang="en-US" sz="1400" dirty="0">
                <a:latin typeface="Calibri" panose="020F0502020204030204"/>
                <a:ea typeface="+mn-lt"/>
                <a:cs typeface="+mn-lt"/>
              </a:rPr>
              <a:t>. Available at: </a:t>
            </a:r>
            <a:r>
              <a:rPr lang="en-US" sz="1400" dirty="0">
                <a:latin typeface="Calibri" panose="020F0502020204030204"/>
                <a:ea typeface="+mn-lt"/>
                <a:cs typeface="+mn-lt"/>
                <a:hlinkClick r:id="rId14"/>
              </a:rPr>
              <a:t>https://colbournecollege.weebly.com/uploads/2/3/7/9/23793496/tesco-recruitment__selection.pdf</a:t>
            </a:r>
            <a:r>
              <a:rPr lang="en-US" sz="1400" dirty="0">
                <a:latin typeface="Calibri" panose="020F0502020204030204"/>
                <a:ea typeface="+mn-lt"/>
                <a:cs typeface="+mn-lt"/>
              </a:rPr>
              <a:t> (Accessed: 28 July 2024). </a:t>
            </a:r>
            <a:endParaRPr lang="en-US" sz="1400" dirty="0">
              <a:latin typeface="Calibri" panose="020F0502020204030204"/>
              <a:ea typeface="Calibri" panose="020F0502020204030204"/>
              <a:cs typeface="Calibri" panose="020F0502020204030204"/>
            </a:endParaRPr>
          </a:p>
          <a:p>
            <a:r>
              <a:rPr lang="en-US" sz="1400">
                <a:latin typeface="Calibri" panose="020F0502020204030204"/>
                <a:ea typeface="+mn-lt"/>
                <a:cs typeface="+mn-lt"/>
              </a:rPr>
              <a:t>Sainsbury’s (2024) </a:t>
            </a:r>
            <a:r>
              <a:rPr lang="en-US" sz="1400" i="1">
                <a:latin typeface="Calibri" panose="020F0502020204030204"/>
                <a:ea typeface="+mn-lt"/>
                <a:cs typeface="+mn-lt"/>
              </a:rPr>
              <a:t>Marketing manager - 12 month FTC at Sainsbury’s in Edinburgh, Scotland 228574</a:t>
            </a:r>
            <a:r>
              <a:rPr lang="en-US" sz="1400">
                <a:latin typeface="Calibri" panose="020F0502020204030204"/>
                <a:ea typeface="+mn-lt"/>
                <a:cs typeface="+mn-lt"/>
              </a:rPr>
              <a:t>, </a:t>
            </a:r>
            <a:r>
              <a:rPr lang="en-US" sz="1400" i="1">
                <a:latin typeface="Calibri" panose="020F0502020204030204"/>
                <a:ea typeface="+mn-lt"/>
                <a:cs typeface="+mn-lt"/>
              </a:rPr>
              <a:t>Talentify</a:t>
            </a:r>
            <a:r>
              <a:rPr lang="en-US" sz="1400">
                <a:latin typeface="Calibri" panose="020F0502020204030204"/>
                <a:ea typeface="+mn-lt"/>
                <a:cs typeface="+mn-lt"/>
              </a:rPr>
              <a:t>. Available at: </a:t>
            </a:r>
            <a:r>
              <a:rPr lang="en-US" sz="1400" dirty="0">
                <a:latin typeface="Calibri" panose="020F0502020204030204"/>
                <a:ea typeface="+mn-lt"/>
                <a:cs typeface="+mn-lt"/>
                <a:hlinkClick r:id="rId15"/>
              </a:rPr>
              <a:t>https://www.talentify.io/job/marketing-manager-12-month-ftc-edinburgh-scotland-sainsburys-228574</a:t>
            </a:r>
            <a:r>
              <a:rPr lang="en-US" sz="1400">
                <a:latin typeface="Calibri" panose="020F0502020204030204"/>
                <a:ea typeface="+mn-lt"/>
                <a:cs typeface="+mn-lt"/>
              </a:rPr>
              <a:t> (Accessed: 29 July 2024). </a:t>
            </a:r>
            <a:endParaRPr lang="en-US" sz="1400" dirty="0">
              <a:latin typeface="Calibri" panose="020F0502020204030204"/>
              <a:ea typeface="Calibri" panose="020F0502020204030204"/>
              <a:cs typeface="Calibri" panose="020F0502020204030204"/>
            </a:endParaRPr>
          </a:p>
          <a:p>
            <a:r>
              <a:rPr lang="en-US" sz="1400">
                <a:latin typeface="Calibri" panose="020F0502020204030204"/>
                <a:ea typeface="+mn-lt"/>
                <a:cs typeface="+mn-lt"/>
              </a:rPr>
              <a:t>Sainsbury Jobs (2019) </a:t>
            </a:r>
            <a:r>
              <a:rPr lang="en-US" sz="1400" i="1">
                <a:latin typeface="Calibri" panose="020F0502020204030204"/>
                <a:ea typeface="+mn-lt"/>
                <a:cs typeface="+mn-lt"/>
              </a:rPr>
              <a:t>Search &amp; apply</a:t>
            </a:r>
            <a:r>
              <a:rPr lang="en-US" sz="1400">
                <a:latin typeface="Calibri" panose="020F0502020204030204"/>
                <a:ea typeface="+mn-lt"/>
                <a:cs typeface="+mn-lt"/>
              </a:rPr>
              <a:t>, </a:t>
            </a:r>
            <a:r>
              <a:rPr lang="en-US" sz="1400" i="1">
                <a:latin typeface="Calibri" panose="020F0502020204030204"/>
                <a:ea typeface="+mn-lt"/>
                <a:cs typeface="+mn-lt"/>
              </a:rPr>
              <a:t>Sainsbury’s Careers</a:t>
            </a:r>
            <a:r>
              <a:rPr lang="en-US" sz="1400">
                <a:latin typeface="Calibri" panose="020F0502020204030204"/>
                <a:ea typeface="+mn-lt"/>
                <a:cs typeface="+mn-lt"/>
              </a:rPr>
              <a:t>. Available at: </a:t>
            </a:r>
            <a:r>
              <a:rPr lang="en-US" sz="1400" dirty="0">
                <a:latin typeface="Calibri" panose="020F0502020204030204"/>
                <a:ea typeface="+mn-lt"/>
                <a:cs typeface="+mn-lt"/>
                <a:hlinkClick r:id="rId16"/>
              </a:rPr>
              <a:t>https://sainsburys.jobs/search-apply/b2b-marketing-manager-nectar360-235074/</a:t>
            </a:r>
            <a:r>
              <a:rPr lang="en-US" sz="1400" dirty="0">
                <a:latin typeface="Calibri" panose="020F0502020204030204"/>
                <a:ea typeface="+mn-lt"/>
                <a:cs typeface="+mn-lt"/>
              </a:rPr>
              <a:t> </a:t>
            </a:r>
            <a:r>
              <a:rPr lang="en-US" sz="1400">
                <a:latin typeface="Calibri" panose="020F0502020204030204"/>
                <a:ea typeface="+mn-lt"/>
                <a:cs typeface="+mn-lt"/>
              </a:rPr>
              <a:t>(Accessed: 29 July 2024). </a:t>
            </a:r>
            <a:endParaRPr lang="en-US" sz="1400" dirty="0">
              <a:latin typeface="Calibri" panose="020F0502020204030204"/>
              <a:ea typeface="Calibri" panose="020F0502020204030204"/>
              <a:cs typeface="Calibri" panose="020F0502020204030204"/>
            </a:endParaRPr>
          </a:p>
          <a:p>
            <a:r>
              <a:rPr lang="en-US" sz="1400">
                <a:latin typeface="Calibri" panose="020F0502020204030204"/>
                <a:ea typeface="+mn-lt"/>
                <a:cs typeface="+mn-lt"/>
              </a:rPr>
              <a:t>Glassdoor Reviews (2024) </a:t>
            </a:r>
            <a:r>
              <a:rPr lang="en-US" sz="1400" i="1">
                <a:latin typeface="Calibri" panose="020F0502020204030204"/>
                <a:ea typeface="+mn-lt"/>
                <a:cs typeface="+mn-lt"/>
              </a:rPr>
              <a:t>Sainsbury’s reviews: What is it like to work ...</a:t>
            </a:r>
            <a:r>
              <a:rPr lang="en-US" sz="1400">
                <a:latin typeface="Calibri" panose="020F0502020204030204"/>
                <a:ea typeface="+mn-lt"/>
                <a:cs typeface="+mn-lt"/>
              </a:rPr>
              <a:t>, </a:t>
            </a:r>
            <a:r>
              <a:rPr lang="en-US" sz="1400" i="1" dirty="0">
                <a:latin typeface="Calibri" panose="020F0502020204030204"/>
                <a:ea typeface="+mn-lt"/>
                <a:cs typeface="+mn-lt"/>
                <a:hlinkClick r:id="rId17"/>
              </a:rPr>
              <a:t>https://www.glassdoor.co.uk/</a:t>
            </a:r>
            <a:r>
              <a:rPr lang="en-US" sz="1400">
                <a:latin typeface="Calibri" panose="020F0502020204030204"/>
                <a:ea typeface="+mn-lt"/>
                <a:cs typeface="+mn-lt"/>
              </a:rPr>
              <a:t>. Available at: </a:t>
            </a:r>
            <a:r>
              <a:rPr lang="en-US" sz="1400" dirty="0">
                <a:latin typeface="Calibri" panose="020F0502020204030204"/>
                <a:ea typeface="+mn-lt"/>
                <a:cs typeface="+mn-lt"/>
                <a:hlinkClick r:id="rId18"/>
              </a:rPr>
              <a:t>https://www.glassdoor.co.uk/Reviews/Sainsbury’s-Reviews-E2978.htm</a:t>
            </a:r>
            <a:r>
              <a:rPr lang="en-US" sz="1400">
                <a:latin typeface="Calibri" panose="020F0502020204030204"/>
                <a:ea typeface="+mn-lt"/>
                <a:cs typeface="+mn-lt"/>
              </a:rPr>
              <a:t> (Accessed: 29 July 2024). </a:t>
            </a:r>
            <a:endParaRPr lang="en-US" sz="1400" dirty="0">
              <a:latin typeface="Calibri" panose="020F0502020204030204"/>
              <a:ea typeface="Calibri" panose="020F0502020204030204"/>
              <a:cs typeface="Calibri" panose="020F0502020204030204"/>
            </a:endParaRPr>
          </a:p>
          <a:p>
            <a:r>
              <a:rPr lang="en-US" sz="1400">
                <a:latin typeface="Calibri" panose="020F0502020204030204"/>
                <a:ea typeface="+mn-lt"/>
                <a:cs typeface="+mn-lt"/>
              </a:rPr>
              <a:t>Cara Houlton (2024) </a:t>
            </a:r>
            <a:r>
              <a:rPr lang="en-US" sz="1400" i="1">
                <a:latin typeface="Calibri" panose="020F0502020204030204"/>
                <a:ea typeface="+mn-lt"/>
                <a:cs typeface="+mn-lt"/>
              </a:rPr>
              <a:t>Which UK supermarkets are offering flexible working?</a:t>
            </a:r>
            <a:r>
              <a:rPr lang="en-US" sz="1400">
                <a:latin typeface="Calibri" panose="020F0502020204030204"/>
                <a:ea typeface="+mn-lt"/>
                <a:cs typeface="+mn-lt"/>
              </a:rPr>
              <a:t>, </a:t>
            </a:r>
            <a:r>
              <a:rPr lang="en-US" sz="1400" i="1">
                <a:latin typeface="Calibri" panose="020F0502020204030204"/>
                <a:ea typeface="+mn-lt"/>
                <a:cs typeface="+mn-lt"/>
              </a:rPr>
              <a:t>Grocery Gazette - Latest Grocery Industry News</a:t>
            </a:r>
            <a:r>
              <a:rPr lang="en-US" sz="1400">
                <a:latin typeface="Calibri" panose="020F0502020204030204"/>
                <a:ea typeface="+mn-lt"/>
                <a:cs typeface="+mn-lt"/>
              </a:rPr>
              <a:t>. Available at: </a:t>
            </a:r>
            <a:r>
              <a:rPr lang="en-US" sz="1400" dirty="0">
                <a:latin typeface="Calibri" panose="020F0502020204030204"/>
                <a:ea typeface="+mn-lt"/>
                <a:cs typeface="+mn-lt"/>
                <a:hlinkClick r:id="rId19"/>
              </a:rPr>
              <a:t>https://www.grocerygazette.co.uk/2024/01/23/supermarkets-flexible-working/</a:t>
            </a:r>
            <a:r>
              <a:rPr lang="en-US" sz="1400" dirty="0">
                <a:latin typeface="Calibri" panose="020F0502020204030204"/>
                <a:ea typeface="+mn-lt"/>
                <a:cs typeface="+mn-lt"/>
              </a:rPr>
              <a:t> </a:t>
            </a:r>
            <a:r>
              <a:rPr lang="en-US" sz="1400">
                <a:latin typeface="Calibri" panose="020F0502020204030204"/>
                <a:ea typeface="+mn-lt"/>
                <a:cs typeface="+mn-lt"/>
              </a:rPr>
              <a:t>(Accessed: 29 July 2024). </a:t>
            </a:r>
            <a:endParaRPr lang="en-US" sz="1400" dirty="0">
              <a:latin typeface="Calibri" panose="020F0502020204030204"/>
              <a:ea typeface="Calibri" panose="020F0502020204030204"/>
              <a:cs typeface="Calibri" panose="020F0502020204030204"/>
            </a:endParaRPr>
          </a:p>
          <a:p>
            <a:r>
              <a:rPr lang="en-US" sz="1400">
                <a:latin typeface="Calibri" panose="020F0502020204030204"/>
                <a:ea typeface="+mn-lt"/>
                <a:cs typeface="+mn-lt"/>
              </a:rPr>
              <a:t>USDAW (2024) </a:t>
            </a:r>
            <a:r>
              <a:rPr lang="en-US" sz="1400" i="1">
                <a:latin typeface="Calibri" panose="020F0502020204030204"/>
                <a:ea typeface="+mn-lt"/>
                <a:cs typeface="+mn-lt"/>
              </a:rPr>
              <a:t>Time for Change – a new approach to flexible ... - USDAW</a:t>
            </a:r>
            <a:r>
              <a:rPr lang="en-US" sz="1400">
                <a:latin typeface="Calibri" panose="020F0502020204030204"/>
                <a:ea typeface="+mn-lt"/>
                <a:cs typeface="+mn-lt"/>
              </a:rPr>
              <a:t>, </a:t>
            </a:r>
            <a:r>
              <a:rPr lang="en-US" sz="1400" i="1">
                <a:latin typeface="Calibri" panose="020F0502020204030204"/>
                <a:ea typeface="+mn-lt"/>
                <a:cs typeface="+mn-lt"/>
              </a:rPr>
              <a:t>USDAW</a:t>
            </a:r>
            <a:r>
              <a:rPr lang="en-US" sz="1400">
                <a:latin typeface="Calibri" panose="020F0502020204030204"/>
                <a:ea typeface="+mn-lt"/>
                <a:cs typeface="+mn-lt"/>
              </a:rPr>
              <a:t>. Available at: </a:t>
            </a:r>
            <a:r>
              <a:rPr lang="en-US" sz="1400" dirty="0">
                <a:latin typeface="Calibri" panose="020F0502020204030204"/>
                <a:ea typeface="+mn-lt"/>
                <a:cs typeface="+mn-lt"/>
                <a:hlinkClick r:id="rId20"/>
              </a:rPr>
              <a:t>http://www.usdaw.org.uk/CMSPages/GetFile.aspx?guid=87114791-5606-4357-849d-9511b5230d72</a:t>
            </a:r>
            <a:r>
              <a:rPr lang="en-US" sz="1400">
                <a:latin typeface="Calibri" panose="020F0502020204030204"/>
                <a:ea typeface="+mn-lt"/>
                <a:cs typeface="+mn-lt"/>
              </a:rPr>
              <a:t> (Accessed: 29 July 2024). </a:t>
            </a:r>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pPr algn="l"/>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a:p>
            <a:endParaRPr lang="en-US" sz="1400" dirty="0">
              <a:latin typeface="Calibri" panose="020F0502020204030204"/>
              <a:ea typeface="Calibri" panose="020F0502020204030204"/>
              <a:cs typeface="Calibri" panose="020F0502020204030204"/>
            </a:endParaRPr>
          </a:p>
        </p:txBody>
      </p:sp>
    </p:spTree>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0F048343-1EA9-44C3-883E-652FAAF0713E}">
  <ds:schemaRefs/>
</ds:datastoreItem>
</file>

<file path=customXml/itemProps2.xml><?xml version="1.0" encoding="utf-8"?>
<ds:datastoreItem xmlns:ds="http://schemas.openxmlformats.org/officeDocument/2006/customXml" ds:itemID="{5F2A2379-DD35-4769-BFD6-4857D72F808A}">
  <ds:schemaRefs/>
</ds:datastoreItem>
</file>

<file path=customXml/itemProps3.xml><?xml version="1.0" encoding="utf-8"?>
<ds:datastoreItem xmlns:ds="http://schemas.openxmlformats.org/officeDocument/2006/customXml" ds:itemID="{85C2645A-E767-4D7E-984D-234E531E4556}">
  <ds:schemaRefs/>
</ds:datastoreItem>
</file>

<file path=docProps/app.xml><?xml version="1.0" encoding="utf-8"?>
<Properties xmlns="http://schemas.openxmlformats.org/officeDocument/2006/extended-properties" xmlns:vt="http://schemas.openxmlformats.org/officeDocument/2006/docPropsVTypes">
  <Template>Custom</Template>
  <TotalTime>0</TotalTime>
  <Words>12407</Words>
  <Application>Microsoft Office PowerPoint</Application>
  <PresentationFormat>Widescreen</PresentationFormat>
  <Paragraphs>203</Paragraphs>
  <Slides>14</Slides>
  <Notes>7</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DashVTI</vt:lpstr>
      <vt:lpstr>PowerPoint Presentation</vt:lpstr>
      <vt:lpstr>Table of Contents</vt:lpstr>
      <vt:lpstr>TESCO &amp; Sainsbury’s</vt:lpstr>
      <vt:lpstr> Introduction:</vt:lpstr>
      <vt:lpstr>Strategic goals of Tesco and Sainsbury’s</vt:lpstr>
      <vt:lpstr>Strategic Goals</vt:lpstr>
      <vt:lpstr>Tesco Marketing Manager</vt:lpstr>
      <vt:lpstr>Job Description:</vt:lpstr>
      <vt:lpstr>PowerPoint Presentation</vt:lpstr>
      <vt:lpstr>Required Key Skills</vt:lpstr>
      <vt:lpstr>Pay and Working Environment </vt:lpstr>
      <vt:lpstr>FLEXIBLE WORKING ARRANGEMENT WITH JUSTIFICATIONS</vt:lpstr>
      <vt:lpstr>Tesco can significantly boost staff satisfaction, retention, and productivity as well as establish an even more flexible and supportive work environment by implementing Sainsbury's flexible working practices, including enhanced remote work, improved shift flexibility, resilient parental support, and extensive wellbeing programs.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
  <cp:lastModifiedBy>RAMBABU</cp:lastModifiedBy>
  <cp:revision>1305</cp:revision>
  <dcterms:created xsi:type="dcterms:W3CDTF">2024-07-27T14:11:00Z</dcterms:created>
  <dcterms:modified xsi:type="dcterms:W3CDTF">2024-08-03T18:44:24Z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ICV">
    <vt:lpwstr>C188A9687FD948D8BFD095D7F228D9CB_13</vt:lpwstr>
  </property>
  <property fmtid="{D5CDD505-2E9C-101B-9397-08002B2CF9AE}" pid="5" name="KSOProductBuildVer">
    <vt:lpwstr>1033-12.2.0.13472</vt:lpwstr>
  </property>
</Properties>
</file>