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6"/>
  </p:notesMasterIdLst>
  <p:handoutMasterIdLst>
    <p:handoutMasterId r:id="rId17"/>
  </p:handoutMasterIdLst>
  <p:sldIdLst>
    <p:sldId id="256" r:id="rId5"/>
    <p:sldId id="277" r:id="rId6"/>
    <p:sldId id="258" r:id="rId7"/>
    <p:sldId id="290" r:id="rId8"/>
    <p:sldId id="264" r:id="rId9"/>
    <p:sldId id="291" r:id="rId10"/>
    <p:sldId id="268" r:id="rId11"/>
    <p:sldId id="286" r:id="rId12"/>
    <p:sldId id="262" r:id="rId13"/>
    <p:sldId id="279" r:id="rId14"/>
    <p:sldId id="27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204" autoAdjust="0"/>
  </p:normalViewPr>
  <p:slideViewPr>
    <p:cSldViewPr snapToGrid="0">
      <p:cViewPr varScale="1">
        <p:scale>
          <a:sx n="77" d="100"/>
          <a:sy n="77" d="100"/>
        </p:scale>
        <p:origin x="912" y="53"/>
      </p:cViewPr>
      <p:guideLst>
        <p:guide orient="horz" pos="792"/>
        <p:guide pos="3144"/>
        <p:guide orient="horz" pos="960"/>
      </p:guideLst>
    </p:cSldViewPr>
  </p:slideViewPr>
  <p:outlineViewPr>
    <p:cViewPr>
      <p:scale>
        <a:sx n="33" d="100"/>
        <a:sy n="33" d="100"/>
      </p:scale>
      <p:origin x="0" y="-1194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58" d="100"/>
          <a:sy n="58" d="100"/>
        </p:scale>
        <p:origin x="3240"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2/15/2026</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2/15/2026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dirty="0"/>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dirty="0"/>
          </a:p>
        </p:txBody>
      </p:sp>
    </p:spTree>
    <p:extLst>
      <p:ext uri="{BB962C8B-B14F-4D97-AF65-F5344CB8AC3E}">
        <p14:creationId xmlns:p14="http://schemas.microsoft.com/office/powerpoint/2010/main" val="3217716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dirty="0"/>
          </a:p>
        </p:txBody>
      </p:sp>
    </p:spTree>
    <p:extLst>
      <p:ext uri="{BB962C8B-B14F-4D97-AF65-F5344CB8AC3E}">
        <p14:creationId xmlns:p14="http://schemas.microsoft.com/office/powerpoint/2010/main" val="2456439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4</a:t>
            </a:fld>
            <a:endParaRPr lang="en-US" dirty="0"/>
          </a:p>
        </p:txBody>
      </p:sp>
    </p:spTree>
    <p:extLst>
      <p:ext uri="{BB962C8B-B14F-4D97-AF65-F5344CB8AC3E}">
        <p14:creationId xmlns:p14="http://schemas.microsoft.com/office/powerpoint/2010/main" val="24826134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5</a:t>
            </a:fld>
            <a:endParaRPr lang="en-US" dirty="0"/>
          </a:p>
        </p:txBody>
      </p:sp>
    </p:spTree>
    <p:extLst>
      <p:ext uri="{BB962C8B-B14F-4D97-AF65-F5344CB8AC3E}">
        <p14:creationId xmlns:p14="http://schemas.microsoft.com/office/powerpoint/2010/main" val="27695605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6</a:t>
            </a:fld>
            <a:endParaRPr lang="en-US" dirty="0"/>
          </a:p>
        </p:txBody>
      </p:sp>
    </p:spTree>
    <p:extLst>
      <p:ext uri="{BB962C8B-B14F-4D97-AF65-F5344CB8AC3E}">
        <p14:creationId xmlns:p14="http://schemas.microsoft.com/office/powerpoint/2010/main" val="1101034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7</a:t>
            </a:fld>
            <a:endParaRPr lang="en-US" dirty="0"/>
          </a:p>
        </p:txBody>
      </p:sp>
    </p:spTree>
    <p:extLst>
      <p:ext uri="{BB962C8B-B14F-4D97-AF65-F5344CB8AC3E}">
        <p14:creationId xmlns:p14="http://schemas.microsoft.com/office/powerpoint/2010/main" val="510226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8</a:t>
            </a:fld>
            <a:endParaRPr lang="en-US" dirty="0"/>
          </a:p>
        </p:txBody>
      </p:sp>
    </p:spTree>
    <p:extLst>
      <p:ext uri="{BB962C8B-B14F-4D97-AF65-F5344CB8AC3E}">
        <p14:creationId xmlns:p14="http://schemas.microsoft.com/office/powerpoint/2010/main" val="2909667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9</a:t>
            </a:fld>
            <a:endParaRPr lang="en-US" dirty="0"/>
          </a:p>
        </p:txBody>
      </p:sp>
    </p:spTree>
    <p:extLst>
      <p:ext uri="{BB962C8B-B14F-4D97-AF65-F5344CB8AC3E}">
        <p14:creationId xmlns:p14="http://schemas.microsoft.com/office/powerpoint/2010/main" val="1306333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10</a:t>
            </a:fld>
            <a:endParaRPr lang="en-US" dirty="0"/>
          </a:p>
        </p:txBody>
      </p:sp>
    </p:spTree>
    <p:extLst>
      <p:ext uri="{BB962C8B-B14F-4D97-AF65-F5344CB8AC3E}">
        <p14:creationId xmlns:p14="http://schemas.microsoft.com/office/powerpoint/2010/main" val="16482914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11</a:t>
            </a:fld>
            <a:endParaRPr lang="en-US" dirty="0"/>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Master" Target="../slideMasters/slideMaster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13.svg"/><Relationship Id="rId7" Type="http://schemas.openxmlformats.org/officeDocument/2006/relationships/image" Target="../media/image17.svg"/><Relationship Id="rId2" Type="http://schemas.openxmlformats.org/officeDocument/2006/relationships/image" Target="../media/image12.png"/><Relationship Id="rId1" Type="http://schemas.openxmlformats.org/officeDocument/2006/relationships/slideMaster" Target="../slideMasters/slideMaster1.xml"/><Relationship Id="rId6" Type="http://schemas.openxmlformats.org/officeDocument/2006/relationships/image" Target="../media/image16.png"/><Relationship Id="rId5" Type="http://schemas.openxmlformats.org/officeDocument/2006/relationships/image" Target="../media/image15.svg"/><Relationship Id="rId10" Type="http://schemas.openxmlformats.org/officeDocument/2006/relationships/image" Target="../media/image5.png"/><Relationship Id="rId4" Type="http://schemas.openxmlformats.org/officeDocument/2006/relationships/image" Target="../media/image14.png"/><Relationship Id="rId9" Type="http://schemas.openxmlformats.org/officeDocument/2006/relationships/image" Target="../media/image2.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7.svg"/><Relationship Id="rId7" Type="http://schemas.openxmlformats.org/officeDocument/2006/relationships/image" Target="../media/image24.svg"/><Relationship Id="rId2" Type="http://schemas.openxmlformats.org/officeDocument/2006/relationships/image" Target="../media/image16.png"/><Relationship Id="rId1" Type="http://schemas.openxmlformats.org/officeDocument/2006/relationships/slideMaster" Target="../slideMasters/slideMaster1.xml"/><Relationship Id="rId6" Type="http://schemas.openxmlformats.org/officeDocument/2006/relationships/image" Target="../media/image23.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Master" Target="../slideMasters/slideMaster1.xml"/><Relationship Id="rId5" Type="http://schemas.openxmlformats.org/officeDocument/2006/relationships/image" Target="../media/image26.svg"/><Relationship Id="rId4" Type="http://schemas.openxmlformats.org/officeDocument/2006/relationships/image" Target="../media/image25.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dirty="0"/>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endParaRPr lang="en-US" dirty="0"/>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endParaRPr lang="en-US" dirty="0"/>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dirty="0"/>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dirty="0"/>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4"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endParaRPr lang="en-US" dirty="0"/>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endParaRPr lang="en-US" dirty="0"/>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r:embed="rId8">
              <a:extLst>
                <a:ext uri="{96DAC541-7B7A-43D3-8B79-37D633B846F1}">
                  <asvg:svgBlip xmlns:asvg="http://schemas.microsoft.com/office/drawing/2016/SVG/main" r:embed="rId9"/>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10"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endParaRPr lang="en-US" dirty="0"/>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endParaRPr lang="en-US" dirty="0"/>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r:embed="rId3">
              <a:extLst>
                <a:ext uri="{96DAC541-7B7A-43D3-8B79-37D633B846F1}">
                  <asvg:svgBlip xmlns:asvg="http://schemas.microsoft.com/office/drawing/2016/SVG/main" r:embed="rId4"/>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endParaRPr lang="en-US" dirty="0"/>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endParaRPr lang="en-US" dirty="0"/>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endParaRPr lang="en-US" dirty="0"/>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endParaRPr lang="en-US" dirty="0"/>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4870580" y="373223"/>
            <a:ext cx="6839338" cy="3578049"/>
          </a:xfrm>
        </p:spPr>
        <p:txBody>
          <a:bodyPr>
            <a:normAutofit fontScale="90000"/>
          </a:bodyPr>
          <a:lstStyle/>
          <a:p>
            <a:br>
              <a:rPr lang="en-GB" sz="2400" u="sng" dirty="0">
                <a:latin typeface="Arial" panose="020B0604020202020204" pitchFamily="34" charset="0"/>
                <a:cs typeface="Arial" panose="020B0604020202020204" pitchFamily="34" charset="0"/>
              </a:rPr>
            </a:br>
            <a:br>
              <a:rPr lang="en-GB" sz="2400" u="sng" dirty="0">
                <a:latin typeface="Arial" panose="020B0604020202020204" pitchFamily="34" charset="0"/>
                <a:cs typeface="Arial" panose="020B0604020202020204" pitchFamily="34" charset="0"/>
              </a:rPr>
            </a:br>
            <a:br>
              <a:rPr lang="en-GB" sz="2400" u="sng" dirty="0">
                <a:latin typeface="Arial" panose="020B0604020202020204" pitchFamily="34" charset="0"/>
                <a:cs typeface="Arial" panose="020B0604020202020204" pitchFamily="34" charset="0"/>
              </a:rPr>
            </a:br>
            <a:br>
              <a:rPr lang="en-GB" sz="2400" u="sng" dirty="0">
                <a:latin typeface="Arial" panose="020B0604020202020204" pitchFamily="34" charset="0"/>
                <a:cs typeface="Arial" panose="020B0604020202020204" pitchFamily="34" charset="0"/>
              </a:rPr>
            </a:br>
            <a:br>
              <a:rPr lang="en-GB" sz="2400" u="sng" dirty="0">
                <a:latin typeface="Arial" panose="020B0604020202020204" pitchFamily="34" charset="0"/>
                <a:cs typeface="Arial" panose="020B0604020202020204" pitchFamily="34" charset="0"/>
              </a:rPr>
            </a:br>
            <a:br>
              <a:rPr lang="en-GB" sz="2400" u="sng" dirty="0">
                <a:latin typeface="Arial" panose="020B0604020202020204" pitchFamily="34" charset="0"/>
                <a:cs typeface="Arial" panose="020B0604020202020204" pitchFamily="34" charset="0"/>
              </a:rPr>
            </a:br>
            <a:r>
              <a:rPr lang="en-GB" sz="2400" u="sng" dirty="0">
                <a:latin typeface="Arial" panose="020B0604020202020204" pitchFamily="34" charset="0"/>
                <a:cs typeface="Arial" panose="020B0604020202020204" pitchFamily="34" charset="0"/>
              </a:rPr>
              <a:t>Plan to help Jenny in the community</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Title:    A Psychosocial and Lifespan Approach</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Student Name: Erum Shehzadi</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student id: 2319030</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submitted to :  Alice Clayton</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2425379"/>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5E3EA69-4E0E-41BD-8095-A124225A2647}"/>
              </a:ext>
            </a:extLst>
          </p:cNvPr>
          <p:cNvSpPr>
            <a:spLocks noGrp="1"/>
          </p:cNvSpPr>
          <p:nvPr>
            <p:ph sz="half" idx="14"/>
          </p:nvPr>
        </p:nvSpPr>
        <p:spPr>
          <a:xfrm>
            <a:off x="4133460" y="485192"/>
            <a:ext cx="7604450" cy="5871157"/>
          </a:xfrm>
        </p:spPr>
        <p:txBody>
          <a:bodyPr>
            <a:normAutofit fontScale="85000" lnSpcReduction="20000"/>
          </a:bodyPr>
          <a:lstStyle/>
          <a:p>
            <a:pPr algn="ctr"/>
            <a:r>
              <a:rPr lang="en-GB" b="1" u="sng" dirty="0">
                <a:latin typeface="Arial" panose="020B0604020202020204" pitchFamily="34" charset="0"/>
                <a:cs typeface="Arial" panose="020B0604020202020204" pitchFamily="34" charset="0"/>
              </a:rPr>
              <a:t>INTRODUCTION</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Jenny, 16, has taken care of her mother for five years.</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Mother has trouble moving around and thinking since her father died.</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Effects on Jenny's growth, estimate of her needs, and care plan.</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What's going on with Jenny right now?</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The main caretaker since age 11.</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Taking care of the house: cooking, cleaning, and shopping.</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Help with paperwork because mum is having memory and mood problems.</a:t>
            </a:r>
          </a:p>
          <a:p>
            <a:pPr marL="342900" indent="-342900" algn="just">
              <a:buFont typeface="Arial" panose="020B0604020202020204" pitchFamily="34" charset="0"/>
              <a:buChar char="•"/>
            </a:pPr>
            <a:r>
              <a:rPr lang="en-GB" b="1" dirty="0">
                <a:latin typeface="Arial" panose="020B0604020202020204" pitchFamily="34" charset="0"/>
                <a:cs typeface="Arial" panose="020B0604020202020204" pitchFamily="34" charset="0"/>
              </a:rPr>
              <a:t>Few chances to make friends, learn, and have fun.</a:t>
            </a:r>
          </a:p>
          <a:p>
            <a:pPr algn="just"/>
            <a:r>
              <a:rPr lang="en-GB" b="1" dirty="0">
                <a:latin typeface="Arial" panose="020B0604020202020204" pitchFamily="34" charset="0"/>
                <a:cs typeface="Arial" panose="020B0604020202020204" pitchFamily="34" charset="0"/>
              </a:rPr>
              <a:t>						(Aldridge, 2018)</a:t>
            </a:r>
          </a:p>
          <a:p>
            <a:endParaRPr lang="en-US" dirty="0"/>
          </a:p>
        </p:txBody>
      </p:sp>
      <p:sp>
        <p:nvSpPr>
          <p:cNvPr id="6" name="Slide Number Placeholder 5">
            <a:extLst>
              <a:ext uri="{FF2B5EF4-FFF2-40B4-BE49-F238E27FC236}">
                <a16:creationId xmlns:a16="http://schemas.microsoft.com/office/drawing/2014/main" id="{67927DCA-F11F-1716-00DA-9EF49F131ABD}"/>
              </a:ext>
            </a:extLst>
          </p:cNvPr>
          <p:cNvSpPr>
            <a:spLocks noGrp="1"/>
          </p:cNvSpPr>
          <p:nvPr>
            <p:ph type="sldNum" sz="quarter" idx="12"/>
          </p:nvPr>
        </p:nvSpPr>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2243494996"/>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ctrTitle"/>
          </p:nvPr>
        </p:nvSpPr>
        <p:spPr>
          <a:xfrm>
            <a:off x="4245865" y="147174"/>
            <a:ext cx="7874600" cy="6552206"/>
          </a:xfrm>
        </p:spPr>
        <p:txBody>
          <a:bodyPr>
            <a:normAutofit fontScale="90000"/>
          </a:bodyPr>
          <a:lstStyle/>
          <a:p>
            <a:br>
              <a:rPr lang="en-GB" sz="2800" cap="none" dirty="0">
                <a:latin typeface="Arial" panose="020B0604020202020204" pitchFamily="34" charset="0"/>
                <a:cs typeface="Arial" panose="020B0604020202020204" pitchFamily="34" charset="0"/>
              </a:rPr>
            </a:br>
            <a:br>
              <a:rPr lang="en-GB" sz="2800" cap="none" dirty="0">
                <a:latin typeface="Arial" panose="020B0604020202020204" pitchFamily="34" charset="0"/>
                <a:cs typeface="Arial" panose="020B0604020202020204" pitchFamily="34" charset="0"/>
              </a:rPr>
            </a:b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            </a:t>
            </a:r>
            <a:r>
              <a:rPr lang="en-GB" sz="2800" u="sng" cap="none" dirty="0">
                <a:latin typeface="Arial" panose="020B0604020202020204" pitchFamily="34" charset="0"/>
                <a:cs typeface="Arial" panose="020B0604020202020204" pitchFamily="34" charset="0"/>
              </a:rPr>
              <a:t>Effects on jenny's growth</a:t>
            </a:r>
            <a:br>
              <a:rPr lang="en-GB" sz="2800" cap="none" dirty="0">
                <a:latin typeface="Arial" panose="020B0604020202020204" pitchFamily="34" charset="0"/>
                <a:cs typeface="Arial" panose="020B0604020202020204" pitchFamily="34" charset="0"/>
              </a:rPr>
            </a:br>
            <a:br>
              <a:rPr lang="en-GB" sz="2800" cap="none" dirty="0">
                <a:latin typeface="Arial" panose="020B0604020202020204" pitchFamily="34" charset="0"/>
                <a:cs typeface="Arial" panose="020B0604020202020204" pitchFamily="34" charset="0"/>
              </a:rPr>
            </a:b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Risk of getting tired, stressed out, and not taking care of your own health.</a:t>
            </a: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Emotionally: worry, sadness, possibly loss, and feeling alone.</a:t>
            </a:r>
            <a:br>
              <a:rPr lang="en-GB" sz="2800" cap="none" dirty="0">
                <a:latin typeface="Arial" panose="020B0604020202020204" pitchFamily="34" charset="0"/>
                <a:cs typeface="Arial" panose="020B0604020202020204" pitchFamily="34" charset="0"/>
              </a:rPr>
            </a:b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There isn't much social contact, and there may be a stigma.</a:t>
            </a:r>
            <a:br>
              <a:rPr lang="en-GB" sz="2800" cap="none" dirty="0">
                <a:latin typeface="Arial" panose="020B0604020202020204" pitchFamily="34" charset="0"/>
                <a:cs typeface="Arial" panose="020B0604020202020204" pitchFamily="34" charset="0"/>
              </a:rPr>
            </a:b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Academic: school was interrupted, and there wasn't enough time for homework.</a:t>
            </a: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Planning for the future, problems with job and personal goals.</a:t>
            </a:r>
            <a:br>
              <a:rPr lang="en-GB" sz="2800" cap="none" dirty="0">
                <a:latin typeface="Arial" panose="020B0604020202020204" pitchFamily="34" charset="0"/>
                <a:cs typeface="Arial" panose="020B0604020202020204" pitchFamily="34" charset="0"/>
              </a:rPr>
            </a:br>
            <a:br>
              <a:rPr lang="en-GB" sz="2800" cap="none" dirty="0">
                <a:latin typeface="Arial" panose="020B0604020202020204" pitchFamily="34" charset="0"/>
                <a:cs typeface="Arial" panose="020B0604020202020204" pitchFamily="34" charset="0"/>
              </a:rPr>
            </a:br>
            <a:r>
              <a:rPr lang="en-GB" sz="2800" cap="none" dirty="0">
                <a:latin typeface="Arial" panose="020B0604020202020204" pitchFamily="34" charset="0"/>
                <a:cs typeface="Arial" panose="020B0604020202020204" pitchFamily="34" charset="0"/>
              </a:rPr>
              <a:t>					(Becker, 2007)</a:t>
            </a:r>
            <a:br>
              <a:rPr lang="en-GB"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pic>
        <p:nvPicPr>
          <p:cNvPr id="34" name="Picture Placeholder 33" descr="Aerial view of a neon highway intersection">
            <a:extLst>
              <a:ext uri="{FF2B5EF4-FFF2-40B4-BE49-F238E27FC236}">
                <a16:creationId xmlns:a16="http://schemas.microsoft.com/office/drawing/2014/main" id="{9289CE93-EC50-55DB-CFE0-1266AEC87B19}"/>
              </a:ext>
            </a:extLst>
          </p:cNvPr>
          <p:cNvPicPr>
            <a:picLocks noGrp="1" noChangeAspect="1"/>
          </p:cNvPicPr>
          <p:nvPr>
            <p:ph type="pic" sz="quarter" idx="13"/>
          </p:nvPr>
        </p:nvPicPr>
        <p:blipFill>
          <a:blip r:embed="rId3"/>
          <a:srcRect l="24936" r="24936"/>
          <a:stretch/>
        </p:blipFill>
        <p:spPr>
          <a:xfrm rot="10800000">
            <a:off x="1" y="761322"/>
            <a:ext cx="4076118" cy="6096678"/>
          </a:xfrm>
        </p:spPr>
      </p:pic>
      <p:sp>
        <p:nvSpPr>
          <p:cNvPr id="31" name="Oval 30">
            <a:extLst>
              <a:ext uri="{FF2B5EF4-FFF2-40B4-BE49-F238E27FC236}">
                <a16:creationId xmlns:a16="http://schemas.microsoft.com/office/drawing/2014/main" id="{F466A906-2869-BB36-138E-D45F62E92210}"/>
              </a:ext>
              <a:ext uri="{C183D7F6-B498-43B3-948B-1728B52AA6E4}">
                <adec:decorative xmlns:adec="http://schemas.microsoft.com/office/drawing/2017/decorative" val="1"/>
              </a:ext>
            </a:extLst>
          </p:cNvPr>
          <p:cNvSpPr/>
          <p:nvPr/>
        </p:nvSpPr>
        <p:spPr>
          <a:xfrm>
            <a:off x="3903349" y="4646277"/>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2" name="Straight Connector 31">
            <a:extLst>
              <a:ext uri="{FF2B5EF4-FFF2-40B4-BE49-F238E27FC236}">
                <a16:creationId xmlns:a16="http://schemas.microsoft.com/office/drawing/2014/main" id="{06186C3A-548E-AD87-3029-964123530768}"/>
              </a:ext>
              <a:ext uri="{C183D7F6-B498-43B3-948B-1728B52AA6E4}">
                <adec:decorative xmlns:adec="http://schemas.microsoft.com/office/drawing/2017/decorative" val="1"/>
              </a:ext>
            </a:extLst>
          </p:cNvPr>
          <p:cNvCxnSpPr>
            <a:cxnSpLocks/>
          </p:cNvCxnSpPr>
          <p:nvPr/>
        </p:nvCxnSpPr>
        <p:spPr>
          <a:xfrm>
            <a:off x="-97971" y="660400"/>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7789176"/>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Low angle view of tall buildings">
            <a:extLst>
              <a:ext uri="{FF2B5EF4-FFF2-40B4-BE49-F238E27FC236}">
                <a16:creationId xmlns:a16="http://schemas.microsoft.com/office/drawing/2014/main" id="{1DFE730E-30E7-DA99-A3EE-ACB889D161E9}"/>
              </a:ext>
            </a:extLst>
          </p:cNvPr>
          <p:cNvPicPr>
            <a:picLocks noGrp="1" noChangeAspect="1"/>
          </p:cNvPicPr>
          <p:nvPr>
            <p:ph type="pic" sz="quarter" idx="13"/>
          </p:nvPr>
        </p:nvPicPr>
        <p:blipFill>
          <a:blip r:embed="rId3"/>
          <a:srcRect l="43" r="43"/>
          <a:stretch/>
        </p:blipFill>
        <p:spPr>
          <a:xfrm>
            <a:off x="0" y="-1"/>
            <a:ext cx="4076118" cy="6096678"/>
          </a:xfrm>
        </p:spPr>
      </p:pic>
      <p:sp>
        <p:nvSpPr>
          <p:cNvPr id="44" name="Oval 43">
            <a:extLst>
              <a:ext uri="{FF2B5EF4-FFF2-40B4-BE49-F238E27FC236}">
                <a16:creationId xmlns:a16="http://schemas.microsoft.com/office/drawing/2014/main" id="{5F855448-57DF-E468-AF41-00CAAC2D7C74}"/>
              </a:ext>
              <a:ext uri="{C183D7F6-B498-43B3-948B-1728B52AA6E4}">
                <adec:decorative xmlns:adec="http://schemas.microsoft.com/office/drawing/2017/decorative" val="1"/>
              </a:ext>
            </a:extLst>
          </p:cNvPr>
          <p:cNvSpPr/>
          <p:nvPr/>
        </p:nvSpPr>
        <p:spPr>
          <a:xfrm>
            <a:off x="3903349" y="5895479"/>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43" name="Straight Connector 42">
            <a:extLst>
              <a:ext uri="{FF2B5EF4-FFF2-40B4-BE49-F238E27FC236}">
                <a16:creationId xmlns:a16="http://schemas.microsoft.com/office/drawing/2014/main" id="{752FDA21-768F-9929-E6D6-D78CD4F8EA24}"/>
              </a:ext>
              <a:ext uri="{C183D7F6-B498-43B3-948B-1728B52AA6E4}">
                <adec:decorative xmlns:adec="http://schemas.microsoft.com/office/drawing/2017/decorative" val="1"/>
              </a:ext>
            </a:extLst>
          </p:cNvPr>
          <p:cNvCxnSpPr>
            <a:cxnSpLocks/>
          </p:cNvCxnSpPr>
          <p:nvPr/>
        </p:nvCxnSpPr>
        <p:spPr>
          <a:xfrm>
            <a:off x="-97971" y="1909602"/>
            <a:ext cx="4160955" cy="4149155"/>
          </a:xfrm>
          <a:prstGeom prst="line">
            <a:avLst/>
          </a:prstGeom>
          <a:ln w="508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Subtitle 4">
            <a:extLst>
              <a:ext uri="{FF2B5EF4-FFF2-40B4-BE49-F238E27FC236}">
                <a16:creationId xmlns:a16="http://schemas.microsoft.com/office/drawing/2014/main" id="{0A856F8E-F0CB-CCD3-5F7A-F799FFD7E99F}"/>
              </a:ext>
            </a:extLst>
          </p:cNvPr>
          <p:cNvSpPr>
            <a:spLocks noGrp="1"/>
          </p:cNvSpPr>
          <p:nvPr>
            <p:ph type="subTitle" idx="1"/>
          </p:nvPr>
        </p:nvSpPr>
        <p:spPr>
          <a:xfrm>
            <a:off x="4292082" y="186612"/>
            <a:ext cx="7132475" cy="6437211"/>
          </a:xfrm>
        </p:spPr>
        <p:txBody>
          <a:bodyPr>
            <a:normAutofit fontScale="77500" lnSpcReduction="20000"/>
          </a:bodyPr>
          <a:lstStyle/>
          <a:p>
            <a:pPr algn="ctr"/>
            <a:r>
              <a:rPr lang="en-GB" sz="2900" b="1" u="sng" dirty="0">
                <a:latin typeface="Arial" panose="020B0604020202020204" pitchFamily="34" charset="0"/>
                <a:cs typeface="Arial" panose="020B0604020202020204" pitchFamily="34" charset="0"/>
              </a:rPr>
              <a:t>Erikson's theory: identity vs. role confusion</a:t>
            </a:r>
            <a:r>
              <a:rPr lang="en-GB" sz="2600" b="1" dirty="0">
                <a:latin typeface="Arial" panose="020B0604020202020204" pitchFamily="34" charset="0"/>
                <a:cs typeface="Arial" panose="020B0604020202020204" pitchFamily="34" charset="0"/>
              </a:rPr>
              <a:t>.</a:t>
            </a:r>
          </a:p>
          <a:p>
            <a:r>
              <a:rPr lang="en-GB" sz="2600" b="1" dirty="0">
                <a:latin typeface="Arial" panose="020B0604020202020204" pitchFamily="34" charset="0"/>
                <a:cs typeface="Arial" panose="020B0604020202020204" pitchFamily="34" charset="0"/>
              </a:rPr>
              <a:t>Erikson's Stage for Teenagers (12–18 Years Old)</a:t>
            </a:r>
          </a:p>
          <a:p>
            <a:pPr algn="ctr"/>
            <a:r>
              <a:rPr lang="en-GB" sz="2900" b="1" u="sng" dirty="0">
                <a:latin typeface="Arial" panose="020B0604020202020204" pitchFamily="34" charset="0"/>
                <a:cs typeface="Arial" panose="020B0604020202020204" pitchFamily="34" charset="0"/>
              </a:rPr>
              <a:t>Identity Mismatch vs. Role Stress</a:t>
            </a:r>
          </a:p>
          <a:p>
            <a:pPr algn="ctr"/>
            <a:endParaRPr lang="en-GB" sz="2900" b="1" u="sng" dirty="0">
              <a:latin typeface="Arial" panose="020B0604020202020204" pitchFamily="34" charset="0"/>
              <a:cs typeface="Arial" panose="020B0604020202020204" pitchFamily="34" charset="0"/>
            </a:endParaRPr>
          </a:p>
          <a:p>
            <a:r>
              <a:rPr lang="en-GB" sz="2600" b="1" u="sng" dirty="0">
                <a:latin typeface="Arial" panose="020B0604020202020204" pitchFamily="34" charset="0"/>
                <a:cs typeface="Arial" panose="020B0604020202020204" pitchFamily="34" charset="0"/>
              </a:rPr>
              <a:t>Important Task</a:t>
            </a:r>
            <a:r>
              <a:rPr lang="en-GB" sz="2600" b="1" dirty="0">
                <a:latin typeface="Arial" panose="020B0604020202020204" pitchFamily="34" charset="0"/>
                <a:cs typeface="Arial" panose="020B0604020202020204" pitchFamily="34" charset="0"/>
              </a:rPr>
              <a:t>: Get a strong sense of who you are and what you stand for.</a:t>
            </a:r>
          </a:p>
          <a:p>
            <a:r>
              <a:rPr lang="en-GB" sz="2600" b="1" dirty="0">
                <a:latin typeface="Arial" panose="020B0604020202020204" pitchFamily="34" charset="0"/>
                <a:cs typeface="Arial" panose="020B0604020202020204" pitchFamily="34" charset="0"/>
              </a:rPr>
              <a:t>When young people take care of others, they may have trouble figuring out who they are or may have to wait longer to do so.</a:t>
            </a:r>
          </a:p>
          <a:p>
            <a:r>
              <a:rPr lang="en-GB" sz="2600" b="1" u="sng" dirty="0">
                <a:latin typeface="Arial" panose="020B0604020202020204" pitchFamily="34" charset="0"/>
                <a:cs typeface="Arial" panose="020B0604020202020204" pitchFamily="34" charset="0"/>
              </a:rPr>
              <a:t>Risk: </a:t>
            </a:r>
            <a:r>
              <a:rPr lang="en-GB" sz="2600" b="1" dirty="0">
                <a:latin typeface="Arial" panose="020B0604020202020204" pitchFamily="34" charset="0"/>
                <a:cs typeface="Arial" panose="020B0604020202020204" pitchFamily="34" charset="0"/>
              </a:rPr>
              <a:t>Not being able to settle on an identity and feeling different from other people their age</a:t>
            </a:r>
            <a:r>
              <a:rPr lang="en-GB" b="1" dirty="0"/>
              <a:t> </a:t>
            </a:r>
          </a:p>
          <a:p>
            <a:r>
              <a:rPr lang="en-GB" b="1" dirty="0"/>
              <a:t>					(Erikson, 1968)</a:t>
            </a:r>
          </a:p>
          <a:p>
            <a:endParaRPr lang="en-GB" dirty="0"/>
          </a:p>
        </p:txBody>
      </p:sp>
    </p:spTree>
    <p:extLst>
      <p:ext uri="{BB962C8B-B14F-4D97-AF65-F5344CB8AC3E}">
        <p14:creationId xmlns:p14="http://schemas.microsoft.com/office/powerpoint/2010/main" val="1329539271"/>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3634FE-ADF0-4BC3-A0A9-447EA9DD096B}"/>
              </a:ext>
            </a:extLst>
          </p:cNvPr>
          <p:cNvSpPr>
            <a:spLocks noGrp="1"/>
          </p:cNvSpPr>
          <p:nvPr>
            <p:ph sz="half" idx="14"/>
          </p:nvPr>
        </p:nvSpPr>
        <p:spPr>
          <a:xfrm>
            <a:off x="102637" y="139959"/>
            <a:ext cx="7847045" cy="6214804"/>
          </a:xfrm>
        </p:spPr>
        <p:txBody>
          <a:bodyPr vert="horz" lIns="91440" tIns="45720" rIns="91440" bIns="45720" rtlCol="0" anchor="t">
            <a:normAutofit/>
          </a:bodyPr>
          <a:lstStyle/>
          <a:p>
            <a:pPr algn="ctr"/>
            <a:r>
              <a:rPr lang="en-GB" dirty="0"/>
              <a:t> </a:t>
            </a:r>
          </a:p>
          <a:p>
            <a:pPr algn="ctr"/>
            <a:endParaRPr lang="en-GB" sz="2400" b="1" u="sng" dirty="0">
              <a:latin typeface="Arial" panose="020B0604020202020204" pitchFamily="34" charset="0"/>
              <a:cs typeface="Arial" panose="020B0604020202020204" pitchFamily="34" charset="0"/>
            </a:endParaRPr>
          </a:p>
          <a:p>
            <a:pPr algn="ctr"/>
            <a:r>
              <a:rPr lang="en-GB" sz="2400" b="1" u="sng" dirty="0">
                <a:latin typeface="Arial" panose="020B0604020202020204" pitchFamily="34" charset="0"/>
                <a:cs typeface="Arial" panose="020B0604020202020204" pitchFamily="34" charset="0"/>
              </a:rPr>
              <a:t>Ideas about Lifespan Development</a:t>
            </a:r>
          </a:p>
          <a:p>
            <a:pPr algn="ctr"/>
            <a:endParaRPr lang="en-GB" sz="2400" b="1" u="sng"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Resilience means being able to deal with problems; help can lead to growth.</a:t>
            </a:r>
          </a:p>
          <a:p>
            <a:pPr marL="342900" indent="-342900">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Attachment theory says that safe bonds are good for your health.</a:t>
            </a:r>
          </a:p>
          <a:p>
            <a:pPr marL="342900" indent="-342900">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Support from others is very important for good mental and social growth.</a:t>
            </a:r>
          </a:p>
          <a:p>
            <a:pPr marL="342900" indent="-342900">
              <a:buFont typeface="Wingdings" panose="05000000000000000000" pitchFamily="2" charset="2"/>
              <a:buChar char="v"/>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dirty="0">
                <a:latin typeface="Arial" panose="020B0604020202020204" pitchFamily="34" charset="0"/>
                <a:cs typeface="Arial" panose="020B0604020202020204" pitchFamily="34" charset="0"/>
              </a:rPr>
              <a:t>Caregiving for a long time is a risk, but having support systems in place is a protection (Bowlby, 1988; Masten 2014).</a:t>
            </a:r>
          </a:p>
          <a:p>
            <a:endParaRPr lang="en-US" dirty="0"/>
          </a:p>
        </p:txBody>
      </p:sp>
      <p:sp>
        <p:nvSpPr>
          <p:cNvPr id="6" name="Slide Number Placeholder 5">
            <a:extLst>
              <a:ext uri="{FF2B5EF4-FFF2-40B4-BE49-F238E27FC236}">
                <a16:creationId xmlns:a16="http://schemas.microsoft.com/office/drawing/2014/main" id="{A4AC050D-BAF4-C23C-F8EC-24DEC4293002}"/>
              </a:ext>
            </a:extLst>
          </p:cNvPr>
          <p:cNvSpPr>
            <a:spLocks noGrp="1"/>
          </p:cNvSpPr>
          <p:nvPr>
            <p:ph type="sldNum" sz="quarter" idx="12"/>
          </p:nvPr>
        </p:nvSpPr>
        <p:spPr/>
        <p:txBody>
          <a:bodyPr/>
          <a:lstStyle/>
          <a:p>
            <a:fld id="{B5CEABB6-07DC-46E8-9B57-56EC44A396E5}" type="slidenum">
              <a:rPr lang="en-US" smtClean="0"/>
              <a:pPr/>
              <a:t>5</a:t>
            </a:fld>
            <a:endParaRPr lang="en-US" dirty="0"/>
          </a:p>
        </p:txBody>
      </p:sp>
    </p:spTree>
    <p:extLst>
      <p:ext uri="{BB962C8B-B14F-4D97-AF65-F5344CB8AC3E}">
        <p14:creationId xmlns:p14="http://schemas.microsoft.com/office/powerpoint/2010/main" val="1346372204"/>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8D8D8EF-09F7-2BAC-3EC4-6E8F40515A5D}"/>
              </a:ext>
            </a:extLst>
          </p:cNvPr>
          <p:cNvSpPr>
            <a:spLocks noGrp="1"/>
          </p:cNvSpPr>
          <p:nvPr>
            <p:ph type="sldNum" sz="quarter" idx="12"/>
          </p:nvPr>
        </p:nvSpPr>
        <p:spPr/>
        <p:txBody>
          <a:bodyPr/>
          <a:lstStyle/>
          <a:p>
            <a:fld id="{B5CEABB6-07DC-46E8-9B57-56EC44A396E5}" type="slidenum">
              <a:rPr lang="en-US" smtClean="0"/>
              <a:pPr/>
              <a:t>6</a:t>
            </a:fld>
            <a:endParaRPr lang="en-US" dirty="0"/>
          </a:p>
        </p:txBody>
      </p:sp>
      <p:sp>
        <p:nvSpPr>
          <p:cNvPr id="6" name="Subtitle 5">
            <a:extLst>
              <a:ext uri="{FF2B5EF4-FFF2-40B4-BE49-F238E27FC236}">
                <a16:creationId xmlns:a16="http://schemas.microsoft.com/office/drawing/2014/main" id="{79E34F79-974F-3D9F-BB8A-A51280293006}"/>
              </a:ext>
            </a:extLst>
          </p:cNvPr>
          <p:cNvSpPr>
            <a:spLocks noGrp="1"/>
          </p:cNvSpPr>
          <p:nvPr>
            <p:ph type="subTitle" idx="1"/>
          </p:nvPr>
        </p:nvSpPr>
        <p:spPr>
          <a:xfrm>
            <a:off x="4254759" y="140027"/>
            <a:ext cx="7249885" cy="5728927"/>
          </a:xfrm>
        </p:spPr>
        <p:txBody>
          <a:bodyPr>
            <a:normAutofit fontScale="85000" lnSpcReduction="20000"/>
          </a:bodyPr>
          <a:lstStyle/>
          <a:p>
            <a:endParaRPr lang="en-GB" sz="2200" dirty="0">
              <a:latin typeface="Arial" panose="020B0604020202020204" pitchFamily="34" charset="0"/>
              <a:cs typeface="Arial" panose="020B0604020202020204" pitchFamily="34" charset="0"/>
            </a:endParaRPr>
          </a:p>
          <a:p>
            <a:pPr algn="ctr"/>
            <a:r>
              <a:rPr lang="en-GB" sz="2600" b="1" u="sng" dirty="0">
                <a:latin typeface="Arial" panose="020B0604020202020204" pitchFamily="34" charset="0"/>
                <a:cs typeface="Arial" panose="020B0604020202020204" pitchFamily="34" charset="0"/>
              </a:rPr>
              <a:t>A Look at Jenny's Needs</a:t>
            </a:r>
          </a:p>
          <a:p>
            <a:pPr marL="342900" indent="-342900">
              <a:buFont typeface="Wingdings" panose="05000000000000000000" pitchFamily="2" charset="2"/>
              <a:buChar char="v"/>
            </a:pPr>
            <a:r>
              <a:rPr lang="en-GB" sz="2200" dirty="0">
                <a:latin typeface="Arial" panose="020B0604020202020204" pitchFamily="34" charset="0"/>
                <a:cs typeface="Arial" panose="020B0604020202020204" pitchFamily="34" charset="0"/>
              </a:rPr>
              <a:t>Help with everyday things, like respite care and housework.</a:t>
            </a:r>
          </a:p>
          <a:p>
            <a:pPr marL="342900" indent="-342900">
              <a:buFont typeface="Wingdings" panose="05000000000000000000" pitchFamily="2" charset="2"/>
              <a:buChar char="v"/>
            </a:pPr>
            <a:r>
              <a:rPr lang="en-GB" sz="2200" dirty="0">
                <a:latin typeface="Arial" panose="020B0604020202020204" pitchFamily="34" charset="0"/>
                <a:cs typeface="Arial" panose="020B0604020202020204" pitchFamily="34" charset="0"/>
              </a:rPr>
              <a:t>Counselling and friend support clubs can help with emotional needs.</a:t>
            </a:r>
          </a:p>
          <a:p>
            <a:pPr marL="342900" indent="-342900">
              <a:buFont typeface="Wingdings" panose="05000000000000000000" pitchFamily="2" charset="2"/>
              <a:buChar char="v"/>
            </a:pPr>
            <a:r>
              <a:rPr lang="en-GB" sz="2200" dirty="0">
                <a:latin typeface="Arial" panose="020B0604020202020204" pitchFamily="34" charset="0"/>
                <a:cs typeface="Arial" panose="020B0604020202020204" pitchFamily="34" charset="0"/>
              </a:rPr>
              <a:t>Help with school: flexible scheduling and academic coaching.</a:t>
            </a:r>
          </a:p>
          <a:p>
            <a:pPr marL="342900" indent="-342900">
              <a:buFont typeface="Wingdings" panose="05000000000000000000" pitchFamily="2" charset="2"/>
              <a:buChar char="v"/>
            </a:pPr>
            <a:r>
              <a:rPr lang="en-GB" sz="2200" dirty="0">
                <a:latin typeface="Arial" panose="020B0604020202020204" pitchFamily="34" charset="0"/>
                <a:cs typeface="Arial" panose="020B0604020202020204" pitchFamily="34" charset="0"/>
              </a:rPr>
              <a:t>Youth clubs and hobbies are good ways to meet new people.</a:t>
            </a:r>
          </a:p>
          <a:p>
            <a:pPr marL="342900" indent="-342900">
              <a:buFont typeface="Wingdings" panose="05000000000000000000" pitchFamily="2" charset="2"/>
              <a:buChar char="v"/>
            </a:pPr>
            <a:r>
              <a:rPr lang="en-GB" sz="2200" dirty="0">
                <a:latin typeface="Arial" panose="020B0604020202020204" pitchFamily="34" charset="0"/>
                <a:cs typeface="Arial" panose="020B0604020202020204" pitchFamily="34" charset="0"/>
              </a:rPr>
              <a:t>Health care: Being able to see a doctor and get mental health help.</a:t>
            </a:r>
          </a:p>
          <a:p>
            <a:pPr marL="342900" indent="-342900">
              <a:buFont typeface="Wingdings" panose="05000000000000000000" pitchFamily="2" charset="2"/>
              <a:buChar char="v"/>
            </a:pPr>
            <a:r>
              <a:rPr lang="en-GB" sz="2200" dirty="0">
                <a:latin typeface="Arial" panose="020B0604020202020204" pitchFamily="34" charset="0"/>
                <a:cs typeface="Arial" panose="020B0604020202020204" pitchFamily="34" charset="0"/>
              </a:rPr>
              <a:t>Young carer programs offer information and support (Becker and Aldridge, 2003).</a:t>
            </a:r>
          </a:p>
          <a:p>
            <a:endParaRPr lang="en-GB" dirty="0"/>
          </a:p>
        </p:txBody>
      </p:sp>
    </p:spTree>
    <p:extLst>
      <p:ext uri="{BB962C8B-B14F-4D97-AF65-F5344CB8AC3E}">
        <p14:creationId xmlns:p14="http://schemas.microsoft.com/office/powerpoint/2010/main" val="3003251909"/>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a:extLst>
              <a:ext uri="{FF2B5EF4-FFF2-40B4-BE49-F238E27FC236}">
                <a16:creationId xmlns:a16="http://schemas.microsoft.com/office/drawing/2014/main" id="{813F3455-E568-40C9-9F4D-8C89F4CD95F8}"/>
              </a:ext>
            </a:extLst>
          </p:cNvPr>
          <p:cNvSpPr>
            <a:spLocks noGrp="1"/>
          </p:cNvSpPr>
          <p:nvPr>
            <p:ph sz="half" idx="15"/>
          </p:nvPr>
        </p:nvSpPr>
        <p:spPr>
          <a:xfrm>
            <a:off x="0" y="121298"/>
            <a:ext cx="11234057" cy="6600177"/>
          </a:xfrm>
        </p:spPr>
        <p:txBody>
          <a:bodyPr vert="horz" lIns="91440" tIns="45720" rIns="91440" bIns="45720" rtlCol="0" anchor="t">
            <a:normAutofit fontScale="32500" lnSpcReduction="20000"/>
          </a:bodyPr>
          <a:lstStyle/>
          <a:p>
            <a:pPr algn="ctr"/>
            <a:endParaRPr lang="en-GB" sz="6200" b="1" u="sng" dirty="0">
              <a:latin typeface="Arial" panose="020B0604020202020204" pitchFamily="34" charset="0"/>
              <a:cs typeface="Arial" panose="020B0604020202020204" pitchFamily="34" charset="0"/>
            </a:endParaRPr>
          </a:p>
          <a:p>
            <a:pPr algn="ctr"/>
            <a:r>
              <a:rPr lang="en-GB" sz="6200" b="1" u="sng" dirty="0">
                <a:latin typeface="Arial" panose="020B0604020202020204" pitchFamily="34" charset="0"/>
                <a:cs typeface="Arial" panose="020B0604020202020204" pitchFamily="34" charset="0"/>
              </a:rPr>
              <a:t>Plan to help the community </a:t>
            </a:r>
          </a:p>
          <a:p>
            <a:r>
              <a:rPr lang="en-GB" sz="6200" dirty="0">
                <a:latin typeface="Arial" panose="020B0604020202020204" pitchFamily="34" charset="0"/>
                <a:cs typeface="Arial" panose="020B0604020202020204" pitchFamily="34" charset="0"/>
              </a:rPr>
              <a:t>1. Care during a break:</a:t>
            </a:r>
          </a:p>
          <a:p>
            <a:r>
              <a:rPr lang="en-GB" sz="6200" dirty="0">
                <a:latin typeface="Arial" panose="020B0604020202020204" pitchFamily="34" charset="0"/>
                <a:cs typeface="Arial" panose="020B0604020202020204" pitchFamily="34" charset="0"/>
              </a:rPr>
              <a:t>To give Jenny some free time, set up routine relief care for her mother.</a:t>
            </a:r>
          </a:p>
          <a:p>
            <a:r>
              <a:rPr lang="en-GB" sz="6200" dirty="0">
                <a:latin typeface="Arial" panose="020B0604020202020204" pitchFamily="34" charset="0"/>
                <a:cs typeface="Arial" panose="020B0604020202020204" pitchFamily="34" charset="0"/>
              </a:rPr>
              <a:t>2. Support group for young carers:</a:t>
            </a:r>
          </a:p>
          <a:p>
            <a:r>
              <a:rPr lang="en-GB" sz="6200" dirty="0">
                <a:latin typeface="Arial" panose="020B0604020202020204" pitchFamily="34" charset="0"/>
                <a:cs typeface="Arial" panose="020B0604020202020204" pitchFamily="34" charset="0"/>
              </a:rPr>
              <a:t>Join Jenny with a local group for young parents to get help from other teens and meet new people.</a:t>
            </a:r>
          </a:p>
          <a:p>
            <a:r>
              <a:rPr lang="en-GB" sz="6200" dirty="0">
                <a:latin typeface="Arial" panose="020B0604020202020204" pitchFamily="34" charset="0"/>
                <a:cs typeface="Arial" panose="020B0604020202020204" pitchFamily="34" charset="0"/>
              </a:rPr>
              <a:t>3. Liaison with schools:</a:t>
            </a:r>
          </a:p>
          <a:p>
            <a:r>
              <a:rPr lang="en-GB" sz="6200" dirty="0">
                <a:latin typeface="Arial" panose="020B0604020202020204" pitchFamily="34" charset="0"/>
                <a:cs typeface="Arial" panose="020B0604020202020204" pitchFamily="34" charset="0"/>
              </a:rPr>
              <a:t>Work with Jenny's school to offer flexible learning and extra help with schoolwork.</a:t>
            </a:r>
          </a:p>
          <a:p>
            <a:r>
              <a:rPr lang="en-GB" sz="6200" dirty="0">
                <a:latin typeface="Arial" panose="020B0604020202020204" pitchFamily="34" charset="0"/>
                <a:cs typeface="Arial" panose="020B0604020202020204" pitchFamily="34" charset="0"/>
              </a:rPr>
              <a:t>4. Services for counselling:</a:t>
            </a:r>
          </a:p>
          <a:p>
            <a:r>
              <a:rPr lang="en-GB" sz="6200" dirty="0">
                <a:latin typeface="Arial" panose="020B0604020202020204" pitchFamily="34" charset="0"/>
                <a:cs typeface="Arial" panose="020B0604020202020204" pitchFamily="34" charset="0"/>
              </a:rPr>
              <a:t>Give Jenny access to counselling so she can work through her feelings and learn how to deal with them.</a:t>
            </a:r>
          </a:p>
          <a:p>
            <a:r>
              <a:rPr lang="en-GB" sz="6200" dirty="0">
                <a:latin typeface="Arial" panose="020B0604020202020204" pitchFamily="34" charset="0"/>
                <a:cs typeface="Arial" panose="020B0604020202020204" pitchFamily="34" charset="0"/>
              </a:rPr>
              <a:t>5. Help with Real Things at Home:</a:t>
            </a:r>
          </a:p>
          <a:p>
            <a:r>
              <a:rPr lang="en-GB" sz="6200" dirty="0">
                <a:latin typeface="Arial" panose="020B0604020202020204" pitchFamily="34" charset="0"/>
                <a:cs typeface="Arial" panose="020B0604020202020204" pitchFamily="34" charset="0"/>
              </a:rPr>
              <a:t>Find community programs that offer housekeeping services like cooking, cleaning, and shopping.</a:t>
            </a:r>
          </a:p>
          <a:p>
            <a:r>
              <a:rPr lang="en-GB" sz="6200" dirty="0">
                <a:latin typeface="Arial" panose="020B0604020202020204" pitchFamily="34" charset="0"/>
                <a:cs typeface="Arial" panose="020B0604020202020204" pitchFamily="34" charset="0"/>
              </a:rPr>
              <a:t>6. Information and speaking out:</a:t>
            </a:r>
          </a:p>
          <a:p>
            <a:r>
              <a:rPr lang="en-GB" sz="6200" dirty="0">
                <a:latin typeface="Arial" panose="020B0604020202020204" pitchFamily="34" charset="0"/>
                <a:cs typeface="Arial" panose="020B0604020202020204" pitchFamily="34" charset="0"/>
              </a:rPr>
              <a:t>Assign Jenny a key worker to help her get the help and benefits she is entitled to</a:t>
            </a:r>
            <a:r>
              <a:rPr lang="en-GB" sz="7400" dirty="0">
                <a:latin typeface="Arial" panose="020B0604020202020204" pitchFamily="34" charset="0"/>
                <a:cs typeface="Arial" panose="020B0604020202020204" pitchFamily="34" charset="0"/>
              </a:rPr>
              <a:t>.</a:t>
            </a:r>
          </a:p>
          <a:p>
            <a:endParaRPr lang="en-US" dirty="0"/>
          </a:p>
        </p:txBody>
      </p:sp>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p:txBody>
          <a:bodyPr/>
          <a:lstStyle/>
          <a:p>
            <a:fld id="{B5CEABB6-07DC-46E8-9B57-56EC44A396E5}" type="slidenum">
              <a:rPr lang="en-US" smtClean="0"/>
              <a:pPr/>
              <a:t>7</a:t>
            </a:fld>
            <a:endParaRPr lang="en-US" dirty="0"/>
          </a:p>
        </p:txBody>
      </p:sp>
    </p:spTree>
    <p:extLst>
      <p:ext uri="{BB962C8B-B14F-4D97-AF65-F5344CB8AC3E}">
        <p14:creationId xmlns:p14="http://schemas.microsoft.com/office/powerpoint/2010/main" val="4151694508"/>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02492136-277B-808E-9D1B-0527359207DB}"/>
              </a:ext>
            </a:extLst>
          </p:cNvPr>
          <p:cNvSpPr>
            <a:spLocks noGrp="1"/>
          </p:cNvSpPr>
          <p:nvPr>
            <p:ph sz="half" idx="1"/>
          </p:nvPr>
        </p:nvSpPr>
        <p:spPr>
          <a:xfrm>
            <a:off x="3523785" y="136525"/>
            <a:ext cx="8240752" cy="6123747"/>
          </a:xfrm>
        </p:spPr>
        <p:txBody>
          <a:bodyPr>
            <a:normAutofit/>
          </a:bodyPr>
          <a:lstStyle/>
          <a:p>
            <a:pPr algn="ctr"/>
            <a:endParaRPr lang="en-GB" sz="2400" b="1" u="sng" dirty="0">
              <a:latin typeface="Arial" panose="020B0604020202020204" pitchFamily="34" charset="0"/>
              <a:cs typeface="Arial" panose="020B0604020202020204" pitchFamily="34" charset="0"/>
            </a:endParaRPr>
          </a:p>
          <a:p>
            <a:pPr algn="ctr"/>
            <a:endParaRPr lang="en-GB" sz="2400" b="1" u="sng" dirty="0">
              <a:latin typeface="Arial" panose="020B0604020202020204" pitchFamily="34" charset="0"/>
              <a:cs typeface="Arial" panose="020B0604020202020204" pitchFamily="34" charset="0"/>
            </a:endParaRPr>
          </a:p>
          <a:p>
            <a:pPr algn="ctr"/>
            <a:r>
              <a:rPr lang="en-GB" sz="2400" b="1" u="sng" dirty="0">
                <a:latin typeface="Arial" panose="020B0604020202020204" pitchFamily="34" charset="0"/>
                <a:cs typeface="Arial" panose="020B0604020202020204" pitchFamily="34" charset="0"/>
              </a:rPr>
              <a:t>Reasons for theorising</a:t>
            </a:r>
          </a:p>
          <a:p>
            <a:pPr algn="ctr"/>
            <a:endParaRPr lang="en-GB" sz="2400" b="1" u="sng"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Erikson: Helping Jenny figure out who she is by giving her liberty and group support.</a:t>
            </a:r>
          </a:p>
          <a:p>
            <a:r>
              <a:rPr lang="en-GB" sz="2000" dirty="0">
                <a:latin typeface="Arial" panose="020B0604020202020204" pitchFamily="34" charset="0"/>
                <a:cs typeface="Arial" panose="020B0604020202020204" pitchFamily="34" charset="0"/>
              </a:rPr>
              <a:t>From the point of view of a lifetime, reducing danger and boosting protection factors.</a:t>
            </a:r>
          </a:p>
          <a:p>
            <a:r>
              <a:rPr lang="en-GB" sz="2000" dirty="0">
                <a:latin typeface="Arial" panose="020B0604020202020204" pitchFamily="34" charset="0"/>
                <a:cs typeface="Arial" panose="020B0604020202020204" pitchFamily="34" charset="0"/>
              </a:rPr>
              <a:t>Attachment and resilience: Making sure Jenny knows she is loved and cared for.</a:t>
            </a:r>
          </a:p>
          <a:p>
            <a:r>
              <a:rPr lang="en-GB" sz="2000" dirty="0">
                <a:latin typeface="Arial" panose="020B0604020202020204" pitchFamily="34" charset="0"/>
                <a:cs typeface="Arial" panose="020B0604020202020204" pitchFamily="34" charset="0"/>
              </a:rPr>
              <a:t>				(Erikson, 1968; Masten, 2014)</a:t>
            </a:r>
          </a:p>
          <a:p>
            <a:endParaRPr lang="en-US" dirty="0"/>
          </a:p>
        </p:txBody>
      </p:sp>
      <p:sp>
        <p:nvSpPr>
          <p:cNvPr id="14" name="Slide Number Placeholder 13">
            <a:extLst>
              <a:ext uri="{FF2B5EF4-FFF2-40B4-BE49-F238E27FC236}">
                <a16:creationId xmlns:a16="http://schemas.microsoft.com/office/drawing/2014/main" id="{F3DE1AA4-0AE6-C6D5-E252-BBD5ED259E32}"/>
              </a:ext>
            </a:extLst>
          </p:cNvPr>
          <p:cNvSpPr>
            <a:spLocks noGrp="1"/>
          </p:cNvSpPr>
          <p:nvPr>
            <p:ph type="sldNum" sz="quarter" idx="12"/>
          </p:nvPr>
        </p:nvSpPr>
        <p:spPr/>
        <p:txBody>
          <a:bodyPr/>
          <a:lstStyle/>
          <a:p>
            <a:fld id="{B5CEABB6-07DC-46E8-9B57-56EC44A396E5}" type="slidenum">
              <a:rPr lang="en-US" smtClean="0"/>
              <a:pPr/>
              <a:t>8</a:t>
            </a:fld>
            <a:endParaRPr lang="en-US" dirty="0"/>
          </a:p>
        </p:txBody>
      </p:sp>
    </p:spTree>
    <p:extLst>
      <p:ext uri="{BB962C8B-B14F-4D97-AF65-F5344CB8AC3E}">
        <p14:creationId xmlns:p14="http://schemas.microsoft.com/office/powerpoint/2010/main" val="1418789964"/>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Woman walking in office">
            <a:extLst>
              <a:ext uri="{FF2B5EF4-FFF2-40B4-BE49-F238E27FC236}">
                <a16:creationId xmlns:a16="http://schemas.microsoft.com/office/drawing/2014/main" id="{206549BD-D8AF-D3BE-750E-5F8C50CCB5B9}"/>
              </a:ext>
            </a:extLst>
          </p:cNvPr>
          <p:cNvPicPr>
            <a:picLocks noGrp="1" noChangeAspect="1"/>
          </p:cNvPicPr>
          <p:nvPr>
            <p:ph type="pic" sz="quarter" idx="15"/>
          </p:nvPr>
        </p:nvPicPr>
        <p:blipFill>
          <a:blip r:embed="rId3"/>
          <a:srcRect l="35913" r="35913"/>
          <a:stretch/>
        </p:blipFill>
        <p:spPr>
          <a:xfrm>
            <a:off x="1011337" y="9212"/>
            <a:ext cx="2029967" cy="4850544"/>
          </a:xfrm>
        </p:spPr>
      </p:pic>
      <p:sp>
        <p:nvSpPr>
          <p:cNvPr id="64" name="Oval 63">
            <a:extLst>
              <a:ext uri="{FF2B5EF4-FFF2-40B4-BE49-F238E27FC236}">
                <a16:creationId xmlns:a16="http://schemas.microsoft.com/office/drawing/2014/main" id="{1C668341-39BE-4448-B29D-2594AE6D75C2}"/>
              </a:ext>
              <a:ext uri="{C183D7F6-B498-43B3-948B-1728B52AA6E4}">
                <adec:decorative xmlns:adec="http://schemas.microsoft.com/office/drawing/2017/decorative" val="1"/>
              </a:ext>
            </a:extLst>
          </p:cNvPr>
          <p:cNvSpPr/>
          <p:nvPr/>
        </p:nvSpPr>
        <p:spPr>
          <a:xfrm>
            <a:off x="1901853" y="2682814"/>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B31C374B-40F2-4B1E-A9D8-6E5C932FF170}"/>
              </a:ext>
              <a:ext uri="{C183D7F6-B498-43B3-948B-1728B52AA6E4}">
                <adec:decorative xmlns:adec="http://schemas.microsoft.com/office/drawing/2017/decorative" val="1"/>
              </a:ext>
            </a:extLst>
          </p:cNvPr>
          <p:cNvCxnSpPr>
            <a:cxnSpLocks/>
          </p:cNvCxnSpPr>
          <p:nvPr/>
        </p:nvCxnSpPr>
        <p:spPr>
          <a:xfrm flipV="1">
            <a:off x="0" y="2824876"/>
            <a:ext cx="2011680"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30" name="Slide Number Placeholder 29">
            <a:extLst>
              <a:ext uri="{FF2B5EF4-FFF2-40B4-BE49-F238E27FC236}">
                <a16:creationId xmlns:a16="http://schemas.microsoft.com/office/drawing/2014/main" id="{32C7587B-DD64-0940-2F6D-21C5F453FAB1}"/>
              </a:ext>
            </a:extLst>
          </p:cNvPr>
          <p:cNvSpPr>
            <a:spLocks noGrp="1"/>
          </p:cNvSpPr>
          <p:nvPr>
            <p:ph type="sldNum" sz="quarter" idx="12"/>
          </p:nvPr>
        </p:nvSpPr>
        <p:spPr/>
        <p:txBody>
          <a:bodyPr/>
          <a:lstStyle/>
          <a:p>
            <a:fld id="{B5CEABB6-07DC-46E8-9B57-56EC44A396E5}" type="slidenum">
              <a:rPr lang="en-US" smtClean="0"/>
              <a:pPr/>
              <a:t>9</a:t>
            </a:fld>
            <a:endParaRPr lang="en-US" dirty="0"/>
          </a:p>
        </p:txBody>
      </p:sp>
      <p:sp>
        <p:nvSpPr>
          <p:cNvPr id="6" name="Content Placeholder 5">
            <a:extLst>
              <a:ext uri="{FF2B5EF4-FFF2-40B4-BE49-F238E27FC236}">
                <a16:creationId xmlns:a16="http://schemas.microsoft.com/office/drawing/2014/main" id="{F3E28FD2-4F05-5D59-8B9D-26A29BB6C782}"/>
              </a:ext>
            </a:extLst>
          </p:cNvPr>
          <p:cNvSpPr>
            <a:spLocks noGrp="1"/>
          </p:cNvSpPr>
          <p:nvPr>
            <p:ph sz="half" idx="16"/>
          </p:nvPr>
        </p:nvSpPr>
        <p:spPr>
          <a:xfrm>
            <a:off x="3066689" y="136525"/>
            <a:ext cx="8352538" cy="6100763"/>
          </a:xfrm>
        </p:spPr>
        <p:txBody>
          <a:bodyPr/>
          <a:lstStyle/>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r>
              <a:rPr lang="en-GB" sz="2400" b="1" u="sng" dirty="0">
                <a:latin typeface="Arial" panose="020B0604020202020204" pitchFamily="34" charset="0"/>
                <a:cs typeface="Arial" panose="020B0604020202020204" pitchFamily="34" charset="0"/>
              </a:rPr>
              <a:t>Review and monitoring</a:t>
            </a:r>
          </a:p>
          <a:p>
            <a:pPr marL="0" indent="0" algn="ctr">
              <a:buNone/>
            </a:pPr>
            <a:endParaRPr lang="en-GB" sz="2400" b="1" dirty="0">
              <a:latin typeface="Arial" panose="020B0604020202020204" pitchFamily="34" charset="0"/>
              <a:cs typeface="Arial" panose="020B0604020202020204" pitchFamily="34" charset="0"/>
            </a:endParaRPr>
          </a:p>
          <a:p>
            <a:pPr marL="0" indent="0" algn="ctr">
              <a:buNone/>
            </a:pPr>
            <a:endParaRPr lang="en-GB" sz="2400" b="1"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Regular review meetings (Jenny, family, support workers, school).</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plan can be changed if Jenny's needs or the situation with her family change.</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Allow Jenny to have a say in how her help is decided.</a:t>
            </a:r>
          </a:p>
          <a:p>
            <a:endParaRPr lang="en-GB" dirty="0"/>
          </a:p>
        </p:txBody>
      </p:sp>
    </p:spTree>
    <p:extLst>
      <p:ext uri="{BB962C8B-B14F-4D97-AF65-F5344CB8AC3E}">
        <p14:creationId xmlns:p14="http://schemas.microsoft.com/office/powerpoint/2010/main" val="159392080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lide Number Placeholder 12">
            <a:extLst>
              <a:ext uri="{FF2B5EF4-FFF2-40B4-BE49-F238E27FC236}">
                <a16:creationId xmlns:a16="http://schemas.microsoft.com/office/drawing/2014/main" id="{A540B739-30F9-C86F-67ED-2197DC1E598B}"/>
              </a:ext>
            </a:extLst>
          </p:cNvPr>
          <p:cNvSpPr>
            <a:spLocks noGrp="1"/>
          </p:cNvSpPr>
          <p:nvPr>
            <p:ph type="sldNum" sz="quarter" idx="12"/>
          </p:nvPr>
        </p:nvSpPr>
        <p:spPr>
          <a:xfrm>
            <a:off x="11123295" y="6356350"/>
            <a:ext cx="457200" cy="365125"/>
          </a:xfrm>
        </p:spPr>
        <p:txBody>
          <a:bodyPr/>
          <a:lstStyle/>
          <a:p>
            <a:fld id="{B5CEABB6-07DC-46E8-9B57-56EC44A396E5}" type="slidenum">
              <a:rPr lang="en-US" smtClean="0"/>
              <a:pPr/>
              <a:t>10</a:t>
            </a:fld>
            <a:endParaRPr lang="en-US" dirty="0"/>
          </a:p>
        </p:txBody>
      </p:sp>
      <p:sp>
        <p:nvSpPr>
          <p:cNvPr id="5" name="Content Placeholder 4">
            <a:extLst>
              <a:ext uri="{FF2B5EF4-FFF2-40B4-BE49-F238E27FC236}">
                <a16:creationId xmlns:a16="http://schemas.microsoft.com/office/drawing/2014/main" id="{6FFDD950-DA63-CD03-D6B5-C37D0393D393}"/>
              </a:ext>
            </a:extLst>
          </p:cNvPr>
          <p:cNvSpPr>
            <a:spLocks noGrp="1"/>
          </p:cNvSpPr>
          <p:nvPr>
            <p:ph sz="half" idx="15"/>
          </p:nvPr>
        </p:nvSpPr>
        <p:spPr>
          <a:xfrm>
            <a:off x="1552575" y="136526"/>
            <a:ext cx="10027920" cy="5981246"/>
          </a:xfrm>
        </p:spPr>
        <p:txBody>
          <a:bodyPr/>
          <a:lstStyle/>
          <a:p>
            <a:pPr algn="ctr"/>
            <a:r>
              <a:rPr lang="en-GB" sz="3200" u="sng" dirty="0">
                <a:latin typeface="Arial" panose="020B0604020202020204" pitchFamily="34" charset="0"/>
                <a:cs typeface="Arial" panose="020B0604020202020204" pitchFamily="34" charset="0"/>
              </a:rPr>
              <a:t>Conclusion</a:t>
            </a:r>
          </a:p>
          <a:p>
            <a:pPr algn="ctr">
              <a:lnSpc>
                <a:spcPct val="150000"/>
              </a:lnSpc>
            </a:pPr>
            <a:endParaRPr lang="en-GB" sz="3200" u="sng" dirty="0">
              <a:latin typeface="Arial" panose="020B0604020202020204" pitchFamily="34" charset="0"/>
              <a:cs typeface="Arial" panose="020B0604020202020204" pitchFamily="34" charset="0"/>
            </a:endParaRPr>
          </a:p>
          <a:p>
            <a:pPr algn="just">
              <a:lnSpc>
                <a:spcPct val="150000"/>
              </a:lnSpc>
            </a:pPr>
            <a:r>
              <a:rPr lang="en-GB" dirty="0">
                <a:latin typeface="Arial" panose="020B0604020202020204" pitchFamily="34" charset="0"/>
                <a:cs typeface="Arial" panose="020B0604020202020204" pitchFamily="34" charset="0"/>
              </a:rPr>
              <a:t>Jenny probably had problems with her emotional, social, and mental development because she had to care for others for a long time during a very important time in her development. The stress and expectations on her can make her more likely to experience mental health problems, stop her from finishing school, and limit her relationships with other people. Jenny's personal, educational, and mental well-being must be taken into account in a community support plan, along with her mother's. This will ensure that Jenny gets leisure care, counselling, and chances to grow as a young person in a healthy way.</a:t>
            </a:r>
          </a:p>
          <a:p>
            <a:endParaRPr lang="en-GB" dirty="0"/>
          </a:p>
        </p:txBody>
      </p:sp>
    </p:spTree>
    <p:extLst>
      <p:ext uri="{BB962C8B-B14F-4D97-AF65-F5344CB8AC3E}">
        <p14:creationId xmlns:p14="http://schemas.microsoft.com/office/powerpoint/2010/main" val="4252466045"/>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8CA8E60-A412-72E3-305E-A041665CAB03}"/>
              </a:ext>
            </a:extLst>
          </p:cNvPr>
          <p:cNvSpPr txBox="1"/>
          <p:nvPr/>
        </p:nvSpPr>
        <p:spPr>
          <a:xfrm>
            <a:off x="5341434" y="93306"/>
            <a:ext cx="6779030" cy="5539978"/>
          </a:xfrm>
          <a:prstGeom prst="rect">
            <a:avLst/>
          </a:prstGeom>
          <a:noFill/>
        </p:spPr>
        <p:txBody>
          <a:bodyPr wrap="square">
            <a:spAutoFit/>
          </a:bodyPr>
          <a:lstStyle/>
          <a:p>
            <a:r>
              <a:rPr lang="en-GB" sz="1600" u="sng" dirty="0">
                <a:solidFill>
                  <a:schemeClr val="bg1"/>
                </a:solidFill>
                <a:latin typeface="Arial" panose="020B0604020202020204" pitchFamily="34" charset="0"/>
                <a:cs typeface="Arial" panose="020B0604020202020204" pitchFamily="34" charset="0"/>
              </a:rPr>
              <a:t>References</a:t>
            </a:r>
          </a:p>
          <a:p>
            <a:endParaRPr lang="en-GB" sz="1600" dirty="0">
              <a:solidFill>
                <a:schemeClr val="bg1"/>
              </a:solidFill>
              <a:latin typeface="Arial" panose="020B0604020202020204" pitchFamily="34" charset="0"/>
              <a:cs typeface="Arial" panose="020B0604020202020204" pitchFamily="34" charset="0"/>
            </a:endParaRPr>
          </a:p>
          <a:p>
            <a:r>
              <a:rPr lang="en-GB" sz="1600" dirty="0">
                <a:solidFill>
                  <a:schemeClr val="bg1"/>
                </a:solidFill>
              </a:rPr>
              <a:t>Aldridge, J. (2018) ‘Where are we now? There has been study, policy, and practice on young parents for 25 years.’ </a:t>
            </a:r>
            <a:r>
              <a:rPr lang="en-GB" sz="1600" i="1" dirty="0">
                <a:solidFill>
                  <a:schemeClr val="bg1"/>
                </a:solidFill>
              </a:rPr>
              <a:t>Critical Social Policy 38(1) </a:t>
            </a:r>
            <a:r>
              <a:rPr lang="en-GB" sz="1600" dirty="0">
                <a:solidFill>
                  <a:schemeClr val="bg1"/>
                </a:solidFill>
              </a:rPr>
              <a:t>pp.155-165.</a:t>
            </a:r>
          </a:p>
          <a:p>
            <a:endParaRPr lang="en-GB" sz="1600" dirty="0">
              <a:solidFill>
                <a:schemeClr val="bg1"/>
              </a:solidFill>
            </a:endParaRPr>
          </a:p>
          <a:p>
            <a:r>
              <a:rPr lang="en-GB" sz="1600" dirty="0">
                <a:solidFill>
                  <a:schemeClr val="bg1"/>
                </a:solidFill>
              </a:rPr>
              <a:t>Becker, S. and Aldridge, J. (2003) </a:t>
            </a:r>
            <a:r>
              <a:rPr lang="en-GB" sz="1600" i="1" dirty="0">
                <a:solidFill>
                  <a:schemeClr val="bg1"/>
                </a:solidFill>
              </a:rPr>
              <a:t>Views of Young Carers, Parents, and Professionals on Children Who Take Care of Parents with Mental Illness</a:t>
            </a:r>
            <a:r>
              <a:rPr lang="en-GB" sz="1600" dirty="0">
                <a:solidFill>
                  <a:schemeClr val="bg1"/>
                </a:solidFill>
              </a:rPr>
              <a:t>. The Policy Press.</a:t>
            </a:r>
          </a:p>
          <a:p>
            <a:endParaRPr lang="en-GB" sz="1600" dirty="0">
              <a:solidFill>
                <a:schemeClr val="bg1"/>
              </a:solidFill>
            </a:endParaRPr>
          </a:p>
          <a:p>
            <a:r>
              <a:rPr lang="en-GB" sz="1600" dirty="0">
                <a:solidFill>
                  <a:schemeClr val="bg1"/>
                </a:solidFill>
              </a:rPr>
              <a:t>Becker, S. (2007) ‘Research and policy on "young carers" in the UK, Australia, the USA, and Sub-Saharan Africa offer a global view of children who provide free care in their families’, </a:t>
            </a:r>
            <a:r>
              <a:rPr lang="en-GB" sz="1600" i="1" dirty="0">
                <a:solidFill>
                  <a:schemeClr val="bg1"/>
                </a:solidFill>
              </a:rPr>
              <a:t>Global Social Policy.</a:t>
            </a:r>
            <a:endParaRPr lang="en-GB" sz="1600" dirty="0">
              <a:solidFill>
                <a:schemeClr val="bg1"/>
              </a:solidFill>
            </a:endParaRPr>
          </a:p>
          <a:p>
            <a:endParaRPr lang="en-GB" sz="1600" dirty="0">
              <a:solidFill>
                <a:schemeClr val="bg1"/>
              </a:solidFill>
            </a:endParaRPr>
          </a:p>
          <a:p>
            <a:r>
              <a:rPr lang="en-GB" sz="1600" dirty="0">
                <a:solidFill>
                  <a:schemeClr val="bg1"/>
                </a:solidFill>
              </a:rPr>
              <a:t>Bowlby, J. (1988) </a:t>
            </a:r>
            <a:r>
              <a:rPr lang="en-GB" sz="1600" i="1" dirty="0">
                <a:solidFill>
                  <a:schemeClr val="bg1"/>
                </a:solidFill>
              </a:rPr>
              <a:t>A Safe Base: Attachment between Parents and Children and Healthy Human Development</a:t>
            </a:r>
            <a:r>
              <a:rPr lang="en-GB" sz="1600" dirty="0">
                <a:solidFill>
                  <a:schemeClr val="bg1"/>
                </a:solidFill>
              </a:rPr>
              <a:t>. Routledge.</a:t>
            </a:r>
          </a:p>
          <a:p>
            <a:endParaRPr lang="en-GB" sz="1600" dirty="0">
              <a:solidFill>
                <a:schemeClr val="bg1"/>
              </a:solidFill>
            </a:endParaRPr>
          </a:p>
          <a:p>
            <a:r>
              <a:rPr lang="en-GB" sz="1600" dirty="0">
                <a:solidFill>
                  <a:schemeClr val="bg1"/>
                </a:solidFill>
              </a:rPr>
              <a:t>Erikson, E.H.  (1968) </a:t>
            </a:r>
            <a:r>
              <a:rPr lang="en-GB" sz="1600" i="1" dirty="0">
                <a:solidFill>
                  <a:schemeClr val="bg1"/>
                </a:solidFill>
              </a:rPr>
              <a:t>Identity: Young people and trouble</a:t>
            </a:r>
            <a:r>
              <a:rPr lang="en-GB" sz="1600" dirty="0">
                <a:solidFill>
                  <a:schemeClr val="bg1"/>
                </a:solidFill>
              </a:rPr>
              <a:t>. Norton.</a:t>
            </a:r>
          </a:p>
          <a:p>
            <a:endParaRPr lang="en-GB" sz="1600" dirty="0">
              <a:solidFill>
                <a:schemeClr val="bg1"/>
              </a:solidFill>
            </a:endParaRPr>
          </a:p>
          <a:p>
            <a:r>
              <a:rPr lang="en-GB" sz="1600" dirty="0">
                <a:solidFill>
                  <a:schemeClr val="bg1"/>
                </a:solidFill>
              </a:rPr>
              <a:t>Masten, A.S. (2014) Global perspectives on resilience in children and youth, Child development, 85, pp.6-20. </a:t>
            </a:r>
          </a:p>
          <a:p>
            <a:endParaRPr lang="en-GB" dirty="0"/>
          </a:p>
        </p:txBody>
      </p:sp>
    </p:spTree>
    <p:extLst>
      <p:ext uri="{BB962C8B-B14F-4D97-AF65-F5344CB8AC3E}">
        <p14:creationId xmlns:p14="http://schemas.microsoft.com/office/powerpoint/2010/main" val="2436493926"/>
      </p:ext>
    </p:extLst>
  </p:cSld>
  <p:clrMapOvr>
    <a:masterClrMapping/>
  </p:clrMapOvr>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903D25-5BE2-4D9E-B7D8-BE1DCAE2DC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F65614A-92F9-4391-AC3D-F3F5B0704F99}">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8451406B-581B-4C29-A833-E33D8A6AB07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{B6AFD2C1-0CE0-4B81-AEDD-2A08E0074ADE}TF55c86556-70ea-476e-aa05-13a38f2d5b0da1381d77_win32-a3c664429073</Template>
  <TotalTime>139</TotalTime>
  <Words>1077</Words>
  <Application>Microsoft Office PowerPoint</Application>
  <PresentationFormat>Widescreen</PresentationFormat>
  <Paragraphs>104</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Avenir Next LT Pro</vt:lpstr>
      <vt:lpstr>Calibri</vt:lpstr>
      <vt:lpstr>Wingdings</vt:lpstr>
      <vt:lpstr>Custom</vt:lpstr>
      <vt:lpstr>      Plan to help Jenny in the community    Title:    A Psychosocial and Lifespan Approach   Student Name: Erum Shehzadi   student id: 2319030   submitted to :  Alice Clayton  </vt:lpstr>
      <vt:lpstr>PowerPoint Presentation</vt:lpstr>
      <vt:lpstr>               Effects on jenny's growth   Risk of getting tired, stressed out, and not taking care of your own health. Emotionally: worry, sadness, possibly loss, and feeling alone.  There isn't much social contact, and there may be a stigma.  Academic: school was interrupted, and there wasn't enough time for homework. Planning for the future, problems with job and personal goals.       (Becker, 2007)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sana iqbal</dc:creator>
  <cp:lastModifiedBy>Erum Shehzadi</cp:lastModifiedBy>
  <cp:revision>5</cp:revision>
  <dcterms:created xsi:type="dcterms:W3CDTF">2026-02-12T14:59:30Z</dcterms:created>
  <dcterms:modified xsi:type="dcterms:W3CDTF">2026-02-15T19:40:30Z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