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7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1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2" r:id="rId2"/>
    <p:sldMasterId id="2147483664" r:id="rId3"/>
    <p:sldMasterId id="2147483704" r:id="rId4"/>
    <p:sldMasterId id="2147483742" r:id="rId5"/>
    <p:sldMasterId id="2147483745" r:id="rId6"/>
    <p:sldMasterId id="2147483749" r:id="rId7"/>
    <p:sldMasterId id="2147483752" r:id="rId8"/>
  </p:sldMasterIdLst>
  <p:notesMasterIdLst>
    <p:notesMasterId r:id="rId35"/>
  </p:notesMasterIdLst>
  <p:sldIdLst>
    <p:sldId id="299" r:id="rId9"/>
    <p:sldId id="304" r:id="rId10"/>
    <p:sldId id="305" r:id="rId11"/>
    <p:sldId id="261" r:id="rId12"/>
    <p:sldId id="313" r:id="rId13"/>
    <p:sldId id="314" r:id="rId14"/>
    <p:sldId id="262" r:id="rId15"/>
    <p:sldId id="263" r:id="rId16"/>
    <p:sldId id="306" r:id="rId17"/>
    <p:sldId id="264" r:id="rId18"/>
    <p:sldId id="266" r:id="rId19"/>
    <p:sldId id="267" r:id="rId20"/>
    <p:sldId id="268" r:id="rId21"/>
    <p:sldId id="269" r:id="rId22"/>
    <p:sldId id="270" r:id="rId23"/>
    <p:sldId id="271" r:id="rId24"/>
    <p:sldId id="308" r:id="rId25"/>
    <p:sldId id="309" r:id="rId26"/>
    <p:sldId id="310" r:id="rId27"/>
    <p:sldId id="272" r:id="rId28"/>
    <p:sldId id="273" r:id="rId29"/>
    <p:sldId id="274" r:id="rId30"/>
    <p:sldId id="275" r:id="rId31"/>
    <p:sldId id="311" r:id="rId32"/>
    <p:sldId id="312" r:id="rId33"/>
    <p:sldId id="307" r:id="rId34"/>
  </p:sldIdLst>
  <p:sldSz cx="12192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06"/>
    <p:restoredTop sz="94610"/>
  </p:normalViewPr>
  <p:slideViewPr>
    <p:cSldViewPr snapToGrid="0">
      <p:cViewPr varScale="1">
        <p:scale>
          <a:sx n="116" d="100"/>
          <a:sy n="116" d="100"/>
        </p:scale>
        <p:origin x="56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theme" Target="theme/theme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tags" Target="tags/tag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78B74E-8998-8348-B050-EA4164814E32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FA0516-7D78-EE49-99F6-FC617FD058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952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Competence must be demonstrated e.g. by CPD, endorsed training, supervised experience,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FA0516-7D78-EE49-99F6-FC617FD0585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734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945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995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149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92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37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903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723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722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624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575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702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0570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528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910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6085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8311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543606" y="5949280"/>
            <a:ext cx="7104789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0960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4490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543606" y="5949280"/>
            <a:ext cx="7104789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7388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19403" y="1772816"/>
            <a:ext cx="10558197" cy="1440161"/>
          </a:xfrm>
        </p:spPr>
        <p:txBody>
          <a:bodyPr anchor="t"/>
          <a:lstStyle>
            <a:lvl1pPr algn="l">
              <a:defRPr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Intro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719403" y="3645024"/>
            <a:ext cx="9643797" cy="199377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err="1"/>
              <a:t>Subheader</a:t>
            </a:r>
            <a:r>
              <a:rPr lang="en-US" dirty="0"/>
              <a:t> – move to suit length of intro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9930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9499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9186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0836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01656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6889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773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8609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3988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18183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5933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5848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8981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8984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3939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1528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13887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57375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543606" y="5949280"/>
            <a:ext cx="7104789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93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6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5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5.xml"/><Relationship Id="rId16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JP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.JP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.JP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3.jp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theme" Target="../theme/theme8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081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05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68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2DF76B-374D-4604-BEB2-FC4C11A76E97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F260D3-FE7A-4120-B976-2A09411C9894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B51B36D-8AE5-FB4B-B209-F3666BD7233F}"/>
              </a:ext>
            </a:extLst>
          </p:cNvPr>
          <p:cNvPicPr>
            <a:picLocks noChangeAspect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299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41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950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125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301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999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6" r:id="rId13"/>
    <p:sldLayoutId id="2147483789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slideLayout" Target="../slideLayouts/slideLayout36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mspa.co.uk/membership" TargetMode="External"/><Relationship Id="rId2" Type="http://schemas.openxmlformats.org/officeDocument/2006/relationships/slideLayout" Target="../slideLayouts/slideLayout36.xml"/><Relationship Id="rId1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6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6.xml"/><Relationship Id="rId1" Type="http://schemas.openxmlformats.org/officeDocument/2006/relationships/tags" Target="../tags/tag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Professionalism in the Health and Fitness Industry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3944817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19177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Professional and governing bodies</a:t>
            </a:r>
            <a:endParaRPr lang="en-AU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2131346" y="1052736"/>
            <a:ext cx="8051800" cy="44323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There are some key governing and professional bodies that every instructor should be aware of, including: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The Chartered Institute for the Management of Sport and Physical Activity (CIMSPA)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UK Active 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UK Coaching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The World Health Organisation (WHO)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The National Institute for Health and Clinical Excellence (NICE)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The American College of Sports Medicine (ACSM)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2095500" y="6096001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None/>
              <a:defRPr/>
            </a:pPr>
            <a:r>
              <a:rPr lang="en-US" sz="1400" i="1" kern="0" dirty="0">
                <a:solidFill>
                  <a:prstClr val="black"/>
                </a:solidFill>
                <a:latin typeface="Myriad Pro"/>
              </a:rPr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dirty="0">
              <a:solidFill>
                <a:prstClr val="black"/>
              </a:solidFill>
              <a:latin typeface="Myriad Pro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149154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80184" y="580665"/>
            <a:ext cx="8640960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The Chartered Institute for the Management of Sport and Physical Activity (CIMSPA) </a:t>
            </a:r>
            <a:r>
              <a:rPr lang="en-GB" dirty="0"/>
              <a:t>Sport and Physical Activity (CIMSPA)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61FED2A-BF80-2B44-8457-17453EF1B2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71600" y="2216150"/>
            <a:ext cx="9448800" cy="24257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04922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80184" y="580665"/>
            <a:ext cx="8640960" cy="792088"/>
          </a:xfrm>
        </p:spPr>
        <p:txBody>
          <a:bodyPr>
            <a:noAutofit/>
          </a:bodyPr>
          <a:lstStyle/>
          <a:p>
            <a:r>
              <a:rPr lang="en-GB" dirty="0"/>
              <a:t>Sport and Physical Activity (CIMSPA)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357675" y="500769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r>
              <a:rPr lang="en-GB" sz="2400" dirty="0"/>
              <a:t>CIMSPA is the chartered professional body for the sport and physical activity sector.</a:t>
            </a:r>
          </a:p>
          <a:p>
            <a:endParaRPr lang="en-GB" sz="2400" dirty="0"/>
          </a:p>
          <a:p>
            <a:r>
              <a:rPr lang="en-GB" sz="2400" dirty="0"/>
              <a:t>Its 2024-2030 strategy, </a:t>
            </a:r>
            <a:r>
              <a:rPr lang="en-GB" sz="2400" i="1" dirty="0"/>
              <a:t>Releasing the Power of our Profession</a:t>
            </a:r>
            <a:r>
              <a:rPr lang="en-GB" sz="2400" dirty="0"/>
              <a:t>, aims to increase professional recognition of the workforce.</a:t>
            </a:r>
          </a:p>
          <a:p>
            <a:endParaRPr lang="en-GB" sz="2400" dirty="0"/>
          </a:p>
          <a:p>
            <a:r>
              <a:rPr lang="en-GB" sz="2400" dirty="0"/>
              <a:t>Key areas of focus include: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Professional status and recognition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Workforce governance and regulation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Professional standards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Career pathways and workforce development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Local skills planning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Supporting employers and education providers</a:t>
            </a: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4103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7B32C-2A1A-68F9-0025-54A03C6D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5720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Professionalisation of the Sport and Physical Activity Workforce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26457-E13B-7F7A-848B-9B4CB442D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Over recent years, the sport and physical activity sector has increasingly adopted the characteristics of a recognised profession through:</a:t>
            </a:r>
          </a:p>
          <a:p>
            <a:pPr lvl="0"/>
            <a:r>
              <a:rPr lang="en-GB" dirty="0"/>
              <a:t>Development of employer-led professional standards</a:t>
            </a:r>
          </a:p>
          <a:p>
            <a:pPr lvl="0"/>
            <a:r>
              <a:rPr lang="en-GB" dirty="0"/>
              <a:t>Quality-assured education and training pathways</a:t>
            </a:r>
          </a:p>
          <a:p>
            <a:pPr lvl="0"/>
            <a:r>
              <a:rPr lang="en-GB" dirty="0"/>
              <a:t>Ongoing continuing professional development (CPD)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780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243F3-EC56-0FB0-BFFA-1350A19D3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81184-0E44-480E-592B-20F18A0D2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Professional status and recognition</a:t>
            </a:r>
          </a:p>
          <a:p>
            <a:pPr lvl="0"/>
            <a:r>
              <a:rPr lang="en-GB" dirty="0"/>
              <a:t>Codes of conduct and ethical standards</a:t>
            </a:r>
          </a:p>
          <a:p>
            <a:pPr lvl="0"/>
            <a:r>
              <a:rPr lang="en-GB" dirty="0"/>
              <a:t>Clear career progression pathways</a:t>
            </a:r>
          </a:p>
          <a:p>
            <a:pPr lvl="0"/>
            <a:r>
              <a:rPr lang="en-GB" dirty="0"/>
              <a:t>Greater accountability to clients, employers and the public</a:t>
            </a:r>
          </a:p>
          <a:p>
            <a:pPr lvl="0"/>
            <a:r>
              <a:rPr lang="en-GB" dirty="0"/>
              <a:t>Increased collaboration with healthcare and allied professions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4973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83634" y="620692"/>
            <a:ext cx="8640960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The Chartered Institute for the Management of Sport and Physical Activity (CIMSPA) </a:t>
            </a:r>
            <a:r>
              <a:rPr lang="en-GB" dirty="0"/>
              <a:t>Sport and Physical Activity (CIMSPA)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50D847-8A09-ED4F-8D3E-7751BB25066B}"/>
              </a:ext>
            </a:extLst>
          </p:cNvPr>
          <p:cNvSpPr txBox="1"/>
          <p:nvPr/>
        </p:nvSpPr>
        <p:spPr>
          <a:xfrm>
            <a:off x="1775521" y="2420886"/>
            <a:ext cx="64100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CIMSPA Website</a:t>
            </a:r>
            <a:endParaRPr lang="en-US" dirty="0"/>
          </a:p>
          <a:p>
            <a:endParaRPr lang="en-US" dirty="0"/>
          </a:p>
          <a:p>
            <a:r>
              <a:rPr lang="en-US" dirty="0"/>
              <a:t>Remember to make the most of your free student membership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893136-4836-B240-8001-06532B295CC9}"/>
              </a:ext>
            </a:extLst>
          </p:cNvPr>
          <p:cNvSpPr txBox="1"/>
          <p:nvPr/>
        </p:nvSpPr>
        <p:spPr>
          <a:xfrm>
            <a:off x="2455333" y="300566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3968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UK Active</a:t>
            </a:r>
            <a:endParaRPr lang="en-GB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38DDB0F-31A7-FE0A-E562-E17C311C4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UK Active is the UK's trade body for the physical activity sector, representing organisations across fitness, leisure and physical activity.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Key functions:</a:t>
            </a:r>
          </a:p>
          <a:p>
            <a:pPr lvl="0"/>
            <a:r>
              <a:rPr lang="en-GB" dirty="0"/>
              <a:t>Advocacy and lobbying</a:t>
            </a:r>
          </a:p>
          <a:p>
            <a:pPr lvl="0"/>
            <a:r>
              <a:rPr lang="en-GB" dirty="0"/>
              <a:t>Sector research and intelligence</a:t>
            </a:r>
          </a:p>
          <a:p>
            <a:pPr lvl="0"/>
            <a:r>
              <a:rPr lang="en-GB" dirty="0"/>
              <a:t>Health and wellbeing initiatives</a:t>
            </a:r>
          </a:p>
          <a:p>
            <a:pPr lvl="0"/>
            <a:r>
              <a:rPr lang="en-GB" dirty="0"/>
              <a:t>Workforce and quality standards</a:t>
            </a:r>
          </a:p>
          <a:p>
            <a:pPr lvl="0"/>
            <a:r>
              <a:rPr lang="en-GB" dirty="0"/>
              <a:t>Supporting sector growth and innovation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31994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195A2C7-7EA9-7ABF-91F2-DF6AFDF16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UK Coaching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31B57FD-6864-ECB5-612E-8D47503EB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Role</a:t>
            </a:r>
            <a:r>
              <a:rPr lang="en-GB" dirty="0"/>
              <a:t>: Supports coaches across all sports and physical activity sectors.</a:t>
            </a:r>
          </a:p>
          <a:p>
            <a:r>
              <a:rPr lang="en-GB" dirty="0"/>
              <a:t>Provides nationally recognised coach learning and development opportunities across sport and physical activity sectors.</a:t>
            </a:r>
          </a:p>
          <a:p>
            <a:r>
              <a:rPr lang="en-GB" b="1" dirty="0"/>
              <a:t>Functions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Provides education and development resources.</a:t>
            </a:r>
          </a:p>
          <a:p>
            <a:pPr lvl="1"/>
            <a:r>
              <a:rPr lang="en-GB" dirty="0"/>
              <a:t>Works with CIMSPA to uphold professional standards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664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19944" y="141649"/>
            <a:ext cx="10972800" cy="1143000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World Health Organisation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8C7EC2A-D5C3-3A6F-7E25-B5A471516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prstClr val="black"/>
                </a:solidFill>
              </a:rPr>
              <a:t>Goal </a:t>
            </a:r>
            <a:r>
              <a:rPr lang="en-GB" dirty="0">
                <a:solidFill>
                  <a:prstClr val="black"/>
                </a:solidFill>
              </a:rPr>
              <a:t>- build a better, healthier future for people all over the world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Working in more than 150 countries, alongside governments and other partners to ensure the highest attainable level of health for all people 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Main priority areas relevant to the health and fitness sector:</a:t>
            </a:r>
          </a:p>
          <a:p>
            <a:r>
              <a:rPr lang="en-GB" dirty="0">
                <a:solidFill>
                  <a:prstClr val="black"/>
                </a:solidFill>
              </a:rPr>
              <a:t>Health systems</a:t>
            </a:r>
          </a:p>
          <a:p>
            <a:r>
              <a:rPr lang="en-GB" dirty="0">
                <a:solidFill>
                  <a:prstClr val="black"/>
                </a:solidFill>
              </a:rPr>
              <a:t>Non-communicable diseases </a:t>
            </a:r>
          </a:p>
          <a:p>
            <a:r>
              <a:rPr lang="en-GB" dirty="0">
                <a:solidFill>
                  <a:prstClr val="black"/>
                </a:solidFill>
              </a:rPr>
              <a:t>Promoting health through the life-course</a:t>
            </a:r>
          </a:p>
          <a:p>
            <a:endParaRPr lang="en-GB" dirty="0"/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77319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40092" y="414873"/>
            <a:ext cx="8640960" cy="792088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The National Institute for Health and Care Excellence (NICE)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125963" y="1556792"/>
            <a:ext cx="1005366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NICE's role is to improve outcomes for people using the NHS and other public health and social care services by: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Producing evidence-based guidance and advice for health, public health and social care practitioners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Developing quality standards for those providing and commissioning health, public health and social care services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Providing a range of information services for commissioners, practitioners and managers across the spectrum of health and social care</a:t>
            </a:r>
          </a:p>
          <a:p>
            <a:r>
              <a:rPr lang="en-GB" sz="2800" b="1" dirty="0">
                <a:solidFill>
                  <a:prstClr val="black"/>
                </a:solidFill>
              </a:rPr>
              <a:t> </a:t>
            </a:r>
            <a:endParaRPr lang="en-GB" sz="2800" dirty="0">
              <a:solidFill>
                <a:prstClr val="black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09138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41847" y="417041"/>
            <a:ext cx="8784976" cy="792088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American College of Sports Medicine (ACSM)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622718" y="1332051"/>
            <a:ext cx="964974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Largest sports medicine and exercise science organisation in the world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Dedicated to advancing scientific research to provide educational and practical applications of exercise science and sports medicine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Provides position stands and opinion statements, published in ‘Medicine and Science in Sports and Exercise’ (official journal of ACSM)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Provides guidance and recommendations related to sport and exercise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242423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86473" y="376206"/>
            <a:ext cx="8784976" cy="792088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Equality, diversity and inclusion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122378" y="1132384"/>
            <a:ext cx="10079022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Obligation to promote equality and diversity in the workplace</a:t>
            </a:r>
          </a:p>
          <a:p>
            <a:r>
              <a:rPr lang="en-GB" sz="2800" dirty="0">
                <a:solidFill>
                  <a:prstClr val="black"/>
                </a:solidFill>
              </a:rPr>
              <a:t> </a:t>
            </a:r>
          </a:p>
          <a:p>
            <a:pPr lvl="0"/>
            <a:r>
              <a:rPr lang="en-GB" sz="2400" b="1" dirty="0"/>
              <a:t>Equality:</a:t>
            </a:r>
            <a:r>
              <a:rPr lang="en-GB" sz="2400" dirty="0"/>
              <a:t> Treating individuals fairly and providing equal opportunities regardless of their characteristics.</a:t>
            </a:r>
          </a:p>
          <a:p>
            <a:pPr lvl="0"/>
            <a:endParaRPr lang="en-GB" sz="2400" dirty="0"/>
          </a:p>
          <a:p>
            <a:pPr lvl="0"/>
            <a:r>
              <a:rPr lang="en-GB" sz="2400" b="1" dirty="0"/>
              <a:t>Diversity:</a:t>
            </a:r>
            <a:r>
              <a:rPr lang="en-GB" sz="2400" dirty="0"/>
              <a:t> Recognising, respecting and valuing differences between individuals and groups.</a:t>
            </a:r>
          </a:p>
          <a:p>
            <a:pPr lvl="0"/>
            <a:endParaRPr lang="en-GB" sz="2400" dirty="0"/>
          </a:p>
          <a:p>
            <a:pPr lvl="0"/>
            <a:r>
              <a:rPr lang="en-GB" sz="2400" b="1" dirty="0"/>
              <a:t>Inclusion:</a:t>
            </a:r>
            <a:r>
              <a:rPr lang="en-GB" sz="2400" dirty="0"/>
              <a:t> Creating an environment where all individuals feel welcomed, respected, valued and able to participate fully.</a:t>
            </a:r>
          </a:p>
          <a:p>
            <a:r>
              <a:rPr lang="en-GB" dirty="0">
                <a:solidFill>
                  <a:prstClr val="black"/>
                </a:solidFill>
              </a:rPr>
              <a:t> </a:t>
            </a:r>
          </a:p>
          <a:p>
            <a:endParaRPr lang="en-GB" dirty="0">
              <a:solidFill>
                <a:prstClr val="black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3754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697369" y="100945"/>
            <a:ext cx="984988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Equality, diversity and inclusion can be promoted by:</a:t>
            </a:r>
          </a:p>
          <a:p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Treating all customers and clients fairly and with respect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Creating an inclusive and welcoming culture for all customers and clients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Ensuring equal access to exercise and physical activity opportunities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Adapting activities, facilities and communication to meet diverse needs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Enabling all clients to participate and exercise to their full potential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Ensuring that the exercise environment does not discriminate against any individual or group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Ensuring policies, procedures and practices do not discriminate against any individual or group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Encouraging all participants to feel valued, respected and able to contribute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64832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08176" y="427927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The Equality Act (2010)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405406" y="1220015"/>
            <a:ext cx="927841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The Equality Act defines nine protected characteristics: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Disability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Gender reassignment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Marriage and civil partnership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Pregnancy and maternity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Religion or belief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Sex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Sexual orientation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38747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458481" y="406155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Scope of practice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839742" y="1398550"/>
            <a:ext cx="975245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Exercise professionals must work within their scope of practice and competence.</a:t>
            </a:r>
          </a:p>
          <a:p>
            <a:endParaRPr lang="en-GB" sz="2400" dirty="0"/>
          </a:p>
          <a:p>
            <a:r>
              <a:rPr lang="en-GB" sz="2400" dirty="0"/>
              <a:t>Practitioners should only provide services for which they have the appropriate qualifications, professional standards, knowledge, skills and experience.</a:t>
            </a:r>
          </a:p>
          <a:p>
            <a:endParaRPr lang="en-GB" sz="2400" dirty="0"/>
          </a:p>
          <a:p>
            <a:r>
              <a:rPr lang="en-GB" sz="2400" dirty="0"/>
              <a:t>Where client needs fall outside their scope of competence, appropriate referral or signposting should be used.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223983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4372CCB-7360-EF0A-2F5D-F0FC20441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Scope of Practice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E4CAD79-0446-AA6D-6B8E-116B063F2A3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CIMSPA Gym Instructor</a:t>
            </a:r>
            <a:endParaRPr lang="en-GB" dirty="0"/>
          </a:p>
          <a:p>
            <a:pPr lvl="0"/>
            <a:r>
              <a:rPr lang="en-GB" dirty="0"/>
              <a:t>Induct apparently healthy individuals into a gym environment.</a:t>
            </a:r>
          </a:p>
          <a:p>
            <a:pPr lvl="0"/>
            <a:r>
              <a:rPr lang="en-GB" dirty="0"/>
              <a:t>Demonstrate and supervise the safe use of equipment.</a:t>
            </a:r>
          </a:p>
          <a:p>
            <a:pPr lvl="0"/>
            <a:r>
              <a:rPr lang="en-GB" dirty="0"/>
              <a:t>Deliver general exercise programmes.</a:t>
            </a:r>
          </a:p>
          <a:p>
            <a:pPr lvl="0"/>
            <a:r>
              <a:rPr lang="en-GB" dirty="0"/>
              <a:t>Support exercise participation and adherence.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B94FC62-0F0B-0DD7-C39C-2D01B16525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CIMSPA Personal Trainer</a:t>
            </a:r>
            <a:endParaRPr lang="en-GB" dirty="0"/>
          </a:p>
          <a:p>
            <a:pPr lvl="0"/>
            <a:r>
              <a:rPr lang="en-GB" dirty="0"/>
              <a:t>Design and deliver individualised training programmes.</a:t>
            </a:r>
          </a:p>
          <a:p>
            <a:pPr lvl="0"/>
            <a:r>
              <a:rPr lang="en-GB" dirty="0"/>
              <a:t>Conduct more detailed client consultations and goal setting.</a:t>
            </a:r>
          </a:p>
          <a:p>
            <a:pPr lvl="0"/>
            <a:r>
              <a:rPr lang="en-GB" dirty="0"/>
              <a:t>Monitor progress and adapt programmes based on client needs.</a:t>
            </a:r>
          </a:p>
          <a:p>
            <a:pPr lvl="0"/>
            <a:r>
              <a:rPr lang="en-GB" dirty="0"/>
              <a:t>Provide one-to-one coaching and lifestyle support.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1869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39A08-FDCC-DFAB-60C7-3B5829218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217110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Both roles should refer or signpost clients when needs fall outside their competence, such as: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D15F8-E763-D994-50CA-74340DF0B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272230"/>
            <a:ext cx="10972800" cy="3917032"/>
          </a:xfrm>
        </p:spPr>
        <p:txBody>
          <a:bodyPr/>
          <a:lstStyle/>
          <a:p>
            <a:pPr lvl="0"/>
            <a:r>
              <a:rPr lang="en-GB" dirty="0"/>
              <a:t>Clinical nutrition advice</a:t>
            </a:r>
          </a:p>
          <a:p>
            <a:pPr lvl="0"/>
            <a:r>
              <a:rPr lang="en-GB" dirty="0"/>
              <a:t>Physiotherapy or rehabilitation</a:t>
            </a:r>
          </a:p>
          <a:p>
            <a:pPr lvl="0"/>
            <a:r>
              <a:rPr lang="en-GB" dirty="0"/>
              <a:t>Counselling or mental health support</a:t>
            </a:r>
          </a:p>
          <a:p>
            <a:pPr lvl="0"/>
            <a:r>
              <a:rPr lang="en-GB" dirty="0"/>
              <a:t>Exercise prescription for complex medical conditions beyond their qualifications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7519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89B67-8EE5-69C0-576A-C94BD66C2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Qualified vs competent!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2C8C8-FB2C-783B-82A1-2BF23E9066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being qualified mean you are competent? Can being competent sometimes extend beyond your formal qualification? Discuss.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2330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187691" y="449661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Confidentiality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115683" y="1241749"/>
            <a:ext cx="935637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Exercise Professionals will have access to confidential customer information 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This can include personal details, medical information, personal information relating to lifestyle or family matters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Duty bound to not share data and to protect the confidentiality and privacy of the customer showing discretion in dealing with confidential matters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01152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31234" y="368836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Data protection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850234" y="1129213"/>
            <a:ext cx="929890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prstClr val="black"/>
                </a:solidFill>
              </a:rPr>
              <a:t>In accordance with the UK GDPR and the Data Protection Act, 2018, professionals are under a legal obligation to ensure where possible that any data including computerised, electronic and manual records are stored securely and not disclosed to any party without the customer’s consent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Failure to do so could result in a compensation claim made by the participant for breach of confidentiality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A professional also has a moral responsibility not to discuss with a third party any matters relating to the customer without consent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145820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56925" y="470378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Keeping knowledge and skills up to date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078835" y="1259175"/>
            <a:ext cx="849694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prstClr val="black"/>
                </a:solidFill>
              </a:rPr>
              <a:t>Keeping work-based knowledge and skills up to date is called continuous professional development (CPD)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CPD is the process of tracking and documenting the skills, knowledge and experience that are gained formally and informally 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CPD can help exercise professionals: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Keep up-to-date with current changes relevant to their roles (e.g. legislation, regulations)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Identify achievements throughout the year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87229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046177" y="427889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Keeping knowledge and skills up to date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046177" y="1085830"/>
            <a:ext cx="8496944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CPD can be: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Formal training courses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Informal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In-house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Work experience, job shadowing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Reading journals, books or magazines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Researching on the internet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400" dirty="0"/>
              <a:t>CIMSPA members are expected to engage in ongoing CPD to maintain professional competence and support professional recognition</a:t>
            </a:r>
            <a:r>
              <a:rPr lang="en-GB" dirty="0"/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814322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73A51D-81D9-6B3C-7C4A-BCE67AF55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CIMSPA CPD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8752E1-889D-7ECF-7E1A-61459C97A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CIMSPA members are required to complete:</a:t>
            </a:r>
          </a:p>
          <a:p>
            <a:pPr lvl="0"/>
            <a:r>
              <a:rPr lang="en-GB" b="1" dirty="0"/>
              <a:t>10 CPD points per membership year</a:t>
            </a:r>
            <a:endParaRPr lang="en-GB" dirty="0"/>
          </a:p>
          <a:p>
            <a:pPr lvl="0"/>
            <a:r>
              <a:rPr lang="en-GB" b="1" dirty="0"/>
              <a:t>At least 5 points must be CIMSPA-endorsed CPD</a:t>
            </a:r>
            <a:endParaRPr lang="en-GB" dirty="0"/>
          </a:p>
          <a:p>
            <a:pPr lvl="0"/>
            <a:r>
              <a:rPr lang="en-GB" dirty="0"/>
              <a:t>The remaining points can be endorsed or non-endorsed CPD that is relevant to the individual's role and professional development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2426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1FBE1-A47A-A882-003C-BEF012660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696818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CIMSPA expects members to:</a:t>
            </a:r>
          </a:p>
          <a:p>
            <a:pPr lvl="0"/>
            <a:r>
              <a:rPr lang="en-GB" dirty="0"/>
              <a:t>Log into the </a:t>
            </a:r>
            <a:r>
              <a:rPr lang="en-GB" b="1" dirty="0"/>
              <a:t>CIMSPA Dashboard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Navigate to </a:t>
            </a:r>
            <a:r>
              <a:rPr lang="en-GB" b="1" dirty="0"/>
              <a:t>My Professional Development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Add endorsed or non-endorsed CPD activities.</a:t>
            </a:r>
          </a:p>
          <a:p>
            <a:pPr lvl="0"/>
            <a:r>
              <a:rPr lang="en-GB" dirty="0"/>
              <a:t>Upload supporting evidence (e.g., certificates, attendance records).</a:t>
            </a:r>
          </a:p>
          <a:p>
            <a:pPr lvl="0"/>
            <a:r>
              <a:rPr lang="en-GB" dirty="0"/>
              <a:t>Maintain an up-to-date CPD record to support professional status and recognition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3936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E98877-550E-264D-DBA1-858C7C84E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CIMSPA Code of Conduct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D1A874A-3F9E-91DD-ACEA-AA6CF396B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CIMSPA members are expected to:</a:t>
            </a:r>
          </a:p>
          <a:p>
            <a:pPr lvl="0"/>
            <a:r>
              <a:rPr lang="en-GB" dirty="0"/>
              <a:t>Be Safe</a:t>
            </a:r>
          </a:p>
          <a:p>
            <a:pPr lvl="0"/>
            <a:r>
              <a:rPr lang="en-GB" dirty="0"/>
              <a:t>Be an Advocate for physical activity and inclusion</a:t>
            </a:r>
          </a:p>
          <a:p>
            <a:pPr lvl="0"/>
            <a:r>
              <a:rPr lang="en-GB" dirty="0"/>
              <a:t>Be Recognised through professional development and competence</a:t>
            </a:r>
          </a:p>
          <a:p>
            <a:pPr lvl="0"/>
            <a:r>
              <a:rPr lang="en-GB" dirty="0"/>
              <a:t>Be Responsible and act ethically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873914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73DA7F50-DE41-4D4B-8143-86A1363D8806}" vid="{6F16BC28-69AC-ED44-AA40-85051729C800}"/>
    </a:ext>
  </a:extLst>
</a:theme>
</file>

<file path=ppt/theme/theme5.xml><?xml version="1.0" encoding="utf-8"?>
<a:theme xmlns:a="http://schemas.openxmlformats.org/drawingml/2006/main" name="End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73DA7F50-DE41-4D4B-8143-86A1363D8806}" vid="{E8BE16B1-B80C-7F41-A74D-32A63C941205}"/>
    </a:ext>
  </a:extLst>
</a:theme>
</file>

<file path=ppt/theme/theme6.xml><?xml version="1.0" encoding="utf-8"?>
<a:theme xmlns:a="http://schemas.openxmlformats.org/drawingml/2006/main" name="1_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73DA7F50-DE41-4D4B-8143-86A1363D8806}" vid="{6EB87AA5-FBCB-A842-B26F-7C34A6A4F8D6}"/>
    </a:ext>
  </a:extLst>
</a:theme>
</file>

<file path=ppt/theme/theme7.xml><?xml version="1.0" encoding="utf-8"?>
<a:theme xmlns:a="http://schemas.openxmlformats.org/drawingml/2006/main" name="2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73DA7F50-DE41-4D4B-8143-86A1363D8806}" vid="{0A0C6A01-F3DE-2045-92A9-E66BDD0F88EF}"/>
    </a:ext>
  </a:extLst>
</a:theme>
</file>

<file path=ppt/theme/theme8.xml><?xml version="1.0" encoding="utf-8"?>
<a:theme xmlns:a="http://schemas.openxmlformats.org/drawingml/2006/main" name="1_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73DA7F50-DE41-4D4B-8143-86A1363D8806}" vid="{6F16BC28-69AC-ED44-AA40-85051729C800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1384</Words>
  <Application>Microsoft Macintosh PowerPoint</Application>
  <PresentationFormat>Widescreen</PresentationFormat>
  <Paragraphs>218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26</vt:i4>
      </vt:variant>
    </vt:vector>
  </HeadingPairs>
  <TitlesOfParts>
    <vt:vector size="40" baseType="lpstr">
      <vt:lpstr>ＭＳ Ｐゴシック</vt:lpstr>
      <vt:lpstr>Aptos</vt:lpstr>
      <vt:lpstr>Arial</vt:lpstr>
      <vt:lpstr>Avenir LT Std 65 Medium</vt:lpstr>
      <vt:lpstr>Calibri</vt:lpstr>
      <vt:lpstr>Myriad Pro</vt:lpstr>
      <vt:lpstr>Intro Slide</vt:lpstr>
      <vt:lpstr>Inner slide</vt:lpstr>
      <vt:lpstr>1_Inner slide</vt:lpstr>
      <vt:lpstr>UWTSD Theme</vt:lpstr>
      <vt:lpstr>End slide</vt:lpstr>
      <vt:lpstr>1_Intro Slide</vt:lpstr>
      <vt:lpstr>21_Inner slide</vt:lpstr>
      <vt:lpstr>1_UWTSD Theme</vt:lpstr>
      <vt:lpstr>Professionalism in the Health and Fitness Industry</vt:lpstr>
      <vt:lpstr>Professional and governing bodies</vt:lpstr>
      <vt:lpstr>The Chartered Institute for the Management of Sport and Physical Activity (CIMSPA) Sport and Physical Activity (CIMSPA)</vt:lpstr>
      <vt:lpstr>Sport and Physical Activity (CIMSPA)</vt:lpstr>
      <vt:lpstr>Professionalisation of the Sport and Physical Activity Workforce </vt:lpstr>
      <vt:lpstr>Cont…</vt:lpstr>
      <vt:lpstr>The Chartered Institute for the Management of Sport and Physical Activity (CIMSPA) Sport and Physical Activity (CIMSPA)</vt:lpstr>
      <vt:lpstr>UK Active</vt:lpstr>
      <vt:lpstr>UK Coaching</vt:lpstr>
      <vt:lpstr>World Health Organisation</vt:lpstr>
      <vt:lpstr>The National Institute for Health and Care Excellence (NICE)</vt:lpstr>
      <vt:lpstr>American College of Sports Medicine (ACSM)</vt:lpstr>
      <vt:lpstr>Equality, diversity and inclusion</vt:lpstr>
      <vt:lpstr>PowerPoint Presentation</vt:lpstr>
      <vt:lpstr>The Equality Act (2010)</vt:lpstr>
      <vt:lpstr>Scope of practice</vt:lpstr>
      <vt:lpstr>Scope of Practice</vt:lpstr>
      <vt:lpstr>Both roles should refer or signpost clients when needs fall outside their competence, such as: </vt:lpstr>
      <vt:lpstr>Qualified vs competent!</vt:lpstr>
      <vt:lpstr>Confidentiality</vt:lpstr>
      <vt:lpstr>Data protection</vt:lpstr>
      <vt:lpstr>Keeping knowledge and skills up to date</vt:lpstr>
      <vt:lpstr>Keeping knowledge and skills up to date</vt:lpstr>
      <vt:lpstr>CIMSPA CPD</vt:lpstr>
      <vt:lpstr>PowerPoint Presentation</vt:lpstr>
      <vt:lpstr>CIMSPA Code of Conduct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Professionalism</dc:title>
  <dc:creator>Rosie Coote-Cowling</dc:creator>
  <cp:lastModifiedBy>Geraint Forster</cp:lastModifiedBy>
  <cp:revision>9</cp:revision>
  <dcterms:created xsi:type="dcterms:W3CDTF">2018-08-01T11:49:00Z</dcterms:created>
  <dcterms:modified xsi:type="dcterms:W3CDTF">2026-10-21T12:11:31Z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3C8E7F54-FAC8-4157-B3CE-09BFDA50C9E7</vt:lpwstr>
  </property>
  <property fmtid="{D5CDD505-2E9C-101B-9397-08002B2CF9AE}" pid="3" name="ArticulatePath">
    <vt:lpwstr>New Microsoft PowerPoint Presentation</vt:lpwstr>
  </property>
</Properties>
</file>