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11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457247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944204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A399AF-CAB4-41E1-89E3-C3FE2C7FD77B}"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418620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399AF-CAB4-41E1-89E3-C3FE2C7FD77B}"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730015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A399AF-CAB4-41E1-89E3-C3FE2C7FD77B}"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601729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A399AF-CAB4-41E1-89E3-C3FE2C7FD77B}"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341094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A399AF-CAB4-41E1-89E3-C3FE2C7FD77B}"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579778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399AF-CAB4-41E1-89E3-C3FE2C7FD77B}"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834394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399AF-CAB4-41E1-89E3-C3FE2C7FD77B}"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845668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3235044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extLst>
      <p:ext uri="{BB962C8B-B14F-4D97-AF65-F5344CB8AC3E}">
        <p14:creationId xmlns:p14="http://schemas.microsoft.com/office/powerpoint/2010/main" val="275348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A399AF-CAB4-41E1-89E3-C3FE2C7FD77B}" type="datetimeFigureOut">
              <a:rPr lang="en-US" smtClean="0"/>
              <a:t>10/10/2025</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C1B5A4-77D9-4445-8BF1-4C64FE194F66}" type="slidenum">
              <a:rPr lang="en-US" smtClean="0"/>
              <a:t>‹#›</a:t>
            </a:fld>
            <a:endParaRPr lang="en-US"/>
          </a:p>
        </p:txBody>
      </p:sp>
    </p:spTree>
    <p:extLst>
      <p:ext uri="{BB962C8B-B14F-4D97-AF65-F5344CB8AC3E}">
        <p14:creationId xmlns:p14="http://schemas.microsoft.com/office/powerpoint/2010/main" val="938515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1920" y="78470"/>
            <a:ext cx="9636034" cy="523220"/>
          </a:xfrm>
          <a:prstGeom prst="rect">
            <a:avLst/>
          </a:prstGeom>
          <a:solidFill>
            <a:schemeClr val="accent2">
              <a:lumMod val="60000"/>
              <a:lumOff val="40000"/>
            </a:schemeClr>
          </a:solidFill>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LCLM 5006 Developing Emotional Intelligence Skills</a:t>
            </a:r>
          </a:p>
        </p:txBody>
      </p:sp>
      <p:sp>
        <p:nvSpPr>
          <p:cNvPr id="5" name="Rectangle 4"/>
          <p:cNvSpPr/>
          <p:nvPr/>
        </p:nvSpPr>
        <p:spPr>
          <a:xfrm>
            <a:off x="121920" y="632087"/>
            <a:ext cx="4711337" cy="1169551"/>
          </a:xfrm>
          <a:prstGeom prst="rect">
            <a:avLst/>
          </a:prstGeom>
          <a:solidFill>
            <a:schemeClr val="accent4">
              <a:lumMod val="40000"/>
              <a:lumOff val="60000"/>
            </a:schemeClr>
          </a:solidFill>
        </p:spPr>
        <p:txBody>
          <a:bodyPr wrap="square">
            <a:spAutoFit/>
          </a:bodyPr>
          <a:lstStyle/>
          <a:p>
            <a:pPr algn="just"/>
            <a:r>
              <a:rPr lang="en-US" sz="700" b="1" dirty="0">
                <a:latin typeface="Times New Roman" panose="02020603050405020304" pitchFamily="18" charset="0"/>
                <a:cs typeface="Times New Roman" panose="02020603050405020304" pitchFamily="18" charset="0"/>
              </a:rPr>
              <a:t>Introduction </a:t>
            </a:r>
          </a:p>
          <a:p>
            <a:pPr algn="just"/>
            <a:r>
              <a:rPr lang="en-US" sz="700" dirty="0">
                <a:latin typeface="Times New Roman" panose="02020603050405020304" pitchFamily="18" charset="0"/>
                <a:cs typeface="Times New Roman" panose="02020603050405020304" pitchFamily="18" charset="0"/>
              </a:rPr>
              <a:t>Emotional Intelligence (EI) is that skill of perceiving, understanding, controlling, and managing emotional states in self and in relating with others (</a:t>
            </a:r>
            <a:r>
              <a:rPr lang="en-US" sz="700" dirty="0" err="1">
                <a:latin typeface="Times New Roman" panose="02020603050405020304" pitchFamily="18" charset="0"/>
                <a:cs typeface="Times New Roman" panose="02020603050405020304" pitchFamily="18" charset="0"/>
              </a:rPr>
              <a:t>Kurdi</a:t>
            </a:r>
            <a:r>
              <a:rPr lang="en-US" sz="700" dirty="0">
                <a:latin typeface="Times New Roman" panose="02020603050405020304" pitchFamily="18" charset="0"/>
                <a:cs typeface="Times New Roman" panose="02020603050405020304" pitchFamily="18" charset="0"/>
              </a:rPr>
              <a:t> and </a:t>
            </a:r>
            <a:r>
              <a:rPr lang="en-US" sz="700" dirty="0" err="1">
                <a:latin typeface="Times New Roman" panose="02020603050405020304" pitchFamily="18" charset="0"/>
                <a:cs typeface="Times New Roman" panose="02020603050405020304" pitchFamily="18" charset="0"/>
              </a:rPr>
              <a:t>Hamdy</a:t>
            </a:r>
            <a:r>
              <a:rPr lang="en-US" sz="700" dirty="0">
                <a:latin typeface="Times New Roman" panose="02020603050405020304" pitchFamily="18" charset="0"/>
                <a:cs typeface="Times New Roman" panose="02020603050405020304" pitchFamily="18" charset="0"/>
              </a:rPr>
              <a:t>, 2020). Goleman refined the idea, distinguishing between important elements, including self-awareness, self-regulation, motivation, empathy, and social skills, which are necessary not only in personal development, but also in professional success. In the work environment EI facilitates teamwork, managing conflict and leadership and within the student experience EI promotes resilience, motivation and stress and peer management stress. According to Daniel Goleman, being out of touch with your feelings, you will be subpar in understanding others, and that the key to empathy and communication is about being self aware. The purpose of this poster is to learn about the possibility of developing emotional intelligence, to reflect on personal experience on how to deal with emotions or practice mindfulness and to know factors that lead to academic success and overcoming EI-related challenges.</a:t>
            </a:r>
          </a:p>
        </p:txBody>
      </p:sp>
      <p:sp>
        <p:nvSpPr>
          <p:cNvPr id="6" name="Rectangle 5"/>
          <p:cNvSpPr/>
          <p:nvPr/>
        </p:nvSpPr>
        <p:spPr>
          <a:xfrm>
            <a:off x="4833256" y="632087"/>
            <a:ext cx="4924697" cy="846386"/>
          </a:xfrm>
          <a:prstGeom prst="rect">
            <a:avLst/>
          </a:prstGeom>
          <a:solidFill>
            <a:schemeClr val="accent6">
              <a:lumMod val="40000"/>
              <a:lumOff val="60000"/>
            </a:schemeClr>
          </a:solidFill>
        </p:spPr>
        <p:txBody>
          <a:bodyPr wrap="square">
            <a:spAutoFit/>
          </a:bodyPr>
          <a:lstStyle/>
          <a:p>
            <a:pPr algn="just"/>
            <a:r>
              <a:rPr lang="en-US" sz="700" b="1" dirty="0">
                <a:latin typeface="Times New Roman" panose="02020603050405020304" pitchFamily="18" charset="0"/>
                <a:cs typeface="Times New Roman" panose="02020603050405020304" pitchFamily="18" charset="0"/>
              </a:rPr>
              <a:t>Methodology </a:t>
            </a:r>
          </a:p>
          <a:p>
            <a:pPr algn="just"/>
            <a:r>
              <a:rPr lang="en-US" sz="700" dirty="0">
                <a:latin typeface="Times New Roman" panose="02020603050405020304" pitchFamily="18" charset="0"/>
                <a:cs typeface="Times New Roman" panose="02020603050405020304" pitchFamily="18" charset="0"/>
              </a:rPr>
              <a:t>Academic research and abstract thinking helped in the preparation of this poster. To ensure this, textbooks, peer-reviewed journal articles, and reliable Internet resources were consulted to give textual support in the fields of emotional intelligence, mindfulness, and the student well-being. Classic books by </a:t>
            </a:r>
            <a:r>
              <a:rPr lang="en-US" sz="700" dirty="0" err="1">
                <a:latin typeface="Times New Roman" panose="02020603050405020304" pitchFamily="18" charset="0"/>
                <a:cs typeface="Times New Roman" panose="02020603050405020304" pitchFamily="18" charset="0"/>
              </a:rPr>
              <a:t>Salovey</a:t>
            </a:r>
            <a:r>
              <a:rPr lang="en-US" sz="700" dirty="0">
                <a:latin typeface="Times New Roman" panose="02020603050405020304" pitchFamily="18" charset="0"/>
                <a:cs typeface="Times New Roman" panose="02020603050405020304" pitchFamily="18" charset="0"/>
              </a:rPr>
              <a:t> and Mayer and Goleman have been supplemented by the current studies to make them up to date and discourse relevant. This literature review has been generalized with a reflective approach to linking theory with practice using my own experiences as both a student. Such a dual approach cost it to analytically discuss the topic of emotional intelligence, which was backed by both evidence-based knowledge and experience.</a:t>
            </a:r>
          </a:p>
        </p:txBody>
      </p:sp>
      <p:sp>
        <p:nvSpPr>
          <p:cNvPr id="7" name="Rectangle 6"/>
          <p:cNvSpPr/>
          <p:nvPr/>
        </p:nvSpPr>
        <p:spPr>
          <a:xfrm>
            <a:off x="121919" y="1876184"/>
            <a:ext cx="4711337" cy="3108543"/>
          </a:xfrm>
          <a:prstGeom prst="rect">
            <a:avLst/>
          </a:prstGeom>
          <a:solidFill>
            <a:schemeClr val="accent1">
              <a:lumMod val="40000"/>
              <a:lumOff val="60000"/>
            </a:schemeClr>
          </a:solidFill>
        </p:spPr>
        <p:txBody>
          <a:bodyPr wrap="square">
            <a:spAutoFit/>
          </a:bodyPr>
          <a:lstStyle/>
          <a:p>
            <a:pPr algn="just"/>
            <a:r>
              <a:rPr lang="en-US" sz="700" b="1" dirty="0">
                <a:latin typeface="Times New Roman" panose="02020603050405020304" pitchFamily="18" charset="0"/>
                <a:cs typeface="Times New Roman" panose="02020603050405020304" pitchFamily="18" charset="0"/>
              </a:rPr>
              <a:t>Developing Emotional Intelligence</a:t>
            </a:r>
          </a:p>
          <a:p>
            <a:pPr algn="just"/>
            <a:r>
              <a:rPr lang="en-US" sz="700" dirty="0">
                <a:latin typeface="Times New Roman" panose="02020603050405020304" pitchFamily="18" charset="0"/>
                <a:cs typeface="Times New Roman" panose="02020603050405020304" pitchFamily="18" charset="0"/>
              </a:rPr>
              <a:t>Emotional Intelligence (EI) has been described as the ability to perceive, as well as discern other people and emotions (Chung, </a:t>
            </a:r>
            <a:r>
              <a:rPr lang="en-US" sz="700" dirty="0" err="1">
                <a:latin typeface="Times New Roman" panose="02020603050405020304" pitchFamily="18" charset="0"/>
                <a:cs typeface="Times New Roman" panose="02020603050405020304" pitchFamily="18" charset="0"/>
              </a:rPr>
              <a:t>Cichocki</a:t>
            </a:r>
            <a:r>
              <a:rPr lang="en-US" sz="700" dirty="0">
                <a:latin typeface="Times New Roman" panose="02020603050405020304" pitchFamily="18" charset="0"/>
                <a:cs typeface="Times New Roman" panose="02020603050405020304" pitchFamily="18" charset="0"/>
              </a:rPr>
              <a:t> and Chung, 2022). Goleman further extended this model in five distinct components, which included self-awareness, self-regulation, motivation, empathy and social skills. A combination of these competencies justifies the fact that emotional intelligence can be ranked along with cognitive intelligence as the key factor in academic and professional performance.</a:t>
            </a:r>
          </a:p>
          <a:p>
            <a:pPr algn="just"/>
            <a:endParaRPr lang="en-US" sz="700" dirty="0">
              <a:latin typeface="Times New Roman" panose="02020603050405020304" pitchFamily="18" charset="0"/>
              <a:cs typeface="Times New Roman" panose="02020603050405020304" pitchFamily="18" charset="0"/>
            </a:endParaRPr>
          </a:p>
          <a:p>
            <a:pPr algn="just"/>
            <a:r>
              <a:rPr lang="en-US" sz="700" dirty="0">
                <a:latin typeface="Times New Roman" panose="02020603050405020304" pitchFamily="18" charset="0"/>
                <a:cs typeface="Times New Roman" panose="02020603050405020304" pitchFamily="18" charset="0"/>
              </a:rPr>
              <a:t>These core skills are important particularly in the development of students as well as provide support to employees. Self-knowledge helps people to be aware of the emotional triggers and think about the impact these triggers have on the decision-making process. Self-regulation deals with reaction to control emotions in a constructive manner particularly when there is stress. Motivation ensures the perseverance of hope towards attaining the long term goal whereas empathy enables one to know and attend to the demands of others. Lastly, effective communication, teamwork and leadership have social skills behind them (Goleman and </a:t>
            </a:r>
            <a:r>
              <a:rPr lang="en-US" sz="700" dirty="0" err="1">
                <a:latin typeface="Times New Roman" panose="02020603050405020304" pitchFamily="18" charset="0"/>
                <a:cs typeface="Times New Roman" panose="02020603050405020304" pitchFamily="18" charset="0"/>
              </a:rPr>
              <a:t>Cherniss</a:t>
            </a:r>
            <a:r>
              <a:rPr lang="en-US" sz="700" dirty="0">
                <a:latin typeface="Times New Roman" panose="02020603050405020304" pitchFamily="18" charset="0"/>
                <a:cs typeface="Times New Roman" panose="02020603050405020304" pitchFamily="18" charset="0"/>
              </a:rPr>
              <a:t>, 2024).</a:t>
            </a:r>
          </a:p>
          <a:p>
            <a:pPr algn="just"/>
            <a:endParaRPr lang="en-US" sz="700" dirty="0">
              <a:latin typeface="Times New Roman" panose="02020603050405020304" pitchFamily="18" charset="0"/>
              <a:cs typeface="Times New Roman" panose="02020603050405020304" pitchFamily="18" charset="0"/>
            </a:endParaRPr>
          </a:p>
          <a:p>
            <a:pPr algn="just"/>
            <a:r>
              <a:rPr lang="en-US" sz="700" dirty="0">
                <a:latin typeface="Times New Roman" panose="02020603050405020304" pitchFamily="18" charset="0"/>
                <a:cs typeface="Times New Roman" panose="02020603050405020304" pitchFamily="18" charset="0"/>
              </a:rPr>
              <a:t>There are several techniques that could be used to enhance EI. Journals and reflective practice enables a person to monitor the occurrence of emotions and the actions in reaction, facilitating a better understanding of themselves. Mindfulness training, which includes meditation or breathing exercises, helps to focus more and be emotionally balanced, which changes the adverse impact of stress.</a:t>
            </a:r>
          </a:p>
          <a:p>
            <a:pPr algn="just"/>
            <a:r>
              <a:rPr lang="en-US" sz="700" dirty="0">
                <a:latin typeface="Times New Roman" panose="02020603050405020304" pitchFamily="18" charset="0"/>
                <a:cs typeface="Times New Roman" panose="02020603050405020304" pitchFamily="18" charset="0"/>
              </a:rPr>
              <a:t>The way emotional intelligence is revealed is also explained due to genetic, cultural factors. As an example, mindfulness and emotional openness might be more easily accepted by the younger generations, whereas we might expect the culture to determine the level at which emotions can be displayed or managed openly. It is critical to note such differences in order to use EI properly in a wide setting.</a:t>
            </a:r>
          </a:p>
          <a:p>
            <a:pPr algn="just"/>
            <a:endParaRPr lang="en-US" sz="700" dirty="0">
              <a:latin typeface="Times New Roman" panose="02020603050405020304" pitchFamily="18" charset="0"/>
              <a:cs typeface="Times New Roman" panose="02020603050405020304" pitchFamily="18" charset="0"/>
            </a:endParaRPr>
          </a:p>
          <a:p>
            <a:pPr algn="just"/>
            <a:r>
              <a:rPr lang="en-US" sz="700" dirty="0">
                <a:latin typeface="Times New Roman" panose="02020603050405020304" pitchFamily="18" charset="0"/>
                <a:cs typeface="Times New Roman" panose="02020603050405020304" pitchFamily="18" charset="0"/>
              </a:rPr>
              <a:t>More importantly, according to studies, although emotional intelligence can be taught to a great extent, it is affected by personality characteristics and personal dispositions. Individuals who naturally have greater openness or agreeableness might empathize more easily whilst others might have to have more specialized feeding. Nevertheless, EI can be considered one of the areas where effort and contemplation could allow improving the given skill set to help a scholar and promote personal and professional development.</a:t>
            </a:r>
          </a:p>
        </p:txBody>
      </p:sp>
      <p:sp>
        <p:nvSpPr>
          <p:cNvPr id="8" name="Rectangle 7"/>
          <p:cNvSpPr/>
          <p:nvPr/>
        </p:nvSpPr>
        <p:spPr>
          <a:xfrm>
            <a:off x="5760721" y="1529006"/>
            <a:ext cx="3997232" cy="3108543"/>
          </a:xfrm>
          <a:prstGeom prst="rect">
            <a:avLst/>
          </a:prstGeom>
          <a:solidFill>
            <a:schemeClr val="accent4">
              <a:lumMod val="20000"/>
              <a:lumOff val="80000"/>
            </a:schemeClr>
          </a:solidFill>
        </p:spPr>
        <p:txBody>
          <a:bodyPr wrap="square">
            <a:spAutoFit/>
          </a:bodyPr>
          <a:lstStyle/>
          <a:p>
            <a:pPr algn="just"/>
            <a:r>
              <a:rPr lang="en-US" sz="700" b="1" dirty="0">
                <a:latin typeface="Times New Roman" panose="02020603050405020304" pitchFamily="18" charset="0"/>
                <a:cs typeface="Times New Roman" panose="02020603050405020304" pitchFamily="18" charset="0"/>
              </a:rPr>
              <a:t>Reflection: My Emotions and Mindfulness as a Student </a:t>
            </a:r>
          </a:p>
          <a:p>
            <a:pPr algn="just"/>
            <a:r>
              <a:rPr lang="en-US" sz="700" dirty="0">
                <a:latin typeface="Times New Roman" panose="02020603050405020304" pitchFamily="18" charset="0"/>
                <a:cs typeface="Times New Roman" panose="02020603050405020304" pitchFamily="18" charset="0"/>
              </a:rPr>
              <a:t>Being a student, I have repeatedly noticed that the way I learn and make decisions and work in a team directly depend on my emotions. Stress before deadlines and examinations has been one of the biggest emotional triggers to me. Regarding deadlines, I also experienced anxiousness, and it periodically lowered my concentration skills and idea </a:t>
            </a:r>
            <a:r>
              <a:rPr lang="en-US" sz="700" dirty="0" err="1">
                <a:latin typeface="Times New Roman" panose="02020603050405020304" pitchFamily="18" charset="0"/>
                <a:cs typeface="Times New Roman" panose="02020603050405020304" pitchFamily="18" charset="0"/>
              </a:rPr>
              <a:t>organisation</a:t>
            </a:r>
            <a:r>
              <a:rPr lang="en-US" sz="700" dirty="0">
                <a:latin typeface="Times New Roman" panose="02020603050405020304" pitchFamily="18" charset="0"/>
                <a:cs typeface="Times New Roman" panose="02020603050405020304" pitchFamily="18" charset="0"/>
              </a:rPr>
              <a:t>. Equally, group assignments and delivery prepared inducted some nervousness, especially because of pressure of speaking in front of an audience and making my contribution worth the same pressure as my colleagues. Such emotional reactions at times interfered with my self-confidence as well as my effective team communication skills.</a:t>
            </a:r>
          </a:p>
          <a:p>
            <a:pPr algn="just"/>
            <a:endParaRPr lang="en-US" sz="700" dirty="0">
              <a:latin typeface="Times New Roman" panose="02020603050405020304" pitchFamily="18" charset="0"/>
              <a:cs typeface="Times New Roman" panose="02020603050405020304" pitchFamily="18" charset="0"/>
            </a:endParaRPr>
          </a:p>
          <a:p>
            <a:pPr algn="just"/>
            <a:r>
              <a:rPr lang="en-US" sz="700" dirty="0">
                <a:latin typeface="Times New Roman" panose="02020603050405020304" pitchFamily="18" charset="0"/>
                <a:cs typeface="Times New Roman" panose="02020603050405020304" pitchFamily="18" charset="0"/>
              </a:rPr>
              <a:t>The experience of these situations has made me realize the significance of practicing concepts of emotional intelligence especially self-awareness and self-control. Through highlighting my emotional triggers, I have been in a position to create coping mechanisms to help me deal with them in a more constructive manner. The time managerial skills like dividing work into smaller objectives minimize the overwhelming theme at work before time cuts you off (Usman Ali Khan, 2023). Breathing exercises before testing or other presentations are also very effective to control anxiety and get myself calm to examine better. Moreover, the positive reframing has been necessary which has enabled me to consider everything as a challenge, not as threat but as an opportunity to learn. </a:t>
            </a:r>
          </a:p>
          <a:p>
            <a:pPr algn="just"/>
            <a:r>
              <a:rPr lang="en-US" sz="700" dirty="0">
                <a:latin typeface="Times New Roman" panose="02020603050405020304" pitchFamily="18" charset="0"/>
                <a:cs typeface="Times New Roman" panose="02020603050405020304" pitchFamily="18" charset="0"/>
              </a:rPr>
              <a:t>Mindfulness is a practice that has helped me to control my emotions overtime. My daily mindfulness sessions in brief sessions have enabled me to become more self cognizant and also be present enough to withstand stress. Mindfulness has made me more effective at focusing during a studying session, as well as allowing me to shrink negative thought patterns that create anxiety in me. It has helped me to be an active listener in others and this has helped me create a more empathetic and constructive communication in group work. It is through these reflective practices coupled with EI theory that I have come to understand that emotions without managing will degrade performance as well as relationships in school. Nevertheless, I have come up with more emotional resilience after taking the habit of utilizing certain strategies including mindfulness, time management, and reframing. It has not only enhanced my academic performance but also made me stronger in teamwork abilities and has proven that EI is an essential asset of success as a student and a future professional.</a:t>
            </a:r>
          </a:p>
        </p:txBody>
      </p:sp>
      <p:sp>
        <p:nvSpPr>
          <p:cNvPr id="9" name="Rectangle 8"/>
          <p:cNvSpPr/>
          <p:nvPr/>
        </p:nvSpPr>
        <p:spPr>
          <a:xfrm>
            <a:off x="4885507" y="4733321"/>
            <a:ext cx="4872446" cy="1246495"/>
          </a:xfrm>
          <a:prstGeom prst="rect">
            <a:avLst/>
          </a:prstGeom>
          <a:solidFill>
            <a:schemeClr val="accent2">
              <a:lumMod val="20000"/>
              <a:lumOff val="80000"/>
            </a:schemeClr>
          </a:solidFill>
        </p:spPr>
        <p:txBody>
          <a:bodyPr wrap="square">
            <a:spAutoFit/>
          </a:bodyPr>
          <a:lstStyle/>
          <a:p>
            <a:pPr algn="just"/>
            <a:r>
              <a:rPr lang="en-US" sz="500" b="1" dirty="0">
                <a:latin typeface="Times New Roman" panose="02020603050405020304" pitchFamily="18" charset="0"/>
                <a:cs typeface="Times New Roman" panose="02020603050405020304" pitchFamily="18" charset="0"/>
              </a:rPr>
              <a:t>Factors for Success in Studies &amp; Addressing EI Challenges </a:t>
            </a:r>
          </a:p>
          <a:p>
            <a:pPr algn="just"/>
            <a:r>
              <a:rPr lang="en-US" sz="500" dirty="0">
                <a:latin typeface="Times New Roman" panose="02020603050405020304" pitchFamily="18" charset="0"/>
                <a:cs typeface="Times New Roman" panose="02020603050405020304" pitchFamily="18" charset="0"/>
              </a:rPr>
              <a:t>Unless a person has the right cognitive ability, academic success does not depend only on cognitive strength but a combination of emotional and </a:t>
            </a:r>
            <a:r>
              <a:rPr lang="en-US" sz="500" dirty="0" err="1">
                <a:latin typeface="Times New Roman" panose="02020603050405020304" pitchFamily="18" charset="0"/>
                <a:cs typeface="Times New Roman" panose="02020603050405020304" pitchFamily="18" charset="0"/>
              </a:rPr>
              <a:t>behavioural</a:t>
            </a:r>
            <a:r>
              <a:rPr lang="en-US" sz="500" dirty="0">
                <a:latin typeface="Times New Roman" panose="02020603050405020304" pitchFamily="18" charset="0"/>
                <a:cs typeface="Times New Roman" panose="02020603050405020304" pitchFamily="18" charset="0"/>
              </a:rPr>
              <a:t> variables, which are strongly associated with emotional intelligence. Motivation, resilience, discipline, communication, and peer networks are considered to be among the most significant success factors. Persistence can be achieved through motivation in a stressful module and resilience helps students cope with the disappointment of bad grades or failed projects. Amazon, Discipline facilitates the continuity of study, effective communication facilitates group exercise, the cooperation with peers, and communication with lecturers (</a:t>
            </a:r>
            <a:r>
              <a:rPr lang="en-US" sz="500" dirty="0" err="1">
                <a:latin typeface="Times New Roman" panose="02020603050405020304" pitchFamily="18" charset="0"/>
                <a:cs typeface="Times New Roman" panose="02020603050405020304" pitchFamily="18" charset="0"/>
              </a:rPr>
              <a:t>Vlachopoulos</a:t>
            </a:r>
            <a:r>
              <a:rPr lang="en-US" sz="500" dirty="0">
                <a:latin typeface="Times New Roman" panose="02020603050405020304" pitchFamily="18" charset="0"/>
                <a:cs typeface="Times New Roman" panose="02020603050405020304" pitchFamily="18" charset="0"/>
              </a:rPr>
              <a:t> and </a:t>
            </a:r>
            <a:r>
              <a:rPr lang="en-US" sz="500" dirty="0" err="1">
                <a:latin typeface="Times New Roman" panose="02020603050405020304" pitchFamily="18" charset="0"/>
                <a:cs typeface="Times New Roman" panose="02020603050405020304" pitchFamily="18" charset="0"/>
              </a:rPr>
              <a:t>Makri</a:t>
            </a:r>
            <a:r>
              <a:rPr lang="en-US" sz="500" dirty="0">
                <a:latin typeface="Times New Roman" panose="02020603050405020304" pitchFamily="18" charset="0"/>
                <a:cs typeface="Times New Roman" panose="02020603050405020304" pitchFamily="18" charset="0"/>
              </a:rPr>
              <a:t>, 2019). </a:t>
            </a:r>
          </a:p>
          <a:p>
            <a:pPr algn="just"/>
            <a:r>
              <a:rPr lang="en-US" sz="500" dirty="0">
                <a:latin typeface="Times New Roman" panose="02020603050405020304" pitchFamily="18" charset="0"/>
                <a:cs typeface="Times New Roman" panose="02020603050405020304" pitchFamily="18" charset="0"/>
              </a:rPr>
              <a:t>In spite of these, there are usually obstacles that affect performance by the students. The common disturbance is procrastination that will result to productivity and lack of confidence as it will be because of the fear of failure or stress due to avoiding painful issues. Cultural barriers also like to influence communication and expressing emotions especially in one of the diverse learning environments where things are run differently. Psychological exhaustion under the influence of uncompromising work both with studies and with personal life also has an effect on the level of focus and well-being. Also, imposter syndrome affects many students, who lack self-confidence but have clear indications of success, which damages self-confidence and leads to symptoms of stress.</a:t>
            </a:r>
          </a:p>
          <a:p>
            <a:pPr algn="just"/>
            <a:endParaRPr lang="en-US" sz="500" dirty="0">
              <a:latin typeface="Times New Roman" panose="02020603050405020304" pitchFamily="18" charset="0"/>
              <a:cs typeface="Times New Roman" panose="02020603050405020304" pitchFamily="18" charset="0"/>
            </a:endParaRPr>
          </a:p>
          <a:p>
            <a:pPr algn="just"/>
            <a:r>
              <a:rPr lang="en-US" sz="500" dirty="0">
                <a:latin typeface="Times New Roman" panose="02020603050405020304" pitchFamily="18" charset="0"/>
                <a:cs typeface="Times New Roman" panose="02020603050405020304" pitchFamily="18" charset="0"/>
              </a:rPr>
              <a:t>The difficulty can be solved with the help of various emerging emotionally intelligent methods. The procrastination can be countered by setting SMART goals (Specific, Measurable, Achievable, Relevant, Time-bound), which keeps the focus and breaks down the big success by getting sensible steps towards the long-term success (</a:t>
            </a:r>
            <a:r>
              <a:rPr lang="en-US" sz="500" dirty="0" err="1">
                <a:latin typeface="Times New Roman" panose="02020603050405020304" pitchFamily="18" charset="0"/>
                <a:cs typeface="Times New Roman" panose="02020603050405020304" pitchFamily="18" charset="0"/>
              </a:rPr>
              <a:t>Yanamadala</a:t>
            </a:r>
            <a:r>
              <a:rPr lang="en-US" sz="500" dirty="0">
                <a:latin typeface="Times New Roman" panose="02020603050405020304" pitchFamily="18" charset="0"/>
                <a:cs typeface="Times New Roman" panose="02020603050405020304" pitchFamily="18" charset="0"/>
              </a:rPr>
              <a:t> and Weiss, 2022). Receiving feedbacks with lecturers and other students facilitates improvement along with reducing doubt towards self. The formation of support groups in the community of peers donates to the achievement of resilience by sharing experience and support. </a:t>
            </a:r>
          </a:p>
        </p:txBody>
      </p:sp>
      <p:sp>
        <p:nvSpPr>
          <p:cNvPr id="10" name="Rectangle 9"/>
          <p:cNvSpPr/>
          <p:nvPr/>
        </p:nvSpPr>
        <p:spPr>
          <a:xfrm>
            <a:off x="121919" y="5041970"/>
            <a:ext cx="4711337" cy="1169551"/>
          </a:xfrm>
          <a:prstGeom prst="rect">
            <a:avLst/>
          </a:prstGeom>
          <a:solidFill>
            <a:schemeClr val="accent6">
              <a:lumMod val="20000"/>
              <a:lumOff val="80000"/>
            </a:schemeClr>
          </a:solidFill>
        </p:spPr>
        <p:txBody>
          <a:bodyPr wrap="square">
            <a:spAutoFit/>
          </a:bodyPr>
          <a:lstStyle/>
          <a:p>
            <a:pPr algn="just"/>
            <a:r>
              <a:rPr lang="en-US" sz="700" b="1" dirty="0">
                <a:latin typeface="Times New Roman" panose="02020603050405020304" pitchFamily="18" charset="0"/>
                <a:cs typeface="Times New Roman" panose="02020603050405020304" pitchFamily="18" charset="0"/>
              </a:rPr>
              <a:t>Conclusion </a:t>
            </a:r>
          </a:p>
          <a:p>
            <a:pPr algn="just"/>
            <a:r>
              <a:rPr lang="en-US" sz="700" dirty="0">
                <a:latin typeface="Times New Roman" panose="02020603050405020304" pitchFamily="18" charset="0"/>
                <a:cs typeface="Times New Roman" panose="02020603050405020304" pitchFamily="18" charset="0"/>
              </a:rPr>
              <a:t>The emotional intelligence (EI) is an aggregated ability, which creates an academic and professional training basis. By enabling individuals to recognize, channel and apply emotions towards positive purposes, EI will result in physical and emotional resilience, inspiration and collaboration, the secrets of behaviors that lead to successes in learning scenarios and work setting. Self-knowledge and practices on mindfulness have been found to enhance emotional regulation, diminish stress and greater concentration so that suddenly a student can tackle a deadline, presentation, and group work to better utilize the available resources. Reflexive practice was used to come to the realization that EI development is not an impression or impressionist process but a lifelong learning-adapting-implementing strategies in new situations. My reflection show that the skill of EI leads to the short-term and long-term academic achievement not only but to the ability to be employed and resilient, as well as a leader. </a:t>
            </a:r>
          </a:p>
        </p:txBody>
      </p:sp>
      <p:sp>
        <p:nvSpPr>
          <p:cNvPr id="11" name="Rectangle 10"/>
          <p:cNvSpPr/>
          <p:nvPr/>
        </p:nvSpPr>
        <p:spPr>
          <a:xfrm>
            <a:off x="121920" y="6249063"/>
            <a:ext cx="5351418" cy="584775"/>
          </a:xfrm>
          <a:prstGeom prst="rect">
            <a:avLst/>
          </a:prstGeom>
          <a:solidFill>
            <a:schemeClr val="bg2">
              <a:lumMod val="90000"/>
            </a:schemeClr>
          </a:solidFill>
        </p:spPr>
        <p:txBody>
          <a:bodyPr wrap="square">
            <a:spAutoFit/>
          </a:bodyPr>
          <a:lstStyle/>
          <a:p>
            <a:pPr algn="just"/>
            <a:r>
              <a:rPr lang="en-US" sz="400" dirty="0">
                <a:latin typeface="Times New Roman" panose="02020603050405020304" pitchFamily="18" charset="0"/>
                <a:cs typeface="Times New Roman" panose="02020603050405020304" pitchFamily="18" charset="0"/>
              </a:rPr>
              <a:t>Reference</a:t>
            </a:r>
          </a:p>
          <a:p>
            <a:pPr algn="just"/>
            <a:r>
              <a:rPr lang="en-US" sz="400" dirty="0">
                <a:latin typeface="Times New Roman" panose="02020603050405020304" pitchFamily="18" charset="0"/>
                <a:cs typeface="Times New Roman" panose="02020603050405020304" pitchFamily="18" charset="0"/>
              </a:rPr>
              <a:t>Chung, S.R., </a:t>
            </a:r>
            <a:r>
              <a:rPr lang="en-US" sz="400" dirty="0" err="1">
                <a:latin typeface="Times New Roman" panose="02020603050405020304" pitchFamily="18" charset="0"/>
                <a:cs typeface="Times New Roman" panose="02020603050405020304" pitchFamily="18" charset="0"/>
              </a:rPr>
              <a:t>Cichocki</a:t>
            </a:r>
            <a:r>
              <a:rPr lang="en-US" sz="400" dirty="0">
                <a:latin typeface="Times New Roman" panose="02020603050405020304" pitchFamily="18" charset="0"/>
                <a:cs typeface="Times New Roman" panose="02020603050405020304" pitchFamily="18" charset="0"/>
              </a:rPr>
              <a:t>, M.N. and Chung, K.C. (2022). Building Emotional Intelligence. Plastic &amp; Reconstructive Surgery, 151(1), pp.1–5.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://doi.org/10.1097/prs.0000000000009756.</a:t>
            </a:r>
          </a:p>
          <a:p>
            <a:pPr algn="just"/>
            <a:r>
              <a:rPr lang="en-US" sz="400" dirty="0">
                <a:latin typeface="Times New Roman" panose="02020603050405020304" pitchFamily="18" charset="0"/>
                <a:cs typeface="Times New Roman" panose="02020603050405020304" pitchFamily="18" charset="0"/>
              </a:rPr>
              <a:t>Goleman, D. and </a:t>
            </a:r>
            <a:r>
              <a:rPr lang="en-US" sz="400" dirty="0" err="1">
                <a:latin typeface="Times New Roman" panose="02020603050405020304" pitchFamily="18" charset="0"/>
                <a:cs typeface="Times New Roman" panose="02020603050405020304" pitchFamily="18" charset="0"/>
              </a:rPr>
              <a:t>Cherniss</a:t>
            </a:r>
            <a:r>
              <a:rPr lang="en-US" sz="400" dirty="0">
                <a:latin typeface="Times New Roman" panose="02020603050405020304" pitchFamily="18" charset="0"/>
                <a:cs typeface="Times New Roman" panose="02020603050405020304" pitchFamily="18" charset="0"/>
              </a:rPr>
              <a:t>, C. (2024). OPTIMAL LEADERSHIP AND EMOTIONAL INTELLIGENCE. Leader to leader, 2024(113).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://doi.org/10.1002/ltl.20813.</a:t>
            </a:r>
          </a:p>
          <a:p>
            <a:pPr algn="just"/>
            <a:r>
              <a:rPr lang="en-US" sz="400" dirty="0" err="1">
                <a:latin typeface="Times New Roman" panose="02020603050405020304" pitchFamily="18" charset="0"/>
                <a:cs typeface="Times New Roman" panose="02020603050405020304" pitchFamily="18" charset="0"/>
              </a:rPr>
              <a:t>Kurdi</a:t>
            </a:r>
            <a:r>
              <a:rPr lang="en-US" sz="400" dirty="0">
                <a:latin typeface="Times New Roman" panose="02020603050405020304" pitchFamily="18" charset="0"/>
                <a:cs typeface="Times New Roman" panose="02020603050405020304" pitchFamily="18" charset="0"/>
              </a:rPr>
              <a:t>, S. and </a:t>
            </a:r>
            <a:r>
              <a:rPr lang="en-US" sz="400" dirty="0" err="1">
                <a:latin typeface="Times New Roman" panose="02020603050405020304" pitchFamily="18" charset="0"/>
                <a:cs typeface="Times New Roman" panose="02020603050405020304" pitchFamily="18" charset="0"/>
              </a:rPr>
              <a:t>Hamdy</a:t>
            </a:r>
            <a:r>
              <a:rPr lang="en-US" sz="400" dirty="0">
                <a:latin typeface="Times New Roman" panose="02020603050405020304" pitchFamily="18" charset="0"/>
                <a:cs typeface="Times New Roman" panose="02020603050405020304" pitchFamily="18" charset="0"/>
              </a:rPr>
              <a:t>, N. (2020). Emotional Intelligence: What do we know and what is new? A Review. </a:t>
            </a:r>
            <a:r>
              <a:rPr lang="en-US" sz="400" dirty="0" err="1">
                <a:latin typeface="Times New Roman" panose="02020603050405020304" pitchFamily="18" charset="0"/>
                <a:cs typeface="Times New Roman" panose="02020603050405020304" pitchFamily="18" charset="0"/>
              </a:rPr>
              <a:t>Minia</a:t>
            </a:r>
            <a:r>
              <a:rPr lang="en-US" sz="400" dirty="0">
                <a:latin typeface="Times New Roman" panose="02020603050405020304" pitchFamily="18" charset="0"/>
                <a:cs typeface="Times New Roman" panose="02020603050405020304" pitchFamily="18" charset="0"/>
              </a:rPr>
              <a:t> Journal of Medical Research, 31(2), pp.363–370.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://doi.org/10.21608/mjmr.2022.221099.</a:t>
            </a:r>
          </a:p>
          <a:p>
            <a:pPr algn="just"/>
            <a:r>
              <a:rPr lang="en-US" sz="400" dirty="0">
                <a:latin typeface="Times New Roman" panose="02020603050405020304" pitchFamily="18" charset="0"/>
                <a:cs typeface="Times New Roman" panose="02020603050405020304" pitchFamily="18" charset="0"/>
              </a:rPr>
              <a:t>Usman Ali Khan (2023). EFFECTIVE TIME MANAGEMENT TECHNIQUES FOR BUSY BUSINESS MANAGERS. Global Journal of Econometrics and Finance, [online] 1(01), pp.49–61. Available at: https://gjeaf.com/index.php/Journal/article/view/24.</a:t>
            </a:r>
          </a:p>
          <a:p>
            <a:pPr algn="just"/>
            <a:r>
              <a:rPr lang="en-US" sz="400" dirty="0" err="1">
                <a:latin typeface="Times New Roman" panose="02020603050405020304" pitchFamily="18" charset="0"/>
                <a:cs typeface="Times New Roman" panose="02020603050405020304" pitchFamily="18" charset="0"/>
              </a:rPr>
              <a:t>Vlachopoulos</a:t>
            </a:r>
            <a:r>
              <a:rPr lang="en-US" sz="400" dirty="0">
                <a:latin typeface="Times New Roman" panose="02020603050405020304" pitchFamily="18" charset="0"/>
                <a:cs typeface="Times New Roman" panose="02020603050405020304" pitchFamily="18" charset="0"/>
              </a:rPr>
              <a:t>, D. and </a:t>
            </a:r>
            <a:r>
              <a:rPr lang="en-US" sz="400" dirty="0" err="1">
                <a:latin typeface="Times New Roman" panose="02020603050405020304" pitchFamily="18" charset="0"/>
                <a:cs typeface="Times New Roman" panose="02020603050405020304" pitchFamily="18" charset="0"/>
              </a:rPr>
              <a:t>Makri</a:t>
            </a:r>
            <a:r>
              <a:rPr lang="en-US" sz="400" dirty="0">
                <a:latin typeface="Times New Roman" panose="02020603050405020304" pitchFamily="18" charset="0"/>
                <a:cs typeface="Times New Roman" panose="02020603050405020304" pitchFamily="18" charset="0"/>
              </a:rPr>
              <a:t>, A. (2019). Online communication and interaction in distance higher education: A framework study of good practice. International Review of Education, 65(4), pp.605–632.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://doi.org/10.1007/s11159-019-09792-3.</a:t>
            </a:r>
          </a:p>
          <a:p>
            <a:pPr algn="just"/>
            <a:r>
              <a:rPr lang="en-US" sz="400" dirty="0" err="1">
                <a:latin typeface="Times New Roman" panose="02020603050405020304" pitchFamily="18" charset="0"/>
                <a:cs typeface="Times New Roman" panose="02020603050405020304" pitchFamily="18" charset="0"/>
              </a:rPr>
              <a:t>Yanamadala</a:t>
            </a:r>
            <a:r>
              <a:rPr lang="en-US" sz="400" dirty="0">
                <a:latin typeface="Times New Roman" panose="02020603050405020304" pitchFamily="18" charset="0"/>
                <a:cs typeface="Times New Roman" panose="02020603050405020304" pitchFamily="18" charset="0"/>
              </a:rPr>
              <a:t>, V. and Weiss, B. (2022). Setting and Achieving Goals. The Successful Health Care Professional’s Guide, [online] pp.21–29.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://doi.org/10.1007/978-3-030-95950-0_4.</a:t>
            </a:r>
          </a:p>
        </p:txBody>
      </p:sp>
      <p:pic>
        <p:nvPicPr>
          <p:cNvPr id="13" name="Picture 12"/>
          <p:cNvPicPr>
            <a:picLocks noChangeAspect="1"/>
          </p:cNvPicPr>
          <p:nvPr/>
        </p:nvPicPr>
        <p:blipFill>
          <a:blip r:embed="rId2"/>
          <a:stretch>
            <a:fillRect/>
          </a:stretch>
        </p:blipFill>
        <p:spPr>
          <a:xfrm>
            <a:off x="4939937" y="1643862"/>
            <a:ext cx="699408" cy="757086"/>
          </a:xfrm>
          <a:prstGeom prst="rect">
            <a:avLst/>
          </a:prstGeom>
        </p:spPr>
      </p:pic>
      <p:pic>
        <p:nvPicPr>
          <p:cNvPr id="14" name="Picture 13"/>
          <p:cNvPicPr>
            <a:picLocks noChangeAspect="1"/>
          </p:cNvPicPr>
          <p:nvPr/>
        </p:nvPicPr>
        <p:blipFill>
          <a:blip r:embed="rId3"/>
          <a:stretch>
            <a:fillRect/>
          </a:stretch>
        </p:blipFill>
        <p:spPr>
          <a:xfrm>
            <a:off x="4846320" y="2640203"/>
            <a:ext cx="925942" cy="855487"/>
          </a:xfrm>
          <a:prstGeom prst="rect">
            <a:avLst/>
          </a:prstGeom>
        </p:spPr>
      </p:pic>
      <p:pic>
        <p:nvPicPr>
          <p:cNvPr id="15" name="Picture 14"/>
          <p:cNvPicPr>
            <a:picLocks noChangeAspect="1"/>
          </p:cNvPicPr>
          <p:nvPr/>
        </p:nvPicPr>
        <p:blipFill>
          <a:blip r:embed="rId4"/>
          <a:stretch>
            <a:fillRect/>
          </a:stretch>
        </p:blipFill>
        <p:spPr>
          <a:xfrm>
            <a:off x="4924826" y="3648171"/>
            <a:ext cx="795053" cy="932669"/>
          </a:xfrm>
          <a:prstGeom prst="rect">
            <a:avLst/>
          </a:prstGeom>
        </p:spPr>
      </p:pic>
      <p:pic>
        <p:nvPicPr>
          <p:cNvPr id="16" name="Picture 15"/>
          <p:cNvPicPr>
            <a:picLocks noChangeAspect="1"/>
          </p:cNvPicPr>
          <p:nvPr/>
        </p:nvPicPr>
        <p:blipFill>
          <a:blip r:embed="rId5"/>
          <a:stretch>
            <a:fillRect/>
          </a:stretch>
        </p:blipFill>
        <p:spPr>
          <a:xfrm>
            <a:off x="5639345" y="6017643"/>
            <a:ext cx="1780358" cy="762221"/>
          </a:xfrm>
          <a:prstGeom prst="rect">
            <a:avLst/>
          </a:prstGeom>
        </p:spPr>
      </p:pic>
      <p:pic>
        <p:nvPicPr>
          <p:cNvPr id="17" name="Picture 16"/>
          <p:cNvPicPr>
            <a:picLocks noChangeAspect="1"/>
          </p:cNvPicPr>
          <p:nvPr/>
        </p:nvPicPr>
        <p:blipFill>
          <a:blip r:embed="rId6"/>
          <a:stretch>
            <a:fillRect/>
          </a:stretch>
        </p:blipFill>
        <p:spPr>
          <a:xfrm>
            <a:off x="7585709" y="6058191"/>
            <a:ext cx="2172243" cy="688918"/>
          </a:xfrm>
          <a:prstGeom prst="rect">
            <a:avLst/>
          </a:prstGeom>
        </p:spPr>
      </p:pic>
    </p:spTree>
    <p:extLst>
      <p:ext uri="{BB962C8B-B14F-4D97-AF65-F5344CB8AC3E}">
        <p14:creationId xmlns:p14="http://schemas.microsoft.com/office/powerpoint/2010/main" val="7888259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1880</Words>
  <Application>Microsoft Office PowerPoint</Application>
  <PresentationFormat>A4 Paper (210x297 mm)</PresentationFormat>
  <Paragraphs>33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leonard paci</cp:lastModifiedBy>
  <cp:revision>6</cp:revision>
  <dcterms:created xsi:type="dcterms:W3CDTF">2025-10-03T12:04:54Z</dcterms:created>
  <dcterms:modified xsi:type="dcterms:W3CDTF">2025-10-10T22:16:26Z</dcterms:modified>
</cp:coreProperties>
</file>