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sldIdLst>
    <p:sldId id="256" r:id="rId2"/>
    <p:sldId id="268" r:id="rId3"/>
    <p:sldId id="263" r:id="rId4"/>
    <p:sldId id="264" r:id="rId5"/>
    <p:sldId id="258" r:id="rId6"/>
    <p:sldId id="270" r:id="rId7"/>
    <p:sldId id="332" r:id="rId8"/>
    <p:sldId id="273" r:id="rId9"/>
    <p:sldId id="269" r:id="rId10"/>
    <p:sldId id="274" r:id="rId11"/>
    <p:sldId id="327" r:id="rId12"/>
    <p:sldId id="265" r:id="rId13"/>
    <p:sldId id="272" r:id="rId14"/>
    <p:sldId id="275" r:id="rId15"/>
    <p:sldId id="329" r:id="rId16"/>
    <p:sldId id="266" r:id="rId17"/>
    <p:sldId id="257" r:id="rId18"/>
    <p:sldId id="271" r:id="rId19"/>
    <p:sldId id="267" r:id="rId20"/>
    <p:sldId id="259" r:id="rId21"/>
    <p:sldId id="323" r:id="rId22"/>
    <p:sldId id="324" r:id="rId23"/>
    <p:sldId id="325" r:id="rId24"/>
    <p:sldId id="326" r:id="rId25"/>
    <p:sldId id="331" r:id="rId26"/>
    <p:sldId id="279" r:id="rId27"/>
    <p:sldId id="282" r:id="rId28"/>
    <p:sldId id="328"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10"/>
    <p:restoredTop sz="95909"/>
  </p:normalViewPr>
  <p:slideViewPr>
    <p:cSldViewPr snapToGrid="0" snapToObjects="1">
      <p:cViewPr varScale="1">
        <p:scale>
          <a:sx n="114" d="100"/>
          <a:sy n="114" d="100"/>
        </p:scale>
        <p:origin x="472" y="168"/>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3968635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378761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621882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AB5F164-9302-F646-A9E9-D9071AF1876A}"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303197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AB5F164-9302-F646-A9E9-D9071AF1876A}" type="datetimeFigureOut">
              <a:rPr lang="en-GB" smtClean="0"/>
              <a:t>20/10/2020</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2245510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AB5F164-9302-F646-A9E9-D9071AF1876A}" type="datetimeFigureOut">
              <a:rPr lang="en-GB" smtClean="0"/>
              <a:t>20/10/2020</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4206411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B5F164-9302-F646-A9E9-D9071AF1876A}" type="datetimeFigureOut">
              <a:rPr lang="en-GB" smtClean="0"/>
              <a:t>20/10/2020</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688372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AB5F164-9302-F646-A9E9-D9071AF1876A}"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254716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AB5F164-9302-F646-A9E9-D9071AF1876A}"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178457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004562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504DE1B-339F-D746-B218-5730FF1C6A39}"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323483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0AB5F164-9302-F646-A9E9-D9071AF1876A}"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865271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0AB5F164-9302-F646-A9E9-D9071AF1876A}"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504DE1B-339F-D746-B218-5730FF1C6A39}"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26639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0AB5F164-9302-F646-A9E9-D9071AF1876A}"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987645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13592394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AB5F164-9302-F646-A9E9-D9071AF1876A}"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504DE1B-339F-D746-B218-5730FF1C6A39}" type="slidenum">
              <a:rPr lang="en-GB" smtClean="0"/>
              <a:t>‹#›</a:t>
            </a:fld>
            <a:endParaRPr lang="en-GB"/>
          </a:p>
        </p:txBody>
      </p:sp>
    </p:spTree>
    <p:extLst>
      <p:ext uri="{BB962C8B-B14F-4D97-AF65-F5344CB8AC3E}">
        <p14:creationId xmlns:p14="http://schemas.microsoft.com/office/powerpoint/2010/main" val="2162773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_White">
  <p:cSld name="Title_White">
    <p:spTree>
      <p:nvGrpSpPr>
        <p:cNvPr id="1" name="Shape 77"/>
        <p:cNvGrpSpPr/>
        <p:nvPr/>
      </p:nvGrpSpPr>
      <p:grpSpPr>
        <a:xfrm>
          <a:off x="0" y="0"/>
          <a:ext cx="0" cy="0"/>
          <a:chOff x="0" y="0"/>
          <a:chExt cx="0" cy="0"/>
        </a:xfrm>
      </p:grpSpPr>
      <p:sp>
        <p:nvSpPr>
          <p:cNvPr id="78" name="Google Shape;78;p78"/>
          <p:cNvSpPr txBox="1">
            <a:spLocks noGrp="1"/>
          </p:cNvSpPr>
          <p:nvPr>
            <p:ph type="ctrTitle"/>
          </p:nvPr>
        </p:nvSpPr>
        <p:spPr>
          <a:xfrm>
            <a:off x="575999" y="2864261"/>
            <a:ext cx="9600000" cy="1920000"/>
          </a:xfrm>
          <a:prstGeom prst="rect">
            <a:avLst/>
          </a:prstGeom>
          <a:noFill/>
          <a:ln>
            <a:noFill/>
          </a:ln>
        </p:spPr>
        <p:txBody>
          <a:bodyPr spcFirstLastPara="1" wrap="square" lIns="0" tIns="0" rIns="0" bIns="0" anchor="t" anchorCtr="0">
            <a:normAutofit/>
          </a:bodyPr>
          <a:lstStyle>
            <a:lvl1pPr lvl="0" algn="l">
              <a:lnSpc>
                <a:spcPct val="85000"/>
              </a:lnSpc>
              <a:spcBef>
                <a:spcPts val="0"/>
              </a:spcBef>
              <a:spcAft>
                <a:spcPts val="0"/>
              </a:spcAft>
              <a:buClr>
                <a:schemeClr val="dk1"/>
              </a:buClr>
              <a:buSzPts val="4400"/>
              <a:buFont typeface="Montserrat"/>
              <a:buNone/>
              <a:defRPr sz="5867" b="0" i="0">
                <a:solidFill>
                  <a:schemeClr val="dk1"/>
                </a:solidFill>
                <a:latin typeface="Montserrat"/>
                <a:ea typeface="Montserrat"/>
                <a:cs typeface="Montserrat"/>
                <a:sym typeface="Montserra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8"/>
          <p:cNvSpPr txBox="1">
            <a:spLocks noGrp="1"/>
          </p:cNvSpPr>
          <p:nvPr>
            <p:ph type="body" idx="1"/>
          </p:nvPr>
        </p:nvSpPr>
        <p:spPr>
          <a:xfrm>
            <a:off x="575999" y="5076669"/>
            <a:ext cx="6675147" cy="1045940"/>
          </a:xfrm>
          <a:prstGeom prst="rect">
            <a:avLst/>
          </a:prstGeom>
          <a:noFill/>
          <a:ln>
            <a:noFill/>
          </a:ln>
        </p:spPr>
        <p:txBody>
          <a:bodyPr spcFirstLastPara="1" wrap="square" lIns="0" tIns="0" rIns="0" bIns="0" anchor="t" anchorCtr="0">
            <a:normAutofit/>
          </a:bodyPr>
          <a:lstStyle>
            <a:lvl1pPr marL="609585" lvl="0" indent="-304792" algn="l">
              <a:lnSpc>
                <a:spcPct val="110000"/>
              </a:lnSpc>
              <a:spcBef>
                <a:spcPts val="533"/>
              </a:spcBef>
              <a:spcAft>
                <a:spcPts val="0"/>
              </a:spcAft>
              <a:buClr>
                <a:srgbClr val="6C6F64"/>
              </a:buClr>
              <a:buSzPts val="1400"/>
              <a:buNone/>
              <a:defRPr sz="1867">
                <a:solidFill>
                  <a:srgbClr val="6C6F64"/>
                </a:solidFill>
              </a:defRPr>
            </a:lvl1pPr>
            <a:lvl2pPr marL="1219170" lvl="1" indent="-304792" algn="l">
              <a:lnSpc>
                <a:spcPct val="110000"/>
              </a:lnSpc>
              <a:spcBef>
                <a:spcPts val="533"/>
              </a:spcBef>
              <a:spcAft>
                <a:spcPts val="0"/>
              </a:spcAft>
              <a:buSzPts val="1800"/>
              <a:buNone/>
              <a:defRPr sz="2400">
                <a:solidFill>
                  <a:srgbClr val="8D8D8D"/>
                </a:solidFill>
              </a:defRPr>
            </a:lvl2pPr>
            <a:lvl3pPr marL="1828754" lvl="2" indent="-304792" algn="l">
              <a:lnSpc>
                <a:spcPct val="100000"/>
              </a:lnSpc>
              <a:spcBef>
                <a:spcPts val="533"/>
              </a:spcBef>
              <a:spcAft>
                <a:spcPts val="0"/>
              </a:spcAft>
              <a:buClr>
                <a:srgbClr val="8D8D8D"/>
              </a:buClr>
              <a:buSzPts val="1600"/>
              <a:buNone/>
              <a:defRPr sz="2133">
                <a:solidFill>
                  <a:srgbClr val="8D8D8D"/>
                </a:solidFill>
              </a:defRPr>
            </a:lvl3pPr>
            <a:lvl4pPr marL="2438339" lvl="3" indent="-304792" algn="l">
              <a:lnSpc>
                <a:spcPct val="100000"/>
              </a:lnSpc>
              <a:spcBef>
                <a:spcPts val="400"/>
              </a:spcBef>
              <a:spcAft>
                <a:spcPts val="0"/>
              </a:spcAft>
              <a:buClr>
                <a:srgbClr val="8D8D8D"/>
              </a:buClr>
              <a:buSzPts val="1400"/>
              <a:buNone/>
              <a:defRPr sz="1867">
                <a:solidFill>
                  <a:srgbClr val="8D8D8D"/>
                </a:solidFill>
              </a:defRPr>
            </a:lvl4pPr>
            <a:lvl5pPr marL="3047924" lvl="4" indent="-304792" algn="l">
              <a:lnSpc>
                <a:spcPct val="100000"/>
              </a:lnSpc>
              <a:spcBef>
                <a:spcPts val="267"/>
              </a:spcBef>
              <a:spcAft>
                <a:spcPts val="0"/>
              </a:spcAft>
              <a:buClr>
                <a:srgbClr val="8D8D8D"/>
              </a:buClr>
              <a:buSzPts val="1400"/>
              <a:buNone/>
              <a:defRPr sz="1867">
                <a:solidFill>
                  <a:srgbClr val="8D8D8D"/>
                </a:solidFill>
              </a:defRPr>
            </a:lvl5pPr>
            <a:lvl6pPr marL="3657509" lvl="5" indent="-304792" algn="l">
              <a:spcBef>
                <a:spcPts val="373"/>
              </a:spcBef>
              <a:spcAft>
                <a:spcPts val="0"/>
              </a:spcAft>
              <a:buClr>
                <a:srgbClr val="8D8D8D"/>
              </a:buClr>
              <a:buSzPts val="1400"/>
              <a:buNone/>
              <a:defRPr sz="1867">
                <a:solidFill>
                  <a:srgbClr val="8D8D8D"/>
                </a:solidFill>
              </a:defRPr>
            </a:lvl6pPr>
            <a:lvl7pPr marL="4267093" lvl="6" indent="-304792" algn="l">
              <a:spcBef>
                <a:spcPts val="373"/>
              </a:spcBef>
              <a:spcAft>
                <a:spcPts val="0"/>
              </a:spcAft>
              <a:buClr>
                <a:srgbClr val="8D8D8D"/>
              </a:buClr>
              <a:buSzPts val="1400"/>
              <a:buNone/>
              <a:defRPr sz="1867">
                <a:solidFill>
                  <a:srgbClr val="8D8D8D"/>
                </a:solidFill>
              </a:defRPr>
            </a:lvl7pPr>
            <a:lvl8pPr marL="4876678" lvl="7" indent="-304792" algn="l">
              <a:spcBef>
                <a:spcPts val="373"/>
              </a:spcBef>
              <a:spcAft>
                <a:spcPts val="0"/>
              </a:spcAft>
              <a:buClr>
                <a:srgbClr val="8D8D8D"/>
              </a:buClr>
              <a:buSzPts val="1400"/>
              <a:buNone/>
              <a:defRPr sz="1867">
                <a:solidFill>
                  <a:srgbClr val="8D8D8D"/>
                </a:solidFill>
              </a:defRPr>
            </a:lvl8pPr>
            <a:lvl9pPr marL="5486263" lvl="8" indent="-304792" algn="l">
              <a:spcBef>
                <a:spcPts val="373"/>
              </a:spcBef>
              <a:spcAft>
                <a:spcPts val="0"/>
              </a:spcAft>
              <a:buClr>
                <a:srgbClr val="8D8D8D"/>
              </a:buClr>
              <a:buSzPts val="1400"/>
              <a:buNone/>
              <a:defRPr sz="1867">
                <a:solidFill>
                  <a:srgbClr val="8D8D8D"/>
                </a:solidFill>
              </a:defRPr>
            </a:lvl9pPr>
          </a:lstStyle>
          <a:p>
            <a:endParaRPr/>
          </a:p>
        </p:txBody>
      </p:sp>
      <p:sp>
        <p:nvSpPr>
          <p:cNvPr id="80" name="Google Shape;80;p78"/>
          <p:cNvSpPr txBox="1"/>
          <p:nvPr/>
        </p:nvSpPr>
        <p:spPr>
          <a:xfrm>
            <a:off x="3657600" y="901148"/>
            <a:ext cx="1219200" cy="1219200"/>
          </a:xfrm>
          <a:prstGeom prst="rect">
            <a:avLst/>
          </a:prstGeom>
          <a:noFill/>
          <a:ln>
            <a:noFill/>
          </a:ln>
        </p:spPr>
        <p:txBody>
          <a:bodyPr spcFirstLastPara="1" wrap="square" lIns="0" tIns="0" rIns="0" bIns="0" anchor="t" anchorCtr="0">
            <a:noAutofit/>
          </a:bodyPr>
          <a:lstStyle/>
          <a:p>
            <a:pPr marL="0" marR="0" lvl="0" indent="0" algn="l" rtl="0">
              <a:lnSpc>
                <a:spcPct val="110000"/>
              </a:lnSpc>
              <a:spcBef>
                <a:spcPts val="0"/>
              </a:spcBef>
              <a:spcAft>
                <a:spcPts val="0"/>
              </a:spcAft>
              <a:buNone/>
            </a:pPr>
            <a:endParaRPr sz="1867">
              <a:solidFill>
                <a:schemeClr val="dk1"/>
              </a:solidFill>
              <a:latin typeface="Open Sans"/>
              <a:ea typeface="Open Sans"/>
              <a:cs typeface="Open Sans"/>
              <a:sym typeface="Open Sans"/>
            </a:endParaRPr>
          </a:p>
        </p:txBody>
      </p:sp>
      <p:pic>
        <p:nvPicPr>
          <p:cNvPr id="81" name="Google Shape;81;p78"/>
          <p:cNvPicPr preferRelativeResize="0"/>
          <p:nvPr/>
        </p:nvPicPr>
        <p:blipFill rotWithShape="1">
          <a:blip r:embed="rId2">
            <a:alphaModFix/>
          </a:blip>
          <a:srcRect/>
          <a:stretch/>
        </p:blipFill>
        <p:spPr>
          <a:xfrm>
            <a:off x="381191" y="431187"/>
            <a:ext cx="2316480" cy="926592"/>
          </a:xfrm>
          <a:prstGeom prst="rect">
            <a:avLst/>
          </a:prstGeom>
          <a:noFill/>
          <a:ln>
            <a:noFill/>
          </a:ln>
        </p:spPr>
      </p:pic>
    </p:spTree>
    <p:extLst>
      <p:ext uri="{BB962C8B-B14F-4D97-AF65-F5344CB8AC3E}">
        <p14:creationId xmlns:p14="http://schemas.microsoft.com/office/powerpoint/2010/main" val="1279546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AB5F164-9302-F646-A9E9-D9071AF1876A}" type="datetimeFigureOut">
              <a:rPr lang="en-GB" smtClean="0"/>
              <a:t>20/10/2020</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504DE1B-339F-D746-B218-5730FF1C6A39}" type="slidenum">
              <a:rPr lang="en-GB" smtClean="0"/>
              <a:t>‹#›</a:t>
            </a:fld>
            <a:endParaRPr lang="en-GB"/>
          </a:p>
        </p:txBody>
      </p:sp>
    </p:spTree>
    <p:extLst>
      <p:ext uri="{BB962C8B-B14F-4D97-AF65-F5344CB8AC3E}">
        <p14:creationId xmlns:p14="http://schemas.microsoft.com/office/powerpoint/2010/main" val="2505069617"/>
      </p:ext>
    </p:extLst>
  </p:cSld>
  <p:clrMap bg1="dk1" tx1="lt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1A904-410B-314C-8B00-C8C3A353D479}"/>
              </a:ext>
            </a:extLst>
          </p:cNvPr>
          <p:cNvSpPr>
            <a:spLocks noGrp="1"/>
          </p:cNvSpPr>
          <p:nvPr>
            <p:ph type="ctrTitle"/>
          </p:nvPr>
        </p:nvSpPr>
        <p:spPr/>
        <p:txBody>
          <a:bodyPr/>
          <a:lstStyle/>
          <a:p>
            <a:r>
              <a:rPr lang="en-GB" dirty="0"/>
              <a:t>Thoracic Injuries</a:t>
            </a:r>
          </a:p>
        </p:txBody>
      </p:sp>
      <p:sp>
        <p:nvSpPr>
          <p:cNvPr id="3" name="Subtitle 2">
            <a:extLst>
              <a:ext uri="{FF2B5EF4-FFF2-40B4-BE49-F238E27FC236}">
                <a16:creationId xmlns:a16="http://schemas.microsoft.com/office/drawing/2014/main" id="{114E2D5E-F7C6-0A44-B514-6FE205F13A94}"/>
              </a:ext>
            </a:extLst>
          </p:cNvPr>
          <p:cNvSpPr>
            <a:spLocks noGrp="1"/>
          </p:cNvSpPr>
          <p:nvPr>
            <p:ph type="subTitle" idx="1"/>
          </p:nvPr>
        </p:nvSpPr>
        <p:spPr/>
        <p:txBody>
          <a:bodyPr/>
          <a:lstStyle/>
          <a:p>
            <a:r>
              <a:rPr lang="en-GB" dirty="0"/>
              <a:t>Tom Cresswell</a:t>
            </a:r>
          </a:p>
        </p:txBody>
      </p:sp>
    </p:spTree>
    <p:extLst>
      <p:ext uri="{BB962C8B-B14F-4D97-AF65-F5344CB8AC3E}">
        <p14:creationId xmlns:p14="http://schemas.microsoft.com/office/powerpoint/2010/main" val="374763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018161-547E-48F7-A0D9-272C9EA5B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9" y="7934"/>
            <a:ext cx="12192157" cy="685006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9FE08D8-CEA0-461E-870A-02CD15D9B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79"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7636DB-EF6F-D543-B316-FB6EC0825C2A}"/>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Objectives</a:t>
            </a:r>
          </a:p>
        </p:txBody>
      </p:sp>
      <p:sp>
        <p:nvSpPr>
          <p:cNvPr id="12" name="Freeform 11">
            <a:extLst>
              <a:ext uri="{FF2B5EF4-FFF2-40B4-BE49-F238E27FC236}">
                <a16:creationId xmlns:a16="http://schemas.microsoft.com/office/drawing/2014/main" id="{2B982904-A46E-41DF-BA98-61E2300C7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793648CC-8A98-D547-8C82-8434D9C54661}"/>
              </a:ext>
            </a:extLst>
          </p:cNvPr>
          <p:cNvSpPr>
            <a:spLocks noGrp="1"/>
          </p:cNvSpPr>
          <p:nvPr>
            <p:ph idx="1"/>
          </p:nvPr>
        </p:nvSpPr>
        <p:spPr>
          <a:xfrm>
            <a:off x="4706578" y="589722"/>
            <a:ext cx="6798033" cy="5321500"/>
          </a:xfrm>
        </p:spPr>
        <p:txBody>
          <a:bodyPr anchor="ctr">
            <a:normAutofit/>
          </a:bodyPr>
          <a:lstStyle/>
          <a:p>
            <a:r>
              <a:rPr lang="en-GB" dirty="0"/>
              <a:t>To supplement your thoracic anatomy and arthrokinematics lectures.</a:t>
            </a:r>
          </a:p>
          <a:p>
            <a:r>
              <a:rPr lang="en-GB" dirty="0"/>
              <a:t>To recall and name injuries affecting the thoracic region.</a:t>
            </a:r>
          </a:p>
          <a:p>
            <a:r>
              <a:rPr lang="en-GB" dirty="0"/>
              <a:t>Understand their mechanisms of injury.</a:t>
            </a:r>
          </a:p>
          <a:p>
            <a:r>
              <a:rPr lang="en-GB" dirty="0"/>
              <a:t>Understand their clinical features</a:t>
            </a:r>
          </a:p>
        </p:txBody>
      </p:sp>
    </p:spTree>
    <p:extLst>
      <p:ext uri="{BB962C8B-B14F-4D97-AF65-F5344CB8AC3E}">
        <p14:creationId xmlns:p14="http://schemas.microsoft.com/office/powerpoint/2010/main" val="940803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26BE2-4A2F-7246-A547-062C58C193F4}"/>
              </a:ext>
            </a:extLst>
          </p:cNvPr>
          <p:cNvSpPr>
            <a:spLocks noGrp="1"/>
          </p:cNvSpPr>
          <p:nvPr>
            <p:ph type="title"/>
          </p:nvPr>
        </p:nvSpPr>
        <p:spPr/>
        <p:txBody>
          <a:bodyPr/>
          <a:lstStyle/>
          <a:p>
            <a:r>
              <a:rPr lang="en-GB" dirty="0"/>
              <a:t>Overview</a:t>
            </a:r>
          </a:p>
        </p:txBody>
      </p:sp>
      <p:sp>
        <p:nvSpPr>
          <p:cNvPr id="3" name="Content Placeholder 2">
            <a:extLst>
              <a:ext uri="{FF2B5EF4-FFF2-40B4-BE49-F238E27FC236}">
                <a16:creationId xmlns:a16="http://schemas.microsoft.com/office/drawing/2014/main" id="{79E8AF73-42BA-FC4E-AD49-1FA4487D7A04}"/>
              </a:ext>
            </a:extLst>
          </p:cNvPr>
          <p:cNvSpPr>
            <a:spLocks noGrp="1"/>
          </p:cNvSpPr>
          <p:nvPr>
            <p:ph idx="1"/>
          </p:nvPr>
        </p:nvSpPr>
        <p:spPr>
          <a:xfrm>
            <a:off x="2592925" y="1632725"/>
            <a:ext cx="3599715" cy="5174166"/>
          </a:xfrm>
        </p:spPr>
        <p:txBody>
          <a:bodyPr>
            <a:normAutofit/>
          </a:bodyPr>
          <a:lstStyle/>
          <a:p>
            <a:r>
              <a:rPr lang="en-GB" sz="2000" dirty="0"/>
              <a:t>Common</a:t>
            </a:r>
          </a:p>
          <a:p>
            <a:pPr lvl="1"/>
            <a:r>
              <a:rPr lang="en-GB" sz="1800" dirty="0"/>
              <a:t>Rib trauma</a:t>
            </a:r>
          </a:p>
          <a:p>
            <a:pPr lvl="1"/>
            <a:r>
              <a:rPr lang="en-GB" sz="1800" dirty="0"/>
              <a:t>SCJ</a:t>
            </a:r>
          </a:p>
          <a:p>
            <a:pPr lvl="1"/>
            <a:r>
              <a:rPr lang="en-GB" sz="1800" dirty="0"/>
              <a:t>Side strain</a:t>
            </a:r>
          </a:p>
          <a:p>
            <a:pPr marL="457200" lvl="1" indent="0">
              <a:buNone/>
            </a:pPr>
            <a:endParaRPr lang="en-GB" sz="1800" dirty="0"/>
          </a:p>
          <a:p>
            <a:r>
              <a:rPr lang="en-GB" sz="2000" dirty="0"/>
              <a:t>Less Common</a:t>
            </a:r>
          </a:p>
          <a:p>
            <a:pPr lvl="1"/>
            <a:r>
              <a:rPr lang="en-GB" sz="1800" dirty="0"/>
              <a:t>Sternocostal </a:t>
            </a:r>
            <a:r>
              <a:rPr lang="en-GB" sz="1800" dirty="0" err="1"/>
              <a:t>jt</a:t>
            </a:r>
            <a:r>
              <a:rPr lang="en-GB" sz="1800" dirty="0"/>
              <a:t> sprain</a:t>
            </a:r>
          </a:p>
          <a:p>
            <a:pPr lvl="1"/>
            <a:r>
              <a:rPr lang="en-GB" sz="1800" dirty="0"/>
              <a:t>Intercostal </a:t>
            </a:r>
            <a:r>
              <a:rPr lang="en-GB" sz="1800" dirty="0" err="1"/>
              <a:t>jt</a:t>
            </a:r>
            <a:r>
              <a:rPr lang="en-GB" sz="1800" dirty="0"/>
              <a:t> sprain</a:t>
            </a:r>
          </a:p>
          <a:p>
            <a:pPr lvl="1"/>
            <a:r>
              <a:rPr lang="en-GB" sz="1800" dirty="0"/>
              <a:t>Fractured sternum</a:t>
            </a:r>
          </a:p>
        </p:txBody>
      </p:sp>
      <p:sp>
        <p:nvSpPr>
          <p:cNvPr id="4" name="Content Placeholder 2">
            <a:extLst>
              <a:ext uri="{FF2B5EF4-FFF2-40B4-BE49-F238E27FC236}">
                <a16:creationId xmlns:a16="http://schemas.microsoft.com/office/drawing/2014/main" id="{AF695D62-3461-8043-A761-44D3333C8062}"/>
              </a:ext>
            </a:extLst>
          </p:cNvPr>
          <p:cNvSpPr txBox="1">
            <a:spLocks/>
          </p:cNvSpPr>
          <p:nvPr/>
        </p:nvSpPr>
        <p:spPr>
          <a:xfrm>
            <a:off x="6756051" y="1632725"/>
            <a:ext cx="3599715" cy="517416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2000" dirty="0"/>
              <a:t>Not to be missed</a:t>
            </a:r>
          </a:p>
          <a:p>
            <a:pPr lvl="1"/>
            <a:r>
              <a:rPr lang="en-GB" sz="1800" dirty="0"/>
              <a:t>Cardiac contusion</a:t>
            </a:r>
          </a:p>
          <a:p>
            <a:pPr lvl="1"/>
            <a:r>
              <a:rPr lang="en-GB" sz="1800" dirty="0"/>
              <a:t>Pneumothorax</a:t>
            </a:r>
          </a:p>
          <a:p>
            <a:pPr lvl="1"/>
            <a:r>
              <a:rPr lang="en-GB" sz="1800" dirty="0"/>
              <a:t>Herpes zoster</a:t>
            </a:r>
          </a:p>
          <a:p>
            <a:pPr lvl="1"/>
            <a:endParaRPr lang="en-GB" sz="1800" dirty="0"/>
          </a:p>
          <a:p>
            <a:r>
              <a:rPr lang="en-GB" sz="2000" dirty="0"/>
              <a:t>Other</a:t>
            </a:r>
          </a:p>
          <a:p>
            <a:pPr lvl="1"/>
            <a:r>
              <a:rPr lang="en-GB" sz="1800" dirty="0"/>
              <a:t>Posture</a:t>
            </a:r>
          </a:p>
          <a:p>
            <a:pPr lvl="1"/>
            <a:r>
              <a:rPr lang="en-GB" sz="1800" dirty="0"/>
              <a:t>T4 Syndrome</a:t>
            </a:r>
          </a:p>
          <a:p>
            <a:pPr lvl="1"/>
            <a:r>
              <a:rPr lang="en-GB" sz="1800" dirty="0"/>
              <a:t>Tx Ring Theory</a:t>
            </a:r>
          </a:p>
          <a:p>
            <a:pPr lvl="1"/>
            <a:r>
              <a:rPr lang="en-GB" sz="1800" dirty="0"/>
              <a:t>Thoracic Outlet Syndrome</a:t>
            </a:r>
          </a:p>
          <a:p>
            <a:pPr lvl="1"/>
            <a:endParaRPr lang="en-GB" sz="1800" dirty="0"/>
          </a:p>
          <a:p>
            <a:endParaRPr lang="en-GB" sz="2000" dirty="0"/>
          </a:p>
        </p:txBody>
      </p:sp>
    </p:spTree>
    <p:extLst>
      <p:ext uri="{BB962C8B-B14F-4D97-AF65-F5344CB8AC3E}">
        <p14:creationId xmlns:p14="http://schemas.microsoft.com/office/powerpoint/2010/main" val="3754434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9113E-C04A-CE49-8F5D-3865FC5EFF79}"/>
              </a:ext>
            </a:extLst>
          </p:cNvPr>
          <p:cNvSpPr>
            <a:spLocks noGrp="1"/>
          </p:cNvSpPr>
          <p:nvPr>
            <p:ph type="title"/>
          </p:nvPr>
        </p:nvSpPr>
        <p:spPr/>
        <p:txBody>
          <a:bodyPr/>
          <a:lstStyle/>
          <a:p>
            <a:r>
              <a:rPr lang="en-GB" dirty="0"/>
              <a:t>Common</a:t>
            </a:r>
          </a:p>
        </p:txBody>
      </p:sp>
      <p:sp>
        <p:nvSpPr>
          <p:cNvPr id="3" name="Text Placeholder 2">
            <a:extLst>
              <a:ext uri="{FF2B5EF4-FFF2-40B4-BE49-F238E27FC236}">
                <a16:creationId xmlns:a16="http://schemas.microsoft.com/office/drawing/2014/main" id="{47CFB137-EF05-5844-925E-21EDF8524ADC}"/>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536447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47D3502-15D7-40E3-8799-AADA72E46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241787A-5A87-3E43-BB32-561959C94530}"/>
              </a:ext>
            </a:extLst>
          </p:cNvPr>
          <p:cNvSpPr>
            <a:spLocks noGrp="1"/>
          </p:cNvSpPr>
          <p:nvPr>
            <p:ph type="title"/>
          </p:nvPr>
        </p:nvSpPr>
        <p:spPr>
          <a:xfrm>
            <a:off x="649224" y="645106"/>
            <a:ext cx="3650279" cy="1259894"/>
          </a:xfrm>
        </p:spPr>
        <p:txBody>
          <a:bodyPr>
            <a:normAutofit/>
          </a:bodyPr>
          <a:lstStyle/>
          <a:p>
            <a:r>
              <a:rPr lang="en-GB" dirty="0"/>
              <a:t>Thoracic Sprains</a:t>
            </a:r>
          </a:p>
        </p:txBody>
      </p:sp>
      <p:sp>
        <p:nvSpPr>
          <p:cNvPr id="73" name="Rectangle 72">
            <a:extLst>
              <a:ext uri="{FF2B5EF4-FFF2-40B4-BE49-F238E27FC236}">
                <a16:creationId xmlns:a16="http://schemas.microsoft.com/office/drawing/2014/main" id="{A84DC666-97B4-4AC4-9916-A1936C2F6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B8146F3-B067-1847-870D-1EFA852AEFCF}"/>
              </a:ext>
            </a:extLst>
          </p:cNvPr>
          <p:cNvSpPr>
            <a:spLocks noGrp="1"/>
          </p:cNvSpPr>
          <p:nvPr>
            <p:ph idx="1"/>
          </p:nvPr>
        </p:nvSpPr>
        <p:spPr>
          <a:xfrm>
            <a:off x="649225" y="2133600"/>
            <a:ext cx="5049048" cy="3759253"/>
          </a:xfrm>
        </p:spPr>
        <p:txBody>
          <a:bodyPr>
            <a:normAutofit/>
          </a:bodyPr>
          <a:lstStyle/>
          <a:p>
            <a:pPr>
              <a:lnSpc>
                <a:spcPct val="90000"/>
              </a:lnSpc>
            </a:pPr>
            <a:r>
              <a:rPr lang="en-GB" sz="1400" dirty="0"/>
              <a:t>Affecting the intervertebral discs, rib articulations, zygapophyseal joints are most common in the region</a:t>
            </a:r>
          </a:p>
          <a:p>
            <a:pPr>
              <a:lnSpc>
                <a:spcPct val="90000"/>
              </a:lnSpc>
            </a:pPr>
            <a:r>
              <a:rPr lang="en-GB" sz="1400" dirty="0"/>
              <a:t>Sudden or gradual onset</a:t>
            </a:r>
          </a:p>
          <a:p>
            <a:pPr>
              <a:lnSpc>
                <a:spcPct val="90000"/>
              </a:lnSpc>
            </a:pPr>
            <a:r>
              <a:rPr lang="en-GB" sz="1400" dirty="0"/>
              <a:t>It has become irritated by repeated insult from compression, distraction, disuse and overexposure movements and velocities not conditioned for.</a:t>
            </a:r>
          </a:p>
          <a:p>
            <a:pPr>
              <a:lnSpc>
                <a:spcPct val="90000"/>
              </a:lnSpc>
            </a:pPr>
            <a:r>
              <a:rPr lang="en-GB" sz="1400" dirty="0"/>
              <a:t>Results in hypomobility in one or more segments.</a:t>
            </a:r>
          </a:p>
          <a:p>
            <a:pPr>
              <a:lnSpc>
                <a:spcPct val="90000"/>
              </a:lnSpc>
            </a:pPr>
            <a:r>
              <a:rPr lang="en-GB" sz="1400" dirty="0"/>
              <a:t>Sensitivity on palpation</a:t>
            </a:r>
          </a:p>
          <a:p>
            <a:pPr>
              <a:lnSpc>
                <a:spcPct val="90000"/>
              </a:lnSpc>
            </a:pPr>
            <a:r>
              <a:rPr lang="en-GB" sz="1400" dirty="0"/>
              <a:t>Sensitivity to active motion that distracts and compresses the relevant location.</a:t>
            </a:r>
          </a:p>
        </p:txBody>
      </p:sp>
      <p:pic>
        <p:nvPicPr>
          <p:cNvPr id="1026" name="Picture 2" descr="Senior Golf: Golf Instruction for Old Guys That Rule! – AgeDefyingGolf.com  – Solutions for Golfers Over 50">
            <a:extLst>
              <a:ext uri="{FF2B5EF4-FFF2-40B4-BE49-F238E27FC236}">
                <a16:creationId xmlns:a16="http://schemas.microsoft.com/office/drawing/2014/main" id="{3A8C8093-4EDB-1749-928B-BCF713B95B7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4476" y="640080"/>
            <a:ext cx="5200245" cy="5252773"/>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43">
            <a:extLst>
              <a:ext uri="{FF2B5EF4-FFF2-40B4-BE49-F238E27FC236}">
                <a16:creationId xmlns:a16="http://schemas.microsoft.com/office/drawing/2014/main" id="{4EEFCCD7-9BFF-47EA-9C91-94E380FD80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2880" y="6061223"/>
            <a:ext cx="855156" cy="506277"/>
          </a:xfrm>
          <a:custGeom>
            <a:avLst/>
            <a:gdLst>
              <a:gd name="connsiteX0" fmla="*/ 0 w 855156"/>
              <a:gd name="connsiteY0" fmla="*/ 506277 h 506277"/>
              <a:gd name="connsiteX1" fmla="*/ 509169 w 855156"/>
              <a:gd name="connsiteY1" fmla="*/ 505572 h 506277"/>
              <a:gd name="connsiteX2" fmla="*/ 599864 w 855156"/>
              <a:gd name="connsiteY2" fmla="*/ 505572 h 506277"/>
              <a:gd name="connsiteX3" fmla="*/ 614121 w 855156"/>
              <a:gd name="connsiteY3" fmla="*/ 500804 h 506277"/>
              <a:gd name="connsiteX4" fmla="*/ 619102 w 855156"/>
              <a:gd name="connsiteY4" fmla="*/ 496035 h 506277"/>
              <a:gd name="connsiteX5" fmla="*/ 848071 w 855156"/>
              <a:gd name="connsiteY5" fmla="*/ 267092 h 506277"/>
              <a:gd name="connsiteX6" fmla="*/ 848071 w 855156"/>
              <a:gd name="connsiteY6" fmla="*/ 238480 h 506277"/>
              <a:gd name="connsiteX7" fmla="*/ 619102 w 855156"/>
              <a:gd name="connsiteY7" fmla="*/ 9537 h 506277"/>
              <a:gd name="connsiteX8" fmla="*/ 614121 w 855156"/>
              <a:gd name="connsiteY8" fmla="*/ 4769 h 506277"/>
              <a:gd name="connsiteX9" fmla="*/ 599864 w 855156"/>
              <a:gd name="connsiteY9" fmla="*/ 0 h 506277"/>
              <a:gd name="connsiteX10" fmla="*/ 509169 w 855156"/>
              <a:gd name="connsiteY10" fmla="*/ 0 h 506277"/>
              <a:gd name="connsiteX11" fmla="*/ 0 w 855156"/>
              <a:gd name="connsiteY11" fmla="*/ 144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55156" h="506277">
                <a:moveTo>
                  <a:pt x="0" y="506277"/>
                </a:moveTo>
                <a:lnTo>
                  <a:pt x="509169" y="505572"/>
                </a:lnTo>
                <a:lnTo>
                  <a:pt x="599864" y="505572"/>
                </a:lnTo>
                <a:cubicBezTo>
                  <a:pt x="604673" y="505572"/>
                  <a:pt x="609483" y="500804"/>
                  <a:pt x="614121" y="500804"/>
                </a:cubicBezTo>
                <a:cubicBezTo>
                  <a:pt x="614121" y="496035"/>
                  <a:pt x="619102" y="496035"/>
                  <a:pt x="619102" y="496035"/>
                </a:cubicBezTo>
                <a:lnTo>
                  <a:pt x="848071" y="267092"/>
                </a:lnTo>
                <a:cubicBezTo>
                  <a:pt x="857518" y="257555"/>
                  <a:pt x="857518" y="248018"/>
                  <a:pt x="848071" y="238480"/>
                </a:cubicBezTo>
                <a:lnTo>
                  <a:pt x="619102" y="9537"/>
                </a:lnTo>
                <a:cubicBezTo>
                  <a:pt x="617556" y="7914"/>
                  <a:pt x="615667" y="6392"/>
                  <a:pt x="614121" y="4769"/>
                </a:cubicBezTo>
                <a:cubicBezTo>
                  <a:pt x="609483" y="0"/>
                  <a:pt x="604673" y="0"/>
                  <a:pt x="599864" y="0"/>
                </a:cubicBezTo>
                <a:lnTo>
                  <a:pt x="509169" y="0"/>
                </a:lnTo>
                <a:lnTo>
                  <a:pt x="0" y="1447"/>
                </a:lnTo>
                <a:close/>
              </a:path>
            </a:pathLst>
          </a:custGeom>
          <a:solidFill>
            <a:schemeClr val="accent1"/>
          </a:solidFill>
          <a:ln>
            <a:noFill/>
          </a:ln>
        </p:spPr>
      </p:sp>
    </p:spTree>
    <p:extLst>
      <p:ext uri="{BB962C8B-B14F-4D97-AF65-F5344CB8AC3E}">
        <p14:creationId xmlns:p14="http://schemas.microsoft.com/office/powerpoint/2010/main" val="4138829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FC5700F-7321-4B30-B1DC-BC4F2165B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Freeform 11">
            <a:extLst>
              <a:ext uri="{FF2B5EF4-FFF2-40B4-BE49-F238E27FC236}">
                <a16:creationId xmlns:a16="http://schemas.microsoft.com/office/drawing/2014/main" id="{8F50300C-C744-4948-BE34-534215C74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2050" name="Picture 2" descr="Rib crunching tackle from French star at the recent Atlanta 7s | RugbyDump  - Rugby News &amp; Videos">
            <a:extLst>
              <a:ext uri="{FF2B5EF4-FFF2-40B4-BE49-F238E27FC236}">
                <a16:creationId xmlns:a16="http://schemas.microsoft.com/office/drawing/2014/main" id="{574EF627-D189-FE44-A450-CD80F343F8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968" r="29390"/>
          <a:stretch/>
        </p:blipFill>
        <p:spPr bwMode="auto">
          <a:xfrm>
            <a:off x="20" y="1731"/>
            <a:ext cx="465583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a16="http://schemas.microsoft.com/office/drawing/2014/main" id="{3EF50F21-ED59-4E25-B7BC-73AD45B395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54305" y="228600"/>
            <a:ext cx="2851523" cy="6638625"/>
            <a:chOff x="2487613" y="285750"/>
            <a:chExt cx="2428875" cy="5654676"/>
          </a:xfrm>
          <a:solidFill>
            <a:schemeClr val="accent1">
              <a:lumMod val="75000"/>
              <a:alpha val="40000"/>
            </a:schemeClr>
          </a:solidFill>
        </p:grpSpPr>
        <p:sp>
          <p:nvSpPr>
            <p:cNvPr id="76" name="Freeform 11">
              <a:extLst>
                <a:ext uri="{FF2B5EF4-FFF2-40B4-BE49-F238E27FC236}">
                  <a16:creationId xmlns:a16="http://schemas.microsoft.com/office/drawing/2014/main" id="{B4BBD743-AED0-444D-9902-8DB24436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77" name="Freeform 12">
              <a:extLst>
                <a:ext uri="{FF2B5EF4-FFF2-40B4-BE49-F238E27FC236}">
                  <a16:creationId xmlns:a16="http://schemas.microsoft.com/office/drawing/2014/main" id="{AD54B70A-5178-48BC-B033-10C4CA75E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78" name="Freeform 13">
              <a:extLst>
                <a:ext uri="{FF2B5EF4-FFF2-40B4-BE49-F238E27FC236}">
                  <a16:creationId xmlns:a16="http://schemas.microsoft.com/office/drawing/2014/main" id="{20FBEA6E-CA5E-44BD-B307-ABC9ECECFB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79" name="Freeform 14">
              <a:extLst>
                <a:ext uri="{FF2B5EF4-FFF2-40B4-BE49-F238E27FC236}">
                  <a16:creationId xmlns:a16="http://schemas.microsoft.com/office/drawing/2014/main" id="{D99675B1-DB47-4C3A-AB88-AAFF5D482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80" name="Freeform 15">
              <a:extLst>
                <a:ext uri="{FF2B5EF4-FFF2-40B4-BE49-F238E27FC236}">
                  <a16:creationId xmlns:a16="http://schemas.microsoft.com/office/drawing/2014/main" id="{E31454EC-7A3E-4AC8-AABC-52AA6AA7E8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81" name="Freeform 16">
              <a:extLst>
                <a:ext uri="{FF2B5EF4-FFF2-40B4-BE49-F238E27FC236}">
                  <a16:creationId xmlns:a16="http://schemas.microsoft.com/office/drawing/2014/main" id="{3109BB6F-A346-49B5-82E9-F2650BBF1B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82" name="Freeform 17">
              <a:extLst>
                <a:ext uri="{FF2B5EF4-FFF2-40B4-BE49-F238E27FC236}">
                  <a16:creationId xmlns:a16="http://schemas.microsoft.com/office/drawing/2014/main" id="{F81FA27F-C104-4E7D-BE92-7A2811CDD4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83" name="Freeform 18">
              <a:extLst>
                <a:ext uri="{FF2B5EF4-FFF2-40B4-BE49-F238E27FC236}">
                  <a16:creationId xmlns:a16="http://schemas.microsoft.com/office/drawing/2014/main" id="{B677B330-FB3E-4C6C-919C-12B90BE61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84" name="Freeform 19">
              <a:extLst>
                <a:ext uri="{FF2B5EF4-FFF2-40B4-BE49-F238E27FC236}">
                  <a16:creationId xmlns:a16="http://schemas.microsoft.com/office/drawing/2014/main" id="{6BE1B8BD-E8A5-4794-81A6-F0AC9F3C9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85" name="Freeform 20">
              <a:extLst>
                <a:ext uri="{FF2B5EF4-FFF2-40B4-BE49-F238E27FC236}">
                  <a16:creationId xmlns:a16="http://schemas.microsoft.com/office/drawing/2014/main" id="{18C329D0-2CD6-440D-8585-7BE8A81357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86" name="Freeform 21">
              <a:extLst>
                <a:ext uri="{FF2B5EF4-FFF2-40B4-BE49-F238E27FC236}">
                  <a16:creationId xmlns:a16="http://schemas.microsoft.com/office/drawing/2014/main" id="{DD7E021D-22D7-42E8-9DDE-FF9AB9482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87" name="Freeform 22">
              <a:extLst>
                <a:ext uri="{FF2B5EF4-FFF2-40B4-BE49-F238E27FC236}">
                  <a16:creationId xmlns:a16="http://schemas.microsoft.com/office/drawing/2014/main" id="{7E3DAB05-2B17-4064-B002-E9BCAFE08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89" name="Group 88">
            <a:extLst>
              <a:ext uri="{FF2B5EF4-FFF2-40B4-BE49-F238E27FC236}">
                <a16:creationId xmlns:a16="http://schemas.microsoft.com/office/drawing/2014/main" id="{672F9DC4-C2C4-43CF-9C2C-2EE1826F77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1520" y="-30"/>
            <a:ext cx="2356675" cy="6853284"/>
            <a:chOff x="6627813" y="195452"/>
            <a:chExt cx="1952625" cy="5678299"/>
          </a:xfrm>
          <a:solidFill>
            <a:schemeClr val="accent1"/>
          </a:solidFill>
        </p:grpSpPr>
        <p:sp>
          <p:nvSpPr>
            <p:cNvPr id="90" name="Freeform 27">
              <a:extLst>
                <a:ext uri="{FF2B5EF4-FFF2-40B4-BE49-F238E27FC236}">
                  <a16:creationId xmlns:a16="http://schemas.microsoft.com/office/drawing/2014/main" id="{4E0064C5-2224-49BF-884A-D0118AEA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91" name="Freeform 28">
              <a:extLst>
                <a:ext uri="{FF2B5EF4-FFF2-40B4-BE49-F238E27FC236}">
                  <a16:creationId xmlns:a16="http://schemas.microsoft.com/office/drawing/2014/main" id="{0D33309E-8132-42DA-B37B-4CAF0F6D1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92" name="Freeform 29">
              <a:extLst>
                <a:ext uri="{FF2B5EF4-FFF2-40B4-BE49-F238E27FC236}">
                  <a16:creationId xmlns:a16="http://schemas.microsoft.com/office/drawing/2014/main" id="{739DA087-BAEC-4E31-946D-3BA859C62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93" name="Freeform 30">
              <a:extLst>
                <a:ext uri="{FF2B5EF4-FFF2-40B4-BE49-F238E27FC236}">
                  <a16:creationId xmlns:a16="http://schemas.microsoft.com/office/drawing/2014/main" id="{395F1535-595E-4F4C-BEC0-F2EA90625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94" name="Freeform 31">
              <a:extLst>
                <a:ext uri="{FF2B5EF4-FFF2-40B4-BE49-F238E27FC236}">
                  <a16:creationId xmlns:a16="http://schemas.microsoft.com/office/drawing/2014/main" id="{FFFD4D55-2142-47EB-B7EB-5C049C731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95" name="Freeform 32">
              <a:extLst>
                <a:ext uri="{FF2B5EF4-FFF2-40B4-BE49-F238E27FC236}">
                  <a16:creationId xmlns:a16="http://schemas.microsoft.com/office/drawing/2014/main" id="{22CAF07E-CB2F-438A-AD2E-86E3A409B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96" name="Freeform 33">
              <a:extLst>
                <a:ext uri="{FF2B5EF4-FFF2-40B4-BE49-F238E27FC236}">
                  <a16:creationId xmlns:a16="http://schemas.microsoft.com/office/drawing/2014/main" id="{148C41FD-1EDA-45D8-AAA4-E79A76198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97" name="Freeform 34">
              <a:extLst>
                <a:ext uri="{FF2B5EF4-FFF2-40B4-BE49-F238E27FC236}">
                  <a16:creationId xmlns:a16="http://schemas.microsoft.com/office/drawing/2014/main" id="{3D1F13F1-22C7-4224-85FE-622B9F3C9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98" name="Freeform 35">
              <a:extLst>
                <a:ext uri="{FF2B5EF4-FFF2-40B4-BE49-F238E27FC236}">
                  <a16:creationId xmlns:a16="http://schemas.microsoft.com/office/drawing/2014/main" id="{0AD99730-19F0-4DB7-8108-25AF31361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99" name="Freeform 36">
              <a:extLst>
                <a:ext uri="{FF2B5EF4-FFF2-40B4-BE49-F238E27FC236}">
                  <a16:creationId xmlns:a16="http://schemas.microsoft.com/office/drawing/2014/main" id="{143A6D61-3504-4654-982B-80B7F0B5B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100" name="Freeform 37">
              <a:extLst>
                <a:ext uri="{FF2B5EF4-FFF2-40B4-BE49-F238E27FC236}">
                  <a16:creationId xmlns:a16="http://schemas.microsoft.com/office/drawing/2014/main" id="{990038CA-7285-43A9-A8FE-30824AC14B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101" name="Freeform 38">
              <a:extLst>
                <a:ext uri="{FF2B5EF4-FFF2-40B4-BE49-F238E27FC236}">
                  <a16:creationId xmlns:a16="http://schemas.microsoft.com/office/drawing/2014/main" id="{0346AEBE-37DC-4BAB-B50D-E0D763843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2" name="Title 1">
            <a:extLst>
              <a:ext uri="{FF2B5EF4-FFF2-40B4-BE49-F238E27FC236}">
                <a16:creationId xmlns:a16="http://schemas.microsoft.com/office/drawing/2014/main" id="{AB7171E3-76F5-DE45-89B9-19D0BAF3DCD2}"/>
              </a:ext>
            </a:extLst>
          </p:cNvPr>
          <p:cNvSpPr>
            <a:spLocks noGrp="1"/>
          </p:cNvSpPr>
          <p:nvPr>
            <p:ph type="title"/>
          </p:nvPr>
        </p:nvSpPr>
        <p:spPr>
          <a:xfrm>
            <a:off x="6483096" y="624110"/>
            <a:ext cx="5021516" cy="1280890"/>
          </a:xfrm>
        </p:spPr>
        <p:txBody>
          <a:bodyPr>
            <a:normAutofit/>
          </a:bodyPr>
          <a:lstStyle/>
          <a:p>
            <a:r>
              <a:rPr lang="en-GB" dirty="0"/>
              <a:t>Rib trauma</a:t>
            </a:r>
          </a:p>
        </p:txBody>
      </p:sp>
      <p:sp>
        <p:nvSpPr>
          <p:cNvPr id="103" name="Rectangle 102">
            <a:extLst>
              <a:ext uri="{FF2B5EF4-FFF2-40B4-BE49-F238E27FC236}">
                <a16:creationId xmlns:a16="http://schemas.microsoft.com/office/drawing/2014/main" id="{6CA72FCB-DBCC-435A-838B-682978F47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11AC489-BB6F-7048-94E1-F94AA934EFCA}"/>
              </a:ext>
            </a:extLst>
          </p:cNvPr>
          <p:cNvSpPr>
            <a:spLocks noGrp="1"/>
          </p:cNvSpPr>
          <p:nvPr>
            <p:ph idx="1"/>
          </p:nvPr>
        </p:nvSpPr>
        <p:spPr>
          <a:xfrm>
            <a:off x="6438191" y="2133600"/>
            <a:ext cx="5066419" cy="3777622"/>
          </a:xfrm>
        </p:spPr>
        <p:txBody>
          <a:bodyPr>
            <a:normAutofit lnSpcReduction="10000"/>
          </a:bodyPr>
          <a:lstStyle/>
          <a:p>
            <a:r>
              <a:rPr lang="en-GB" dirty="0"/>
              <a:t>Contusion / </a:t>
            </a:r>
            <a:r>
              <a:rPr lang="en-GB" dirty="0" err="1"/>
              <a:t>undisplaced</a:t>
            </a:r>
            <a:r>
              <a:rPr lang="en-GB" dirty="0"/>
              <a:t> rib fracture / displaced rib fracture / costal cartilage displacement </a:t>
            </a:r>
          </a:p>
          <a:p>
            <a:r>
              <a:rPr lang="en-GB" dirty="0"/>
              <a:t>MOI:</a:t>
            </a:r>
          </a:p>
          <a:p>
            <a:pPr lvl="1"/>
            <a:r>
              <a:rPr lang="en-GB" dirty="0"/>
              <a:t>Direct blow </a:t>
            </a:r>
          </a:p>
          <a:p>
            <a:r>
              <a:rPr lang="en-GB" dirty="0"/>
              <a:t>Clinical features</a:t>
            </a:r>
          </a:p>
          <a:p>
            <a:pPr lvl="1"/>
            <a:r>
              <a:rPr lang="en-GB" dirty="0"/>
              <a:t>Pain</a:t>
            </a:r>
          </a:p>
          <a:p>
            <a:pPr lvl="1"/>
            <a:r>
              <a:rPr lang="en-GB" dirty="0"/>
              <a:t>Deep inspiration, Coughing, laughing, sneezing</a:t>
            </a:r>
          </a:p>
          <a:p>
            <a:pPr lvl="1"/>
            <a:r>
              <a:rPr lang="en-GB" dirty="0"/>
              <a:t>Local tenderness</a:t>
            </a:r>
          </a:p>
          <a:p>
            <a:pPr lvl="1"/>
            <a:r>
              <a:rPr lang="en-GB" dirty="0"/>
              <a:t>Query two points of tenderness on same segment – Flail chest</a:t>
            </a:r>
          </a:p>
        </p:txBody>
      </p:sp>
    </p:spTree>
    <p:extLst>
      <p:ext uri="{BB962C8B-B14F-4D97-AF65-F5344CB8AC3E}">
        <p14:creationId xmlns:p14="http://schemas.microsoft.com/office/powerpoint/2010/main" val="3321628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B7BE2-0B6A-C544-B09D-0054C734E0B5}"/>
              </a:ext>
            </a:extLst>
          </p:cNvPr>
          <p:cNvSpPr>
            <a:spLocks noGrp="1"/>
          </p:cNvSpPr>
          <p:nvPr>
            <p:ph type="title"/>
          </p:nvPr>
        </p:nvSpPr>
        <p:spPr/>
        <p:txBody>
          <a:bodyPr/>
          <a:lstStyle/>
          <a:p>
            <a:r>
              <a:rPr lang="en-GB" dirty="0"/>
              <a:t>Flail Chest</a:t>
            </a:r>
          </a:p>
        </p:txBody>
      </p:sp>
      <p:pic>
        <p:nvPicPr>
          <p:cNvPr id="9218" name="Picture 2" descr="Flail chest definition, causes, symptoms, diagnosis, treatment &amp; prognosis">
            <a:extLst>
              <a:ext uri="{FF2B5EF4-FFF2-40B4-BE49-F238E27FC236}">
                <a16:creationId xmlns:a16="http://schemas.microsoft.com/office/drawing/2014/main" id="{701F8BBC-1BF2-8B41-822A-D2279CC77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7702" y="1476375"/>
            <a:ext cx="8866909"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444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7B3E34F-FF9F-4DF0-8C25-A6A60F8AD7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3779EA0-04E7-4141-804E-B6EF4CBD116B}"/>
              </a:ext>
            </a:extLst>
          </p:cNvPr>
          <p:cNvSpPr>
            <a:spLocks noGrp="1"/>
          </p:cNvSpPr>
          <p:nvPr>
            <p:ph type="title"/>
          </p:nvPr>
        </p:nvSpPr>
        <p:spPr>
          <a:xfrm>
            <a:off x="649224" y="645106"/>
            <a:ext cx="5122652" cy="1259894"/>
          </a:xfrm>
        </p:spPr>
        <p:txBody>
          <a:bodyPr>
            <a:normAutofit/>
          </a:bodyPr>
          <a:lstStyle/>
          <a:p>
            <a:r>
              <a:rPr lang="en-GB" dirty="0"/>
              <a:t>Referred pain from the Tx</a:t>
            </a:r>
          </a:p>
        </p:txBody>
      </p:sp>
      <p:sp>
        <p:nvSpPr>
          <p:cNvPr id="73" name="Rectangle 72">
            <a:extLst>
              <a:ext uri="{FF2B5EF4-FFF2-40B4-BE49-F238E27FC236}">
                <a16:creationId xmlns:a16="http://schemas.microsoft.com/office/drawing/2014/main" id="{1DC76790-A558-4E69-8C18-11603E04A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89DBE96-136E-7144-9C6C-6C6EEF8D6C02}"/>
              </a:ext>
            </a:extLst>
          </p:cNvPr>
          <p:cNvSpPr>
            <a:spLocks noGrp="1"/>
          </p:cNvSpPr>
          <p:nvPr>
            <p:ph idx="1"/>
          </p:nvPr>
        </p:nvSpPr>
        <p:spPr>
          <a:xfrm>
            <a:off x="649225" y="2133600"/>
            <a:ext cx="5122652" cy="3759253"/>
          </a:xfrm>
        </p:spPr>
        <p:txBody>
          <a:bodyPr>
            <a:normAutofit fontScale="92500" lnSpcReduction="10000"/>
          </a:bodyPr>
          <a:lstStyle/>
          <a:p>
            <a:pPr>
              <a:lnSpc>
                <a:spcPct val="90000"/>
              </a:lnSpc>
            </a:pPr>
            <a:r>
              <a:rPr lang="en-GB" sz="1400"/>
              <a:t>About</a:t>
            </a:r>
          </a:p>
          <a:p>
            <a:pPr lvl="1">
              <a:lnSpc>
                <a:spcPct val="90000"/>
              </a:lnSpc>
            </a:pPr>
            <a:r>
              <a:rPr lang="en-GB" sz="1400"/>
              <a:t>Prolapse of a Tx disc?</a:t>
            </a:r>
          </a:p>
          <a:p>
            <a:pPr lvl="1">
              <a:lnSpc>
                <a:spcPct val="90000"/>
              </a:lnSpc>
            </a:pPr>
            <a:r>
              <a:rPr lang="en-GB" sz="1400"/>
              <a:t>Referred from Tx</a:t>
            </a:r>
          </a:p>
          <a:p>
            <a:pPr lvl="1">
              <a:lnSpc>
                <a:spcPct val="90000"/>
              </a:lnSpc>
            </a:pPr>
            <a:endParaRPr lang="en-GB" sz="1400"/>
          </a:p>
          <a:p>
            <a:pPr>
              <a:lnSpc>
                <a:spcPct val="90000"/>
              </a:lnSpc>
            </a:pPr>
            <a:r>
              <a:rPr lang="en-GB" sz="1400"/>
              <a:t>MOI </a:t>
            </a:r>
          </a:p>
          <a:p>
            <a:pPr lvl="1">
              <a:lnSpc>
                <a:spcPct val="90000"/>
              </a:lnSpc>
            </a:pPr>
            <a:r>
              <a:rPr lang="en-GB" sz="1400"/>
              <a:t>Most common cause of chest pain if no Hx of blunt force. So </a:t>
            </a:r>
            <a:r>
              <a:rPr lang="en-GB" sz="1400" err="1"/>
              <a:t>Ax</a:t>
            </a:r>
            <a:r>
              <a:rPr lang="en-GB" sz="1400"/>
              <a:t> C/Tx. </a:t>
            </a:r>
          </a:p>
          <a:p>
            <a:pPr>
              <a:lnSpc>
                <a:spcPct val="90000"/>
              </a:lnSpc>
            </a:pPr>
            <a:endParaRPr lang="en-GB" sz="1400"/>
          </a:p>
          <a:p>
            <a:pPr>
              <a:lnSpc>
                <a:spcPct val="90000"/>
              </a:lnSpc>
            </a:pPr>
            <a:r>
              <a:rPr lang="en-GB" sz="1400"/>
              <a:t>Clinical Features</a:t>
            </a:r>
          </a:p>
          <a:p>
            <a:pPr lvl="1">
              <a:lnSpc>
                <a:spcPct val="90000"/>
              </a:lnSpc>
            </a:pPr>
            <a:r>
              <a:rPr lang="en-GB" sz="1400"/>
              <a:t>Appear as chest pain? Or arms, lateral chest</a:t>
            </a:r>
          </a:p>
          <a:p>
            <a:pPr lvl="1">
              <a:lnSpc>
                <a:spcPct val="90000"/>
              </a:lnSpc>
            </a:pPr>
            <a:r>
              <a:rPr lang="en-GB" sz="1400"/>
              <a:t>Ipsilateral back and central spinal pain, with stiffness.</a:t>
            </a:r>
          </a:p>
          <a:p>
            <a:pPr lvl="1">
              <a:lnSpc>
                <a:spcPct val="90000"/>
              </a:lnSpc>
            </a:pPr>
            <a:r>
              <a:rPr lang="en-GB" sz="1400"/>
              <a:t>Soft tissue tenderness, especially paraspinals</a:t>
            </a:r>
          </a:p>
          <a:p>
            <a:pPr lvl="1">
              <a:lnSpc>
                <a:spcPct val="90000"/>
              </a:lnSpc>
            </a:pPr>
            <a:r>
              <a:rPr lang="en-GB" sz="1400"/>
              <a:t>Agg by deep inspiration, occasionally sharp, </a:t>
            </a:r>
          </a:p>
        </p:txBody>
      </p:sp>
      <p:pic>
        <p:nvPicPr>
          <p:cNvPr id="8194" name="Picture 2" descr="Pin on Folding Fetish">
            <a:extLst>
              <a:ext uri="{FF2B5EF4-FFF2-40B4-BE49-F238E27FC236}">
                <a16:creationId xmlns:a16="http://schemas.microsoft.com/office/drawing/2014/main" id="{E992DF91-1554-4B42-8C50-198A279E119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93997" y="645106"/>
            <a:ext cx="4447465" cy="5247747"/>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43">
            <a:extLst>
              <a:ext uri="{FF2B5EF4-FFF2-40B4-BE49-F238E27FC236}">
                <a16:creationId xmlns:a16="http://schemas.microsoft.com/office/drawing/2014/main" id="{D36306DC-1748-4A88-8EEC-84359BCAC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2880" y="6061223"/>
            <a:ext cx="855156" cy="506277"/>
          </a:xfrm>
          <a:custGeom>
            <a:avLst/>
            <a:gdLst>
              <a:gd name="connsiteX0" fmla="*/ 0 w 855156"/>
              <a:gd name="connsiteY0" fmla="*/ 506277 h 506277"/>
              <a:gd name="connsiteX1" fmla="*/ 509169 w 855156"/>
              <a:gd name="connsiteY1" fmla="*/ 505572 h 506277"/>
              <a:gd name="connsiteX2" fmla="*/ 599864 w 855156"/>
              <a:gd name="connsiteY2" fmla="*/ 505572 h 506277"/>
              <a:gd name="connsiteX3" fmla="*/ 614121 w 855156"/>
              <a:gd name="connsiteY3" fmla="*/ 500804 h 506277"/>
              <a:gd name="connsiteX4" fmla="*/ 619102 w 855156"/>
              <a:gd name="connsiteY4" fmla="*/ 496035 h 506277"/>
              <a:gd name="connsiteX5" fmla="*/ 848071 w 855156"/>
              <a:gd name="connsiteY5" fmla="*/ 267092 h 506277"/>
              <a:gd name="connsiteX6" fmla="*/ 848071 w 855156"/>
              <a:gd name="connsiteY6" fmla="*/ 238480 h 506277"/>
              <a:gd name="connsiteX7" fmla="*/ 619102 w 855156"/>
              <a:gd name="connsiteY7" fmla="*/ 9537 h 506277"/>
              <a:gd name="connsiteX8" fmla="*/ 614121 w 855156"/>
              <a:gd name="connsiteY8" fmla="*/ 4769 h 506277"/>
              <a:gd name="connsiteX9" fmla="*/ 599864 w 855156"/>
              <a:gd name="connsiteY9" fmla="*/ 0 h 506277"/>
              <a:gd name="connsiteX10" fmla="*/ 509169 w 855156"/>
              <a:gd name="connsiteY10" fmla="*/ 0 h 506277"/>
              <a:gd name="connsiteX11" fmla="*/ 0 w 855156"/>
              <a:gd name="connsiteY11" fmla="*/ 144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55156" h="506277">
                <a:moveTo>
                  <a:pt x="0" y="506277"/>
                </a:moveTo>
                <a:lnTo>
                  <a:pt x="509169" y="505572"/>
                </a:lnTo>
                <a:lnTo>
                  <a:pt x="599864" y="505572"/>
                </a:lnTo>
                <a:cubicBezTo>
                  <a:pt x="604673" y="505572"/>
                  <a:pt x="609483" y="500804"/>
                  <a:pt x="614121" y="500804"/>
                </a:cubicBezTo>
                <a:cubicBezTo>
                  <a:pt x="614121" y="496035"/>
                  <a:pt x="619102" y="496035"/>
                  <a:pt x="619102" y="496035"/>
                </a:cubicBezTo>
                <a:lnTo>
                  <a:pt x="848071" y="267092"/>
                </a:lnTo>
                <a:cubicBezTo>
                  <a:pt x="857518" y="257555"/>
                  <a:pt x="857518" y="248018"/>
                  <a:pt x="848071" y="238480"/>
                </a:cubicBezTo>
                <a:lnTo>
                  <a:pt x="619102" y="9537"/>
                </a:lnTo>
                <a:cubicBezTo>
                  <a:pt x="617556" y="7914"/>
                  <a:pt x="615667" y="6392"/>
                  <a:pt x="614121" y="4769"/>
                </a:cubicBezTo>
                <a:cubicBezTo>
                  <a:pt x="609483" y="0"/>
                  <a:pt x="604673" y="0"/>
                  <a:pt x="599864" y="0"/>
                </a:cubicBezTo>
                <a:lnTo>
                  <a:pt x="509169" y="0"/>
                </a:lnTo>
                <a:lnTo>
                  <a:pt x="0" y="1447"/>
                </a:lnTo>
                <a:close/>
              </a:path>
            </a:pathLst>
          </a:custGeom>
          <a:solidFill>
            <a:schemeClr val="accent1"/>
          </a:solidFill>
          <a:ln>
            <a:noFill/>
          </a:ln>
        </p:spPr>
      </p:sp>
    </p:spTree>
    <p:extLst>
      <p:ext uri="{BB962C8B-B14F-4D97-AF65-F5344CB8AC3E}">
        <p14:creationId xmlns:p14="http://schemas.microsoft.com/office/powerpoint/2010/main" val="3981865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47D3502-15D7-40E3-8799-AADA72E46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9AEF0E1-412B-E244-AFEF-5C0B6A07108F}"/>
              </a:ext>
            </a:extLst>
          </p:cNvPr>
          <p:cNvSpPr>
            <a:spLocks noGrp="1"/>
          </p:cNvSpPr>
          <p:nvPr>
            <p:ph type="title"/>
          </p:nvPr>
        </p:nvSpPr>
        <p:spPr>
          <a:xfrm>
            <a:off x="649224" y="645106"/>
            <a:ext cx="3650279" cy="1259894"/>
          </a:xfrm>
        </p:spPr>
        <p:txBody>
          <a:bodyPr>
            <a:normAutofit/>
          </a:bodyPr>
          <a:lstStyle/>
          <a:p>
            <a:r>
              <a:rPr lang="en-GB" sz="3300"/>
              <a:t>Sternoclavicular Joint Sprain</a:t>
            </a:r>
          </a:p>
        </p:txBody>
      </p:sp>
      <p:sp>
        <p:nvSpPr>
          <p:cNvPr id="73" name="Rectangle 72">
            <a:extLst>
              <a:ext uri="{FF2B5EF4-FFF2-40B4-BE49-F238E27FC236}">
                <a16:creationId xmlns:a16="http://schemas.microsoft.com/office/drawing/2014/main" id="{A84DC666-97B4-4AC4-9916-A1936C2F6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D44EB03-CCD1-0443-8E4A-505029CF70C9}"/>
              </a:ext>
            </a:extLst>
          </p:cNvPr>
          <p:cNvSpPr>
            <a:spLocks noGrp="1"/>
          </p:cNvSpPr>
          <p:nvPr>
            <p:ph idx="1"/>
          </p:nvPr>
        </p:nvSpPr>
        <p:spPr>
          <a:xfrm>
            <a:off x="649225" y="2133600"/>
            <a:ext cx="3650278" cy="3759253"/>
          </a:xfrm>
        </p:spPr>
        <p:txBody>
          <a:bodyPr>
            <a:normAutofit fontScale="85000" lnSpcReduction="20000"/>
          </a:bodyPr>
          <a:lstStyle/>
          <a:p>
            <a:r>
              <a:rPr lang="en-GB" dirty="0"/>
              <a:t>A shoulder injury?</a:t>
            </a:r>
          </a:p>
          <a:p>
            <a:r>
              <a:rPr lang="en-GB" dirty="0"/>
              <a:t>Sole articulation of axial skeleton to upper extremity</a:t>
            </a:r>
          </a:p>
          <a:p>
            <a:r>
              <a:rPr lang="en-GB" dirty="0"/>
              <a:t>AND only 25% of medial clavicle surface articulates with the sternum.</a:t>
            </a:r>
          </a:p>
          <a:p>
            <a:endParaRPr lang="en-GB" dirty="0"/>
          </a:p>
          <a:p>
            <a:r>
              <a:rPr lang="en-GB" dirty="0"/>
              <a:t>MOI</a:t>
            </a:r>
          </a:p>
          <a:p>
            <a:pPr lvl="1"/>
            <a:r>
              <a:rPr lang="en-GB" dirty="0"/>
              <a:t>Indirect: FOOA</a:t>
            </a:r>
          </a:p>
          <a:p>
            <a:pPr lvl="1"/>
            <a:r>
              <a:rPr lang="en-GB" dirty="0"/>
              <a:t>Direct blow</a:t>
            </a:r>
          </a:p>
          <a:p>
            <a:r>
              <a:rPr lang="en-GB" dirty="0"/>
              <a:t>Clinical Features</a:t>
            </a:r>
          </a:p>
          <a:p>
            <a:pPr lvl="1"/>
            <a:r>
              <a:rPr lang="en-GB" dirty="0"/>
              <a:t>Pain and swelling</a:t>
            </a:r>
          </a:p>
          <a:p>
            <a:pPr lvl="1"/>
            <a:r>
              <a:rPr lang="en-GB" dirty="0"/>
              <a:t>Query subluxation</a:t>
            </a:r>
          </a:p>
          <a:p>
            <a:endParaRPr lang="en-GB" dirty="0"/>
          </a:p>
        </p:txBody>
      </p:sp>
      <p:pic>
        <p:nvPicPr>
          <p:cNvPr id="3074" name="Picture 2" descr="Sternoclavicular Joint Injuries | SpringerLink">
            <a:extLst>
              <a:ext uri="{FF2B5EF4-FFF2-40B4-BE49-F238E27FC236}">
                <a16:creationId xmlns:a16="http://schemas.microsoft.com/office/drawing/2014/main" id="{BA1157AB-BD5A-0D44-ADDE-E88F04B3903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19543" y="1319465"/>
            <a:ext cx="6953577" cy="3894003"/>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43">
            <a:extLst>
              <a:ext uri="{FF2B5EF4-FFF2-40B4-BE49-F238E27FC236}">
                <a16:creationId xmlns:a16="http://schemas.microsoft.com/office/drawing/2014/main" id="{4EEFCCD7-9BFF-47EA-9C91-94E380FD80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2880" y="6061223"/>
            <a:ext cx="855156" cy="506277"/>
          </a:xfrm>
          <a:custGeom>
            <a:avLst/>
            <a:gdLst>
              <a:gd name="connsiteX0" fmla="*/ 0 w 855156"/>
              <a:gd name="connsiteY0" fmla="*/ 506277 h 506277"/>
              <a:gd name="connsiteX1" fmla="*/ 509169 w 855156"/>
              <a:gd name="connsiteY1" fmla="*/ 505572 h 506277"/>
              <a:gd name="connsiteX2" fmla="*/ 599864 w 855156"/>
              <a:gd name="connsiteY2" fmla="*/ 505572 h 506277"/>
              <a:gd name="connsiteX3" fmla="*/ 614121 w 855156"/>
              <a:gd name="connsiteY3" fmla="*/ 500804 h 506277"/>
              <a:gd name="connsiteX4" fmla="*/ 619102 w 855156"/>
              <a:gd name="connsiteY4" fmla="*/ 496035 h 506277"/>
              <a:gd name="connsiteX5" fmla="*/ 848071 w 855156"/>
              <a:gd name="connsiteY5" fmla="*/ 267092 h 506277"/>
              <a:gd name="connsiteX6" fmla="*/ 848071 w 855156"/>
              <a:gd name="connsiteY6" fmla="*/ 238480 h 506277"/>
              <a:gd name="connsiteX7" fmla="*/ 619102 w 855156"/>
              <a:gd name="connsiteY7" fmla="*/ 9537 h 506277"/>
              <a:gd name="connsiteX8" fmla="*/ 614121 w 855156"/>
              <a:gd name="connsiteY8" fmla="*/ 4769 h 506277"/>
              <a:gd name="connsiteX9" fmla="*/ 599864 w 855156"/>
              <a:gd name="connsiteY9" fmla="*/ 0 h 506277"/>
              <a:gd name="connsiteX10" fmla="*/ 509169 w 855156"/>
              <a:gd name="connsiteY10" fmla="*/ 0 h 506277"/>
              <a:gd name="connsiteX11" fmla="*/ 0 w 855156"/>
              <a:gd name="connsiteY11" fmla="*/ 144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55156" h="506277">
                <a:moveTo>
                  <a:pt x="0" y="506277"/>
                </a:moveTo>
                <a:lnTo>
                  <a:pt x="509169" y="505572"/>
                </a:lnTo>
                <a:lnTo>
                  <a:pt x="599864" y="505572"/>
                </a:lnTo>
                <a:cubicBezTo>
                  <a:pt x="604673" y="505572"/>
                  <a:pt x="609483" y="500804"/>
                  <a:pt x="614121" y="500804"/>
                </a:cubicBezTo>
                <a:cubicBezTo>
                  <a:pt x="614121" y="496035"/>
                  <a:pt x="619102" y="496035"/>
                  <a:pt x="619102" y="496035"/>
                </a:cubicBezTo>
                <a:lnTo>
                  <a:pt x="848071" y="267092"/>
                </a:lnTo>
                <a:cubicBezTo>
                  <a:pt x="857518" y="257555"/>
                  <a:pt x="857518" y="248018"/>
                  <a:pt x="848071" y="238480"/>
                </a:cubicBezTo>
                <a:lnTo>
                  <a:pt x="619102" y="9537"/>
                </a:lnTo>
                <a:cubicBezTo>
                  <a:pt x="617556" y="7914"/>
                  <a:pt x="615667" y="6392"/>
                  <a:pt x="614121" y="4769"/>
                </a:cubicBezTo>
                <a:cubicBezTo>
                  <a:pt x="609483" y="0"/>
                  <a:pt x="604673" y="0"/>
                  <a:pt x="599864" y="0"/>
                </a:cubicBezTo>
                <a:lnTo>
                  <a:pt x="509169" y="0"/>
                </a:lnTo>
                <a:lnTo>
                  <a:pt x="0" y="1447"/>
                </a:lnTo>
                <a:close/>
              </a:path>
            </a:pathLst>
          </a:custGeom>
          <a:solidFill>
            <a:schemeClr val="accent1"/>
          </a:solidFill>
          <a:ln>
            <a:noFill/>
          </a:ln>
        </p:spPr>
      </p:sp>
    </p:spTree>
    <p:extLst>
      <p:ext uri="{BB962C8B-B14F-4D97-AF65-F5344CB8AC3E}">
        <p14:creationId xmlns:p14="http://schemas.microsoft.com/office/powerpoint/2010/main" val="2883571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FC5700F-7321-4B30-B1DC-BC4F2165B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Freeform 11">
            <a:extLst>
              <a:ext uri="{FF2B5EF4-FFF2-40B4-BE49-F238E27FC236}">
                <a16:creationId xmlns:a16="http://schemas.microsoft.com/office/drawing/2014/main" id="{8F50300C-C744-4948-BE34-534215C74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4098" name="Picture 2" descr="Anderson leaves field with side issue | cricket.com.au">
            <a:extLst>
              <a:ext uri="{FF2B5EF4-FFF2-40B4-BE49-F238E27FC236}">
                <a16:creationId xmlns:a16="http://schemas.microsoft.com/office/drawing/2014/main" id="{F433BC5C-174E-704D-8490-CF9810994E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840" r="30202" b="1"/>
          <a:stretch/>
        </p:blipFill>
        <p:spPr bwMode="auto">
          <a:xfrm>
            <a:off x="20" y="1731"/>
            <a:ext cx="465583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a16="http://schemas.microsoft.com/office/drawing/2014/main" id="{3EF50F21-ED59-4E25-B7BC-73AD45B395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54305" y="228600"/>
            <a:ext cx="2851523" cy="6638625"/>
            <a:chOff x="2487613" y="285750"/>
            <a:chExt cx="2428875" cy="5654676"/>
          </a:xfrm>
          <a:solidFill>
            <a:schemeClr val="accent1">
              <a:lumMod val="75000"/>
              <a:alpha val="40000"/>
            </a:schemeClr>
          </a:solidFill>
        </p:grpSpPr>
        <p:sp>
          <p:nvSpPr>
            <p:cNvPr id="76" name="Freeform 11">
              <a:extLst>
                <a:ext uri="{FF2B5EF4-FFF2-40B4-BE49-F238E27FC236}">
                  <a16:creationId xmlns:a16="http://schemas.microsoft.com/office/drawing/2014/main" id="{B4BBD743-AED0-444D-9902-8DB24436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77" name="Freeform 12">
              <a:extLst>
                <a:ext uri="{FF2B5EF4-FFF2-40B4-BE49-F238E27FC236}">
                  <a16:creationId xmlns:a16="http://schemas.microsoft.com/office/drawing/2014/main" id="{AD54B70A-5178-48BC-B033-10C4CA75E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78" name="Freeform 13">
              <a:extLst>
                <a:ext uri="{FF2B5EF4-FFF2-40B4-BE49-F238E27FC236}">
                  <a16:creationId xmlns:a16="http://schemas.microsoft.com/office/drawing/2014/main" id="{20FBEA6E-CA5E-44BD-B307-ABC9ECECFB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79" name="Freeform 14">
              <a:extLst>
                <a:ext uri="{FF2B5EF4-FFF2-40B4-BE49-F238E27FC236}">
                  <a16:creationId xmlns:a16="http://schemas.microsoft.com/office/drawing/2014/main" id="{D99675B1-DB47-4C3A-AB88-AAFF5D482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80" name="Freeform 15">
              <a:extLst>
                <a:ext uri="{FF2B5EF4-FFF2-40B4-BE49-F238E27FC236}">
                  <a16:creationId xmlns:a16="http://schemas.microsoft.com/office/drawing/2014/main" id="{E31454EC-7A3E-4AC8-AABC-52AA6AA7E8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81" name="Freeform 16">
              <a:extLst>
                <a:ext uri="{FF2B5EF4-FFF2-40B4-BE49-F238E27FC236}">
                  <a16:creationId xmlns:a16="http://schemas.microsoft.com/office/drawing/2014/main" id="{3109BB6F-A346-49B5-82E9-F2650BBF1B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82" name="Freeform 17">
              <a:extLst>
                <a:ext uri="{FF2B5EF4-FFF2-40B4-BE49-F238E27FC236}">
                  <a16:creationId xmlns:a16="http://schemas.microsoft.com/office/drawing/2014/main" id="{F81FA27F-C104-4E7D-BE92-7A2811CDD4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83" name="Freeform 18">
              <a:extLst>
                <a:ext uri="{FF2B5EF4-FFF2-40B4-BE49-F238E27FC236}">
                  <a16:creationId xmlns:a16="http://schemas.microsoft.com/office/drawing/2014/main" id="{B677B330-FB3E-4C6C-919C-12B90BE61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84" name="Freeform 19">
              <a:extLst>
                <a:ext uri="{FF2B5EF4-FFF2-40B4-BE49-F238E27FC236}">
                  <a16:creationId xmlns:a16="http://schemas.microsoft.com/office/drawing/2014/main" id="{6BE1B8BD-E8A5-4794-81A6-F0AC9F3C9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85" name="Freeform 20">
              <a:extLst>
                <a:ext uri="{FF2B5EF4-FFF2-40B4-BE49-F238E27FC236}">
                  <a16:creationId xmlns:a16="http://schemas.microsoft.com/office/drawing/2014/main" id="{18C329D0-2CD6-440D-8585-7BE8A81357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86" name="Freeform 21">
              <a:extLst>
                <a:ext uri="{FF2B5EF4-FFF2-40B4-BE49-F238E27FC236}">
                  <a16:creationId xmlns:a16="http://schemas.microsoft.com/office/drawing/2014/main" id="{DD7E021D-22D7-42E8-9DDE-FF9AB9482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87" name="Freeform 22">
              <a:extLst>
                <a:ext uri="{FF2B5EF4-FFF2-40B4-BE49-F238E27FC236}">
                  <a16:creationId xmlns:a16="http://schemas.microsoft.com/office/drawing/2014/main" id="{7E3DAB05-2B17-4064-B002-E9BCAFE08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89" name="Group 88">
            <a:extLst>
              <a:ext uri="{FF2B5EF4-FFF2-40B4-BE49-F238E27FC236}">
                <a16:creationId xmlns:a16="http://schemas.microsoft.com/office/drawing/2014/main" id="{672F9DC4-C2C4-43CF-9C2C-2EE1826F77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1520" y="-30"/>
            <a:ext cx="2356675" cy="6853284"/>
            <a:chOff x="6627813" y="195452"/>
            <a:chExt cx="1952625" cy="5678299"/>
          </a:xfrm>
          <a:solidFill>
            <a:schemeClr val="accent1"/>
          </a:solidFill>
        </p:grpSpPr>
        <p:sp>
          <p:nvSpPr>
            <p:cNvPr id="90" name="Freeform 27">
              <a:extLst>
                <a:ext uri="{FF2B5EF4-FFF2-40B4-BE49-F238E27FC236}">
                  <a16:creationId xmlns:a16="http://schemas.microsoft.com/office/drawing/2014/main" id="{4E0064C5-2224-49BF-884A-D0118AEA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91" name="Freeform 28">
              <a:extLst>
                <a:ext uri="{FF2B5EF4-FFF2-40B4-BE49-F238E27FC236}">
                  <a16:creationId xmlns:a16="http://schemas.microsoft.com/office/drawing/2014/main" id="{0D33309E-8132-42DA-B37B-4CAF0F6D1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92" name="Freeform 29">
              <a:extLst>
                <a:ext uri="{FF2B5EF4-FFF2-40B4-BE49-F238E27FC236}">
                  <a16:creationId xmlns:a16="http://schemas.microsoft.com/office/drawing/2014/main" id="{739DA087-BAEC-4E31-946D-3BA859C62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93" name="Freeform 30">
              <a:extLst>
                <a:ext uri="{FF2B5EF4-FFF2-40B4-BE49-F238E27FC236}">
                  <a16:creationId xmlns:a16="http://schemas.microsoft.com/office/drawing/2014/main" id="{395F1535-595E-4F4C-BEC0-F2EA90625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94" name="Freeform 31">
              <a:extLst>
                <a:ext uri="{FF2B5EF4-FFF2-40B4-BE49-F238E27FC236}">
                  <a16:creationId xmlns:a16="http://schemas.microsoft.com/office/drawing/2014/main" id="{FFFD4D55-2142-47EB-B7EB-5C049C731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95" name="Freeform 32">
              <a:extLst>
                <a:ext uri="{FF2B5EF4-FFF2-40B4-BE49-F238E27FC236}">
                  <a16:creationId xmlns:a16="http://schemas.microsoft.com/office/drawing/2014/main" id="{22CAF07E-CB2F-438A-AD2E-86E3A409B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96" name="Freeform 33">
              <a:extLst>
                <a:ext uri="{FF2B5EF4-FFF2-40B4-BE49-F238E27FC236}">
                  <a16:creationId xmlns:a16="http://schemas.microsoft.com/office/drawing/2014/main" id="{148C41FD-1EDA-45D8-AAA4-E79A76198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97" name="Freeform 34">
              <a:extLst>
                <a:ext uri="{FF2B5EF4-FFF2-40B4-BE49-F238E27FC236}">
                  <a16:creationId xmlns:a16="http://schemas.microsoft.com/office/drawing/2014/main" id="{3D1F13F1-22C7-4224-85FE-622B9F3C9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98" name="Freeform 35">
              <a:extLst>
                <a:ext uri="{FF2B5EF4-FFF2-40B4-BE49-F238E27FC236}">
                  <a16:creationId xmlns:a16="http://schemas.microsoft.com/office/drawing/2014/main" id="{0AD99730-19F0-4DB7-8108-25AF31361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99" name="Freeform 36">
              <a:extLst>
                <a:ext uri="{FF2B5EF4-FFF2-40B4-BE49-F238E27FC236}">
                  <a16:creationId xmlns:a16="http://schemas.microsoft.com/office/drawing/2014/main" id="{143A6D61-3504-4654-982B-80B7F0B5B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100" name="Freeform 37">
              <a:extLst>
                <a:ext uri="{FF2B5EF4-FFF2-40B4-BE49-F238E27FC236}">
                  <a16:creationId xmlns:a16="http://schemas.microsoft.com/office/drawing/2014/main" id="{990038CA-7285-43A9-A8FE-30824AC14B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101" name="Freeform 38">
              <a:extLst>
                <a:ext uri="{FF2B5EF4-FFF2-40B4-BE49-F238E27FC236}">
                  <a16:creationId xmlns:a16="http://schemas.microsoft.com/office/drawing/2014/main" id="{0346AEBE-37DC-4BAB-B50D-E0D763843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2" name="Title 1">
            <a:extLst>
              <a:ext uri="{FF2B5EF4-FFF2-40B4-BE49-F238E27FC236}">
                <a16:creationId xmlns:a16="http://schemas.microsoft.com/office/drawing/2014/main" id="{ADDAE32F-F6B0-2D4C-B319-F4A681A27A1B}"/>
              </a:ext>
            </a:extLst>
          </p:cNvPr>
          <p:cNvSpPr>
            <a:spLocks noGrp="1"/>
          </p:cNvSpPr>
          <p:nvPr>
            <p:ph type="title"/>
          </p:nvPr>
        </p:nvSpPr>
        <p:spPr>
          <a:xfrm>
            <a:off x="6483096" y="624110"/>
            <a:ext cx="5021516" cy="1280890"/>
          </a:xfrm>
        </p:spPr>
        <p:txBody>
          <a:bodyPr>
            <a:normAutofit/>
          </a:bodyPr>
          <a:lstStyle/>
          <a:p>
            <a:r>
              <a:rPr lang="en-GB" dirty="0"/>
              <a:t>Side Strain</a:t>
            </a:r>
          </a:p>
        </p:txBody>
      </p:sp>
      <p:sp>
        <p:nvSpPr>
          <p:cNvPr id="103" name="Rectangle 102">
            <a:extLst>
              <a:ext uri="{FF2B5EF4-FFF2-40B4-BE49-F238E27FC236}">
                <a16:creationId xmlns:a16="http://schemas.microsoft.com/office/drawing/2014/main" id="{6CA72FCB-DBCC-435A-838B-682978F47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1761FD0-21A0-8E4E-89DC-2CA96E6B0A40}"/>
              </a:ext>
            </a:extLst>
          </p:cNvPr>
          <p:cNvSpPr>
            <a:spLocks noGrp="1"/>
          </p:cNvSpPr>
          <p:nvPr>
            <p:ph idx="1"/>
          </p:nvPr>
        </p:nvSpPr>
        <p:spPr>
          <a:xfrm>
            <a:off x="6438191" y="2133600"/>
            <a:ext cx="5066419" cy="3777622"/>
          </a:xfrm>
        </p:spPr>
        <p:txBody>
          <a:bodyPr>
            <a:normAutofit fontScale="92500" lnSpcReduction="20000"/>
          </a:bodyPr>
          <a:lstStyle/>
          <a:p>
            <a:pPr>
              <a:lnSpc>
                <a:spcPct val="90000"/>
              </a:lnSpc>
            </a:pPr>
            <a:r>
              <a:rPr lang="en-GB" sz="1700" dirty="0"/>
              <a:t>Cricket fast bowlers, javelin throwers, rugby players (pointer combo)</a:t>
            </a:r>
          </a:p>
          <a:p>
            <a:pPr>
              <a:lnSpc>
                <a:spcPct val="90000"/>
              </a:lnSpc>
            </a:pPr>
            <a:r>
              <a:rPr lang="en-GB" sz="1700" dirty="0"/>
              <a:t>Highly repetitive, unilateral, asymmetrical, explosive actions, from actively lengthened positions.</a:t>
            </a:r>
          </a:p>
          <a:p>
            <a:pPr>
              <a:lnSpc>
                <a:spcPct val="90000"/>
              </a:lnSpc>
            </a:pPr>
            <a:r>
              <a:rPr lang="en-GB" sz="1700" dirty="0"/>
              <a:t>MOI </a:t>
            </a:r>
          </a:p>
          <a:p>
            <a:pPr lvl="1">
              <a:lnSpc>
                <a:spcPct val="90000"/>
              </a:lnSpc>
            </a:pPr>
            <a:r>
              <a:rPr lang="en-GB" sz="1700" dirty="0"/>
              <a:t>Pain and tenderness</a:t>
            </a:r>
          </a:p>
          <a:p>
            <a:pPr lvl="1">
              <a:lnSpc>
                <a:spcPct val="90000"/>
              </a:lnSpc>
            </a:pPr>
            <a:r>
              <a:rPr lang="en-GB" sz="1700" dirty="0"/>
              <a:t>May have difficulty breathing</a:t>
            </a:r>
          </a:p>
          <a:p>
            <a:pPr>
              <a:lnSpc>
                <a:spcPct val="90000"/>
              </a:lnSpc>
            </a:pPr>
            <a:r>
              <a:rPr lang="en-GB" sz="1700" dirty="0"/>
              <a:t>Clinical Features</a:t>
            </a:r>
          </a:p>
          <a:p>
            <a:pPr lvl="1">
              <a:lnSpc>
                <a:spcPct val="90000"/>
              </a:lnSpc>
            </a:pPr>
            <a:r>
              <a:rPr lang="en-GB" sz="1700" dirty="0"/>
              <a:t>Pain and tenderness of the lateral trunk over the inferior rib cage</a:t>
            </a:r>
          </a:p>
          <a:p>
            <a:pPr lvl="1">
              <a:lnSpc>
                <a:spcPct val="90000"/>
              </a:lnSpc>
            </a:pPr>
            <a:r>
              <a:rPr lang="en-GB" sz="1700" dirty="0"/>
              <a:t>Pain reproduced by clinically recreating MOI</a:t>
            </a:r>
          </a:p>
          <a:p>
            <a:pPr lvl="1">
              <a:lnSpc>
                <a:spcPct val="90000"/>
              </a:lnSpc>
            </a:pPr>
            <a:r>
              <a:rPr lang="en-GB" sz="1700" dirty="0"/>
              <a:t>Compression of lower rib cage?</a:t>
            </a:r>
          </a:p>
        </p:txBody>
      </p:sp>
    </p:spTree>
    <p:extLst>
      <p:ext uri="{BB962C8B-B14F-4D97-AF65-F5344CB8AC3E}">
        <p14:creationId xmlns:p14="http://schemas.microsoft.com/office/powerpoint/2010/main" val="243199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1" name="Freeform 11">
            <a:extLst>
              <a:ext uri="{FF2B5EF4-FFF2-40B4-BE49-F238E27FC236}">
                <a16:creationId xmlns:a16="http://schemas.microsoft.com/office/drawing/2014/main" id="{7E1C44A2-4B37-4B14-B90B-368A88D05E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6146" name="Picture 2" descr="Hip pointer injury causes, symptoms, diagnosis, treatment &amp; recovery time">
            <a:extLst>
              <a:ext uri="{FF2B5EF4-FFF2-40B4-BE49-F238E27FC236}">
                <a16:creationId xmlns:a16="http://schemas.microsoft.com/office/drawing/2014/main" id="{75B3080B-5C35-514C-8816-4346BA5C25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28877"/>
          <a:stretch/>
        </p:blipFill>
        <p:spPr bwMode="auto">
          <a:xfrm>
            <a:off x="2589211" y="643467"/>
            <a:ext cx="8951825"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892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B886A-3B55-694D-B188-5C41C0063D29}"/>
              </a:ext>
            </a:extLst>
          </p:cNvPr>
          <p:cNvSpPr>
            <a:spLocks noGrp="1"/>
          </p:cNvSpPr>
          <p:nvPr>
            <p:ph type="title"/>
          </p:nvPr>
        </p:nvSpPr>
        <p:spPr/>
        <p:txBody>
          <a:bodyPr/>
          <a:lstStyle/>
          <a:p>
            <a:r>
              <a:rPr lang="en-GB" dirty="0"/>
              <a:t>Less Common</a:t>
            </a:r>
          </a:p>
        </p:txBody>
      </p:sp>
      <p:sp>
        <p:nvSpPr>
          <p:cNvPr id="3" name="Text Placeholder 2">
            <a:extLst>
              <a:ext uri="{FF2B5EF4-FFF2-40B4-BE49-F238E27FC236}">
                <a16:creationId xmlns:a16="http://schemas.microsoft.com/office/drawing/2014/main" id="{A41B3233-B96F-3F49-B74F-966D45CD8474}"/>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973747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8100D-0E6F-6142-97E2-64BDEEF7AE19}"/>
              </a:ext>
            </a:extLst>
          </p:cNvPr>
          <p:cNvSpPr>
            <a:spLocks noGrp="1"/>
          </p:cNvSpPr>
          <p:nvPr>
            <p:ph type="title"/>
          </p:nvPr>
        </p:nvSpPr>
        <p:spPr>
          <a:xfrm>
            <a:off x="1640156" y="668715"/>
            <a:ext cx="8911687" cy="1280890"/>
          </a:xfrm>
        </p:spPr>
        <p:txBody>
          <a:bodyPr/>
          <a:lstStyle/>
          <a:p>
            <a:r>
              <a:rPr lang="en-GB" dirty="0"/>
              <a:t>Rib Stress Fracture</a:t>
            </a:r>
          </a:p>
        </p:txBody>
      </p:sp>
      <p:sp>
        <p:nvSpPr>
          <p:cNvPr id="3" name="Content Placeholder 2">
            <a:extLst>
              <a:ext uri="{FF2B5EF4-FFF2-40B4-BE49-F238E27FC236}">
                <a16:creationId xmlns:a16="http://schemas.microsoft.com/office/drawing/2014/main" id="{06CD2D3A-4F01-3848-A151-F85B62201F30}"/>
              </a:ext>
            </a:extLst>
          </p:cNvPr>
          <p:cNvSpPr>
            <a:spLocks noGrp="1"/>
          </p:cNvSpPr>
          <p:nvPr>
            <p:ph idx="1"/>
          </p:nvPr>
        </p:nvSpPr>
        <p:spPr>
          <a:xfrm>
            <a:off x="2265827" y="1763213"/>
            <a:ext cx="4705112" cy="3777622"/>
          </a:xfrm>
        </p:spPr>
        <p:txBody>
          <a:bodyPr/>
          <a:lstStyle/>
          <a:p>
            <a:r>
              <a:rPr lang="en-GB" dirty="0"/>
              <a:t>Throwers and rowers</a:t>
            </a:r>
          </a:p>
          <a:p>
            <a:r>
              <a:rPr lang="en-GB" dirty="0"/>
              <a:t>MOI</a:t>
            </a:r>
          </a:p>
          <a:p>
            <a:pPr lvl="1"/>
            <a:r>
              <a:rPr lang="en-GB" dirty="0"/>
              <a:t>Excessive muscle traction at the attachments to the ribs.</a:t>
            </a:r>
          </a:p>
          <a:p>
            <a:pPr lvl="1"/>
            <a:r>
              <a:rPr lang="en-GB" dirty="0"/>
              <a:t>Site of maximal </a:t>
            </a:r>
            <a:r>
              <a:rPr lang="en-GB" dirty="0" err="1"/>
              <a:t>distrqction</a:t>
            </a:r>
            <a:endParaRPr lang="en-GB" dirty="0"/>
          </a:p>
          <a:p>
            <a:r>
              <a:rPr lang="en-GB" dirty="0"/>
              <a:t>Clinical Features</a:t>
            </a:r>
          </a:p>
        </p:txBody>
      </p:sp>
      <p:pic>
        <p:nvPicPr>
          <p:cNvPr id="6" name="Picture 5">
            <a:extLst>
              <a:ext uri="{FF2B5EF4-FFF2-40B4-BE49-F238E27FC236}">
                <a16:creationId xmlns:a16="http://schemas.microsoft.com/office/drawing/2014/main" id="{5377CB7C-EDEB-D545-BF98-DB2DBE18E199}"/>
              </a:ext>
            </a:extLst>
          </p:cNvPr>
          <p:cNvPicPr>
            <a:picLocks noChangeAspect="1"/>
          </p:cNvPicPr>
          <p:nvPr/>
        </p:nvPicPr>
        <p:blipFill>
          <a:blip r:embed="rId2"/>
          <a:stretch>
            <a:fillRect/>
          </a:stretch>
        </p:blipFill>
        <p:spPr>
          <a:xfrm>
            <a:off x="6623824" y="-131914"/>
            <a:ext cx="5564729" cy="7314246"/>
          </a:xfrm>
          <a:prstGeom prst="rect">
            <a:avLst/>
          </a:prstGeom>
        </p:spPr>
      </p:pic>
      <p:cxnSp>
        <p:nvCxnSpPr>
          <p:cNvPr id="8" name="Straight Arrow Connector 7">
            <a:extLst>
              <a:ext uri="{FF2B5EF4-FFF2-40B4-BE49-F238E27FC236}">
                <a16:creationId xmlns:a16="http://schemas.microsoft.com/office/drawing/2014/main" id="{23BE3285-F8D0-4540-A36D-B354D4356932}"/>
              </a:ext>
            </a:extLst>
          </p:cNvPr>
          <p:cNvCxnSpPr/>
          <p:nvPr/>
        </p:nvCxnSpPr>
        <p:spPr>
          <a:xfrm flipV="1">
            <a:off x="4834751" y="2652489"/>
            <a:ext cx="2319453" cy="118203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14205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1" name="Rectangle 6">
            <a:extLst>
              <a:ext uri="{FF2B5EF4-FFF2-40B4-BE49-F238E27FC236}">
                <a16:creationId xmlns:a16="http://schemas.microsoft.com/office/drawing/2014/main" id="{01520B72-94C4-4ABB-AC64-A3382705B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8">
            <a:extLst>
              <a:ext uri="{FF2B5EF4-FFF2-40B4-BE49-F238E27FC236}">
                <a16:creationId xmlns:a16="http://schemas.microsoft.com/office/drawing/2014/main" id="{9A64CBFD-D6E8-4E6A-8F66-1948BED331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Graphical user interface, text, application, chat or text message&#10;&#10;Description automatically generated">
            <a:extLst>
              <a:ext uri="{FF2B5EF4-FFF2-40B4-BE49-F238E27FC236}">
                <a16:creationId xmlns:a16="http://schemas.microsoft.com/office/drawing/2014/main" id="{84798DBD-C03C-084A-A9D0-4B18DC28E180}"/>
              </a:ext>
            </a:extLst>
          </p:cNvPr>
          <p:cNvPicPr>
            <a:picLocks noChangeAspect="1"/>
          </p:cNvPicPr>
          <p:nvPr/>
        </p:nvPicPr>
        <p:blipFill>
          <a:blip r:embed="rId2"/>
          <a:stretch>
            <a:fillRect/>
          </a:stretch>
        </p:blipFill>
        <p:spPr>
          <a:xfrm>
            <a:off x="739206" y="643467"/>
            <a:ext cx="10713588" cy="5571066"/>
          </a:xfrm>
          <a:prstGeom prst="rect">
            <a:avLst/>
          </a:prstGeom>
        </p:spPr>
      </p:pic>
    </p:spTree>
    <p:extLst>
      <p:ext uri="{BB962C8B-B14F-4D97-AF65-F5344CB8AC3E}">
        <p14:creationId xmlns:p14="http://schemas.microsoft.com/office/powerpoint/2010/main" val="30895659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51C6D932-DFF5-4EAB-9FB1-5073B33058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8574" y="3962"/>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2" name="Picture 4" descr="Imaging of rib stress fractures in elite rowers: the promise of ultrasound?  | British Journal of Sports Medicine">
            <a:extLst>
              <a:ext uri="{FF2B5EF4-FFF2-40B4-BE49-F238E27FC236}">
                <a16:creationId xmlns:a16="http://schemas.microsoft.com/office/drawing/2014/main" id="{B2C58C7F-5BB4-C34E-A02A-7A100CAAB48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3467" y="1297372"/>
            <a:ext cx="5303959" cy="3938189"/>
          </a:xfrm>
          <a:prstGeom prst="rect">
            <a:avLst/>
          </a:prstGeom>
          <a:noFill/>
          <a:ln w="127000" cap="sq">
            <a:solidFill>
              <a:srgbClr val="FFFFFF"/>
            </a:solidFill>
            <a:miter lim="800000"/>
          </a:ln>
          <a:extLst>
            <a:ext uri="{909E8E84-426E-40DD-AFC4-6F175D3DCCD1}">
              <a14:hiddenFill xmlns:a14="http://schemas.microsoft.com/office/drawing/2010/main">
                <a:solidFill>
                  <a:srgbClr val="FFFFFF"/>
                </a:solidFill>
              </a14:hiddenFill>
            </a:ext>
          </a:extLst>
        </p:spPr>
      </p:pic>
      <p:pic>
        <p:nvPicPr>
          <p:cNvPr id="7170" name="Picture 2" descr="The dynamics of rib pain - worldrowing.com">
            <a:extLst>
              <a:ext uri="{FF2B5EF4-FFF2-40B4-BE49-F238E27FC236}">
                <a16:creationId xmlns:a16="http://schemas.microsoft.com/office/drawing/2014/main" id="{BB4C2115-B240-3A49-BED8-5E4F652ED9D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56866" y="1774728"/>
            <a:ext cx="5303959" cy="2983476"/>
          </a:xfrm>
          <a:prstGeom prst="rect">
            <a:avLst/>
          </a:prstGeom>
          <a:noFill/>
          <a:ln w="127000" cap="sq">
            <a:solidFill>
              <a:srgbClr val="FFFFF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408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0BEFE-EBBC-534A-B8FB-0A05D8803A8F}"/>
              </a:ext>
            </a:extLst>
          </p:cNvPr>
          <p:cNvSpPr>
            <a:spLocks noGrp="1"/>
          </p:cNvSpPr>
          <p:nvPr>
            <p:ph type="title"/>
          </p:nvPr>
        </p:nvSpPr>
        <p:spPr/>
        <p:txBody>
          <a:bodyPr/>
          <a:lstStyle/>
          <a:p>
            <a:r>
              <a:rPr lang="en-GB" dirty="0"/>
              <a:t>Not to be missed</a:t>
            </a:r>
          </a:p>
        </p:txBody>
      </p:sp>
      <p:sp>
        <p:nvSpPr>
          <p:cNvPr id="3" name="Text Placeholder 2">
            <a:extLst>
              <a:ext uri="{FF2B5EF4-FFF2-40B4-BE49-F238E27FC236}">
                <a16:creationId xmlns:a16="http://schemas.microsoft.com/office/drawing/2014/main" id="{D3B577C6-03E6-C340-9397-A091F973804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88651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15AD0-2CA7-5749-B78C-429F9F68E17E}"/>
              </a:ext>
            </a:extLst>
          </p:cNvPr>
          <p:cNvSpPr>
            <a:spLocks noGrp="1"/>
          </p:cNvSpPr>
          <p:nvPr>
            <p:ph type="title"/>
          </p:nvPr>
        </p:nvSpPr>
        <p:spPr/>
        <p:txBody>
          <a:bodyPr/>
          <a:lstStyle/>
          <a:p>
            <a:r>
              <a:rPr lang="en-GB" dirty="0"/>
              <a:t>Cardiac Contusion</a:t>
            </a:r>
          </a:p>
        </p:txBody>
      </p:sp>
      <p:sp>
        <p:nvSpPr>
          <p:cNvPr id="3" name="Content Placeholder 2">
            <a:extLst>
              <a:ext uri="{FF2B5EF4-FFF2-40B4-BE49-F238E27FC236}">
                <a16:creationId xmlns:a16="http://schemas.microsoft.com/office/drawing/2014/main" id="{CC3C39D6-BFBB-B349-9000-3187C7E67EAB}"/>
              </a:ext>
            </a:extLst>
          </p:cNvPr>
          <p:cNvSpPr>
            <a:spLocks noGrp="1"/>
          </p:cNvSpPr>
          <p:nvPr>
            <p:ph idx="1"/>
          </p:nvPr>
        </p:nvSpPr>
        <p:spPr/>
        <p:txBody>
          <a:bodyPr/>
          <a:lstStyle/>
          <a:p>
            <a:r>
              <a:rPr lang="en-GB" dirty="0"/>
              <a:t>A haemorrhage of the heart</a:t>
            </a:r>
          </a:p>
          <a:p>
            <a:r>
              <a:rPr lang="en-GB" b="1" dirty="0"/>
              <a:t>MOI</a:t>
            </a:r>
          </a:p>
          <a:p>
            <a:pPr lvl="1"/>
            <a:r>
              <a:rPr lang="en-GB" dirty="0"/>
              <a:t>Caused by a blow to the chest with a blunt object, or a collision in contact sport, or when a hard ball hits the sternum.</a:t>
            </a:r>
          </a:p>
          <a:p>
            <a:pPr lvl="1"/>
            <a:r>
              <a:rPr lang="en-GB" dirty="0"/>
              <a:t>Rapid deceleration</a:t>
            </a:r>
          </a:p>
          <a:p>
            <a:pPr marL="457200" lvl="1" indent="0">
              <a:buNone/>
            </a:pPr>
            <a:endParaRPr lang="en-GB" dirty="0"/>
          </a:p>
          <a:p>
            <a:r>
              <a:rPr lang="en-GB" b="1" dirty="0"/>
              <a:t>Clinical Features</a:t>
            </a:r>
          </a:p>
          <a:p>
            <a:r>
              <a:rPr lang="en-GB" dirty="0"/>
              <a:t>It is difficult to diagnose, but should be suspected after trauma to the chest. </a:t>
            </a:r>
            <a:r>
              <a:rPr lang="en-GB" dirty="0" err="1"/>
              <a:t>Esp</a:t>
            </a:r>
            <a:r>
              <a:rPr lang="en-GB" dirty="0"/>
              <a:t> if caused bruising. Cardiac dysrhythmias are most likely to occur within the first 24 h of the trauma (if they occur at all). They can be fatal so be on alert for the call from the player in the evening. </a:t>
            </a:r>
          </a:p>
        </p:txBody>
      </p:sp>
    </p:spTree>
    <p:extLst>
      <p:ext uri="{BB962C8B-B14F-4D97-AF65-F5344CB8AC3E}">
        <p14:creationId xmlns:p14="http://schemas.microsoft.com/office/powerpoint/2010/main" val="2157628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24" name="Rectangle 70">
            <a:extLst>
              <a:ext uri="{FF2B5EF4-FFF2-40B4-BE49-F238E27FC236}">
                <a16:creationId xmlns:a16="http://schemas.microsoft.com/office/drawing/2014/main" id="{847D3502-15D7-40E3-8799-AADA72E46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B3C4CE2-0E7F-7B42-9107-C54D5EF0A148}"/>
              </a:ext>
            </a:extLst>
          </p:cNvPr>
          <p:cNvSpPr>
            <a:spLocks noGrp="1"/>
          </p:cNvSpPr>
          <p:nvPr>
            <p:ph type="title"/>
          </p:nvPr>
        </p:nvSpPr>
        <p:spPr>
          <a:xfrm>
            <a:off x="649224" y="645106"/>
            <a:ext cx="3650279" cy="1259894"/>
          </a:xfrm>
        </p:spPr>
        <p:txBody>
          <a:bodyPr>
            <a:normAutofit/>
          </a:bodyPr>
          <a:lstStyle/>
          <a:p>
            <a:r>
              <a:rPr lang="en-GB" dirty="0"/>
              <a:t>Pneumothorax</a:t>
            </a:r>
          </a:p>
        </p:txBody>
      </p:sp>
      <p:sp>
        <p:nvSpPr>
          <p:cNvPr id="73" name="Rectangle 72">
            <a:extLst>
              <a:ext uri="{FF2B5EF4-FFF2-40B4-BE49-F238E27FC236}">
                <a16:creationId xmlns:a16="http://schemas.microsoft.com/office/drawing/2014/main" id="{A84DC666-97B4-4AC4-9916-A1936C2F6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38E2480-BA55-9F4C-AFEE-A3C20A1B88C5}"/>
              </a:ext>
            </a:extLst>
          </p:cNvPr>
          <p:cNvSpPr>
            <a:spLocks noGrp="1"/>
          </p:cNvSpPr>
          <p:nvPr>
            <p:ph idx="1"/>
          </p:nvPr>
        </p:nvSpPr>
        <p:spPr>
          <a:xfrm>
            <a:off x="610457" y="1549373"/>
            <a:ext cx="4296079" cy="5018127"/>
          </a:xfrm>
        </p:spPr>
        <p:txBody>
          <a:bodyPr>
            <a:normAutofit fontScale="92500" lnSpcReduction="10000"/>
          </a:bodyPr>
          <a:lstStyle/>
          <a:p>
            <a:r>
              <a:rPr lang="en-GB" dirty="0"/>
              <a:t>Air leaks into the pleural space which, puts pressure on the lung.</a:t>
            </a:r>
          </a:p>
          <a:p>
            <a:r>
              <a:rPr lang="en-GB" dirty="0"/>
              <a:t>“bruised rib” returned too soon?</a:t>
            </a:r>
          </a:p>
          <a:p>
            <a:r>
              <a:rPr lang="en-GB" dirty="0"/>
              <a:t>Need to undergo a respiratory assessment after rib injury and if symptoms change over the next 24-72hrs</a:t>
            </a:r>
          </a:p>
          <a:p>
            <a:endParaRPr lang="en-GB" dirty="0"/>
          </a:p>
          <a:p>
            <a:r>
              <a:rPr lang="en-GB" dirty="0"/>
              <a:t>MOI</a:t>
            </a:r>
          </a:p>
          <a:p>
            <a:pPr lvl="1"/>
            <a:r>
              <a:rPr lang="en-GB" dirty="0"/>
              <a:t>Rapid deceleration</a:t>
            </a:r>
          </a:p>
          <a:p>
            <a:pPr lvl="1"/>
            <a:r>
              <a:rPr lang="en-GB" dirty="0"/>
              <a:t>External force</a:t>
            </a:r>
          </a:p>
          <a:p>
            <a:r>
              <a:rPr lang="en-GB" dirty="0"/>
              <a:t>Clinical features:</a:t>
            </a:r>
          </a:p>
          <a:p>
            <a:pPr lvl="1"/>
            <a:r>
              <a:rPr lang="en-GB" dirty="0"/>
              <a:t>Shortness of breath</a:t>
            </a:r>
          </a:p>
          <a:p>
            <a:pPr lvl="1"/>
            <a:r>
              <a:rPr lang="en-GB" dirty="0"/>
              <a:t>Discomfort on breathing</a:t>
            </a:r>
          </a:p>
          <a:p>
            <a:pPr lvl="1"/>
            <a:r>
              <a:rPr lang="en-GB" dirty="0"/>
              <a:t>Rapid breathing, rapid pulse</a:t>
            </a:r>
          </a:p>
        </p:txBody>
      </p:sp>
      <p:pic>
        <p:nvPicPr>
          <p:cNvPr id="5122" name="Picture 2" descr="I thought it was just a winding, admits Tindall | The Independent">
            <a:extLst>
              <a:ext uri="{FF2B5EF4-FFF2-40B4-BE49-F238E27FC236}">
                <a16:creationId xmlns:a16="http://schemas.microsoft.com/office/drawing/2014/main" id="{3823C4CF-C1F2-2C4C-8785-E166D2D570F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53439" y="802613"/>
            <a:ext cx="6628104" cy="5252773"/>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43">
            <a:extLst>
              <a:ext uri="{FF2B5EF4-FFF2-40B4-BE49-F238E27FC236}">
                <a16:creationId xmlns:a16="http://schemas.microsoft.com/office/drawing/2014/main" id="{4EEFCCD7-9BFF-47EA-9C91-94E380FD80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2880" y="6061223"/>
            <a:ext cx="855156" cy="506277"/>
          </a:xfrm>
          <a:custGeom>
            <a:avLst/>
            <a:gdLst>
              <a:gd name="connsiteX0" fmla="*/ 0 w 855156"/>
              <a:gd name="connsiteY0" fmla="*/ 506277 h 506277"/>
              <a:gd name="connsiteX1" fmla="*/ 509169 w 855156"/>
              <a:gd name="connsiteY1" fmla="*/ 505572 h 506277"/>
              <a:gd name="connsiteX2" fmla="*/ 599864 w 855156"/>
              <a:gd name="connsiteY2" fmla="*/ 505572 h 506277"/>
              <a:gd name="connsiteX3" fmla="*/ 614121 w 855156"/>
              <a:gd name="connsiteY3" fmla="*/ 500804 h 506277"/>
              <a:gd name="connsiteX4" fmla="*/ 619102 w 855156"/>
              <a:gd name="connsiteY4" fmla="*/ 496035 h 506277"/>
              <a:gd name="connsiteX5" fmla="*/ 848071 w 855156"/>
              <a:gd name="connsiteY5" fmla="*/ 267092 h 506277"/>
              <a:gd name="connsiteX6" fmla="*/ 848071 w 855156"/>
              <a:gd name="connsiteY6" fmla="*/ 238480 h 506277"/>
              <a:gd name="connsiteX7" fmla="*/ 619102 w 855156"/>
              <a:gd name="connsiteY7" fmla="*/ 9537 h 506277"/>
              <a:gd name="connsiteX8" fmla="*/ 614121 w 855156"/>
              <a:gd name="connsiteY8" fmla="*/ 4769 h 506277"/>
              <a:gd name="connsiteX9" fmla="*/ 599864 w 855156"/>
              <a:gd name="connsiteY9" fmla="*/ 0 h 506277"/>
              <a:gd name="connsiteX10" fmla="*/ 509169 w 855156"/>
              <a:gd name="connsiteY10" fmla="*/ 0 h 506277"/>
              <a:gd name="connsiteX11" fmla="*/ 0 w 855156"/>
              <a:gd name="connsiteY11" fmla="*/ 144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55156" h="506277">
                <a:moveTo>
                  <a:pt x="0" y="506277"/>
                </a:moveTo>
                <a:lnTo>
                  <a:pt x="509169" y="505572"/>
                </a:lnTo>
                <a:lnTo>
                  <a:pt x="599864" y="505572"/>
                </a:lnTo>
                <a:cubicBezTo>
                  <a:pt x="604673" y="505572"/>
                  <a:pt x="609483" y="500804"/>
                  <a:pt x="614121" y="500804"/>
                </a:cubicBezTo>
                <a:cubicBezTo>
                  <a:pt x="614121" y="496035"/>
                  <a:pt x="619102" y="496035"/>
                  <a:pt x="619102" y="496035"/>
                </a:cubicBezTo>
                <a:lnTo>
                  <a:pt x="848071" y="267092"/>
                </a:lnTo>
                <a:cubicBezTo>
                  <a:pt x="857518" y="257555"/>
                  <a:pt x="857518" y="248018"/>
                  <a:pt x="848071" y="238480"/>
                </a:cubicBezTo>
                <a:lnTo>
                  <a:pt x="619102" y="9537"/>
                </a:lnTo>
                <a:cubicBezTo>
                  <a:pt x="617556" y="7914"/>
                  <a:pt x="615667" y="6392"/>
                  <a:pt x="614121" y="4769"/>
                </a:cubicBezTo>
                <a:cubicBezTo>
                  <a:pt x="609483" y="0"/>
                  <a:pt x="604673" y="0"/>
                  <a:pt x="599864" y="0"/>
                </a:cubicBezTo>
                <a:lnTo>
                  <a:pt x="509169" y="0"/>
                </a:lnTo>
                <a:lnTo>
                  <a:pt x="0" y="1447"/>
                </a:lnTo>
                <a:close/>
              </a:path>
            </a:pathLst>
          </a:custGeom>
          <a:solidFill>
            <a:schemeClr val="accent1"/>
          </a:solidFill>
          <a:ln>
            <a:noFill/>
          </a:ln>
        </p:spPr>
      </p:sp>
    </p:spTree>
    <p:extLst>
      <p:ext uri="{BB962C8B-B14F-4D97-AF65-F5344CB8AC3E}">
        <p14:creationId xmlns:p14="http://schemas.microsoft.com/office/powerpoint/2010/main" val="1561107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48E2A-CF9F-0B4F-BF3B-5C822B1187F8}"/>
              </a:ext>
            </a:extLst>
          </p:cNvPr>
          <p:cNvSpPr>
            <a:spLocks noGrp="1"/>
          </p:cNvSpPr>
          <p:nvPr>
            <p:ph type="title"/>
          </p:nvPr>
        </p:nvSpPr>
        <p:spPr/>
        <p:txBody>
          <a:bodyPr/>
          <a:lstStyle/>
          <a:p>
            <a:r>
              <a:rPr lang="en-GB" dirty="0"/>
              <a:t>Other</a:t>
            </a:r>
          </a:p>
        </p:txBody>
      </p:sp>
      <p:sp>
        <p:nvSpPr>
          <p:cNvPr id="3" name="Text Placeholder 2">
            <a:extLst>
              <a:ext uri="{FF2B5EF4-FFF2-40B4-BE49-F238E27FC236}">
                <a16:creationId xmlns:a16="http://schemas.microsoft.com/office/drawing/2014/main" id="{725C1CF0-11C7-5246-8C52-5FF1276FE0A1}"/>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0469381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FC5700F-7321-4B30-B1DC-BC4F2165B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5" name="Freeform 11">
            <a:extLst>
              <a:ext uri="{FF2B5EF4-FFF2-40B4-BE49-F238E27FC236}">
                <a16:creationId xmlns:a16="http://schemas.microsoft.com/office/drawing/2014/main" id="{8F50300C-C744-4948-BE34-534215C74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11268" name="Picture 4" descr="Scheuermann's disease - Wikipedia">
            <a:extLst>
              <a:ext uri="{FF2B5EF4-FFF2-40B4-BE49-F238E27FC236}">
                <a16:creationId xmlns:a16="http://schemas.microsoft.com/office/drawing/2014/main" id="{C6B3579C-742A-5345-88A6-305F1DC3E6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33" r="18374"/>
          <a:stretch/>
        </p:blipFill>
        <p:spPr bwMode="auto">
          <a:xfrm>
            <a:off x="20" y="1731"/>
            <a:ext cx="465583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77" name="Group 76">
            <a:extLst>
              <a:ext uri="{FF2B5EF4-FFF2-40B4-BE49-F238E27FC236}">
                <a16:creationId xmlns:a16="http://schemas.microsoft.com/office/drawing/2014/main" id="{3EF50F21-ED59-4E25-B7BC-73AD45B395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54305" y="228600"/>
            <a:ext cx="2851523" cy="6638625"/>
            <a:chOff x="2487613" y="285750"/>
            <a:chExt cx="2428875" cy="5654676"/>
          </a:xfrm>
          <a:solidFill>
            <a:schemeClr val="accent1">
              <a:lumMod val="75000"/>
              <a:alpha val="40000"/>
            </a:schemeClr>
          </a:solidFill>
        </p:grpSpPr>
        <p:sp>
          <p:nvSpPr>
            <p:cNvPr id="78" name="Freeform 11">
              <a:extLst>
                <a:ext uri="{FF2B5EF4-FFF2-40B4-BE49-F238E27FC236}">
                  <a16:creationId xmlns:a16="http://schemas.microsoft.com/office/drawing/2014/main" id="{B4BBD743-AED0-444D-9902-8DB24436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79" name="Freeform 12">
              <a:extLst>
                <a:ext uri="{FF2B5EF4-FFF2-40B4-BE49-F238E27FC236}">
                  <a16:creationId xmlns:a16="http://schemas.microsoft.com/office/drawing/2014/main" id="{AD54B70A-5178-48BC-B033-10C4CA75E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80" name="Freeform 13">
              <a:extLst>
                <a:ext uri="{FF2B5EF4-FFF2-40B4-BE49-F238E27FC236}">
                  <a16:creationId xmlns:a16="http://schemas.microsoft.com/office/drawing/2014/main" id="{20FBEA6E-CA5E-44BD-B307-ABC9ECECFB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81" name="Freeform 14">
              <a:extLst>
                <a:ext uri="{FF2B5EF4-FFF2-40B4-BE49-F238E27FC236}">
                  <a16:creationId xmlns:a16="http://schemas.microsoft.com/office/drawing/2014/main" id="{D99675B1-DB47-4C3A-AB88-AAFF5D482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82" name="Freeform 15">
              <a:extLst>
                <a:ext uri="{FF2B5EF4-FFF2-40B4-BE49-F238E27FC236}">
                  <a16:creationId xmlns:a16="http://schemas.microsoft.com/office/drawing/2014/main" id="{E31454EC-7A3E-4AC8-AABC-52AA6AA7E8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83" name="Freeform 16">
              <a:extLst>
                <a:ext uri="{FF2B5EF4-FFF2-40B4-BE49-F238E27FC236}">
                  <a16:creationId xmlns:a16="http://schemas.microsoft.com/office/drawing/2014/main" id="{3109BB6F-A346-49B5-82E9-F2650BBF1B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84" name="Freeform 17">
              <a:extLst>
                <a:ext uri="{FF2B5EF4-FFF2-40B4-BE49-F238E27FC236}">
                  <a16:creationId xmlns:a16="http://schemas.microsoft.com/office/drawing/2014/main" id="{F81FA27F-C104-4E7D-BE92-7A2811CDD4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85" name="Freeform 18">
              <a:extLst>
                <a:ext uri="{FF2B5EF4-FFF2-40B4-BE49-F238E27FC236}">
                  <a16:creationId xmlns:a16="http://schemas.microsoft.com/office/drawing/2014/main" id="{B677B330-FB3E-4C6C-919C-12B90BE61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86" name="Freeform 19">
              <a:extLst>
                <a:ext uri="{FF2B5EF4-FFF2-40B4-BE49-F238E27FC236}">
                  <a16:creationId xmlns:a16="http://schemas.microsoft.com/office/drawing/2014/main" id="{6BE1B8BD-E8A5-4794-81A6-F0AC9F3C9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87" name="Freeform 20">
              <a:extLst>
                <a:ext uri="{FF2B5EF4-FFF2-40B4-BE49-F238E27FC236}">
                  <a16:creationId xmlns:a16="http://schemas.microsoft.com/office/drawing/2014/main" id="{18C329D0-2CD6-440D-8585-7BE8A81357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88" name="Freeform 21">
              <a:extLst>
                <a:ext uri="{FF2B5EF4-FFF2-40B4-BE49-F238E27FC236}">
                  <a16:creationId xmlns:a16="http://schemas.microsoft.com/office/drawing/2014/main" id="{DD7E021D-22D7-42E8-9DDE-FF9AB9482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89" name="Freeform 22">
              <a:extLst>
                <a:ext uri="{FF2B5EF4-FFF2-40B4-BE49-F238E27FC236}">
                  <a16:creationId xmlns:a16="http://schemas.microsoft.com/office/drawing/2014/main" id="{7E3DAB05-2B17-4064-B002-E9BCAFE08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91" name="Group 90">
            <a:extLst>
              <a:ext uri="{FF2B5EF4-FFF2-40B4-BE49-F238E27FC236}">
                <a16:creationId xmlns:a16="http://schemas.microsoft.com/office/drawing/2014/main" id="{672F9DC4-C2C4-43CF-9C2C-2EE1826F77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1520" y="-30"/>
            <a:ext cx="2356675" cy="6853284"/>
            <a:chOff x="6627813" y="195452"/>
            <a:chExt cx="1952625" cy="5678299"/>
          </a:xfrm>
          <a:solidFill>
            <a:schemeClr val="accent1"/>
          </a:solidFill>
        </p:grpSpPr>
        <p:sp>
          <p:nvSpPr>
            <p:cNvPr id="92" name="Freeform 27">
              <a:extLst>
                <a:ext uri="{FF2B5EF4-FFF2-40B4-BE49-F238E27FC236}">
                  <a16:creationId xmlns:a16="http://schemas.microsoft.com/office/drawing/2014/main" id="{4E0064C5-2224-49BF-884A-D0118AEA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93" name="Freeform 28">
              <a:extLst>
                <a:ext uri="{FF2B5EF4-FFF2-40B4-BE49-F238E27FC236}">
                  <a16:creationId xmlns:a16="http://schemas.microsoft.com/office/drawing/2014/main" id="{0D33309E-8132-42DA-B37B-4CAF0F6D1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94" name="Freeform 29">
              <a:extLst>
                <a:ext uri="{FF2B5EF4-FFF2-40B4-BE49-F238E27FC236}">
                  <a16:creationId xmlns:a16="http://schemas.microsoft.com/office/drawing/2014/main" id="{739DA087-BAEC-4E31-946D-3BA859C62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95" name="Freeform 30">
              <a:extLst>
                <a:ext uri="{FF2B5EF4-FFF2-40B4-BE49-F238E27FC236}">
                  <a16:creationId xmlns:a16="http://schemas.microsoft.com/office/drawing/2014/main" id="{395F1535-595E-4F4C-BEC0-F2EA90625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96" name="Freeform 31">
              <a:extLst>
                <a:ext uri="{FF2B5EF4-FFF2-40B4-BE49-F238E27FC236}">
                  <a16:creationId xmlns:a16="http://schemas.microsoft.com/office/drawing/2014/main" id="{FFFD4D55-2142-47EB-B7EB-5C049C731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97" name="Freeform 32">
              <a:extLst>
                <a:ext uri="{FF2B5EF4-FFF2-40B4-BE49-F238E27FC236}">
                  <a16:creationId xmlns:a16="http://schemas.microsoft.com/office/drawing/2014/main" id="{22CAF07E-CB2F-438A-AD2E-86E3A409B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98" name="Freeform 33">
              <a:extLst>
                <a:ext uri="{FF2B5EF4-FFF2-40B4-BE49-F238E27FC236}">
                  <a16:creationId xmlns:a16="http://schemas.microsoft.com/office/drawing/2014/main" id="{148C41FD-1EDA-45D8-AAA4-E79A76198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99" name="Freeform 34">
              <a:extLst>
                <a:ext uri="{FF2B5EF4-FFF2-40B4-BE49-F238E27FC236}">
                  <a16:creationId xmlns:a16="http://schemas.microsoft.com/office/drawing/2014/main" id="{3D1F13F1-22C7-4224-85FE-622B9F3C9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00" name="Freeform 35">
              <a:extLst>
                <a:ext uri="{FF2B5EF4-FFF2-40B4-BE49-F238E27FC236}">
                  <a16:creationId xmlns:a16="http://schemas.microsoft.com/office/drawing/2014/main" id="{0AD99730-19F0-4DB7-8108-25AF31361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101" name="Freeform 36">
              <a:extLst>
                <a:ext uri="{FF2B5EF4-FFF2-40B4-BE49-F238E27FC236}">
                  <a16:creationId xmlns:a16="http://schemas.microsoft.com/office/drawing/2014/main" id="{143A6D61-3504-4654-982B-80B7F0B5B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102" name="Freeform 37">
              <a:extLst>
                <a:ext uri="{FF2B5EF4-FFF2-40B4-BE49-F238E27FC236}">
                  <a16:creationId xmlns:a16="http://schemas.microsoft.com/office/drawing/2014/main" id="{990038CA-7285-43A9-A8FE-30824AC14B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103" name="Freeform 38">
              <a:extLst>
                <a:ext uri="{FF2B5EF4-FFF2-40B4-BE49-F238E27FC236}">
                  <a16:creationId xmlns:a16="http://schemas.microsoft.com/office/drawing/2014/main" id="{0346AEBE-37DC-4BAB-B50D-E0D763843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2" name="Title 1">
            <a:extLst>
              <a:ext uri="{FF2B5EF4-FFF2-40B4-BE49-F238E27FC236}">
                <a16:creationId xmlns:a16="http://schemas.microsoft.com/office/drawing/2014/main" id="{DB4194BC-0164-7A40-BC13-4A0058B23799}"/>
              </a:ext>
            </a:extLst>
          </p:cNvPr>
          <p:cNvSpPr>
            <a:spLocks noGrp="1"/>
          </p:cNvSpPr>
          <p:nvPr>
            <p:ph type="title"/>
          </p:nvPr>
        </p:nvSpPr>
        <p:spPr>
          <a:xfrm>
            <a:off x="6483096" y="624110"/>
            <a:ext cx="5021516" cy="1280890"/>
          </a:xfrm>
        </p:spPr>
        <p:txBody>
          <a:bodyPr>
            <a:normAutofit/>
          </a:bodyPr>
          <a:lstStyle/>
          <a:p>
            <a:r>
              <a:rPr lang="en-GB" dirty="0"/>
              <a:t>Scheuermann’s disease</a:t>
            </a:r>
          </a:p>
        </p:txBody>
      </p:sp>
      <p:sp>
        <p:nvSpPr>
          <p:cNvPr id="105" name="Rectangle 104">
            <a:extLst>
              <a:ext uri="{FF2B5EF4-FFF2-40B4-BE49-F238E27FC236}">
                <a16:creationId xmlns:a16="http://schemas.microsoft.com/office/drawing/2014/main" id="{6CA72FCB-DBCC-435A-838B-682978F47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5E51A49-50DA-0943-A1E6-BE270BDAA20E}"/>
              </a:ext>
            </a:extLst>
          </p:cNvPr>
          <p:cNvSpPr>
            <a:spLocks noGrp="1"/>
          </p:cNvSpPr>
          <p:nvPr>
            <p:ph idx="1"/>
          </p:nvPr>
        </p:nvSpPr>
        <p:spPr>
          <a:xfrm>
            <a:off x="6438191" y="2133600"/>
            <a:ext cx="5066419" cy="3777622"/>
          </a:xfrm>
        </p:spPr>
        <p:txBody>
          <a:bodyPr>
            <a:normAutofit/>
          </a:bodyPr>
          <a:lstStyle/>
          <a:p>
            <a:r>
              <a:rPr lang="en-GB" dirty="0"/>
              <a:t>Accentuated low kyphosis</a:t>
            </a:r>
          </a:p>
          <a:p>
            <a:r>
              <a:rPr lang="en-GB" dirty="0"/>
              <a:t>MOI</a:t>
            </a:r>
          </a:p>
          <a:p>
            <a:r>
              <a:rPr lang="en-GB" dirty="0"/>
              <a:t>Prolonged exposures to flexion postures</a:t>
            </a:r>
          </a:p>
          <a:p>
            <a:r>
              <a:rPr lang="en-GB" dirty="0"/>
              <a:t>Adolescents and cycling</a:t>
            </a:r>
          </a:p>
          <a:p>
            <a:r>
              <a:rPr lang="en-GB" dirty="0"/>
              <a:t>Clinical Features</a:t>
            </a:r>
          </a:p>
          <a:p>
            <a:pPr lvl="1"/>
            <a:r>
              <a:rPr lang="en-GB" dirty="0"/>
              <a:t>Vertebral irregularities in 4 or more levels</a:t>
            </a:r>
          </a:p>
          <a:p>
            <a:endParaRPr lang="en-GB" dirty="0"/>
          </a:p>
        </p:txBody>
      </p:sp>
    </p:spTree>
    <p:extLst>
      <p:ext uri="{BB962C8B-B14F-4D97-AF65-F5344CB8AC3E}">
        <p14:creationId xmlns:p14="http://schemas.microsoft.com/office/powerpoint/2010/main" val="1614467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879851-1A1D-4246-AAA1-C484E85833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8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AE32FF5-51ED-DB40-B421-EB3F4BD04BE4}"/>
              </a:ext>
            </a:extLst>
          </p:cNvPr>
          <p:cNvPicPr>
            <a:picLocks noChangeAspect="1"/>
          </p:cNvPicPr>
          <p:nvPr/>
        </p:nvPicPr>
        <p:blipFill rotWithShape="1">
          <a:blip r:embed="rId2">
            <a:alphaModFix amt="35000"/>
          </a:blip>
          <a:srcRect l="444"/>
          <a:stretch/>
        </p:blipFill>
        <p:spPr>
          <a:xfrm>
            <a:off x="-8825" y="10"/>
            <a:ext cx="12192000" cy="6857990"/>
          </a:xfrm>
          <a:prstGeom prst="rect">
            <a:avLst/>
          </a:prstGeom>
        </p:spPr>
      </p:pic>
      <p:sp>
        <p:nvSpPr>
          <p:cNvPr id="2" name="Title 1">
            <a:extLst>
              <a:ext uri="{FF2B5EF4-FFF2-40B4-BE49-F238E27FC236}">
                <a16:creationId xmlns:a16="http://schemas.microsoft.com/office/drawing/2014/main" id="{706E9D40-FF67-3B49-919D-AF86C8B99ABA}"/>
              </a:ext>
            </a:extLst>
          </p:cNvPr>
          <p:cNvSpPr>
            <a:spLocks noGrp="1"/>
          </p:cNvSpPr>
          <p:nvPr>
            <p:ph type="title"/>
          </p:nvPr>
        </p:nvSpPr>
        <p:spPr>
          <a:xfrm>
            <a:off x="2592925" y="624110"/>
            <a:ext cx="8911687" cy="1280890"/>
          </a:xfrm>
        </p:spPr>
        <p:txBody>
          <a:bodyPr>
            <a:normAutofit/>
          </a:bodyPr>
          <a:lstStyle/>
          <a:p>
            <a:r>
              <a:rPr lang="en-GB"/>
              <a:t>Story…</a:t>
            </a:r>
          </a:p>
        </p:txBody>
      </p:sp>
      <p:sp>
        <p:nvSpPr>
          <p:cNvPr id="3" name="Text Placeholder 2">
            <a:extLst>
              <a:ext uri="{FF2B5EF4-FFF2-40B4-BE49-F238E27FC236}">
                <a16:creationId xmlns:a16="http://schemas.microsoft.com/office/drawing/2014/main" id="{6C779EFB-8B94-5C49-B6FA-11A5A0C19A12}"/>
              </a:ext>
            </a:extLst>
          </p:cNvPr>
          <p:cNvSpPr>
            <a:spLocks noGrp="1"/>
          </p:cNvSpPr>
          <p:nvPr>
            <p:ph type="body" idx="1"/>
          </p:nvPr>
        </p:nvSpPr>
        <p:spPr>
          <a:xfrm>
            <a:off x="1638300" y="2256263"/>
            <a:ext cx="8915400" cy="3777622"/>
          </a:xfrm>
        </p:spPr>
        <p:txBody>
          <a:bodyPr>
            <a:normAutofit/>
          </a:bodyPr>
          <a:lstStyle/>
          <a:p>
            <a:pPr marL="304793" indent="0">
              <a:buNone/>
            </a:pPr>
            <a:r>
              <a:rPr lang="en-GB" sz="2800" dirty="0">
                <a:solidFill>
                  <a:schemeClr val="accent1"/>
                </a:solidFill>
              </a:rPr>
              <a:t>Something was always hurting Tim. His knees hurt if he sat too long. His back hurt if he stood too long. His neck hurt if he worked too long. Jeff told him he’s got terrible posture. So have lots of people and they’re not in pain, it doesn’t seem fair. </a:t>
            </a:r>
          </a:p>
        </p:txBody>
      </p:sp>
    </p:spTree>
    <p:extLst>
      <p:ext uri="{BB962C8B-B14F-4D97-AF65-F5344CB8AC3E}">
        <p14:creationId xmlns:p14="http://schemas.microsoft.com/office/powerpoint/2010/main" val="3986084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B28271E-9555-42CD-BD73-34342E2C88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accent1">
              <a:lumMod val="75000"/>
              <a:alpha val="40000"/>
            </a:schemeClr>
          </a:solidFill>
        </p:grpSpPr>
        <p:sp>
          <p:nvSpPr>
            <p:cNvPr id="13" name="Freeform 11">
              <a:extLst>
                <a:ext uri="{FF2B5EF4-FFF2-40B4-BE49-F238E27FC236}">
                  <a16:creationId xmlns:a16="http://schemas.microsoft.com/office/drawing/2014/main" id="{6BD4240E-6DDD-4EE5-A78F-73FA03FFB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 name="Freeform 12">
              <a:extLst>
                <a:ext uri="{FF2B5EF4-FFF2-40B4-BE49-F238E27FC236}">
                  <a16:creationId xmlns:a16="http://schemas.microsoft.com/office/drawing/2014/main" id="{EF140C05-5A32-4121-BA59-39C09D2186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5" name="Freeform 13">
              <a:extLst>
                <a:ext uri="{FF2B5EF4-FFF2-40B4-BE49-F238E27FC236}">
                  <a16:creationId xmlns:a16="http://schemas.microsoft.com/office/drawing/2014/main" id="{22E56440-2EF9-456B-A139-1EE8EAD95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 name="Freeform 14">
              <a:extLst>
                <a:ext uri="{FF2B5EF4-FFF2-40B4-BE49-F238E27FC236}">
                  <a16:creationId xmlns:a16="http://schemas.microsoft.com/office/drawing/2014/main" id="{B9475300-3C94-4891-8DC1-32A481BC9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7" name="Freeform 15">
              <a:extLst>
                <a:ext uri="{FF2B5EF4-FFF2-40B4-BE49-F238E27FC236}">
                  <a16:creationId xmlns:a16="http://schemas.microsoft.com/office/drawing/2014/main" id="{1CFB1402-A2ED-4D11-874C-0AB6FF4D2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8" name="Freeform 16">
              <a:extLst>
                <a:ext uri="{FF2B5EF4-FFF2-40B4-BE49-F238E27FC236}">
                  <a16:creationId xmlns:a16="http://schemas.microsoft.com/office/drawing/2014/main" id="{E0FE3BE1-58D7-46C0-AE4E-B175438933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9" name="Freeform 17">
              <a:extLst>
                <a:ext uri="{FF2B5EF4-FFF2-40B4-BE49-F238E27FC236}">
                  <a16:creationId xmlns:a16="http://schemas.microsoft.com/office/drawing/2014/main" id="{4498F76B-1EB5-4825-B5A5-B67DD6F8E5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0" name="Freeform 18">
              <a:extLst>
                <a:ext uri="{FF2B5EF4-FFF2-40B4-BE49-F238E27FC236}">
                  <a16:creationId xmlns:a16="http://schemas.microsoft.com/office/drawing/2014/main" id="{7E7BF4CC-6307-4B94-9A6F-13CE0FA3B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1" name="Freeform 19">
              <a:extLst>
                <a:ext uri="{FF2B5EF4-FFF2-40B4-BE49-F238E27FC236}">
                  <a16:creationId xmlns:a16="http://schemas.microsoft.com/office/drawing/2014/main" id="{EF0043F8-898A-4BEE-8EFB-902C0EF25A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2" name="Freeform 20">
              <a:extLst>
                <a:ext uri="{FF2B5EF4-FFF2-40B4-BE49-F238E27FC236}">
                  <a16:creationId xmlns:a16="http://schemas.microsoft.com/office/drawing/2014/main" id="{CE793A4A-9FAE-4C74-904A-E586185E00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3" name="Freeform 21">
              <a:extLst>
                <a:ext uri="{FF2B5EF4-FFF2-40B4-BE49-F238E27FC236}">
                  <a16:creationId xmlns:a16="http://schemas.microsoft.com/office/drawing/2014/main" id="{4DBD540B-DF85-4B25-899B-35EC608D2E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4" name="Freeform 22">
              <a:extLst>
                <a:ext uri="{FF2B5EF4-FFF2-40B4-BE49-F238E27FC236}">
                  <a16:creationId xmlns:a16="http://schemas.microsoft.com/office/drawing/2014/main" id="{3753F73A-23B3-4FAA-A620-BD721A126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Group 25">
            <a:extLst>
              <a:ext uri="{FF2B5EF4-FFF2-40B4-BE49-F238E27FC236}">
                <a16:creationId xmlns:a16="http://schemas.microsoft.com/office/drawing/2014/main" id="{8267D78B-5467-413E-AA16-317DC14DED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30"/>
            <a:ext cx="2356675" cy="6853284"/>
            <a:chOff x="6627813" y="195452"/>
            <a:chExt cx="1952625" cy="5678299"/>
          </a:xfrm>
          <a:solidFill>
            <a:schemeClr val="accent1"/>
          </a:solidFill>
        </p:grpSpPr>
        <p:sp>
          <p:nvSpPr>
            <p:cNvPr id="27" name="Freeform 27">
              <a:extLst>
                <a:ext uri="{FF2B5EF4-FFF2-40B4-BE49-F238E27FC236}">
                  <a16:creationId xmlns:a16="http://schemas.microsoft.com/office/drawing/2014/main" id="{DB4FB125-4A45-46ED-BB4C-57BB75D98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28" name="Freeform 28">
              <a:extLst>
                <a:ext uri="{FF2B5EF4-FFF2-40B4-BE49-F238E27FC236}">
                  <a16:creationId xmlns:a16="http://schemas.microsoft.com/office/drawing/2014/main" id="{E3598A84-A979-4879-8893-B8318DCE66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29" name="Freeform 29">
              <a:extLst>
                <a:ext uri="{FF2B5EF4-FFF2-40B4-BE49-F238E27FC236}">
                  <a16:creationId xmlns:a16="http://schemas.microsoft.com/office/drawing/2014/main" id="{112EB207-FB2F-4573-8255-F21ADC664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0" name="Freeform 30">
              <a:extLst>
                <a:ext uri="{FF2B5EF4-FFF2-40B4-BE49-F238E27FC236}">
                  <a16:creationId xmlns:a16="http://schemas.microsoft.com/office/drawing/2014/main" id="{A3484ADB-0708-464C-8AED-81B67BE55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1" name="Freeform 31">
              <a:extLst>
                <a:ext uri="{FF2B5EF4-FFF2-40B4-BE49-F238E27FC236}">
                  <a16:creationId xmlns:a16="http://schemas.microsoft.com/office/drawing/2014/main" id="{1266C770-33FF-4943-AACF-26ABEE311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32" name="Freeform 32">
              <a:extLst>
                <a:ext uri="{FF2B5EF4-FFF2-40B4-BE49-F238E27FC236}">
                  <a16:creationId xmlns:a16="http://schemas.microsoft.com/office/drawing/2014/main" id="{C2F7E316-AFCD-45C6-B641-0EBDF4737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33" name="Freeform 33">
              <a:extLst>
                <a:ext uri="{FF2B5EF4-FFF2-40B4-BE49-F238E27FC236}">
                  <a16:creationId xmlns:a16="http://schemas.microsoft.com/office/drawing/2014/main" id="{CF53548F-37E3-4E7B-96DD-FDB6DB7C04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34" name="Freeform 34">
              <a:extLst>
                <a:ext uri="{FF2B5EF4-FFF2-40B4-BE49-F238E27FC236}">
                  <a16:creationId xmlns:a16="http://schemas.microsoft.com/office/drawing/2014/main" id="{15551288-4951-4542-8F8C-47E81FEE2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35" name="Freeform 35">
              <a:extLst>
                <a:ext uri="{FF2B5EF4-FFF2-40B4-BE49-F238E27FC236}">
                  <a16:creationId xmlns:a16="http://schemas.microsoft.com/office/drawing/2014/main" id="{F7A81699-A895-4857-971F-AF0BB39B6E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36" name="Freeform 36">
              <a:extLst>
                <a:ext uri="{FF2B5EF4-FFF2-40B4-BE49-F238E27FC236}">
                  <a16:creationId xmlns:a16="http://schemas.microsoft.com/office/drawing/2014/main" id="{0FB9E957-B609-48F1-A907-D42E8CC60E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37" name="Freeform 37">
              <a:extLst>
                <a:ext uri="{FF2B5EF4-FFF2-40B4-BE49-F238E27FC236}">
                  <a16:creationId xmlns:a16="http://schemas.microsoft.com/office/drawing/2014/main" id="{1DB202BD-DA2A-42A1-979D-E66957BD0E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38" name="Freeform 38">
              <a:extLst>
                <a:ext uri="{FF2B5EF4-FFF2-40B4-BE49-F238E27FC236}">
                  <a16:creationId xmlns:a16="http://schemas.microsoft.com/office/drawing/2014/main" id="{B56C813B-29AB-460E-A49D-A44263DBD5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Rectangle 39">
            <a:extLst>
              <a:ext uri="{FF2B5EF4-FFF2-40B4-BE49-F238E27FC236}">
                <a16:creationId xmlns:a16="http://schemas.microsoft.com/office/drawing/2014/main" id="{02C63E57-6267-4B3F-B340-7BB32196E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2" name="Freeform 11">
            <a:extLst>
              <a:ext uri="{FF2B5EF4-FFF2-40B4-BE49-F238E27FC236}">
                <a16:creationId xmlns:a16="http://schemas.microsoft.com/office/drawing/2014/main" id="{9B69918D-3001-4338-8904-380A53B2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4" name="Rectangle 43">
            <a:extLst>
              <a:ext uri="{FF2B5EF4-FFF2-40B4-BE49-F238E27FC236}">
                <a16:creationId xmlns:a16="http://schemas.microsoft.com/office/drawing/2014/main" id="{A9D17E3F-9160-4D16-8F1D-F8FE94E2A5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a:extLst>
              <a:ext uri="{FF2B5EF4-FFF2-40B4-BE49-F238E27FC236}">
                <a16:creationId xmlns:a16="http://schemas.microsoft.com/office/drawing/2014/main" id="{4CA9C439-11DB-8E4F-BC0B-166CA25F8009}"/>
              </a:ext>
            </a:extLst>
          </p:cNvPr>
          <p:cNvPicPr>
            <a:picLocks noChangeAspect="1"/>
          </p:cNvPicPr>
          <p:nvPr/>
        </p:nvPicPr>
        <p:blipFill rotWithShape="1">
          <a:blip r:embed="rId2">
            <a:duotone>
              <a:prstClr val="black"/>
              <a:schemeClr val="tx2">
                <a:tint val="45000"/>
                <a:satMod val="400000"/>
              </a:schemeClr>
            </a:duotone>
            <a:alphaModFix amt="25000"/>
          </a:blip>
          <a:srcRect l="5111" r="5110" b="-1"/>
          <a:stretch/>
        </p:blipFill>
        <p:spPr>
          <a:xfrm>
            <a:off x="20" y="10"/>
            <a:ext cx="12191980" cy="6857990"/>
          </a:xfrm>
          <a:prstGeom prst="rect">
            <a:avLst/>
          </a:prstGeom>
        </p:spPr>
      </p:pic>
      <p:sp>
        <p:nvSpPr>
          <p:cNvPr id="3" name="Text Placeholder 2">
            <a:extLst>
              <a:ext uri="{FF2B5EF4-FFF2-40B4-BE49-F238E27FC236}">
                <a16:creationId xmlns:a16="http://schemas.microsoft.com/office/drawing/2014/main" id="{67C99CB8-3C35-AB48-ACAC-0D7C3C2A769B}"/>
              </a:ext>
            </a:extLst>
          </p:cNvPr>
          <p:cNvSpPr>
            <a:spLocks noGrp="1"/>
          </p:cNvSpPr>
          <p:nvPr>
            <p:ph type="body" idx="1"/>
          </p:nvPr>
        </p:nvSpPr>
        <p:spPr>
          <a:xfrm>
            <a:off x="1158141" y="1720627"/>
            <a:ext cx="10346471" cy="4190595"/>
          </a:xfrm>
        </p:spPr>
        <p:txBody>
          <a:bodyPr vert="horz" lIns="91440" tIns="45720" rIns="91440" bIns="45720" rtlCol="0">
            <a:normAutofit/>
          </a:bodyPr>
          <a:lstStyle/>
          <a:p>
            <a:pPr marL="647693" indent="-342900">
              <a:spcBef>
                <a:spcPts val="1000"/>
              </a:spcBef>
              <a:buClr>
                <a:schemeClr val="accent1"/>
              </a:buClr>
              <a:buFont typeface="Wingdings 3" charset="2"/>
              <a:buChar char=""/>
            </a:pPr>
            <a:r>
              <a:rPr lang="en-US" dirty="0">
                <a:solidFill>
                  <a:schemeClr val="tx1">
                    <a:lumMod val="75000"/>
                    <a:lumOff val="25000"/>
                  </a:schemeClr>
                </a:solidFill>
              </a:rPr>
              <a:t>We all have a different tolerance to various postures. Consider postural stress instead of a good or bad posture. </a:t>
            </a:r>
          </a:p>
          <a:p>
            <a:pPr marL="647693" indent="-342900">
              <a:spcBef>
                <a:spcPts val="1000"/>
              </a:spcBef>
              <a:buClr>
                <a:schemeClr val="accent1"/>
              </a:buClr>
              <a:buFont typeface="Wingdings 3" charset="2"/>
              <a:buChar char=""/>
            </a:pPr>
            <a:r>
              <a:rPr lang="en-US" dirty="0">
                <a:solidFill>
                  <a:schemeClr val="tx1">
                    <a:lumMod val="75000"/>
                    <a:lumOff val="25000"/>
                  </a:schemeClr>
                </a:solidFill>
              </a:rPr>
              <a:t>The danger isn’t the posture, it’s the amount of time in that posture. Activity distraction during postural stress is a major factor (Steffens et al. 2015). As well as psychosocial stress during that activity (Sommer et al. 2015)</a:t>
            </a:r>
          </a:p>
          <a:p>
            <a:pPr marL="647693" indent="-342900">
              <a:spcBef>
                <a:spcPts val="1000"/>
              </a:spcBef>
              <a:buClr>
                <a:schemeClr val="accent1"/>
              </a:buClr>
              <a:buFont typeface="Wingdings 3" charset="2"/>
              <a:buChar char=""/>
            </a:pPr>
            <a:endParaRPr lang="en-US" dirty="0">
              <a:solidFill>
                <a:schemeClr val="tx1">
                  <a:lumMod val="75000"/>
                  <a:lumOff val="25000"/>
                </a:schemeClr>
              </a:solidFill>
            </a:endParaRPr>
          </a:p>
          <a:p>
            <a:pPr marL="647693" indent="-342900">
              <a:spcBef>
                <a:spcPts val="1000"/>
              </a:spcBef>
              <a:buClr>
                <a:schemeClr val="accent1"/>
              </a:buClr>
              <a:buFont typeface="Wingdings 3" charset="2"/>
              <a:buChar char=""/>
            </a:pPr>
            <a:r>
              <a:rPr lang="en-US" b="1" dirty="0">
                <a:solidFill>
                  <a:schemeClr val="tx1">
                    <a:lumMod val="75000"/>
                    <a:lumOff val="25000"/>
                  </a:schemeClr>
                </a:solidFill>
              </a:rPr>
              <a:t>So generally, </a:t>
            </a:r>
            <a:r>
              <a:rPr lang="en-US" b="1" i="1" dirty="0">
                <a:solidFill>
                  <a:schemeClr val="accent1"/>
                </a:solidFill>
              </a:rPr>
              <a:t>the best posture is your next posture. </a:t>
            </a:r>
          </a:p>
          <a:p>
            <a:pPr marL="304793" indent="0">
              <a:spcBef>
                <a:spcPts val="1000"/>
              </a:spcBef>
              <a:buClr>
                <a:schemeClr val="accent1"/>
              </a:buClr>
            </a:pPr>
            <a:endParaRPr lang="en-US" dirty="0">
              <a:solidFill>
                <a:schemeClr val="tx1">
                  <a:lumMod val="75000"/>
                  <a:lumOff val="25000"/>
                </a:schemeClr>
              </a:solidFill>
            </a:endParaRPr>
          </a:p>
        </p:txBody>
      </p:sp>
      <p:grpSp>
        <p:nvGrpSpPr>
          <p:cNvPr id="46" name="Group 45">
            <a:extLst>
              <a:ext uri="{FF2B5EF4-FFF2-40B4-BE49-F238E27FC236}">
                <a16:creationId xmlns:a16="http://schemas.microsoft.com/office/drawing/2014/main" id="{93DBB853-C277-42C7-80D0-110A8842ED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accent1">
              <a:lumMod val="75000"/>
              <a:alpha val="40000"/>
            </a:schemeClr>
          </a:solidFill>
        </p:grpSpPr>
        <p:sp>
          <p:nvSpPr>
            <p:cNvPr id="47" name="Freeform 11">
              <a:extLst>
                <a:ext uri="{FF2B5EF4-FFF2-40B4-BE49-F238E27FC236}">
                  <a16:creationId xmlns:a16="http://schemas.microsoft.com/office/drawing/2014/main" id="{8D2CA353-4AC3-432A-8704-A618563EEC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48" name="Freeform 12">
              <a:extLst>
                <a:ext uri="{FF2B5EF4-FFF2-40B4-BE49-F238E27FC236}">
                  <a16:creationId xmlns:a16="http://schemas.microsoft.com/office/drawing/2014/main" id="{71685CFF-C2D8-4119-9CDA-504914853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49" name="Freeform 13">
              <a:extLst>
                <a:ext uri="{FF2B5EF4-FFF2-40B4-BE49-F238E27FC236}">
                  <a16:creationId xmlns:a16="http://schemas.microsoft.com/office/drawing/2014/main" id="{119C20C9-05B5-4384-9F4E-B4B8FA299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50" name="Freeform 14">
              <a:extLst>
                <a:ext uri="{FF2B5EF4-FFF2-40B4-BE49-F238E27FC236}">
                  <a16:creationId xmlns:a16="http://schemas.microsoft.com/office/drawing/2014/main" id="{F78ACAA7-E69F-43D4-919F-59DCA6482D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51" name="Freeform 15">
              <a:extLst>
                <a:ext uri="{FF2B5EF4-FFF2-40B4-BE49-F238E27FC236}">
                  <a16:creationId xmlns:a16="http://schemas.microsoft.com/office/drawing/2014/main" id="{96704AC3-E553-4428-AD42-796DD344AD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52" name="Freeform 16">
              <a:extLst>
                <a:ext uri="{FF2B5EF4-FFF2-40B4-BE49-F238E27FC236}">
                  <a16:creationId xmlns:a16="http://schemas.microsoft.com/office/drawing/2014/main" id="{3144CE2D-2D9E-4E16-92AA-F685E4549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53" name="Freeform 17">
              <a:extLst>
                <a:ext uri="{FF2B5EF4-FFF2-40B4-BE49-F238E27FC236}">
                  <a16:creationId xmlns:a16="http://schemas.microsoft.com/office/drawing/2014/main" id="{CD4C0C99-C139-4838-92A2-2C05514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54" name="Freeform 18">
              <a:extLst>
                <a:ext uri="{FF2B5EF4-FFF2-40B4-BE49-F238E27FC236}">
                  <a16:creationId xmlns:a16="http://schemas.microsoft.com/office/drawing/2014/main" id="{6D356AA9-ECE0-4E40-A277-44AC6EF765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55" name="Freeform 19">
              <a:extLst>
                <a:ext uri="{FF2B5EF4-FFF2-40B4-BE49-F238E27FC236}">
                  <a16:creationId xmlns:a16="http://schemas.microsoft.com/office/drawing/2014/main" id="{5A9C3CFE-942C-43DB-9652-8B2647552B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56" name="Freeform 20">
              <a:extLst>
                <a:ext uri="{FF2B5EF4-FFF2-40B4-BE49-F238E27FC236}">
                  <a16:creationId xmlns:a16="http://schemas.microsoft.com/office/drawing/2014/main" id="{F3DDB2C0-7B2C-4BA5-8ECA-463274672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57" name="Freeform 21">
              <a:extLst>
                <a:ext uri="{FF2B5EF4-FFF2-40B4-BE49-F238E27FC236}">
                  <a16:creationId xmlns:a16="http://schemas.microsoft.com/office/drawing/2014/main" id="{CCB346B3-FD72-422B-9688-F54E77399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58" name="Freeform 22">
              <a:extLst>
                <a:ext uri="{FF2B5EF4-FFF2-40B4-BE49-F238E27FC236}">
                  <a16:creationId xmlns:a16="http://schemas.microsoft.com/office/drawing/2014/main" id="{A5E738B1-537A-48F5-B99B-72BF4EA8B0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60" name="Group 59">
            <a:extLst>
              <a:ext uri="{FF2B5EF4-FFF2-40B4-BE49-F238E27FC236}">
                <a16:creationId xmlns:a16="http://schemas.microsoft.com/office/drawing/2014/main" id="{65CAAAF8-C872-447C-BCD0-F5CD3016C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30"/>
            <a:ext cx="2356675" cy="6853284"/>
            <a:chOff x="6627813" y="195452"/>
            <a:chExt cx="1952625" cy="5678299"/>
          </a:xfrm>
          <a:solidFill>
            <a:schemeClr val="accent1"/>
          </a:solidFill>
        </p:grpSpPr>
        <p:sp>
          <p:nvSpPr>
            <p:cNvPr id="61" name="Freeform 27">
              <a:extLst>
                <a:ext uri="{FF2B5EF4-FFF2-40B4-BE49-F238E27FC236}">
                  <a16:creationId xmlns:a16="http://schemas.microsoft.com/office/drawing/2014/main" id="{3CD192F9-4898-4362-B1A2-3DDAA5461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62" name="Freeform 28">
              <a:extLst>
                <a:ext uri="{FF2B5EF4-FFF2-40B4-BE49-F238E27FC236}">
                  <a16:creationId xmlns:a16="http://schemas.microsoft.com/office/drawing/2014/main" id="{25658BAB-0A60-4CAE-B735-5297A284A9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63" name="Freeform 29">
              <a:extLst>
                <a:ext uri="{FF2B5EF4-FFF2-40B4-BE49-F238E27FC236}">
                  <a16:creationId xmlns:a16="http://schemas.microsoft.com/office/drawing/2014/main" id="{B176DB7C-2C45-4E08-956B-5D2E339C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64" name="Freeform 30">
              <a:extLst>
                <a:ext uri="{FF2B5EF4-FFF2-40B4-BE49-F238E27FC236}">
                  <a16:creationId xmlns:a16="http://schemas.microsoft.com/office/drawing/2014/main" id="{671B014E-7E67-4978-A9AB-7C6E2F99FD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65" name="Freeform 31">
              <a:extLst>
                <a:ext uri="{FF2B5EF4-FFF2-40B4-BE49-F238E27FC236}">
                  <a16:creationId xmlns:a16="http://schemas.microsoft.com/office/drawing/2014/main" id="{193156F8-3B15-4064-8C4B-F21ED4F37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66" name="Freeform 32">
              <a:extLst>
                <a:ext uri="{FF2B5EF4-FFF2-40B4-BE49-F238E27FC236}">
                  <a16:creationId xmlns:a16="http://schemas.microsoft.com/office/drawing/2014/main" id="{96B721A4-876F-43D1-B231-585A55B38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67" name="Freeform 33">
              <a:extLst>
                <a:ext uri="{FF2B5EF4-FFF2-40B4-BE49-F238E27FC236}">
                  <a16:creationId xmlns:a16="http://schemas.microsoft.com/office/drawing/2014/main" id="{3D9AB238-BB7F-4D15-83B0-BD6CA92CC7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68" name="Freeform 34">
              <a:extLst>
                <a:ext uri="{FF2B5EF4-FFF2-40B4-BE49-F238E27FC236}">
                  <a16:creationId xmlns:a16="http://schemas.microsoft.com/office/drawing/2014/main" id="{85F91E03-6B79-4561-AADA-9D9EE51949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69" name="Freeform 35">
              <a:extLst>
                <a:ext uri="{FF2B5EF4-FFF2-40B4-BE49-F238E27FC236}">
                  <a16:creationId xmlns:a16="http://schemas.microsoft.com/office/drawing/2014/main" id="{A2B05A7B-02BB-4384-AB3F-6300769C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70" name="Freeform 36">
              <a:extLst>
                <a:ext uri="{FF2B5EF4-FFF2-40B4-BE49-F238E27FC236}">
                  <a16:creationId xmlns:a16="http://schemas.microsoft.com/office/drawing/2014/main" id="{10C0CEA7-547A-4AB3-99B0-971B1E98A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71" name="Freeform 37">
              <a:extLst>
                <a:ext uri="{FF2B5EF4-FFF2-40B4-BE49-F238E27FC236}">
                  <a16:creationId xmlns:a16="http://schemas.microsoft.com/office/drawing/2014/main" id="{643A7C23-A309-4BDC-AC90-7E150B0A7A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72" name="Freeform 38">
              <a:extLst>
                <a:ext uri="{FF2B5EF4-FFF2-40B4-BE49-F238E27FC236}">
                  <a16:creationId xmlns:a16="http://schemas.microsoft.com/office/drawing/2014/main" id="{CDFCEA60-6323-4E47-A467-83E3D32C0B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4" name="Rectangle 73">
            <a:extLst>
              <a:ext uri="{FF2B5EF4-FFF2-40B4-BE49-F238E27FC236}">
                <a16:creationId xmlns:a16="http://schemas.microsoft.com/office/drawing/2014/main" id="{42D62A3B-08B7-4F45-B0BC-A23B2CC9C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6" name="Freeform 11">
            <a:extLst>
              <a:ext uri="{FF2B5EF4-FFF2-40B4-BE49-F238E27FC236}">
                <a16:creationId xmlns:a16="http://schemas.microsoft.com/office/drawing/2014/main" id="{7527CAFC-17AC-48FE-AB33-811D38361F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Title 1">
            <a:extLst>
              <a:ext uri="{FF2B5EF4-FFF2-40B4-BE49-F238E27FC236}">
                <a16:creationId xmlns:a16="http://schemas.microsoft.com/office/drawing/2014/main" id="{008215EC-E23D-1246-B4BF-BD825C1D6FEA}"/>
              </a:ext>
            </a:extLst>
          </p:cNvPr>
          <p:cNvSpPr txBox="1">
            <a:spLocks/>
          </p:cNvSpPr>
          <p:nvPr/>
        </p:nvSpPr>
        <p:spPr>
          <a:xfrm>
            <a:off x="1636634" y="430862"/>
            <a:ext cx="11040000" cy="1008000"/>
          </a:xfrm>
          <a:prstGeom prst="rect">
            <a:avLst/>
          </a:prstGeom>
          <a:noFill/>
          <a:ln>
            <a:noFill/>
          </a:ln>
        </p:spPr>
        <p:txBody>
          <a:bodyPr spcFirstLastPara="1" wrap="square" lIns="0" tIns="0" rIns="0" bIns="0" anchor="t" anchorCtr="0">
            <a:norm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4400"/>
              <a:buFont typeface="Montserrat"/>
              <a:buNone/>
              <a:defRPr sz="5867" b="0" i="0" u="none" strike="noStrike" cap="none">
                <a:solidFill>
                  <a:schemeClr val="dk1"/>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spcAft>
                <a:spcPts val="600"/>
              </a:spcAft>
            </a:pPr>
            <a:r>
              <a:rPr lang="en-GB" sz="4000" kern="0" dirty="0"/>
              <a:t>Posture…</a:t>
            </a:r>
          </a:p>
        </p:txBody>
      </p:sp>
    </p:spTree>
    <p:extLst>
      <p:ext uri="{BB962C8B-B14F-4D97-AF65-F5344CB8AC3E}">
        <p14:creationId xmlns:p14="http://schemas.microsoft.com/office/powerpoint/2010/main" val="3546847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7AAE2-7B18-F544-A035-EF029C54EAA0}"/>
              </a:ext>
            </a:extLst>
          </p:cNvPr>
          <p:cNvSpPr>
            <a:spLocks noGrp="1"/>
          </p:cNvSpPr>
          <p:nvPr>
            <p:ph type="title"/>
          </p:nvPr>
        </p:nvSpPr>
        <p:spPr/>
        <p:txBody>
          <a:bodyPr/>
          <a:lstStyle/>
          <a:p>
            <a:r>
              <a:rPr lang="en-GB" dirty="0"/>
              <a:t>T4 Syndrome</a:t>
            </a:r>
          </a:p>
        </p:txBody>
      </p:sp>
      <p:sp>
        <p:nvSpPr>
          <p:cNvPr id="3" name="Content Placeholder 2">
            <a:extLst>
              <a:ext uri="{FF2B5EF4-FFF2-40B4-BE49-F238E27FC236}">
                <a16:creationId xmlns:a16="http://schemas.microsoft.com/office/drawing/2014/main" id="{36F267D2-5D11-614B-9368-16073AB4A88A}"/>
              </a:ext>
            </a:extLst>
          </p:cNvPr>
          <p:cNvSpPr>
            <a:spLocks noGrp="1"/>
          </p:cNvSpPr>
          <p:nvPr>
            <p:ph idx="1"/>
          </p:nvPr>
        </p:nvSpPr>
        <p:spPr/>
        <p:txBody>
          <a:bodyPr>
            <a:normAutofit lnSpcReduction="10000"/>
          </a:bodyPr>
          <a:lstStyle/>
          <a:p>
            <a:r>
              <a:rPr lang="en-GB" dirty="0"/>
              <a:t>About</a:t>
            </a:r>
          </a:p>
          <a:p>
            <a:pPr lvl="1"/>
            <a:r>
              <a:rPr lang="en-GB" dirty="0"/>
              <a:t>Vague constellation of symptoms</a:t>
            </a:r>
          </a:p>
          <a:p>
            <a:pPr marL="0" indent="0">
              <a:buNone/>
            </a:pPr>
            <a:endParaRPr lang="en-GB" dirty="0"/>
          </a:p>
          <a:p>
            <a:r>
              <a:rPr lang="en-GB" dirty="0"/>
              <a:t>MOI</a:t>
            </a:r>
          </a:p>
          <a:p>
            <a:pPr lvl="1"/>
            <a:r>
              <a:rPr lang="en-GB" dirty="0"/>
              <a:t>Prolonged posture exposure</a:t>
            </a:r>
          </a:p>
          <a:p>
            <a:pPr marL="457200" lvl="1" indent="0">
              <a:buNone/>
            </a:pPr>
            <a:endParaRPr lang="en-GB" dirty="0"/>
          </a:p>
          <a:p>
            <a:r>
              <a:rPr lang="en-GB" dirty="0"/>
              <a:t>Clinical Features</a:t>
            </a:r>
          </a:p>
          <a:p>
            <a:pPr lvl="1"/>
            <a:r>
              <a:rPr lang="en-GB" dirty="0"/>
              <a:t>Diffuse arm pain? Paraesthesia? Generalised headache?</a:t>
            </a:r>
          </a:p>
          <a:p>
            <a:pPr lvl="1"/>
            <a:r>
              <a:rPr lang="en-GB" dirty="0" err="1"/>
              <a:t>Intercapsular</a:t>
            </a:r>
            <a:r>
              <a:rPr lang="en-GB" dirty="0"/>
              <a:t> problems of upper Tx and forward head posture</a:t>
            </a:r>
          </a:p>
          <a:p>
            <a:pPr lvl="1"/>
            <a:r>
              <a:rPr lang="en-GB" dirty="0"/>
              <a:t>Taught and toned paraspinals</a:t>
            </a:r>
          </a:p>
        </p:txBody>
      </p:sp>
    </p:spTree>
    <p:extLst>
      <p:ext uri="{BB962C8B-B14F-4D97-AF65-F5344CB8AC3E}">
        <p14:creationId xmlns:p14="http://schemas.microsoft.com/office/powerpoint/2010/main" val="3523268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244" name="Rectangle 70">
            <a:extLst>
              <a:ext uri="{FF2B5EF4-FFF2-40B4-BE49-F238E27FC236}">
                <a16:creationId xmlns:a16="http://schemas.microsoft.com/office/drawing/2014/main" id="{AFC5700F-7321-4B30-B1DC-BC4F2165B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Freeform 11">
            <a:extLst>
              <a:ext uri="{FF2B5EF4-FFF2-40B4-BE49-F238E27FC236}">
                <a16:creationId xmlns:a16="http://schemas.microsoft.com/office/drawing/2014/main" id="{8F50300C-C744-4948-BE34-534215C74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10242" name="Picture 2" descr="Thoracic Ring approach » West Fourth PhysiotherapyWest Fourth Physiotherapy">
            <a:extLst>
              <a:ext uri="{FF2B5EF4-FFF2-40B4-BE49-F238E27FC236}">
                <a16:creationId xmlns:a16="http://schemas.microsoft.com/office/drawing/2014/main" id="{413F80F8-3293-224F-BB3C-C9597AF3D3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481" r="24432"/>
          <a:stretch/>
        </p:blipFill>
        <p:spPr bwMode="auto">
          <a:xfrm>
            <a:off x="20" y="1731"/>
            <a:ext cx="465583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a16="http://schemas.microsoft.com/office/drawing/2014/main" id="{3EF50F21-ED59-4E25-B7BC-73AD45B395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54305" y="228600"/>
            <a:ext cx="2851523" cy="6638625"/>
            <a:chOff x="2487613" y="285750"/>
            <a:chExt cx="2428875" cy="5654676"/>
          </a:xfrm>
          <a:solidFill>
            <a:schemeClr val="accent1">
              <a:lumMod val="75000"/>
              <a:alpha val="40000"/>
            </a:schemeClr>
          </a:solidFill>
        </p:grpSpPr>
        <p:sp>
          <p:nvSpPr>
            <p:cNvPr id="76" name="Freeform 11">
              <a:extLst>
                <a:ext uri="{FF2B5EF4-FFF2-40B4-BE49-F238E27FC236}">
                  <a16:creationId xmlns:a16="http://schemas.microsoft.com/office/drawing/2014/main" id="{B4BBD743-AED0-444D-9902-8DB24436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77" name="Freeform 12">
              <a:extLst>
                <a:ext uri="{FF2B5EF4-FFF2-40B4-BE49-F238E27FC236}">
                  <a16:creationId xmlns:a16="http://schemas.microsoft.com/office/drawing/2014/main" id="{AD54B70A-5178-48BC-B033-10C4CA75E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78" name="Freeform 13">
              <a:extLst>
                <a:ext uri="{FF2B5EF4-FFF2-40B4-BE49-F238E27FC236}">
                  <a16:creationId xmlns:a16="http://schemas.microsoft.com/office/drawing/2014/main" id="{20FBEA6E-CA5E-44BD-B307-ABC9ECECFB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79" name="Freeform 14">
              <a:extLst>
                <a:ext uri="{FF2B5EF4-FFF2-40B4-BE49-F238E27FC236}">
                  <a16:creationId xmlns:a16="http://schemas.microsoft.com/office/drawing/2014/main" id="{D99675B1-DB47-4C3A-AB88-AAFF5D482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80" name="Freeform 15">
              <a:extLst>
                <a:ext uri="{FF2B5EF4-FFF2-40B4-BE49-F238E27FC236}">
                  <a16:creationId xmlns:a16="http://schemas.microsoft.com/office/drawing/2014/main" id="{E31454EC-7A3E-4AC8-AABC-52AA6AA7E8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81" name="Freeform 16">
              <a:extLst>
                <a:ext uri="{FF2B5EF4-FFF2-40B4-BE49-F238E27FC236}">
                  <a16:creationId xmlns:a16="http://schemas.microsoft.com/office/drawing/2014/main" id="{3109BB6F-A346-49B5-82E9-F2650BBF1B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82" name="Freeform 17">
              <a:extLst>
                <a:ext uri="{FF2B5EF4-FFF2-40B4-BE49-F238E27FC236}">
                  <a16:creationId xmlns:a16="http://schemas.microsoft.com/office/drawing/2014/main" id="{F81FA27F-C104-4E7D-BE92-7A2811CDD4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83" name="Freeform 18">
              <a:extLst>
                <a:ext uri="{FF2B5EF4-FFF2-40B4-BE49-F238E27FC236}">
                  <a16:creationId xmlns:a16="http://schemas.microsoft.com/office/drawing/2014/main" id="{B677B330-FB3E-4C6C-919C-12B90BE61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84" name="Freeform 19">
              <a:extLst>
                <a:ext uri="{FF2B5EF4-FFF2-40B4-BE49-F238E27FC236}">
                  <a16:creationId xmlns:a16="http://schemas.microsoft.com/office/drawing/2014/main" id="{6BE1B8BD-E8A5-4794-81A6-F0AC9F3C9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85" name="Freeform 20">
              <a:extLst>
                <a:ext uri="{FF2B5EF4-FFF2-40B4-BE49-F238E27FC236}">
                  <a16:creationId xmlns:a16="http://schemas.microsoft.com/office/drawing/2014/main" id="{18C329D0-2CD6-440D-8585-7BE8A81357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86" name="Freeform 21">
              <a:extLst>
                <a:ext uri="{FF2B5EF4-FFF2-40B4-BE49-F238E27FC236}">
                  <a16:creationId xmlns:a16="http://schemas.microsoft.com/office/drawing/2014/main" id="{DD7E021D-22D7-42E8-9DDE-FF9AB9482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87" name="Freeform 22">
              <a:extLst>
                <a:ext uri="{FF2B5EF4-FFF2-40B4-BE49-F238E27FC236}">
                  <a16:creationId xmlns:a16="http://schemas.microsoft.com/office/drawing/2014/main" id="{7E3DAB05-2B17-4064-B002-E9BCAFE08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89" name="Group 88">
            <a:extLst>
              <a:ext uri="{FF2B5EF4-FFF2-40B4-BE49-F238E27FC236}">
                <a16:creationId xmlns:a16="http://schemas.microsoft.com/office/drawing/2014/main" id="{672F9DC4-C2C4-43CF-9C2C-2EE1826F77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1520" y="-30"/>
            <a:ext cx="2356675" cy="6853284"/>
            <a:chOff x="6627813" y="195452"/>
            <a:chExt cx="1952625" cy="5678299"/>
          </a:xfrm>
          <a:solidFill>
            <a:schemeClr val="accent1"/>
          </a:solidFill>
        </p:grpSpPr>
        <p:sp>
          <p:nvSpPr>
            <p:cNvPr id="90" name="Freeform 27">
              <a:extLst>
                <a:ext uri="{FF2B5EF4-FFF2-40B4-BE49-F238E27FC236}">
                  <a16:creationId xmlns:a16="http://schemas.microsoft.com/office/drawing/2014/main" id="{4E0064C5-2224-49BF-884A-D0118AEA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91" name="Freeform 28">
              <a:extLst>
                <a:ext uri="{FF2B5EF4-FFF2-40B4-BE49-F238E27FC236}">
                  <a16:creationId xmlns:a16="http://schemas.microsoft.com/office/drawing/2014/main" id="{0D33309E-8132-42DA-B37B-4CAF0F6D1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92" name="Freeform 29">
              <a:extLst>
                <a:ext uri="{FF2B5EF4-FFF2-40B4-BE49-F238E27FC236}">
                  <a16:creationId xmlns:a16="http://schemas.microsoft.com/office/drawing/2014/main" id="{739DA087-BAEC-4E31-946D-3BA859C62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93" name="Freeform 30">
              <a:extLst>
                <a:ext uri="{FF2B5EF4-FFF2-40B4-BE49-F238E27FC236}">
                  <a16:creationId xmlns:a16="http://schemas.microsoft.com/office/drawing/2014/main" id="{395F1535-595E-4F4C-BEC0-F2EA90625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94" name="Freeform 31">
              <a:extLst>
                <a:ext uri="{FF2B5EF4-FFF2-40B4-BE49-F238E27FC236}">
                  <a16:creationId xmlns:a16="http://schemas.microsoft.com/office/drawing/2014/main" id="{FFFD4D55-2142-47EB-B7EB-5C049C731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95" name="Freeform 32">
              <a:extLst>
                <a:ext uri="{FF2B5EF4-FFF2-40B4-BE49-F238E27FC236}">
                  <a16:creationId xmlns:a16="http://schemas.microsoft.com/office/drawing/2014/main" id="{22CAF07E-CB2F-438A-AD2E-86E3A409B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96" name="Freeform 33">
              <a:extLst>
                <a:ext uri="{FF2B5EF4-FFF2-40B4-BE49-F238E27FC236}">
                  <a16:creationId xmlns:a16="http://schemas.microsoft.com/office/drawing/2014/main" id="{148C41FD-1EDA-45D8-AAA4-E79A76198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97" name="Freeform 34">
              <a:extLst>
                <a:ext uri="{FF2B5EF4-FFF2-40B4-BE49-F238E27FC236}">
                  <a16:creationId xmlns:a16="http://schemas.microsoft.com/office/drawing/2014/main" id="{3D1F13F1-22C7-4224-85FE-622B9F3C9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98" name="Freeform 35">
              <a:extLst>
                <a:ext uri="{FF2B5EF4-FFF2-40B4-BE49-F238E27FC236}">
                  <a16:creationId xmlns:a16="http://schemas.microsoft.com/office/drawing/2014/main" id="{0AD99730-19F0-4DB7-8108-25AF31361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99" name="Freeform 36">
              <a:extLst>
                <a:ext uri="{FF2B5EF4-FFF2-40B4-BE49-F238E27FC236}">
                  <a16:creationId xmlns:a16="http://schemas.microsoft.com/office/drawing/2014/main" id="{143A6D61-3504-4654-982B-80B7F0B5B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100" name="Freeform 37">
              <a:extLst>
                <a:ext uri="{FF2B5EF4-FFF2-40B4-BE49-F238E27FC236}">
                  <a16:creationId xmlns:a16="http://schemas.microsoft.com/office/drawing/2014/main" id="{990038CA-7285-43A9-A8FE-30824AC14B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101" name="Freeform 38">
              <a:extLst>
                <a:ext uri="{FF2B5EF4-FFF2-40B4-BE49-F238E27FC236}">
                  <a16:creationId xmlns:a16="http://schemas.microsoft.com/office/drawing/2014/main" id="{0346AEBE-37DC-4BAB-B50D-E0D763843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2" name="Title 1">
            <a:extLst>
              <a:ext uri="{FF2B5EF4-FFF2-40B4-BE49-F238E27FC236}">
                <a16:creationId xmlns:a16="http://schemas.microsoft.com/office/drawing/2014/main" id="{42DF0F39-41B5-854A-A0D4-01B3FA1800C2}"/>
              </a:ext>
            </a:extLst>
          </p:cNvPr>
          <p:cNvSpPr>
            <a:spLocks noGrp="1"/>
          </p:cNvSpPr>
          <p:nvPr>
            <p:ph type="title"/>
          </p:nvPr>
        </p:nvSpPr>
        <p:spPr>
          <a:xfrm>
            <a:off x="6483096" y="624110"/>
            <a:ext cx="5021516" cy="1280890"/>
          </a:xfrm>
        </p:spPr>
        <p:txBody>
          <a:bodyPr>
            <a:normAutofit/>
          </a:bodyPr>
          <a:lstStyle/>
          <a:p>
            <a:r>
              <a:rPr lang="en-GB" dirty="0"/>
              <a:t>Tx Ring Theory</a:t>
            </a:r>
          </a:p>
        </p:txBody>
      </p:sp>
      <p:sp>
        <p:nvSpPr>
          <p:cNvPr id="103" name="Rectangle 102">
            <a:extLst>
              <a:ext uri="{FF2B5EF4-FFF2-40B4-BE49-F238E27FC236}">
                <a16:creationId xmlns:a16="http://schemas.microsoft.com/office/drawing/2014/main" id="{6CA72FCB-DBCC-435A-838B-682978F47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703ACE7-5C4F-7C4A-AEB4-D069928209B7}"/>
              </a:ext>
            </a:extLst>
          </p:cNvPr>
          <p:cNvSpPr>
            <a:spLocks noGrp="1"/>
          </p:cNvSpPr>
          <p:nvPr>
            <p:ph idx="1"/>
          </p:nvPr>
        </p:nvSpPr>
        <p:spPr>
          <a:xfrm>
            <a:off x="6438191" y="2133600"/>
            <a:ext cx="5066419" cy="3777622"/>
          </a:xfrm>
        </p:spPr>
        <p:txBody>
          <a:bodyPr>
            <a:normAutofit fontScale="92500" lnSpcReduction="20000"/>
          </a:bodyPr>
          <a:lstStyle/>
          <a:p>
            <a:r>
              <a:rPr lang="en-GB" dirty="0"/>
              <a:t>It is a theory!</a:t>
            </a:r>
          </a:p>
          <a:p>
            <a:r>
              <a:rPr lang="en-GB" dirty="0"/>
              <a:t>Post contusion, post fracture, dysfunction etc.</a:t>
            </a:r>
          </a:p>
          <a:p>
            <a:endParaRPr lang="en-GB" dirty="0"/>
          </a:p>
          <a:p>
            <a:r>
              <a:rPr lang="en-GB" dirty="0"/>
              <a:t>The “thoracic ring” consists of two adjacent vertebrae and the related intervertebral disc, the right and left ribs (attached to the vertebra-disc-vertebra complex at the costovertebral joints), and the anterior attachments to the sternum/ manubrium and related cartilages. So the “5th thoracic ring” is defined as the T4-5 vertebral segment and disc, the right and left 5th ribs, and the anterior attachments of the 5th rib to the sternum</a:t>
            </a:r>
          </a:p>
        </p:txBody>
      </p:sp>
      <p:pic>
        <p:nvPicPr>
          <p:cNvPr id="4" name="Picture 4" descr="Polo Mint - Buy Polo Mint,Mint,Mind Candy Product on Alibaba.com">
            <a:extLst>
              <a:ext uri="{FF2B5EF4-FFF2-40B4-BE49-F238E27FC236}">
                <a16:creationId xmlns:a16="http://schemas.microsoft.com/office/drawing/2014/main" id="{D14CFC8F-813F-A74C-816F-7129986795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122039">
            <a:off x="3485743" y="4545645"/>
            <a:ext cx="2313782" cy="2313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7164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pPr algn="ctr"/>
            <a:r>
              <a:rPr lang="en-GB" dirty="0"/>
              <a:t>Thoracic Outlet Syndrome?</a:t>
            </a:r>
            <a:endParaRPr lang="en-US" dirty="0"/>
          </a:p>
        </p:txBody>
      </p:sp>
      <p:sp>
        <p:nvSpPr>
          <p:cNvPr id="3" name="Content Placeholder 2"/>
          <p:cNvSpPr>
            <a:spLocks noGrp="1"/>
          </p:cNvSpPr>
          <p:nvPr>
            <p:ph idx="1"/>
          </p:nvPr>
        </p:nvSpPr>
        <p:spPr>
          <a:xfrm>
            <a:off x="838200" y="1510743"/>
            <a:ext cx="10814822" cy="797377"/>
          </a:xfrm>
          <a:solidFill>
            <a:schemeClr val="tx1"/>
          </a:solidFill>
        </p:spPr>
        <p:txBody>
          <a:bodyPr>
            <a:normAutofit lnSpcReduction="10000"/>
          </a:bodyPr>
          <a:lstStyle/>
          <a:p>
            <a:pPr marL="0" indent="0">
              <a:buNone/>
            </a:pPr>
            <a:r>
              <a:rPr lang="en-GB" sz="2400" dirty="0">
                <a:solidFill>
                  <a:schemeClr val="bg1"/>
                </a:solidFill>
              </a:rPr>
              <a:t>Group of disorders characterised by compression of neurovascular structures (serving the upper extremity) at the thoracic outlet.</a:t>
            </a:r>
          </a:p>
        </p:txBody>
      </p:sp>
      <p:sp>
        <p:nvSpPr>
          <p:cNvPr id="4" name="Footer Placeholder 3">
            <a:extLst>
              <a:ext uri="{FF2B5EF4-FFF2-40B4-BE49-F238E27FC236}">
                <a16:creationId xmlns:a16="http://schemas.microsoft.com/office/drawing/2014/main" id="{9829EEDB-33CB-45BD-97EE-80F3A7FBD23E}"/>
              </a:ext>
            </a:extLst>
          </p:cNvPr>
          <p:cNvSpPr>
            <a:spLocks noGrp="1"/>
          </p:cNvSpPr>
          <p:nvPr>
            <p:ph type="ftr" sz="quarter" idx="11"/>
          </p:nvPr>
        </p:nvSpPr>
        <p:spPr/>
        <p:txBody>
          <a:bodyPr/>
          <a:lstStyle/>
          <a:p>
            <a:r>
              <a:rPr lang="en-US"/>
              <a:t>Illig et al., 2016</a:t>
            </a:r>
          </a:p>
        </p:txBody>
      </p:sp>
      <p:sp>
        <p:nvSpPr>
          <p:cNvPr id="6" name="TextBox 5">
            <a:extLst>
              <a:ext uri="{FF2B5EF4-FFF2-40B4-BE49-F238E27FC236}">
                <a16:creationId xmlns:a16="http://schemas.microsoft.com/office/drawing/2014/main" id="{1FFA2DB1-0DDD-45B3-B114-35A2E659CB71}"/>
              </a:ext>
            </a:extLst>
          </p:cNvPr>
          <p:cNvSpPr txBox="1"/>
          <p:nvPr/>
        </p:nvSpPr>
        <p:spPr>
          <a:xfrm>
            <a:off x="838199" y="2616338"/>
            <a:ext cx="10814824" cy="1938992"/>
          </a:xfrm>
          <a:prstGeom prst="rect">
            <a:avLst/>
          </a:prstGeom>
          <a:solidFill>
            <a:schemeClr val="tx1">
              <a:lumMod val="50000"/>
              <a:lumOff val="50000"/>
            </a:schemeClr>
          </a:solidFill>
        </p:spPr>
        <p:txBody>
          <a:bodyPr wrap="square" rtlCol="0">
            <a:spAutoFit/>
          </a:bodyPr>
          <a:lstStyle/>
          <a:p>
            <a:r>
              <a:rPr lang="en-GB" sz="2400" dirty="0">
                <a:solidFill>
                  <a:schemeClr val="accent1"/>
                </a:solidFill>
              </a:rPr>
              <a:t>Three distinct types of TOS, existing as separate entities or coexisting, which are defined depending on the structures involved;</a:t>
            </a:r>
          </a:p>
          <a:p>
            <a:pPr marL="342900" indent="-342900">
              <a:buFont typeface="Arial" panose="020B0604020202020204" pitchFamily="34" charset="0"/>
              <a:buChar char="•"/>
            </a:pPr>
            <a:r>
              <a:rPr lang="en-GB" sz="2400" dirty="0">
                <a:solidFill>
                  <a:schemeClr val="accent1"/>
                </a:solidFill>
              </a:rPr>
              <a:t>Neurogenic TOS (</a:t>
            </a:r>
            <a:r>
              <a:rPr lang="en-GB" sz="2400" dirty="0" err="1">
                <a:solidFill>
                  <a:schemeClr val="accent1"/>
                </a:solidFill>
              </a:rPr>
              <a:t>nTOS</a:t>
            </a:r>
            <a:r>
              <a:rPr lang="en-GB" sz="2400" dirty="0">
                <a:solidFill>
                  <a:schemeClr val="accent1"/>
                </a:solidFill>
              </a:rPr>
              <a:t>)- involving the brachial plexus (C5-T1)</a:t>
            </a:r>
          </a:p>
          <a:p>
            <a:pPr marL="342900" indent="-342900">
              <a:buFont typeface="Arial" panose="020B0604020202020204" pitchFamily="34" charset="0"/>
              <a:buChar char="•"/>
            </a:pPr>
            <a:r>
              <a:rPr lang="en-GB" sz="2400" dirty="0">
                <a:solidFill>
                  <a:schemeClr val="accent1"/>
                </a:solidFill>
              </a:rPr>
              <a:t>Venous TOS (</a:t>
            </a:r>
            <a:r>
              <a:rPr lang="en-GB" sz="2400" dirty="0" err="1">
                <a:solidFill>
                  <a:schemeClr val="accent1"/>
                </a:solidFill>
              </a:rPr>
              <a:t>vTOS</a:t>
            </a:r>
            <a:r>
              <a:rPr lang="en-GB" sz="2400" dirty="0">
                <a:solidFill>
                  <a:schemeClr val="accent1"/>
                </a:solidFill>
              </a:rPr>
              <a:t>)- involving the subclavian vein</a:t>
            </a:r>
          </a:p>
          <a:p>
            <a:pPr marL="342900" indent="-342900">
              <a:buFont typeface="Arial" panose="020B0604020202020204" pitchFamily="34" charset="0"/>
              <a:buChar char="•"/>
            </a:pPr>
            <a:r>
              <a:rPr lang="en-GB" sz="2400" dirty="0">
                <a:solidFill>
                  <a:schemeClr val="accent1"/>
                </a:solidFill>
              </a:rPr>
              <a:t>Arterial TOS (</a:t>
            </a:r>
            <a:r>
              <a:rPr lang="en-GB" sz="2400" dirty="0" err="1">
                <a:solidFill>
                  <a:schemeClr val="accent1"/>
                </a:solidFill>
              </a:rPr>
              <a:t>aTOS</a:t>
            </a:r>
            <a:r>
              <a:rPr lang="en-GB" sz="2400" dirty="0">
                <a:solidFill>
                  <a:schemeClr val="accent1"/>
                </a:solidFill>
              </a:rPr>
              <a:t>)- involving the subclavian artery</a:t>
            </a:r>
          </a:p>
        </p:txBody>
      </p:sp>
      <p:sp>
        <p:nvSpPr>
          <p:cNvPr id="7" name="TextBox 6">
            <a:extLst>
              <a:ext uri="{FF2B5EF4-FFF2-40B4-BE49-F238E27FC236}">
                <a16:creationId xmlns:a16="http://schemas.microsoft.com/office/drawing/2014/main" id="{DDACD003-0ABD-456E-B0FC-987C8D7F7379}"/>
              </a:ext>
            </a:extLst>
          </p:cNvPr>
          <p:cNvSpPr txBox="1"/>
          <p:nvPr/>
        </p:nvSpPr>
        <p:spPr>
          <a:xfrm>
            <a:off x="838199" y="4863548"/>
            <a:ext cx="10814823" cy="1200329"/>
          </a:xfrm>
          <a:prstGeom prst="rect">
            <a:avLst/>
          </a:prstGeom>
          <a:solidFill>
            <a:schemeClr val="bg1">
              <a:lumMod val="85000"/>
            </a:schemeClr>
          </a:solidFill>
        </p:spPr>
        <p:txBody>
          <a:bodyPr wrap="square" rtlCol="0">
            <a:spAutoFit/>
          </a:bodyPr>
          <a:lstStyle/>
          <a:p>
            <a:r>
              <a:rPr lang="en-GB" sz="2400" dirty="0"/>
              <a:t>Neurovascular compression occurs at 3 different anatomical levels within the thoracic outlet; the </a:t>
            </a:r>
            <a:r>
              <a:rPr lang="en-GB" sz="2400" dirty="0" err="1"/>
              <a:t>interscalene</a:t>
            </a:r>
            <a:r>
              <a:rPr lang="en-GB" sz="2400" dirty="0"/>
              <a:t> triangle, the costoclavicular space or the pectoralis minor space.</a:t>
            </a:r>
          </a:p>
        </p:txBody>
      </p:sp>
    </p:spTree>
    <p:extLst>
      <p:ext uri="{BB962C8B-B14F-4D97-AF65-F5344CB8AC3E}">
        <p14:creationId xmlns:p14="http://schemas.microsoft.com/office/powerpoint/2010/main" val="208386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righ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2D38E-C617-4BE8-9F56-6E440B97B6EF}"/>
              </a:ext>
            </a:extLst>
          </p:cNvPr>
          <p:cNvSpPr>
            <a:spLocks noGrp="1"/>
          </p:cNvSpPr>
          <p:nvPr>
            <p:ph type="title"/>
          </p:nvPr>
        </p:nvSpPr>
        <p:spPr>
          <a:xfrm>
            <a:off x="-1439342" y="583780"/>
            <a:ext cx="8911687" cy="1280890"/>
          </a:xfrm>
        </p:spPr>
        <p:txBody>
          <a:bodyPr/>
          <a:lstStyle/>
          <a:p>
            <a:pPr algn="ctr"/>
            <a:r>
              <a:rPr lang="en-GB" dirty="0"/>
              <a:t>Causes of TOS</a:t>
            </a:r>
          </a:p>
        </p:txBody>
      </p:sp>
      <p:sp>
        <p:nvSpPr>
          <p:cNvPr id="3" name="Content Placeholder 2">
            <a:extLst>
              <a:ext uri="{FF2B5EF4-FFF2-40B4-BE49-F238E27FC236}">
                <a16:creationId xmlns:a16="http://schemas.microsoft.com/office/drawing/2014/main" id="{3314AFA7-BFAF-45BB-8C3A-7F28C450AE96}"/>
              </a:ext>
            </a:extLst>
          </p:cNvPr>
          <p:cNvSpPr>
            <a:spLocks noGrp="1"/>
          </p:cNvSpPr>
          <p:nvPr>
            <p:ph idx="1"/>
          </p:nvPr>
        </p:nvSpPr>
        <p:spPr>
          <a:xfrm>
            <a:off x="597552" y="3061178"/>
            <a:ext cx="4893228" cy="3121300"/>
          </a:xfrm>
        </p:spPr>
        <p:txBody>
          <a:bodyPr>
            <a:normAutofit fontScale="85000" lnSpcReduction="20000"/>
          </a:bodyPr>
          <a:lstStyle/>
          <a:p>
            <a:pPr marL="0" indent="0">
              <a:buNone/>
            </a:pPr>
            <a:r>
              <a:rPr lang="en-GB" sz="2000" b="1" dirty="0"/>
              <a:t>Muscle imbalance/dysfunction- </a:t>
            </a:r>
          </a:p>
          <a:p>
            <a:pPr marL="457200" indent="-457200">
              <a:buAutoNum type="arabicParenR"/>
            </a:pPr>
            <a:r>
              <a:rPr lang="en-GB" sz="2000" dirty="0"/>
              <a:t>Increasing pressure on NV sites directly at entrapment sites </a:t>
            </a:r>
          </a:p>
          <a:p>
            <a:pPr marL="457200" indent="-457200">
              <a:buAutoNum type="arabicParenR"/>
            </a:pPr>
            <a:r>
              <a:rPr lang="en-GB" sz="2000" dirty="0"/>
              <a:t>Sustained postures such as forward head, </a:t>
            </a:r>
            <a:r>
              <a:rPr lang="en-GB" sz="2000" dirty="0" err="1"/>
              <a:t>scap</a:t>
            </a:r>
            <a:r>
              <a:rPr lang="en-GB" sz="2000" dirty="0"/>
              <a:t> </a:t>
            </a:r>
            <a:r>
              <a:rPr lang="en-GB" sz="2000" dirty="0" err="1"/>
              <a:t>abd</a:t>
            </a:r>
            <a:r>
              <a:rPr lang="en-GB" sz="2000" dirty="0"/>
              <a:t> (Scalene and </a:t>
            </a:r>
            <a:r>
              <a:rPr lang="en-GB" sz="2000" dirty="0" err="1"/>
              <a:t>PecMinor</a:t>
            </a:r>
            <a:r>
              <a:rPr lang="en-GB" sz="2000" dirty="0"/>
              <a:t> inc. tone) tractions brachial plexus.</a:t>
            </a:r>
          </a:p>
          <a:p>
            <a:pPr marL="457200" indent="-457200">
              <a:buAutoNum type="arabicParenR"/>
            </a:pPr>
            <a:r>
              <a:rPr lang="en-GB" sz="2000" dirty="0"/>
              <a:t>Abnormal positioning disadvantages muscles (some adaptively shorten, some lengthen) causes compensatory muscle work elsewhere -&gt; increased nerve compression perpetuating a cycle of muscle imbalance.</a:t>
            </a:r>
          </a:p>
          <a:p>
            <a:pPr marL="457200" indent="-457200">
              <a:buAutoNum type="arabicParenR"/>
            </a:pPr>
            <a:endParaRPr lang="en-GB" sz="2000" dirty="0"/>
          </a:p>
          <a:p>
            <a:pPr marL="0" indent="0">
              <a:buNone/>
            </a:pPr>
            <a:endParaRPr lang="en-GB" sz="2000" b="1" dirty="0"/>
          </a:p>
          <a:p>
            <a:pPr marL="0" indent="0">
              <a:buNone/>
            </a:pPr>
            <a:endParaRPr lang="en-GB" sz="2000" b="1" dirty="0"/>
          </a:p>
        </p:txBody>
      </p:sp>
      <p:sp>
        <p:nvSpPr>
          <p:cNvPr id="4" name="Footer Placeholder 3">
            <a:extLst>
              <a:ext uri="{FF2B5EF4-FFF2-40B4-BE49-F238E27FC236}">
                <a16:creationId xmlns:a16="http://schemas.microsoft.com/office/drawing/2014/main" id="{47364785-3179-464A-97FE-DD5918C44D40}"/>
              </a:ext>
            </a:extLst>
          </p:cNvPr>
          <p:cNvSpPr>
            <a:spLocks noGrp="1"/>
          </p:cNvSpPr>
          <p:nvPr>
            <p:ph type="ftr" sz="quarter" idx="11"/>
          </p:nvPr>
        </p:nvSpPr>
        <p:spPr/>
        <p:txBody>
          <a:bodyPr/>
          <a:lstStyle/>
          <a:p>
            <a:r>
              <a:rPr lang="en-US" dirty="0"/>
              <a:t>Mackinnon &amp; Novak, 2002</a:t>
            </a:r>
          </a:p>
        </p:txBody>
      </p:sp>
      <p:sp>
        <p:nvSpPr>
          <p:cNvPr id="6" name="Content Placeholder 2">
            <a:extLst>
              <a:ext uri="{FF2B5EF4-FFF2-40B4-BE49-F238E27FC236}">
                <a16:creationId xmlns:a16="http://schemas.microsoft.com/office/drawing/2014/main" id="{5FFCA712-FDD8-40D2-AB42-BAC1DFC9A997}"/>
              </a:ext>
            </a:extLst>
          </p:cNvPr>
          <p:cNvSpPr txBox="1">
            <a:spLocks/>
          </p:cNvSpPr>
          <p:nvPr/>
        </p:nvSpPr>
        <p:spPr>
          <a:xfrm>
            <a:off x="818324" y="1527451"/>
            <a:ext cx="4566436" cy="1482315"/>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MOI:</a:t>
            </a:r>
            <a:r>
              <a:rPr lang="en-GB" dirty="0"/>
              <a:t> (especially relating to arm elevation, abduction and with abnormal coracoid depression)</a:t>
            </a:r>
          </a:p>
          <a:p>
            <a:pPr>
              <a:buFontTx/>
              <a:buChar char="-"/>
            </a:pPr>
            <a:r>
              <a:rPr lang="en-GB" dirty="0"/>
              <a:t>Strenuous or repetitive activity</a:t>
            </a:r>
          </a:p>
          <a:p>
            <a:pPr>
              <a:buFontTx/>
              <a:buChar char="-"/>
            </a:pPr>
            <a:r>
              <a:rPr lang="en-GB" dirty="0"/>
              <a:t>Unusual positioning of arm</a:t>
            </a:r>
          </a:p>
          <a:p>
            <a:pPr>
              <a:buFontTx/>
              <a:buChar char="-"/>
            </a:pPr>
            <a:r>
              <a:rPr lang="en-GB" dirty="0"/>
              <a:t>Increase in activity</a:t>
            </a:r>
          </a:p>
          <a:p>
            <a:pPr>
              <a:buFontTx/>
              <a:buChar char="-"/>
            </a:pPr>
            <a:endParaRPr lang="en-GB" dirty="0"/>
          </a:p>
        </p:txBody>
      </p:sp>
      <p:pic>
        <p:nvPicPr>
          <p:cNvPr id="11" name="Content Placeholder 9">
            <a:extLst>
              <a:ext uri="{FF2B5EF4-FFF2-40B4-BE49-F238E27FC236}">
                <a16:creationId xmlns:a16="http://schemas.microsoft.com/office/drawing/2014/main" id="{7CCAFEE0-46C1-F643-B048-804AD9A227D6}"/>
              </a:ext>
            </a:extLst>
          </p:cNvPr>
          <p:cNvPicPr>
            <a:picLocks/>
          </p:cNvPicPr>
          <p:nvPr/>
        </p:nvPicPr>
        <p:blipFill rotWithShape="1">
          <a:blip r:embed="rId2"/>
          <a:srcRect l="39885" t="18916" r="40172" b="37045"/>
          <a:stretch/>
        </p:blipFill>
        <p:spPr bwMode="auto">
          <a:xfrm>
            <a:off x="5490779" y="846845"/>
            <a:ext cx="6103670" cy="5521025"/>
          </a:xfrm>
          <a:prstGeom prst="rect">
            <a:avLst/>
          </a:prstGeom>
          <a:ln>
            <a:noFill/>
          </a:ln>
          <a:extLst>
            <a:ext uri="{53640926-AAD7-44D8-BBD7-CCE9431645EC}">
              <a14:shadowObscured xmlns:a14="http://schemas.microsoft.com/office/drawing/2010/main"/>
            </a:ext>
          </a:extLst>
        </p:spPr>
      </p:pic>
      <p:sp>
        <p:nvSpPr>
          <p:cNvPr id="12" name="Oval 11">
            <a:extLst>
              <a:ext uri="{FF2B5EF4-FFF2-40B4-BE49-F238E27FC236}">
                <a16:creationId xmlns:a16="http://schemas.microsoft.com/office/drawing/2014/main" id="{35E022A2-0E2F-3A45-AD55-8D9C57FE5D87}"/>
              </a:ext>
            </a:extLst>
          </p:cNvPr>
          <p:cNvSpPr/>
          <p:nvPr/>
        </p:nvSpPr>
        <p:spPr>
          <a:xfrm>
            <a:off x="8206733" y="1527451"/>
            <a:ext cx="880396" cy="1759227"/>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70F8CFE-7D81-1149-9431-4C947FFC9DEF}"/>
              </a:ext>
            </a:extLst>
          </p:cNvPr>
          <p:cNvSpPr/>
          <p:nvPr/>
        </p:nvSpPr>
        <p:spPr>
          <a:xfrm>
            <a:off x="7519111" y="3011006"/>
            <a:ext cx="1674038"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333E2A85-371A-B246-9731-C494A9FB8EEF}"/>
              </a:ext>
            </a:extLst>
          </p:cNvPr>
          <p:cNvSpPr/>
          <p:nvPr/>
        </p:nvSpPr>
        <p:spPr>
          <a:xfrm>
            <a:off x="6408928" y="4013521"/>
            <a:ext cx="1397707"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243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0B52AF-8B10-4061-B56F-E648757039A6}"/>
              </a:ext>
            </a:extLst>
          </p:cNvPr>
          <p:cNvSpPr>
            <a:spLocks noGrp="1"/>
          </p:cNvSpPr>
          <p:nvPr>
            <p:ph idx="1"/>
          </p:nvPr>
        </p:nvSpPr>
        <p:spPr>
          <a:xfrm>
            <a:off x="3226596" y="2482051"/>
            <a:ext cx="2355574" cy="904323"/>
          </a:xfrm>
        </p:spPr>
        <p:txBody>
          <a:bodyPr>
            <a:normAutofit/>
          </a:bodyPr>
          <a:lstStyle/>
          <a:p>
            <a:pPr marL="0" indent="0" algn="ctr">
              <a:buNone/>
            </a:pPr>
            <a:r>
              <a:rPr lang="en-GB" dirty="0"/>
              <a:t>Neural mobility</a:t>
            </a:r>
          </a:p>
        </p:txBody>
      </p:sp>
      <p:sp>
        <p:nvSpPr>
          <p:cNvPr id="4" name="Footer Placeholder 3">
            <a:extLst>
              <a:ext uri="{FF2B5EF4-FFF2-40B4-BE49-F238E27FC236}">
                <a16:creationId xmlns:a16="http://schemas.microsoft.com/office/drawing/2014/main" id="{02485E8F-85A2-4D8D-8BBA-D1D943255C1C}"/>
              </a:ext>
            </a:extLst>
          </p:cNvPr>
          <p:cNvSpPr>
            <a:spLocks noGrp="1"/>
          </p:cNvSpPr>
          <p:nvPr>
            <p:ph type="ftr" sz="quarter" idx="11"/>
          </p:nvPr>
        </p:nvSpPr>
        <p:spPr/>
        <p:txBody>
          <a:bodyPr/>
          <a:lstStyle/>
          <a:p>
            <a:r>
              <a:rPr lang="en-US"/>
              <a:t>Illig et al., 2016</a:t>
            </a:r>
          </a:p>
        </p:txBody>
      </p:sp>
      <p:sp>
        <p:nvSpPr>
          <p:cNvPr id="6" name="Content Placeholder 2">
            <a:extLst>
              <a:ext uri="{FF2B5EF4-FFF2-40B4-BE49-F238E27FC236}">
                <a16:creationId xmlns:a16="http://schemas.microsoft.com/office/drawing/2014/main" id="{4DCFB317-5CFC-4EE2-B95E-DAF66A5591CF}"/>
              </a:ext>
            </a:extLst>
          </p:cNvPr>
          <p:cNvSpPr txBox="1">
            <a:spLocks/>
          </p:cNvSpPr>
          <p:nvPr/>
        </p:nvSpPr>
        <p:spPr>
          <a:xfrm>
            <a:off x="671601" y="1550440"/>
            <a:ext cx="2355574" cy="904323"/>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Postural </a:t>
            </a:r>
            <a:r>
              <a:rPr lang="en-GB" dirty="0" err="1"/>
              <a:t>abnormalites</a:t>
            </a:r>
            <a:endParaRPr lang="en-GB" dirty="0"/>
          </a:p>
        </p:txBody>
      </p:sp>
      <p:sp>
        <p:nvSpPr>
          <p:cNvPr id="7" name="Content Placeholder 2">
            <a:extLst>
              <a:ext uri="{FF2B5EF4-FFF2-40B4-BE49-F238E27FC236}">
                <a16:creationId xmlns:a16="http://schemas.microsoft.com/office/drawing/2014/main" id="{2B427EB4-63CD-4347-925E-1F9476A4798C}"/>
              </a:ext>
            </a:extLst>
          </p:cNvPr>
          <p:cNvSpPr txBox="1">
            <a:spLocks/>
          </p:cNvSpPr>
          <p:nvPr/>
        </p:nvSpPr>
        <p:spPr>
          <a:xfrm>
            <a:off x="7820249" y="1968168"/>
            <a:ext cx="2560981" cy="97319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Address muscle imbalance</a:t>
            </a:r>
          </a:p>
        </p:txBody>
      </p:sp>
      <p:sp>
        <p:nvSpPr>
          <p:cNvPr id="8" name="Content Placeholder 2">
            <a:extLst>
              <a:ext uri="{FF2B5EF4-FFF2-40B4-BE49-F238E27FC236}">
                <a16:creationId xmlns:a16="http://schemas.microsoft.com/office/drawing/2014/main" id="{CBE7DE7A-8EEC-4831-84F6-89947A08048C}"/>
              </a:ext>
            </a:extLst>
          </p:cNvPr>
          <p:cNvSpPr txBox="1">
            <a:spLocks/>
          </p:cNvSpPr>
          <p:nvPr/>
        </p:nvSpPr>
        <p:spPr>
          <a:xfrm>
            <a:off x="4710674" y="4990672"/>
            <a:ext cx="2770651" cy="12721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Strengthen weakened muscles</a:t>
            </a:r>
          </a:p>
        </p:txBody>
      </p:sp>
      <p:sp>
        <p:nvSpPr>
          <p:cNvPr id="9" name="Content Placeholder 2">
            <a:extLst>
              <a:ext uri="{FF2B5EF4-FFF2-40B4-BE49-F238E27FC236}">
                <a16:creationId xmlns:a16="http://schemas.microsoft.com/office/drawing/2014/main" id="{D902E426-EC2B-4095-A262-5EA8ED78CCFA}"/>
              </a:ext>
            </a:extLst>
          </p:cNvPr>
          <p:cNvSpPr txBox="1">
            <a:spLocks/>
          </p:cNvSpPr>
          <p:nvPr/>
        </p:nvSpPr>
        <p:spPr>
          <a:xfrm>
            <a:off x="1849387" y="4960618"/>
            <a:ext cx="2731321" cy="111796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Lengthen shortened muscles</a:t>
            </a:r>
          </a:p>
        </p:txBody>
      </p:sp>
      <p:sp>
        <p:nvSpPr>
          <p:cNvPr id="10" name="Title 1">
            <a:extLst>
              <a:ext uri="{FF2B5EF4-FFF2-40B4-BE49-F238E27FC236}">
                <a16:creationId xmlns:a16="http://schemas.microsoft.com/office/drawing/2014/main" id="{F9F358C4-1B00-4E04-99EE-0653A235F8CE}"/>
              </a:ext>
            </a:extLst>
          </p:cNvPr>
          <p:cNvSpPr>
            <a:spLocks noGrp="1"/>
          </p:cNvSpPr>
          <p:nvPr>
            <p:ph type="title"/>
          </p:nvPr>
        </p:nvSpPr>
        <p:spPr/>
        <p:txBody>
          <a:bodyPr/>
          <a:lstStyle/>
          <a:p>
            <a:pPr algn="ctr"/>
            <a:r>
              <a:rPr lang="en-GB" dirty="0"/>
              <a:t>Conservative approach?</a:t>
            </a:r>
          </a:p>
        </p:txBody>
      </p:sp>
      <p:sp>
        <p:nvSpPr>
          <p:cNvPr id="11" name="Content Placeholder 2">
            <a:extLst>
              <a:ext uri="{FF2B5EF4-FFF2-40B4-BE49-F238E27FC236}">
                <a16:creationId xmlns:a16="http://schemas.microsoft.com/office/drawing/2014/main" id="{AE83953D-0281-4795-B641-EA2BFEC147AC}"/>
              </a:ext>
            </a:extLst>
          </p:cNvPr>
          <p:cNvSpPr txBox="1">
            <a:spLocks/>
          </p:cNvSpPr>
          <p:nvPr/>
        </p:nvSpPr>
        <p:spPr>
          <a:xfrm>
            <a:off x="8629151" y="4112185"/>
            <a:ext cx="2743199" cy="169686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Education around avoidance of provocative movement</a:t>
            </a:r>
          </a:p>
        </p:txBody>
      </p:sp>
      <p:sp>
        <p:nvSpPr>
          <p:cNvPr id="13" name="Content Placeholder 2">
            <a:extLst>
              <a:ext uri="{FF2B5EF4-FFF2-40B4-BE49-F238E27FC236}">
                <a16:creationId xmlns:a16="http://schemas.microsoft.com/office/drawing/2014/main" id="{4DCFB317-5CFC-4EE2-B95E-DAF66A5591CF}"/>
              </a:ext>
            </a:extLst>
          </p:cNvPr>
          <p:cNvSpPr txBox="1">
            <a:spLocks/>
          </p:cNvSpPr>
          <p:nvPr/>
        </p:nvSpPr>
        <p:spPr>
          <a:xfrm>
            <a:off x="589675" y="3291890"/>
            <a:ext cx="2355574" cy="904323"/>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Elevate shoulder girdle</a:t>
            </a:r>
          </a:p>
        </p:txBody>
      </p:sp>
      <p:sp>
        <p:nvSpPr>
          <p:cNvPr id="14" name="Content Placeholder 2">
            <a:extLst>
              <a:ext uri="{FF2B5EF4-FFF2-40B4-BE49-F238E27FC236}">
                <a16:creationId xmlns:a16="http://schemas.microsoft.com/office/drawing/2014/main" id="{4DCFB317-5CFC-4EE2-B95E-DAF66A5591CF}"/>
              </a:ext>
            </a:extLst>
          </p:cNvPr>
          <p:cNvSpPr txBox="1">
            <a:spLocks/>
          </p:cNvSpPr>
          <p:nvPr/>
        </p:nvSpPr>
        <p:spPr>
          <a:xfrm>
            <a:off x="5699664" y="2870255"/>
            <a:ext cx="2355574" cy="124193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Restore Scapular control</a:t>
            </a:r>
          </a:p>
        </p:txBody>
      </p:sp>
    </p:spTree>
    <p:extLst>
      <p:ext uri="{BB962C8B-B14F-4D97-AF65-F5344CB8AC3E}">
        <p14:creationId xmlns:p14="http://schemas.microsoft.com/office/powerpoint/2010/main" val="351352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circle(in)">
                                      <p:cBhvr>
                                        <p:cTn id="22" dur="20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circle(in)">
                                      <p:cBhvr>
                                        <p:cTn id="27" dur="20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circle(in)">
                                      <p:cBhvr>
                                        <p:cTn id="32" dur="2000"/>
                                        <p:tgtEl>
                                          <p:spTgt spid="11">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circle(in)">
                                      <p:cBhvr>
                                        <p:cTn id="37" dur="20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ircle(in)">
                                      <p:cBhvr>
                                        <p:cTn id="4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E5CE9-C509-6445-ABDC-C308FA150B43}"/>
              </a:ext>
            </a:extLst>
          </p:cNvPr>
          <p:cNvSpPr>
            <a:spLocks noGrp="1"/>
          </p:cNvSpPr>
          <p:nvPr>
            <p:ph type="title"/>
          </p:nvPr>
        </p:nvSpPr>
        <p:spPr/>
        <p:txBody>
          <a:bodyPr/>
          <a:lstStyle/>
          <a:p>
            <a:r>
              <a:rPr lang="en-GB" dirty="0"/>
              <a:t>Wahoo the end.</a:t>
            </a:r>
          </a:p>
        </p:txBody>
      </p:sp>
      <p:sp>
        <p:nvSpPr>
          <p:cNvPr id="3" name="Text Placeholder 2">
            <a:extLst>
              <a:ext uri="{FF2B5EF4-FFF2-40B4-BE49-F238E27FC236}">
                <a16:creationId xmlns:a16="http://schemas.microsoft.com/office/drawing/2014/main" id="{7FF129C8-33D5-C048-8E71-CA7B89BD14D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45016250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C333A"/>
      </a:dk2>
      <a:lt2>
        <a:srgbClr val="D6ECED"/>
      </a:lt2>
      <a:accent1>
        <a:srgbClr val="DE32DE"/>
      </a:accent1>
      <a:accent2>
        <a:srgbClr val="F42B8A"/>
      </a:accent2>
      <a:accent3>
        <a:srgbClr val="349FE7"/>
      </a:accent3>
      <a:accent4>
        <a:srgbClr val="565FF8"/>
      </a:accent4>
      <a:accent5>
        <a:srgbClr val="876BE7"/>
      </a:accent5>
      <a:accent6>
        <a:srgbClr val="F268C2"/>
      </a:accent6>
      <a:hlink>
        <a:srgbClr val="F55CF9"/>
      </a:hlink>
      <a:folHlink>
        <a:srgbClr val="E8A0EE"/>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docProps/app.xml><?xml version="1.0" encoding="utf-8"?>
<Properties xmlns="http://schemas.openxmlformats.org/officeDocument/2006/extended-properties" xmlns:vt="http://schemas.openxmlformats.org/officeDocument/2006/docPropsVTypes">
  <TotalTime>48</TotalTime>
  <Words>1085</Words>
  <Application>Microsoft Macintosh PowerPoint</Application>
  <PresentationFormat>Widescreen</PresentationFormat>
  <Paragraphs>168</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Century Gothic</vt:lpstr>
      <vt:lpstr>Montserrat</vt:lpstr>
      <vt:lpstr>Open Sans</vt:lpstr>
      <vt:lpstr>Wingdings 3</vt:lpstr>
      <vt:lpstr>Wisp</vt:lpstr>
      <vt:lpstr>Thoracic Injuries</vt:lpstr>
      <vt:lpstr>Objectives</vt:lpstr>
      <vt:lpstr>Overview</vt:lpstr>
      <vt:lpstr>Common</vt:lpstr>
      <vt:lpstr>Thoracic Sprains</vt:lpstr>
      <vt:lpstr>Rib trauma</vt:lpstr>
      <vt:lpstr>Flail Chest</vt:lpstr>
      <vt:lpstr>Referred pain from the Tx</vt:lpstr>
      <vt:lpstr>Sternoclavicular Joint Sprain</vt:lpstr>
      <vt:lpstr>Side Strain</vt:lpstr>
      <vt:lpstr>PowerPoint Presentation</vt:lpstr>
      <vt:lpstr>Less Common</vt:lpstr>
      <vt:lpstr>Rib Stress Fracture</vt:lpstr>
      <vt:lpstr>PowerPoint Presentation</vt:lpstr>
      <vt:lpstr>PowerPoint Presentation</vt:lpstr>
      <vt:lpstr>Not to be missed</vt:lpstr>
      <vt:lpstr>Cardiac Contusion</vt:lpstr>
      <vt:lpstr>Pneumothorax</vt:lpstr>
      <vt:lpstr>Other</vt:lpstr>
      <vt:lpstr>Scheuermann’s disease</vt:lpstr>
      <vt:lpstr>Story…</vt:lpstr>
      <vt:lpstr>PowerPoint Presentation</vt:lpstr>
      <vt:lpstr>T4 Syndrome</vt:lpstr>
      <vt:lpstr>Tx Ring Theory</vt:lpstr>
      <vt:lpstr>Thoracic Outlet Syndrome?</vt:lpstr>
      <vt:lpstr>Causes of TOS</vt:lpstr>
      <vt:lpstr>Conservative approach?</vt:lpstr>
      <vt:lpstr>Wahoo 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Thoracic Injuries</dc:title>
  <dc:creator>Thomas Cresswell</dc:creator>
  <cp:lastModifiedBy>Thomas Cresswell</cp:lastModifiedBy>
  <cp:revision>3</cp:revision>
  <dcterms:created xsi:type="dcterms:W3CDTF">2020-10-16T22:20:49Z</dcterms:created>
  <dcterms:modified xsi:type="dcterms:W3CDTF">2020-10-20T20:40:58Z</dcterms:modified>
</cp:coreProperties>
</file>