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352255-1321-242D-C18F-322FC220F0CB}" v="71" dt="2026-06-23T12:49:56.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8" d="100"/>
          <a:sy n="78" d="100"/>
        </p:scale>
        <p:origin x="65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26BFDA-1EA1-43EF-8B6A-0D481EEE284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39FA2F-17BE-4DC3-94B7-5185956F46A5}">
      <dgm:prSet/>
      <dgm:spPr/>
      <dgm:t>
        <a:bodyPr/>
        <a:lstStyle/>
        <a:p>
          <a:r>
            <a:rPr lang="en-US"/>
            <a:t>UK business communication is typically direct, explicit, and focused on efficiency and clarity of message delivery. </a:t>
          </a:r>
        </a:p>
      </dgm:t>
    </dgm:pt>
    <dgm:pt modelId="{5DA6EC6A-8810-4806-A7B9-430A2E46ACCE}" type="parTrans" cxnId="{C95ABFF7-0FB1-4182-AF96-79AC30D44E28}">
      <dgm:prSet/>
      <dgm:spPr/>
      <dgm:t>
        <a:bodyPr/>
        <a:lstStyle/>
        <a:p>
          <a:endParaRPr lang="en-US"/>
        </a:p>
      </dgm:t>
    </dgm:pt>
    <dgm:pt modelId="{D7B447EB-B527-481B-90B1-0CFFFB25A869}" type="sibTrans" cxnId="{C95ABFF7-0FB1-4182-AF96-79AC30D44E28}">
      <dgm:prSet/>
      <dgm:spPr/>
      <dgm:t>
        <a:bodyPr/>
        <a:lstStyle/>
        <a:p>
          <a:endParaRPr lang="en-US"/>
        </a:p>
      </dgm:t>
    </dgm:pt>
    <dgm:pt modelId="{8A05ADF1-41BF-4AA8-826F-BBEF95EC1F19}">
      <dgm:prSet/>
      <dgm:spPr/>
      <dgm:t>
        <a:bodyPr/>
        <a:lstStyle/>
        <a:p>
          <a:r>
            <a:rPr lang="en-US"/>
            <a:t>Chinese communication tends to be indirect and highly contextual, where meaning is often implied rather than explicitly stated. </a:t>
          </a:r>
        </a:p>
      </dgm:t>
    </dgm:pt>
    <dgm:pt modelId="{442E2399-CA14-4028-AE33-851588182B6E}" type="parTrans" cxnId="{69904CD8-FFBE-4200-BC96-32CB230871E7}">
      <dgm:prSet/>
      <dgm:spPr/>
      <dgm:t>
        <a:bodyPr/>
        <a:lstStyle/>
        <a:p>
          <a:endParaRPr lang="en-US"/>
        </a:p>
      </dgm:t>
    </dgm:pt>
    <dgm:pt modelId="{C983C8FE-55A0-4740-B5FC-81B35BAE3CB2}" type="sibTrans" cxnId="{69904CD8-FFBE-4200-BC96-32CB230871E7}">
      <dgm:prSet/>
      <dgm:spPr/>
      <dgm:t>
        <a:bodyPr/>
        <a:lstStyle/>
        <a:p>
          <a:endParaRPr lang="en-US"/>
        </a:p>
      </dgm:t>
    </dgm:pt>
    <dgm:pt modelId="{ACF9F229-D752-44CB-8620-844E430E3681}">
      <dgm:prSet/>
      <dgm:spPr/>
      <dgm:t>
        <a:bodyPr/>
        <a:lstStyle/>
        <a:p>
          <a:r>
            <a:rPr lang="en-US"/>
            <a:t>Decision-making in Chinese organisations is hierarchical, requiring approval from senior leadership before agreements are finalised. </a:t>
          </a:r>
        </a:p>
      </dgm:t>
    </dgm:pt>
    <dgm:pt modelId="{2A1EEBD0-2C60-4541-886C-57C1078F71AE}" type="parTrans" cxnId="{B9CF9445-FDAE-483D-A909-5AD94959CC69}">
      <dgm:prSet/>
      <dgm:spPr/>
      <dgm:t>
        <a:bodyPr/>
        <a:lstStyle/>
        <a:p>
          <a:endParaRPr lang="en-US"/>
        </a:p>
      </dgm:t>
    </dgm:pt>
    <dgm:pt modelId="{35BAAEF3-2736-4A22-813C-C230E4E037CD}" type="sibTrans" cxnId="{B9CF9445-FDAE-483D-A909-5AD94959CC69}">
      <dgm:prSet/>
      <dgm:spPr/>
      <dgm:t>
        <a:bodyPr/>
        <a:lstStyle/>
        <a:p>
          <a:endParaRPr lang="en-US"/>
        </a:p>
      </dgm:t>
    </dgm:pt>
    <dgm:pt modelId="{C9BBDD1B-E76F-479B-83D5-0C8B84671867}">
      <dgm:prSet/>
      <dgm:spPr/>
      <dgm:t>
        <a:bodyPr/>
        <a:lstStyle/>
        <a:p>
          <a:r>
            <a:rPr lang="en-US"/>
            <a:t>In contrast, UK organisations tend to adopt more decentralised decision-making structures with faster negotiation cycles. </a:t>
          </a:r>
        </a:p>
      </dgm:t>
    </dgm:pt>
    <dgm:pt modelId="{A3AE8DF1-A7A2-479B-8027-35F3EDA7DCA4}" type="parTrans" cxnId="{BE7F4517-F0D2-4F64-8D66-E8C413E897A8}">
      <dgm:prSet/>
      <dgm:spPr/>
      <dgm:t>
        <a:bodyPr/>
        <a:lstStyle/>
        <a:p>
          <a:endParaRPr lang="en-US"/>
        </a:p>
      </dgm:t>
    </dgm:pt>
    <dgm:pt modelId="{5CA80067-DFD4-4B64-B5AB-0763F685486C}" type="sibTrans" cxnId="{BE7F4517-F0D2-4F64-8D66-E8C413E897A8}">
      <dgm:prSet/>
      <dgm:spPr/>
      <dgm:t>
        <a:bodyPr/>
        <a:lstStyle/>
        <a:p>
          <a:endParaRPr lang="en-US"/>
        </a:p>
      </dgm:t>
    </dgm:pt>
    <dgm:pt modelId="{6F1D94AD-7E5E-4F04-B4CF-B06F0ED58D3F}">
      <dgm:prSet/>
      <dgm:spPr/>
      <dgm:t>
        <a:bodyPr/>
        <a:lstStyle/>
        <a:p>
          <a:r>
            <a:rPr lang="en-US"/>
            <a:t>These differences create significant potential for misunderstanding during high-level business negotiations (Zhao, Chen and Li, 2019). </a:t>
          </a:r>
        </a:p>
      </dgm:t>
    </dgm:pt>
    <dgm:pt modelId="{6B6DFD6D-26E9-4F09-AE61-D87DBFCA0C15}" type="parTrans" cxnId="{EB55EF78-DE42-41C2-A577-83E92B942076}">
      <dgm:prSet/>
      <dgm:spPr/>
      <dgm:t>
        <a:bodyPr/>
        <a:lstStyle/>
        <a:p>
          <a:endParaRPr lang="en-US"/>
        </a:p>
      </dgm:t>
    </dgm:pt>
    <dgm:pt modelId="{869E88D2-2996-4C5C-9245-20BE79C5A7CA}" type="sibTrans" cxnId="{EB55EF78-DE42-41C2-A577-83E92B942076}">
      <dgm:prSet/>
      <dgm:spPr/>
      <dgm:t>
        <a:bodyPr/>
        <a:lstStyle/>
        <a:p>
          <a:endParaRPr lang="en-US"/>
        </a:p>
      </dgm:t>
    </dgm:pt>
    <dgm:pt modelId="{6E9B5765-E587-42C8-A877-9167F33CEE2A}" type="pres">
      <dgm:prSet presAssocID="{5626BFDA-1EA1-43EF-8B6A-0D481EEE284B}" presName="vert0" presStyleCnt="0">
        <dgm:presLayoutVars>
          <dgm:dir/>
          <dgm:animOne val="branch"/>
          <dgm:animLvl val="lvl"/>
        </dgm:presLayoutVars>
      </dgm:prSet>
      <dgm:spPr/>
    </dgm:pt>
    <dgm:pt modelId="{BC00A40D-682A-4F31-AAF1-22CC2DD46AA3}" type="pres">
      <dgm:prSet presAssocID="{D739FA2F-17BE-4DC3-94B7-5185956F46A5}" presName="thickLine" presStyleLbl="alignNode1" presStyleIdx="0" presStyleCnt="5"/>
      <dgm:spPr/>
    </dgm:pt>
    <dgm:pt modelId="{3E69A82E-27EB-4B7F-88AC-D520D77CB29E}" type="pres">
      <dgm:prSet presAssocID="{D739FA2F-17BE-4DC3-94B7-5185956F46A5}" presName="horz1" presStyleCnt="0"/>
      <dgm:spPr/>
    </dgm:pt>
    <dgm:pt modelId="{65EE57C3-3419-482C-B4EC-707FF3EBF4FB}" type="pres">
      <dgm:prSet presAssocID="{D739FA2F-17BE-4DC3-94B7-5185956F46A5}" presName="tx1" presStyleLbl="revTx" presStyleIdx="0" presStyleCnt="5"/>
      <dgm:spPr/>
    </dgm:pt>
    <dgm:pt modelId="{9A563B0A-5AA1-444D-8CF0-143BFC4253DB}" type="pres">
      <dgm:prSet presAssocID="{D739FA2F-17BE-4DC3-94B7-5185956F46A5}" presName="vert1" presStyleCnt="0"/>
      <dgm:spPr/>
    </dgm:pt>
    <dgm:pt modelId="{DF775A16-9F46-46F8-B8B1-21B8511ED3D0}" type="pres">
      <dgm:prSet presAssocID="{8A05ADF1-41BF-4AA8-826F-BBEF95EC1F19}" presName="thickLine" presStyleLbl="alignNode1" presStyleIdx="1" presStyleCnt="5"/>
      <dgm:spPr/>
    </dgm:pt>
    <dgm:pt modelId="{C99BA43E-388B-466C-8CDA-7D97CC1EC0B9}" type="pres">
      <dgm:prSet presAssocID="{8A05ADF1-41BF-4AA8-826F-BBEF95EC1F19}" presName="horz1" presStyleCnt="0"/>
      <dgm:spPr/>
    </dgm:pt>
    <dgm:pt modelId="{6C851D69-27C6-4195-9124-D1A73BAF864B}" type="pres">
      <dgm:prSet presAssocID="{8A05ADF1-41BF-4AA8-826F-BBEF95EC1F19}" presName="tx1" presStyleLbl="revTx" presStyleIdx="1" presStyleCnt="5"/>
      <dgm:spPr/>
    </dgm:pt>
    <dgm:pt modelId="{B929F16A-2768-4BDF-BD09-D8F738553BE6}" type="pres">
      <dgm:prSet presAssocID="{8A05ADF1-41BF-4AA8-826F-BBEF95EC1F19}" presName="vert1" presStyleCnt="0"/>
      <dgm:spPr/>
    </dgm:pt>
    <dgm:pt modelId="{15BA04F9-D5C7-4710-9704-C290A8216C5B}" type="pres">
      <dgm:prSet presAssocID="{ACF9F229-D752-44CB-8620-844E430E3681}" presName="thickLine" presStyleLbl="alignNode1" presStyleIdx="2" presStyleCnt="5"/>
      <dgm:spPr/>
    </dgm:pt>
    <dgm:pt modelId="{98F857A3-CEC5-475B-9765-AF3677455A5C}" type="pres">
      <dgm:prSet presAssocID="{ACF9F229-D752-44CB-8620-844E430E3681}" presName="horz1" presStyleCnt="0"/>
      <dgm:spPr/>
    </dgm:pt>
    <dgm:pt modelId="{BBD846EB-321B-4328-A265-621095555A0D}" type="pres">
      <dgm:prSet presAssocID="{ACF9F229-D752-44CB-8620-844E430E3681}" presName="tx1" presStyleLbl="revTx" presStyleIdx="2" presStyleCnt="5"/>
      <dgm:spPr/>
    </dgm:pt>
    <dgm:pt modelId="{6CCAD7C1-2CF2-4C2A-9156-8DBB0D355F63}" type="pres">
      <dgm:prSet presAssocID="{ACF9F229-D752-44CB-8620-844E430E3681}" presName="vert1" presStyleCnt="0"/>
      <dgm:spPr/>
    </dgm:pt>
    <dgm:pt modelId="{8764DD77-AF51-438F-B5CF-8A3A14879A4C}" type="pres">
      <dgm:prSet presAssocID="{C9BBDD1B-E76F-479B-83D5-0C8B84671867}" presName="thickLine" presStyleLbl="alignNode1" presStyleIdx="3" presStyleCnt="5"/>
      <dgm:spPr/>
    </dgm:pt>
    <dgm:pt modelId="{7A6F6FE2-3397-4B1C-9FDE-088478C0219C}" type="pres">
      <dgm:prSet presAssocID="{C9BBDD1B-E76F-479B-83D5-0C8B84671867}" presName="horz1" presStyleCnt="0"/>
      <dgm:spPr/>
    </dgm:pt>
    <dgm:pt modelId="{DA6776C8-9EC7-4764-9EB3-00EB53CB293A}" type="pres">
      <dgm:prSet presAssocID="{C9BBDD1B-E76F-479B-83D5-0C8B84671867}" presName="tx1" presStyleLbl="revTx" presStyleIdx="3" presStyleCnt="5"/>
      <dgm:spPr/>
    </dgm:pt>
    <dgm:pt modelId="{40422DA2-7AB1-4756-A64B-3FE61846E92C}" type="pres">
      <dgm:prSet presAssocID="{C9BBDD1B-E76F-479B-83D5-0C8B84671867}" presName="vert1" presStyleCnt="0"/>
      <dgm:spPr/>
    </dgm:pt>
    <dgm:pt modelId="{390C56E6-BECE-48F6-85E6-3E87AAD7433A}" type="pres">
      <dgm:prSet presAssocID="{6F1D94AD-7E5E-4F04-B4CF-B06F0ED58D3F}" presName="thickLine" presStyleLbl="alignNode1" presStyleIdx="4" presStyleCnt="5"/>
      <dgm:spPr/>
    </dgm:pt>
    <dgm:pt modelId="{D26E8CF8-476C-4E5C-85D8-76736CD0DEF9}" type="pres">
      <dgm:prSet presAssocID="{6F1D94AD-7E5E-4F04-B4CF-B06F0ED58D3F}" presName="horz1" presStyleCnt="0"/>
      <dgm:spPr/>
    </dgm:pt>
    <dgm:pt modelId="{3B00B627-F405-4616-B965-741FB17E127C}" type="pres">
      <dgm:prSet presAssocID="{6F1D94AD-7E5E-4F04-B4CF-B06F0ED58D3F}" presName="tx1" presStyleLbl="revTx" presStyleIdx="4" presStyleCnt="5"/>
      <dgm:spPr/>
    </dgm:pt>
    <dgm:pt modelId="{A99607BC-1B32-4536-A50E-91386372941B}" type="pres">
      <dgm:prSet presAssocID="{6F1D94AD-7E5E-4F04-B4CF-B06F0ED58D3F}" presName="vert1" presStyleCnt="0"/>
      <dgm:spPr/>
    </dgm:pt>
  </dgm:ptLst>
  <dgm:cxnLst>
    <dgm:cxn modelId="{BE7F4517-F0D2-4F64-8D66-E8C413E897A8}" srcId="{5626BFDA-1EA1-43EF-8B6A-0D481EEE284B}" destId="{C9BBDD1B-E76F-479B-83D5-0C8B84671867}" srcOrd="3" destOrd="0" parTransId="{A3AE8DF1-A7A2-479B-8027-35F3EDA7DCA4}" sibTransId="{5CA80067-DFD4-4B64-B5AB-0763F685486C}"/>
    <dgm:cxn modelId="{FD77B218-57D9-47FE-95E0-61058B2CAC0A}" type="presOf" srcId="{5626BFDA-1EA1-43EF-8B6A-0D481EEE284B}" destId="{6E9B5765-E587-42C8-A877-9167F33CEE2A}" srcOrd="0" destOrd="0" presId="urn:microsoft.com/office/officeart/2008/layout/LinedList"/>
    <dgm:cxn modelId="{B9CF9445-FDAE-483D-A909-5AD94959CC69}" srcId="{5626BFDA-1EA1-43EF-8B6A-0D481EEE284B}" destId="{ACF9F229-D752-44CB-8620-844E430E3681}" srcOrd="2" destOrd="0" parTransId="{2A1EEBD0-2C60-4541-886C-57C1078F71AE}" sibTransId="{35BAAEF3-2736-4A22-813C-C230E4E037CD}"/>
    <dgm:cxn modelId="{AFC1006D-566A-4150-B94B-DA089D545C35}" type="presOf" srcId="{ACF9F229-D752-44CB-8620-844E430E3681}" destId="{BBD846EB-321B-4328-A265-621095555A0D}" srcOrd="0" destOrd="0" presId="urn:microsoft.com/office/officeart/2008/layout/LinedList"/>
    <dgm:cxn modelId="{233DC36E-FBBC-4B1A-8DC8-7E258FCA6372}" type="presOf" srcId="{C9BBDD1B-E76F-479B-83D5-0C8B84671867}" destId="{DA6776C8-9EC7-4764-9EB3-00EB53CB293A}" srcOrd="0" destOrd="0" presId="urn:microsoft.com/office/officeart/2008/layout/LinedList"/>
    <dgm:cxn modelId="{5A971655-A5B9-4552-9716-AE44E6D8DD62}" type="presOf" srcId="{6F1D94AD-7E5E-4F04-B4CF-B06F0ED58D3F}" destId="{3B00B627-F405-4616-B965-741FB17E127C}" srcOrd="0" destOrd="0" presId="urn:microsoft.com/office/officeart/2008/layout/LinedList"/>
    <dgm:cxn modelId="{EB55EF78-DE42-41C2-A577-83E92B942076}" srcId="{5626BFDA-1EA1-43EF-8B6A-0D481EEE284B}" destId="{6F1D94AD-7E5E-4F04-B4CF-B06F0ED58D3F}" srcOrd="4" destOrd="0" parTransId="{6B6DFD6D-26E9-4F09-AE61-D87DBFCA0C15}" sibTransId="{869E88D2-2996-4C5C-9245-20BE79C5A7CA}"/>
    <dgm:cxn modelId="{BDA4AC91-FE37-445A-A9AA-52FB450FCBA7}" type="presOf" srcId="{D739FA2F-17BE-4DC3-94B7-5185956F46A5}" destId="{65EE57C3-3419-482C-B4EC-707FF3EBF4FB}" srcOrd="0" destOrd="0" presId="urn:microsoft.com/office/officeart/2008/layout/LinedList"/>
    <dgm:cxn modelId="{A6D6A1AE-FC23-458A-A579-E6DCE4CCB226}" type="presOf" srcId="{8A05ADF1-41BF-4AA8-826F-BBEF95EC1F19}" destId="{6C851D69-27C6-4195-9124-D1A73BAF864B}" srcOrd="0" destOrd="0" presId="urn:microsoft.com/office/officeart/2008/layout/LinedList"/>
    <dgm:cxn modelId="{69904CD8-FFBE-4200-BC96-32CB230871E7}" srcId="{5626BFDA-1EA1-43EF-8B6A-0D481EEE284B}" destId="{8A05ADF1-41BF-4AA8-826F-BBEF95EC1F19}" srcOrd="1" destOrd="0" parTransId="{442E2399-CA14-4028-AE33-851588182B6E}" sibTransId="{C983C8FE-55A0-4740-B5FC-81B35BAE3CB2}"/>
    <dgm:cxn modelId="{C95ABFF7-0FB1-4182-AF96-79AC30D44E28}" srcId="{5626BFDA-1EA1-43EF-8B6A-0D481EEE284B}" destId="{D739FA2F-17BE-4DC3-94B7-5185956F46A5}" srcOrd="0" destOrd="0" parTransId="{5DA6EC6A-8810-4806-A7B9-430A2E46ACCE}" sibTransId="{D7B447EB-B527-481B-90B1-0CFFFB25A869}"/>
    <dgm:cxn modelId="{45C10AB3-C702-48B1-A785-8DA5E13B7D1E}" type="presParOf" srcId="{6E9B5765-E587-42C8-A877-9167F33CEE2A}" destId="{BC00A40D-682A-4F31-AAF1-22CC2DD46AA3}" srcOrd="0" destOrd="0" presId="urn:microsoft.com/office/officeart/2008/layout/LinedList"/>
    <dgm:cxn modelId="{DFC58686-A322-428B-ADCA-1D81DC551B69}" type="presParOf" srcId="{6E9B5765-E587-42C8-A877-9167F33CEE2A}" destId="{3E69A82E-27EB-4B7F-88AC-D520D77CB29E}" srcOrd="1" destOrd="0" presId="urn:microsoft.com/office/officeart/2008/layout/LinedList"/>
    <dgm:cxn modelId="{6F906EB4-F11B-4709-8229-191EACDA17C4}" type="presParOf" srcId="{3E69A82E-27EB-4B7F-88AC-D520D77CB29E}" destId="{65EE57C3-3419-482C-B4EC-707FF3EBF4FB}" srcOrd="0" destOrd="0" presId="urn:microsoft.com/office/officeart/2008/layout/LinedList"/>
    <dgm:cxn modelId="{626C9138-2B80-4274-AF89-37B6F6AB643A}" type="presParOf" srcId="{3E69A82E-27EB-4B7F-88AC-D520D77CB29E}" destId="{9A563B0A-5AA1-444D-8CF0-143BFC4253DB}" srcOrd="1" destOrd="0" presId="urn:microsoft.com/office/officeart/2008/layout/LinedList"/>
    <dgm:cxn modelId="{7D5CD1E5-BE63-4D16-87F3-1364E49EED63}" type="presParOf" srcId="{6E9B5765-E587-42C8-A877-9167F33CEE2A}" destId="{DF775A16-9F46-46F8-B8B1-21B8511ED3D0}" srcOrd="2" destOrd="0" presId="urn:microsoft.com/office/officeart/2008/layout/LinedList"/>
    <dgm:cxn modelId="{1612943C-2844-4C51-AC08-5EF46D6E3250}" type="presParOf" srcId="{6E9B5765-E587-42C8-A877-9167F33CEE2A}" destId="{C99BA43E-388B-466C-8CDA-7D97CC1EC0B9}" srcOrd="3" destOrd="0" presId="urn:microsoft.com/office/officeart/2008/layout/LinedList"/>
    <dgm:cxn modelId="{587959A8-631A-4316-9429-FE415F958971}" type="presParOf" srcId="{C99BA43E-388B-466C-8CDA-7D97CC1EC0B9}" destId="{6C851D69-27C6-4195-9124-D1A73BAF864B}" srcOrd="0" destOrd="0" presId="urn:microsoft.com/office/officeart/2008/layout/LinedList"/>
    <dgm:cxn modelId="{48D2A435-D441-4ED0-AA01-659E45A5B878}" type="presParOf" srcId="{C99BA43E-388B-466C-8CDA-7D97CC1EC0B9}" destId="{B929F16A-2768-4BDF-BD09-D8F738553BE6}" srcOrd="1" destOrd="0" presId="urn:microsoft.com/office/officeart/2008/layout/LinedList"/>
    <dgm:cxn modelId="{C336E91B-BD14-45F0-833C-8575CBECACFF}" type="presParOf" srcId="{6E9B5765-E587-42C8-A877-9167F33CEE2A}" destId="{15BA04F9-D5C7-4710-9704-C290A8216C5B}" srcOrd="4" destOrd="0" presId="urn:microsoft.com/office/officeart/2008/layout/LinedList"/>
    <dgm:cxn modelId="{6246826B-3D0D-41F0-87A3-0EA7BB594D90}" type="presParOf" srcId="{6E9B5765-E587-42C8-A877-9167F33CEE2A}" destId="{98F857A3-CEC5-475B-9765-AF3677455A5C}" srcOrd="5" destOrd="0" presId="urn:microsoft.com/office/officeart/2008/layout/LinedList"/>
    <dgm:cxn modelId="{D6350043-F0AD-4514-9D74-22D9862C56DE}" type="presParOf" srcId="{98F857A3-CEC5-475B-9765-AF3677455A5C}" destId="{BBD846EB-321B-4328-A265-621095555A0D}" srcOrd="0" destOrd="0" presId="urn:microsoft.com/office/officeart/2008/layout/LinedList"/>
    <dgm:cxn modelId="{9638EAF9-68CE-41DC-B1CB-1F51D6F94F85}" type="presParOf" srcId="{98F857A3-CEC5-475B-9765-AF3677455A5C}" destId="{6CCAD7C1-2CF2-4C2A-9156-8DBB0D355F63}" srcOrd="1" destOrd="0" presId="urn:microsoft.com/office/officeart/2008/layout/LinedList"/>
    <dgm:cxn modelId="{ED7666B8-5330-42CA-9AA2-AD90ABAF6E94}" type="presParOf" srcId="{6E9B5765-E587-42C8-A877-9167F33CEE2A}" destId="{8764DD77-AF51-438F-B5CF-8A3A14879A4C}" srcOrd="6" destOrd="0" presId="urn:microsoft.com/office/officeart/2008/layout/LinedList"/>
    <dgm:cxn modelId="{5AF951E9-D1BF-4D52-B83C-EABB827FBB8D}" type="presParOf" srcId="{6E9B5765-E587-42C8-A877-9167F33CEE2A}" destId="{7A6F6FE2-3397-4B1C-9FDE-088478C0219C}" srcOrd="7" destOrd="0" presId="urn:microsoft.com/office/officeart/2008/layout/LinedList"/>
    <dgm:cxn modelId="{BC48C11C-D97A-41F6-8E93-BCE8B3EBEDB9}" type="presParOf" srcId="{7A6F6FE2-3397-4B1C-9FDE-088478C0219C}" destId="{DA6776C8-9EC7-4764-9EB3-00EB53CB293A}" srcOrd="0" destOrd="0" presId="urn:microsoft.com/office/officeart/2008/layout/LinedList"/>
    <dgm:cxn modelId="{1FD3638E-6CDD-4B64-9ED1-0D7EE28DA1BD}" type="presParOf" srcId="{7A6F6FE2-3397-4B1C-9FDE-088478C0219C}" destId="{40422DA2-7AB1-4756-A64B-3FE61846E92C}" srcOrd="1" destOrd="0" presId="urn:microsoft.com/office/officeart/2008/layout/LinedList"/>
    <dgm:cxn modelId="{0BE7F06C-289D-48F8-ABF0-913E5B8C085C}" type="presParOf" srcId="{6E9B5765-E587-42C8-A877-9167F33CEE2A}" destId="{390C56E6-BECE-48F6-85E6-3E87AAD7433A}" srcOrd="8" destOrd="0" presId="urn:microsoft.com/office/officeart/2008/layout/LinedList"/>
    <dgm:cxn modelId="{695BDC8F-B500-4BCC-A303-443A4A00B881}" type="presParOf" srcId="{6E9B5765-E587-42C8-A877-9167F33CEE2A}" destId="{D26E8CF8-476C-4E5C-85D8-76736CD0DEF9}" srcOrd="9" destOrd="0" presId="urn:microsoft.com/office/officeart/2008/layout/LinedList"/>
    <dgm:cxn modelId="{58AE1C8E-E269-47BF-BC4E-A3AED91F4545}" type="presParOf" srcId="{D26E8CF8-476C-4E5C-85D8-76736CD0DEF9}" destId="{3B00B627-F405-4616-B965-741FB17E127C}" srcOrd="0" destOrd="0" presId="urn:microsoft.com/office/officeart/2008/layout/LinedList"/>
    <dgm:cxn modelId="{F16C43C3-D550-4D75-B17C-08BE956A4CE5}" type="presParOf" srcId="{D26E8CF8-476C-4E5C-85D8-76736CD0DEF9}" destId="{A99607BC-1B32-4536-A50E-9138637294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2741D-2545-4E7B-9F95-763C7220E99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83F67B-8A3E-477C-9F98-BD844CD8EB8D}">
      <dgm:prSet/>
      <dgm:spPr/>
      <dgm:t>
        <a:bodyPr/>
        <a:lstStyle/>
        <a:p>
          <a:r>
            <a:rPr lang="en-US"/>
            <a:t>Hofstede’s framework provides useful cultural structure but risks oversimplifying and stereotyping national behaviours. </a:t>
          </a:r>
        </a:p>
      </dgm:t>
    </dgm:pt>
    <dgm:pt modelId="{264521C5-AD9F-4CCE-9F0D-676F69B81AC8}" type="parTrans" cxnId="{CEED5BF2-0A4B-40AC-AFA3-0E32281CBFD9}">
      <dgm:prSet/>
      <dgm:spPr/>
      <dgm:t>
        <a:bodyPr/>
        <a:lstStyle/>
        <a:p>
          <a:endParaRPr lang="en-US"/>
        </a:p>
      </dgm:t>
    </dgm:pt>
    <dgm:pt modelId="{FA9586C3-9D9C-476B-97CF-76D343A8A29A}" type="sibTrans" cxnId="{CEED5BF2-0A4B-40AC-AFA3-0E32281CBFD9}">
      <dgm:prSet/>
      <dgm:spPr/>
      <dgm:t>
        <a:bodyPr/>
        <a:lstStyle/>
        <a:p>
          <a:endParaRPr lang="en-US"/>
        </a:p>
      </dgm:t>
    </dgm:pt>
    <dgm:pt modelId="{9FD1F95D-913F-4CC0-B8E7-65BC3E635F1C}">
      <dgm:prSet/>
      <dgm:spPr/>
      <dgm:t>
        <a:bodyPr/>
        <a:lstStyle/>
        <a:p>
          <a:r>
            <a:rPr lang="en-US"/>
            <a:t>Hall’s model improves understanding of communication differences but does not fully capture organisational complexity. </a:t>
          </a:r>
        </a:p>
      </dgm:t>
    </dgm:pt>
    <dgm:pt modelId="{504F2E28-AA81-4410-9B8E-F7E41B80A5F9}" type="parTrans" cxnId="{8B8B008E-FBEE-453B-856E-192DEC74195F}">
      <dgm:prSet/>
      <dgm:spPr/>
      <dgm:t>
        <a:bodyPr/>
        <a:lstStyle/>
        <a:p>
          <a:endParaRPr lang="en-US"/>
        </a:p>
      </dgm:t>
    </dgm:pt>
    <dgm:pt modelId="{12C8C395-08B3-4555-A6EB-9EA8A62AD7E2}" type="sibTrans" cxnId="{8B8B008E-FBEE-453B-856E-192DEC74195F}">
      <dgm:prSet/>
      <dgm:spPr/>
      <dgm:t>
        <a:bodyPr/>
        <a:lstStyle/>
        <a:p>
          <a:endParaRPr lang="en-US"/>
        </a:p>
      </dgm:t>
    </dgm:pt>
    <dgm:pt modelId="{6C5C1A3B-3BEC-41FA-A555-FE9440779307}">
      <dgm:prSet/>
      <dgm:spPr/>
      <dgm:t>
        <a:bodyPr/>
        <a:lstStyle/>
        <a:p>
          <a:r>
            <a:rPr lang="en-US"/>
            <a:t>Cultural behaviour is dynamic and influenced by industry, leadership style, and individual negotiation experience. </a:t>
          </a:r>
        </a:p>
      </dgm:t>
    </dgm:pt>
    <dgm:pt modelId="{B5C24E68-469B-4B37-9813-06DDE9101AB7}" type="parTrans" cxnId="{F6AE8E02-91BA-483F-B5E4-55635AAFEB75}">
      <dgm:prSet/>
      <dgm:spPr/>
      <dgm:t>
        <a:bodyPr/>
        <a:lstStyle/>
        <a:p>
          <a:endParaRPr lang="en-US"/>
        </a:p>
      </dgm:t>
    </dgm:pt>
    <dgm:pt modelId="{BA94464B-1755-4D5A-9DDE-574D1A8516E5}" type="sibTrans" cxnId="{F6AE8E02-91BA-483F-B5E4-55635AAFEB75}">
      <dgm:prSet/>
      <dgm:spPr/>
      <dgm:t>
        <a:bodyPr/>
        <a:lstStyle/>
        <a:p>
          <a:endParaRPr lang="en-US"/>
        </a:p>
      </dgm:t>
    </dgm:pt>
    <dgm:pt modelId="{D7CF4262-32E1-4200-BFEB-8E53262B429D}">
      <dgm:prSet/>
      <dgm:spPr/>
      <dgm:t>
        <a:bodyPr/>
        <a:lstStyle/>
        <a:p>
          <a:r>
            <a:rPr lang="en-US"/>
            <a:t>Over-reliance on cultural models may result in inaccurate assumptions and ineffective business strategies (Seager et al., 2025). </a:t>
          </a:r>
        </a:p>
      </dgm:t>
    </dgm:pt>
    <dgm:pt modelId="{9C642030-F5E5-492B-8452-82424E2D8E19}" type="parTrans" cxnId="{98243095-BF67-453F-BC6D-EC3F8CA419FB}">
      <dgm:prSet/>
      <dgm:spPr/>
      <dgm:t>
        <a:bodyPr/>
        <a:lstStyle/>
        <a:p>
          <a:endParaRPr lang="en-US"/>
        </a:p>
      </dgm:t>
    </dgm:pt>
    <dgm:pt modelId="{0F876994-C74C-4D42-BC04-74B961EE879A}" type="sibTrans" cxnId="{98243095-BF67-453F-BC6D-EC3F8CA419FB}">
      <dgm:prSet/>
      <dgm:spPr/>
      <dgm:t>
        <a:bodyPr/>
        <a:lstStyle/>
        <a:p>
          <a:endParaRPr lang="en-US"/>
        </a:p>
      </dgm:t>
    </dgm:pt>
    <dgm:pt modelId="{C3843F4C-9AE4-4EBA-AD9F-1E7BC3FFEEAB}">
      <dgm:prSet/>
      <dgm:spPr/>
      <dgm:t>
        <a:bodyPr/>
        <a:lstStyle/>
        <a:p>
          <a:r>
            <a:rPr lang="en-US"/>
            <a:t>Cultural intelligence is therefore more effective than static theoretical frameworks in real business environments. </a:t>
          </a:r>
        </a:p>
      </dgm:t>
    </dgm:pt>
    <dgm:pt modelId="{94187726-7E91-48A4-B7BD-E850E56D04F0}" type="parTrans" cxnId="{1529702A-153D-40EC-A50A-91602EF81583}">
      <dgm:prSet/>
      <dgm:spPr/>
      <dgm:t>
        <a:bodyPr/>
        <a:lstStyle/>
        <a:p>
          <a:endParaRPr lang="en-US"/>
        </a:p>
      </dgm:t>
    </dgm:pt>
    <dgm:pt modelId="{0F8E972E-7A12-417C-93BF-EA7B58A32E4F}" type="sibTrans" cxnId="{1529702A-153D-40EC-A50A-91602EF81583}">
      <dgm:prSet/>
      <dgm:spPr/>
      <dgm:t>
        <a:bodyPr/>
        <a:lstStyle/>
        <a:p>
          <a:endParaRPr lang="en-US"/>
        </a:p>
      </dgm:t>
    </dgm:pt>
    <dgm:pt modelId="{BCB5EF8C-E165-4F75-93D7-A633D818BDD5}" type="pres">
      <dgm:prSet presAssocID="{28E2741D-2545-4E7B-9F95-763C7220E995}" presName="vert0" presStyleCnt="0">
        <dgm:presLayoutVars>
          <dgm:dir/>
          <dgm:animOne val="branch"/>
          <dgm:animLvl val="lvl"/>
        </dgm:presLayoutVars>
      </dgm:prSet>
      <dgm:spPr/>
    </dgm:pt>
    <dgm:pt modelId="{B2562DF2-2E14-4CEA-A5F9-37D31D2A72AA}" type="pres">
      <dgm:prSet presAssocID="{3783F67B-8A3E-477C-9F98-BD844CD8EB8D}" presName="thickLine" presStyleLbl="alignNode1" presStyleIdx="0" presStyleCnt="5"/>
      <dgm:spPr/>
    </dgm:pt>
    <dgm:pt modelId="{BAB7EDB3-2CE0-4B3D-BDD2-18A08BBC2B54}" type="pres">
      <dgm:prSet presAssocID="{3783F67B-8A3E-477C-9F98-BD844CD8EB8D}" presName="horz1" presStyleCnt="0"/>
      <dgm:spPr/>
    </dgm:pt>
    <dgm:pt modelId="{0C94866B-071A-4FE5-9EDF-299E2880F527}" type="pres">
      <dgm:prSet presAssocID="{3783F67B-8A3E-477C-9F98-BD844CD8EB8D}" presName="tx1" presStyleLbl="revTx" presStyleIdx="0" presStyleCnt="5"/>
      <dgm:spPr/>
    </dgm:pt>
    <dgm:pt modelId="{9A162574-F313-473E-B7E0-2C078CB83A56}" type="pres">
      <dgm:prSet presAssocID="{3783F67B-8A3E-477C-9F98-BD844CD8EB8D}" presName="vert1" presStyleCnt="0"/>
      <dgm:spPr/>
    </dgm:pt>
    <dgm:pt modelId="{CD5E4094-DE97-4024-8E63-77B3686C3623}" type="pres">
      <dgm:prSet presAssocID="{9FD1F95D-913F-4CC0-B8E7-65BC3E635F1C}" presName="thickLine" presStyleLbl="alignNode1" presStyleIdx="1" presStyleCnt="5"/>
      <dgm:spPr/>
    </dgm:pt>
    <dgm:pt modelId="{003572A3-0C5E-4410-B812-768F6F7757B3}" type="pres">
      <dgm:prSet presAssocID="{9FD1F95D-913F-4CC0-B8E7-65BC3E635F1C}" presName="horz1" presStyleCnt="0"/>
      <dgm:spPr/>
    </dgm:pt>
    <dgm:pt modelId="{8E483BE0-DB0F-4C29-BF23-500D1A7ECD08}" type="pres">
      <dgm:prSet presAssocID="{9FD1F95D-913F-4CC0-B8E7-65BC3E635F1C}" presName="tx1" presStyleLbl="revTx" presStyleIdx="1" presStyleCnt="5"/>
      <dgm:spPr/>
    </dgm:pt>
    <dgm:pt modelId="{194D058B-635F-4A6C-8D4F-52791873843C}" type="pres">
      <dgm:prSet presAssocID="{9FD1F95D-913F-4CC0-B8E7-65BC3E635F1C}" presName="vert1" presStyleCnt="0"/>
      <dgm:spPr/>
    </dgm:pt>
    <dgm:pt modelId="{78B27576-0040-4F59-84F7-7D77075D6678}" type="pres">
      <dgm:prSet presAssocID="{6C5C1A3B-3BEC-41FA-A555-FE9440779307}" presName="thickLine" presStyleLbl="alignNode1" presStyleIdx="2" presStyleCnt="5"/>
      <dgm:spPr/>
    </dgm:pt>
    <dgm:pt modelId="{41F15EEC-5511-4E88-939F-13DDCEF2AA17}" type="pres">
      <dgm:prSet presAssocID="{6C5C1A3B-3BEC-41FA-A555-FE9440779307}" presName="horz1" presStyleCnt="0"/>
      <dgm:spPr/>
    </dgm:pt>
    <dgm:pt modelId="{A7B23E3C-106F-4E24-BA69-5363E45C4D63}" type="pres">
      <dgm:prSet presAssocID="{6C5C1A3B-3BEC-41FA-A555-FE9440779307}" presName="tx1" presStyleLbl="revTx" presStyleIdx="2" presStyleCnt="5"/>
      <dgm:spPr/>
    </dgm:pt>
    <dgm:pt modelId="{B373860D-44FA-46D0-A438-F1AAD4F84104}" type="pres">
      <dgm:prSet presAssocID="{6C5C1A3B-3BEC-41FA-A555-FE9440779307}" presName="vert1" presStyleCnt="0"/>
      <dgm:spPr/>
    </dgm:pt>
    <dgm:pt modelId="{AA7D7036-65A3-4368-A728-3FAC3CC306AA}" type="pres">
      <dgm:prSet presAssocID="{D7CF4262-32E1-4200-BFEB-8E53262B429D}" presName="thickLine" presStyleLbl="alignNode1" presStyleIdx="3" presStyleCnt="5"/>
      <dgm:spPr/>
    </dgm:pt>
    <dgm:pt modelId="{2C3B1024-5636-4DD9-9AF0-8724B4795C17}" type="pres">
      <dgm:prSet presAssocID="{D7CF4262-32E1-4200-BFEB-8E53262B429D}" presName="horz1" presStyleCnt="0"/>
      <dgm:spPr/>
    </dgm:pt>
    <dgm:pt modelId="{B45B733E-759F-405F-BE24-E0492E14E7AF}" type="pres">
      <dgm:prSet presAssocID="{D7CF4262-32E1-4200-BFEB-8E53262B429D}" presName="tx1" presStyleLbl="revTx" presStyleIdx="3" presStyleCnt="5"/>
      <dgm:spPr/>
    </dgm:pt>
    <dgm:pt modelId="{39DBC97D-9202-4739-8BD5-65678381A169}" type="pres">
      <dgm:prSet presAssocID="{D7CF4262-32E1-4200-BFEB-8E53262B429D}" presName="vert1" presStyleCnt="0"/>
      <dgm:spPr/>
    </dgm:pt>
    <dgm:pt modelId="{576CEF5A-4E6A-4095-9C4F-E81BE769588A}" type="pres">
      <dgm:prSet presAssocID="{C3843F4C-9AE4-4EBA-AD9F-1E7BC3FFEEAB}" presName="thickLine" presStyleLbl="alignNode1" presStyleIdx="4" presStyleCnt="5"/>
      <dgm:spPr/>
    </dgm:pt>
    <dgm:pt modelId="{6A78C586-E0E8-4623-88F4-BFCAA240D96A}" type="pres">
      <dgm:prSet presAssocID="{C3843F4C-9AE4-4EBA-AD9F-1E7BC3FFEEAB}" presName="horz1" presStyleCnt="0"/>
      <dgm:spPr/>
    </dgm:pt>
    <dgm:pt modelId="{902F5007-150A-43CE-9BDA-CB2352B07BBE}" type="pres">
      <dgm:prSet presAssocID="{C3843F4C-9AE4-4EBA-AD9F-1E7BC3FFEEAB}" presName="tx1" presStyleLbl="revTx" presStyleIdx="4" presStyleCnt="5"/>
      <dgm:spPr/>
    </dgm:pt>
    <dgm:pt modelId="{C4281AFC-6E3D-496F-9A92-199B20FA8891}" type="pres">
      <dgm:prSet presAssocID="{C3843F4C-9AE4-4EBA-AD9F-1E7BC3FFEEAB}" presName="vert1" presStyleCnt="0"/>
      <dgm:spPr/>
    </dgm:pt>
  </dgm:ptLst>
  <dgm:cxnLst>
    <dgm:cxn modelId="{F6AE8E02-91BA-483F-B5E4-55635AAFEB75}" srcId="{28E2741D-2545-4E7B-9F95-763C7220E995}" destId="{6C5C1A3B-3BEC-41FA-A555-FE9440779307}" srcOrd="2" destOrd="0" parTransId="{B5C24E68-469B-4B37-9813-06DDE9101AB7}" sibTransId="{BA94464B-1755-4D5A-9DDE-574D1A8516E5}"/>
    <dgm:cxn modelId="{2564961B-EFE8-480F-A492-8D273A67835C}" type="presOf" srcId="{9FD1F95D-913F-4CC0-B8E7-65BC3E635F1C}" destId="{8E483BE0-DB0F-4C29-BF23-500D1A7ECD08}" srcOrd="0" destOrd="0" presId="urn:microsoft.com/office/officeart/2008/layout/LinedList"/>
    <dgm:cxn modelId="{77336926-9EA4-499D-8D69-F492D5CCDD48}" type="presOf" srcId="{D7CF4262-32E1-4200-BFEB-8E53262B429D}" destId="{B45B733E-759F-405F-BE24-E0492E14E7AF}" srcOrd="0" destOrd="0" presId="urn:microsoft.com/office/officeart/2008/layout/LinedList"/>
    <dgm:cxn modelId="{1529702A-153D-40EC-A50A-91602EF81583}" srcId="{28E2741D-2545-4E7B-9F95-763C7220E995}" destId="{C3843F4C-9AE4-4EBA-AD9F-1E7BC3FFEEAB}" srcOrd="4" destOrd="0" parTransId="{94187726-7E91-48A4-B7BD-E850E56D04F0}" sibTransId="{0F8E972E-7A12-417C-93BF-EA7B58A32E4F}"/>
    <dgm:cxn modelId="{EEAB8450-95A2-434D-93EA-B96882C5CD96}" type="presOf" srcId="{28E2741D-2545-4E7B-9F95-763C7220E995}" destId="{BCB5EF8C-E165-4F75-93D7-A633D818BDD5}" srcOrd="0" destOrd="0" presId="urn:microsoft.com/office/officeart/2008/layout/LinedList"/>
    <dgm:cxn modelId="{8B8B008E-FBEE-453B-856E-192DEC74195F}" srcId="{28E2741D-2545-4E7B-9F95-763C7220E995}" destId="{9FD1F95D-913F-4CC0-B8E7-65BC3E635F1C}" srcOrd="1" destOrd="0" parTransId="{504F2E28-AA81-4410-9B8E-F7E41B80A5F9}" sibTransId="{12C8C395-08B3-4555-A6EB-9EA8A62AD7E2}"/>
    <dgm:cxn modelId="{4992B590-4CA2-492E-801F-E52A80831A8E}" type="presOf" srcId="{C3843F4C-9AE4-4EBA-AD9F-1E7BC3FFEEAB}" destId="{902F5007-150A-43CE-9BDA-CB2352B07BBE}" srcOrd="0" destOrd="0" presId="urn:microsoft.com/office/officeart/2008/layout/LinedList"/>
    <dgm:cxn modelId="{98243095-BF67-453F-BC6D-EC3F8CA419FB}" srcId="{28E2741D-2545-4E7B-9F95-763C7220E995}" destId="{D7CF4262-32E1-4200-BFEB-8E53262B429D}" srcOrd="3" destOrd="0" parTransId="{9C642030-F5E5-492B-8452-82424E2D8E19}" sibTransId="{0F876994-C74C-4D42-BC04-74B961EE879A}"/>
    <dgm:cxn modelId="{0813AEC8-1531-451C-B1C4-FA80385CF85C}" type="presOf" srcId="{3783F67B-8A3E-477C-9F98-BD844CD8EB8D}" destId="{0C94866B-071A-4FE5-9EDF-299E2880F527}" srcOrd="0" destOrd="0" presId="urn:microsoft.com/office/officeart/2008/layout/LinedList"/>
    <dgm:cxn modelId="{C23A1EE4-C44E-4633-9BF7-2838273EEA5C}" type="presOf" srcId="{6C5C1A3B-3BEC-41FA-A555-FE9440779307}" destId="{A7B23E3C-106F-4E24-BA69-5363E45C4D63}" srcOrd="0" destOrd="0" presId="urn:microsoft.com/office/officeart/2008/layout/LinedList"/>
    <dgm:cxn modelId="{CEED5BF2-0A4B-40AC-AFA3-0E32281CBFD9}" srcId="{28E2741D-2545-4E7B-9F95-763C7220E995}" destId="{3783F67B-8A3E-477C-9F98-BD844CD8EB8D}" srcOrd="0" destOrd="0" parTransId="{264521C5-AD9F-4CCE-9F0D-676F69B81AC8}" sibTransId="{FA9586C3-9D9C-476B-97CF-76D343A8A29A}"/>
    <dgm:cxn modelId="{A15A42E6-BAA9-44EC-84D0-1E3EF135A96F}" type="presParOf" srcId="{BCB5EF8C-E165-4F75-93D7-A633D818BDD5}" destId="{B2562DF2-2E14-4CEA-A5F9-37D31D2A72AA}" srcOrd="0" destOrd="0" presId="urn:microsoft.com/office/officeart/2008/layout/LinedList"/>
    <dgm:cxn modelId="{0466D751-ECF6-484E-957D-F3CEE98F69FA}" type="presParOf" srcId="{BCB5EF8C-E165-4F75-93D7-A633D818BDD5}" destId="{BAB7EDB3-2CE0-4B3D-BDD2-18A08BBC2B54}" srcOrd="1" destOrd="0" presId="urn:microsoft.com/office/officeart/2008/layout/LinedList"/>
    <dgm:cxn modelId="{EE8C7D4E-A95B-4D4E-A1A4-518195011931}" type="presParOf" srcId="{BAB7EDB3-2CE0-4B3D-BDD2-18A08BBC2B54}" destId="{0C94866B-071A-4FE5-9EDF-299E2880F527}" srcOrd="0" destOrd="0" presId="urn:microsoft.com/office/officeart/2008/layout/LinedList"/>
    <dgm:cxn modelId="{1940695C-40AB-4934-A808-9E0BDF36A37F}" type="presParOf" srcId="{BAB7EDB3-2CE0-4B3D-BDD2-18A08BBC2B54}" destId="{9A162574-F313-473E-B7E0-2C078CB83A56}" srcOrd="1" destOrd="0" presId="urn:microsoft.com/office/officeart/2008/layout/LinedList"/>
    <dgm:cxn modelId="{E73F510C-4D7D-484A-B040-816B9DF4AE69}" type="presParOf" srcId="{BCB5EF8C-E165-4F75-93D7-A633D818BDD5}" destId="{CD5E4094-DE97-4024-8E63-77B3686C3623}" srcOrd="2" destOrd="0" presId="urn:microsoft.com/office/officeart/2008/layout/LinedList"/>
    <dgm:cxn modelId="{76FB6E06-9F19-4EE5-A426-FABC2B5F544F}" type="presParOf" srcId="{BCB5EF8C-E165-4F75-93D7-A633D818BDD5}" destId="{003572A3-0C5E-4410-B812-768F6F7757B3}" srcOrd="3" destOrd="0" presId="urn:microsoft.com/office/officeart/2008/layout/LinedList"/>
    <dgm:cxn modelId="{F3E38138-F230-48F1-87CF-9440AEFA60B4}" type="presParOf" srcId="{003572A3-0C5E-4410-B812-768F6F7757B3}" destId="{8E483BE0-DB0F-4C29-BF23-500D1A7ECD08}" srcOrd="0" destOrd="0" presId="urn:microsoft.com/office/officeart/2008/layout/LinedList"/>
    <dgm:cxn modelId="{58AECA45-7D38-4FD6-9F66-D2FCA7BCC9F4}" type="presParOf" srcId="{003572A3-0C5E-4410-B812-768F6F7757B3}" destId="{194D058B-635F-4A6C-8D4F-52791873843C}" srcOrd="1" destOrd="0" presId="urn:microsoft.com/office/officeart/2008/layout/LinedList"/>
    <dgm:cxn modelId="{8140A667-9A89-4084-B417-59AD39461A6D}" type="presParOf" srcId="{BCB5EF8C-E165-4F75-93D7-A633D818BDD5}" destId="{78B27576-0040-4F59-84F7-7D77075D6678}" srcOrd="4" destOrd="0" presId="urn:microsoft.com/office/officeart/2008/layout/LinedList"/>
    <dgm:cxn modelId="{69074820-9122-431B-B4E6-5BF34B09C506}" type="presParOf" srcId="{BCB5EF8C-E165-4F75-93D7-A633D818BDD5}" destId="{41F15EEC-5511-4E88-939F-13DDCEF2AA17}" srcOrd="5" destOrd="0" presId="urn:microsoft.com/office/officeart/2008/layout/LinedList"/>
    <dgm:cxn modelId="{81EC6AF2-6D2C-4D57-BE58-884C06E04C83}" type="presParOf" srcId="{41F15EEC-5511-4E88-939F-13DDCEF2AA17}" destId="{A7B23E3C-106F-4E24-BA69-5363E45C4D63}" srcOrd="0" destOrd="0" presId="urn:microsoft.com/office/officeart/2008/layout/LinedList"/>
    <dgm:cxn modelId="{3202D462-8139-494D-B558-1033AB0829BB}" type="presParOf" srcId="{41F15EEC-5511-4E88-939F-13DDCEF2AA17}" destId="{B373860D-44FA-46D0-A438-F1AAD4F84104}" srcOrd="1" destOrd="0" presId="urn:microsoft.com/office/officeart/2008/layout/LinedList"/>
    <dgm:cxn modelId="{C9C6FEC8-82CA-4183-8AAB-C1080AF92532}" type="presParOf" srcId="{BCB5EF8C-E165-4F75-93D7-A633D818BDD5}" destId="{AA7D7036-65A3-4368-A728-3FAC3CC306AA}" srcOrd="6" destOrd="0" presId="urn:microsoft.com/office/officeart/2008/layout/LinedList"/>
    <dgm:cxn modelId="{10E8C81B-ADB0-4433-A411-454AF391A9B2}" type="presParOf" srcId="{BCB5EF8C-E165-4F75-93D7-A633D818BDD5}" destId="{2C3B1024-5636-4DD9-9AF0-8724B4795C17}" srcOrd="7" destOrd="0" presId="urn:microsoft.com/office/officeart/2008/layout/LinedList"/>
    <dgm:cxn modelId="{E5381542-78C3-4C9C-B6DC-DFCC368298DA}" type="presParOf" srcId="{2C3B1024-5636-4DD9-9AF0-8724B4795C17}" destId="{B45B733E-759F-405F-BE24-E0492E14E7AF}" srcOrd="0" destOrd="0" presId="urn:microsoft.com/office/officeart/2008/layout/LinedList"/>
    <dgm:cxn modelId="{0C1D56B6-BF3E-49E3-97EF-2AC3FECE8E8E}" type="presParOf" srcId="{2C3B1024-5636-4DD9-9AF0-8724B4795C17}" destId="{39DBC97D-9202-4739-8BD5-65678381A169}" srcOrd="1" destOrd="0" presId="urn:microsoft.com/office/officeart/2008/layout/LinedList"/>
    <dgm:cxn modelId="{DB6014A3-11CF-4541-9F16-160CA8D9844F}" type="presParOf" srcId="{BCB5EF8C-E165-4F75-93D7-A633D818BDD5}" destId="{576CEF5A-4E6A-4095-9C4F-E81BE769588A}" srcOrd="8" destOrd="0" presId="urn:microsoft.com/office/officeart/2008/layout/LinedList"/>
    <dgm:cxn modelId="{644882EA-C08F-45D4-9DE9-6D2EC2FFA843}" type="presParOf" srcId="{BCB5EF8C-E165-4F75-93D7-A633D818BDD5}" destId="{6A78C586-E0E8-4623-88F4-BFCAA240D96A}" srcOrd="9" destOrd="0" presId="urn:microsoft.com/office/officeart/2008/layout/LinedList"/>
    <dgm:cxn modelId="{835536CC-97F0-4FFE-B04A-36C76BD0D82B}" type="presParOf" srcId="{6A78C586-E0E8-4623-88F4-BFCAA240D96A}" destId="{902F5007-150A-43CE-9BDA-CB2352B07BBE}" srcOrd="0" destOrd="0" presId="urn:microsoft.com/office/officeart/2008/layout/LinedList"/>
    <dgm:cxn modelId="{34A7BCC1-0985-4D13-8406-D8D380F5288E}" type="presParOf" srcId="{6A78C586-E0E8-4623-88F4-BFCAA240D96A}" destId="{C4281AFC-6E3D-496F-9A92-199B20FA88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0A40D-682A-4F31-AAF1-22CC2DD46AA3}">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EE57C3-3419-482C-B4EC-707FF3EBF4FB}">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UK business communication is typically direct, explicit, and focused on efficiency and clarity of message delivery. </a:t>
          </a:r>
        </a:p>
      </dsp:txBody>
      <dsp:txXfrm>
        <a:off x="0" y="675"/>
        <a:ext cx="6900512" cy="1106957"/>
      </dsp:txXfrm>
    </dsp:sp>
    <dsp:sp modelId="{DF775A16-9F46-46F8-B8B1-21B8511ED3D0}">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51D69-27C6-4195-9124-D1A73BAF864B}">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Chinese communication tends to be indirect and highly contextual, where meaning is often implied rather than explicitly stated. </a:t>
          </a:r>
        </a:p>
      </dsp:txBody>
      <dsp:txXfrm>
        <a:off x="0" y="1107633"/>
        <a:ext cx="6900512" cy="1106957"/>
      </dsp:txXfrm>
    </dsp:sp>
    <dsp:sp modelId="{15BA04F9-D5C7-4710-9704-C290A8216C5B}">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846EB-321B-4328-A265-621095555A0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Decision-making in Chinese organisations is hierarchical, requiring approval from senior leadership before agreements are finalised. </a:t>
          </a:r>
        </a:p>
      </dsp:txBody>
      <dsp:txXfrm>
        <a:off x="0" y="2214591"/>
        <a:ext cx="6900512" cy="1106957"/>
      </dsp:txXfrm>
    </dsp:sp>
    <dsp:sp modelId="{8764DD77-AF51-438F-B5CF-8A3A14879A4C}">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6776C8-9EC7-4764-9EB3-00EB53CB293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 contrast, UK organisations tend to adopt more decentralised decision-making structures with faster negotiation cycles. </a:t>
          </a:r>
        </a:p>
      </dsp:txBody>
      <dsp:txXfrm>
        <a:off x="0" y="3321549"/>
        <a:ext cx="6900512" cy="1106957"/>
      </dsp:txXfrm>
    </dsp:sp>
    <dsp:sp modelId="{390C56E6-BECE-48F6-85E6-3E87AAD7433A}">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0B627-F405-4616-B965-741FB17E127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These differences create significant potential for misunderstanding during high-level business negotiations (Zhao, Chen and Li, 2019). </a:t>
          </a:r>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62DF2-2E14-4CEA-A5F9-37D31D2A72AA}">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94866B-071A-4FE5-9EDF-299E2880F52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Hofstede’s framework provides useful cultural structure but risks oversimplifying and stereotyping national behaviours. </a:t>
          </a:r>
        </a:p>
      </dsp:txBody>
      <dsp:txXfrm>
        <a:off x="0" y="675"/>
        <a:ext cx="6900512" cy="1106957"/>
      </dsp:txXfrm>
    </dsp:sp>
    <dsp:sp modelId="{CD5E4094-DE97-4024-8E63-77B3686C3623}">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483BE0-DB0F-4C29-BF23-500D1A7ECD08}">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Hall’s model improves understanding of communication differences but does not fully capture organisational complexity. </a:t>
          </a:r>
        </a:p>
      </dsp:txBody>
      <dsp:txXfrm>
        <a:off x="0" y="1107633"/>
        <a:ext cx="6900512" cy="1106957"/>
      </dsp:txXfrm>
    </dsp:sp>
    <dsp:sp modelId="{78B27576-0040-4F59-84F7-7D77075D6678}">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B23E3C-106F-4E24-BA69-5363E45C4D63}">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Cultural behaviour is dynamic and influenced by industry, leadership style, and individual negotiation experience. </a:t>
          </a:r>
        </a:p>
      </dsp:txBody>
      <dsp:txXfrm>
        <a:off x="0" y="2214591"/>
        <a:ext cx="6900512" cy="1106957"/>
      </dsp:txXfrm>
    </dsp:sp>
    <dsp:sp modelId="{AA7D7036-65A3-4368-A728-3FAC3CC306AA}">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B733E-759F-405F-BE24-E0492E14E7A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Over-reliance on cultural models may result in inaccurate assumptions and ineffective business strategies (Seager et al., 2025). </a:t>
          </a:r>
        </a:p>
      </dsp:txBody>
      <dsp:txXfrm>
        <a:off x="0" y="3321549"/>
        <a:ext cx="6900512" cy="1106957"/>
      </dsp:txXfrm>
    </dsp:sp>
    <dsp:sp modelId="{576CEF5A-4E6A-4095-9C4F-E81BE769588A}">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2F5007-150A-43CE-9BDA-CB2352B07BBE}">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Cultural intelligence is therefore more effective than static theoretical frameworks in real business environments. </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E3A992-C6F9-4CA8-8370-FEBAD25A7E58}" type="datetimeFigureOut">
              <a:t>7/23/2026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F35BD-22E6-4EF6-B96B-2FB5E23EC540}" type="slidenum">
              <a:t>‹#›</a:t>
            </a:fld>
            <a:endParaRPr lang="en-US"/>
          </a:p>
        </p:txBody>
      </p:sp>
    </p:spTree>
    <p:extLst>
      <p:ext uri="{BB962C8B-B14F-4D97-AF65-F5344CB8AC3E}">
        <p14:creationId xmlns:p14="http://schemas.microsoft.com/office/powerpoint/2010/main" val="1400710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Could Tesco acquisition of interest in international entry of China be a prickly, yet, cross cultural negotiation issues that have an immediate impact on efficient strategic partnerships (Balkishan Arugula and Perala, 2022).These variations in the way communication is organized and command chain, decision making processes could even be pivotal during negotiations. The presentation is critical of these cultural dynamics and what can be done to enhance effectiveness in not only communication but also the cooperation between countries in business worlds.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2</a:t>
            </a:fld>
            <a:endParaRPr lang="en-US"/>
          </a:p>
        </p:txBody>
      </p:sp>
    </p:spTree>
    <p:extLst>
      <p:ext uri="{BB962C8B-B14F-4D97-AF65-F5344CB8AC3E}">
        <p14:creationId xmlns:p14="http://schemas.microsoft.com/office/powerpoint/2010/main" val="1320311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meaning of communication, power and credibility between individuals in business are aspects that are dictated by culture. Cultural misfit in international negotiations further introduces uncertainties to the international negotiations and results in ineffectiveness during decision making process. An outcome of such differences is usually inclined towards the unconscious level and as such, it is hard to detect but has numerous far-reaching implications (</a:t>
            </a:r>
            <a:r>
              <a:rPr lang="en-US" dirty="0" err="1"/>
              <a:t>Derqui</a:t>
            </a:r>
            <a:r>
              <a:rPr lang="en-US" dirty="0"/>
              <a:t>, 2020). The cultural knowledge is therefore a precondition towards reduction of risks and improvement of world-business performance.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3</a:t>
            </a:fld>
            <a:endParaRPr lang="en-US"/>
          </a:p>
        </p:txBody>
      </p:sp>
    </p:spTree>
    <p:extLst>
      <p:ext uri="{BB962C8B-B14F-4D97-AF65-F5344CB8AC3E}">
        <p14:creationId xmlns:p14="http://schemas.microsoft.com/office/powerpoint/2010/main" val="671372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dimensions that were elaborated by Hofstede depict the difference that exists between the UK and China, particularly the power distance and individualism vis-a-vis collectivism. The other distinction that has been built by the theory advanced by Hall is the difference between communication context in China, which constitutes high-context and communication context in the UK which constitutes the context of the low-context segment (Mazur, </a:t>
            </a:r>
            <a:r>
              <a:rPr lang="en-US" dirty="0" err="1"/>
              <a:t>Chukhray</a:t>
            </a:r>
            <a:r>
              <a:rPr lang="en-US" dirty="0"/>
              <a:t> and </a:t>
            </a:r>
            <a:r>
              <a:rPr lang="en-US" dirty="0" err="1"/>
              <a:t>Dronyuk</a:t>
            </a:r>
            <a:r>
              <a:rPr lang="en-US" dirty="0"/>
              <a:t>, 2025). Even though the frameworks come in handy in describing general trends, they are simplistic in the real </a:t>
            </a:r>
            <a:r>
              <a:rPr lang="en-US" dirty="0" err="1"/>
              <a:t>organisational</a:t>
            </a:r>
            <a:r>
              <a:rPr lang="en-US" dirty="0"/>
              <a:t> </a:t>
            </a:r>
            <a:r>
              <a:rPr lang="en-US" dirty="0" err="1"/>
              <a:t>behaviour</a:t>
            </a:r>
            <a:r>
              <a:rPr lang="en-US" dirty="0"/>
              <a:t>. Cultural intelligence has to be applied therefore in practicing the theory in a critical manner.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4</a:t>
            </a:fld>
            <a:endParaRPr lang="en-US"/>
          </a:p>
        </p:txBody>
      </p:sp>
    </p:spTree>
    <p:extLst>
      <p:ext uri="{BB962C8B-B14F-4D97-AF65-F5344CB8AC3E}">
        <p14:creationId xmlns:p14="http://schemas.microsoft.com/office/powerpoint/2010/main" val="1814258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business culture focuses more on speaking straight out, efficiency, expediency in decision making as opposed to focusing on hierarchy and building relations with seniors as is the case with Chinese. In China, decision making is </a:t>
            </a:r>
            <a:r>
              <a:rPr lang="en-US" dirty="0" err="1"/>
              <a:t>centralised</a:t>
            </a:r>
            <a:r>
              <a:rPr lang="en-US" dirty="0"/>
              <a:t>, thus delaying decision-making process as compared to the UK companies (Zhao, Chen and Li, 2019). Trust is developed in relationships as opposed to contractual agreements. Such differences build-up possible misinterpretation and </a:t>
            </a:r>
            <a:r>
              <a:rPr lang="en-US" dirty="0" err="1"/>
              <a:t>misstrategic</a:t>
            </a:r>
            <a:r>
              <a:rPr lang="en-US" dirty="0"/>
              <a:t> orientation.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5</a:t>
            </a:fld>
            <a:endParaRPr lang="en-US"/>
          </a:p>
        </p:txBody>
      </p:sp>
    </p:spTree>
    <p:extLst>
      <p:ext uri="{BB962C8B-B14F-4D97-AF65-F5344CB8AC3E}">
        <p14:creationId xmlns:p14="http://schemas.microsoft.com/office/powerpoint/2010/main" val="1678379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Communicating through the high-context form of communication makes the communication more ambiguous as it does not specify the meaning but can be implied. The terseness can also be construed as resistance and it could be deceptive to the negotiators of the UK (Rego, Cunha and </a:t>
            </a:r>
            <a:r>
              <a:rPr lang="en-US" dirty="0" err="1"/>
              <a:t>Giustiniano</a:t>
            </a:r>
            <a:r>
              <a:rPr lang="en-US" dirty="0"/>
              <a:t>, 2021). Other misalignment of strategic intent is through language and translation problems. Power distance also diminishes free talks, and puts sides at risks of miscommunication and postponement of talks.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6</a:t>
            </a:fld>
            <a:endParaRPr lang="en-US"/>
          </a:p>
        </p:txBody>
      </p:sp>
    </p:spTree>
    <p:extLst>
      <p:ext uri="{BB962C8B-B14F-4D97-AF65-F5344CB8AC3E}">
        <p14:creationId xmlns:p14="http://schemas.microsoft.com/office/powerpoint/2010/main" val="1330210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needs to incorporate relationship based approach of negotiation whereby emphasis is laid on the trust building process prior to contract negotiation. The only way that cultural training can make indirect communication styles and a perception of hierarchy understandable to the teams is by cultural training (Wang, Qi and Ran, 2021). The process of negotiations should be in line with Chinese decision making process. Partnership: Temporal and Communication. \Flexibility brings about successful partnership.</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7</a:t>
            </a:fld>
            <a:endParaRPr lang="en-US"/>
          </a:p>
        </p:txBody>
      </p:sp>
    </p:spTree>
    <p:extLst>
      <p:ext uri="{BB962C8B-B14F-4D97-AF65-F5344CB8AC3E}">
        <p14:creationId xmlns:p14="http://schemas.microsoft.com/office/powerpoint/2010/main" val="2270151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Tesco must make sure that both its partnership model goes global and at the same time, should be locally sensitive to various cultures. Cultural advisors may be used to help with the interpretation, and risks of communications kept to a minimum (Dong et al., 2025). This comes at the expense, however, of speed and reach of relationship. The match in cultures and not a high speed of functioning is the basis of long-term success.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8</a:t>
            </a:fld>
            <a:endParaRPr lang="en-US"/>
          </a:p>
        </p:txBody>
      </p:sp>
    </p:spTree>
    <p:extLst>
      <p:ext uri="{BB962C8B-B14F-4D97-AF65-F5344CB8AC3E}">
        <p14:creationId xmlns:p14="http://schemas.microsoft.com/office/powerpoint/2010/main" val="1529297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 and hall are good models to some extent, but they are at a risk of oversimplification of </a:t>
            </a:r>
            <a:r>
              <a:rPr lang="en-US" dirty="0" err="1"/>
              <a:t>behaviour</a:t>
            </a:r>
            <a:r>
              <a:rPr lang="en-US" dirty="0"/>
              <a:t> of cultures. That is the existence of other </a:t>
            </a:r>
            <a:r>
              <a:rPr lang="en-US" dirty="0" err="1"/>
              <a:t>organisational</a:t>
            </a:r>
            <a:r>
              <a:rPr lang="en-US" dirty="0"/>
              <a:t> and personal variation, which is not dependent on the national culture and has an impact on the real world negotiation (Seager et al., 2025). The dependence on models may result in stereotyping and strategic mistakes. The cultural intelligence offers a further adaptable and accurate methodology.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9</a:t>
            </a:fld>
            <a:endParaRPr lang="en-US"/>
          </a:p>
        </p:txBody>
      </p:sp>
    </p:spTree>
    <p:extLst>
      <p:ext uri="{BB962C8B-B14F-4D97-AF65-F5344CB8AC3E}">
        <p14:creationId xmlns:p14="http://schemas.microsoft.com/office/powerpoint/2010/main" val="1085239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ability to effectively manage the differences in cultures by Tesco can be seen to have led to its success in the cross-cultural negotiation. There are serious impacts on the communication styles, hierarchy and trust formation (Jahan, 2024). Theory as much as it provides structure, must be put into practice. Cultural intelligence is mainly dependent on sustainable international relationships.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BF35BD-22E6-4EF6-B96B-2FB5E23EC540}" type="slidenum">
              <a:t>10</a:t>
            </a:fld>
            <a:endParaRPr lang="en-US"/>
          </a:p>
        </p:txBody>
      </p:sp>
    </p:spTree>
    <p:extLst>
      <p:ext uri="{BB962C8B-B14F-4D97-AF65-F5344CB8AC3E}">
        <p14:creationId xmlns:p14="http://schemas.microsoft.com/office/powerpoint/2010/main" val="1637456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lutpub.lut.fi/handle/10024/16763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FF7466-912E-FF4F-5D5C-9B5230E328AA}"/>
              </a:ext>
            </a:extLst>
          </p:cNvPr>
          <p:cNvSpPr txBox="1"/>
          <p:nvPr/>
        </p:nvSpPr>
        <p:spPr>
          <a:xfrm>
            <a:off x="2045110" y="2035277"/>
            <a:ext cx="8888362" cy="4401205"/>
          </a:xfrm>
          <a:prstGeom prst="rect">
            <a:avLst/>
          </a:prstGeom>
          <a:noFill/>
        </p:spPr>
        <p:txBody>
          <a:bodyPr wrap="square">
            <a:spAutoFit/>
          </a:bodyPr>
          <a:lstStyle/>
          <a:p>
            <a:r>
              <a:rPr lang="en-US" sz="4000" b="1" dirty="0"/>
              <a:t>Student: Calin </a:t>
            </a:r>
            <a:r>
              <a:rPr lang="en-US" sz="4000" b="1" dirty="0" err="1"/>
              <a:t>Matei</a:t>
            </a:r>
            <a:endParaRPr lang="en-US" sz="4000" b="1" dirty="0"/>
          </a:p>
          <a:p>
            <a:r>
              <a:rPr lang="en-US" sz="4000" b="1" dirty="0"/>
              <a:t>Student ID: 1916953</a:t>
            </a:r>
          </a:p>
          <a:p>
            <a:r>
              <a:rPr lang="en-US" sz="4000" b="1" dirty="0"/>
              <a:t>Module: LCBB6023 International Business Communications</a:t>
            </a:r>
          </a:p>
          <a:p>
            <a:r>
              <a:rPr lang="en-US" sz="4000" b="1" dirty="0"/>
              <a:t>Assignment: Component 1: Individual Presentation</a:t>
            </a:r>
          </a:p>
          <a:p>
            <a:r>
              <a:rPr lang="en-US" sz="4000" b="1" dirty="0"/>
              <a:t>Lecturer: Afzal Munna </a:t>
            </a:r>
          </a:p>
        </p:txBody>
      </p:sp>
    </p:spTree>
    <p:extLst>
      <p:ext uri="{BB962C8B-B14F-4D97-AF65-F5344CB8AC3E}">
        <p14:creationId xmlns:p14="http://schemas.microsoft.com/office/powerpoint/2010/main" val="3813205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8E715-2F47-B361-A175-206FFD6F018A}"/>
              </a:ext>
            </a:extLst>
          </p:cNvPr>
          <p:cNvSpPr>
            <a:spLocks noGrp="1"/>
          </p:cNvSpPr>
          <p:nvPr>
            <p:ph type="title"/>
          </p:nvPr>
        </p:nvSpPr>
        <p:spPr>
          <a:xfrm>
            <a:off x="761803" y="350196"/>
            <a:ext cx="4646904" cy="1624520"/>
          </a:xfrm>
        </p:spPr>
        <p:txBody>
          <a:bodyPr anchor="ctr">
            <a:normAutofit/>
          </a:bodyPr>
          <a:lstStyle/>
          <a:p>
            <a:r>
              <a:rPr lang="en-US" sz="4000" b="1">
                <a:latin typeface="Times New Roman"/>
                <a:cs typeface="Times New Roman"/>
              </a:rPr>
              <a:t>INTRODUCTION &amp; OBJECTIVE</a:t>
            </a:r>
            <a:endParaRPr lang="en-US" sz="4000"/>
          </a:p>
          <a:p>
            <a:endParaRPr lang="en-US" sz="4000"/>
          </a:p>
        </p:txBody>
      </p:sp>
      <p:sp>
        <p:nvSpPr>
          <p:cNvPr id="3" name="Content Placeholder 2">
            <a:extLst>
              <a:ext uri="{FF2B5EF4-FFF2-40B4-BE49-F238E27FC236}">
                <a16:creationId xmlns:a16="http://schemas.microsoft.com/office/drawing/2014/main" id="{22F2937B-8754-59B3-5397-524A8BB39EBD}"/>
              </a:ext>
            </a:extLst>
          </p:cNvPr>
          <p:cNvSpPr>
            <a:spLocks noGrp="1"/>
          </p:cNvSpPr>
          <p:nvPr>
            <p:ph idx="1"/>
          </p:nvPr>
        </p:nvSpPr>
        <p:spPr>
          <a:xfrm>
            <a:off x="761802" y="2743200"/>
            <a:ext cx="4646905" cy="3613149"/>
          </a:xfrm>
        </p:spPr>
        <p:txBody>
          <a:bodyPr vert="horz" lIns="91440" tIns="45720" rIns="91440" bIns="45720" rtlCol="0" anchor="ctr">
            <a:normAutofit/>
          </a:bodyPr>
          <a:lstStyle/>
          <a:p>
            <a:pPr algn="just"/>
            <a:r>
              <a:rPr lang="en-US" sz="1400" dirty="0">
                <a:latin typeface="Times New Roman"/>
                <a:cs typeface="Times New Roman"/>
              </a:rPr>
              <a:t>Tesco is seeking to expand its international operations through a strategic partnership with a Chinese </a:t>
            </a:r>
            <a:r>
              <a:rPr lang="en-US" sz="1400" dirty="0" err="1">
                <a:latin typeface="Times New Roman"/>
                <a:cs typeface="Times New Roman"/>
              </a:rPr>
              <a:t>organisation</a:t>
            </a:r>
            <a:r>
              <a:rPr lang="en-US" sz="1400" dirty="0">
                <a:latin typeface="Times New Roman"/>
                <a:cs typeface="Times New Roman"/>
              </a:rPr>
              <a:t>. </a:t>
            </a:r>
            <a:endParaRPr lang="en-US" sz="1400" dirty="0"/>
          </a:p>
          <a:p>
            <a:pPr algn="just"/>
            <a:r>
              <a:rPr lang="en-US" sz="1400">
                <a:latin typeface="Times New Roman"/>
                <a:cs typeface="Times New Roman"/>
              </a:rPr>
              <a:t>This expansion introduces significant cross-cultural negotiation challenges that directly affect business communication and trust-building. </a:t>
            </a:r>
            <a:endParaRPr lang="en-US" sz="1400"/>
          </a:p>
          <a:p>
            <a:pPr algn="just"/>
            <a:r>
              <a:rPr lang="en-US" sz="1400">
                <a:latin typeface="Times New Roman"/>
                <a:cs typeface="Times New Roman"/>
              </a:rPr>
              <a:t>Cultural differences influence expectations regarding hierarchy, communication style, and decision-making authority in negotiations</a:t>
            </a:r>
            <a:r>
              <a:rPr lang="en-US" sz="1400" dirty="0">
                <a:ea typeface="+mn-lt"/>
                <a:cs typeface="+mn-lt"/>
              </a:rPr>
              <a:t> </a:t>
            </a:r>
            <a:r>
              <a:rPr lang="en-US" sz="1400">
                <a:latin typeface="Times New Roman"/>
                <a:cs typeface="Times New Roman"/>
              </a:rPr>
              <a:t>(Balkishan Arugula and Perala, 2022). </a:t>
            </a:r>
            <a:endParaRPr lang="en-US" sz="1400"/>
          </a:p>
          <a:p>
            <a:pPr algn="just"/>
            <a:r>
              <a:rPr lang="en-US" sz="1400">
                <a:latin typeface="Times New Roman"/>
                <a:cs typeface="Times New Roman"/>
              </a:rPr>
              <a:t>The objective is to critically evaluate these challenges and propose effective strategies for successful partnership development. </a:t>
            </a:r>
            <a:endParaRPr lang="en-US" sz="1400"/>
          </a:p>
          <a:p>
            <a:pPr algn="just"/>
            <a:r>
              <a:rPr lang="en-US" sz="1400">
                <a:latin typeface="Times New Roman"/>
                <a:cs typeface="Times New Roman"/>
              </a:rPr>
              <a:t>The analysis applies intercultural communication theories to interpret real-world business negotiation complexity. </a:t>
            </a:r>
            <a:endParaRPr lang="en-US" sz="1400"/>
          </a:p>
          <a:p>
            <a:endParaRPr lang="en-US" sz="1400"/>
          </a:p>
        </p:txBody>
      </p:sp>
      <p:pic>
        <p:nvPicPr>
          <p:cNvPr id="4" name="Picture 3" descr="Tesco sales growth more than halves as Middle East uncertainty weighs on shoppers - Grocery Gazette - Latest Grocery Industry News">
            <a:extLst>
              <a:ext uri="{FF2B5EF4-FFF2-40B4-BE49-F238E27FC236}">
                <a16:creationId xmlns:a16="http://schemas.microsoft.com/office/drawing/2014/main" id="{21270038-F460-A5CE-6303-4DEBB3BC4328}"/>
              </a:ext>
            </a:extLst>
          </p:cNvPr>
          <p:cNvPicPr>
            <a:picLocks noChangeAspect="1"/>
          </p:cNvPicPr>
          <p:nvPr/>
        </p:nvPicPr>
        <p:blipFill>
          <a:blip r:embed="rId3"/>
          <a:srcRect l="14337" r="1936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104815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2A665-3B00-87D8-4F45-C786EBEA4F52}"/>
              </a:ext>
            </a:extLst>
          </p:cNvPr>
          <p:cNvSpPr>
            <a:spLocks noGrp="1"/>
          </p:cNvSpPr>
          <p:nvPr>
            <p:ph type="title"/>
          </p:nvPr>
        </p:nvSpPr>
        <p:spPr>
          <a:xfrm>
            <a:off x="838201" y="365125"/>
            <a:ext cx="5251316" cy="1807305"/>
          </a:xfrm>
        </p:spPr>
        <p:txBody>
          <a:bodyPr>
            <a:normAutofit/>
          </a:bodyPr>
          <a:lstStyle/>
          <a:p>
            <a:r>
              <a:rPr lang="en-US" sz="4100" b="1">
                <a:latin typeface="Times New Roman"/>
                <a:cs typeface="Times New Roman"/>
              </a:rPr>
              <a:t>CULTURE &amp; ITS ROLE IN BUSINESS</a:t>
            </a:r>
            <a:endParaRPr lang="en-US" sz="4100"/>
          </a:p>
          <a:p>
            <a:endParaRPr lang="en-US" sz="4100"/>
          </a:p>
        </p:txBody>
      </p:sp>
      <p:sp>
        <p:nvSpPr>
          <p:cNvPr id="3" name="Content Placeholder 2">
            <a:extLst>
              <a:ext uri="{FF2B5EF4-FFF2-40B4-BE49-F238E27FC236}">
                <a16:creationId xmlns:a16="http://schemas.microsoft.com/office/drawing/2014/main" id="{965EB1CB-B3E1-96FC-8D20-8F1429D575F0}"/>
              </a:ext>
            </a:extLst>
          </p:cNvPr>
          <p:cNvSpPr>
            <a:spLocks noGrp="1"/>
          </p:cNvSpPr>
          <p:nvPr>
            <p:ph idx="1"/>
          </p:nvPr>
        </p:nvSpPr>
        <p:spPr>
          <a:xfrm>
            <a:off x="838200" y="2333297"/>
            <a:ext cx="4619621" cy="3843666"/>
          </a:xfrm>
        </p:spPr>
        <p:txBody>
          <a:bodyPr vert="horz" lIns="91440" tIns="45720" rIns="91440" bIns="45720" rtlCol="0" anchor="t">
            <a:normAutofit/>
          </a:bodyPr>
          <a:lstStyle/>
          <a:p>
            <a:pPr algn="just"/>
            <a:r>
              <a:rPr lang="en-US" sz="1400" dirty="0">
                <a:latin typeface="Times New Roman"/>
                <a:cs typeface="Times New Roman"/>
              </a:rPr>
              <a:t>Culture can be defined as a shared system of values, beliefs, and </a:t>
            </a:r>
            <a:r>
              <a:rPr lang="en-US" sz="1400" dirty="0" err="1">
                <a:latin typeface="Times New Roman"/>
                <a:cs typeface="Times New Roman"/>
              </a:rPr>
              <a:t>behaviours</a:t>
            </a:r>
            <a:r>
              <a:rPr lang="en-US" sz="1400" dirty="0">
                <a:latin typeface="Times New Roman"/>
                <a:cs typeface="Times New Roman"/>
              </a:rPr>
              <a:t> that influences how individuals interpret business interactions. </a:t>
            </a:r>
            <a:endParaRPr lang="en-US" sz="1400" dirty="0"/>
          </a:p>
          <a:p>
            <a:pPr algn="just"/>
            <a:r>
              <a:rPr lang="en-US" sz="1400" dirty="0">
                <a:latin typeface="Times New Roman"/>
                <a:cs typeface="Times New Roman"/>
              </a:rPr>
              <a:t>It significantly shapes communication patterns, leadership expectations, and negotiation </a:t>
            </a:r>
            <a:r>
              <a:rPr lang="en-US" sz="1400" dirty="0" err="1">
                <a:latin typeface="Times New Roman"/>
                <a:cs typeface="Times New Roman"/>
              </a:rPr>
              <a:t>behaviour</a:t>
            </a:r>
            <a:r>
              <a:rPr lang="en-US" sz="1400" dirty="0">
                <a:latin typeface="Times New Roman"/>
                <a:cs typeface="Times New Roman"/>
              </a:rPr>
              <a:t> in international business environments. </a:t>
            </a:r>
            <a:endParaRPr lang="en-US" sz="1400" dirty="0"/>
          </a:p>
          <a:p>
            <a:pPr algn="just"/>
            <a:r>
              <a:rPr lang="en-US" sz="1400">
                <a:latin typeface="Times New Roman"/>
                <a:cs typeface="Times New Roman"/>
              </a:rPr>
              <a:t>Cultural differences often create hidden barriers that are not immediately visible but strongly affect business outcomes. </a:t>
            </a:r>
            <a:endParaRPr lang="en-US" sz="1400"/>
          </a:p>
          <a:p>
            <a:pPr algn="just"/>
            <a:r>
              <a:rPr lang="en-US" sz="1400">
                <a:latin typeface="Times New Roman"/>
                <a:cs typeface="Times New Roman"/>
              </a:rPr>
              <a:t>Misalignment between cultural expectations increases uncertainty, inefficiency, and the risk of negotiation failure. </a:t>
            </a:r>
            <a:endParaRPr lang="en-US" sz="1400"/>
          </a:p>
          <a:p>
            <a:pPr algn="just"/>
            <a:r>
              <a:rPr lang="en-US" sz="1400" dirty="0">
                <a:latin typeface="Times New Roman"/>
                <a:cs typeface="Times New Roman"/>
              </a:rPr>
              <a:t>Therefore, culture must be treated as a strategic factor rather than a superficial business consideration</a:t>
            </a:r>
            <a:r>
              <a:rPr lang="en-US" sz="1400" dirty="0">
                <a:ea typeface="+mn-lt"/>
                <a:cs typeface="+mn-lt"/>
              </a:rPr>
              <a:t> </a:t>
            </a:r>
            <a:r>
              <a:rPr lang="en-US" sz="1400" dirty="0">
                <a:latin typeface="Times New Roman"/>
                <a:cs typeface="Times New Roman"/>
              </a:rPr>
              <a:t>(</a:t>
            </a:r>
            <a:r>
              <a:rPr lang="en-US" sz="1400" dirty="0" err="1">
                <a:latin typeface="Times New Roman"/>
                <a:cs typeface="Times New Roman"/>
              </a:rPr>
              <a:t>Derqui</a:t>
            </a:r>
            <a:r>
              <a:rPr lang="en-US" sz="1400" dirty="0">
                <a:latin typeface="Times New Roman"/>
                <a:cs typeface="Times New Roman"/>
              </a:rPr>
              <a:t>, 2020). </a:t>
            </a:r>
            <a:endParaRPr lang="en-US" sz="1400" dirty="0"/>
          </a:p>
          <a:p>
            <a:pPr algn="just"/>
            <a:endParaRPr lang="en-US" sz="1400"/>
          </a:p>
        </p:txBody>
      </p:sp>
      <p:pic>
        <p:nvPicPr>
          <p:cNvPr id="4" name="Picture 3" descr="How Cultural Awareness Improves Crisis Prevention in Care | Timian Learning &amp; Development">
            <a:extLst>
              <a:ext uri="{FF2B5EF4-FFF2-40B4-BE49-F238E27FC236}">
                <a16:creationId xmlns:a16="http://schemas.microsoft.com/office/drawing/2014/main" id="{1D873E1B-2116-4619-4D26-46E923F6E023}"/>
              </a:ext>
            </a:extLst>
          </p:cNvPr>
          <p:cNvPicPr>
            <a:picLocks noChangeAspect="1"/>
          </p:cNvPicPr>
          <p:nvPr/>
        </p:nvPicPr>
        <p:blipFill>
          <a:blip r:embed="rId3"/>
          <a:srcRect l="43332" r="797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6911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36EFA-7132-98EE-332A-962DA2D5F52E}"/>
              </a:ext>
            </a:extLst>
          </p:cNvPr>
          <p:cNvSpPr>
            <a:spLocks noGrp="1"/>
          </p:cNvSpPr>
          <p:nvPr>
            <p:ph type="title"/>
          </p:nvPr>
        </p:nvSpPr>
        <p:spPr>
          <a:xfrm>
            <a:off x="838200" y="365125"/>
            <a:ext cx="10515600" cy="1325563"/>
          </a:xfrm>
        </p:spPr>
        <p:txBody>
          <a:bodyPr>
            <a:normAutofit/>
          </a:bodyPr>
          <a:lstStyle/>
          <a:p>
            <a:r>
              <a:rPr lang="en-US" sz="4200" b="1">
                <a:latin typeface="Times New Roman"/>
                <a:cs typeface="Times New Roman"/>
              </a:rPr>
              <a:t>THEORETICAL FRAMEWORK (HOFSTEDE + HALL)</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B06590-340C-B4B5-2AB0-9AF70DBB27A7}"/>
              </a:ext>
            </a:extLst>
          </p:cNvPr>
          <p:cNvSpPr>
            <a:spLocks noGrp="1"/>
          </p:cNvSpPr>
          <p:nvPr>
            <p:ph idx="1"/>
          </p:nvPr>
        </p:nvSpPr>
        <p:spPr>
          <a:xfrm>
            <a:off x="838200" y="1929384"/>
            <a:ext cx="10515600" cy="4251960"/>
          </a:xfrm>
        </p:spPr>
        <p:txBody>
          <a:bodyPr vert="horz" lIns="91440" tIns="45720" rIns="91440" bIns="45720" rtlCol="0" anchor="t">
            <a:normAutofit/>
          </a:bodyPr>
          <a:lstStyle/>
          <a:p>
            <a:pPr algn="just"/>
            <a:r>
              <a:rPr lang="en-US" sz="2200" dirty="0">
                <a:latin typeface="Times New Roman"/>
                <a:cs typeface="Times New Roman"/>
              </a:rPr>
              <a:t>Hofstede’s cultural dimensions provide a structured explanation of national differences in business </a:t>
            </a:r>
            <a:r>
              <a:rPr lang="en-US" sz="2200" dirty="0" err="1">
                <a:latin typeface="Times New Roman"/>
                <a:cs typeface="Times New Roman"/>
              </a:rPr>
              <a:t>behaviour</a:t>
            </a:r>
            <a:r>
              <a:rPr lang="en-US" sz="2200" dirty="0">
                <a:latin typeface="Times New Roman"/>
                <a:cs typeface="Times New Roman"/>
              </a:rPr>
              <a:t> and </a:t>
            </a:r>
            <a:r>
              <a:rPr lang="en-US" sz="2200" dirty="0" err="1">
                <a:latin typeface="Times New Roman"/>
                <a:cs typeface="Times New Roman"/>
              </a:rPr>
              <a:t>organisational</a:t>
            </a:r>
            <a:r>
              <a:rPr lang="en-US" sz="2200" dirty="0">
                <a:latin typeface="Times New Roman"/>
                <a:cs typeface="Times New Roman"/>
              </a:rPr>
              <a:t> values. </a:t>
            </a:r>
            <a:endParaRPr lang="en-US" sz="2200" dirty="0"/>
          </a:p>
          <a:p>
            <a:pPr algn="just"/>
            <a:r>
              <a:rPr lang="en-US" sz="2200" dirty="0">
                <a:latin typeface="Times New Roman"/>
                <a:cs typeface="Times New Roman"/>
              </a:rPr>
              <a:t>China is </a:t>
            </a:r>
            <a:r>
              <a:rPr lang="en-US" sz="2200" dirty="0" err="1">
                <a:latin typeface="Times New Roman"/>
                <a:cs typeface="Times New Roman"/>
              </a:rPr>
              <a:t>characterised</a:t>
            </a:r>
            <a:r>
              <a:rPr lang="en-US" sz="2200" dirty="0">
                <a:latin typeface="Times New Roman"/>
                <a:cs typeface="Times New Roman"/>
              </a:rPr>
              <a:t> by high power distance, collectivism, and long-term orientation, shaping hierarchical and relationship-based business practices. </a:t>
            </a:r>
            <a:endParaRPr lang="en-US" sz="2200" dirty="0"/>
          </a:p>
          <a:p>
            <a:pPr algn="just"/>
            <a:r>
              <a:rPr lang="en-US" sz="2200" dirty="0">
                <a:latin typeface="Times New Roman"/>
                <a:cs typeface="Times New Roman"/>
              </a:rPr>
              <a:t>The UK reflects low power distance, individualism, and short-term orientation, supporting direct and task-focused communication styles</a:t>
            </a:r>
            <a:r>
              <a:rPr lang="en-US" sz="2200" dirty="0">
                <a:ea typeface="+mn-lt"/>
                <a:cs typeface="+mn-lt"/>
              </a:rPr>
              <a:t> </a:t>
            </a:r>
            <a:r>
              <a:rPr lang="en-US" sz="2200" dirty="0">
                <a:latin typeface="Times New Roman"/>
                <a:cs typeface="Times New Roman"/>
              </a:rPr>
              <a:t>(Mazur, </a:t>
            </a:r>
            <a:r>
              <a:rPr lang="en-US" sz="2200" dirty="0" err="1">
                <a:latin typeface="Times New Roman"/>
                <a:cs typeface="Times New Roman"/>
              </a:rPr>
              <a:t>Chukhray</a:t>
            </a:r>
            <a:r>
              <a:rPr lang="en-US" sz="2200" dirty="0">
                <a:latin typeface="Times New Roman"/>
                <a:cs typeface="Times New Roman"/>
              </a:rPr>
              <a:t> and </a:t>
            </a:r>
            <a:r>
              <a:rPr lang="en-US" sz="2200" dirty="0" err="1">
                <a:latin typeface="Times New Roman"/>
                <a:cs typeface="Times New Roman"/>
              </a:rPr>
              <a:t>Dronyuk</a:t>
            </a:r>
            <a:r>
              <a:rPr lang="en-US" sz="2200" dirty="0">
                <a:latin typeface="Times New Roman"/>
                <a:cs typeface="Times New Roman"/>
              </a:rPr>
              <a:t>, 2025). </a:t>
            </a:r>
            <a:endParaRPr lang="en-US" sz="2200" dirty="0"/>
          </a:p>
          <a:p>
            <a:pPr algn="just"/>
            <a:r>
              <a:rPr lang="en-US" sz="2200">
                <a:latin typeface="Times New Roman"/>
                <a:cs typeface="Times New Roman"/>
              </a:rPr>
              <a:t>Hall’s high-context and low-context theory further explains how meaning is conveyed implicitly in China and explicitly in the UK. </a:t>
            </a:r>
            <a:endParaRPr lang="en-US" sz="2200"/>
          </a:p>
          <a:p>
            <a:pPr algn="just"/>
            <a:r>
              <a:rPr lang="en-US" sz="2200" dirty="0">
                <a:latin typeface="Times New Roman"/>
                <a:cs typeface="Times New Roman"/>
              </a:rPr>
              <a:t>However, both theories have limitations as they </a:t>
            </a:r>
            <a:r>
              <a:rPr lang="en-US" sz="2200" dirty="0" err="1">
                <a:latin typeface="Times New Roman"/>
                <a:cs typeface="Times New Roman"/>
              </a:rPr>
              <a:t>generalise</a:t>
            </a:r>
            <a:r>
              <a:rPr lang="en-US" sz="2200" dirty="0">
                <a:latin typeface="Times New Roman"/>
                <a:cs typeface="Times New Roman"/>
              </a:rPr>
              <a:t> national cultures and may overlook </a:t>
            </a:r>
            <a:r>
              <a:rPr lang="en-US" sz="2200" dirty="0" err="1">
                <a:latin typeface="Times New Roman"/>
                <a:cs typeface="Times New Roman"/>
              </a:rPr>
              <a:t>organisational</a:t>
            </a:r>
            <a:r>
              <a:rPr lang="en-US" sz="2200" dirty="0">
                <a:latin typeface="Times New Roman"/>
                <a:cs typeface="Times New Roman"/>
              </a:rPr>
              <a:t> and individual variation.</a:t>
            </a:r>
            <a:endParaRPr lang="en-US" sz="2200" dirty="0"/>
          </a:p>
        </p:txBody>
      </p:sp>
    </p:spTree>
    <p:extLst>
      <p:ext uri="{BB962C8B-B14F-4D97-AF65-F5344CB8AC3E}">
        <p14:creationId xmlns:p14="http://schemas.microsoft.com/office/powerpoint/2010/main" val="156258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F4129-E302-AC0C-7D00-59C8DABD04CA}"/>
              </a:ext>
            </a:extLst>
          </p:cNvPr>
          <p:cNvSpPr>
            <a:spLocks noGrp="1"/>
          </p:cNvSpPr>
          <p:nvPr>
            <p:ph type="title"/>
          </p:nvPr>
        </p:nvSpPr>
        <p:spPr>
          <a:xfrm>
            <a:off x="635000" y="640823"/>
            <a:ext cx="3418659" cy="5583148"/>
          </a:xfrm>
        </p:spPr>
        <p:txBody>
          <a:bodyPr anchor="ctr">
            <a:normAutofit/>
          </a:bodyPr>
          <a:lstStyle/>
          <a:p>
            <a:r>
              <a:rPr lang="en-US" sz="3400" b="1">
                <a:latin typeface="Times New Roman"/>
                <a:cs typeface="Times New Roman"/>
              </a:rPr>
              <a:t>CULTURAL DIFFERENCES (UK vs CHINA)</a:t>
            </a:r>
            <a:endParaRPr lang="en-US" sz="3400"/>
          </a:p>
          <a:p>
            <a:endParaRPr lang="en-US" sz="3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88891D-4338-826E-3CB8-7A8250CBA597}"/>
              </a:ext>
            </a:extLst>
          </p:cNvPr>
          <p:cNvGraphicFramePr>
            <a:graphicFrameLocks noGrp="1"/>
          </p:cNvGraphicFramePr>
          <p:nvPr>
            <p:ph idx="1"/>
            <p:extLst>
              <p:ext uri="{D42A27DB-BD31-4B8C-83A1-F6EECF244321}">
                <p14:modId xmlns:p14="http://schemas.microsoft.com/office/powerpoint/2010/main" val="12783740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0505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AE5AD-1D33-8ACD-118E-0E00554DCF89}"/>
              </a:ext>
            </a:extLst>
          </p:cNvPr>
          <p:cNvSpPr>
            <a:spLocks noGrp="1"/>
          </p:cNvSpPr>
          <p:nvPr>
            <p:ph type="title"/>
          </p:nvPr>
        </p:nvSpPr>
        <p:spPr>
          <a:xfrm>
            <a:off x="761800" y="762001"/>
            <a:ext cx="5334197" cy="1708242"/>
          </a:xfrm>
        </p:spPr>
        <p:txBody>
          <a:bodyPr anchor="ctr">
            <a:normAutofit/>
          </a:bodyPr>
          <a:lstStyle/>
          <a:p>
            <a:r>
              <a:rPr lang="en-US" sz="3700" b="1">
                <a:latin typeface="Times New Roman"/>
                <a:cs typeface="Times New Roman"/>
              </a:rPr>
              <a:t>COMMUNICATION &amp; NEGOTIATION RISKS</a:t>
            </a:r>
            <a:endParaRPr lang="en-US" sz="3700"/>
          </a:p>
        </p:txBody>
      </p:sp>
      <p:sp>
        <p:nvSpPr>
          <p:cNvPr id="3" name="Content Placeholder 2">
            <a:extLst>
              <a:ext uri="{FF2B5EF4-FFF2-40B4-BE49-F238E27FC236}">
                <a16:creationId xmlns:a16="http://schemas.microsoft.com/office/drawing/2014/main" id="{B17DA190-51C3-8D9D-2AA6-029FA223E656}"/>
              </a:ext>
            </a:extLst>
          </p:cNvPr>
          <p:cNvSpPr>
            <a:spLocks noGrp="1"/>
          </p:cNvSpPr>
          <p:nvPr>
            <p:ph idx="1"/>
          </p:nvPr>
        </p:nvSpPr>
        <p:spPr>
          <a:xfrm>
            <a:off x="761800" y="2470244"/>
            <a:ext cx="5334197" cy="3769835"/>
          </a:xfrm>
        </p:spPr>
        <p:txBody>
          <a:bodyPr vert="horz" lIns="91440" tIns="45720" rIns="91440" bIns="45720" rtlCol="0" anchor="ctr">
            <a:normAutofit/>
          </a:bodyPr>
          <a:lstStyle/>
          <a:p>
            <a:pPr algn="just"/>
            <a:r>
              <a:rPr lang="en-US" sz="1600">
                <a:latin typeface="Times New Roman"/>
                <a:cs typeface="Times New Roman"/>
              </a:rPr>
              <a:t>High-context communication increases the likelihood of ambiguity, as meaning is often embedded in non-verbal cues and context. </a:t>
            </a:r>
            <a:endParaRPr lang="en-US" sz="1600"/>
          </a:p>
          <a:p>
            <a:pPr algn="just"/>
            <a:r>
              <a:rPr lang="en-US" sz="1600">
                <a:latin typeface="Times New Roman"/>
                <a:cs typeface="Times New Roman"/>
              </a:rPr>
              <a:t>Silence in Chinese negotiation settings may indicate disagreement or strategic hesitation rather than acceptance or agreement. </a:t>
            </a:r>
            <a:endParaRPr lang="en-US" sz="1600"/>
          </a:p>
          <a:p>
            <a:pPr algn="just"/>
            <a:r>
              <a:rPr lang="en-US" sz="1600">
                <a:latin typeface="Times New Roman"/>
                <a:cs typeface="Times New Roman"/>
              </a:rPr>
              <a:t>Language differences and translation issues can distort strategic intent and weaken negotiation precision. </a:t>
            </a:r>
            <a:endParaRPr lang="en-US" sz="1600"/>
          </a:p>
          <a:p>
            <a:pPr algn="just"/>
            <a:r>
              <a:rPr lang="en-US" sz="1600" dirty="0">
                <a:latin typeface="Times New Roman"/>
                <a:cs typeface="Times New Roman"/>
              </a:rPr>
              <a:t>Power distance differences may discourage open disagreement, limiting transparent negotiation dialogue</a:t>
            </a:r>
            <a:r>
              <a:rPr lang="en-US" sz="1600" dirty="0">
                <a:ea typeface="+mn-lt"/>
                <a:cs typeface="+mn-lt"/>
              </a:rPr>
              <a:t> </a:t>
            </a:r>
            <a:r>
              <a:rPr lang="en-US" sz="1600" dirty="0">
                <a:latin typeface="Times New Roman"/>
                <a:cs typeface="Times New Roman"/>
              </a:rPr>
              <a:t>(Rego, Cunha and </a:t>
            </a:r>
            <a:r>
              <a:rPr lang="en-US" sz="1600" dirty="0" err="1">
                <a:latin typeface="Times New Roman"/>
                <a:cs typeface="Times New Roman"/>
              </a:rPr>
              <a:t>Giustiniano</a:t>
            </a:r>
            <a:r>
              <a:rPr lang="en-US" sz="1600" dirty="0">
                <a:latin typeface="Times New Roman"/>
                <a:cs typeface="Times New Roman"/>
              </a:rPr>
              <a:t>, 2021). </a:t>
            </a:r>
            <a:endParaRPr lang="en-US" sz="1600" dirty="0"/>
          </a:p>
          <a:p>
            <a:pPr algn="just"/>
            <a:r>
              <a:rPr lang="en-US" sz="1600">
                <a:latin typeface="Times New Roman"/>
                <a:cs typeface="Times New Roman"/>
              </a:rPr>
              <a:t>These communication risks increase transaction costs and may significantly delay strategic partnership formation. </a:t>
            </a:r>
            <a:endParaRPr lang="en-US" sz="1600"/>
          </a:p>
          <a:p>
            <a:endParaRPr lang="en-US" sz="1600"/>
          </a:p>
        </p:txBody>
      </p:sp>
      <p:pic>
        <p:nvPicPr>
          <p:cNvPr id="5" name="Picture 4" descr="Top shot of a representation of networks with stick figures.">
            <a:extLst>
              <a:ext uri="{FF2B5EF4-FFF2-40B4-BE49-F238E27FC236}">
                <a16:creationId xmlns:a16="http://schemas.microsoft.com/office/drawing/2014/main" id="{7556CD64-2AB4-66A0-F2E2-66A07CB9686D}"/>
              </a:ext>
            </a:extLst>
          </p:cNvPr>
          <p:cNvPicPr>
            <a:picLocks noChangeAspect="1"/>
          </p:cNvPicPr>
          <p:nvPr/>
        </p:nvPicPr>
        <p:blipFill>
          <a:blip r:embed="rId3"/>
          <a:srcRect l="32152" r="16169"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64816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83514-51EB-F21B-4811-E27C3C7EB5F9}"/>
              </a:ext>
            </a:extLst>
          </p:cNvPr>
          <p:cNvSpPr>
            <a:spLocks noGrp="1"/>
          </p:cNvSpPr>
          <p:nvPr>
            <p:ph type="title"/>
          </p:nvPr>
        </p:nvSpPr>
        <p:spPr>
          <a:xfrm>
            <a:off x="630936" y="640080"/>
            <a:ext cx="4818888" cy="1481328"/>
          </a:xfrm>
        </p:spPr>
        <p:txBody>
          <a:bodyPr anchor="b">
            <a:normAutofit/>
          </a:bodyPr>
          <a:lstStyle/>
          <a:p>
            <a:r>
              <a:rPr lang="en-US" sz="3000" b="1">
                <a:latin typeface="Times New Roman"/>
                <a:cs typeface="Times New Roman"/>
              </a:rPr>
              <a:t>TESCO NEGOTIATION STRATEGY</a:t>
            </a:r>
            <a:endParaRPr lang="en-US" sz="3000"/>
          </a:p>
          <a:p>
            <a:endParaRPr lang="en-US" sz="3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40CA70-2644-2D24-B821-C7F88D293528}"/>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r>
              <a:rPr lang="en-US" sz="1400" dirty="0">
                <a:latin typeface="Times New Roman"/>
                <a:cs typeface="Times New Roman"/>
              </a:rPr>
              <a:t>Tesco must adopt a relationship-first negotiation approach that </a:t>
            </a:r>
            <a:r>
              <a:rPr lang="en-US" sz="1400" dirty="0" err="1">
                <a:latin typeface="Times New Roman"/>
                <a:cs typeface="Times New Roman"/>
              </a:rPr>
              <a:t>prioritises</a:t>
            </a:r>
            <a:r>
              <a:rPr lang="en-US" sz="1400" dirty="0">
                <a:latin typeface="Times New Roman"/>
                <a:cs typeface="Times New Roman"/>
              </a:rPr>
              <a:t> trust-building before formal contractual discussions. </a:t>
            </a:r>
            <a:endParaRPr lang="en-US" sz="1400" dirty="0"/>
          </a:p>
          <a:p>
            <a:pPr algn="just"/>
            <a:r>
              <a:rPr lang="en-US" sz="1400">
                <a:latin typeface="Times New Roman"/>
                <a:cs typeface="Times New Roman"/>
              </a:rPr>
              <a:t>Developing long-term interpersonal relationships is essential for aligning with Chinese business expectations and cultural norms. </a:t>
            </a:r>
            <a:endParaRPr lang="en-US" sz="1400"/>
          </a:p>
          <a:p>
            <a:pPr algn="just"/>
            <a:r>
              <a:rPr lang="en-US" sz="1400">
                <a:latin typeface="Times New Roman"/>
                <a:cs typeface="Times New Roman"/>
              </a:rPr>
              <a:t>Negotiation teams should be culturally trained to interpret indirect communication and contextual meaning accurately. </a:t>
            </a:r>
            <a:endParaRPr lang="en-US" sz="1400"/>
          </a:p>
          <a:p>
            <a:pPr algn="just"/>
            <a:r>
              <a:rPr lang="en-US" sz="1400">
                <a:latin typeface="Times New Roman"/>
                <a:cs typeface="Times New Roman"/>
              </a:rPr>
              <a:t>Communication strategies must be adapted to high-context expectations to avoid misinterpretation and conflict. </a:t>
            </a:r>
            <a:endParaRPr lang="en-US" sz="1400"/>
          </a:p>
          <a:p>
            <a:pPr algn="just"/>
            <a:r>
              <a:rPr lang="en-US" sz="1400">
                <a:latin typeface="Times New Roman"/>
                <a:cs typeface="Times New Roman"/>
              </a:rPr>
              <a:t>Flexibility in negotiation timelines is necessary to accommodate hierarchical approval processes in Chinese organizations</a:t>
            </a:r>
            <a:r>
              <a:rPr lang="en-US" sz="1400" dirty="0">
                <a:ea typeface="+mn-lt"/>
                <a:cs typeface="+mn-lt"/>
              </a:rPr>
              <a:t> </a:t>
            </a:r>
            <a:r>
              <a:rPr lang="en-US" sz="1400">
                <a:latin typeface="Times New Roman"/>
                <a:cs typeface="Times New Roman"/>
              </a:rPr>
              <a:t>(Wang, Qi and Ran, 2021). </a:t>
            </a:r>
            <a:endParaRPr lang="en-US" sz="1400"/>
          </a:p>
          <a:p>
            <a:endParaRPr lang="en-US" sz="1400"/>
          </a:p>
        </p:txBody>
      </p:sp>
      <p:pic>
        <p:nvPicPr>
          <p:cNvPr id="4" name="Picture 3" descr="12 Best Communication Strategies to Use in the Workplace">
            <a:extLst>
              <a:ext uri="{FF2B5EF4-FFF2-40B4-BE49-F238E27FC236}">
                <a16:creationId xmlns:a16="http://schemas.microsoft.com/office/drawing/2014/main" id="{29BE39C8-2EA2-B9E5-266E-6E5B6BCD8D1F}"/>
              </a:ext>
            </a:extLst>
          </p:cNvPr>
          <p:cNvPicPr>
            <a:picLocks noChangeAspect="1"/>
          </p:cNvPicPr>
          <p:nvPr/>
        </p:nvPicPr>
        <p:blipFill>
          <a:blip r:embed="rId3"/>
          <a:stretch>
            <a:fillRect/>
          </a:stretch>
        </p:blipFill>
        <p:spPr>
          <a:xfrm>
            <a:off x="6099048" y="1900489"/>
            <a:ext cx="5458968" cy="3057022"/>
          </a:xfrm>
          <a:prstGeom prst="rect">
            <a:avLst/>
          </a:prstGeom>
        </p:spPr>
      </p:pic>
    </p:spTree>
    <p:extLst>
      <p:ext uri="{BB962C8B-B14F-4D97-AF65-F5344CB8AC3E}">
        <p14:creationId xmlns:p14="http://schemas.microsoft.com/office/powerpoint/2010/main" val="3834739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A36CE-9679-6341-61CB-49DDC78992AE}"/>
              </a:ext>
            </a:extLst>
          </p:cNvPr>
          <p:cNvSpPr>
            <a:spLocks noGrp="1"/>
          </p:cNvSpPr>
          <p:nvPr>
            <p:ph type="title"/>
          </p:nvPr>
        </p:nvSpPr>
        <p:spPr>
          <a:xfrm>
            <a:off x="838200" y="365125"/>
            <a:ext cx="10515600" cy="1325563"/>
          </a:xfrm>
        </p:spPr>
        <p:txBody>
          <a:bodyPr>
            <a:normAutofit/>
          </a:bodyPr>
          <a:lstStyle/>
          <a:p>
            <a:r>
              <a:rPr lang="en-US" sz="4200" b="1">
                <a:latin typeface="Times New Roman"/>
                <a:cs typeface="Times New Roman"/>
              </a:rPr>
              <a:t>STRATEGIC ADAPTATION FOR TESCO</a:t>
            </a:r>
            <a:endParaRPr lang="en-US" sz="4200"/>
          </a:p>
          <a:p>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AE17F7-BE82-2D1A-AD56-63E3ECB4F186}"/>
              </a:ext>
            </a:extLst>
          </p:cNvPr>
          <p:cNvSpPr>
            <a:spLocks noGrp="1"/>
          </p:cNvSpPr>
          <p:nvPr>
            <p:ph idx="1"/>
          </p:nvPr>
        </p:nvSpPr>
        <p:spPr>
          <a:xfrm>
            <a:off x="838200" y="1929384"/>
            <a:ext cx="10515600" cy="4251960"/>
          </a:xfrm>
        </p:spPr>
        <p:txBody>
          <a:bodyPr vert="horz" lIns="91440" tIns="45720" rIns="91440" bIns="45720" rtlCol="0" anchor="t">
            <a:normAutofit/>
          </a:bodyPr>
          <a:lstStyle/>
          <a:p>
            <a:pPr algn="just"/>
            <a:r>
              <a:rPr lang="en-US" sz="2200">
                <a:latin typeface="Times New Roman"/>
                <a:cs typeface="Times New Roman"/>
              </a:rPr>
              <a:t>Tesco must balance global operational efficiency with the need for local cultural adaptation in international partnerships. </a:t>
            </a:r>
            <a:endParaRPr lang="en-US" sz="2200"/>
          </a:p>
          <a:p>
            <a:pPr algn="just"/>
            <a:r>
              <a:rPr lang="en-US" sz="2200">
                <a:latin typeface="Times New Roman"/>
                <a:cs typeface="Times New Roman"/>
              </a:rPr>
              <a:t>Governance structures should be flexible enough to accommodate different cultural expectations in decision-making processes. </a:t>
            </a:r>
            <a:endParaRPr lang="en-US" sz="2200"/>
          </a:p>
          <a:p>
            <a:pPr algn="just"/>
            <a:r>
              <a:rPr lang="en-US" sz="2200">
                <a:latin typeface="Times New Roman"/>
                <a:cs typeface="Times New Roman"/>
              </a:rPr>
              <a:t>The integration of cultural advisors or intermediaries can significantly improve negotiation accuracy and reduce misunderstanding</a:t>
            </a:r>
            <a:r>
              <a:rPr lang="en-US" sz="2200" dirty="0">
                <a:ea typeface="+mn-lt"/>
                <a:cs typeface="+mn-lt"/>
              </a:rPr>
              <a:t> </a:t>
            </a:r>
            <a:r>
              <a:rPr lang="en-US" sz="2200">
                <a:latin typeface="Times New Roman"/>
                <a:cs typeface="Times New Roman"/>
              </a:rPr>
              <a:t>(Dong et al., 2025). </a:t>
            </a:r>
            <a:endParaRPr lang="en-US" sz="2200"/>
          </a:p>
          <a:p>
            <a:pPr algn="just"/>
            <a:r>
              <a:rPr lang="en-US" sz="2200" dirty="0">
                <a:latin typeface="Times New Roman"/>
                <a:cs typeface="Times New Roman"/>
              </a:rPr>
              <a:t>A strategic trade-off exists between maintaining </a:t>
            </a:r>
            <a:r>
              <a:rPr lang="en-US" sz="2200" dirty="0" err="1">
                <a:latin typeface="Times New Roman"/>
                <a:cs typeface="Times New Roman"/>
              </a:rPr>
              <a:t>organisational</a:t>
            </a:r>
            <a:r>
              <a:rPr lang="en-US" sz="2200" dirty="0">
                <a:latin typeface="Times New Roman"/>
                <a:cs typeface="Times New Roman"/>
              </a:rPr>
              <a:t> control and enabling relational flexibility in partnerships. </a:t>
            </a:r>
            <a:endParaRPr lang="en-US" sz="2200" dirty="0"/>
          </a:p>
          <a:p>
            <a:pPr algn="just"/>
            <a:r>
              <a:rPr lang="en-US" sz="2200" dirty="0">
                <a:latin typeface="Times New Roman"/>
                <a:cs typeface="Times New Roman"/>
              </a:rPr>
              <a:t>Long-term partnership sustainability is strengthened when cultural alignment is </a:t>
            </a:r>
            <a:r>
              <a:rPr lang="en-US" sz="2200" dirty="0" err="1">
                <a:latin typeface="Times New Roman"/>
                <a:cs typeface="Times New Roman"/>
              </a:rPr>
              <a:t>prioritised</a:t>
            </a:r>
            <a:r>
              <a:rPr lang="en-US" sz="2200" dirty="0">
                <a:latin typeface="Times New Roman"/>
                <a:cs typeface="Times New Roman"/>
              </a:rPr>
              <a:t> over short-term efficiency. </a:t>
            </a:r>
            <a:endParaRPr lang="en-US" sz="2200" dirty="0"/>
          </a:p>
          <a:p>
            <a:endParaRPr lang="en-US" sz="2200"/>
          </a:p>
        </p:txBody>
      </p:sp>
    </p:spTree>
    <p:extLst>
      <p:ext uri="{BB962C8B-B14F-4D97-AF65-F5344CB8AC3E}">
        <p14:creationId xmlns:p14="http://schemas.microsoft.com/office/powerpoint/2010/main" val="1432261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5C15E-7660-8B34-EA9C-8CF5099BC4FD}"/>
              </a:ext>
            </a:extLst>
          </p:cNvPr>
          <p:cNvSpPr>
            <a:spLocks noGrp="1"/>
          </p:cNvSpPr>
          <p:nvPr>
            <p:ph type="title"/>
          </p:nvPr>
        </p:nvSpPr>
        <p:spPr>
          <a:xfrm>
            <a:off x="635000" y="640823"/>
            <a:ext cx="3418659" cy="5583148"/>
          </a:xfrm>
        </p:spPr>
        <p:txBody>
          <a:bodyPr anchor="ctr">
            <a:normAutofit/>
          </a:bodyPr>
          <a:lstStyle/>
          <a:p>
            <a:r>
              <a:rPr lang="en-US" sz="3800" b="1">
                <a:latin typeface="Times New Roman"/>
                <a:cs typeface="Times New Roman"/>
              </a:rPr>
              <a:t>CRITICAL EVALUATION OF THEORY</a:t>
            </a:r>
            <a:endParaRPr lang="en-US" sz="3800"/>
          </a:p>
          <a:p>
            <a:endParaRPr lang="en-US" sz="38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6887A94-620B-8DE6-6083-C0F61EF42FD0}"/>
              </a:ext>
            </a:extLst>
          </p:cNvPr>
          <p:cNvGraphicFramePr>
            <a:graphicFrameLocks noGrp="1"/>
          </p:cNvGraphicFramePr>
          <p:nvPr>
            <p:ph idx="1"/>
            <p:extLst>
              <p:ext uri="{D42A27DB-BD31-4B8C-83A1-F6EECF244321}">
                <p14:modId xmlns:p14="http://schemas.microsoft.com/office/powerpoint/2010/main" val="15304718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654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32F68-E3AA-B52F-DCD5-22D9AAF5B741}"/>
              </a:ext>
            </a:extLst>
          </p:cNvPr>
          <p:cNvSpPr>
            <a:spLocks noGrp="1"/>
          </p:cNvSpPr>
          <p:nvPr>
            <p:ph type="title"/>
          </p:nvPr>
        </p:nvSpPr>
        <p:spPr>
          <a:xfrm>
            <a:off x="630936" y="640080"/>
            <a:ext cx="4818888" cy="1481328"/>
          </a:xfrm>
        </p:spPr>
        <p:txBody>
          <a:bodyPr anchor="b">
            <a:normAutofit/>
          </a:bodyPr>
          <a:lstStyle/>
          <a:p>
            <a:r>
              <a:rPr lang="en-US" sz="5000" b="1">
                <a:latin typeface="Times New Roman"/>
                <a:cs typeface="Times New Roman"/>
              </a:rPr>
              <a:t>CONCLUSION</a:t>
            </a:r>
            <a:endParaRPr lang="en-US" sz="5000"/>
          </a:p>
          <a:p>
            <a:endParaRPr lang="en-US" sz="5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44FFE9-DE7A-EB47-84BE-C0A0B2FCBB59}"/>
              </a:ext>
            </a:extLst>
          </p:cNvPr>
          <p:cNvSpPr>
            <a:spLocks noGrp="1"/>
          </p:cNvSpPr>
          <p:nvPr>
            <p:ph idx="1"/>
          </p:nvPr>
        </p:nvSpPr>
        <p:spPr>
          <a:xfrm>
            <a:off x="630936" y="2660904"/>
            <a:ext cx="4818888" cy="3547872"/>
          </a:xfrm>
        </p:spPr>
        <p:txBody>
          <a:bodyPr vert="horz" lIns="91440" tIns="45720" rIns="91440" bIns="45720" rtlCol="0" anchor="t">
            <a:normAutofit/>
          </a:bodyPr>
          <a:lstStyle/>
          <a:p>
            <a:pPr algn="just"/>
            <a:r>
              <a:rPr lang="en-US" sz="1500">
                <a:latin typeface="Times New Roman"/>
                <a:cs typeface="Times New Roman"/>
              </a:rPr>
              <a:t>Cross-cultural competence is a critical success factor in Tesco’s international expansion strategy. </a:t>
            </a:r>
            <a:endParaRPr lang="en-US" sz="1500"/>
          </a:p>
          <a:p>
            <a:pPr algn="just"/>
            <a:r>
              <a:rPr lang="en-US" sz="1500">
                <a:latin typeface="Times New Roman"/>
                <a:cs typeface="Times New Roman"/>
              </a:rPr>
              <a:t>Cultural differences significantly influence negotiation outcomes, trust development, and strategic alignment. </a:t>
            </a:r>
            <a:endParaRPr lang="en-US" sz="1500"/>
          </a:p>
          <a:p>
            <a:pPr algn="just"/>
            <a:r>
              <a:rPr lang="en-US" sz="1500">
                <a:latin typeface="Times New Roman"/>
                <a:cs typeface="Times New Roman"/>
              </a:rPr>
              <a:t>Theoretical models provide useful insights but must be applied critically rather than prescriptively. </a:t>
            </a:r>
            <a:endParaRPr lang="en-US" sz="1500"/>
          </a:p>
          <a:p>
            <a:pPr algn="just"/>
            <a:r>
              <a:rPr lang="en-US" sz="1500">
                <a:latin typeface="Times New Roman"/>
                <a:cs typeface="Times New Roman"/>
              </a:rPr>
              <a:t>Strategic adaptation enhances Tesco’s ability to build sustainable and effective international partnerships</a:t>
            </a:r>
            <a:r>
              <a:rPr lang="en-US" sz="1500" dirty="0">
                <a:ea typeface="+mn-lt"/>
                <a:cs typeface="+mn-lt"/>
              </a:rPr>
              <a:t> </a:t>
            </a:r>
            <a:r>
              <a:rPr lang="en-US" sz="1500">
                <a:latin typeface="Times New Roman"/>
                <a:cs typeface="Times New Roman"/>
              </a:rPr>
              <a:t>(Jahan, 2024). </a:t>
            </a:r>
            <a:endParaRPr lang="en-US" sz="1500"/>
          </a:p>
          <a:p>
            <a:pPr algn="just"/>
            <a:r>
              <a:rPr lang="en-US" sz="1500">
                <a:latin typeface="Times New Roman"/>
                <a:cs typeface="Times New Roman"/>
              </a:rPr>
              <a:t>Cultural intelligence ultimately provides a long-term competitive advantage in global business operations</a:t>
            </a:r>
            <a:r>
              <a:rPr lang="en-US" sz="1500" dirty="0">
                <a:ea typeface="+mn-lt"/>
                <a:cs typeface="+mn-lt"/>
              </a:rPr>
              <a:t> </a:t>
            </a:r>
            <a:r>
              <a:rPr lang="en-US" sz="1500">
                <a:ea typeface="+mn-lt"/>
                <a:cs typeface="+mn-lt"/>
              </a:rPr>
              <a:t>Failure to adapt culturally may result in partnership breakdown or delayed market entry</a:t>
            </a:r>
            <a:r>
              <a:rPr lang="en-US" sz="1500">
                <a:latin typeface="Times New Roman"/>
                <a:cs typeface="Times New Roman"/>
              </a:rPr>
              <a:t>.</a:t>
            </a:r>
            <a:endParaRPr lang="en-US" sz="1500"/>
          </a:p>
          <a:p>
            <a:endParaRPr lang="en-US" sz="1500"/>
          </a:p>
        </p:txBody>
      </p:sp>
      <p:pic>
        <p:nvPicPr>
          <p:cNvPr id="4" name="Picture 3" descr="What is Culture Diversity?">
            <a:extLst>
              <a:ext uri="{FF2B5EF4-FFF2-40B4-BE49-F238E27FC236}">
                <a16:creationId xmlns:a16="http://schemas.microsoft.com/office/drawing/2014/main" id="{6FF5A1AC-512F-5820-FE81-7C9B4AF5C110}"/>
              </a:ext>
            </a:extLst>
          </p:cNvPr>
          <p:cNvPicPr>
            <a:picLocks noChangeAspect="1"/>
          </p:cNvPicPr>
          <p:nvPr/>
        </p:nvPicPr>
        <p:blipFill>
          <a:blip r:embed="rId3"/>
          <a:stretch>
            <a:fillRect/>
          </a:stretch>
        </p:blipFill>
        <p:spPr>
          <a:xfrm>
            <a:off x="6099048" y="1463772"/>
            <a:ext cx="5458968" cy="3930456"/>
          </a:xfrm>
          <a:prstGeom prst="rect">
            <a:avLst/>
          </a:prstGeom>
        </p:spPr>
      </p:pic>
    </p:spTree>
    <p:extLst>
      <p:ext uri="{BB962C8B-B14F-4D97-AF65-F5344CB8AC3E}">
        <p14:creationId xmlns:p14="http://schemas.microsoft.com/office/powerpoint/2010/main" val="2914235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49E50-1277-96D3-AA71-9A116B7A928C}"/>
              </a:ext>
            </a:extLst>
          </p:cNvPr>
          <p:cNvSpPr>
            <a:spLocks noGrp="1"/>
          </p:cNvSpPr>
          <p:nvPr>
            <p:ph type="title"/>
          </p:nvPr>
        </p:nvSpPr>
        <p:spPr>
          <a:xfrm>
            <a:off x="838200" y="365125"/>
            <a:ext cx="10515600" cy="1325563"/>
          </a:xfrm>
        </p:spPr>
        <p:txBody>
          <a:bodyPr>
            <a:normAutofit/>
          </a:bodyPr>
          <a:lstStyle/>
          <a:p>
            <a:r>
              <a:rPr lang="en-US" sz="5400" b="1">
                <a:ea typeface="+mj-lt"/>
                <a:cs typeface="+mj-lt"/>
              </a:rPr>
              <a:t>References </a:t>
            </a:r>
            <a:endParaRPr lang="en-US" sz="5400"/>
          </a:p>
          <a:p>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712848-B7B6-5241-A7F1-2EB153CD9BC8}"/>
              </a:ext>
            </a:extLst>
          </p:cNvPr>
          <p:cNvSpPr>
            <a:spLocks noGrp="1"/>
          </p:cNvSpPr>
          <p:nvPr>
            <p:ph idx="1"/>
          </p:nvPr>
        </p:nvSpPr>
        <p:spPr>
          <a:xfrm>
            <a:off x="838200" y="1929384"/>
            <a:ext cx="10515600" cy="4251960"/>
          </a:xfrm>
        </p:spPr>
        <p:txBody>
          <a:bodyPr vert="horz" lIns="91440" tIns="45720" rIns="91440" bIns="45720" rtlCol="0" anchor="t">
            <a:normAutofit/>
          </a:bodyPr>
          <a:lstStyle/>
          <a:p>
            <a:pPr algn="just"/>
            <a:r>
              <a:rPr lang="en-US" sz="1200" dirty="0">
                <a:ea typeface="+mn-lt"/>
                <a:cs typeface="+mn-lt"/>
              </a:rPr>
              <a:t>Balkishan Arugula and Perala, P. (2022). Building High-Performance Teams in Cross-Cultural Environments. [online] 3, pp.23–31. </a:t>
            </a:r>
            <a:r>
              <a:rPr lang="en-US" sz="1200" dirty="0" err="1">
                <a:ea typeface="+mn-lt"/>
                <a:cs typeface="+mn-lt"/>
              </a:rPr>
              <a:t>doi:https</a:t>
            </a:r>
            <a:r>
              <a:rPr lang="en-US" sz="1200" dirty="0">
                <a:ea typeface="+mn-lt"/>
                <a:cs typeface="+mn-lt"/>
              </a:rPr>
              <a:t>://doi.org/10.63282/3050-922x.ijeret-v3i4p104.</a:t>
            </a:r>
            <a:endParaRPr lang="en-US" sz="1200" dirty="0"/>
          </a:p>
          <a:p>
            <a:pPr algn="just"/>
            <a:r>
              <a:rPr lang="en-US" sz="1200" dirty="0" err="1">
                <a:ea typeface="+mn-lt"/>
                <a:cs typeface="+mn-lt"/>
              </a:rPr>
              <a:t>Derqui</a:t>
            </a:r>
            <a:r>
              <a:rPr lang="en-US" sz="1200" dirty="0">
                <a:ea typeface="+mn-lt"/>
                <a:cs typeface="+mn-lt"/>
              </a:rPr>
              <a:t>, B. (2020). Towards sustainable development: Evolution of corporate sustainability in multinational firms. </a:t>
            </a:r>
            <a:r>
              <a:rPr lang="en-US" sz="1200" i="1" dirty="0">
                <a:ea typeface="+mn-lt"/>
                <a:cs typeface="+mn-lt"/>
              </a:rPr>
              <a:t>Corporate Social Responsibility and Environmental Management</a:t>
            </a:r>
            <a:r>
              <a:rPr lang="en-US" sz="1200" dirty="0">
                <a:ea typeface="+mn-lt"/>
                <a:cs typeface="+mn-lt"/>
              </a:rPr>
              <a:t>, 27(6). </a:t>
            </a:r>
            <a:r>
              <a:rPr lang="en-US" sz="1200" dirty="0" err="1">
                <a:ea typeface="+mn-lt"/>
                <a:cs typeface="+mn-lt"/>
              </a:rPr>
              <a:t>doi:https</a:t>
            </a:r>
            <a:r>
              <a:rPr lang="en-US" sz="1200" dirty="0">
                <a:ea typeface="+mn-lt"/>
                <a:cs typeface="+mn-lt"/>
              </a:rPr>
              <a:t>://doi.org/10.1002/csr.1995.</a:t>
            </a:r>
            <a:endParaRPr lang="en-US" sz="1200" dirty="0"/>
          </a:p>
          <a:p>
            <a:pPr algn="just"/>
            <a:r>
              <a:rPr lang="en-US" sz="1200" dirty="0">
                <a:ea typeface="+mn-lt"/>
                <a:cs typeface="+mn-lt"/>
              </a:rPr>
              <a:t>Dong, B., Zou, D., Zhang, J. and Zou, Y. (2025). Interpreting beyond words in conflict: Xu Risheng’s multifaceted role in the Nerchinsk negotiation between China and Russia. </a:t>
            </a:r>
            <a:r>
              <a:rPr lang="en-US" sz="1200" i="1" dirty="0">
                <a:ea typeface="+mn-lt"/>
                <a:cs typeface="+mn-lt"/>
              </a:rPr>
              <a:t>Cogent Arts and Humanities</a:t>
            </a:r>
            <a:r>
              <a:rPr lang="en-US" sz="1200" dirty="0">
                <a:ea typeface="+mn-lt"/>
                <a:cs typeface="+mn-lt"/>
              </a:rPr>
              <a:t>, 12(1). </a:t>
            </a:r>
            <a:r>
              <a:rPr lang="en-US" sz="1200" dirty="0" err="1">
                <a:ea typeface="+mn-lt"/>
                <a:cs typeface="+mn-lt"/>
              </a:rPr>
              <a:t>doi:https</a:t>
            </a:r>
            <a:r>
              <a:rPr lang="en-US" sz="1200" dirty="0">
                <a:ea typeface="+mn-lt"/>
                <a:cs typeface="+mn-lt"/>
              </a:rPr>
              <a:t>://doi.org/10.1080/23311983.2025.2583596.</a:t>
            </a:r>
            <a:endParaRPr lang="en-US" sz="1200" dirty="0"/>
          </a:p>
          <a:p>
            <a:pPr algn="just"/>
            <a:r>
              <a:rPr lang="en-US" sz="1200">
                <a:ea typeface="+mn-lt"/>
                <a:cs typeface="+mn-lt"/>
              </a:rPr>
              <a:t>Jahan, I.M. (2024). Adaptation of ecosystem strategies in continuously evolving environments for sustainable growth. </a:t>
            </a:r>
            <a:r>
              <a:rPr lang="en-US" sz="1200" i="1">
                <a:ea typeface="+mn-lt"/>
                <a:cs typeface="+mn-lt"/>
              </a:rPr>
              <a:t>lutpub.lut.fi</a:t>
            </a:r>
            <a:r>
              <a:rPr lang="en-US" sz="1200">
                <a:ea typeface="+mn-lt"/>
                <a:cs typeface="+mn-lt"/>
              </a:rPr>
              <a:t>. [online] Available at: </a:t>
            </a:r>
            <a:r>
              <a:rPr lang="en-US" sz="1200" dirty="0">
                <a:ea typeface="+mn-lt"/>
                <a:cs typeface="+mn-lt"/>
                <a:hlinkClick r:id="rId2"/>
              </a:rPr>
              <a:t>https://lutpub.lut.fi/handle/10024/167635</a:t>
            </a:r>
            <a:r>
              <a:rPr lang="en-US" sz="1200" dirty="0">
                <a:ea typeface="+mn-lt"/>
                <a:cs typeface="+mn-lt"/>
              </a:rPr>
              <a:t>.</a:t>
            </a:r>
            <a:endParaRPr lang="en-US" sz="1200" dirty="0"/>
          </a:p>
          <a:p>
            <a:pPr algn="just"/>
            <a:r>
              <a:rPr lang="en-US" sz="1200" dirty="0">
                <a:ea typeface="+mn-lt"/>
                <a:cs typeface="+mn-lt"/>
              </a:rPr>
              <a:t>Mazur, N., </a:t>
            </a:r>
            <a:r>
              <a:rPr lang="en-US" sz="1200" dirty="0" err="1">
                <a:ea typeface="+mn-lt"/>
                <a:cs typeface="+mn-lt"/>
              </a:rPr>
              <a:t>Chukhray</a:t>
            </a:r>
            <a:r>
              <a:rPr lang="en-US" sz="1200" dirty="0">
                <a:ea typeface="+mn-lt"/>
                <a:cs typeface="+mn-lt"/>
              </a:rPr>
              <a:t>, N. and </a:t>
            </a:r>
            <a:r>
              <a:rPr lang="en-US" sz="1200" dirty="0" err="1">
                <a:ea typeface="+mn-lt"/>
                <a:cs typeface="+mn-lt"/>
              </a:rPr>
              <a:t>Dronyuk</a:t>
            </a:r>
            <a:r>
              <a:rPr lang="en-US" sz="1200" dirty="0">
                <a:ea typeface="+mn-lt"/>
                <a:cs typeface="+mn-lt"/>
              </a:rPr>
              <a:t>, I. (2025). The Impact of Cultural Factors on IT Project Management Effectiveness: Developing the CROSS Cycle Framework for Multicultural Teams. </a:t>
            </a:r>
            <a:r>
              <a:rPr lang="en-US" sz="1200" i="1" dirty="0">
                <a:ea typeface="+mn-lt"/>
                <a:cs typeface="+mn-lt"/>
              </a:rPr>
              <a:t>Applied Sciences</a:t>
            </a:r>
            <a:r>
              <a:rPr lang="en-US" sz="1200" dirty="0">
                <a:ea typeface="+mn-lt"/>
                <a:cs typeface="+mn-lt"/>
              </a:rPr>
              <a:t>, 15(17), p.9722. </a:t>
            </a:r>
            <a:r>
              <a:rPr lang="en-US" sz="1200" dirty="0" err="1">
                <a:ea typeface="+mn-lt"/>
                <a:cs typeface="+mn-lt"/>
              </a:rPr>
              <a:t>doi:https</a:t>
            </a:r>
            <a:r>
              <a:rPr lang="en-US" sz="1200" dirty="0">
                <a:ea typeface="+mn-lt"/>
                <a:cs typeface="+mn-lt"/>
              </a:rPr>
              <a:t>://doi.org/10.3390/app15179722.</a:t>
            </a:r>
            <a:endParaRPr lang="en-US" sz="1200" dirty="0"/>
          </a:p>
          <a:p>
            <a:pPr algn="just"/>
            <a:r>
              <a:rPr lang="en-US" sz="1200" dirty="0">
                <a:ea typeface="+mn-lt"/>
                <a:cs typeface="+mn-lt"/>
              </a:rPr>
              <a:t>Rego, A., Cunha, M.P. e and </a:t>
            </a:r>
            <a:r>
              <a:rPr lang="en-US" sz="1200" dirty="0" err="1">
                <a:ea typeface="+mn-lt"/>
                <a:cs typeface="+mn-lt"/>
              </a:rPr>
              <a:t>Giustiniano</a:t>
            </a:r>
            <a:r>
              <a:rPr lang="en-US" sz="1200" dirty="0">
                <a:ea typeface="+mn-lt"/>
                <a:cs typeface="+mn-lt"/>
              </a:rPr>
              <a:t>, L. (2021). Are Relationally Transparent Leaders More Receptive to the Relational Transparency of Others? An Authentic Dialog Perspective. </a:t>
            </a:r>
            <a:r>
              <a:rPr lang="en-US" sz="1200" i="1" dirty="0">
                <a:ea typeface="+mn-lt"/>
                <a:cs typeface="+mn-lt"/>
              </a:rPr>
              <a:t>Journal of Business Ethics</a:t>
            </a:r>
            <a:r>
              <a:rPr lang="en-US" sz="1200" dirty="0">
                <a:ea typeface="+mn-lt"/>
                <a:cs typeface="+mn-lt"/>
              </a:rPr>
              <a:t>, 180(2). </a:t>
            </a:r>
            <a:r>
              <a:rPr lang="en-US" sz="1200" dirty="0" err="1">
                <a:ea typeface="+mn-lt"/>
                <a:cs typeface="+mn-lt"/>
              </a:rPr>
              <a:t>doi:https</a:t>
            </a:r>
            <a:r>
              <a:rPr lang="en-US" sz="1200" dirty="0">
                <a:ea typeface="+mn-lt"/>
                <a:cs typeface="+mn-lt"/>
              </a:rPr>
              <a:t>://doi.org/10.1007/s10551-021-04792-6.</a:t>
            </a:r>
            <a:endParaRPr lang="en-US" sz="1200" dirty="0"/>
          </a:p>
          <a:p>
            <a:pPr algn="just"/>
            <a:r>
              <a:rPr lang="en-US" sz="1200" dirty="0">
                <a:ea typeface="+mn-lt"/>
                <a:cs typeface="+mn-lt"/>
              </a:rPr>
              <a:t>Seager, T.P., AbdelMagid, M.H., Pesicka, E.A., Eisenberg, D.A. and Alderson, D.L. (2025). Infrastructure Resilience to Surprise. </a:t>
            </a:r>
            <a:r>
              <a:rPr lang="en-US" sz="1200" i="1" dirty="0">
                <a:ea typeface="+mn-lt"/>
                <a:cs typeface="+mn-lt"/>
              </a:rPr>
              <a:t>Risk Analysis</a:t>
            </a:r>
            <a:r>
              <a:rPr lang="en-US" sz="1200" dirty="0">
                <a:ea typeface="+mn-lt"/>
                <a:cs typeface="+mn-lt"/>
              </a:rPr>
              <a:t>, 45(12), pp.5065–5079. </a:t>
            </a:r>
            <a:r>
              <a:rPr lang="en-US" sz="1200" dirty="0" err="1">
                <a:ea typeface="+mn-lt"/>
                <a:cs typeface="+mn-lt"/>
              </a:rPr>
              <a:t>doi:https</a:t>
            </a:r>
            <a:r>
              <a:rPr lang="en-US" sz="1200" dirty="0">
                <a:ea typeface="+mn-lt"/>
                <a:cs typeface="+mn-lt"/>
              </a:rPr>
              <a:t>://doi.org/10.1111/risa.70161.</a:t>
            </a:r>
            <a:endParaRPr lang="en-US" sz="1200" dirty="0"/>
          </a:p>
          <a:p>
            <a:pPr algn="just"/>
            <a:r>
              <a:rPr lang="en-US" sz="1200" dirty="0">
                <a:ea typeface="+mn-lt"/>
                <a:cs typeface="+mn-lt"/>
              </a:rPr>
              <a:t>Wang, H., Qi, H. and Ran, B. (2021). Public–Private Collaboration Led by Private Organizations in Combating Crises: Evidence From China’s Fighting Against COVID-19. </a:t>
            </a:r>
            <a:r>
              <a:rPr lang="en-US" sz="1200" i="1" dirty="0">
                <a:ea typeface="+mn-lt"/>
                <a:cs typeface="+mn-lt"/>
              </a:rPr>
              <a:t>Administration &amp; Society</a:t>
            </a:r>
            <a:r>
              <a:rPr lang="en-US" sz="1200" dirty="0">
                <a:ea typeface="+mn-lt"/>
                <a:cs typeface="+mn-lt"/>
              </a:rPr>
              <a:t>, [online] p.009539972110098. </a:t>
            </a:r>
            <a:r>
              <a:rPr lang="en-US" sz="1200" dirty="0" err="1">
                <a:ea typeface="+mn-lt"/>
                <a:cs typeface="+mn-lt"/>
              </a:rPr>
              <a:t>doi:https</a:t>
            </a:r>
            <a:r>
              <a:rPr lang="en-US" sz="1200" dirty="0">
                <a:ea typeface="+mn-lt"/>
                <a:cs typeface="+mn-lt"/>
              </a:rPr>
              <a:t>://doi.org/10.1177/00953997211009890.</a:t>
            </a:r>
            <a:endParaRPr lang="en-US" sz="1200" dirty="0"/>
          </a:p>
          <a:p>
            <a:pPr algn="just"/>
            <a:r>
              <a:rPr lang="en-US" sz="1200" dirty="0">
                <a:ea typeface="+mn-lt"/>
                <a:cs typeface="+mn-lt"/>
              </a:rPr>
              <a:t>Zhao, Z.-J., Chen, H.-H. and Li, K.W. (2019). Management of Interpersonal Conflict in Negotiation with Chinese: A Perceived Face Threat Perspective. </a:t>
            </a:r>
            <a:r>
              <a:rPr lang="en-US" sz="1200" i="1" dirty="0">
                <a:ea typeface="+mn-lt"/>
                <a:cs typeface="+mn-lt"/>
              </a:rPr>
              <a:t>Group Decision and Negotiation</a:t>
            </a:r>
            <a:r>
              <a:rPr lang="en-US" sz="1200" dirty="0">
                <a:ea typeface="+mn-lt"/>
                <a:cs typeface="+mn-lt"/>
              </a:rPr>
              <a:t>, 29(1), pp.75–102. </a:t>
            </a:r>
            <a:r>
              <a:rPr lang="en-US" sz="1200" dirty="0" err="1">
                <a:ea typeface="+mn-lt"/>
                <a:cs typeface="+mn-lt"/>
              </a:rPr>
              <a:t>doi:https</a:t>
            </a:r>
            <a:r>
              <a:rPr lang="en-US" sz="1200" dirty="0">
                <a:ea typeface="+mn-lt"/>
                <a:cs typeface="+mn-lt"/>
              </a:rPr>
              <a:t>://doi.org/10.1007/s10726-019-09645-2.</a:t>
            </a:r>
            <a:endParaRPr lang="en-US" sz="1200" dirty="0"/>
          </a:p>
          <a:p>
            <a:endParaRPr lang="en-US" sz="1200"/>
          </a:p>
        </p:txBody>
      </p:sp>
    </p:spTree>
    <p:extLst>
      <p:ext uri="{BB962C8B-B14F-4D97-AF65-F5344CB8AC3E}">
        <p14:creationId xmlns:p14="http://schemas.microsoft.com/office/powerpoint/2010/main" val="3903051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TotalTime>
  <Words>2109</Words>
  <Application>Microsoft Office PowerPoint</Application>
  <PresentationFormat>Widescreen</PresentationFormat>
  <Paragraphs>87</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PowerPoint Presentation</vt:lpstr>
      <vt:lpstr>INTRODUCTION &amp; OBJECTIVE </vt:lpstr>
      <vt:lpstr>CULTURE &amp; ITS ROLE IN BUSINESS </vt:lpstr>
      <vt:lpstr>THEORETICAL FRAMEWORK (HOFSTEDE + HALL)</vt:lpstr>
      <vt:lpstr>CULTURAL DIFFERENCES (UK vs CHINA) </vt:lpstr>
      <vt:lpstr>COMMUNICATION &amp; NEGOTIATION RISKS</vt:lpstr>
      <vt:lpstr>TESCO NEGOTIATION STRATEGY </vt:lpstr>
      <vt:lpstr>STRATEGIC ADAPTATION FOR TESCO </vt:lpstr>
      <vt:lpstr>CRITICAL EVALUATION OF THEORY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Calin</dc:creator>
  <cp:lastModifiedBy>Calin</cp:lastModifiedBy>
  <cp:revision>66</cp:revision>
  <dcterms:created xsi:type="dcterms:W3CDTF">2026-06-23T12:29:24Z</dcterms:created>
  <dcterms:modified xsi:type="dcterms:W3CDTF">2026-07-23T03:32:02Z</dcterms:modified>
</cp:coreProperties>
</file>