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52"/>
    <p:restoredTop sz="94582"/>
  </p:normalViewPr>
  <p:slideViewPr>
    <p:cSldViewPr snapToGrid="0">
      <p:cViewPr>
        <p:scale>
          <a:sx n="60" d="100"/>
          <a:sy n="60" d="100"/>
        </p:scale>
        <p:origin x="1528" y="1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362648-2F61-44C8-8145-ED0254B16D7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6126A5D-AEC1-42AD-B97A-8A8564BD1E6B}">
      <dgm:prSet/>
      <dgm:spPr/>
      <dgm:t>
        <a:bodyPr/>
        <a:lstStyle/>
        <a:p>
          <a:r>
            <a:rPr lang="en-GB" b="1"/>
            <a:t>1 X 4,500 word business plan (30%) </a:t>
          </a:r>
          <a:endParaRPr lang="en-US"/>
        </a:p>
      </dgm:t>
    </dgm:pt>
    <dgm:pt modelId="{E08BAF12-96A9-4ACB-B0E6-081FC90DE4E8}" type="parTrans" cxnId="{92BB7107-6C91-4180-9B3A-D4AB315A8B2C}">
      <dgm:prSet/>
      <dgm:spPr/>
      <dgm:t>
        <a:bodyPr/>
        <a:lstStyle/>
        <a:p>
          <a:endParaRPr lang="en-US"/>
        </a:p>
      </dgm:t>
    </dgm:pt>
    <dgm:pt modelId="{ABC1582E-1BEF-4FA5-81A1-3DB814BFA91D}" type="sibTrans" cxnId="{92BB7107-6C91-4180-9B3A-D4AB315A8B2C}">
      <dgm:prSet/>
      <dgm:spPr/>
      <dgm:t>
        <a:bodyPr/>
        <a:lstStyle/>
        <a:p>
          <a:endParaRPr lang="en-US"/>
        </a:p>
      </dgm:t>
    </dgm:pt>
    <dgm:pt modelId="{5E983575-61E1-42B2-AD85-F380EF504652}">
      <dgm:prSet/>
      <dgm:spPr/>
      <dgm:t>
        <a:bodyPr/>
        <a:lstStyle/>
        <a:p>
          <a:r>
            <a:rPr lang="en-GB" b="1"/>
            <a:t>1 x promotional resources or product, equivalent to 4,500 words or a 20 minute film (30%) </a:t>
          </a:r>
          <a:endParaRPr lang="en-US"/>
        </a:p>
      </dgm:t>
    </dgm:pt>
    <dgm:pt modelId="{A9A88B82-2EEA-42E1-8581-713BD3C6FC5C}" type="parTrans" cxnId="{83AC7425-F374-4A79-A3DE-F4A627F2163A}">
      <dgm:prSet/>
      <dgm:spPr/>
      <dgm:t>
        <a:bodyPr/>
        <a:lstStyle/>
        <a:p>
          <a:endParaRPr lang="en-US"/>
        </a:p>
      </dgm:t>
    </dgm:pt>
    <dgm:pt modelId="{EE850E47-29DB-4971-9568-7C179F85143C}" type="sibTrans" cxnId="{83AC7425-F374-4A79-A3DE-F4A627F2163A}">
      <dgm:prSet/>
      <dgm:spPr/>
      <dgm:t>
        <a:bodyPr/>
        <a:lstStyle/>
        <a:p>
          <a:endParaRPr lang="en-US"/>
        </a:p>
      </dgm:t>
    </dgm:pt>
    <dgm:pt modelId="{7B51709E-D724-4EBE-8B57-582DFB31F66A}">
      <dgm:prSet/>
      <dgm:spPr/>
      <dgm:t>
        <a:bodyPr/>
        <a:lstStyle/>
        <a:p>
          <a:r>
            <a:rPr lang="en-GB" b="1"/>
            <a:t>1 x Self reflection &amp; peer review template: (15%). </a:t>
          </a:r>
          <a:endParaRPr lang="en-US"/>
        </a:p>
      </dgm:t>
    </dgm:pt>
    <dgm:pt modelId="{B89F7E7A-3F39-4BE7-AA18-BFD8B71E30C8}" type="parTrans" cxnId="{A73724D8-EF83-4100-B2ED-3F7CFABFB4DE}">
      <dgm:prSet/>
      <dgm:spPr/>
      <dgm:t>
        <a:bodyPr/>
        <a:lstStyle/>
        <a:p>
          <a:endParaRPr lang="en-US"/>
        </a:p>
      </dgm:t>
    </dgm:pt>
    <dgm:pt modelId="{146F566B-F547-491B-802F-0243FB33FF1C}" type="sibTrans" cxnId="{A73724D8-EF83-4100-B2ED-3F7CFABFB4DE}">
      <dgm:prSet/>
      <dgm:spPr/>
      <dgm:t>
        <a:bodyPr/>
        <a:lstStyle/>
        <a:p>
          <a:endParaRPr lang="en-US"/>
        </a:p>
      </dgm:t>
    </dgm:pt>
    <dgm:pt modelId="{8FDA6F2A-AA68-4EA2-A357-AC0089B8B947}">
      <dgm:prSet/>
      <dgm:spPr/>
      <dgm:t>
        <a:bodyPr/>
        <a:lstStyle/>
        <a:p>
          <a:r>
            <a:rPr lang="en-US"/>
            <a:t>To be handed in via ‘Turn it in’ Friday 12</a:t>
          </a:r>
          <a:r>
            <a:rPr lang="en-US" baseline="30000"/>
            <a:t>th</a:t>
          </a:r>
          <a:r>
            <a:rPr lang="en-US"/>
            <a:t> May – 23:59</a:t>
          </a:r>
        </a:p>
      </dgm:t>
    </dgm:pt>
    <dgm:pt modelId="{65B6E443-F7DD-4644-B818-E5C7F8F0A8FF}" type="parTrans" cxnId="{E41D9E09-BE73-4060-8361-424CD5D96DF4}">
      <dgm:prSet/>
      <dgm:spPr/>
      <dgm:t>
        <a:bodyPr/>
        <a:lstStyle/>
        <a:p>
          <a:endParaRPr lang="en-US"/>
        </a:p>
      </dgm:t>
    </dgm:pt>
    <dgm:pt modelId="{5AA52474-E632-48D7-BD9A-343734CAB58F}" type="sibTrans" cxnId="{E41D9E09-BE73-4060-8361-424CD5D96DF4}">
      <dgm:prSet/>
      <dgm:spPr/>
      <dgm:t>
        <a:bodyPr/>
        <a:lstStyle/>
        <a:p>
          <a:endParaRPr lang="en-US"/>
        </a:p>
      </dgm:t>
    </dgm:pt>
    <dgm:pt modelId="{AF7C7AB1-4D9D-2141-BEAF-C226AF396F3F}" type="pres">
      <dgm:prSet presAssocID="{45362648-2F61-44C8-8145-ED0254B16D72}" presName="vert0" presStyleCnt="0">
        <dgm:presLayoutVars>
          <dgm:dir/>
          <dgm:animOne val="branch"/>
          <dgm:animLvl val="lvl"/>
        </dgm:presLayoutVars>
      </dgm:prSet>
      <dgm:spPr/>
    </dgm:pt>
    <dgm:pt modelId="{2333BCB7-C0AB-364D-9ACF-1DB807633F65}" type="pres">
      <dgm:prSet presAssocID="{36126A5D-AEC1-42AD-B97A-8A8564BD1E6B}" presName="thickLine" presStyleLbl="alignNode1" presStyleIdx="0" presStyleCnt="4"/>
      <dgm:spPr/>
    </dgm:pt>
    <dgm:pt modelId="{450ACD18-AFBD-1044-AEAF-4BC0EDDD36EE}" type="pres">
      <dgm:prSet presAssocID="{36126A5D-AEC1-42AD-B97A-8A8564BD1E6B}" presName="horz1" presStyleCnt="0"/>
      <dgm:spPr/>
    </dgm:pt>
    <dgm:pt modelId="{2FEB6B40-DFC8-CE4E-984F-D8F9075E0346}" type="pres">
      <dgm:prSet presAssocID="{36126A5D-AEC1-42AD-B97A-8A8564BD1E6B}" presName="tx1" presStyleLbl="revTx" presStyleIdx="0" presStyleCnt="4"/>
      <dgm:spPr/>
    </dgm:pt>
    <dgm:pt modelId="{2B21A343-9C16-8945-B028-A02CA3E174FA}" type="pres">
      <dgm:prSet presAssocID="{36126A5D-AEC1-42AD-B97A-8A8564BD1E6B}" presName="vert1" presStyleCnt="0"/>
      <dgm:spPr/>
    </dgm:pt>
    <dgm:pt modelId="{139277E3-3E97-C34A-BC83-086AE46F40ED}" type="pres">
      <dgm:prSet presAssocID="{5E983575-61E1-42B2-AD85-F380EF504652}" presName="thickLine" presStyleLbl="alignNode1" presStyleIdx="1" presStyleCnt="4"/>
      <dgm:spPr/>
    </dgm:pt>
    <dgm:pt modelId="{F1F3AEAD-E9CD-6649-934E-A3B1B265D2EE}" type="pres">
      <dgm:prSet presAssocID="{5E983575-61E1-42B2-AD85-F380EF504652}" presName="horz1" presStyleCnt="0"/>
      <dgm:spPr/>
    </dgm:pt>
    <dgm:pt modelId="{AB638DAD-A489-B44A-9959-43F735A1C6EE}" type="pres">
      <dgm:prSet presAssocID="{5E983575-61E1-42B2-AD85-F380EF504652}" presName="tx1" presStyleLbl="revTx" presStyleIdx="1" presStyleCnt="4"/>
      <dgm:spPr/>
    </dgm:pt>
    <dgm:pt modelId="{0F9843A2-A36E-DE4F-8182-6850E94D9ECC}" type="pres">
      <dgm:prSet presAssocID="{5E983575-61E1-42B2-AD85-F380EF504652}" presName="vert1" presStyleCnt="0"/>
      <dgm:spPr/>
    </dgm:pt>
    <dgm:pt modelId="{5ED647B0-B3C0-DB4D-9D73-D32A46CC7654}" type="pres">
      <dgm:prSet presAssocID="{7B51709E-D724-4EBE-8B57-582DFB31F66A}" presName="thickLine" presStyleLbl="alignNode1" presStyleIdx="2" presStyleCnt="4"/>
      <dgm:spPr/>
    </dgm:pt>
    <dgm:pt modelId="{B5F42469-FA9F-8B46-ACA6-4DC638FDEAC0}" type="pres">
      <dgm:prSet presAssocID="{7B51709E-D724-4EBE-8B57-582DFB31F66A}" presName="horz1" presStyleCnt="0"/>
      <dgm:spPr/>
    </dgm:pt>
    <dgm:pt modelId="{195BF3C3-CDD8-2842-ABB6-64DA26823F0D}" type="pres">
      <dgm:prSet presAssocID="{7B51709E-D724-4EBE-8B57-582DFB31F66A}" presName="tx1" presStyleLbl="revTx" presStyleIdx="2" presStyleCnt="4"/>
      <dgm:spPr/>
    </dgm:pt>
    <dgm:pt modelId="{E683037F-11ED-1646-B1A4-A355C736AB73}" type="pres">
      <dgm:prSet presAssocID="{7B51709E-D724-4EBE-8B57-582DFB31F66A}" presName="vert1" presStyleCnt="0"/>
      <dgm:spPr/>
    </dgm:pt>
    <dgm:pt modelId="{F764A5FA-A3F7-6D41-BC11-701F970C3EEB}" type="pres">
      <dgm:prSet presAssocID="{8FDA6F2A-AA68-4EA2-A357-AC0089B8B947}" presName="thickLine" presStyleLbl="alignNode1" presStyleIdx="3" presStyleCnt="4"/>
      <dgm:spPr/>
    </dgm:pt>
    <dgm:pt modelId="{DA71CEC2-573F-B244-9E60-2BF64A1AD2E5}" type="pres">
      <dgm:prSet presAssocID="{8FDA6F2A-AA68-4EA2-A357-AC0089B8B947}" presName="horz1" presStyleCnt="0"/>
      <dgm:spPr/>
    </dgm:pt>
    <dgm:pt modelId="{858B9D31-EF6A-C54E-8E2C-9910CAF56F6F}" type="pres">
      <dgm:prSet presAssocID="{8FDA6F2A-AA68-4EA2-A357-AC0089B8B947}" presName="tx1" presStyleLbl="revTx" presStyleIdx="3" presStyleCnt="4"/>
      <dgm:spPr/>
    </dgm:pt>
    <dgm:pt modelId="{116EC7DA-B15C-E34F-9D1A-73E78349386A}" type="pres">
      <dgm:prSet presAssocID="{8FDA6F2A-AA68-4EA2-A357-AC0089B8B947}" presName="vert1" presStyleCnt="0"/>
      <dgm:spPr/>
    </dgm:pt>
  </dgm:ptLst>
  <dgm:cxnLst>
    <dgm:cxn modelId="{19E26200-F6F5-5D4C-9ADF-D03660CF72A7}" type="presOf" srcId="{7B51709E-D724-4EBE-8B57-582DFB31F66A}" destId="{195BF3C3-CDD8-2842-ABB6-64DA26823F0D}" srcOrd="0" destOrd="0" presId="urn:microsoft.com/office/officeart/2008/layout/LinedList"/>
    <dgm:cxn modelId="{92BB7107-6C91-4180-9B3A-D4AB315A8B2C}" srcId="{45362648-2F61-44C8-8145-ED0254B16D72}" destId="{36126A5D-AEC1-42AD-B97A-8A8564BD1E6B}" srcOrd="0" destOrd="0" parTransId="{E08BAF12-96A9-4ACB-B0E6-081FC90DE4E8}" sibTransId="{ABC1582E-1BEF-4FA5-81A1-3DB814BFA91D}"/>
    <dgm:cxn modelId="{B7195108-0390-4C4A-B556-D429BFEC4BD0}" type="presOf" srcId="{8FDA6F2A-AA68-4EA2-A357-AC0089B8B947}" destId="{858B9D31-EF6A-C54E-8E2C-9910CAF56F6F}" srcOrd="0" destOrd="0" presId="urn:microsoft.com/office/officeart/2008/layout/LinedList"/>
    <dgm:cxn modelId="{E41D9E09-BE73-4060-8361-424CD5D96DF4}" srcId="{45362648-2F61-44C8-8145-ED0254B16D72}" destId="{8FDA6F2A-AA68-4EA2-A357-AC0089B8B947}" srcOrd="3" destOrd="0" parTransId="{65B6E443-F7DD-4644-B818-E5C7F8F0A8FF}" sibTransId="{5AA52474-E632-48D7-BD9A-343734CAB58F}"/>
    <dgm:cxn modelId="{7E19F421-0F24-5D41-B067-7A808E4FF0BB}" type="presOf" srcId="{45362648-2F61-44C8-8145-ED0254B16D72}" destId="{AF7C7AB1-4D9D-2141-BEAF-C226AF396F3F}" srcOrd="0" destOrd="0" presId="urn:microsoft.com/office/officeart/2008/layout/LinedList"/>
    <dgm:cxn modelId="{83AC7425-F374-4A79-A3DE-F4A627F2163A}" srcId="{45362648-2F61-44C8-8145-ED0254B16D72}" destId="{5E983575-61E1-42B2-AD85-F380EF504652}" srcOrd="1" destOrd="0" parTransId="{A9A88B82-2EEA-42E1-8581-713BD3C6FC5C}" sibTransId="{EE850E47-29DB-4971-9568-7C179F85143C}"/>
    <dgm:cxn modelId="{A56F954B-1B48-CF45-9A8B-05C1EB55AE16}" type="presOf" srcId="{36126A5D-AEC1-42AD-B97A-8A8564BD1E6B}" destId="{2FEB6B40-DFC8-CE4E-984F-D8F9075E0346}" srcOrd="0" destOrd="0" presId="urn:microsoft.com/office/officeart/2008/layout/LinedList"/>
    <dgm:cxn modelId="{6EE1E285-3355-1B4E-A259-00D2808E4559}" type="presOf" srcId="{5E983575-61E1-42B2-AD85-F380EF504652}" destId="{AB638DAD-A489-B44A-9959-43F735A1C6EE}" srcOrd="0" destOrd="0" presId="urn:microsoft.com/office/officeart/2008/layout/LinedList"/>
    <dgm:cxn modelId="{A73724D8-EF83-4100-B2ED-3F7CFABFB4DE}" srcId="{45362648-2F61-44C8-8145-ED0254B16D72}" destId="{7B51709E-D724-4EBE-8B57-582DFB31F66A}" srcOrd="2" destOrd="0" parTransId="{B89F7E7A-3F39-4BE7-AA18-BFD8B71E30C8}" sibTransId="{146F566B-F547-491B-802F-0243FB33FF1C}"/>
    <dgm:cxn modelId="{DD94D56A-512D-4944-B96D-6946C021629D}" type="presParOf" srcId="{AF7C7AB1-4D9D-2141-BEAF-C226AF396F3F}" destId="{2333BCB7-C0AB-364D-9ACF-1DB807633F65}" srcOrd="0" destOrd="0" presId="urn:microsoft.com/office/officeart/2008/layout/LinedList"/>
    <dgm:cxn modelId="{4E29CF38-1761-0647-9F2A-775069614A5F}" type="presParOf" srcId="{AF7C7AB1-4D9D-2141-BEAF-C226AF396F3F}" destId="{450ACD18-AFBD-1044-AEAF-4BC0EDDD36EE}" srcOrd="1" destOrd="0" presId="urn:microsoft.com/office/officeart/2008/layout/LinedList"/>
    <dgm:cxn modelId="{CC40FD99-D160-5A40-9890-EDEAC415EBD3}" type="presParOf" srcId="{450ACD18-AFBD-1044-AEAF-4BC0EDDD36EE}" destId="{2FEB6B40-DFC8-CE4E-984F-D8F9075E0346}" srcOrd="0" destOrd="0" presId="urn:microsoft.com/office/officeart/2008/layout/LinedList"/>
    <dgm:cxn modelId="{CCB58C19-022F-2B46-A257-E4E1FF7792C8}" type="presParOf" srcId="{450ACD18-AFBD-1044-AEAF-4BC0EDDD36EE}" destId="{2B21A343-9C16-8945-B028-A02CA3E174FA}" srcOrd="1" destOrd="0" presId="urn:microsoft.com/office/officeart/2008/layout/LinedList"/>
    <dgm:cxn modelId="{06B6D86B-2A20-1F42-A419-AE3A4F466CF9}" type="presParOf" srcId="{AF7C7AB1-4D9D-2141-BEAF-C226AF396F3F}" destId="{139277E3-3E97-C34A-BC83-086AE46F40ED}" srcOrd="2" destOrd="0" presId="urn:microsoft.com/office/officeart/2008/layout/LinedList"/>
    <dgm:cxn modelId="{83CC596E-1C74-EE43-9CD4-35107A6BC266}" type="presParOf" srcId="{AF7C7AB1-4D9D-2141-BEAF-C226AF396F3F}" destId="{F1F3AEAD-E9CD-6649-934E-A3B1B265D2EE}" srcOrd="3" destOrd="0" presId="urn:microsoft.com/office/officeart/2008/layout/LinedList"/>
    <dgm:cxn modelId="{D43D5102-22DA-144C-A96C-E364EFB1B15A}" type="presParOf" srcId="{F1F3AEAD-E9CD-6649-934E-A3B1B265D2EE}" destId="{AB638DAD-A489-B44A-9959-43F735A1C6EE}" srcOrd="0" destOrd="0" presId="urn:microsoft.com/office/officeart/2008/layout/LinedList"/>
    <dgm:cxn modelId="{FEF02419-4BA1-1446-8CCE-9AEF11E1625C}" type="presParOf" srcId="{F1F3AEAD-E9CD-6649-934E-A3B1B265D2EE}" destId="{0F9843A2-A36E-DE4F-8182-6850E94D9ECC}" srcOrd="1" destOrd="0" presId="urn:microsoft.com/office/officeart/2008/layout/LinedList"/>
    <dgm:cxn modelId="{48726B85-ED7E-D04B-B7F6-1192D9F6E8CF}" type="presParOf" srcId="{AF7C7AB1-4D9D-2141-BEAF-C226AF396F3F}" destId="{5ED647B0-B3C0-DB4D-9D73-D32A46CC7654}" srcOrd="4" destOrd="0" presId="urn:microsoft.com/office/officeart/2008/layout/LinedList"/>
    <dgm:cxn modelId="{76A58445-85E6-0748-92E2-CBC272167935}" type="presParOf" srcId="{AF7C7AB1-4D9D-2141-BEAF-C226AF396F3F}" destId="{B5F42469-FA9F-8B46-ACA6-4DC638FDEAC0}" srcOrd="5" destOrd="0" presId="urn:microsoft.com/office/officeart/2008/layout/LinedList"/>
    <dgm:cxn modelId="{46F85446-C7BF-274F-9036-55B99B76BB85}" type="presParOf" srcId="{B5F42469-FA9F-8B46-ACA6-4DC638FDEAC0}" destId="{195BF3C3-CDD8-2842-ABB6-64DA26823F0D}" srcOrd="0" destOrd="0" presId="urn:microsoft.com/office/officeart/2008/layout/LinedList"/>
    <dgm:cxn modelId="{9E8A65BB-EBAB-1349-BB71-27DB75E98157}" type="presParOf" srcId="{B5F42469-FA9F-8B46-ACA6-4DC638FDEAC0}" destId="{E683037F-11ED-1646-B1A4-A355C736AB73}" srcOrd="1" destOrd="0" presId="urn:microsoft.com/office/officeart/2008/layout/LinedList"/>
    <dgm:cxn modelId="{6D281EF7-DFA3-5F4E-AC1A-31CB883F8CBA}" type="presParOf" srcId="{AF7C7AB1-4D9D-2141-BEAF-C226AF396F3F}" destId="{F764A5FA-A3F7-6D41-BC11-701F970C3EEB}" srcOrd="6" destOrd="0" presId="urn:microsoft.com/office/officeart/2008/layout/LinedList"/>
    <dgm:cxn modelId="{C1AA0AC4-698D-244C-A605-506ADC5FCFB3}" type="presParOf" srcId="{AF7C7AB1-4D9D-2141-BEAF-C226AF396F3F}" destId="{DA71CEC2-573F-B244-9E60-2BF64A1AD2E5}" srcOrd="7" destOrd="0" presId="urn:microsoft.com/office/officeart/2008/layout/LinedList"/>
    <dgm:cxn modelId="{B47C60B1-1C02-5442-BBDA-3A1E973E8014}" type="presParOf" srcId="{DA71CEC2-573F-B244-9E60-2BF64A1AD2E5}" destId="{858B9D31-EF6A-C54E-8E2C-9910CAF56F6F}" srcOrd="0" destOrd="0" presId="urn:microsoft.com/office/officeart/2008/layout/LinedList"/>
    <dgm:cxn modelId="{09756A74-7BB8-8447-B54D-74C4A6EA354B}" type="presParOf" srcId="{DA71CEC2-573F-B244-9E60-2BF64A1AD2E5}" destId="{116EC7DA-B15C-E34F-9D1A-73E78349386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873CD7-A8E8-43F7-B560-3557970C5C4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EE71825-E396-4010-84C6-7A89AE958876}">
      <dgm:prSet/>
      <dgm:spPr/>
      <dgm:t>
        <a:bodyPr/>
        <a:lstStyle/>
        <a:p>
          <a:r>
            <a:rPr lang="en-GB"/>
            <a:t>Promote interest, </a:t>
          </a:r>
          <a:r>
            <a:rPr lang="en-GB" b="1"/>
            <a:t>participation </a:t>
          </a:r>
          <a:r>
            <a:rPr lang="en-GB"/>
            <a:t>and performance </a:t>
          </a:r>
          <a:endParaRPr lang="en-US"/>
        </a:p>
      </dgm:t>
    </dgm:pt>
    <dgm:pt modelId="{51998286-D8CA-466B-8AEF-6B0F30F0DB39}" type="parTrans" cxnId="{DAFC2E75-45C8-42E8-A6CF-237187D66DD8}">
      <dgm:prSet/>
      <dgm:spPr/>
      <dgm:t>
        <a:bodyPr/>
        <a:lstStyle/>
        <a:p>
          <a:endParaRPr lang="en-US"/>
        </a:p>
      </dgm:t>
    </dgm:pt>
    <dgm:pt modelId="{5D171CE2-8309-4175-9869-78D096EB895F}" type="sibTrans" cxnId="{DAFC2E75-45C8-42E8-A6CF-237187D66DD8}">
      <dgm:prSet/>
      <dgm:spPr/>
      <dgm:t>
        <a:bodyPr/>
        <a:lstStyle/>
        <a:p>
          <a:endParaRPr lang="en-US"/>
        </a:p>
      </dgm:t>
    </dgm:pt>
    <dgm:pt modelId="{C27908DE-6A62-4A0F-A6FF-0B9391C8777D}">
      <dgm:prSet/>
      <dgm:spPr/>
      <dgm:t>
        <a:bodyPr/>
        <a:lstStyle/>
        <a:p>
          <a:r>
            <a:rPr lang="en-GB"/>
            <a:t>Get more people to play more sport and to be the best they can be </a:t>
          </a:r>
          <a:r>
            <a:rPr lang="en-GB" b="1"/>
            <a:t>(performance) </a:t>
          </a:r>
          <a:endParaRPr lang="en-US"/>
        </a:p>
      </dgm:t>
    </dgm:pt>
    <dgm:pt modelId="{6963F1D7-0998-4E71-B8AA-AD85BF29AE58}" type="parTrans" cxnId="{83F12F64-F137-44A4-9D66-CCC0499B17D5}">
      <dgm:prSet/>
      <dgm:spPr/>
      <dgm:t>
        <a:bodyPr/>
        <a:lstStyle/>
        <a:p>
          <a:endParaRPr lang="en-US"/>
        </a:p>
      </dgm:t>
    </dgm:pt>
    <dgm:pt modelId="{8BC90B1A-958E-4DA1-932F-135877C5A64B}" type="sibTrans" cxnId="{83F12F64-F137-44A4-9D66-CCC0499B17D5}">
      <dgm:prSet/>
      <dgm:spPr/>
      <dgm:t>
        <a:bodyPr/>
        <a:lstStyle/>
        <a:p>
          <a:endParaRPr lang="en-US"/>
        </a:p>
      </dgm:t>
    </dgm:pt>
    <dgm:pt modelId="{317108CA-0256-43B1-A8A7-0AA35BB3463A}" type="pres">
      <dgm:prSet presAssocID="{8C873CD7-A8E8-43F7-B560-3557970C5C43}" presName="root" presStyleCnt="0">
        <dgm:presLayoutVars>
          <dgm:dir/>
          <dgm:resizeHandles val="exact"/>
        </dgm:presLayoutVars>
      </dgm:prSet>
      <dgm:spPr/>
    </dgm:pt>
    <dgm:pt modelId="{F6606C3C-01B4-4447-A151-FD21096823DB}" type="pres">
      <dgm:prSet presAssocID="{CEE71825-E396-4010-84C6-7A89AE958876}" presName="compNode" presStyleCnt="0"/>
      <dgm:spPr/>
    </dgm:pt>
    <dgm:pt modelId="{09636268-1156-450E-B082-E1D32E82030F}" type="pres">
      <dgm:prSet presAssocID="{CEE71825-E396-4010-84C6-7A89AE958876}" presName="bgRect" presStyleLbl="bgShp" presStyleIdx="0" presStyleCnt="2"/>
      <dgm:spPr/>
    </dgm:pt>
    <dgm:pt modelId="{3735805F-0120-44BB-829A-D1185DF1BBC9}" type="pres">
      <dgm:prSet presAssocID="{CEE71825-E396-4010-84C6-7A89AE95887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90BC8C49-740F-42AD-81BE-3CE0BFB008C0}" type="pres">
      <dgm:prSet presAssocID="{CEE71825-E396-4010-84C6-7A89AE958876}" presName="spaceRect" presStyleCnt="0"/>
      <dgm:spPr/>
    </dgm:pt>
    <dgm:pt modelId="{FD86DBC1-9D9D-4FF3-B721-906B446C3807}" type="pres">
      <dgm:prSet presAssocID="{CEE71825-E396-4010-84C6-7A89AE958876}" presName="parTx" presStyleLbl="revTx" presStyleIdx="0" presStyleCnt="2">
        <dgm:presLayoutVars>
          <dgm:chMax val="0"/>
          <dgm:chPref val="0"/>
        </dgm:presLayoutVars>
      </dgm:prSet>
      <dgm:spPr/>
    </dgm:pt>
    <dgm:pt modelId="{CB138F50-7696-482C-80AB-346286C3C9C1}" type="pres">
      <dgm:prSet presAssocID="{5D171CE2-8309-4175-9869-78D096EB895F}" presName="sibTrans" presStyleCnt="0"/>
      <dgm:spPr/>
    </dgm:pt>
    <dgm:pt modelId="{4744841E-8C73-4875-89D9-CDB22BFB269A}" type="pres">
      <dgm:prSet presAssocID="{C27908DE-6A62-4A0F-A6FF-0B9391C8777D}" presName="compNode" presStyleCnt="0"/>
      <dgm:spPr/>
    </dgm:pt>
    <dgm:pt modelId="{7CBD9D90-AA3E-4B50-ABAE-F852F75A9DF8}" type="pres">
      <dgm:prSet presAssocID="{C27908DE-6A62-4A0F-A6FF-0B9391C8777D}" presName="bgRect" presStyleLbl="bgShp" presStyleIdx="1" presStyleCnt="2"/>
      <dgm:spPr/>
    </dgm:pt>
    <dgm:pt modelId="{78DB0A33-1877-49C6-ADB6-DD45BBB3B224}" type="pres">
      <dgm:prSet presAssocID="{C27908DE-6A62-4A0F-A6FF-0B9391C8777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seball"/>
        </a:ext>
      </dgm:extLst>
    </dgm:pt>
    <dgm:pt modelId="{134E0E00-2AE4-4F32-A7BF-728D186C95BC}" type="pres">
      <dgm:prSet presAssocID="{C27908DE-6A62-4A0F-A6FF-0B9391C8777D}" presName="spaceRect" presStyleCnt="0"/>
      <dgm:spPr/>
    </dgm:pt>
    <dgm:pt modelId="{1EBE45D3-B188-43C9-BD40-BA4EE6FCE2A4}" type="pres">
      <dgm:prSet presAssocID="{C27908DE-6A62-4A0F-A6FF-0B9391C8777D}" presName="parTx" presStyleLbl="revTx" presStyleIdx="1" presStyleCnt="2">
        <dgm:presLayoutVars>
          <dgm:chMax val="0"/>
          <dgm:chPref val="0"/>
        </dgm:presLayoutVars>
      </dgm:prSet>
      <dgm:spPr/>
    </dgm:pt>
  </dgm:ptLst>
  <dgm:cxnLst>
    <dgm:cxn modelId="{5DFBB51E-A489-4F54-9658-BD0D5504B2F1}" type="presOf" srcId="{C27908DE-6A62-4A0F-A6FF-0B9391C8777D}" destId="{1EBE45D3-B188-43C9-BD40-BA4EE6FCE2A4}" srcOrd="0" destOrd="0" presId="urn:microsoft.com/office/officeart/2018/2/layout/IconVerticalSolidList"/>
    <dgm:cxn modelId="{8282FE2D-04FC-42B0-9699-9231876D65DB}" type="presOf" srcId="{8C873CD7-A8E8-43F7-B560-3557970C5C43}" destId="{317108CA-0256-43B1-A8A7-0AA35BB3463A}" srcOrd="0" destOrd="0" presId="urn:microsoft.com/office/officeart/2018/2/layout/IconVerticalSolidList"/>
    <dgm:cxn modelId="{83F12F64-F137-44A4-9D66-CCC0499B17D5}" srcId="{8C873CD7-A8E8-43F7-B560-3557970C5C43}" destId="{C27908DE-6A62-4A0F-A6FF-0B9391C8777D}" srcOrd="1" destOrd="0" parTransId="{6963F1D7-0998-4E71-B8AA-AD85BF29AE58}" sibTransId="{8BC90B1A-958E-4DA1-932F-135877C5A64B}"/>
    <dgm:cxn modelId="{DAFC2E75-45C8-42E8-A6CF-237187D66DD8}" srcId="{8C873CD7-A8E8-43F7-B560-3557970C5C43}" destId="{CEE71825-E396-4010-84C6-7A89AE958876}" srcOrd="0" destOrd="0" parTransId="{51998286-D8CA-466B-8AEF-6B0F30F0DB39}" sibTransId="{5D171CE2-8309-4175-9869-78D096EB895F}"/>
    <dgm:cxn modelId="{C3FA55EC-9F2B-4147-9877-FEF0B57F4620}" type="presOf" srcId="{CEE71825-E396-4010-84C6-7A89AE958876}" destId="{FD86DBC1-9D9D-4FF3-B721-906B446C3807}" srcOrd="0" destOrd="0" presId="urn:microsoft.com/office/officeart/2018/2/layout/IconVerticalSolidList"/>
    <dgm:cxn modelId="{5797B64F-9E89-45F2-B4CA-311A7D6104F6}" type="presParOf" srcId="{317108CA-0256-43B1-A8A7-0AA35BB3463A}" destId="{F6606C3C-01B4-4447-A151-FD21096823DB}" srcOrd="0" destOrd="0" presId="urn:microsoft.com/office/officeart/2018/2/layout/IconVerticalSolidList"/>
    <dgm:cxn modelId="{3DCC4A1C-A141-41A8-81DF-D1883BA6F5FF}" type="presParOf" srcId="{F6606C3C-01B4-4447-A151-FD21096823DB}" destId="{09636268-1156-450E-B082-E1D32E82030F}" srcOrd="0" destOrd="0" presId="urn:microsoft.com/office/officeart/2018/2/layout/IconVerticalSolidList"/>
    <dgm:cxn modelId="{4DE411C8-3653-495E-A80F-52F4675061E2}" type="presParOf" srcId="{F6606C3C-01B4-4447-A151-FD21096823DB}" destId="{3735805F-0120-44BB-829A-D1185DF1BBC9}" srcOrd="1" destOrd="0" presId="urn:microsoft.com/office/officeart/2018/2/layout/IconVerticalSolidList"/>
    <dgm:cxn modelId="{AC6EA1CE-A1EE-4DE1-8954-285E53930361}" type="presParOf" srcId="{F6606C3C-01B4-4447-A151-FD21096823DB}" destId="{90BC8C49-740F-42AD-81BE-3CE0BFB008C0}" srcOrd="2" destOrd="0" presId="urn:microsoft.com/office/officeart/2018/2/layout/IconVerticalSolidList"/>
    <dgm:cxn modelId="{F0AE69CB-5DAB-40AC-9E49-C4237341FCAA}" type="presParOf" srcId="{F6606C3C-01B4-4447-A151-FD21096823DB}" destId="{FD86DBC1-9D9D-4FF3-B721-906B446C3807}" srcOrd="3" destOrd="0" presId="urn:microsoft.com/office/officeart/2018/2/layout/IconVerticalSolidList"/>
    <dgm:cxn modelId="{B6219092-55B5-40D1-8968-9F057967EA37}" type="presParOf" srcId="{317108CA-0256-43B1-A8A7-0AA35BB3463A}" destId="{CB138F50-7696-482C-80AB-346286C3C9C1}" srcOrd="1" destOrd="0" presId="urn:microsoft.com/office/officeart/2018/2/layout/IconVerticalSolidList"/>
    <dgm:cxn modelId="{88C51118-33D8-489E-829C-018A80416963}" type="presParOf" srcId="{317108CA-0256-43B1-A8A7-0AA35BB3463A}" destId="{4744841E-8C73-4875-89D9-CDB22BFB269A}" srcOrd="2" destOrd="0" presId="urn:microsoft.com/office/officeart/2018/2/layout/IconVerticalSolidList"/>
    <dgm:cxn modelId="{46DE8BC1-B7DF-48AD-ADD0-ADCC6C43CCD6}" type="presParOf" srcId="{4744841E-8C73-4875-89D9-CDB22BFB269A}" destId="{7CBD9D90-AA3E-4B50-ABAE-F852F75A9DF8}" srcOrd="0" destOrd="0" presId="urn:microsoft.com/office/officeart/2018/2/layout/IconVerticalSolidList"/>
    <dgm:cxn modelId="{59FAEB7F-D456-4860-90BB-04FB6429D852}" type="presParOf" srcId="{4744841E-8C73-4875-89D9-CDB22BFB269A}" destId="{78DB0A33-1877-49C6-ADB6-DD45BBB3B224}" srcOrd="1" destOrd="0" presId="urn:microsoft.com/office/officeart/2018/2/layout/IconVerticalSolidList"/>
    <dgm:cxn modelId="{F5056377-C748-4D70-A690-63A5548C5884}" type="presParOf" srcId="{4744841E-8C73-4875-89D9-CDB22BFB269A}" destId="{134E0E00-2AE4-4F32-A7BF-728D186C95BC}" srcOrd="2" destOrd="0" presId="urn:microsoft.com/office/officeart/2018/2/layout/IconVerticalSolidList"/>
    <dgm:cxn modelId="{696F4792-132B-4AE1-9C3D-654E99B81D68}" type="presParOf" srcId="{4744841E-8C73-4875-89D9-CDB22BFB269A}" destId="{1EBE45D3-B188-43C9-BD40-BA4EE6FCE2A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E2E30C-49E8-4E92-B77D-E2E51FD3FD0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29228C1-6E03-4875-A48E-DE7C970D60D5}">
      <dgm:prSet/>
      <dgm:spPr/>
      <dgm:t>
        <a:bodyPr/>
        <a:lstStyle/>
        <a:p>
          <a:r>
            <a:rPr lang="en-GB" b="1"/>
            <a:t>1. Development of Sport </a:t>
          </a:r>
          <a:endParaRPr lang="en-US"/>
        </a:p>
      </dgm:t>
    </dgm:pt>
    <dgm:pt modelId="{DC732C3A-654E-4B50-8911-81FAF159A197}" type="parTrans" cxnId="{E79B87B5-319A-4DAC-A570-639962275085}">
      <dgm:prSet/>
      <dgm:spPr/>
      <dgm:t>
        <a:bodyPr/>
        <a:lstStyle/>
        <a:p>
          <a:endParaRPr lang="en-US"/>
        </a:p>
      </dgm:t>
    </dgm:pt>
    <dgm:pt modelId="{F5F96A37-D526-4F9A-91CB-8E972F631A3F}" type="sibTrans" cxnId="{E79B87B5-319A-4DAC-A570-639962275085}">
      <dgm:prSet/>
      <dgm:spPr/>
      <dgm:t>
        <a:bodyPr/>
        <a:lstStyle/>
        <a:p>
          <a:endParaRPr lang="en-US"/>
        </a:p>
      </dgm:t>
    </dgm:pt>
    <dgm:pt modelId="{0A55CFD7-1534-4CBB-8C37-4C1911D74DF9}">
      <dgm:prSet/>
      <dgm:spPr/>
      <dgm:t>
        <a:bodyPr/>
        <a:lstStyle/>
        <a:p>
          <a:r>
            <a:rPr lang="en-GB"/>
            <a:t>Aim is to develop sport </a:t>
          </a:r>
          <a:endParaRPr lang="en-US"/>
        </a:p>
      </dgm:t>
    </dgm:pt>
    <dgm:pt modelId="{D5BAC94C-78B9-488E-BF3B-8A633320BBD7}" type="parTrans" cxnId="{3329AB68-93D5-47CC-A8E5-EB1BE0A54CFA}">
      <dgm:prSet/>
      <dgm:spPr/>
      <dgm:t>
        <a:bodyPr/>
        <a:lstStyle/>
        <a:p>
          <a:endParaRPr lang="en-US"/>
        </a:p>
      </dgm:t>
    </dgm:pt>
    <dgm:pt modelId="{6E55A7CF-56DC-4038-8E83-8E5EFAAC9E9D}" type="sibTrans" cxnId="{3329AB68-93D5-47CC-A8E5-EB1BE0A54CFA}">
      <dgm:prSet/>
      <dgm:spPr/>
      <dgm:t>
        <a:bodyPr/>
        <a:lstStyle/>
        <a:p>
          <a:endParaRPr lang="en-US"/>
        </a:p>
      </dgm:t>
    </dgm:pt>
    <dgm:pt modelId="{2F5A43D7-CDD5-40BB-AB8F-7E41FBD70608}">
      <dgm:prSet/>
      <dgm:spPr/>
      <dgm:t>
        <a:bodyPr/>
        <a:lstStyle/>
        <a:p>
          <a:r>
            <a:rPr lang="en-GB"/>
            <a:t>Sport for Sport’s Sake (pure sport) </a:t>
          </a:r>
          <a:endParaRPr lang="en-US"/>
        </a:p>
      </dgm:t>
    </dgm:pt>
    <dgm:pt modelId="{A87D35EC-636B-49DB-A43A-F46F6B35DB8C}" type="parTrans" cxnId="{73390C69-5E4B-4426-9C58-05A3EFE77666}">
      <dgm:prSet/>
      <dgm:spPr/>
      <dgm:t>
        <a:bodyPr/>
        <a:lstStyle/>
        <a:p>
          <a:endParaRPr lang="en-US"/>
        </a:p>
      </dgm:t>
    </dgm:pt>
    <dgm:pt modelId="{A1FCE5C9-EF25-4ECC-B693-98B75F64567B}" type="sibTrans" cxnId="{73390C69-5E4B-4426-9C58-05A3EFE77666}">
      <dgm:prSet/>
      <dgm:spPr/>
      <dgm:t>
        <a:bodyPr/>
        <a:lstStyle/>
        <a:p>
          <a:endParaRPr lang="en-US"/>
        </a:p>
      </dgm:t>
    </dgm:pt>
    <dgm:pt modelId="{AB3D412B-6E3C-40BA-98FF-2535762F6D9D}">
      <dgm:prSet/>
      <dgm:spPr/>
      <dgm:t>
        <a:bodyPr/>
        <a:lstStyle/>
        <a:p>
          <a:r>
            <a:rPr lang="en-GB" b="1"/>
            <a:t>2. Development through Sport </a:t>
          </a:r>
          <a:endParaRPr lang="en-US"/>
        </a:p>
      </dgm:t>
    </dgm:pt>
    <dgm:pt modelId="{F37E9A3A-395A-46E8-ABCB-20F3A927201A}" type="parTrans" cxnId="{971ABE6F-0AED-4509-B9AE-07710648B694}">
      <dgm:prSet/>
      <dgm:spPr/>
      <dgm:t>
        <a:bodyPr/>
        <a:lstStyle/>
        <a:p>
          <a:endParaRPr lang="en-US"/>
        </a:p>
      </dgm:t>
    </dgm:pt>
    <dgm:pt modelId="{0BA691BE-90D6-4129-99FA-5AFA0A94864B}" type="sibTrans" cxnId="{971ABE6F-0AED-4509-B9AE-07710648B694}">
      <dgm:prSet/>
      <dgm:spPr/>
      <dgm:t>
        <a:bodyPr/>
        <a:lstStyle/>
        <a:p>
          <a:endParaRPr lang="en-US"/>
        </a:p>
      </dgm:t>
    </dgm:pt>
    <dgm:pt modelId="{4D63B156-C64D-43A5-B2C2-1B3AF6959874}">
      <dgm:prSet/>
      <dgm:spPr/>
      <dgm:t>
        <a:bodyPr/>
        <a:lstStyle/>
        <a:p>
          <a:r>
            <a:rPr lang="en-GB"/>
            <a:t>Aim is to develop people </a:t>
          </a:r>
          <a:endParaRPr lang="en-US"/>
        </a:p>
      </dgm:t>
    </dgm:pt>
    <dgm:pt modelId="{40BB61FF-F86A-47A6-A270-0623BA624A31}" type="parTrans" cxnId="{A9A8248A-1649-46EB-955A-3DA0DCF8F663}">
      <dgm:prSet/>
      <dgm:spPr/>
      <dgm:t>
        <a:bodyPr/>
        <a:lstStyle/>
        <a:p>
          <a:endParaRPr lang="en-US"/>
        </a:p>
      </dgm:t>
    </dgm:pt>
    <dgm:pt modelId="{7AD7531F-CCC7-454D-82E1-EFD75F9425AF}" type="sibTrans" cxnId="{A9A8248A-1649-46EB-955A-3DA0DCF8F663}">
      <dgm:prSet/>
      <dgm:spPr/>
      <dgm:t>
        <a:bodyPr/>
        <a:lstStyle/>
        <a:p>
          <a:endParaRPr lang="en-US"/>
        </a:p>
      </dgm:t>
    </dgm:pt>
    <dgm:pt modelId="{F2871E91-9C68-4A3C-8637-D8FE812587A2}">
      <dgm:prSet/>
      <dgm:spPr/>
      <dgm:t>
        <a:bodyPr/>
        <a:lstStyle/>
        <a:p>
          <a:r>
            <a:rPr lang="en-GB"/>
            <a:t>Sport for Good </a:t>
          </a:r>
          <a:endParaRPr lang="en-US"/>
        </a:p>
      </dgm:t>
    </dgm:pt>
    <dgm:pt modelId="{D5D0B352-D4B8-4157-801F-D13638B306DA}" type="parTrans" cxnId="{B215BB79-E79B-414F-8BCA-CA925787E8A0}">
      <dgm:prSet/>
      <dgm:spPr/>
      <dgm:t>
        <a:bodyPr/>
        <a:lstStyle/>
        <a:p>
          <a:endParaRPr lang="en-US"/>
        </a:p>
      </dgm:t>
    </dgm:pt>
    <dgm:pt modelId="{D31E896A-5927-486C-BAB0-9CFD0FEDA3B4}" type="sibTrans" cxnId="{B215BB79-E79B-414F-8BCA-CA925787E8A0}">
      <dgm:prSet/>
      <dgm:spPr/>
      <dgm:t>
        <a:bodyPr/>
        <a:lstStyle/>
        <a:p>
          <a:endParaRPr lang="en-US"/>
        </a:p>
      </dgm:t>
    </dgm:pt>
    <dgm:pt modelId="{4AC5A6EB-C4D5-423D-AA16-27A7FD4F8DD0}">
      <dgm:prSet/>
      <dgm:spPr/>
      <dgm:t>
        <a:bodyPr/>
        <a:lstStyle/>
        <a:p>
          <a:r>
            <a:rPr lang="en-GB"/>
            <a:t>e.g. Health, education, crime, regeneration, peace, social inclusion </a:t>
          </a:r>
          <a:endParaRPr lang="en-US"/>
        </a:p>
      </dgm:t>
    </dgm:pt>
    <dgm:pt modelId="{15948BFD-1F8F-41C1-8C07-3DBAC945B2F5}" type="parTrans" cxnId="{F6D990E9-3537-4595-A579-FC666F183315}">
      <dgm:prSet/>
      <dgm:spPr/>
      <dgm:t>
        <a:bodyPr/>
        <a:lstStyle/>
        <a:p>
          <a:endParaRPr lang="en-US"/>
        </a:p>
      </dgm:t>
    </dgm:pt>
    <dgm:pt modelId="{53EA97F1-84DC-43B4-B563-2102386C4971}" type="sibTrans" cxnId="{F6D990E9-3537-4595-A579-FC666F183315}">
      <dgm:prSet/>
      <dgm:spPr/>
      <dgm:t>
        <a:bodyPr/>
        <a:lstStyle/>
        <a:p>
          <a:endParaRPr lang="en-US"/>
        </a:p>
      </dgm:t>
    </dgm:pt>
    <dgm:pt modelId="{A13E98CA-3D55-D749-840B-D1B028F25A17}" type="pres">
      <dgm:prSet presAssocID="{3FE2E30C-49E8-4E92-B77D-E2E51FD3FD0D}" presName="vert0" presStyleCnt="0">
        <dgm:presLayoutVars>
          <dgm:dir/>
          <dgm:animOne val="branch"/>
          <dgm:animLvl val="lvl"/>
        </dgm:presLayoutVars>
      </dgm:prSet>
      <dgm:spPr/>
    </dgm:pt>
    <dgm:pt modelId="{E37BC248-D2C2-514D-8030-D7FE72AEF248}" type="pres">
      <dgm:prSet presAssocID="{429228C1-6E03-4875-A48E-DE7C970D60D5}" presName="thickLine" presStyleLbl="alignNode1" presStyleIdx="0" presStyleCnt="7"/>
      <dgm:spPr/>
    </dgm:pt>
    <dgm:pt modelId="{D07E0F3A-4FA1-A744-A2D3-95135742B368}" type="pres">
      <dgm:prSet presAssocID="{429228C1-6E03-4875-A48E-DE7C970D60D5}" presName="horz1" presStyleCnt="0"/>
      <dgm:spPr/>
    </dgm:pt>
    <dgm:pt modelId="{F4A9B9DF-1073-5248-81DA-E5B500E5598D}" type="pres">
      <dgm:prSet presAssocID="{429228C1-6E03-4875-A48E-DE7C970D60D5}" presName="tx1" presStyleLbl="revTx" presStyleIdx="0" presStyleCnt="7"/>
      <dgm:spPr/>
    </dgm:pt>
    <dgm:pt modelId="{6E126A0C-5300-1A4E-8CDC-33C3FC42D134}" type="pres">
      <dgm:prSet presAssocID="{429228C1-6E03-4875-A48E-DE7C970D60D5}" presName="vert1" presStyleCnt="0"/>
      <dgm:spPr/>
    </dgm:pt>
    <dgm:pt modelId="{B154A68F-AF28-084E-A68C-B5245B90CDB4}" type="pres">
      <dgm:prSet presAssocID="{0A55CFD7-1534-4CBB-8C37-4C1911D74DF9}" presName="thickLine" presStyleLbl="alignNode1" presStyleIdx="1" presStyleCnt="7"/>
      <dgm:spPr/>
    </dgm:pt>
    <dgm:pt modelId="{663ECD63-CAC6-664A-9A8D-74B9B4A1BE14}" type="pres">
      <dgm:prSet presAssocID="{0A55CFD7-1534-4CBB-8C37-4C1911D74DF9}" presName="horz1" presStyleCnt="0"/>
      <dgm:spPr/>
    </dgm:pt>
    <dgm:pt modelId="{A9E0F25E-1F83-CA4C-9A0A-3B257D7EA3B5}" type="pres">
      <dgm:prSet presAssocID="{0A55CFD7-1534-4CBB-8C37-4C1911D74DF9}" presName="tx1" presStyleLbl="revTx" presStyleIdx="1" presStyleCnt="7"/>
      <dgm:spPr/>
    </dgm:pt>
    <dgm:pt modelId="{6E19D56A-2FE4-CB4F-9F9A-DBAF6D41C1FA}" type="pres">
      <dgm:prSet presAssocID="{0A55CFD7-1534-4CBB-8C37-4C1911D74DF9}" presName="vert1" presStyleCnt="0"/>
      <dgm:spPr/>
    </dgm:pt>
    <dgm:pt modelId="{D421114F-3561-6845-90D3-6E52CE43397C}" type="pres">
      <dgm:prSet presAssocID="{2F5A43D7-CDD5-40BB-AB8F-7E41FBD70608}" presName="thickLine" presStyleLbl="alignNode1" presStyleIdx="2" presStyleCnt="7"/>
      <dgm:spPr/>
    </dgm:pt>
    <dgm:pt modelId="{6389A1CB-AA9C-3E49-952E-4A74C1ED6C88}" type="pres">
      <dgm:prSet presAssocID="{2F5A43D7-CDD5-40BB-AB8F-7E41FBD70608}" presName="horz1" presStyleCnt="0"/>
      <dgm:spPr/>
    </dgm:pt>
    <dgm:pt modelId="{36638B2F-0EEE-5E4D-B8E7-B0C61CABFACB}" type="pres">
      <dgm:prSet presAssocID="{2F5A43D7-CDD5-40BB-AB8F-7E41FBD70608}" presName="tx1" presStyleLbl="revTx" presStyleIdx="2" presStyleCnt="7"/>
      <dgm:spPr/>
    </dgm:pt>
    <dgm:pt modelId="{0B2CE619-B38E-7849-AA62-EE1A3C2C44DD}" type="pres">
      <dgm:prSet presAssocID="{2F5A43D7-CDD5-40BB-AB8F-7E41FBD70608}" presName="vert1" presStyleCnt="0"/>
      <dgm:spPr/>
    </dgm:pt>
    <dgm:pt modelId="{F25B8F79-5B22-A145-95F9-955AF724A93C}" type="pres">
      <dgm:prSet presAssocID="{AB3D412B-6E3C-40BA-98FF-2535762F6D9D}" presName="thickLine" presStyleLbl="alignNode1" presStyleIdx="3" presStyleCnt="7"/>
      <dgm:spPr/>
    </dgm:pt>
    <dgm:pt modelId="{5F2D63BD-E31F-BE44-9969-1A360605116D}" type="pres">
      <dgm:prSet presAssocID="{AB3D412B-6E3C-40BA-98FF-2535762F6D9D}" presName="horz1" presStyleCnt="0"/>
      <dgm:spPr/>
    </dgm:pt>
    <dgm:pt modelId="{6A331DE2-9CBF-5040-9E3A-82B2E556CF7C}" type="pres">
      <dgm:prSet presAssocID="{AB3D412B-6E3C-40BA-98FF-2535762F6D9D}" presName="tx1" presStyleLbl="revTx" presStyleIdx="3" presStyleCnt="7"/>
      <dgm:spPr/>
    </dgm:pt>
    <dgm:pt modelId="{445CA414-1D6E-B244-B290-2996078BE889}" type="pres">
      <dgm:prSet presAssocID="{AB3D412B-6E3C-40BA-98FF-2535762F6D9D}" presName="vert1" presStyleCnt="0"/>
      <dgm:spPr/>
    </dgm:pt>
    <dgm:pt modelId="{52A174BB-096A-4C41-817B-6D25FFFF6EBD}" type="pres">
      <dgm:prSet presAssocID="{4D63B156-C64D-43A5-B2C2-1B3AF6959874}" presName="thickLine" presStyleLbl="alignNode1" presStyleIdx="4" presStyleCnt="7"/>
      <dgm:spPr/>
    </dgm:pt>
    <dgm:pt modelId="{0E152BB0-BDDA-F44E-8BE4-A851C9E29732}" type="pres">
      <dgm:prSet presAssocID="{4D63B156-C64D-43A5-B2C2-1B3AF6959874}" presName="horz1" presStyleCnt="0"/>
      <dgm:spPr/>
    </dgm:pt>
    <dgm:pt modelId="{B0F39ACD-5C0C-D94E-8DE2-6FE62C070F52}" type="pres">
      <dgm:prSet presAssocID="{4D63B156-C64D-43A5-B2C2-1B3AF6959874}" presName="tx1" presStyleLbl="revTx" presStyleIdx="4" presStyleCnt="7"/>
      <dgm:spPr/>
    </dgm:pt>
    <dgm:pt modelId="{BC6544F2-22D2-224F-83D1-1F75CB98B535}" type="pres">
      <dgm:prSet presAssocID="{4D63B156-C64D-43A5-B2C2-1B3AF6959874}" presName="vert1" presStyleCnt="0"/>
      <dgm:spPr/>
    </dgm:pt>
    <dgm:pt modelId="{94205501-F052-7A41-98E2-EDF11AA0387B}" type="pres">
      <dgm:prSet presAssocID="{F2871E91-9C68-4A3C-8637-D8FE812587A2}" presName="thickLine" presStyleLbl="alignNode1" presStyleIdx="5" presStyleCnt="7"/>
      <dgm:spPr/>
    </dgm:pt>
    <dgm:pt modelId="{F03F0191-F48C-2245-B812-96AE9B9F6753}" type="pres">
      <dgm:prSet presAssocID="{F2871E91-9C68-4A3C-8637-D8FE812587A2}" presName="horz1" presStyleCnt="0"/>
      <dgm:spPr/>
    </dgm:pt>
    <dgm:pt modelId="{D7774877-BAFC-044D-B4BE-0D64E0C77293}" type="pres">
      <dgm:prSet presAssocID="{F2871E91-9C68-4A3C-8637-D8FE812587A2}" presName="tx1" presStyleLbl="revTx" presStyleIdx="5" presStyleCnt="7"/>
      <dgm:spPr/>
    </dgm:pt>
    <dgm:pt modelId="{A64AA547-8F88-6B4B-B071-461A7D694D56}" type="pres">
      <dgm:prSet presAssocID="{F2871E91-9C68-4A3C-8637-D8FE812587A2}" presName="vert1" presStyleCnt="0"/>
      <dgm:spPr/>
    </dgm:pt>
    <dgm:pt modelId="{4907CD0A-9BD3-9E42-AF68-876BD4CA3C6C}" type="pres">
      <dgm:prSet presAssocID="{4AC5A6EB-C4D5-423D-AA16-27A7FD4F8DD0}" presName="thickLine" presStyleLbl="alignNode1" presStyleIdx="6" presStyleCnt="7"/>
      <dgm:spPr/>
    </dgm:pt>
    <dgm:pt modelId="{B76A777D-4450-F24C-9682-DF8F0E53C629}" type="pres">
      <dgm:prSet presAssocID="{4AC5A6EB-C4D5-423D-AA16-27A7FD4F8DD0}" presName="horz1" presStyleCnt="0"/>
      <dgm:spPr/>
    </dgm:pt>
    <dgm:pt modelId="{394D0CA2-E9C9-FC43-9629-8CE8D5F831C5}" type="pres">
      <dgm:prSet presAssocID="{4AC5A6EB-C4D5-423D-AA16-27A7FD4F8DD0}" presName="tx1" presStyleLbl="revTx" presStyleIdx="6" presStyleCnt="7"/>
      <dgm:spPr/>
    </dgm:pt>
    <dgm:pt modelId="{51FDAA63-2F38-364E-B3D8-6BCFB6C8E3E3}" type="pres">
      <dgm:prSet presAssocID="{4AC5A6EB-C4D5-423D-AA16-27A7FD4F8DD0}" presName="vert1" presStyleCnt="0"/>
      <dgm:spPr/>
    </dgm:pt>
  </dgm:ptLst>
  <dgm:cxnLst>
    <dgm:cxn modelId="{0B500E37-A6FA-564F-BF73-84101A5D5732}" type="presOf" srcId="{F2871E91-9C68-4A3C-8637-D8FE812587A2}" destId="{D7774877-BAFC-044D-B4BE-0D64E0C77293}" srcOrd="0" destOrd="0" presId="urn:microsoft.com/office/officeart/2008/layout/LinedList"/>
    <dgm:cxn modelId="{AC0FB147-A858-F647-BDDE-518C8F296300}" type="presOf" srcId="{4D63B156-C64D-43A5-B2C2-1B3AF6959874}" destId="{B0F39ACD-5C0C-D94E-8DE2-6FE62C070F52}" srcOrd="0" destOrd="0" presId="urn:microsoft.com/office/officeart/2008/layout/LinedList"/>
    <dgm:cxn modelId="{1AC24049-1F09-3945-8EB1-4424900FFCDB}" type="presOf" srcId="{4AC5A6EB-C4D5-423D-AA16-27A7FD4F8DD0}" destId="{394D0CA2-E9C9-FC43-9629-8CE8D5F831C5}" srcOrd="0" destOrd="0" presId="urn:microsoft.com/office/officeart/2008/layout/LinedList"/>
    <dgm:cxn modelId="{0E30CB4A-564E-984C-92F2-72AF40BBC34B}" type="presOf" srcId="{429228C1-6E03-4875-A48E-DE7C970D60D5}" destId="{F4A9B9DF-1073-5248-81DA-E5B500E5598D}" srcOrd="0" destOrd="0" presId="urn:microsoft.com/office/officeart/2008/layout/LinedList"/>
    <dgm:cxn modelId="{5FAB1A59-FD03-054D-AFA7-1AB2215DD7EB}" type="presOf" srcId="{2F5A43D7-CDD5-40BB-AB8F-7E41FBD70608}" destId="{36638B2F-0EEE-5E4D-B8E7-B0C61CABFACB}" srcOrd="0" destOrd="0" presId="urn:microsoft.com/office/officeart/2008/layout/LinedList"/>
    <dgm:cxn modelId="{3329AB68-93D5-47CC-A8E5-EB1BE0A54CFA}" srcId="{3FE2E30C-49E8-4E92-B77D-E2E51FD3FD0D}" destId="{0A55CFD7-1534-4CBB-8C37-4C1911D74DF9}" srcOrd="1" destOrd="0" parTransId="{D5BAC94C-78B9-488E-BF3B-8A633320BBD7}" sibTransId="{6E55A7CF-56DC-4038-8E83-8E5EFAAC9E9D}"/>
    <dgm:cxn modelId="{73390C69-5E4B-4426-9C58-05A3EFE77666}" srcId="{3FE2E30C-49E8-4E92-B77D-E2E51FD3FD0D}" destId="{2F5A43D7-CDD5-40BB-AB8F-7E41FBD70608}" srcOrd="2" destOrd="0" parTransId="{A87D35EC-636B-49DB-A43A-F46F6B35DB8C}" sibTransId="{A1FCE5C9-EF25-4ECC-B693-98B75F64567B}"/>
    <dgm:cxn modelId="{971ABE6F-0AED-4509-B9AE-07710648B694}" srcId="{3FE2E30C-49E8-4E92-B77D-E2E51FD3FD0D}" destId="{AB3D412B-6E3C-40BA-98FF-2535762F6D9D}" srcOrd="3" destOrd="0" parTransId="{F37E9A3A-395A-46E8-ABCB-20F3A927201A}" sibTransId="{0BA691BE-90D6-4129-99FA-5AFA0A94864B}"/>
    <dgm:cxn modelId="{B215BB79-E79B-414F-8BCA-CA925787E8A0}" srcId="{3FE2E30C-49E8-4E92-B77D-E2E51FD3FD0D}" destId="{F2871E91-9C68-4A3C-8637-D8FE812587A2}" srcOrd="5" destOrd="0" parTransId="{D5D0B352-D4B8-4157-801F-D13638B306DA}" sibTransId="{D31E896A-5927-486C-BAB0-9CFD0FEDA3B4}"/>
    <dgm:cxn modelId="{A9A8248A-1649-46EB-955A-3DA0DCF8F663}" srcId="{3FE2E30C-49E8-4E92-B77D-E2E51FD3FD0D}" destId="{4D63B156-C64D-43A5-B2C2-1B3AF6959874}" srcOrd="4" destOrd="0" parTransId="{40BB61FF-F86A-47A6-A270-0623BA624A31}" sibTransId="{7AD7531F-CCC7-454D-82E1-EFD75F9425AF}"/>
    <dgm:cxn modelId="{EE6C6DAF-E2A6-9745-AD35-079DFE0BB51E}" type="presOf" srcId="{3FE2E30C-49E8-4E92-B77D-E2E51FD3FD0D}" destId="{A13E98CA-3D55-D749-840B-D1B028F25A17}" srcOrd="0" destOrd="0" presId="urn:microsoft.com/office/officeart/2008/layout/LinedList"/>
    <dgm:cxn modelId="{E79B87B5-319A-4DAC-A570-639962275085}" srcId="{3FE2E30C-49E8-4E92-B77D-E2E51FD3FD0D}" destId="{429228C1-6E03-4875-A48E-DE7C970D60D5}" srcOrd="0" destOrd="0" parTransId="{DC732C3A-654E-4B50-8911-81FAF159A197}" sibTransId="{F5F96A37-D526-4F9A-91CB-8E972F631A3F}"/>
    <dgm:cxn modelId="{CFEDAFC5-5831-8A41-B3C7-93661129FBDB}" type="presOf" srcId="{AB3D412B-6E3C-40BA-98FF-2535762F6D9D}" destId="{6A331DE2-9CBF-5040-9E3A-82B2E556CF7C}" srcOrd="0" destOrd="0" presId="urn:microsoft.com/office/officeart/2008/layout/LinedList"/>
    <dgm:cxn modelId="{F6D990E9-3537-4595-A579-FC666F183315}" srcId="{3FE2E30C-49E8-4E92-B77D-E2E51FD3FD0D}" destId="{4AC5A6EB-C4D5-423D-AA16-27A7FD4F8DD0}" srcOrd="6" destOrd="0" parTransId="{15948BFD-1F8F-41C1-8C07-3DBAC945B2F5}" sibTransId="{53EA97F1-84DC-43B4-B563-2102386C4971}"/>
    <dgm:cxn modelId="{6D28ADED-7486-8847-A316-73A5E3DDA2EC}" type="presOf" srcId="{0A55CFD7-1534-4CBB-8C37-4C1911D74DF9}" destId="{A9E0F25E-1F83-CA4C-9A0A-3B257D7EA3B5}" srcOrd="0" destOrd="0" presId="urn:microsoft.com/office/officeart/2008/layout/LinedList"/>
    <dgm:cxn modelId="{1513981E-46F4-2141-9AED-1AC511BDA13D}" type="presParOf" srcId="{A13E98CA-3D55-D749-840B-D1B028F25A17}" destId="{E37BC248-D2C2-514D-8030-D7FE72AEF248}" srcOrd="0" destOrd="0" presId="urn:microsoft.com/office/officeart/2008/layout/LinedList"/>
    <dgm:cxn modelId="{686F30CE-4617-8446-8F63-48E82E588F96}" type="presParOf" srcId="{A13E98CA-3D55-D749-840B-D1B028F25A17}" destId="{D07E0F3A-4FA1-A744-A2D3-95135742B368}" srcOrd="1" destOrd="0" presId="urn:microsoft.com/office/officeart/2008/layout/LinedList"/>
    <dgm:cxn modelId="{044FB2E0-252F-AD41-AFFE-A308E1B4F588}" type="presParOf" srcId="{D07E0F3A-4FA1-A744-A2D3-95135742B368}" destId="{F4A9B9DF-1073-5248-81DA-E5B500E5598D}" srcOrd="0" destOrd="0" presId="urn:microsoft.com/office/officeart/2008/layout/LinedList"/>
    <dgm:cxn modelId="{A4B5EBF1-4EEE-2C48-A2E1-8F272F30012E}" type="presParOf" srcId="{D07E0F3A-4FA1-A744-A2D3-95135742B368}" destId="{6E126A0C-5300-1A4E-8CDC-33C3FC42D134}" srcOrd="1" destOrd="0" presId="urn:microsoft.com/office/officeart/2008/layout/LinedList"/>
    <dgm:cxn modelId="{4DBB3B58-C163-184D-A4E9-1609749211E9}" type="presParOf" srcId="{A13E98CA-3D55-D749-840B-D1B028F25A17}" destId="{B154A68F-AF28-084E-A68C-B5245B90CDB4}" srcOrd="2" destOrd="0" presId="urn:microsoft.com/office/officeart/2008/layout/LinedList"/>
    <dgm:cxn modelId="{8FF77188-C107-D54B-9CB6-264861456A98}" type="presParOf" srcId="{A13E98CA-3D55-D749-840B-D1B028F25A17}" destId="{663ECD63-CAC6-664A-9A8D-74B9B4A1BE14}" srcOrd="3" destOrd="0" presId="urn:microsoft.com/office/officeart/2008/layout/LinedList"/>
    <dgm:cxn modelId="{85E021E4-8654-584A-B294-27BF2E81C15C}" type="presParOf" srcId="{663ECD63-CAC6-664A-9A8D-74B9B4A1BE14}" destId="{A9E0F25E-1F83-CA4C-9A0A-3B257D7EA3B5}" srcOrd="0" destOrd="0" presId="urn:microsoft.com/office/officeart/2008/layout/LinedList"/>
    <dgm:cxn modelId="{8E039832-328E-254C-AA18-98D454304947}" type="presParOf" srcId="{663ECD63-CAC6-664A-9A8D-74B9B4A1BE14}" destId="{6E19D56A-2FE4-CB4F-9F9A-DBAF6D41C1FA}" srcOrd="1" destOrd="0" presId="urn:microsoft.com/office/officeart/2008/layout/LinedList"/>
    <dgm:cxn modelId="{AE8E84DF-5876-8D4B-A40E-AA5E1CA63C9A}" type="presParOf" srcId="{A13E98CA-3D55-D749-840B-D1B028F25A17}" destId="{D421114F-3561-6845-90D3-6E52CE43397C}" srcOrd="4" destOrd="0" presId="urn:microsoft.com/office/officeart/2008/layout/LinedList"/>
    <dgm:cxn modelId="{FB3E4BBF-52ED-0D4B-8DE9-D006F3584E16}" type="presParOf" srcId="{A13E98CA-3D55-D749-840B-D1B028F25A17}" destId="{6389A1CB-AA9C-3E49-952E-4A74C1ED6C88}" srcOrd="5" destOrd="0" presId="urn:microsoft.com/office/officeart/2008/layout/LinedList"/>
    <dgm:cxn modelId="{626C0556-8354-2C41-9766-BD54483CEB9F}" type="presParOf" srcId="{6389A1CB-AA9C-3E49-952E-4A74C1ED6C88}" destId="{36638B2F-0EEE-5E4D-B8E7-B0C61CABFACB}" srcOrd="0" destOrd="0" presId="urn:microsoft.com/office/officeart/2008/layout/LinedList"/>
    <dgm:cxn modelId="{4A33F5E7-1094-BA49-86DC-906A0E034CAF}" type="presParOf" srcId="{6389A1CB-AA9C-3E49-952E-4A74C1ED6C88}" destId="{0B2CE619-B38E-7849-AA62-EE1A3C2C44DD}" srcOrd="1" destOrd="0" presId="urn:microsoft.com/office/officeart/2008/layout/LinedList"/>
    <dgm:cxn modelId="{597D2475-DA27-234F-8BE0-BBF1FA228C2F}" type="presParOf" srcId="{A13E98CA-3D55-D749-840B-D1B028F25A17}" destId="{F25B8F79-5B22-A145-95F9-955AF724A93C}" srcOrd="6" destOrd="0" presId="urn:microsoft.com/office/officeart/2008/layout/LinedList"/>
    <dgm:cxn modelId="{6CB2D2F8-50DD-A34A-AF14-2E34B0F05897}" type="presParOf" srcId="{A13E98CA-3D55-D749-840B-D1B028F25A17}" destId="{5F2D63BD-E31F-BE44-9969-1A360605116D}" srcOrd="7" destOrd="0" presId="urn:microsoft.com/office/officeart/2008/layout/LinedList"/>
    <dgm:cxn modelId="{4FBBBCD4-F75C-8442-849F-23C5DA502980}" type="presParOf" srcId="{5F2D63BD-E31F-BE44-9969-1A360605116D}" destId="{6A331DE2-9CBF-5040-9E3A-82B2E556CF7C}" srcOrd="0" destOrd="0" presId="urn:microsoft.com/office/officeart/2008/layout/LinedList"/>
    <dgm:cxn modelId="{28BB404D-D996-6E40-AD61-53AECB1EA435}" type="presParOf" srcId="{5F2D63BD-E31F-BE44-9969-1A360605116D}" destId="{445CA414-1D6E-B244-B290-2996078BE889}" srcOrd="1" destOrd="0" presId="urn:microsoft.com/office/officeart/2008/layout/LinedList"/>
    <dgm:cxn modelId="{BAD6C8BB-CFB9-7441-A5AD-FDD93BC0F01B}" type="presParOf" srcId="{A13E98CA-3D55-D749-840B-D1B028F25A17}" destId="{52A174BB-096A-4C41-817B-6D25FFFF6EBD}" srcOrd="8" destOrd="0" presId="urn:microsoft.com/office/officeart/2008/layout/LinedList"/>
    <dgm:cxn modelId="{2195EB06-94B2-114D-A5A4-8663C1F2F1E7}" type="presParOf" srcId="{A13E98CA-3D55-D749-840B-D1B028F25A17}" destId="{0E152BB0-BDDA-F44E-8BE4-A851C9E29732}" srcOrd="9" destOrd="0" presId="urn:microsoft.com/office/officeart/2008/layout/LinedList"/>
    <dgm:cxn modelId="{4409CED3-5E0D-CE40-80B5-1B99D9282339}" type="presParOf" srcId="{0E152BB0-BDDA-F44E-8BE4-A851C9E29732}" destId="{B0F39ACD-5C0C-D94E-8DE2-6FE62C070F52}" srcOrd="0" destOrd="0" presId="urn:microsoft.com/office/officeart/2008/layout/LinedList"/>
    <dgm:cxn modelId="{2B9C70BF-BC44-214C-923F-120DAD2395CC}" type="presParOf" srcId="{0E152BB0-BDDA-F44E-8BE4-A851C9E29732}" destId="{BC6544F2-22D2-224F-83D1-1F75CB98B535}" srcOrd="1" destOrd="0" presId="urn:microsoft.com/office/officeart/2008/layout/LinedList"/>
    <dgm:cxn modelId="{CA1B2C09-5DC6-6F4F-B372-0104A9DDF804}" type="presParOf" srcId="{A13E98CA-3D55-D749-840B-D1B028F25A17}" destId="{94205501-F052-7A41-98E2-EDF11AA0387B}" srcOrd="10" destOrd="0" presId="urn:microsoft.com/office/officeart/2008/layout/LinedList"/>
    <dgm:cxn modelId="{645E19D6-FA33-D54F-AB89-9512A2D0AD00}" type="presParOf" srcId="{A13E98CA-3D55-D749-840B-D1B028F25A17}" destId="{F03F0191-F48C-2245-B812-96AE9B9F6753}" srcOrd="11" destOrd="0" presId="urn:microsoft.com/office/officeart/2008/layout/LinedList"/>
    <dgm:cxn modelId="{848DC183-FAB4-B644-A31D-518B18996CB9}" type="presParOf" srcId="{F03F0191-F48C-2245-B812-96AE9B9F6753}" destId="{D7774877-BAFC-044D-B4BE-0D64E0C77293}" srcOrd="0" destOrd="0" presId="urn:microsoft.com/office/officeart/2008/layout/LinedList"/>
    <dgm:cxn modelId="{43B2E653-7AAF-444E-862A-DBB495AEA75B}" type="presParOf" srcId="{F03F0191-F48C-2245-B812-96AE9B9F6753}" destId="{A64AA547-8F88-6B4B-B071-461A7D694D56}" srcOrd="1" destOrd="0" presId="urn:microsoft.com/office/officeart/2008/layout/LinedList"/>
    <dgm:cxn modelId="{12A69FF7-BA42-1541-A333-C3C6EA22D411}" type="presParOf" srcId="{A13E98CA-3D55-D749-840B-D1B028F25A17}" destId="{4907CD0A-9BD3-9E42-AF68-876BD4CA3C6C}" srcOrd="12" destOrd="0" presId="urn:microsoft.com/office/officeart/2008/layout/LinedList"/>
    <dgm:cxn modelId="{BFF280EA-A51C-9148-8A04-9AD425055D71}" type="presParOf" srcId="{A13E98CA-3D55-D749-840B-D1B028F25A17}" destId="{B76A777D-4450-F24C-9682-DF8F0E53C629}" srcOrd="13" destOrd="0" presId="urn:microsoft.com/office/officeart/2008/layout/LinedList"/>
    <dgm:cxn modelId="{EA06D79A-CDA7-8247-BD97-41237526A8F1}" type="presParOf" srcId="{B76A777D-4450-F24C-9682-DF8F0E53C629}" destId="{394D0CA2-E9C9-FC43-9629-8CE8D5F831C5}" srcOrd="0" destOrd="0" presId="urn:microsoft.com/office/officeart/2008/layout/LinedList"/>
    <dgm:cxn modelId="{84B567B5-F0F1-B248-A0FE-9DDABA068E30}" type="presParOf" srcId="{B76A777D-4450-F24C-9682-DF8F0E53C629}" destId="{51FDAA63-2F38-364E-B3D8-6BCFB6C8E3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52E10A-3DFF-4866-9845-5579B84625E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206B7C2-EDE0-4B4D-ADE5-B33E620E3F0F}">
      <dgm:prSet/>
      <dgm:spPr/>
      <dgm:t>
        <a:bodyPr/>
        <a:lstStyle/>
        <a:p>
          <a:r>
            <a:rPr lang="en-GB"/>
            <a:t>Key organisations responsible for developing sport: </a:t>
          </a:r>
          <a:endParaRPr lang="en-US"/>
        </a:p>
      </dgm:t>
    </dgm:pt>
    <dgm:pt modelId="{FDE666F4-4213-4098-B432-CBF7FCE73F10}" type="parTrans" cxnId="{9D996A53-4F9E-4BD3-A606-D4D79A2C1458}">
      <dgm:prSet/>
      <dgm:spPr/>
      <dgm:t>
        <a:bodyPr/>
        <a:lstStyle/>
        <a:p>
          <a:endParaRPr lang="en-US"/>
        </a:p>
      </dgm:t>
    </dgm:pt>
    <dgm:pt modelId="{DA3DBE56-8D64-45FE-BA44-8FA1E3A98F73}" type="sibTrans" cxnId="{9D996A53-4F9E-4BD3-A606-D4D79A2C1458}">
      <dgm:prSet/>
      <dgm:spPr/>
      <dgm:t>
        <a:bodyPr/>
        <a:lstStyle/>
        <a:p>
          <a:endParaRPr lang="en-US"/>
        </a:p>
      </dgm:t>
    </dgm:pt>
    <dgm:pt modelId="{C2474532-791D-41F2-B6FB-271738212EC0}">
      <dgm:prSet/>
      <dgm:spPr/>
      <dgm:t>
        <a:bodyPr/>
        <a:lstStyle/>
        <a:p>
          <a:r>
            <a:rPr lang="en-GB"/>
            <a:t>DCMS – Department for Culture, Media and Sport (England) </a:t>
          </a:r>
          <a:endParaRPr lang="en-US"/>
        </a:p>
      </dgm:t>
    </dgm:pt>
    <dgm:pt modelId="{EBB248FC-4F48-49D7-B739-003941C6BD9C}" type="parTrans" cxnId="{0B54EBA7-7931-4917-A8CB-F9831CDF563C}">
      <dgm:prSet/>
      <dgm:spPr/>
      <dgm:t>
        <a:bodyPr/>
        <a:lstStyle/>
        <a:p>
          <a:endParaRPr lang="en-US"/>
        </a:p>
      </dgm:t>
    </dgm:pt>
    <dgm:pt modelId="{755BB996-8AA2-4C6D-A561-581E987EA78F}" type="sibTrans" cxnId="{0B54EBA7-7931-4917-A8CB-F9831CDF563C}">
      <dgm:prSet/>
      <dgm:spPr/>
      <dgm:t>
        <a:bodyPr/>
        <a:lstStyle/>
        <a:p>
          <a:endParaRPr lang="en-US"/>
        </a:p>
      </dgm:t>
    </dgm:pt>
    <dgm:pt modelId="{75D506F8-6F89-43E6-AEF0-428E3A3E4E4B}">
      <dgm:prSet/>
      <dgm:spPr/>
      <dgm:t>
        <a:bodyPr/>
        <a:lstStyle/>
        <a:p>
          <a:r>
            <a:rPr lang="en-GB"/>
            <a:t>Welsh Government </a:t>
          </a:r>
          <a:endParaRPr lang="en-US"/>
        </a:p>
      </dgm:t>
    </dgm:pt>
    <dgm:pt modelId="{BF877B8A-930C-4DC4-A1D2-E6C989C7B303}" type="parTrans" cxnId="{03659398-9DE0-442A-9837-F86B1F8DE6C7}">
      <dgm:prSet/>
      <dgm:spPr/>
      <dgm:t>
        <a:bodyPr/>
        <a:lstStyle/>
        <a:p>
          <a:endParaRPr lang="en-US"/>
        </a:p>
      </dgm:t>
    </dgm:pt>
    <dgm:pt modelId="{E2801FFF-D76D-47F0-A074-20845B9C9213}" type="sibTrans" cxnId="{03659398-9DE0-442A-9837-F86B1F8DE6C7}">
      <dgm:prSet/>
      <dgm:spPr/>
      <dgm:t>
        <a:bodyPr/>
        <a:lstStyle/>
        <a:p>
          <a:endParaRPr lang="en-US"/>
        </a:p>
      </dgm:t>
    </dgm:pt>
    <dgm:pt modelId="{B961ED2F-4E98-45F2-BA47-EBAC8A13CDA5}">
      <dgm:prSet/>
      <dgm:spPr/>
      <dgm:t>
        <a:bodyPr/>
        <a:lstStyle/>
        <a:p>
          <a:r>
            <a:rPr lang="en-GB"/>
            <a:t>Sports Councils (Sport England, Sport Wales, etc.) </a:t>
          </a:r>
          <a:endParaRPr lang="en-US"/>
        </a:p>
      </dgm:t>
    </dgm:pt>
    <dgm:pt modelId="{2A176291-9FD5-415E-9DE9-FFB1E9C6BFF2}" type="parTrans" cxnId="{E56D281B-0EE2-4183-9024-8514D733D335}">
      <dgm:prSet/>
      <dgm:spPr/>
      <dgm:t>
        <a:bodyPr/>
        <a:lstStyle/>
        <a:p>
          <a:endParaRPr lang="en-US"/>
        </a:p>
      </dgm:t>
    </dgm:pt>
    <dgm:pt modelId="{55E86673-827B-4014-98A8-01538752BB6E}" type="sibTrans" cxnId="{E56D281B-0EE2-4183-9024-8514D733D335}">
      <dgm:prSet/>
      <dgm:spPr/>
      <dgm:t>
        <a:bodyPr/>
        <a:lstStyle/>
        <a:p>
          <a:endParaRPr lang="en-US"/>
        </a:p>
      </dgm:t>
    </dgm:pt>
    <dgm:pt modelId="{82D65AA0-4079-4B8A-8ED8-AEAFDD3FA428}">
      <dgm:prSet/>
      <dgm:spPr/>
      <dgm:t>
        <a:bodyPr/>
        <a:lstStyle/>
        <a:p>
          <a:r>
            <a:rPr lang="en-GB"/>
            <a:t>UK Sport (also a sport council with a focus on Elite Sport) </a:t>
          </a:r>
          <a:endParaRPr lang="en-US"/>
        </a:p>
      </dgm:t>
    </dgm:pt>
    <dgm:pt modelId="{3AE07C41-38CA-4968-B583-257CAB09425C}" type="parTrans" cxnId="{2688EB1C-88E4-4CE0-B8C1-FE605EB8A1E9}">
      <dgm:prSet/>
      <dgm:spPr/>
      <dgm:t>
        <a:bodyPr/>
        <a:lstStyle/>
        <a:p>
          <a:endParaRPr lang="en-US"/>
        </a:p>
      </dgm:t>
    </dgm:pt>
    <dgm:pt modelId="{42850F91-57A0-4311-83B8-4494A6072252}" type="sibTrans" cxnId="{2688EB1C-88E4-4CE0-B8C1-FE605EB8A1E9}">
      <dgm:prSet/>
      <dgm:spPr/>
      <dgm:t>
        <a:bodyPr/>
        <a:lstStyle/>
        <a:p>
          <a:endParaRPr lang="en-US"/>
        </a:p>
      </dgm:t>
    </dgm:pt>
    <dgm:pt modelId="{C86671A0-AB14-458A-B9AD-32EC668D1A6E}">
      <dgm:prSet/>
      <dgm:spPr/>
      <dgm:t>
        <a:bodyPr/>
        <a:lstStyle/>
        <a:p>
          <a:r>
            <a:rPr lang="en-GB"/>
            <a:t>National Governing Bodies of Sport (NGBS) </a:t>
          </a:r>
          <a:endParaRPr lang="en-US"/>
        </a:p>
      </dgm:t>
    </dgm:pt>
    <dgm:pt modelId="{E7B14B18-78DE-47D1-A16B-A65FFD28FDCB}" type="parTrans" cxnId="{E5D8E53A-6DFD-4E51-B74E-C3342195479E}">
      <dgm:prSet/>
      <dgm:spPr/>
      <dgm:t>
        <a:bodyPr/>
        <a:lstStyle/>
        <a:p>
          <a:endParaRPr lang="en-US"/>
        </a:p>
      </dgm:t>
    </dgm:pt>
    <dgm:pt modelId="{DBF03841-CEE0-44F7-8BCA-9C6D4B713F09}" type="sibTrans" cxnId="{E5D8E53A-6DFD-4E51-B74E-C3342195479E}">
      <dgm:prSet/>
      <dgm:spPr/>
      <dgm:t>
        <a:bodyPr/>
        <a:lstStyle/>
        <a:p>
          <a:endParaRPr lang="en-US"/>
        </a:p>
      </dgm:t>
    </dgm:pt>
    <dgm:pt modelId="{09FBC27B-7D46-47E9-BDEA-602848FBE1E4}">
      <dgm:prSet/>
      <dgm:spPr/>
      <dgm:t>
        <a:bodyPr/>
        <a:lstStyle/>
        <a:p>
          <a:r>
            <a:rPr lang="en-GB"/>
            <a:t>Local Authorities (e.g. City and County of Swansea) </a:t>
          </a:r>
          <a:endParaRPr lang="en-US"/>
        </a:p>
      </dgm:t>
    </dgm:pt>
    <dgm:pt modelId="{2618C6AF-A44A-4AFC-A0BB-C89C9B033FCB}" type="parTrans" cxnId="{A4BFAED6-EB64-4AA9-AC5C-FC2D3C3710D4}">
      <dgm:prSet/>
      <dgm:spPr/>
      <dgm:t>
        <a:bodyPr/>
        <a:lstStyle/>
        <a:p>
          <a:endParaRPr lang="en-US"/>
        </a:p>
      </dgm:t>
    </dgm:pt>
    <dgm:pt modelId="{5F222A77-80D2-48E9-AF41-200303C6A76E}" type="sibTrans" cxnId="{A4BFAED6-EB64-4AA9-AC5C-FC2D3C3710D4}">
      <dgm:prSet/>
      <dgm:spPr/>
      <dgm:t>
        <a:bodyPr/>
        <a:lstStyle/>
        <a:p>
          <a:endParaRPr lang="en-US"/>
        </a:p>
      </dgm:t>
    </dgm:pt>
    <dgm:pt modelId="{B5E63A5B-9540-4F3F-A628-8886AD49B93D}">
      <dgm:prSet/>
      <dgm:spPr/>
      <dgm:t>
        <a:bodyPr/>
        <a:lstStyle/>
        <a:p>
          <a:r>
            <a:rPr lang="en-GB"/>
            <a:t>Youth Sport Trust </a:t>
          </a:r>
          <a:endParaRPr lang="en-US"/>
        </a:p>
      </dgm:t>
    </dgm:pt>
    <dgm:pt modelId="{F4FCF002-9062-4DE6-B247-EBA139A6341F}" type="parTrans" cxnId="{DABE468A-29D1-4AFA-A838-A7E8B7786B86}">
      <dgm:prSet/>
      <dgm:spPr/>
      <dgm:t>
        <a:bodyPr/>
        <a:lstStyle/>
        <a:p>
          <a:endParaRPr lang="en-US"/>
        </a:p>
      </dgm:t>
    </dgm:pt>
    <dgm:pt modelId="{E3541233-90F1-46C7-B194-55406FBD704A}" type="sibTrans" cxnId="{DABE468A-29D1-4AFA-A838-A7E8B7786B86}">
      <dgm:prSet/>
      <dgm:spPr/>
      <dgm:t>
        <a:bodyPr/>
        <a:lstStyle/>
        <a:p>
          <a:endParaRPr lang="en-US"/>
        </a:p>
      </dgm:t>
    </dgm:pt>
    <dgm:pt modelId="{7578A1F9-CEA3-453D-A174-003C03BC7146}">
      <dgm:prSet/>
      <dgm:spPr/>
      <dgm:t>
        <a:bodyPr/>
        <a:lstStyle/>
        <a:p>
          <a:r>
            <a:rPr lang="en-GB"/>
            <a:t>HE and FE </a:t>
          </a:r>
          <a:endParaRPr lang="en-US"/>
        </a:p>
      </dgm:t>
    </dgm:pt>
    <dgm:pt modelId="{F6ED1C15-C981-465B-9E85-FFE55B7AD875}" type="parTrans" cxnId="{EC0533CD-1B65-4926-9CA7-A1F9FAE6F8E2}">
      <dgm:prSet/>
      <dgm:spPr/>
      <dgm:t>
        <a:bodyPr/>
        <a:lstStyle/>
        <a:p>
          <a:endParaRPr lang="en-US"/>
        </a:p>
      </dgm:t>
    </dgm:pt>
    <dgm:pt modelId="{EA120B13-614D-46DF-A5B4-33F1CD4DF3F0}" type="sibTrans" cxnId="{EC0533CD-1B65-4926-9CA7-A1F9FAE6F8E2}">
      <dgm:prSet/>
      <dgm:spPr/>
      <dgm:t>
        <a:bodyPr/>
        <a:lstStyle/>
        <a:p>
          <a:endParaRPr lang="en-US"/>
        </a:p>
      </dgm:t>
    </dgm:pt>
    <dgm:pt modelId="{6772FFF0-52DC-41C4-89C0-F41E246BB445}">
      <dgm:prSet/>
      <dgm:spPr/>
      <dgm:t>
        <a:bodyPr/>
        <a:lstStyle/>
        <a:p>
          <a:r>
            <a:rPr lang="en-GB"/>
            <a:t>Plus: sports clubs/community organisations/private sector/entrepreneurs </a:t>
          </a:r>
          <a:endParaRPr lang="en-US"/>
        </a:p>
      </dgm:t>
    </dgm:pt>
    <dgm:pt modelId="{02269B0E-9CD4-40C7-A0CC-C8DB80DB45E0}" type="parTrans" cxnId="{C13DF4A9-8232-433E-A49D-EB206FC7050E}">
      <dgm:prSet/>
      <dgm:spPr/>
      <dgm:t>
        <a:bodyPr/>
        <a:lstStyle/>
        <a:p>
          <a:endParaRPr lang="en-US"/>
        </a:p>
      </dgm:t>
    </dgm:pt>
    <dgm:pt modelId="{3CD83ED2-EE07-45DC-8650-370EFD166877}" type="sibTrans" cxnId="{C13DF4A9-8232-433E-A49D-EB206FC7050E}">
      <dgm:prSet/>
      <dgm:spPr/>
      <dgm:t>
        <a:bodyPr/>
        <a:lstStyle/>
        <a:p>
          <a:endParaRPr lang="en-US"/>
        </a:p>
      </dgm:t>
    </dgm:pt>
    <dgm:pt modelId="{767B6064-BD46-CA4C-89F2-574C2A578AB0}" type="pres">
      <dgm:prSet presAssocID="{B552E10A-3DFF-4866-9845-5579B84625EE}" presName="vert0" presStyleCnt="0">
        <dgm:presLayoutVars>
          <dgm:dir/>
          <dgm:animOne val="branch"/>
          <dgm:animLvl val="lvl"/>
        </dgm:presLayoutVars>
      </dgm:prSet>
      <dgm:spPr/>
    </dgm:pt>
    <dgm:pt modelId="{957D44A0-9D28-3445-9F22-4E64B73089FD}" type="pres">
      <dgm:prSet presAssocID="{4206B7C2-EDE0-4B4D-ADE5-B33E620E3F0F}" presName="thickLine" presStyleLbl="alignNode1" presStyleIdx="0" presStyleCnt="10"/>
      <dgm:spPr/>
    </dgm:pt>
    <dgm:pt modelId="{C7DBE5A2-4DBE-0B4A-83FA-1E576F175DC0}" type="pres">
      <dgm:prSet presAssocID="{4206B7C2-EDE0-4B4D-ADE5-B33E620E3F0F}" presName="horz1" presStyleCnt="0"/>
      <dgm:spPr/>
    </dgm:pt>
    <dgm:pt modelId="{E3E91187-9E75-144C-B6FA-2A1B1204EB6C}" type="pres">
      <dgm:prSet presAssocID="{4206B7C2-EDE0-4B4D-ADE5-B33E620E3F0F}" presName="tx1" presStyleLbl="revTx" presStyleIdx="0" presStyleCnt="10"/>
      <dgm:spPr/>
    </dgm:pt>
    <dgm:pt modelId="{A49F6301-9D90-5344-A309-F70A42B73411}" type="pres">
      <dgm:prSet presAssocID="{4206B7C2-EDE0-4B4D-ADE5-B33E620E3F0F}" presName="vert1" presStyleCnt="0"/>
      <dgm:spPr/>
    </dgm:pt>
    <dgm:pt modelId="{641B966E-570D-BB4A-8B87-C51247509B5B}" type="pres">
      <dgm:prSet presAssocID="{C2474532-791D-41F2-B6FB-271738212EC0}" presName="thickLine" presStyleLbl="alignNode1" presStyleIdx="1" presStyleCnt="10"/>
      <dgm:spPr/>
    </dgm:pt>
    <dgm:pt modelId="{F02FD885-793E-AB40-AB12-F9DE4EC750B9}" type="pres">
      <dgm:prSet presAssocID="{C2474532-791D-41F2-B6FB-271738212EC0}" presName="horz1" presStyleCnt="0"/>
      <dgm:spPr/>
    </dgm:pt>
    <dgm:pt modelId="{9FE2FAD6-4771-0F49-86CA-14D7843B268F}" type="pres">
      <dgm:prSet presAssocID="{C2474532-791D-41F2-B6FB-271738212EC0}" presName="tx1" presStyleLbl="revTx" presStyleIdx="1" presStyleCnt="10"/>
      <dgm:spPr/>
    </dgm:pt>
    <dgm:pt modelId="{E53E910F-8FD5-6042-86B0-DF69D86A0AB7}" type="pres">
      <dgm:prSet presAssocID="{C2474532-791D-41F2-B6FB-271738212EC0}" presName="vert1" presStyleCnt="0"/>
      <dgm:spPr/>
    </dgm:pt>
    <dgm:pt modelId="{989BEC65-83CB-BA4B-B93D-AB926A559428}" type="pres">
      <dgm:prSet presAssocID="{75D506F8-6F89-43E6-AEF0-428E3A3E4E4B}" presName="thickLine" presStyleLbl="alignNode1" presStyleIdx="2" presStyleCnt="10"/>
      <dgm:spPr/>
    </dgm:pt>
    <dgm:pt modelId="{D17D0AC2-C73D-4A44-BB59-6C66348E33F3}" type="pres">
      <dgm:prSet presAssocID="{75D506F8-6F89-43E6-AEF0-428E3A3E4E4B}" presName="horz1" presStyleCnt="0"/>
      <dgm:spPr/>
    </dgm:pt>
    <dgm:pt modelId="{2349899C-9905-3841-96D3-C8BB34CE8905}" type="pres">
      <dgm:prSet presAssocID="{75D506F8-6F89-43E6-AEF0-428E3A3E4E4B}" presName="tx1" presStyleLbl="revTx" presStyleIdx="2" presStyleCnt="10"/>
      <dgm:spPr/>
    </dgm:pt>
    <dgm:pt modelId="{649FB016-4BA5-C04C-AE2A-58967A0D3A50}" type="pres">
      <dgm:prSet presAssocID="{75D506F8-6F89-43E6-AEF0-428E3A3E4E4B}" presName="vert1" presStyleCnt="0"/>
      <dgm:spPr/>
    </dgm:pt>
    <dgm:pt modelId="{EC960E4E-7D13-0546-998B-0B231193FE3E}" type="pres">
      <dgm:prSet presAssocID="{B961ED2F-4E98-45F2-BA47-EBAC8A13CDA5}" presName="thickLine" presStyleLbl="alignNode1" presStyleIdx="3" presStyleCnt="10"/>
      <dgm:spPr/>
    </dgm:pt>
    <dgm:pt modelId="{22EE87F5-EC84-C04C-906F-9EFEC435291E}" type="pres">
      <dgm:prSet presAssocID="{B961ED2F-4E98-45F2-BA47-EBAC8A13CDA5}" presName="horz1" presStyleCnt="0"/>
      <dgm:spPr/>
    </dgm:pt>
    <dgm:pt modelId="{469572C1-FA10-6D46-A888-043B9B0EE224}" type="pres">
      <dgm:prSet presAssocID="{B961ED2F-4E98-45F2-BA47-EBAC8A13CDA5}" presName="tx1" presStyleLbl="revTx" presStyleIdx="3" presStyleCnt="10"/>
      <dgm:spPr/>
    </dgm:pt>
    <dgm:pt modelId="{8CBB8032-471B-1347-9786-5B6EF9AD1442}" type="pres">
      <dgm:prSet presAssocID="{B961ED2F-4E98-45F2-BA47-EBAC8A13CDA5}" presName="vert1" presStyleCnt="0"/>
      <dgm:spPr/>
    </dgm:pt>
    <dgm:pt modelId="{C256F984-97F7-4744-B57A-1A43D544D5C3}" type="pres">
      <dgm:prSet presAssocID="{82D65AA0-4079-4B8A-8ED8-AEAFDD3FA428}" presName="thickLine" presStyleLbl="alignNode1" presStyleIdx="4" presStyleCnt="10"/>
      <dgm:spPr/>
    </dgm:pt>
    <dgm:pt modelId="{3542D291-54BB-974B-9D54-C729FD4B4D39}" type="pres">
      <dgm:prSet presAssocID="{82D65AA0-4079-4B8A-8ED8-AEAFDD3FA428}" presName="horz1" presStyleCnt="0"/>
      <dgm:spPr/>
    </dgm:pt>
    <dgm:pt modelId="{CAA75940-CF7D-7B4D-A567-481448482F70}" type="pres">
      <dgm:prSet presAssocID="{82D65AA0-4079-4B8A-8ED8-AEAFDD3FA428}" presName="tx1" presStyleLbl="revTx" presStyleIdx="4" presStyleCnt="10"/>
      <dgm:spPr/>
    </dgm:pt>
    <dgm:pt modelId="{B915250A-6917-D049-A3BE-1254A1B54DF6}" type="pres">
      <dgm:prSet presAssocID="{82D65AA0-4079-4B8A-8ED8-AEAFDD3FA428}" presName="vert1" presStyleCnt="0"/>
      <dgm:spPr/>
    </dgm:pt>
    <dgm:pt modelId="{B1EC955D-608F-7A41-8668-690C666B1441}" type="pres">
      <dgm:prSet presAssocID="{C86671A0-AB14-458A-B9AD-32EC668D1A6E}" presName="thickLine" presStyleLbl="alignNode1" presStyleIdx="5" presStyleCnt="10"/>
      <dgm:spPr/>
    </dgm:pt>
    <dgm:pt modelId="{58BDF729-2371-0B47-93FE-AE7D8B794888}" type="pres">
      <dgm:prSet presAssocID="{C86671A0-AB14-458A-B9AD-32EC668D1A6E}" presName="horz1" presStyleCnt="0"/>
      <dgm:spPr/>
    </dgm:pt>
    <dgm:pt modelId="{279F36F7-6962-E54A-B50F-968B079C4F8B}" type="pres">
      <dgm:prSet presAssocID="{C86671A0-AB14-458A-B9AD-32EC668D1A6E}" presName="tx1" presStyleLbl="revTx" presStyleIdx="5" presStyleCnt="10"/>
      <dgm:spPr/>
    </dgm:pt>
    <dgm:pt modelId="{3CE2469E-1EEE-D24B-AF68-E37F9251DAF6}" type="pres">
      <dgm:prSet presAssocID="{C86671A0-AB14-458A-B9AD-32EC668D1A6E}" presName="vert1" presStyleCnt="0"/>
      <dgm:spPr/>
    </dgm:pt>
    <dgm:pt modelId="{E3D1CE4C-95B6-AE44-A44B-25475528E1AD}" type="pres">
      <dgm:prSet presAssocID="{09FBC27B-7D46-47E9-BDEA-602848FBE1E4}" presName="thickLine" presStyleLbl="alignNode1" presStyleIdx="6" presStyleCnt="10"/>
      <dgm:spPr/>
    </dgm:pt>
    <dgm:pt modelId="{E0EA8F8B-D812-E045-85FB-A6943EEDE65A}" type="pres">
      <dgm:prSet presAssocID="{09FBC27B-7D46-47E9-BDEA-602848FBE1E4}" presName="horz1" presStyleCnt="0"/>
      <dgm:spPr/>
    </dgm:pt>
    <dgm:pt modelId="{E68378D7-6D34-4545-82AB-6D4801664E4D}" type="pres">
      <dgm:prSet presAssocID="{09FBC27B-7D46-47E9-BDEA-602848FBE1E4}" presName="tx1" presStyleLbl="revTx" presStyleIdx="6" presStyleCnt="10"/>
      <dgm:spPr/>
    </dgm:pt>
    <dgm:pt modelId="{F1F8440E-F817-0146-9BAB-8A328F246722}" type="pres">
      <dgm:prSet presAssocID="{09FBC27B-7D46-47E9-BDEA-602848FBE1E4}" presName="vert1" presStyleCnt="0"/>
      <dgm:spPr/>
    </dgm:pt>
    <dgm:pt modelId="{56124B7E-AF06-1B49-A0E2-09A28845E9E9}" type="pres">
      <dgm:prSet presAssocID="{B5E63A5B-9540-4F3F-A628-8886AD49B93D}" presName="thickLine" presStyleLbl="alignNode1" presStyleIdx="7" presStyleCnt="10"/>
      <dgm:spPr/>
    </dgm:pt>
    <dgm:pt modelId="{CA63D9B8-745E-6946-855F-B468267B6A26}" type="pres">
      <dgm:prSet presAssocID="{B5E63A5B-9540-4F3F-A628-8886AD49B93D}" presName="horz1" presStyleCnt="0"/>
      <dgm:spPr/>
    </dgm:pt>
    <dgm:pt modelId="{C30200BB-5B95-F34E-B60E-32714657385C}" type="pres">
      <dgm:prSet presAssocID="{B5E63A5B-9540-4F3F-A628-8886AD49B93D}" presName="tx1" presStyleLbl="revTx" presStyleIdx="7" presStyleCnt="10"/>
      <dgm:spPr/>
    </dgm:pt>
    <dgm:pt modelId="{F18803D9-C0BE-4145-B57E-02A6621A8C4F}" type="pres">
      <dgm:prSet presAssocID="{B5E63A5B-9540-4F3F-A628-8886AD49B93D}" presName="vert1" presStyleCnt="0"/>
      <dgm:spPr/>
    </dgm:pt>
    <dgm:pt modelId="{434042EE-2938-DA42-A59E-AD97E0AB1AA9}" type="pres">
      <dgm:prSet presAssocID="{7578A1F9-CEA3-453D-A174-003C03BC7146}" presName="thickLine" presStyleLbl="alignNode1" presStyleIdx="8" presStyleCnt="10"/>
      <dgm:spPr/>
    </dgm:pt>
    <dgm:pt modelId="{116E83FB-0F10-A640-8233-5C9DDAA27A1B}" type="pres">
      <dgm:prSet presAssocID="{7578A1F9-CEA3-453D-A174-003C03BC7146}" presName="horz1" presStyleCnt="0"/>
      <dgm:spPr/>
    </dgm:pt>
    <dgm:pt modelId="{099E45A8-24D9-4042-BA92-31D5D5CE8EC4}" type="pres">
      <dgm:prSet presAssocID="{7578A1F9-CEA3-453D-A174-003C03BC7146}" presName="tx1" presStyleLbl="revTx" presStyleIdx="8" presStyleCnt="10"/>
      <dgm:spPr/>
    </dgm:pt>
    <dgm:pt modelId="{DF3D6DF2-DCC3-824D-A7D3-2FA7E77DBE0F}" type="pres">
      <dgm:prSet presAssocID="{7578A1F9-CEA3-453D-A174-003C03BC7146}" presName="vert1" presStyleCnt="0"/>
      <dgm:spPr/>
    </dgm:pt>
    <dgm:pt modelId="{C136F7B9-023F-A441-9C71-B6759069B9DE}" type="pres">
      <dgm:prSet presAssocID="{6772FFF0-52DC-41C4-89C0-F41E246BB445}" presName="thickLine" presStyleLbl="alignNode1" presStyleIdx="9" presStyleCnt="10"/>
      <dgm:spPr/>
    </dgm:pt>
    <dgm:pt modelId="{51C83279-B5DC-2C4D-85D5-6C7B248CAC0C}" type="pres">
      <dgm:prSet presAssocID="{6772FFF0-52DC-41C4-89C0-F41E246BB445}" presName="horz1" presStyleCnt="0"/>
      <dgm:spPr/>
    </dgm:pt>
    <dgm:pt modelId="{9DA48B4F-174B-3748-9467-5593F77E3E43}" type="pres">
      <dgm:prSet presAssocID="{6772FFF0-52DC-41C4-89C0-F41E246BB445}" presName="tx1" presStyleLbl="revTx" presStyleIdx="9" presStyleCnt="10"/>
      <dgm:spPr/>
    </dgm:pt>
    <dgm:pt modelId="{46C0384D-3719-964D-8879-3F09122DA8BA}" type="pres">
      <dgm:prSet presAssocID="{6772FFF0-52DC-41C4-89C0-F41E246BB445}" presName="vert1" presStyleCnt="0"/>
      <dgm:spPr/>
    </dgm:pt>
  </dgm:ptLst>
  <dgm:cxnLst>
    <dgm:cxn modelId="{E56D281B-0EE2-4183-9024-8514D733D335}" srcId="{B552E10A-3DFF-4866-9845-5579B84625EE}" destId="{B961ED2F-4E98-45F2-BA47-EBAC8A13CDA5}" srcOrd="3" destOrd="0" parTransId="{2A176291-9FD5-415E-9DE9-FFB1E9C6BFF2}" sibTransId="{55E86673-827B-4014-98A8-01538752BB6E}"/>
    <dgm:cxn modelId="{2688EB1C-88E4-4CE0-B8C1-FE605EB8A1E9}" srcId="{B552E10A-3DFF-4866-9845-5579B84625EE}" destId="{82D65AA0-4079-4B8A-8ED8-AEAFDD3FA428}" srcOrd="4" destOrd="0" parTransId="{3AE07C41-38CA-4968-B583-257CAB09425C}" sibTransId="{42850F91-57A0-4311-83B8-4494A6072252}"/>
    <dgm:cxn modelId="{E5D8E53A-6DFD-4E51-B74E-C3342195479E}" srcId="{B552E10A-3DFF-4866-9845-5579B84625EE}" destId="{C86671A0-AB14-458A-B9AD-32EC668D1A6E}" srcOrd="5" destOrd="0" parTransId="{E7B14B18-78DE-47D1-A16B-A65FFD28FDCB}" sibTransId="{DBF03841-CEE0-44F7-8BCA-9C6D4B713F09}"/>
    <dgm:cxn modelId="{5F880F3F-A4FF-854B-BBBA-FE08DC375C40}" type="presOf" srcId="{09FBC27B-7D46-47E9-BDEA-602848FBE1E4}" destId="{E68378D7-6D34-4545-82AB-6D4801664E4D}" srcOrd="0" destOrd="0" presId="urn:microsoft.com/office/officeart/2008/layout/LinedList"/>
    <dgm:cxn modelId="{258DBF41-E29E-524D-AA26-DB7BC1F08695}" type="presOf" srcId="{7578A1F9-CEA3-453D-A174-003C03BC7146}" destId="{099E45A8-24D9-4042-BA92-31D5D5CE8EC4}" srcOrd="0" destOrd="0" presId="urn:microsoft.com/office/officeart/2008/layout/LinedList"/>
    <dgm:cxn modelId="{68B19648-5891-E643-A25C-217B95BD1C72}" type="presOf" srcId="{75D506F8-6F89-43E6-AEF0-428E3A3E4E4B}" destId="{2349899C-9905-3841-96D3-C8BB34CE8905}" srcOrd="0" destOrd="0" presId="urn:microsoft.com/office/officeart/2008/layout/LinedList"/>
    <dgm:cxn modelId="{9D996A53-4F9E-4BD3-A606-D4D79A2C1458}" srcId="{B552E10A-3DFF-4866-9845-5579B84625EE}" destId="{4206B7C2-EDE0-4B4D-ADE5-B33E620E3F0F}" srcOrd="0" destOrd="0" parTransId="{FDE666F4-4213-4098-B432-CBF7FCE73F10}" sibTransId="{DA3DBE56-8D64-45FE-BA44-8FA1E3A98F73}"/>
    <dgm:cxn modelId="{8155675F-211C-9547-83E7-0C1A0DF7F8F0}" type="presOf" srcId="{B5E63A5B-9540-4F3F-A628-8886AD49B93D}" destId="{C30200BB-5B95-F34E-B60E-32714657385C}" srcOrd="0" destOrd="0" presId="urn:microsoft.com/office/officeart/2008/layout/LinedList"/>
    <dgm:cxn modelId="{5BA6FB6F-4FBA-694A-BF87-9D2E31FF910B}" type="presOf" srcId="{C2474532-791D-41F2-B6FB-271738212EC0}" destId="{9FE2FAD6-4771-0F49-86CA-14D7843B268F}" srcOrd="0" destOrd="0" presId="urn:microsoft.com/office/officeart/2008/layout/LinedList"/>
    <dgm:cxn modelId="{921A3285-4DC7-AD47-A9E5-777E9533E055}" type="presOf" srcId="{82D65AA0-4079-4B8A-8ED8-AEAFDD3FA428}" destId="{CAA75940-CF7D-7B4D-A567-481448482F70}" srcOrd="0" destOrd="0" presId="urn:microsoft.com/office/officeart/2008/layout/LinedList"/>
    <dgm:cxn modelId="{DABE468A-29D1-4AFA-A838-A7E8B7786B86}" srcId="{B552E10A-3DFF-4866-9845-5579B84625EE}" destId="{B5E63A5B-9540-4F3F-A628-8886AD49B93D}" srcOrd="7" destOrd="0" parTransId="{F4FCF002-9062-4DE6-B247-EBA139A6341F}" sibTransId="{E3541233-90F1-46C7-B194-55406FBD704A}"/>
    <dgm:cxn modelId="{03659398-9DE0-442A-9837-F86B1F8DE6C7}" srcId="{B552E10A-3DFF-4866-9845-5579B84625EE}" destId="{75D506F8-6F89-43E6-AEF0-428E3A3E4E4B}" srcOrd="2" destOrd="0" parTransId="{BF877B8A-930C-4DC4-A1D2-E6C989C7B303}" sibTransId="{E2801FFF-D76D-47F0-A074-20845B9C9213}"/>
    <dgm:cxn modelId="{0B54EBA7-7931-4917-A8CB-F9831CDF563C}" srcId="{B552E10A-3DFF-4866-9845-5579B84625EE}" destId="{C2474532-791D-41F2-B6FB-271738212EC0}" srcOrd="1" destOrd="0" parTransId="{EBB248FC-4F48-49D7-B739-003941C6BD9C}" sibTransId="{755BB996-8AA2-4C6D-A561-581E987EA78F}"/>
    <dgm:cxn modelId="{C13DF4A9-8232-433E-A49D-EB206FC7050E}" srcId="{B552E10A-3DFF-4866-9845-5579B84625EE}" destId="{6772FFF0-52DC-41C4-89C0-F41E246BB445}" srcOrd="9" destOrd="0" parTransId="{02269B0E-9CD4-40C7-A0CC-C8DB80DB45E0}" sibTransId="{3CD83ED2-EE07-45DC-8650-370EFD166877}"/>
    <dgm:cxn modelId="{B63D3CAD-6B08-CA48-88AE-DEB75AF640EC}" type="presOf" srcId="{6772FFF0-52DC-41C4-89C0-F41E246BB445}" destId="{9DA48B4F-174B-3748-9467-5593F77E3E43}" srcOrd="0" destOrd="0" presId="urn:microsoft.com/office/officeart/2008/layout/LinedList"/>
    <dgm:cxn modelId="{A7A98FAE-D520-774D-BDAA-9CAF7509D6A4}" type="presOf" srcId="{4206B7C2-EDE0-4B4D-ADE5-B33E620E3F0F}" destId="{E3E91187-9E75-144C-B6FA-2A1B1204EB6C}" srcOrd="0" destOrd="0" presId="urn:microsoft.com/office/officeart/2008/layout/LinedList"/>
    <dgm:cxn modelId="{CF42A4BF-A7A7-CE4D-91A7-5648908E6ED8}" type="presOf" srcId="{B961ED2F-4E98-45F2-BA47-EBAC8A13CDA5}" destId="{469572C1-FA10-6D46-A888-043B9B0EE224}" srcOrd="0" destOrd="0" presId="urn:microsoft.com/office/officeart/2008/layout/LinedList"/>
    <dgm:cxn modelId="{EC0533CD-1B65-4926-9CA7-A1F9FAE6F8E2}" srcId="{B552E10A-3DFF-4866-9845-5579B84625EE}" destId="{7578A1F9-CEA3-453D-A174-003C03BC7146}" srcOrd="8" destOrd="0" parTransId="{F6ED1C15-C981-465B-9E85-FFE55B7AD875}" sibTransId="{EA120B13-614D-46DF-A5B4-33F1CD4DF3F0}"/>
    <dgm:cxn modelId="{A4BFAED6-EB64-4AA9-AC5C-FC2D3C3710D4}" srcId="{B552E10A-3DFF-4866-9845-5579B84625EE}" destId="{09FBC27B-7D46-47E9-BDEA-602848FBE1E4}" srcOrd="6" destOrd="0" parTransId="{2618C6AF-A44A-4AFC-A0BB-C89C9B033FCB}" sibTransId="{5F222A77-80D2-48E9-AF41-200303C6A76E}"/>
    <dgm:cxn modelId="{50C9D5E3-FF3F-204D-8E41-4771DD408097}" type="presOf" srcId="{B552E10A-3DFF-4866-9845-5579B84625EE}" destId="{767B6064-BD46-CA4C-89F2-574C2A578AB0}" srcOrd="0" destOrd="0" presId="urn:microsoft.com/office/officeart/2008/layout/LinedList"/>
    <dgm:cxn modelId="{C034B1FB-AFE5-5B4F-AF48-5CD88B158EE9}" type="presOf" srcId="{C86671A0-AB14-458A-B9AD-32EC668D1A6E}" destId="{279F36F7-6962-E54A-B50F-968B079C4F8B}" srcOrd="0" destOrd="0" presId="urn:microsoft.com/office/officeart/2008/layout/LinedList"/>
    <dgm:cxn modelId="{A2743ABF-368E-8049-A318-E3535CA188EC}" type="presParOf" srcId="{767B6064-BD46-CA4C-89F2-574C2A578AB0}" destId="{957D44A0-9D28-3445-9F22-4E64B73089FD}" srcOrd="0" destOrd="0" presId="urn:microsoft.com/office/officeart/2008/layout/LinedList"/>
    <dgm:cxn modelId="{E76D251C-4A85-8542-B5AA-EFAC07F18043}" type="presParOf" srcId="{767B6064-BD46-CA4C-89F2-574C2A578AB0}" destId="{C7DBE5A2-4DBE-0B4A-83FA-1E576F175DC0}" srcOrd="1" destOrd="0" presId="urn:microsoft.com/office/officeart/2008/layout/LinedList"/>
    <dgm:cxn modelId="{FEFFCD6D-183E-8E4B-B99C-D7CBF1E495A5}" type="presParOf" srcId="{C7DBE5A2-4DBE-0B4A-83FA-1E576F175DC0}" destId="{E3E91187-9E75-144C-B6FA-2A1B1204EB6C}" srcOrd="0" destOrd="0" presId="urn:microsoft.com/office/officeart/2008/layout/LinedList"/>
    <dgm:cxn modelId="{594D9994-A14F-F24A-BCD3-A1BA2EEC987C}" type="presParOf" srcId="{C7DBE5A2-4DBE-0B4A-83FA-1E576F175DC0}" destId="{A49F6301-9D90-5344-A309-F70A42B73411}" srcOrd="1" destOrd="0" presId="urn:microsoft.com/office/officeart/2008/layout/LinedList"/>
    <dgm:cxn modelId="{5756F884-F18A-ED47-AA90-1C12DDF3DBC8}" type="presParOf" srcId="{767B6064-BD46-CA4C-89F2-574C2A578AB0}" destId="{641B966E-570D-BB4A-8B87-C51247509B5B}" srcOrd="2" destOrd="0" presId="urn:microsoft.com/office/officeart/2008/layout/LinedList"/>
    <dgm:cxn modelId="{96BB2EF1-16D0-CA4D-ABA4-B2D5646E1BC3}" type="presParOf" srcId="{767B6064-BD46-CA4C-89F2-574C2A578AB0}" destId="{F02FD885-793E-AB40-AB12-F9DE4EC750B9}" srcOrd="3" destOrd="0" presId="urn:microsoft.com/office/officeart/2008/layout/LinedList"/>
    <dgm:cxn modelId="{6FEE536E-C628-5944-B91F-1422F0C98755}" type="presParOf" srcId="{F02FD885-793E-AB40-AB12-F9DE4EC750B9}" destId="{9FE2FAD6-4771-0F49-86CA-14D7843B268F}" srcOrd="0" destOrd="0" presId="urn:microsoft.com/office/officeart/2008/layout/LinedList"/>
    <dgm:cxn modelId="{AED32A4D-FCFC-AE41-9D1C-A60E7A448D17}" type="presParOf" srcId="{F02FD885-793E-AB40-AB12-F9DE4EC750B9}" destId="{E53E910F-8FD5-6042-86B0-DF69D86A0AB7}" srcOrd="1" destOrd="0" presId="urn:microsoft.com/office/officeart/2008/layout/LinedList"/>
    <dgm:cxn modelId="{EFB4AA95-DFED-6E43-9D88-F1A6C0213381}" type="presParOf" srcId="{767B6064-BD46-CA4C-89F2-574C2A578AB0}" destId="{989BEC65-83CB-BA4B-B93D-AB926A559428}" srcOrd="4" destOrd="0" presId="urn:microsoft.com/office/officeart/2008/layout/LinedList"/>
    <dgm:cxn modelId="{C6D66558-5CA1-0448-97CE-557C1EC1DF78}" type="presParOf" srcId="{767B6064-BD46-CA4C-89F2-574C2A578AB0}" destId="{D17D0AC2-C73D-4A44-BB59-6C66348E33F3}" srcOrd="5" destOrd="0" presId="urn:microsoft.com/office/officeart/2008/layout/LinedList"/>
    <dgm:cxn modelId="{B7E333F5-2A88-C74D-8BDB-DA6EE4F59537}" type="presParOf" srcId="{D17D0AC2-C73D-4A44-BB59-6C66348E33F3}" destId="{2349899C-9905-3841-96D3-C8BB34CE8905}" srcOrd="0" destOrd="0" presId="urn:microsoft.com/office/officeart/2008/layout/LinedList"/>
    <dgm:cxn modelId="{D9ADF83C-F26B-AB40-A623-D21B1E14DDC8}" type="presParOf" srcId="{D17D0AC2-C73D-4A44-BB59-6C66348E33F3}" destId="{649FB016-4BA5-C04C-AE2A-58967A0D3A50}" srcOrd="1" destOrd="0" presId="urn:microsoft.com/office/officeart/2008/layout/LinedList"/>
    <dgm:cxn modelId="{AE850C96-E60F-874B-AFDD-3BC05DA778FF}" type="presParOf" srcId="{767B6064-BD46-CA4C-89F2-574C2A578AB0}" destId="{EC960E4E-7D13-0546-998B-0B231193FE3E}" srcOrd="6" destOrd="0" presId="urn:microsoft.com/office/officeart/2008/layout/LinedList"/>
    <dgm:cxn modelId="{F9B0EE6D-F7AC-1248-A0EA-21B9E88569F0}" type="presParOf" srcId="{767B6064-BD46-CA4C-89F2-574C2A578AB0}" destId="{22EE87F5-EC84-C04C-906F-9EFEC435291E}" srcOrd="7" destOrd="0" presId="urn:microsoft.com/office/officeart/2008/layout/LinedList"/>
    <dgm:cxn modelId="{551E2D79-DA52-AD4C-8117-D0ECC8E56B4C}" type="presParOf" srcId="{22EE87F5-EC84-C04C-906F-9EFEC435291E}" destId="{469572C1-FA10-6D46-A888-043B9B0EE224}" srcOrd="0" destOrd="0" presId="urn:microsoft.com/office/officeart/2008/layout/LinedList"/>
    <dgm:cxn modelId="{73D94C75-F2CB-A444-BCC1-ECC89D100811}" type="presParOf" srcId="{22EE87F5-EC84-C04C-906F-9EFEC435291E}" destId="{8CBB8032-471B-1347-9786-5B6EF9AD1442}" srcOrd="1" destOrd="0" presId="urn:microsoft.com/office/officeart/2008/layout/LinedList"/>
    <dgm:cxn modelId="{45B676AC-91C7-0A45-ADFA-DD3B1528730A}" type="presParOf" srcId="{767B6064-BD46-CA4C-89F2-574C2A578AB0}" destId="{C256F984-97F7-4744-B57A-1A43D544D5C3}" srcOrd="8" destOrd="0" presId="urn:microsoft.com/office/officeart/2008/layout/LinedList"/>
    <dgm:cxn modelId="{C9FB8D79-8FF8-364C-951E-397576D1DB6E}" type="presParOf" srcId="{767B6064-BD46-CA4C-89F2-574C2A578AB0}" destId="{3542D291-54BB-974B-9D54-C729FD4B4D39}" srcOrd="9" destOrd="0" presId="urn:microsoft.com/office/officeart/2008/layout/LinedList"/>
    <dgm:cxn modelId="{2CC36C57-FF04-9348-890A-1DB7E17884EE}" type="presParOf" srcId="{3542D291-54BB-974B-9D54-C729FD4B4D39}" destId="{CAA75940-CF7D-7B4D-A567-481448482F70}" srcOrd="0" destOrd="0" presId="urn:microsoft.com/office/officeart/2008/layout/LinedList"/>
    <dgm:cxn modelId="{1BF05822-FC52-B14D-8705-F16276CE7324}" type="presParOf" srcId="{3542D291-54BB-974B-9D54-C729FD4B4D39}" destId="{B915250A-6917-D049-A3BE-1254A1B54DF6}" srcOrd="1" destOrd="0" presId="urn:microsoft.com/office/officeart/2008/layout/LinedList"/>
    <dgm:cxn modelId="{BBDCB5D0-4C72-3246-93F0-677BC812EA88}" type="presParOf" srcId="{767B6064-BD46-CA4C-89F2-574C2A578AB0}" destId="{B1EC955D-608F-7A41-8668-690C666B1441}" srcOrd="10" destOrd="0" presId="urn:microsoft.com/office/officeart/2008/layout/LinedList"/>
    <dgm:cxn modelId="{41F3B5C3-365F-1146-9FBF-9FBD4C1D48B1}" type="presParOf" srcId="{767B6064-BD46-CA4C-89F2-574C2A578AB0}" destId="{58BDF729-2371-0B47-93FE-AE7D8B794888}" srcOrd="11" destOrd="0" presId="urn:microsoft.com/office/officeart/2008/layout/LinedList"/>
    <dgm:cxn modelId="{FB2ED5C4-461F-FD46-89DB-9B9354DE1FB3}" type="presParOf" srcId="{58BDF729-2371-0B47-93FE-AE7D8B794888}" destId="{279F36F7-6962-E54A-B50F-968B079C4F8B}" srcOrd="0" destOrd="0" presId="urn:microsoft.com/office/officeart/2008/layout/LinedList"/>
    <dgm:cxn modelId="{BA1D912F-09DC-4241-A469-101985466C5F}" type="presParOf" srcId="{58BDF729-2371-0B47-93FE-AE7D8B794888}" destId="{3CE2469E-1EEE-D24B-AF68-E37F9251DAF6}" srcOrd="1" destOrd="0" presId="urn:microsoft.com/office/officeart/2008/layout/LinedList"/>
    <dgm:cxn modelId="{A85C1996-B887-274A-86A4-4E82D8A15A0D}" type="presParOf" srcId="{767B6064-BD46-CA4C-89F2-574C2A578AB0}" destId="{E3D1CE4C-95B6-AE44-A44B-25475528E1AD}" srcOrd="12" destOrd="0" presId="urn:microsoft.com/office/officeart/2008/layout/LinedList"/>
    <dgm:cxn modelId="{B4B453F0-EA7D-214E-BB33-ED8B52A9F38B}" type="presParOf" srcId="{767B6064-BD46-CA4C-89F2-574C2A578AB0}" destId="{E0EA8F8B-D812-E045-85FB-A6943EEDE65A}" srcOrd="13" destOrd="0" presId="urn:microsoft.com/office/officeart/2008/layout/LinedList"/>
    <dgm:cxn modelId="{3BF26FDE-027C-3C42-BBC5-C3CB19A54D41}" type="presParOf" srcId="{E0EA8F8B-D812-E045-85FB-A6943EEDE65A}" destId="{E68378D7-6D34-4545-82AB-6D4801664E4D}" srcOrd="0" destOrd="0" presId="urn:microsoft.com/office/officeart/2008/layout/LinedList"/>
    <dgm:cxn modelId="{96F085D8-413A-4B48-B2AD-0C7E68A017C9}" type="presParOf" srcId="{E0EA8F8B-D812-E045-85FB-A6943EEDE65A}" destId="{F1F8440E-F817-0146-9BAB-8A328F246722}" srcOrd="1" destOrd="0" presId="urn:microsoft.com/office/officeart/2008/layout/LinedList"/>
    <dgm:cxn modelId="{66A5B4BA-F943-0043-9FA8-A59C62438A64}" type="presParOf" srcId="{767B6064-BD46-CA4C-89F2-574C2A578AB0}" destId="{56124B7E-AF06-1B49-A0E2-09A28845E9E9}" srcOrd="14" destOrd="0" presId="urn:microsoft.com/office/officeart/2008/layout/LinedList"/>
    <dgm:cxn modelId="{AD004E1F-FFBF-6448-9385-7D47C9BF51DA}" type="presParOf" srcId="{767B6064-BD46-CA4C-89F2-574C2A578AB0}" destId="{CA63D9B8-745E-6946-855F-B468267B6A26}" srcOrd="15" destOrd="0" presId="urn:microsoft.com/office/officeart/2008/layout/LinedList"/>
    <dgm:cxn modelId="{76A734DA-0820-D24C-89AA-F1A065286A9C}" type="presParOf" srcId="{CA63D9B8-745E-6946-855F-B468267B6A26}" destId="{C30200BB-5B95-F34E-B60E-32714657385C}" srcOrd="0" destOrd="0" presId="urn:microsoft.com/office/officeart/2008/layout/LinedList"/>
    <dgm:cxn modelId="{D5FC1E87-7AFF-EA4D-AEF0-47A89B238ED3}" type="presParOf" srcId="{CA63D9B8-745E-6946-855F-B468267B6A26}" destId="{F18803D9-C0BE-4145-B57E-02A6621A8C4F}" srcOrd="1" destOrd="0" presId="urn:microsoft.com/office/officeart/2008/layout/LinedList"/>
    <dgm:cxn modelId="{63E95499-64C9-4E4D-A280-282D0F588DF5}" type="presParOf" srcId="{767B6064-BD46-CA4C-89F2-574C2A578AB0}" destId="{434042EE-2938-DA42-A59E-AD97E0AB1AA9}" srcOrd="16" destOrd="0" presId="urn:microsoft.com/office/officeart/2008/layout/LinedList"/>
    <dgm:cxn modelId="{F27B8A19-3EE0-B343-B463-1AB601DBD22D}" type="presParOf" srcId="{767B6064-BD46-CA4C-89F2-574C2A578AB0}" destId="{116E83FB-0F10-A640-8233-5C9DDAA27A1B}" srcOrd="17" destOrd="0" presId="urn:microsoft.com/office/officeart/2008/layout/LinedList"/>
    <dgm:cxn modelId="{8191D73B-642D-4146-B312-8B50945EB5CF}" type="presParOf" srcId="{116E83FB-0F10-A640-8233-5C9DDAA27A1B}" destId="{099E45A8-24D9-4042-BA92-31D5D5CE8EC4}" srcOrd="0" destOrd="0" presId="urn:microsoft.com/office/officeart/2008/layout/LinedList"/>
    <dgm:cxn modelId="{09B5A2DE-BAA2-2244-B684-3756568144F8}" type="presParOf" srcId="{116E83FB-0F10-A640-8233-5C9DDAA27A1B}" destId="{DF3D6DF2-DCC3-824D-A7D3-2FA7E77DBE0F}" srcOrd="1" destOrd="0" presId="urn:microsoft.com/office/officeart/2008/layout/LinedList"/>
    <dgm:cxn modelId="{26438195-862E-AE42-9792-9321D99E7A8B}" type="presParOf" srcId="{767B6064-BD46-CA4C-89F2-574C2A578AB0}" destId="{C136F7B9-023F-A441-9C71-B6759069B9DE}" srcOrd="18" destOrd="0" presId="urn:microsoft.com/office/officeart/2008/layout/LinedList"/>
    <dgm:cxn modelId="{3DEC5A6F-BF3B-1444-9C35-89F988D86E21}" type="presParOf" srcId="{767B6064-BD46-CA4C-89F2-574C2A578AB0}" destId="{51C83279-B5DC-2C4D-85D5-6C7B248CAC0C}" srcOrd="19" destOrd="0" presId="urn:microsoft.com/office/officeart/2008/layout/LinedList"/>
    <dgm:cxn modelId="{F0B7C5A2-3355-F440-8FEC-8B52FBB5E241}" type="presParOf" srcId="{51C83279-B5DC-2C4D-85D5-6C7B248CAC0C}" destId="{9DA48B4F-174B-3748-9467-5593F77E3E43}" srcOrd="0" destOrd="0" presId="urn:microsoft.com/office/officeart/2008/layout/LinedList"/>
    <dgm:cxn modelId="{41A7C070-D008-A44C-B65D-0BA0710E2F74}" type="presParOf" srcId="{51C83279-B5DC-2C4D-85D5-6C7B248CAC0C}" destId="{46C0384D-3719-964D-8879-3F09122DA8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33BCB7-C0AB-364D-9ACF-1DB807633F65}">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EB6B40-DFC8-CE4E-984F-D8F9075E0346}">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1 X 4,500 word business plan (30%) </a:t>
          </a:r>
          <a:endParaRPr lang="en-US" sz="2500" kern="1200"/>
        </a:p>
      </dsp:txBody>
      <dsp:txXfrm>
        <a:off x="0" y="0"/>
        <a:ext cx="6492875" cy="1276350"/>
      </dsp:txXfrm>
    </dsp:sp>
    <dsp:sp modelId="{139277E3-3E97-C34A-BC83-086AE46F40ED}">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638DAD-A489-B44A-9959-43F735A1C6EE}">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1 x promotional resources or product, equivalent to 4,500 words or a 20 minute film (30%) </a:t>
          </a:r>
          <a:endParaRPr lang="en-US" sz="2500" kern="1200"/>
        </a:p>
      </dsp:txBody>
      <dsp:txXfrm>
        <a:off x="0" y="1276350"/>
        <a:ext cx="6492875" cy="1276350"/>
      </dsp:txXfrm>
    </dsp:sp>
    <dsp:sp modelId="{5ED647B0-B3C0-DB4D-9D73-D32A46CC7654}">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5BF3C3-CDD8-2842-ABB6-64DA26823F0D}">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1 x Self reflection &amp; peer review template: (15%). </a:t>
          </a:r>
          <a:endParaRPr lang="en-US" sz="2500" kern="1200"/>
        </a:p>
      </dsp:txBody>
      <dsp:txXfrm>
        <a:off x="0" y="2552700"/>
        <a:ext cx="6492875" cy="1276350"/>
      </dsp:txXfrm>
    </dsp:sp>
    <dsp:sp modelId="{F764A5FA-A3F7-6D41-BC11-701F970C3EEB}">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8B9D31-EF6A-C54E-8E2C-9910CAF56F6F}">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To be handed in via ‘Turn it in’ Friday 12</a:t>
          </a:r>
          <a:r>
            <a:rPr lang="en-US" sz="2500" kern="1200" baseline="30000"/>
            <a:t>th</a:t>
          </a:r>
          <a:r>
            <a:rPr lang="en-US" sz="2500" kern="1200"/>
            <a:t> May – 23:59</a:t>
          </a:r>
        </a:p>
      </dsp:txBody>
      <dsp:txXfrm>
        <a:off x="0" y="3829050"/>
        <a:ext cx="6492875" cy="1276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36268-1156-450E-B082-E1D32E82030F}">
      <dsp:nvSpPr>
        <dsp:cNvPr id="0" name=""/>
        <dsp:cNvSpPr/>
      </dsp:nvSpPr>
      <dsp:spPr>
        <a:xfrm>
          <a:off x="0" y="958220"/>
          <a:ext cx="6588691" cy="176902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5805F-0120-44BB-829A-D1185DF1BBC9}">
      <dsp:nvSpPr>
        <dsp:cNvPr id="0" name=""/>
        <dsp:cNvSpPr/>
      </dsp:nvSpPr>
      <dsp:spPr>
        <a:xfrm>
          <a:off x="535129" y="1356250"/>
          <a:ext cx="972962" cy="972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86DBC1-9D9D-4FF3-B721-906B446C3807}">
      <dsp:nvSpPr>
        <dsp:cNvPr id="0" name=""/>
        <dsp:cNvSpPr/>
      </dsp:nvSpPr>
      <dsp:spPr>
        <a:xfrm>
          <a:off x="2043221" y="958220"/>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111250">
            <a:lnSpc>
              <a:spcPct val="90000"/>
            </a:lnSpc>
            <a:spcBef>
              <a:spcPct val="0"/>
            </a:spcBef>
            <a:spcAft>
              <a:spcPct val="35000"/>
            </a:spcAft>
            <a:buNone/>
          </a:pPr>
          <a:r>
            <a:rPr lang="en-GB" sz="2500" kern="1200"/>
            <a:t>Promote interest, </a:t>
          </a:r>
          <a:r>
            <a:rPr lang="en-GB" sz="2500" b="1" kern="1200"/>
            <a:t>participation </a:t>
          </a:r>
          <a:r>
            <a:rPr lang="en-GB" sz="2500" kern="1200"/>
            <a:t>and performance </a:t>
          </a:r>
          <a:endParaRPr lang="en-US" sz="2500" kern="1200"/>
        </a:p>
      </dsp:txBody>
      <dsp:txXfrm>
        <a:off x="2043221" y="958220"/>
        <a:ext cx="4545469" cy="1769022"/>
      </dsp:txXfrm>
    </dsp:sp>
    <dsp:sp modelId="{7CBD9D90-AA3E-4B50-ABAE-F852F75A9DF8}">
      <dsp:nvSpPr>
        <dsp:cNvPr id="0" name=""/>
        <dsp:cNvSpPr/>
      </dsp:nvSpPr>
      <dsp:spPr>
        <a:xfrm>
          <a:off x="0" y="3169499"/>
          <a:ext cx="6588691" cy="176902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DB0A33-1877-49C6-ADB6-DD45BBB3B224}">
      <dsp:nvSpPr>
        <dsp:cNvPr id="0" name=""/>
        <dsp:cNvSpPr/>
      </dsp:nvSpPr>
      <dsp:spPr>
        <a:xfrm>
          <a:off x="535129" y="3567529"/>
          <a:ext cx="972962" cy="972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BE45D3-B188-43C9-BD40-BA4EE6FCE2A4}">
      <dsp:nvSpPr>
        <dsp:cNvPr id="0" name=""/>
        <dsp:cNvSpPr/>
      </dsp:nvSpPr>
      <dsp:spPr>
        <a:xfrm>
          <a:off x="2043221" y="3169499"/>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111250">
            <a:lnSpc>
              <a:spcPct val="90000"/>
            </a:lnSpc>
            <a:spcBef>
              <a:spcPct val="0"/>
            </a:spcBef>
            <a:spcAft>
              <a:spcPct val="35000"/>
            </a:spcAft>
            <a:buNone/>
          </a:pPr>
          <a:r>
            <a:rPr lang="en-GB" sz="2500" kern="1200"/>
            <a:t>Get more people to play more sport and to be the best they can be </a:t>
          </a:r>
          <a:r>
            <a:rPr lang="en-GB" sz="2500" b="1" kern="1200"/>
            <a:t>(performance) </a:t>
          </a:r>
          <a:endParaRPr lang="en-US" sz="2500" kern="1200"/>
        </a:p>
      </dsp:txBody>
      <dsp:txXfrm>
        <a:off x="2043221" y="3169499"/>
        <a:ext cx="4545469" cy="17690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7BC248-D2C2-514D-8030-D7FE72AEF248}">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A9B9DF-1073-5248-81DA-E5B500E5598D}">
      <dsp:nvSpPr>
        <dsp:cNvPr id="0" name=""/>
        <dsp:cNvSpPr/>
      </dsp:nvSpPr>
      <dsp:spPr>
        <a:xfrm>
          <a:off x="0" y="531"/>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1. Development of Sport </a:t>
          </a:r>
          <a:endParaRPr lang="en-US" sz="2800" kern="1200"/>
        </a:p>
      </dsp:txBody>
      <dsp:txXfrm>
        <a:off x="0" y="531"/>
        <a:ext cx="10515600" cy="621467"/>
      </dsp:txXfrm>
    </dsp:sp>
    <dsp:sp modelId="{B154A68F-AF28-084E-A68C-B5245B90CDB4}">
      <dsp:nvSpPr>
        <dsp:cNvPr id="0" name=""/>
        <dsp:cNvSpPr/>
      </dsp:nvSpPr>
      <dsp:spPr>
        <a:xfrm>
          <a:off x="0" y="62199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E0F25E-1F83-CA4C-9A0A-3B257D7EA3B5}">
      <dsp:nvSpPr>
        <dsp:cNvPr id="0" name=""/>
        <dsp:cNvSpPr/>
      </dsp:nvSpPr>
      <dsp:spPr>
        <a:xfrm>
          <a:off x="0" y="621999"/>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Aim is to develop sport </a:t>
          </a:r>
          <a:endParaRPr lang="en-US" sz="2800" kern="1200"/>
        </a:p>
      </dsp:txBody>
      <dsp:txXfrm>
        <a:off x="0" y="621999"/>
        <a:ext cx="10515600" cy="621467"/>
      </dsp:txXfrm>
    </dsp:sp>
    <dsp:sp modelId="{D421114F-3561-6845-90D3-6E52CE43397C}">
      <dsp:nvSpPr>
        <dsp:cNvPr id="0" name=""/>
        <dsp:cNvSpPr/>
      </dsp:nvSpPr>
      <dsp:spPr>
        <a:xfrm>
          <a:off x="0" y="124346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638B2F-0EEE-5E4D-B8E7-B0C61CABFACB}">
      <dsp:nvSpPr>
        <dsp:cNvPr id="0" name=""/>
        <dsp:cNvSpPr/>
      </dsp:nvSpPr>
      <dsp:spPr>
        <a:xfrm>
          <a:off x="0" y="1243467"/>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Sport for Sport’s Sake (pure sport) </a:t>
          </a:r>
          <a:endParaRPr lang="en-US" sz="2800" kern="1200"/>
        </a:p>
      </dsp:txBody>
      <dsp:txXfrm>
        <a:off x="0" y="1243467"/>
        <a:ext cx="10515600" cy="621467"/>
      </dsp:txXfrm>
    </dsp:sp>
    <dsp:sp modelId="{F25B8F79-5B22-A145-95F9-955AF724A93C}">
      <dsp:nvSpPr>
        <dsp:cNvPr id="0" name=""/>
        <dsp:cNvSpPr/>
      </dsp:nvSpPr>
      <dsp:spPr>
        <a:xfrm>
          <a:off x="0" y="186493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331DE2-9CBF-5040-9E3A-82B2E556CF7C}">
      <dsp:nvSpPr>
        <dsp:cNvPr id="0" name=""/>
        <dsp:cNvSpPr/>
      </dsp:nvSpPr>
      <dsp:spPr>
        <a:xfrm>
          <a:off x="0" y="1864935"/>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2. Development through Sport </a:t>
          </a:r>
          <a:endParaRPr lang="en-US" sz="2800" kern="1200"/>
        </a:p>
      </dsp:txBody>
      <dsp:txXfrm>
        <a:off x="0" y="1864935"/>
        <a:ext cx="10515600" cy="621467"/>
      </dsp:txXfrm>
    </dsp:sp>
    <dsp:sp modelId="{52A174BB-096A-4C41-817B-6D25FFFF6EBD}">
      <dsp:nvSpPr>
        <dsp:cNvPr id="0" name=""/>
        <dsp:cNvSpPr/>
      </dsp:nvSpPr>
      <dsp:spPr>
        <a:xfrm>
          <a:off x="0" y="24864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F39ACD-5C0C-D94E-8DE2-6FE62C070F52}">
      <dsp:nvSpPr>
        <dsp:cNvPr id="0" name=""/>
        <dsp:cNvSpPr/>
      </dsp:nvSpPr>
      <dsp:spPr>
        <a:xfrm>
          <a:off x="0" y="2486402"/>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Aim is to develop people </a:t>
          </a:r>
          <a:endParaRPr lang="en-US" sz="2800" kern="1200"/>
        </a:p>
      </dsp:txBody>
      <dsp:txXfrm>
        <a:off x="0" y="2486402"/>
        <a:ext cx="10515600" cy="621467"/>
      </dsp:txXfrm>
    </dsp:sp>
    <dsp:sp modelId="{94205501-F052-7A41-98E2-EDF11AA0387B}">
      <dsp:nvSpPr>
        <dsp:cNvPr id="0" name=""/>
        <dsp:cNvSpPr/>
      </dsp:nvSpPr>
      <dsp:spPr>
        <a:xfrm>
          <a:off x="0" y="310787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774877-BAFC-044D-B4BE-0D64E0C77293}">
      <dsp:nvSpPr>
        <dsp:cNvPr id="0" name=""/>
        <dsp:cNvSpPr/>
      </dsp:nvSpPr>
      <dsp:spPr>
        <a:xfrm>
          <a:off x="0" y="3107870"/>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Sport for Good </a:t>
          </a:r>
          <a:endParaRPr lang="en-US" sz="2800" kern="1200"/>
        </a:p>
      </dsp:txBody>
      <dsp:txXfrm>
        <a:off x="0" y="3107870"/>
        <a:ext cx="10515600" cy="621467"/>
      </dsp:txXfrm>
    </dsp:sp>
    <dsp:sp modelId="{4907CD0A-9BD3-9E42-AF68-876BD4CA3C6C}">
      <dsp:nvSpPr>
        <dsp:cNvPr id="0" name=""/>
        <dsp:cNvSpPr/>
      </dsp:nvSpPr>
      <dsp:spPr>
        <a:xfrm>
          <a:off x="0" y="372933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4D0CA2-E9C9-FC43-9629-8CE8D5F831C5}">
      <dsp:nvSpPr>
        <dsp:cNvPr id="0" name=""/>
        <dsp:cNvSpPr/>
      </dsp:nvSpPr>
      <dsp:spPr>
        <a:xfrm>
          <a:off x="0" y="3729338"/>
          <a:ext cx="10515600"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e.g. Health, education, crime, regeneration, peace, social inclusion </a:t>
          </a:r>
          <a:endParaRPr lang="en-US" sz="2800" kern="1200"/>
        </a:p>
      </dsp:txBody>
      <dsp:txXfrm>
        <a:off x="0" y="3729338"/>
        <a:ext cx="10515600" cy="6214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7D44A0-9D28-3445-9F22-4E64B73089FD}">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91187-9E75-144C-B6FA-2A1B1204EB6C}">
      <dsp:nvSpPr>
        <dsp:cNvPr id="0" name=""/>
        <dsp:cNvSpPr/>
      </dsp:nvSpPr>
      <dsp:spPr>
        <a:xfrm>
          <a:off x="0" y="675"/>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Key organisations responsible for developing sport: </a:t>
          </a:r>
          <a:endParaRPr lang="en-US" sz="1700" kern="1200"/>
        </a:p>
      </dsp:txBody>
      <dsp:txXfrm>
        <a:off x="0" y="675"/>
        <a:ext cx="6900512" cy="553478"/>
      </dsp:txXfrm>
    </dsp:sp>
    <dsp:sp modelId="{641B966E-570D-BB4A-8B87-C51247509B5B}">
      <dsp:nvSpPr>
        <dsp:cNvPr id="0" name=""/>
        <dsp:cNvSpPr/>
      </dsp:nvSpPr>
      <dsp:spPr>
        <a:xfrm>
          <a:off x="0" y="554154"/>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E2FAD6-4771-0F49-86CA-14D7843B268F}">
      <dsp:nvSpPr>
        <dsp:cNvPr id="0" name=""/>
        <dsp:cNvSpPr/>
      </dsp:nvSpPr>
      <dsp:spPr>
        <a:xfrm>
          <a:off x="0" y="554154"/>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DCMS – Department for Culture, Media and Sport (England) </a:t>
          </a:r>
          <a:endParaRPr lang="en-US" sz="1700" kern="1200"/>
        </a:p>
      </dsp:txBody>
      <dsp:txXfrm>
        <a:off x="0" y="554154"/>
        <a:ext cx="6900512" cy="553478"/>
      </dsp:txXfrm>
    </dsp:sp>
    <dsp:sp modelId="{989BEC65-83CB-BA4B-B93D-AB926A559428}">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49899C-9905-3841-96D3-C8BB34CE8905}">
      <dsp:nvSpPr>
        <dsp:cNvPr id="0" name=""/>
        <dsp:cNvSpPr/>
      </dsp:nvSpPr>
      <dsp:spPr>
        <a:xfrm>
          <a:off x="0" y="1107633"/>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Welsh Government </a:t>
          </a:r>
          <a:endParaRPr lang="en-US" sz="1700" kern="1200"/>
        </a:p>
      </dsp:txBody>
      <dsp:txXfrm>
        <a:off x="0" y="1107633"/>
        <a:ext cx="6900512" cy="553478"/>
      </dsp:txXfrm>
    </dsp:sp>
    <dsp:sp modelId="{EC960E4E-7D13-0546-998B-0B231193FE3E}">
      <dsp:nvSpPr>
        <dsp:cNvPr id="0" name=""/>
        <dsp:cNvSpPr/>
      </dsp:nvSpPr>
      <dsp:spPr>
        <a:xfrm>
          <a:off x="0" y="1661112"/>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572C1-FA10-6D46-A888-043B9B0EE224}">
      <dsp:nvSpPr>
        <dsp:cNvPr id="0" name=""/>
        <dsp:cNvSpPr/>
      </dsp:nvSpPr>
      <dsp:spPr>
        <a:xfrm>
          <a:off x="0" y="1661112"/>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Sports Councils (Sport England, Sport Wales, etc.) </a:t>
          </a:r>
          <a:endParaRPr lang="en-US" sz="1700" kern="1200"/>
        </a:p>
      </dsp:txBody>
      <dsp:txXfrm>
        <a:off x="0" y="1661112"/>
        <a:ext cx="6900512" cy="553478"/>
      </dsp:txXfrm>
    </dsp:sp>
    <dsp:sp modelId="{C256F984-97F7-4744-B57A-1A43D544D5C3}">
      <dsp:nvSpPr>
        <dsp:cNvPr id="0" name=""/>
        <dsp:cNvSpPr/>
      </dsp:nvSpPr>
      <dsp:spPr>
        <a:xfrm>
          <a:off x="0" y="2214591"/>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A75940-CF7D-7B4D-A567-481448482F70}">
      <dsp:nvSpPr>
        <dsp:cNvPr id="0" name=""/>
        <dsp:cNvSpPr/>
      </dsp:nvSpPr>
      <dsp:spPr>
        <a:xfrm>
          <a:off x="0" y="2214591"/>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UK Sport (also a sport council with a focus on Elite Sport) </a:t>
          </a:r>
          <a:endParaRPr lang="en-US" sz="1700" kern="1200"/>
        </a:p>
      </dsp:txBody>
      <dsp:txXfrm>
        <a:off x="0" y="2214591"/>
        <a:ext cx="6900512" cy="553478"/>
      </dsp:txXfrm>
    </dsp:sp>
    <dsp:sp modelId="{B1EC955D-608F-7A41-8668-690C666B1441}">
      <dsp:nvSpPr>
        <dsp:cNvPr id="0" name=""/>
        <dsp:cNvSpPr/>
      </dsp:nvSpPr>
      <dsp:spPr>
        <a:xfrm>
          <a:off x="0" y="276807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9F36F7-6962-E54A-B50F-968B079C4F8B}">
      <dsp:nvSpPr>
        <dsp:cNvPr id="0" name=""/>
        <dsp:cNvSpPr/>
      </dsp:nvSpPr>
      <dsp:spPr>
        <a:xfrm>
          <a:off x="0" y="2768070"/>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National Governing Bodies of Sport (NGBS) </a:t>
          </a:r>
          <a:endParaRPr lang="en-US" sz="1700" kern="1200"/>
        </a:p>
      </dsp:txBody>
      <dsp:txXfrm>
        <a:off x="0" y="2768070"/>
        <a:ext cx="6900512" cy="553478"/>
      </dsp:txXfrm>
    </dsp:sp>
    <dsp:sp modelId="{E3D1CE4C-95B6-AE44-A44B-25475528E1AD}">
      <dsp:nvSpPr>
        <dsp:cNvPr id="0" name=""/>
        <dsp:cNvSpPr/>
      </dsp:nvSpPr>
      <dsp:spPr>
        <a:xfrm>
          <a:off x="0" y="3321549"/>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8378D7-6D34-4545-82AB-6D4801664E4D}">
      <dsp:nvSpPr>
        <dsp:cNvPr id="0" name=""/>
        <dsp:cNvSpPr/>
      </dsp:nvSpPr>
      <dsp:spPr>
        <a:xfrm>
          <a:off x="0" y="3321549"/>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Local Authorities (e.g. City and County of Swansea) </a:t>
          </a:r>
          <a:endParaRPr lang="en-US" sz="1700" kern="1200"/>
        </a:p>
      </dsp:txBody>
      <dsp:txXfrm>
        <a:off x="0" y="3321549"/>
        <a:ext cx="6900512" cy="553478"/>
      </dsp:txXfrm>
    </dsp:sp>
    <dsp:sp modelId="{56124B7E-AF06-1B49-A0E2-09A28845E9E9}">
      <dsp:nvSpPr>
        <dsp:cNvPr id="0" name=""/>
        <dsp:cNvSpPr/>
      </dsp:nvSpPr>
      <dsp:spPr>
        <a:xfrm>
          <a:off x="0" y="38750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0200BB-5B95-F34E-B60E-32714657385C}">
      <dsp:nvSpPr>
        <dsp:cNvPr id="0" name=""/>
        <dsp:cNvSpPr/>
      </dsp:nvSpPr>
      <dsp:spPr>
        <a:xfrm>
          <a:off x="0" y="3875028"/>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Youth Sport Trust </a:t>
          </a:r>
          <a:endParaRPr lang="en-US" sz="1700" kern="1200"/>
        </a:p>
      </dsp:txBody>
      <dsp:txXfrm>
        <a:off x="0" y="3875028"/>
        <a:ext cx="6900512" cy="553478"/>
      </dsp:txXfrm>
    </dsp:sp>
    <dsp:sp modelId="{434042EE-2938-DA42-A59E-AD97E0AB1AA9}">
      <dsp:nvSpPr>
        <dsp:cNvPr id="0" name=""/>
        <dsp:cNvSpPr/>
      </dsp:nvSpPr>
      <dsp:spPr>
        <a:xfrm>
          <a:off x="0" y="4428507"/>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9E45A8-24D9-4042-BA92-31D5D5CE8EC4}">
      <dsp:nvSpPr>
        <dsp:cNvPr id="0" name=""/>
        <dsp:cNvSpPr/>
      </dsp:nvSpPr>
      <dsp:spPr>
        <a:xfrm>
          <a:off x="0" y="4428507"/>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HE and FE </a:t>
          </a:r>
          <a:endParaRPr lang="en-US" sz="1700" kern="1200"/>
        </a:p>
      </dsp:txBody>
      <dsp:txXfrm>
        <a:off x="0" y="4428507"/>
        <a:ext cx="6900512" cy="553478"/>
      </dsp:txXfrm>
    </dsp:sp>
    <dsp:sp modelId="{C136F7B9-023F-A441-9C71-B6759069B9DE}">
      <dsp:nvSpPr>
        <dsp:cNvPr id="0" name=""/>
        <dsp:cNvSpPr/>
      </dsp:nvSpPr>
      <dsp:spPr>
        <a:xfrm>
          <a:off x="0" y="4981986"/>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A48B4F-174B-3748-9467-5593F77E3E43}">
      <dsp:nvSpPr>
        <dsp:cNvPr id="0" name=""/>
        <dsp:cNvSpPr/>
      </dsp:nvSpPr>
      <dsp:spPr>
        <a:xfrm>
          <a:off x="0" y="4981986"/>
          <a:ext cx="6900512" cy="553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Plus: sports clubs/community organisations/private sector/entrepreneurs </a:t>
          </a:r>
          <a:endParaRPr lang="en-US" sz="1700" kern="1200"/>
        </a:p>
      </dsp:txBody>
      <dsp:txXfrm>
        <a:off x="0" y="4981986"/>
        <a:ext cx="6900512" cy="5534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850DC-8618-8218-AF52-FB347C56DB4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EA39552-08A2-57C5-E272-26A754DE38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1E6B8FC-3741-E74A-3A79-715203BB805F}"/>
              </a:ext>
            </a:extLst>
          </p:cNvPr>
          <p:cNvSpPr>
            <a:spLocks noGrp="1"/>
          </p:cNvSpPr>
          <p:nvPr>
            <p:ph type="dt" sz="half" idx="10"/>
          </p:nvPr>
        </p:nvSpPr>
        <p:spPr/>
        <p:txBody>
          <a:bodyPr/>
          <a:lstStyle/>
          <a:p>
            <a:fld id="{53251211-AF0A-1D48-B682-52F6E05F881D}" type="datetimeFigureOut">
              <a:rPr lang="en-US" smtClean="0"/>
              <a:t>1/27/23</a:t>
            </a:fld>
            <a:endParaRPr lang="en-US"/>
          </a:p>
        </p:txBody>
      </p:sp>
      <p:sp>
        <p:nvSpPr>
          <p:cNvPr id="5" name="Footer Placeholder 4">
            <a:extLst>
              <a:ext uri="{FF2B5EF4-FFF2-40B4-BE49-F238E27FC236}">
                <a16:creationId xmlns:a16="http://schemas.microsoft.com/office/drawing/2014/main" id="{2C3CCCF2-076A-F5CB-233B-9B9E273CAC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99833E-4F9C-ED46-5C8B-D84812092043}"/>
              </a:ext>
            </a:extLst>
          </p:cNvPr>
          <p:cNvSpPr>
            <a:spLocks noGrp="1"/>
          </p:cNvSpPr>
          <p:nvPr>
            <p:ph type="sldNum" sz="quarter" idx="12"/>
          </p:nvPr>
        </p:nvSpPr>
        <p:spPr/>
        <p:txBody>
          <a:bodyPr/>
          <a:lstStyle/>
          <a:p>
            <a:fld id="{B87A1900-2723-3B47-A171-AC188D10D882}" type="slidenum">
              <a:rPr lang="en-US" smtClean="0"/>
              <a:t>‹#›</a:t>
            </a:fld>
            <a:endParaRPr lang="en-US"/>
          </a:p>
        </p:txBody>
      </p:sp>
    </p:spTree>
    <p:extLst>
      <p:ext uri="{BB962C8B-B14F-4D97-AF65-F5344CB8AC3E}">
        <p14:creationId xmlns:p14="http://schemas.microsoft.com/office/powerpoint/2010/main" val="3522181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206BF-D474-FE59-F74E-300B77DAB4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D93D9B4-FE64-833A-0D2B-1D432FD5B29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FB26B8-894E-F352-7FA2-FFF6EF0CA3E8}"/>
              </a:ext>
            </a:extLst>
          </p:cNvPr>
          <p:cNvSpPr>
            <a:spLocks noGrp="1"/>
          </p:cNvSpPr>
          <p:nvPr>
            <p:ph type="dt" sz="half" idx="10"/>
          </p:nvPr>
        </p:nvSpPr>
        <p:spPr/>
        <p:txBody>
          <a:bodyPr/>
          <a:lstStyle/>
          <a:p>
            <a:fld id="{53251211-AF0A-1D48-B682-52F6E05F881D}" type="datetimeFigureOut">
              <a:rPr lang="en-US" smtClean="0"/>
              <a:t>1/27/23</a:t>
            </a:fld>
            <a:endParaRPr lang="en-US"/>
          </a:p>
        </p:txBody>
      </p:sp>
      <p:sp>
        <p:nvSpPr>
          <p:cNvPr id="5" name="Footer Placeholder 4">
            <a:extLst>
              <a:ext uri="{FF2B5EF4-FFF2-40B4-BE49-F238E27FC236}">
                <a16:creationId xmlns:a16="http://schemas.microsoft.com/office/drawing/2014/main" id="{3D523EC9-025F-A3DA-3203-51846FA503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E948AC-9B8C-CA1D-F3F2-C8A5FCB519DE}"/>
              </a:ext>
            </a:extLst>
          </p:cNvPr>
          <p:cNvSpPr>
            <a:spLocks noGrp="1"/>
          </p:cNvSpPr>
          <p:nvPr>
            <p:ph type="sldNum" sz="quarter" idx="12"/>
          </p:nvPr>
        </p:nvSpPr>
        <p:spPr/>
        <p:txBody>
          <a:bodyPr/>
          <a:lstStyle/>
          <a:p>
            <a:fld id="{B87A1900-2723-3B47-A171-AC188D10D882}" type="slidenum">
              <a:rPr lang="en-US" smtClean="0"/>
              <a:t>‹#›</a:t>
            </a:fld>
            <a:endParaRPr lang="en-US"/>
          </a:p>
        </p:txBody>
      </p:sp>
    </p:spTree>
    <p:extLst>
      <p:ext uri="{BB962C8B-B14F-4D97-AF65-F5344CB8AC3E}">
        <p14:creationId xmlns:p14="http://schemas.microsoft.com/office/powerpoint/2010/main" val="2250288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9D43B-7F2B-907A-2670-D662083A6DD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0B59477-AD3B-7713-814C-AED5E0C62E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ED357DC-16A5-A2D2-CE29-135ECA693095}"/>
              </a:ext>
            </a:extLst>
          </p:cNvPr>
          <p:cNvSpPr>
            <a:spLocks noGrp="1"/>
          </p:cNvSpPr>
          <p:nvPr>
            <p:ph type="dt" sz="half" idx="10"/>
          </p:nvPr>
        </p:nvSpPr>
        <p:spPr/>
        <p:txBody>
          <a:bodyPr/>
          <a:lstStyle/>
          <a:p>
            <a:fld id="{53251211-AF0A-1D48-B682-52F6E05F881D}" type="datetimeFigureOut">
              <a:rPr lang="en-US" smtClean="0"/>
              <a:t>1/27/23</a:t>
            </a:fld>
            <a:endParaRPr lang="en-US"/>
          </a:p>
        </p:txBody>
      </p:sp>
      <p:sp>
        <p:nvSpPr>
          <p:cNvPr id="5" name="Footer Placeholder 4">
            <a:extLst>
              <a:ext uri="{FF2B5EF4-FFF2-40B4-BE49-F238E27FC236}">
                <a16:creationId xmlns:a16="http://schemas.microsoft.com/office/drawing/2014/main" id="{E6631DAD-04C1-A221-B972-45FA312AE5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BAE8EA-CEB7-2D63-DFD3-879558F92B6C}"/>
              </a:ext>
            </a:extLst>
          </p:cNvPr>
          <p:cNvSpPr>
            <a:spLocks noGrp="1"/>
          </p:cNvSpPr>
          <p:nvPr>
            <p:ph type="sldNum" sz="quarter" idx="12"/>
          </p:nvPr>
        </p:nvSpPr>
        <p:spPr/>
        <p:txBody>
          <a:bodyPr/>
          <a:lstStyle/>
          <a:p>
            <a:fld id="{B87A1900-2723-3B47-A171-AC188D10D882}" type="slidenum">
              <a:rPr lang="en-US" smtClean="0"/>
              <a:t>‹#›</a:t>
            </a:fld>
            <a:endParaRPr lang="en-US"/>
          </a:p>
        </p:txBody>
      </p:sp>
    </p:spTree>
    <p:extLst>
      <p:ext uri="{BB962C8B-B14F-4D97-AF65-F5344CB8AC3E}">
        <p14:creationId xmlns:p14="http://schemas.microsoft.com/office/powerpoint/2010/main" val="514568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A1F1E-9731-CD79-B127-681C1773DE1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B28A73-F45A-D17C-0D24-D6912436E3E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BF9EBC8-5D09-331A-B0D1-E6E774FC7B7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7B90049-9301-ED06-3489-B7E3446D85D5}"/>
              </a:ext>
            </a:extLst>
          </p:cNvPr>
          <p:cNvSpPr>
            <a:spLocks noGrp="1"/>
          </p:cNvSpPr>
          <p:nvPr>
            <p:ph type="dt" sz="half" idx="10"/>
          </p:nvPr>
        </p:nvSpPr>
        <p:spPr/>
        <p:txBody>
          <a:bodyPr/>
          <a:lstStyle/>
          <a:p>
            <a:fld id="{53251211-AF0A-1D48-B682-52F6E05F881D}" type="datetimeFigureOut">
              <a:rPr lang="en-US" smtClean="0"/>
              <a:t>1/27/23</a:t>
            </a:fld>
            <a:endParaRPr lang="en-US"/>
          </a:p>
        </p:txBody>
      </p:sp>
      <p:sp>
        <p:nvSpPr>
          <p:cNvPr id="6" name="Footer Placeholder 5">
            <a:extLst>
              <a:ext uri="{FF2B5EF4-FFF2-40B4-BE49-F238E27FC236}">
                <a16:creationId xmlns:a16="http://schemas.microsoft.com/office/drawing/2014/main" id="{0B30BE82-DDEB-8335-237C-4D3125DFD0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B67921-D32F-C432-36D2-57DF1D105C69}"/>
              </a:ext>
            </a:extLst>
          </p:cNvPr>
          <p:cNvSpPr>
            <a:spLocks noGrp="1"/>
          </p:cNvSpPr>
          <p:nvPr>
            <p:ph type="sldNum" sz="quarter" idx="12"/>
          </p:nvPr>
        </p:nvSpPr>
        <p:spPr/>
        <p:txBody>
          <a:bodyPr/>
          <a:lstStyle/>
          <a:p>
            <a:fld id="{B87A1900-2723-3B47-A171-AC188D10D882}" type="slidenum">
              <a:rPr lang="en-US" smtClean="0"/>
              <a:t>‹#›</a:t>
            </a:fld>
            <a:endParaRPr lang="en-US"/>
          </a:p>
        </p:txBody>
      </p:sp>
    </p:spTree>
    <p:extLst>
      <p:ext uri="{BB962C8B-B14F-4D97-AF65-F5344CB8AC3E}">
        <p14:creationId xmlns:p14="http://schemas.microsoft.com/office/powerpoint/2010/main" val="586011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463B9-2590-4243-C0EE-35DBB87F286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D551F53-B33E-F03C-81B1-C51E9CB52D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97C9961-FF22-F8D4-AD5E-2307949C480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E951E5-1DAC-4729-8237-A1981A8253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F88CB73-420B-68E5-9417-8DA540FDC78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7172CA3-83DE-4294-96F2-3F0A45C306F2}"/>
              </a:ext>
            </a:extLst>
          </p:cNvPr>
          <p:cNvSpPr>
            <a:spLocks noGrp="1"/>
          </p:cNvSpPr>
          <p:nvPr>
            <p:ph type="dt" sz="half" idx="10"/>
          </p:nvPr>
        </p:nvSpPr>
        <p:spPr/>
        <p:txBody>
          <a:bodyPr/>
          <a:lstStyle/>
          <a:p>
            <a:fld id="{53251211-AF0A-1D48-B682-52F6E05F881D}" type="datetimeFigureOut">
              <a:rPr lang="en-US" smtClean="0"/>
              <a:t>1/27/23</a:t>
            </a:fld>
            <a:endParaRPr lang="en-US"/>
          </a:p>
        </p:txBody>
      </p:sp>
      <p:sp>
        <p:nvSpPr>
          <p:cNvPr id="8" name="Footer Placeholder 7">
            <a:extLst>
              <a:ext uri="{FF2B5EF4-FFF2-40B4-BE49-F238E27FC236}">
                <a16:creationId xmlns:a16="http://schemas.microsoft.com/office/drawing/2014/main" id="{1CAB44AF-78A6-B4F1-DE2B-F3E2BA41070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4CC81A1-44A4-BA37-EB21-A7E9E5370FE8}"/>
              </a:ext>
            </a:extLst>
          </p:cNvPr>
          <p:cNvSpPr>
            <a:spLocks noGrp="1"/>
          </p:cNvSpPr>
          <p:nvPr>
            <p:ph type="sldNum" sz="quarter" idx="12"/>
          </p:nvPr>
        </p:nvSpPr>
        <p:spPr/>
        <p:txBody>
          <a:bodyPr/>
          <a:lstStyle/>
          <a:p>
            <a:fld id="{B87A1900-2723-3B47-A171-AC188D10D882}" type="slidenum">
              <a:rPr lang="en-US" smtClean="0"/>
              <a:t>‹#›</a:t>
            </a:fld>
            <a:endParaRPr lang="en-US"/>
          </a:p>
        </p:txBody>
      </p:sp>
    </p:spTree>
    <p:extLst>
      <p:ext uri="{BB962C8B-B14F-4D97-AF65-F5344CB8AC3E}">
        <p14:creationId xmlns:p14="http://schemas.microsoft.com/office/powerpoint/2010/main" val="3068453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7DB0A-6486-2608-125F-B2BC5C31B23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89C317C-0BC4-4B62-E13E-EDDFB31AAE89}"/>
              </a:ext>
            </a:extLst>
          </p:cNvPr>
          <p:cNvSpPr>
            <a:spLocks noGrp="1"/>
          </p:cNvSpPr>
          <p:nvPr>
            <p:ph type="dt" sz="half" idx="10"/>
          </p:nvPr>
        </p:nvSpPr>
        <p:spPr/>
        <p:txBody>
          <a:bodyPr/>
          <a:lstStyle/>
          <a:p>
            <a:fld id="{53251211-AF0A-1D48-B682-52F6E05F881D}" type="datetimeFigureOut">
              <a:rPr lang="en-US" smtClean="0"/>
              <a:t>1/27/23</a:t>
            </a:fld>
            <a:endParaRPr lang="en-US"/>
          </a:p>
        </p:txBody>
      </p:sp>
      <p:sp>
        <p:nvSpPr>
          <p:cNvPr id="4" name="Footer Placeholder 3">
            <a:extLst>
              <a:ext uri="{FF2B5EF4-FFF2-40B4-BE49-F238E27FC236}">
                <a16:creationId xmlns:a16="http://schemas.microsoft.com/office/drawing/2014/main" id="{2EBF2353-7D00-F7DE-8E24-B0A0A597A3C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4DCCD7-0324-DCA1-0F78-51BB77108B62}"/>
              </a:ext>
            </a:extLst>
          </p:cNvPr>
          <p:cNvSpPr>
            <a:spLocks noGrp="1"/>
          </p:cNvSpPr>
          <p:nvPr>
            <p:ph type="sldNum" sz="quarter" idx="12"/>
          </p:nvPr>
        </p:nvSpPr>
        <p:spPr/>
        <p:txBody>
          <a:bodyPr/>
          <a:lstStyle/>
          <a:p>
            <a:fld id="{B87A1900-2723-3B47-A171-AC188D10D882}" type="slidenum">
              <a:rPr lang="en-US" smtClean="0"/>
              <a:t>‹#›</a:t>
            </a:fld>
            <a:endParaRPr lang="en-US"/>
          </a:p>
        </p:txBody>
      </p:sp>
    </p:spTree>
    <p:extLst>
      <p:ext uri="{BB962C8B-B14F-4D97-AF65-F5344CB8AC3E}">
        <p14:creationId xmlns:p14="http://schemas.microsoft.com/office/powerpoint/2010/main" val="13924473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84670F-E3FC-D549-C0BE-D7EE7442E734}"/>
              </a:ext>
            </a:extLst>
          </p:cNvPr>
          <p:cNvSpPr>
            <a:spLocks noGrp="1"/>
          </p:cNvSpPr>
          <p:nvPr>
            <p:ph type="dt" sz="half" idx="10"/>
          </p:nvPr>
        </p:nvSpPr>
        <p:spPr/>
        <p:txBody>
          <a:bodyPr/>
          <a:lstStyle/>
          <a:p>
            <a:fld id="{53251211-AF0A-1D48-B682-52F6E05F881D}" type="datetimeFigureOut">
              <a:rPr lang="en-US" smtClean="0"/>
              <a:t>1/27/23</a:t>
            </a:fld>
            <a:endParaRPr lang="en-US"/>
          </a:p>
        </p:txBody>
      </p:sp>
      <p:sp>
        <p:nvSpPr>
          <p:cNvPr id="3" name="Footer Placeholder 2">
            <a:extLst>
              <a:ext uri="{FF2B5EF4-FFF2-40B4-BE49-F238E27FC236}">
                <a16:creationId xmlns:a16="http://schemas.microsoft.com/office/drawing/2014/main" id="{4F71BAEC-1760-88A6-E021-B3A8667973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0E8D71E-2E53-0502-F9D5-4BCE33911EC6}"/>
              </a:ext>
            </a:extLst>
          </p:cNvPr>
          <p:cNvSpPr>
            <a:spLocks noGrp="1"/>
          </p:cNvSpPr>
          <p:nvPr>
            <p:ph type="sldNum" sz="quarter" idx="12"/>
          </p:nvPr>
        </p:nvSpPr>
        <p:spPr/>
        <p:txBody>
          <a:bodyPr/>
          <a:lstStyle/>
          <a:p>
            <a:fld id="{B87A1900-2723-3B47-A171-AC188D10D882}" type="slidenum">
              <a:rPr lang="en-US" smtClean="0"/>
              <a:t>‹#›</a:t>
            </a:fld>
            <a:endParaRPr lang="en-US"/>
          </a:p>
        </p:txBody>
      </p:sp>
    </p:spTree>
    <p:extLst>
      <p:ext uri="{BB962C8B-B14F-4D97-AF65-F5344CB8AC3E}">
        <p14:creationId xmlns:p14="http://schemas.microsoft.com/office/powerpoint/2010/main" val="3802656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F8BD4-DBDD-208B-0210-CFDF07BC922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0789D4B-3F78-7B88-6301-D7E3C64301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54F6BF0-AE47-8C32-F813-7220A20143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5002F96-C420-104F-AB97-5EA5390334F9}"/>
              </a:ext>
            </a:extLst>
          </p:cNvPr>
          <p:cNvSpPr>
            <a:spLocks noGrp="1"/>
          </p:cNvSpPr>
          <p:nvPr>
            <p:ph type="dt" sz="half" idx="10"/>
          </p:nvPr>
        </p:nvSpPr>
        <p:spPr/>
        <p:txBody>
          <a:bodyPr/>
          <a:lstStyle/>
          <a:p>
            <a:fld id="{53251211-AF0A-1D48-B682-52F6E05F881D}" type="datetimeFigureOut">
              <a:rPr lang="en-US" smtClean="0"/>
              <a:t>1/27/23</a:t>
            </a:fld>
            <a:endParaRPr lang="en-US"/>
          </a:p>
        </p:txBody>
      </p:sp>
      <p:sp>
        <p:nvSpPr>
          <p:cNvPr id="6" name="Footer Placeholder 5">
            <a:extLst>
              <a:ext uri="{FF2B5EF4-FFF2-40B4-BE49-F238E27FC236}">
                <a16:creationId xmlns:a16="http://schemas.microsoft.com/office/drawing/2014/main" id="{A635C63A-2D57-94D9-DBF1-7D69DAF307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735095-0903-C1A5-DA48-135B2351564A}"/>
              </a:ext>
            </a:extLst>
          </p:cNvPr>
          <p:cNvSpPr>
            <a:spLocks noGrp="1"/>
          </p:cNvSpPr>
          <p:nvPr>
            <p:ph type="sldNum" sz="quarter" idx="12"/>
          </p:nvPr>
        </p:nvSpPr>
        <p:spPr/>
        <p:txBody>
          <a:bodyPr/>
          <a:lstStyle/>
          <a:p>
            <a:fld id="{B87A1900-2723-3B47-A171-AC188D10D882}" type="slidenum">
              <a:rPr lang="en-US" smtClean="0"/>
              <a:t>‹#›</a:t>
            </a:fld>
            <a:endParaRPr lang="en-US"/>
          </a:p>
        </p:txBody>
      </p:sp>
    </p:spTree>
    <p:extLst>
      <p:ext uri="{BB962C8B-B14F-4D97-AF65-F5344CB8AC3E}">
        <p14:creationId xmlns:p14="http://schemas.microsoft.com/office/powerpoint/2010/main" val="2004430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14A56-430C-1D6B-1E30-962214B96DA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BBBC6E9-74FA-F540-7CCD-D4A6178E9A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C0DC53-C42C-CEBB-58AD-BBE6903566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9A939DD-FAF7-3373-FBC0-0EA19E7F7E23}"/>
              </a:ext>
            </a:extLst>
          </p:cNvPr>
          <p:cNvSpPr>
            <a:spLocks noGrp="1"/>
          </p:cNvSpPr>
          <p:nvPr>
            <p:ph type="dt" sz="half" idx="10"/>
          </p:nvPr>
        </p:nvSpPr>
        <p:spPr/>
        <p:txBody>
          <a:bodyPr/>
          <a:lstStyle/>
          <a:p>
            <a:fld id="{53251211-AF0A-1D48-B682-52F6E05F881D}" type="datetimeFigureOut">
              <a:rPr lang="en-US" smtClean="0"/>
              <a:t>1/27/23</a:t>
            </a:fld>
            <a:endParaRPr lang="en-US"/>
          </a:p>
        </p:txBody>
      </p:sp>
      <p:sp>
        <p:nvSpPr>
          <p:cNvPr id="6" name="Footer Placeholder 5">
            <a:extLst>
              <a:ext uri="{FF2B5EF4-FFF2-40B4-BE49-F238E27FC236}">
                <a16:creationId xmlns:a16="http://schemas.microsoft.com/office/drawing/2014/main" id="{5619D4EE-E000-96ED-07DB-86E582EE87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2599F7-F63B-B362-6883-A9D7905D654B}"/>
              </a:ext>
            </a:extLst>
          </p:cNvPr>
          <p:cNvSpPr>
            <a:spLocks noGrp="1"/>
          </p:cNvSpPr>
          <p:nvPr>
            <p:ph type="sldNum" sz="quarter" idx="12"/>
          </p:nvPr>
        </p:nvSpPr>
        <p:spPr/>
        <p:txBody>
          <a:bodyPr/>
          <a:lstStyle/>
          <a:p>
            <a:fld id="{B87A1900-2723-3B47-A171-AC188D10D882}" type="slidenum">
              <a:rPr lang="en-US" smtClean="0"/>
              <a:t>‹#›</a:t>
            </a:fld>
            <a:endParaRPr lang="en-US"/>
          </a:p>
        </p:txBody>
      </p:sp>
    </p:spTree>
    <p:extLst>
      <p:ext uri="{BB962C8B-B14F-4D97-AF65-F5344CB8AC3E}">
        <p14:creationId xmlns:p14="http://schemas.microsoft.com/office/powerpoint/2010/main" val="1820079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58252-D07A-B76B-E2D0-B32FB391E7F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B96DC92-CD7E-7668-80AF-686B45D08F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CD6EBE-2B12-197A-3385-08E4E6AA0209}"/>
              </a:ext>
            </a:extLst>
          </p:cNvPr>
          <p:cNvSpPr>
            <a:spLocks noGrp="1"/>
          </p:cNvSpPr>
          <p:nvPr>
            <p:ph type="dt" sz="half" idx="10"/>
          </p:nvPr>
        </p:nvSpPr>
        <p:spPr/>
        <p:txBody>
          <a:bodyPr/>
          <a:lstStyle/>
          <a:p>
            <a:fld id="{53251211-AF0A-1D48-B682-52F6E05F881D}" type="datetimeFigureOut">
              <a:rPr lang="en-US" smtClean="0"/>
              <a:t>1/27/23</a:t>
            </a:fld>
            <a:endParaRPr lang="en-US"/>
          </a:p>
        </p:txBody>
      </p:sp>
      <p:sp>
        <p:nvSpPr>
          <p:cNvPr id="5" name="Footer Placeholder 4">
            <a:extLst>
              <a:ext uri="{FF2B5EF4-FFF2-40B4-BE49-F238E27FC236}">
                <a16:creationId xmlns:a16="http://schemas.microsoft.com/office/drawing/2014/main" id="{9A2D235A-DBBE-BF8A-015C-B8097B6EC1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93B3CB-3566-41B4-4A05-02F9937DBC4A}"/>
              </a:ext>
            </a:extLst>
          </p:cNvPr>
          <p:cNvSpPr>
            <a:spLocks noGrp="1"/>
          </p:cNvSpPr>
          <p:nvPr>
            <p:ph type="sldNum" sz="quarter" idx="12"/>
          </p:nvPr>
        </p:nvSpPr>
        <p:spPr/>
        <p:txBody>
          <a:bodyPr/>
          <a:lstStyle/>
          <a:p>
            <a:fld id="{B87A1900-2723-3B47-A171-AC188D10D882}" type="slidenum">
              <a:rPr lang="en-US" smtClean="0"/>
              <a:t>‹#›</a:t>
            </a:fld>
            <a:endParaRPr lang="en-US"/>
          </a:p>
        </p:txBody>
      </p:sp>
    </p:spTree>
    <p:extLst>
      <p:ext uri="{BB962C8B-B14F-4D97-AF65-F5344CB8AC3E}">
        <p14:creationId xmlns:p14="http://schemas.microsoft.com/office/powerpoint/2010/main" val="1836559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90744B-A607-6B74-7234-7A66D03A1D5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3C246C-86A6-5039-5DFF-AB9B54B1A8B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A07E11-B347-2FDC-D88E-4517FD9F8E08}"/>
              </a:ext>
            </a:extLst>
          </p:cNvPr>
          <p:cNvSpPr>
            <a:spLocks noGrp="1"/>
          </p:cNvSpPr>
          <p:nvPr>
            <p:ph type="dt" sz="half" idx="10"/>
          </p:nvPr>
        </p:nvSpPr>
        <p:spPr/>
        <p:txBody>
          <a:bodyPr/>
          <a:lstStyle/>
          <a:p>
            <a:fld id="{53251211-AF0A-1D48-B682-52F6E05F881D}" type="datetimeFigureOut">
              <a:rPr lang="en-US" smtClean="0"/>
              <a:t>1/27/23</a:t>
            </a:fld>
            <a:endParaRPr lang="en-US"/>
          </a:p>
        </p:txBody>
      </p:sp>
      <p:sp>
        <p:nvSpPr>
          <p:cNvPr id="5" name="Footer Placeholder 4">
            <a:extLst>
              <a:ext uri="{FF2B5EF4-FFF2-40B4-BE49-F238E27FC236}">
                <a16:creationId xmlns:a16="http://schemas.microsoft.com/office/drawing/2014/main" id="{B38E7D5E-C709-FDD1-51BA-80FE95E7BC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90670B-50C2-ABAD-6FE7-651F5913D32A}"/>
              </a:ext>
            </a:extLst>
          </p:cNvPr>
          <p:cNvSpPr>
            <a:spLocks noGrp="1"/>
          </p:cNvSpPr>
          <p:nvPr>
            <p:ph type="sldNum" sz="quarter" idx="12"/>
          </p:nvPr>
        </p:nvSpPr>
        <p:spPr/>
        <p:txBody>
          <a:bodyPr/>
          <a:lstStyle/>
          <a:p>
            <a:fld id="{B87A1900-2723-3B47-A171-AC188D10D882}" type="slidenum">
              <a:rPr lang="en-US" smtClean="0"/>
              <a:t>‹#›</a:t>
            </a:fld>
            <a:endParaRPr lang="en-US"/>
          </a:p>
        </p:txBody>
      </p:sp>
    </p:spTree>
    <p:extLst>
      <p:ext uri="{BB962C8B-B14F-4D97-AF65-F5344CB8AC3E}">
        <p14:creationId xmlns:p14="http://schemas.microsoft.com/office/powerpoint/2010/main" val="1240803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9B2C6E-4CC7-27C0-51F5-6020496672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506FC9-2240-BE61-BE49-FB7009278B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363706-A22E-B34A-F1A3-FC74B17D8A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251211-AF0A-1D48-B682-52F6E05F881D}" type="datetimeFigureOut">
              <a:rPr lang="en-US" smtClean="0"/>
              <a:t>1/27/23</a:t>
            </a:fld>
            <a:endParaRPr lang="en-US"/>
          </a:p>
        </p:txBody>
      </p:sp>
      <p:sp>
        <p:nvSpPr>
          <p:cNvPr id="5" name="Footer Placeholder 4">
            <a:extLst>
              <a:ext uri="{FF2B5EF4-FFF2-40B4-BE49-F238E27FC236}">
                <a16:creationId xmlns:a16="http://schemas.microsoft.com/office/drawing/2014/main" id="{0F16E238-19DC-A6B9-43DE-C7CD10CAB4D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E524673-5961-32FD-3AEC-EFC481B6BD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7A1900-2723-3B47-A171-AC188D10D882}" type="slidenum">
              <a:rPr lang="en-US" smtClean="0"/>
              <a:t>‹#›</a:t>
            </a:fld>
            <a:endParaRPr lang="en-US"/>
          </a:p>
        </p:txBody>
      </p:sp>
    </p:spTree>
    <p:extLst>
      <p:ext uri="{BB962C8B-B14F-4D97-AF65-F5344CB8AC3E}">
        <p14:creationId xmlns:p14="http://schemas.microsoft.com/office/powerpoint/2010/main" val="11035121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804ACDD1-B6F2-C10A-E9CB-FE8FE96E8F2B}"/>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2DD758-F02F-BCF0-3FAB-33774F1B2AB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The Sports Development Entrepreneur </a:t>
            </a:r>
          </a:p>
        </p:txBody>
      </p:sp>
      <p:sp>
        <p:nvSpPr>
          <p:cNvPr id="3" name="Subtitle 2">
            <a:extLst>
              <a:ext uri="{FF2B5EF4-FFF2-40B4-BE49-F238E27FC236}">
                <a16:creationId xmlns:a16="http://schemas.microsoft.com/office/drawing/2014/main" id="{FE855830-84B5-8B2D-2704-CAC641512F16}"/>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Lesson 1 </a:t>
            </a:r>
          </a:p>
        </p:txBody>
      </p:sp>
    </p:spTree>
    <p:extLst>
      <p:ext uri="{BB962C8B-B14F-4D97-AF65-F5344CB8AC3E}">
        <p14:creationId xmlns:p14="http://schemas.microsoft.com/office/powerpoint/2010/main" val="4230587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5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BD8D4-DB5C-6C66-4ABC-4502FBEDCC35}"/>
              </a:ext>
            </a:extLst>
          </p:cNvPr>
          <p:cNvSpPr>
            <a:spLocks noGrp="1"/>
          </p:cNvSpPr>
          <p:nvPr>
            <p:ph type="title"/>
          </p:nvPr>
        </p:nvSpPr>
        <p:spPr>
          <a:xfrm>
            <a:off x="4965430" y="629268"/>
            <a:ext cx="6586491" cy="1286160"/>
          </a:xfrm>
        </p:spPr>
        <p:txBody>
          <a:bodyPr anchor="b">
            <a:normAutofit/>
          </a:bodyPr>
          <a:lstStyle/>
          <a:p>
            <a:r>
              <a:rPr lang="en-GB" sz="4100" b="1">
                <a:effectLst/>
                <a:latin typeface="MyriadPro"/>
              </a:rPr>
              <a:t>BMSM6008: Module Overview </a:t>
            </a:r>
            <a:endParaRPr lang="en-US" sz="4100"/>
          </a:p>
        </p:txBody>
      </p:sp>
      <p:sp>
        <p:nvSpPr>
          <p:cNvPr id="3" name="Content Placeholder 2">
            <a:extLst>
              <a:ext uri="{FF2B5EF4-FFF2-40B4-BE49-F238E27FC236}">
                <a16:creationId xmlns:a16="http://schemas.microsoft.com/office/drawing/2014/main" id="{5CDBD2FD-6DCE-9707-5536-7FBED8069A7C}"/>
              </a:ext>
            </a:extLst>
          </p:cNvPr>
          <p:cNvSpPr>
            <a:spLocks noGrp="1"/>
          </p:cNvSpPr>
          <p:nvPr>
            <p:ph idx="1"/>
          </p:nvPr>
        </p:nvSpPr>
        <p:spPr>
          <a:xfrm>
            <a:off x="4965431" y="2438400"/>
            <a:ext cx="6586489" cy="3785419"/>
          </a:xfrm>
        </p:spPr>
        <p:txBody>
          <a:bodyPr>
            <a:normAutofit/>
          </a:bodyPr>
          <a:lstStyle/>
          <a:p>
            <a:pPr marL="0" indent="0">
              <a:buNone/>
            </a:pPr>
            <a:r>
              <a:rPr lang="en-GB" sz="2000" b="1">
                <a:effectLst/>
                <a:latin typeface="MyriadPro"/>
              </a:rPr>
              <a:t>Aims: </a:t>
            </a:r>
            <a:endParaRPr lang="en-GB" sz="2000"/>
          </a:p>
          <a:p>
            <a:pPr>
              <a:buFont typeface="+mj-lt"/>
              <a:buAutoNum type="arabicPeriod"/>
            </a:pPr>
            <a:r>
              <a:rPr lang="en-GB" sz="2000">
                <a:effectLst/>
                <a:latin typeface="MyriadPro"/>
              </a:rPr>
              <a:t>To develop detailed knowledge and systematic understanding of entrepreneurship theories and concepts applied within the practise of sports development. </a:t>
            </a:r>
          </a:p>
          <a:p>
            <a:pPr>
              <a:buFont typeface="+mj-lt"/>
              <a:buAutoNum type="arabicPeriod"/>
            </a:pPr>
            <a:r>
              <a:rPr lang="en-GB" sz="2000">
                <a:effectLst/>
                <a:latin typeface="MyriadPro"/>
              </a:rPr>
              <a:t>To develop interpersonal, communication and network skills that enable students to respond to stakeholder needs, and to articulate their ideas and information via appropriate formats. </a:t>
            </a:r>
          </a:p>
          <a:p>
            <a:endParaRPr lang="en-US" sz="2000"/>
          </a:p>
        </p:txBody>
      </p:sp>
      <p:pic>
        <p:nvPicPr>
          <p:cNvPr id="5" name="Picture 4" descr="White bulbs with a yellow one standing out">
            <a:extLst>
              <a:ext uri="{FF2B5EF4-FFF2-40B4-BE49-F238E27FC236}">
                <a16:creationId xmlns:a16="http://schemas.microsoft.com/office/drawing/2014/main" id="{3E3A3278-1F5A-93A9-F204-A8786789B411}"/>
              </a:ext>
            </a:extLst>
          </p:cNvPr>
          <p:cNvPicPr>
            <a:picLocks noChangeAspect="1"/>
          </p:cNvPicPr>
          <p:nvPr/>
        </p:nvPicPr>
        <p:blipFill rotWithShape="1">
          <a:blip r:embed="rId2"/>
          <a:srcRect l="19505" r="353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B92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0699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453D9-C708-D95A-8EBA-FD5B9E2AD6CE}"/>
              </a:ext>
            </a:extLst>
          </p:cNvPr>
          <p:cNvSpPr>
            <a:spLocks noGrp="1"/>
          </p:cNvSpPr>
          <p:nvPr>
            <p:ph type="title"/>
          </p:nvPr>
        </p:nvSpPr>
        <p:spPr/>
        <p:txBody>
          <a:bodyPr/>
          <a:lstStyle/>
          <a:p>
            <a:r>
              <a:rPr lang="en-US" dirty="0"/>
              <a:t>Learning Outcomes </a:t>
            </a:r>
          </a:p>
        </p:txBody>
      </p:sp>
      <p:sp>
        <p:nvSpPr>
          <p:cNvPr id="3" name="Content Placeholder 2">
            <a:extLst>
              <a:ext uri="{FF2B5EF4-FFF2-40B4-BE49-F238E27FC236}">
                <a16:creationId xmlns:a16="http://schemas.microsoft.com/office/drawing/2014/main" id="{C1ED2CD6-AB7C-BF3E-EF62-7CE2101E98BC}"/>
              </a:ext>
            </a:extLst>
          </p:cNvPr>
          <p:cNvSpPr>
            <a:spLocks noGrp="1"/>
          </p:cNvSpPr>
          <p:nvPr>
            <p:ph idx="1"/>
          </p:nvPr>
        </p:nvSpPr>
        <p:spPr/>
        <p:txBody>
          <a:bodyPr/>
          <a:lstStyle/>
          <a:p>
            <a:pPr>
              <a:buFont typeface="+mj-lt"/>
              <a:buAutoNum type="arabicPeriod"/>
            </a:pPr>
            <a:r>
              <a:rPr lang="en-GB" sz="1800" dirty="0">
                <a:solidFill>
                  <a:srgbClr val="001E5E"/>
                </a:solidFill>
                <a:effectLst/>
                <a:latin typeface="MyriadPro"/>
              </a:rPr>
              <a:t>Generate innovative ideas to well defined problems by scanning, analysing and evaluating relevant information sources. </a:t>
            </a:r>
          </a:p>
          <a:p>
            <a:pPr>
              <a:buFont typeface="+mj-lt"/>
              <a:buAutoNum type="arabicPeriod"/>
            </a:pPr>
            <a:r>
              <a:rPr lang="en-GB" sz="1800" dirty="0">
                <a:solidFill>
                  <a:srgbClr val="001E5E"/>
                </a:solidFill>
                <a:effectLst/>
                <a:latin typeface="MyriadPro"/>
              </a:rPr>
              <a:t>Demonstrate an enterprising mindset capable of evaluating relevant sports development opportunities and challenges, via an awareness of contemporary industry trends and detailed understanding of entrepreneurship theory. </a:t>
            </a:r>
          </a:p>
          <a:p>
            <a:pPr>
              <a:buFont typeface="+mj-lt"/>
              <a:buAutoNum type="arabicPeriod"/>
            </a:pPr>
            <a:r>
              <a:rPr lang="en-GB" sz="1800" dirty="0">
                <a:solidFill>
                  <a:srgbClr val="001E5E"/>
                </a:solidFill>
                <a:effectLst/>
                <a:latin typeface="MyriadPro"/>
              </a:rPr>
              <a:t>Demonstrate a critical appreciation of the sport development process by outlining the key planning implications, outcomes, and issues in delivering sports development initiatives. </a:t>
            </a:r>
          </a:p>
          <a:p>
            <a:pPr>
              <a:buFont typeface="+mj-lt"/>
              <a:buAutoNum type="arabicPeriod"/>
            </a:pPr>
            <a:r>
              <a:rPr lang="en-GB" sz="1800" dirty="0">
                <a:solidFill>
                  <a:srgbClr val="001E5E"/>
                </a:solidFill>
                <a:effectLst/>
                <a:latin typeface="MyriadPro"/>
              </a:rPr>
              <a:t>Employ strategic and development planning skills in analysing, understanding and addressing the sports development needs and capacity for provision in </a:t>
            </a:r>
          </a:p>
          <a:p>
            <a:pPr marL="0" indent="0">
              <a:buNone/>
            </a:pPr>
            <a:endParaRPr lang="en-US" dirty="0"/>
          </a:p>
        </p:txBody>
      </p:sp>
    </p:spTree>
    <p:extLst>
      <p:ext uri="{BB962C8B-B14F-4D97-AF65-F5344CB8AC3E}">
        <p14:creationId xmlns:p14="http://schemas.microsoft.com/office/powerpoint/2010/main" val="4167370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1FA72-7D93-215B-6CB6-B14166788641}"/>
              </a:ext>
            </a:extLst>
          </p:cNvPr>
          <p:cNvSpPr>
            <a:spLocks noGrp="1"/>
          </p:cNvSpPr>
          <p:nvPr>
            <p:ph type="title"/>
          </p:nvPr>
        </p:nvSpPr>
        <p:spPr>
          <a:xfrm>
            <a:off x="4965430" y="629268"/>
            <a:ext cx="6586491" cy="1286160"/>
          </a:xfrm>
        </p:spPr>
        <p:txBody>
          <a:bodyPr anchor="b">
            <a:normAutofit/>
          </a:bodyPr>
          <a:lstStyle/>
          <a:p>
            <a:r>
              <a:rPr lang="en-GB" sz="4100" b="1">
                <a:effectLst/>
                <a:latin typeface="MyriadPro"/>
              </a:rPr>
              <a:t>Assignment 1: Group Business Pitch </a:t>
            </a:r>
            <a:endParaRPr lang="en-US" sz="4100"/>
          </a:p>
        </p:txBody>
      </p:sp>
      <p:sp>
        <p:nvSpPr>
          <p:cNvPr id="3" name="Content Placeholder 2">
            <a:extLst>
              <a:ext uri="{FF2B5EF4-FFF2-40B4-BE49-F238E27FC236}">
                <a16:creationId xmlns:a16="http://schemas.microsoft.com/office/drawing/2014/main" id="{373BA679-791D-B033-4B6B-48AC80FA2AB7}"/>
              </a:ext>
            </a:extLst>
          </p:cNvPr>
          <p:cNvSpPr>
            <a:spLocks noGrp="1"/>
          </p:cNvSpPr>
          <p:nvPr>
            <p:ph idx="1"/>
          </p:nvPr>
        </p:nvSpPr>
        <p:spPr>
          <a:xfrm>
            <a:off x="4965431" y="2438400"/>
            <a:ext cx="6586489" cy="3785419"/>
          </a:xfrm>
        </p:spPr>
        <p:txBody>
          <a:bodyPr>
            <a:normAutofit/>
          </a:bodyPr>
          <a:lstStyle/>
          <a:p>
            <a:r>
              <a:rPr lang="en-GB" sz="2000" b="1">
                <a:effectLst/>
                <a:latin typeface="MyriadPro"/>
              </a:rPr>
              <a:t>1 x 20 min. Group </a:t>
            </a:r>
            <a:r>
              <a:rPr lang="en-GB" sz="2000" b="1" i="1">
                <a:effectLst/>
                <a:latin typeface="MyriadPro"/>
              </a:rPr>
              <a:t>“pitch” </a:t>
            </a:r>
            <a:r>
              <a:rPr lang="en-GB" sz="2000" b="1">
                <a:effectLst/>
                <a:latin typeface="MyriadPro"/>
              </a:rPr>
              <a:t>on </a:t>
            </a:r>
            <a:r>
              <a:rPr lang="en-GB" sz="2000" b="1">
                <a:latin typeface="MyriadPro"/>
              </a:rPr>
              <a:t>Monday</a:t>
            </a:r>
            <a:r>
              <a:rPr lang="en-GB" sz="2000" b="1">
                <a:effectLst/>
                <a:latin typeface="MyriadPro"/>
              </a:rPr>
              <a:t> 6th March (TBC). </a:t>
            </a:r>
            <a:endParaRPr lang="en-GB" sz="2000"/>
          </a:p>
          <a:p>
            <a:r>
              <a:rPr lang="en-GB" sz="2000">
                <a:effectLst/>
                <a:latin typeface="MyriadPro"/>
              </a:rPr>
              <a:t>Powerpoint presentation must also be submitted via Turnitin by 4pm Friday 3rd March. </a:t>
            </a:r>
            <a:endParaRPr lang="en-GB" sz="2000"/>
          </a:p>
          <a:p>
            <a:r>
              <a:rPr lang="en-GB" sz="2000">
                <a:effectLst/>
                <a:latin typeface="MyriadPro"/>
              </a:rPr>
              <a:t>Equivalent to </a:t>
            </a:r>
            <a:r>
              <a:rPr lang="en-GB" sz="2000" b="1">
                <a:effectLst/>
                <a:latin typeface="MyriadPro"/>
              </a:rPr>
              <a:t>25% of overall mark </a:t>
            </a:r>
            <a:r>
              <a:rPr lang="en-GB" sz="2000">
                <a:effectLst/>
                <a:latin typeface="MyriadPro"/>
              </a:rPr>
              <a:t>for module. Weighted 75% for group performance and 25% for </a:t>
            </a:r>
            <a:endParaRPr lang="en-GB" sz="2000"/>
          </a:p>
          <a:p>
            <a:r>
              <a:rPr lang="en-GB" sz="2000">
                <a:effectLst/>
                <a:latin typeface="MyriadPro"/>
              </a:rPr>
              <a:t>individual performance </a:t>
            </a:r>
            <a:endParaRPr lang="en-GB" sz="2000"/>
          </a:p>
          <a:p>
            <a:endParaRPr lang="en-US" sz="2000"/>
          </a:p>
        </p:txBody>
      </p:sp>
      <p:pic>
        <p:nvPicPr>
          <p:cNvPr id="5" name="Picture 4" descr="Calendar on table">
            <a:extLst>
              <a:ext uri="{FF2B5EF4-FFF2-40B4-BE49-F238E27FC236}">
                <a16:creationId xmlns:a16="http://schemas.microsoft.com/office/drawing/2014/main" id="{78B8D089-0706-AFC8-83BE-FF9880582E5F}"/>
              </a:ext>
            </a:extLst>
          </p:cNvPr>
          <p:cNvPicPr>
            <a:picLocks noChangeAspect="1"/>
          </p:cNvPicPr>
          <p:nvPr/>
        </p:nvPicPr>
        <p:blipFill rotWithShape="1">
          <a:blip r:embed="rId2"/>
          <a:srcRect l="10357" r="44524"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D4B6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77237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6191252A-A305-2D2C-9179-D04A5321F9DD}"/>
              </a:ext>
            </a:extLst>
          </p:cNvPr>
          <p:cNvPicPr>
            <a:picLocks noChangeAspect="1"/>
          </p:cNvPicPr>
          <p:nvPr/>
        </p:nvPicPr>
        <p:blipFill rotWithShape="1">
          <a:blip r:embed="rId2"/>
          <a:srcRect r="16892"/>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5CE247-9E09-CDC4-0EE5-CE902FB6C9A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Groups??</a:t>
            </a:r>
          </a:p>
        </p:txBody>
      </p:sp>
      <p:sp>
        <p:nvSpPr>
          <p:cNvPr id="3" name="Content Placeholder 2">
            <a:extLst>
              <a:ext uri="{FF2B5EF4-FFF2-40B4-BE49-F238E27FC236}">
                <a16:creationId xmlns:a16="http://schemas.microsoft.com/office/drawing/2014/main" id="{A5E59EE9-41DE-3E07-2479-A70B27437341}"/>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t>To be discussed.</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614503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AC0BCB1C-D2B4-7EB8-96EA-9E724C5D5DEF}"/>
              </a:ext>
            </a:extLst>
          </p:cNvPr>
          <p:cNvSpPr>
            <a:spLocks noGrp="1"/>
          </p:cNvSpPr>
          <p:nvPr>
            <p:ph type="title"/>
          </p:nvPr>
        </p:nvSpPr>
        <p:spPr>
          <a:xfrm>
            <a:off x="535020" y="685800"/>
            <a:ext cx="3086660" cy="5105400"/>
          </a:xfrm>
        </p:spPr>
        <p:txBody>
          <a:bodyPr>
            <a:normAutofit/>
          </a:bodyPr>
          <a:lstStyle/>
          <a:p>
            <a:r>
              <a:rPr lang="en-GB" sz="3700" b="1" dirty="0">
                <a:solidFill>
                  <a:srgbClr val="FFFFFF"/>
                </a:solidFill>
                <a:effectLst/>
                <a:latin typeface="MyriadPro"/>
              </a:rPr>
              <a:t>Assignment 2: </a:t>
            </a:r>
            <a:br>
              <a:rPr lang="en-GB" sz="3700" b="1" dirty="0">
                <a:solidFill>
                  <a:srgbClr val="FFFFFF"/>
                </a:solidFill>
                <a:effectLst/>
                <a:latin typeface="MyriadPro"/>
              </a:rPr>
            </a:br>
            <a:r>
              <a:rPr lang="en-GB" sz="3700" b="1" dirty="0">
                <a:solidFill>
                  <a:srgbClr val="FFFFFF"/>
                </a:solidFill>
                <a:effectLst/>
                <a:latin typeface="MyriadPro"/>
              </a:rPr>
              <a:t>3 components </a:t>
            </a:r>
            <a:br>
              <a:rPr lang="en-GB" sz="3700" dirty="0">
                <a:solidFill>
                  <a:srgbClr val="FFFFFF"/>
                </a:solidFill>
              </a:rPr>
            </a:br>
            <a:endParaRPr lang="en-US" sz="3700" dirty="0">
              <a:solidFill>
                <a:srgbClr val="FFFFFF"/>
              </a:solidFill>
            </a:endParaRPr>
          </a:p>
        </p:txBody>
      </p:sp>
      <p:graphicFrame>
        <p:nvGraphicFramePr>
          <p:cNvPr id="5" name="Content Placeholder 2">
            <a:extLst>
              <a:ext uri="{FF2B5EF4-FFF2-40B4-BE49-F238E27FC236}">
                <a16:creationId xmlns:a16="http://schemas.microsoft.com/office/drawing/2014/main" id="{87F2E2E2-2E95-85E1-A6E9-D6AEC6FB73DF}"/>
              </a:ext>
            </a:extLst>
          </p:cNvPr>
          <p:cNvGraphicFramePr>
            <a:graphicFrameLocks noGrp="1"/>
          </p:cNvGraphicFramePr>
          <p:nvPr>
            <p:ph idx="1"/>
            <p:extLst>
              <p:ext uri="{D42A27DB-BD31-4B8C-83A1-F6EECF244321}">
                <p14:modId xmlns:p14="http://schemas.microsoft.com/office/powerpoint/2010/main" val="38343427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3005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75AFDC-EDB8-16B9-4003-3B1D86C9947E}"/>
              </a:ext>
            </a:extLst>
          </p:cNvPr>
          <p:cNvSpPr>
            <a:spLocks noGrp="1"/>
          </p:cNvSpPr>
          <p:nvPr>
            <p:ph type="title"/>
          </p:nvPr>
        </p:nvSpPr>
        <p:spPr>
          <a:xfrm>
            <a:off x="686834" y="1153572"/>
            <a:ext cx="3200400" cy="4461163"/>
          </a:xfrm>
        </p:spPr>
        <p:txBody>
          <a:bodyPr>
            <a:normAutofit/>
          </a:bodyPr>
          <a:lstStyle/>
          <a:p>
            <a:r>
              <a:rPr lang="en-US" sz="3100">
                <a:solidFill>
                  <a:srgbClr val="FFFFFF"/>
                </a:solidFill>
              </a:rPr>
              <a:t>Sports Entrepreneurship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5E5B356-6AF2-D901-39F7-2EF3D13DABD8}"/>
              </a:ext>
            </a:extLst>
          </p:cNvPr>
          <p:cNvSpPr>
            <a:spLocks noGrp="1"/>
          </p:cNvSpPr>
          <p:nvPr>
            <p:ph idx="1"/>
          </p:nvPr>
        </p:nvSpPr>
        <p:spPr>
          <a:xfrm>
            <a:off x="4447308" y="591344"/>
            <a:ext cx="6906491" cy="5585619"/>
          </a:xfrm>
        </p:spPr>
        <p:txBody>
          <a:bodyPr anchor="ctr">
            <a:normAutofit/>
          </a:bodyPr>
          <a:lstStyle/>
          <a:p>
            <a:r>
              <a:rPr lang="en-US" dirty="0"/>
              <a:t>Discuss/research potential business opportunities </a:t>
            </a:r>
          </a:p>
        </p:txBody>
      </p:sp>
    </p:spTree>
    <p:extLst>
      <p:ext uri="{BB962C8B-B14F-4D97-AF65-F5344CB8AC3E}">
        <p14:creationId xmlns:p14="http://schemas.microsoft.com/office/powerpoint/2010/main" val="570213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CBC53-2758-5CAD-AE92-B2C579B34FD5}"/>
              </a:ext>
            </a:extLst>
          </p:cNvPr>
          <p:cNvSpPr>
            <a:spLocks noGrp="1"/>
          </p:cNvSpPr>
          <p:nvPr>
            <p:ph type="title"/>
          </p:nvPr>
        </p:nvSpPr>
        <p:spPr/>
        <p:txBody>
          <a:bodyPr/>
          <a:lstStyle/>
          <a:p>
            <a:r>
              <a:rPr lang="en-GB" sz="1800" b="1" dirty="0">
                <a:solidFill>
                  <a:srgbClr val="001E5E"/>
                </a:solidFill>
                <a:effectLst/>
                <a:latin typeface="MyriadPro"/>
              </a:rPr>
              <a:t>Past Business Propositions </a:t>
            </a:r>
            <a:br>
              <a:rPr lang="en-GB" dirty="0"/>
            </a:br>
            <a:endParaRPr lang="en-US" dirty="0"/>
          </a:p>
        </p:txBody>
      </p:sp>
      <p:sp>
        <p:nvSpPr>
          <p:cNvPr id="3" name="Content Placeholder 2">
            <a:extLst>
              <a:ext uri="{FF2B5EF4-FFF2-40B4-BE49-F238E27FC236}">
                <a16:creationId xmlns:a16="http://schemas.microsoft.com/office/drawing/2014/main" id="{E6334ACC-1B39-6DF6-349F-2937472E7D8D}"/>
              </a:ext>
            </a:extLst>
          </p:cNvPr>
          <p:cNvSpPr>
            <a:spLocks noGrp="1"/>
          </p:cNvSpPr>
          <p:nvPr>
            <p:ph idx="1"/>
          </p:nvPr>
        </p:nvSpPr>
        <p:spPr>
          <a:xfrm>
            <a:off x="838200" y="1690688"/>
            <a:ext cx="10515600" cy="4802187"/>
          </a:xfrm>
        </p:spPr>
        <p:txBody>
          <a:bodyPr numCol="2">
            <a:normAutofit/>
          </a:bodyPr>
          <a:lstStyle/>
          <a:p>
            <a:pPr>
              <a:buFont typeface="Arial" panose="020B0604020202020204" pitchFamily="34" charset="0"/>
              <a:buChar char="•"/>
            </a:pPr>
            <a:r>
              <a:rPr lang="en-GB" sz="1800" dirty="0">
                <a:solidFill>
                  <a:srgbClr val="001E5E"/>
                </a:solidFill>
                <a:effectLst/>
                <a:latin typeface="MyriadPro"/>
              </a:rPr>
              <a:t>Goal keeping football school (2017) </a:t>
            </a:r>
            <a:endParaRPr lang="en-GB" dirty="0">
              <a:effectLst/>
            </a:endParaRPr>
          </a:p>
          <a:p>
            <a:pPr>
              <a:buFont typeface="Arial" panose="020B0604020202020204" pitchFamily="34" charset="0"/>
              <a:buChar char="•"/>
            </a:pPr>
            <a:r>
              <a:rPr lang="en-GB" sz="1800" dirty="0">
                <a:solidFill>
                  <a:srgbClr val="001E5E"/>
                </a:solidFill>
                <a:effectLst/>
                <a:latin typeface="MyriadPro"/>
              </a:rPr>
              <a:t>Beach army assault course (2017) </a:t>
            </a:r>
            <a:endParaRPr lang="en-GB" dirty="0">
              <a:effectLst/>
            </a:endParaRPr>
          </a:p>
          <a:p>
            <a:pPr>
              <a:buFont typeface="Arial" panose="020B0604020202020204" pitchFamily="34" charset="0"/>
              <a:buChar char="•"/>
            </a:pPr>
            <a:r>
              <a:rPr lang="en-GB" sz="1800" dirty="0">
                <a:solidFill>
                  <a:srgbClr val="001E5E"/>
                </a:solidFill>
                <a:effectLst/>
                <a:latin typeface="MyriadPro"/>
              </a:rPr>
              <a:t>Women only workout (2019) </a:t>
            </a:r>
            <a:endParaRPr lang="en-GB" dirty="0">
              <a:effectLst/>
            </a:endParaRPr>
          </a:p>
          <a:p>
            <a:pPr>
              <a:buFont typeface="Arial" panose="020B0604020202020204" pitchFamily="34" charset="0"/>
              <a:buChar char="•"/>
            </a:pPr>
            <a:r>
              <a:rPr lang="en-GB" sz="1800" dirty="0">
                <a:solidFill>
                  <a:srgbClr val="001E5E"/>
                </a:solidFill>
                <a:effectLst/>
                <a:latin typeface="MyriadPro"/>
              </a:rPr>
              <a:t>Two footed football scheme (2019) </a:t>
            </a:r>
            <a:endParaRPr lang="en-GB" sz="1800" dirty="0">
              <a:solidFill>
                <a:srgbClr val="001E5E"/>
              </a:solidFill>
              <a:effectLst/>
              <a:latin typeface="Wingdings" pitchFamily="2" charset="2"/>
            </a:endParaRPr>
          </a:p>
          <a:p>
            <a:pPr>
              <a:buFont typeface="Arial" panose="020B0604020202020204" pitchFamily="34" charset="0"/>
              <a:buChar char="•"/>
            </a:pPr>
            <a:r>
              <a:rPr lang="en-GB" sz="1800" dirty="0">
                <a:solidFill>
                  <a:srgbClr val="001E5E"/>
                </a:solidFill>
                <a:effectLst/>
                <a:latin typeface="MyriadPro"/>
              </a:rPr>
              <a:t>Primary school coaching service (2017) </a:t>
            </a:r>
          </a:p>
          <a:p>
            <a:pPr>
              <a:buFont typeface="Arial" panose="020B0604020202020204" pitchFamily="34" charset="0"/>
              <a:buChar char="•"/>
            </a:pPr>
            <a:r>
              <a:rPr lang="en-GB" sz="1800" dirty="0">
                <a:solidFill>
                  <a:srgbClr val="001E5E"/>
                </a:solidFill>
                <a:effectLst/>
                <a:latin typeface="MyriadPro"/>
              </a:rPr>
              <a:t>Home workout app (2019) </a:t>
            </a:r>
            <a:endParaRPr lang="en-GB" sz="1800" dirty="0">
              <a:solidFill>
                <a:srgbClr val="001E5E"/>
              </a:solidFill>
              <a:latin typeface="Wingdings" pitchFamily="2" charset="2"/>
            </a:endParaRPr>
          </a:p>
          <a:p>
            <a:pPr>
              <a:buFont typeface="Arial" panose="020B0604020202020204" pitchFamily="34" charset="0"/>
              <a:buChar char="•"/>
            </a:pPr>
            <a:r>
              <a:rPr lang="en-GB" sz="1800" dirty="0">
                <a:solidFill>
                  <a:srgbClr val="001E5E"/>
                </a:solidFill>
                <a:effectLst/>
                <a:latin typeface="MyriadPro"/>
              </a:rPr>
              <a:t>Mums and Tots Fitness Classes (2017) </a:t>
            </a:r>
            <a:endParaRPr lang="en-GB" sz="1800" dirty="0">
              <a:solidFill>
                <a:srgbClr val="001E5E"/>
              </a:solidFill>
              <a:latin typeface="Wingdings" pitchFamily="2" charset="2"/>
            </a:endParaRPr>
          </a:p>
          <a:p>
            <a:pPr>
              <a:buFont typeface="Arial" panose="020B0604020202020204" pitchFamily="34" charset="0"/>
              <a:buChar char="•"/>
            </a:pPr>
            <a:r>
              <a:rPr lang="en-GB" sz="1800" dirty="0">
                <a:solidFill>
                  <a:srgbClr val="001E5E"/>
                </a:solidFill>
                <a:effectLst/>
                <a:latin typeface="MyriadPro"/>
              </a:rPr>
              <a:t>School based fitness and well- being service (2019)</a:t>
            </a:r>
            <a:endParaRPr lang="en-GB" sz="1800" dirty="0">
              <a:solidFill>
                <a:srgbClr val="001E5E"/>
              </a:solidFill>
              <a:latin typeface="Wingdings" pitchFamily="2" charset="2"/>
            </a:endParaRPr>
          </a:p>
          <a:p>
            <a:pPr>
              <a:buFont typeface="Arial" panose="020B0604020202020204" pitchFamily="34" charset="0"/>
              <a:buChar char="•"/>
            </a:pPr>
            <a:r>
              <a:rPr lang="en-GB" sz="1800" dirty="0">
                <a:solidFill>
                  <a:srgbClr val="001E5E"/>
                </a:solidFill>
                <a:effectLst/>
                <a:latin typeface="MyriadPro"/>
              </a:rPr>
              <a:t>5-a-side lunchtime football league being service (2017)</a:t>
            </a:r>
            <a:endParaRPr lang="en-GB" sz="1800" dirty="0">
              <a:solidFill>
                <a:srgbClr val="001E5E"/>
              </a:solidFill>
              <a:latin typeface="MyriadPro"/>
            </a:endParaRPr>
          </a:p>
          <a:p>
            <a:pPr>
              <a:buFont typeface="Arial" panose="020B0604020202020204" pitchFamily="34" charset="0"/>
              <a:buChar char="•"/>
            </a:pPr>
            <a:r>
              <a:rPr lang="en-GB" sz="1800" dirty="0">
                <a:solidFill>
                  <a:srgbClr val="001E5E"/>
                </a:solidFill>
                <a:effectLst/>
                <a:latin typeface="MyriadPro"/>
              </a:rPr>
              <a:t>Community based family (2019)</a:t>
            </a:r>
            <a:endParaRPr lang="en-GB" sz="1800" dirty="0">
              <a:solidFill>
                <a:srgbClr val="001E5E"/>
              </a:solidFill>
              <a:latin typeface="Wingdings" pitchFamily="2" charset="2"/>
            </a:endParaRPr>
          </a:p>
          <a:p>
            <a:pPr>
              <a:buFont typeface="Arial" panose="020B0604020202020204" pitchFamily="34" charset="0"/>
              <a:buChar char="•"/>
            </a:pPr>
            <a:r>
              <a:rPr lang="en-GB" sz="1800" dirty="0">
                <a:solidFill>
                  <a:srgbClr val="001E5E"/>
                </a:solidFill>
                <a:effectLst/>
                <a:latin typeface="MyriadPro"/>
              </a:rPr>
              <a:t>Community football coaching service workouts (2017)</a:t>
            </a:r>
            <a:endParaRPr lang="en-GB" sz="1800" dirty="0">
              <a:solidFill>
                <a:srgbClr val="001E5E"/>
              </a:solidFill>
              <a:latin typeface="MyriadPro"/>
            </a:endParaRPr>
          </a:p>
          <a:p>
            <a:pPr>
              <a:buFont typeface="Arial" panose="020B0604020202020204" pitchFamily="34" charset="0"/>
              <a:buChar char="•"/>
            </a:pPr>
            <a:r>
              <a:rPr lang="en-GB" sz="1800" dirty="0">
                <a:solidFill>
                  <a:srgbClr val="001E5E"/>
                </a:solidFill>
                <a:effectLst/>
                <a:latin typeface="MyriadPro"/>
              </a:rPr>
              <a:t>Community Running Club (2020) </a:t>
            </a:r>
            <a:endParaRPr lang="en-GB" sz="1800" dirty="0">
              <a:solidFill>
                <a:srgbClr val="001E5E"/>
              </a:solidFill>
              <a:latin typeface="Wingdings" pitchFamily="2" charset="2"/>
            </a:endParaRPr>
          </a:p>
          <a:p>
            <a:pPr>
              <a:buFont typeface="Arial" panose="020B0604020202020204" pitchFamily="34" charset="0"/>
              <a:buChar char="•"/>
            </a:pPr>
            <a:r>
              <a:rPr lang="en-GB" sz="1800" dirty="0">
                <a:solidFill>
                  <a:srgbClr val="001E5E"/>
                </a:solidFill>
                <a:effectLst/>
                <a:latin typeface="MyriadPro"/>
              </a:rPr>
              <a:t>Indoor Rugby 7s League (2018) </a:t>
            </a:r>
            <a:endParaRPr lang="en-GB" sz="1800" dirty="0">
              <a:solidFill>
                <a:srgbClr val="001E5E"/>
              </a:solidFill>
              <a:latin typeface="Wingdings" pitchFamily="2" charset="2"/>
            </a:endParaRPr>
          </a:p>
          <a:p>
            <a:pPr>
              <a:buFont typeface="Arial" panose="020B0604020202020204" pitchFamily="34" charset="0"/>
              <a:buChar char="•"/>
            </a:pPr>
            <a:r>
              <a:rPr lang="en-GB" sz="1800" dirty="0">
                <a:solidFill>
                  <a:srgbClr val="001E5E"/>
                </a:solidFill>
                <a:effectLst/>
                <a:latin typeface="MyriadPro"/>
              </a:rPr>
              <a:t>Trampoline Exercise Class (2020) </a:t>
            </a:r>
            <a:endParaRPr lang="en-GB" dirty="0"/>
          </a:p>
          <a:p>
            <a:pPr>
              <a:buFont typeface="Arial" panose="020B0604020202020204" pitchFamily="34" charset="0"/>
              <a:buChar char="•"/>
            </a:pPr>
            <a:r>
              <a:rPr lang="en-GB" sz="1800" dirty="0">
                <a:solidFill>
                  <a:srgbClr val="001E5E"/>
                </a:solidFill>
                <a:effectLst/>
                <a:latin typeface="MyriadPro"/>
              </a:rPr>
              <a:t>Bike ride service for older people (2018) </a:t>
            </a:r>
            <a:endParaRPr lang="en-GB" sz="1800" dirty="0">
              <a:solidFill>
                <a:srgbClr val="001E5E"/>
              </a:solidFill>
              <a:latin typeface="Wingdings" pitchFamily="2" charset="2"/>
            </a:endParaRPr>
          </a:p>
          <a:p>
            <a:pPr>
              <a:buFont typeface="Arial" panose="020B0604020202020204" pitchFamily="34" charset="0"/>
              <a:buChar char="•"/>
            </a:pPr>
            <a:r>
              <a:rPr lang="en-GB" sz="1800" dirty="0">
                <a:solidFill>
                  <a:srgbClr val="001E5E"/>
                </a:solidFill>
                <a:effectLst/>
                <a:latin typeface="MyriadPro"/>
              </a:rPr>
              <a:t>Football Supporters App (2020) </a:t>
            </a:r>
            <a:endParaRPr lang="en-GB" dirty="0">
              <a:effectLst/>
            </a:endParaRPr>
          </a:p>
          <a:p>
            <a:pPr>
              <a:buFont typeface="Arial" panose="020B0604020202020204" pitchFamily="34" charset="0"/>
              <a:buChar char="•"/>
            </a:pPr>
            <a:r>
              <a:rPr lang="en-GB" sz="1800" dirty="0">
                <a:solidFill>
                  <a:srgbClr val="001E5E"/>
                </a:solidFill>
                <a:effectLst/>
                <a:latin typeface="MyriadPro"/>
              </a:rPr>
              <a:t>Personal trainer-client matching App </a:t>
            </a:r>
            <a:endParaRPr lang="en-GB" sz="1800" dirty="0">
              <a:solidFill>
                <a:srgbClr val="001E5E"/>
              </a:solidFill>
              <a:latin typeface="Wingdings" pitchFamily="2" charset="2"/>
            </a:endParaRPr>
          </a:p>
          <a:p>
            <a:pPr>
              <a:buFont typeface="Arial" panose="020B0604020202020204" pitchFamily="34" charset="0"/>
              <a:buChar char="•"/>
            </a:pPr>
            <a:r>
              <a:rPr lang="en-GB" sz="1800" dirty="0">
                <a:solidFill>
                  <a:srgbClr val="001E5E"/>
                </a:solidFill>
                <a:effectLst/>
                <a:latin typeface="MyriadPro"/>
              </a:rPr>
              <a:t>Walking Incentive App (2020) (2018) </a:t>
            </a:r>
            <a:endParaRPr lang="en-GB" dirty="0">
              <a:effectLst/>
            </a:endParaRPr>
          </a:p>
          <a:p>
            <a:r>
              <a:rPr lang="en-GB" sz="1800" dirty="0">
                <a:solidFill>
                  <a:srgbClr val="001E5E"/>
                </a:solidFill>
                <a:effectLst/>
                <a:latin typeface="MyriadPro"/>
              </a:rPr>
              <a:t>Swansea E-sports Hub (2020) </a:t>
            </a:r>
            <a:endParaRPr lang="en-GB" sz="1800" dirty="0">
              <a:solidFill>
                <a:srgbClr val="001E5E"/>
              </a:solidFill>
              <a:latin typeface="Wingdings" pitchFamily="2" charset="2"/>
            </a:endParaRPr>
          </a:p>
          <a:p>
            <a:r>
              <a:rPr lang="en-GB" sz="1800" dirty="0">
                <a:solidFill>
                  <a:srgbClr val="001E5E"/>
                </a:solidFill>
                <a:effectLst/>
                <a:latin typeface="MyriadPro"/>
              </a:rPr>
              <a:t>Obstacle course race for mums (2018) </a:t>
            </a:r>
            <a:endParaRPr lang="en-GB" dirty="0"/>
          </a:p>
          <a:p>
            <a:endParaRPr lang="en-US" dirty="0"/>
          </a:p>
        </p:txBody>
      </p:sp>
    </p:spTree>
    <p:extLst>
      <p:ext uri="{BB962C8B-B14F-4D97-AF65-F5344CB8AC3E}">
        <p14:creationId xmlns:p14="http://schemas.microsoft.com/office/powerpoint/2010/main" val="364387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8ECA04-4156-7A56-2B81-D3BA952148D5}"/>
              </a:ext>
            </a:extLst>
          </p:cNvPr>
          <p:cNvSpPr>
            <a:spLocks noGrp="1"/>
          </p:cNvSpPr>
          <p:nvPr>
            <p:ph type="title"/>
          </p:nvPr>
        </p:nvSpPr>
        <p:spPr>
          <a:xfrm>
            <a:off x="686834" y="1153572"/>
            <a:ext cx="3200400" cy="4461163"/>
          </a:xfrm>
        </p:spPr>
        <p:txBody>
          <a:bodyPr>
            <a:normAutofit/>
          </a:bodyPr>
          <a:lstStyle/>
          <a:p>
            <a:r>
              <a:rPr lang="en-GB" b="1">
                <a:solidFill>
                  <a:srgbClr val="FFFFFF"/>
                </a:solidFill>
                <a:effectLst/>
                <a:latin typeface="MyriadPro"/>
              </a:rPr>
              <a:t>Last Year’s Business Propositions </a:t>
            </a:r>
            <a:br>
              <a:rPr lang="en-GB">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9051393-7DAE-ECED-400F-DFDE31ADD6D2}"/>
              </a:ext>
            </a:extLst>
          </p:cNvPr>
          <p:cNvSpPr>
            <a:spLocks noGrp="1"/>
          </p:cNvSpPr>
          <p:nvPr>
            <p:ph idx="1"/>
          </p:nvPr>
        </p:nvSpPr>
        <p:spPr>
          <a:xfrm>
            <a:off x="4447308" y="591344"/>
            <a:ext cx="6906491" cy="5585619"/>
          </a:xfrm>
        </p:spPr>
        <p:txBody>
          <a:bodyPr anchor="ctr">
            <a:normAutofit/>
          </a:bodyPr>
          <a:lstStyle/>
          <a:p>
            <a:r>
              <a:rPr lang="en-GB">
                <a:effectLst/>
                <a:latin typeface="MyriadPro"/>
              </a:rPr>
              <a:t>Kids Summer Sports Camp </a:t>
            </a:r>
          </a:p>
          <a:p>
            <a:r>
              <a:rPr lang="en-GB">
                <a:effectLst/>
                <a:latin typeface="MyriadPro"/>
              </a:rPr>
              <a:t>Community Bicycle Hire Scheme </a:t>
            </a:r>
          </a:p>
          <a:p>
            <a:r>
              <a:rPr lang="en-GB">
                <a:effectLst/>
                <a:latin typeface="MyriadPro"/>
              </a:rPr>
              <a:t>Rugby Festival </a:t>
            </a:r>
            <a:endParaRPr lang="en-GB" dirty="0"/>
          </a:p>
          <a:p>
            <a:r>
              <a:rPr lang="en-GB">
                <a:effectLst/>
                <a:latin typeface="MyriadPro"/>
              </a:rPr>
              <a:t>Kids Multi Sport Coaching Service </a:t>
            </a:r>
            <a:endParaRPr lang="en-GB" dirty="0"/>
          </a:p>
          <a:p>
            <a:pPr marL="0" indent="0">
              <a:buNone/>
            </a:pPr>
            <a:endParaRPr lang="en-US" dirty="0"/>
          </a:p>
        </p:txBody>
      </p:sp>
    </p:spTree>
    <p:extLst>
      <p:ext uri="{BB962C8B-B14F-4D97-AF65-F5344CB8AC3E}">
        <p14:creationId xmlns:p14="http://schemas.microsoft.com/office/powerpoint/2010/main" val="858527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D96AAB-8B79-0E9B-8252-665458AE0586}"/>
              </a:ext>
            </a:extLst>
          </p:cNvPr>
          <p:cNvSpPr>
            <a:spLocks noGrp="1"/>
          </p:cNvSpPr>
          <p:nvPr>
            <p:ph type="title"/>
          </p:nvPr>
        </p:nvSpPr>
        <p:spPr>
          <a:xfrm>
            <a:off x="640080" y="325369"/>
            <a:ext cx="4368602" cy="1956841"/>
          </a:xfrm>
        </p:spPr>
        <p:txBody>
          <a:bodyPr anchor="b">
            <a:normAutofit/>
          </a:bodyPr>
          <a:lstStyle/>
          <a:p>
            <a:r>
              <a:rPr lang="en-GB" sz="4200" b="1">
                <a:effectLst/>
                <a:latin typeface="MyriadPro"/>
              </a:rPr>
              <a:t>DISCUSS IN PAIRS – 5 MINS </a:t>
            </a:r>
            <a:br>
              <a:rPr lang="en-GB" sz="4200"/>
            </a:b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57F052-7740-A6C8-EBCC-92DD5EA70132}"/>
              </a:ext>
            </a:extLst>
          </p:cNvPr>
          <p:cNvSpPr>
            <a:spLocks noGrp="1"/>
          </p:cNvSpPr>
          <p:nvPr>
            <p:ph idx="1"/>
          </p:nvPr>
        </p:nvSpPr>
        <p:spPr>
          <a:xfrm>
            <a:off x="640080" y="2872899"/>
            <a:ext cx="4243589" cy="3320668"/>
          </a:xfrm>
        </p:spPr>
        <p:txBody>
          <a:bodyPr>
            <a:normAutofit/>
          </a:bodyPr>
          <a:lstStyle/>
          <a:p>
            <a:r>
              <a:rPr lang="en-GB" sz="2200" b="1">
                <a:effectLst/>
                <a:latin typeface="MyriadPro"/>
              </a:rPr>
              <a:t>Sport Development: What is it? Who is involved? What programmes exist? </a:t>
            </a:r>
            <a:endParaRPr lang="en-GB" sz="2200"/>
          </a:p>
          <a:p>
            <a:endParaRPr lang="en-US" sz="2200"/>
          </a:p>
        </p:txBody>
      </p:sp>
      <p:pic>
        <p:nvPicPr>
          <p:cNvPr id="5" name="Picture 4">
            <a:extLst>
              <a:ext uri="{FF2B5EF4-FFF2-40B4-BE49-F238E27FC236}">
                <a16:creationId xmlns:a16="http://schemas.microsoft.com/office/drawing/2014/main" id="{59FD6193-204D-F5A0-3F85-5FD2FFDEC53E}"/>
              </a:ext>
            </a:extLst>
          </p:cNvPr>
          <p:cNvPicPr>
            <a:picLocks noChangeAspect="1"/>
          </p:cNvPicPr>
          <p:nvPr/>
        </p:nvPicPr>
        <p:blipFill rotWithShape="1">
          <a:blip r:embed="rId2"/>
          <a:srcRect l="36945" r="663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43359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F0615-19D6-683C-50F4-16A59A7FF359}"/>
              </a:ext>
            </a:extLst>
          </p:cNvPr>
          <p:cNvSpPr>
            <a:spLocks noGrp="1"/>
          </p:cNvSpPr>
          <p:nvPr>
            <p:ph type="title"/>
          </p:nvPr>
        </p:nvSpPr>
        <p:spPr>
          <a:xfrm>
            <a:off x="838200" y="365125"/>
            <a:ext cx="5558489" cy="1325563"/>
          </a:xfrm>
        </p:spPr>
        <p:txBody>
          <a:bodyPr>
            <a:normAutofit/>
          </a:bodyPr>
          <a:lstStyle/>
          <a:p>
            <a:r>
              <a:rPr lang="en-US" dirty="0"/>
              <a:t>Sport is..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8397327-719F-A3D6-DBEE-DC96B931419C}"/>
              </a:ext>
            </a:extLst>
          </p:cNvPr>
          <p:cNvSpPr>
            <a:spLocks noGrp="1"/>
          </p:cNvSpPr>
          <p:nvPr>
            <p:ph idx="1"/>
          </p:nvPr>
        </p:nvSpPr>
        <p:spPr>
          <a:xfrm>
            <a:off x="838200" y="1825625"/>
            <a:ext cx="5558489" cy="4351338"/>
          </a:xfrm>
        </p:spPr>
        <p:txBody>
          <a:bodyPr>
            <a:normAutofit/>
          </a:bodyPr>
          <a:lstStyle/>
          <a:p>
            <a:r>
              <a:rPr lang="en-GB" i="1">
                <a:effectLst/>
                <a:latin typeface="MyriadPro"/>
              </a:rPr>
              <a:t>“</a:t>
            </a:r>
            <a:r>
              <a:rPr lang="en-GB" b="1" i="1">
                <a:effectLst/>
                <a:latin typeface="MyriadPro"/>
              </a:rPr>
              <a:t>All forms of physical activity that contribute to physical fitness, mental well-being and social interaction, such as play, recreation, organized or competitive sport, and indigenous sports and games</a:t>
            </a:r>
            <a:r>
              <a:rPr lang="en-GB" i="1">
                <a:effectLst/>
                <a:latin typeface="MyriadPro"/>
              </a:rPr>
              <a:t>,” United Nations Task Force on Sport for Development and Peace (2003). </a:t>
            </a:r>
            <a:endParaRPr lang="en-GB" dirty="0"/>
          </a:p>
          <a:p>
            <a:endParaRPr lang="en-US"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8660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top view colourful balls">
            <a:extLst>
              <a:ext uri="{FF2B5EF4-FFF2-40B4-BE49-F238E27FC236}">
                <a16:creationId xmlns:a16="http://schemas.microsoft.com/office/drawing/2014/main" id="{34A18A33-B077-B739-7072-2844EB3CDD25}"/>
              </a:ext>
            </a:extLst>
          </p:cNvPr>
          <p:cNvPicPr>
            <a:picLocks noChangeAspect="1"/>
          </p:cNvPicPr>
          <p:nvPr/>
        </p:nvPicPr>
        <p:blipFill rotWithShape="1">
          <a:blip r:embed="rId2"/>
          <a:srcRect r="5189"/>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CFA36B-4600-EE5B-5D54-4BD708636C8C}"/>
              </a:ext>
            </a:extLst>
          </p:cNvPr>
          <p:cNvSpPr>
            <a:spLocks noGrp="1"/>
          </p:cNvSpPr>
          <p:nvPr>
            <p:ph type="title"/>
          </p:nvPr>
        </p:nvSpPr>
        <p:spPr>
          <a:xfrm>
            <a:off x="371094" y="1161288"/>
            <a:ext cx="3438144" cy="1124712"/>
          </a:xfrm>
        </p:spPr>
        <p:txBody>
          <a:bodyPr anchor="b">
            <a:normAutofit/>
          </a:bodyPr>
          <a:lstStyle/>
          <a:p>
            <a:r>
              <a:rPr lang="en-GB" sz="2400" i="1">
                <a:effectLst/>
                <a:latin typeface="Arial" panose="020B0604020202020204" pitchFamily="34" charset="0"/>
              </a:rPr>
              <a:t>Sport Development is... </a:t>
            </a:r>
            <a:br>
              <a:rPr lang="en-GB" sz="2400"/>
            </a:br>
            <a:endParaRPr lang="en-US" sz="240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B7EE072-3B8C-5329-8CCD-804CBA5C9EAA}"/>
              </a:ext>
            </a:extLst>
          </p:cNvPr>
          <p:cNvSpPr>
            <a:spLocks noGrp="1"/>
          </p:cNvSpPr>
          <p:nvPr>
            <p:ph idx="1"/>
          </p:nvPr>
        </p:nvSpPr>
        <p:spPr>
          <a:xfrm>
            <a:off x="371094" y="2718054"/>
            <a:ext cx="3438906" cy="3207258"/>
          </a:xfrm>
        </p:spPr>
        <p:txBody>
          <a:bodyPr anchor="t">
            <a:normAutofit/>
          </a:bodyPr>
          <a:lstStyle/>
          <a:p>
            <a:r>
              <a:rPr lang="en-GB" sz="1700" i="1" dirty="0">
                <a:effectLst/>
                <a:latin typeface="Arial" panose="020B0604020202020204" pitchFamily="34" charset="0"/>
              </a:rPr>
              <a:t>“.. </a:t>
            </a:r>
            <a:r>
              <a:rPr lang="en-GB" sz="1700" b="1" i="1" dirty="0">
                <a:effectLst/>
                <a:latin typeface="Arial" panose="020B0604020202020204" pitchFamily="34" charset="0"/>
              </a:rPr>
              <a:t>a process </a:t>
            </a:r>
            <a:r>
              <a:rPr lang="en-GB" sz="1700" i="1" dirty="0">
                <a:effectLst/>
                <a:latin typeface="Arial" panose="020B0604020202020204" pitchFamily="34" charset="0"/>
              </a:rPr>
              <a:t>whereby effective opportunities, processes, </a:t>
            </a:r>
            <a:r>
              <a:rPr lang="en-GB" sz="1700" b="1" i="1" dirty="0">
                <a:effectLst/>
                <a:latin typeface="Arial" panose="020B0604020202020204" pitchFamily="34" charset="0"/>
              </a:rPr>
              <a:t>systems and structures </a:t>
            </a:r>
            <a:r>
              <a:rPr lang="en-GB" sz="1700" i="1" dirty="0">
                <a:effectLst/>
                <a:latin typeface="Arial" panose="020B0604020202020204" pitchFamily="34" charset="0"/>
              </a:rPr>
              <a:t>are set up to enable and encourage people in all or particular groups and areas to </a:t>
            </a:r>
            <a:r>
              <a:rPr lang="en-GB" sz="1700" b="1" i="1" dirty="0">
                <a:effectLst/>
                <a:latin typeface="Arial" panose="020B0604020202020204" pitchFamily="34" charset="0"/>
              </a:rPr>
              <a:t>take part in sport </a:t>
            </a:r>
            <a:r>
              <a:rPr lang="en-GB" sz="1700" i="1" dirty="0">
                <a:effectLst/>
                <a:latin typeface="Arial" panose="020B0604020202020204" pitchFamily="34" charset="0"/>
              </a:rPr>
              <a:t>for recreation, or to </a:t>
            </a:r>
            <a:r>
              <a:rPr lang="en-GB" sz="1700" b="1" i="1" dirty="0">
                <a:effectLst/>
                <a:latin typeface="Arial" panose="020B0604020202020204" pitchFamily="34" charset="0"/>
              </a:rPr>
              <a:t>improve their performance</a:t>
            </a:r>
            <a:r>
              <a:rPr lang="en-GB" sz="1700" i="1" dirty="0">
                <a:effectLst/>
                <a:latin typeface="Arial" panose="020B0604020202020204" pitchFamily="34" charset="0"/>
              </a:rPr>
              <a:t>, to whatever level they desire” </a:t>
            </a:r>
            <a:endParaRPr lang="en-GB" sz="1700" dirty="0"/>
          </a:p>
          <a:p>
            <a:pPr marL="0" indent="0">
              <a:buNone/>
            </a:pPr>
            <a:r>
              <a:rPr lang="en-GB" sz="1700" dirty="0">
                <a:effectLst/>
                <a:latin typeface="Arial" panose="020B0604020202020204" pitchFamily="34" charset="0"/>
              </a:rPr>
              <a:t>Collins (1993, p. 5). </a:t>
            </a:r>
            <a:endParaRPr lang="en-GB" sz="1700" dirty="0"/>
          </a:p>
          <a:p>
            <a:endParaRPr lang="en-US" sz="1700" dirty="0"/>
          </a:p>
        </p:txBody>
      </p:sp>
    </p:spTree>
    <p:extLst>
      <p:ext uri="{BB962C8B-B14F-4D97-AF65-F5344CB8AC3E}">
        <p14:creationId xmlns:p14="http://schemas.microsoft.com/office/powerpoint/2010/main" val="110734464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17FA52-CDBD-5947-FC10-530C2FC3F42B}"/>
              </a:ext>
            </a:extLst>
          </p:cNvPr>
          <p:cNvSpPr>
            <a:spLocks noGrp="1"/>
          </p:cNvSpPr>
          <p:nvPr>
            <p:ph type="title"/>
          </p:nvPr>
        </p:nvSpPr>
        <p:spPr>
          <a:xfrm>
            <a:off x="594360" y="637125"/>
            <a:ext cx="3802276" cy="5256371"/>
          </a:xfrm>
        </p:spPr>
        <p:txBody>
          <a:bodyPr>
            <a:normAutofit/>
          </a:bodyPr>
          <a:lstStyle/>
          <a:p>
            <a:r>
              <a:rPr lang="en-GB" sz="4800" b="1">
                <a:solidFill>
                  <a:schemeClr val="bg1"/>
                </a:solidFill>
                <a:effectLst/>
                <a:latin typeface="MyriadPro"/>
              </a:rPr>
              <a:t>Main Purpose of Sport Development: </a:t>
            </a:r>
            <a:br>
              <a:rPr lang="en-GB" sz="4800">
                <a:solidFill>
                  <a:schemeClr val="bg1"/>
                </a:solidFill>
              </a:rPr>
            </a:b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61B3E070-3CDE-70B1-6712-BCFDE20046A0}"/>
              </a:ext>
            </a:extLst>
          </p:cNvPr>
          <p:cNvGraphicFramePr>
            <a:graphicFrameLocks noGrp="1"/>
          </p:cNvGraphicFramePr>
          <p:nvPr>
            <p:ph idx="1"/>
            <p:extLst>
              <p:ext uri="{D42A27DB-BD31-4B8C-83A1-F6EECF244321}">
                <p14:modId xmlns:p14="http://schemas.microsoft.com/office/powerpoint/2010/main" val="2768988325"/>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0345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67619-3425-5A4C-F4E6-1C74FA1AFF51}"/>
              </a:ext>
            </a:extLst>
          </p:cNvPr>
          <p:cNvSpPr>
            <a:spLocks noGrp="1"/>
          </p:cNvSpPr>
          <p:nvPr>
            <p:ph type="title"/>
          </p:nvPr>
        </p:nvSpPr>
        <p:spPr/>
        <p:txBody>
          <a:bodyPr/>
          <a:lstStyle/>
          <a:p>
            <a:r>
              <a:rPr lang="en-GB" sz="4000" b="1" dirty="0">
                <a:effectLst/>
                <a:latin typeface="MyriadPro"/>
              </a:rPr>
              <a:t>Sport Development has 2 strands </a:t>
            </a:r>
            <a:br>
              <a:rPr lang="en-GB" dirty="0"/>
            </a:br>
            <a:endParaRPr lang="en-US" dirty="0"/>
          </a:p>
        </p:txBody>
      </p:sp>
      <p:graphicFrame>
        <p:nvGraphicFramePr>
          <p:cNvPr id="5" name="Content Placeholder 2">
            <a:extLst>
              <a:ext uri="{FF2B5EF4-FFF2-40B4-BE49-F238E27FC236}">
                <a16:creationId xmlns:a16="http://schemas.microsoft.com/office/drawing/2014/main" id="{AAE13EC1-F215-051F-B54F-1C6A924A33B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3745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48DE2-6C6E-C4E1-7A06-9B428B0A62F1}"/>
              </a:ext>
            </a:extLst>
          </p:cNvPr>
          <p:cNvSpPr>
            <a:spLocks noGrp="1"/>
          </p:cNvSpPr>
          <p:nvPr>
            <p:ph type="title"/>
          </p:nvPr>
        </p:nvSpPr>
        <p:spPr>
          <a:xfrm>
            <a:off x="635000" y="640823"/>
            <a:ext cx="3418659" cy="5583148"/>
          </a:xfrm>
        </p:spPr>
        <p:txBody>
          <a:bodyPr anchor="ctr">
            <a:normAutofit/>
          </a:bodyPr>
          <a:lstStyle/>
          <a:p>
            <a:r>
              <a:rPr lang="en-GB" sz="5400" b="1" dirty="0">
                <a:effectLst/>
                <a:latin typeface="MyriadPro"/>
              </a:rPr>
              <a:t>Who Develops Sport? </a:t>
            </a:r>
            <a:br>
              <a:rPr lang="en-GB" sz="5400" dirty="0"/>
            </a:br>
            <a:endParaRPr lang="en-US"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7A5FA34-E31A-F9CD-7071-A739C4598D26}"/>
              </a:ext>
            </a:extLst>
          </p:cNvPr>
          <p:cNvGraphicFramePr>
            <a:graphicFrameLocks noGrp="1"/>
          </p:cNvGraphicFramePr>
          <p:nvPr>
            <p:ph idx="1"/>
            <p:extLst>
              <p:ext uri="{D42A27DB-BD31-4B8C-83A1-F6EECF244321}">
                <p14:modId xmlns:p14="http://schemas.microsoft.com/office/powerpoint/2010/main" val="329522006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6028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44AFCF-3B84-5948-A690-A8E5A1414CB4}"/>
              </a:ext>
            </a:extLst>
          </p:cNvPr>
          <p:cNvSpPr>
            <a:spLocks noGrp="1"/>
          </p:cNvSpPr>
          <p:nvPr>
            <p:ph type="title"/>
          </p:nvPr>
        </p:nvSpPr>
        <p:spPr>
          <a:xfrm>
            <a:off x="1075767" y="1188637"/>
            <a:ext cx="2988234" cy="4480726"/>
          </a:xfrm>
        </p:spPr>
        <p:txBody>
          <a:bodyPr>
            <a:normAutofit/>
          </a:bodyPr>
          <a:lstStyle/>
          <a:p>
            <a:pPr algn="r"/>
            <a:endParaRPr lang="en-US" sz="6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6606FBE-D7F2-D400-0F1D-06BCCFEDCC14}"/>
              </a:ext>
            </a:extLst>
          </p:cNvPr>
          <p:cNvSpPr>
            <a:spLocks noGrp="1"/>
          </p:cNvSpPr>
          <p:nvPr>
            <p:ph idx="1"/>
          </p:nvPr>
        </p:nvSpPr>
        <p:spPr>
          <a:xfrm>
            <a:off x="5255260" y="1648870"/>
            <a:ext cx="4702848" cy="3560260"/>
          </a:xfrm>
        </p:spPr>
        <p:txBody>
          <a:bodyPr anchor="ctr">
            <a:normAutofit/>
          </a:bodyPr>
          <a:lstStyle/>
          <a:p>
            <a:r>
              <a:rPr lang="en-GB" sz="2400" i="1">
                <a:effectLst/>
                <a:latin typeface="Arial" panose="020B0604020202020204" pitchFamily="34" charset="0"/>
              </a:rPr>
              <a:t>“Those engaging in sports development must be in the business of devising better and more effective ways of promoting interest, participation or performance in sport” </a:t>
            </a:r>
            <a:r>
              <a:rPr lang="en-GB" sz="2400">
                <a:effectLst/>
                <a:latin typeface="Arial" panose="020B0604020202020204" pitchFamily="34" charset="0"/>
              </a:rPr>
              <a:t>Hylton </a:t>
            </a:r>
            <a:r>
              <a:rPr lang="en-GB" sz="2400" i="1">
                <a:effectLst/>
                <a:latin typeface="Arial" panose="020B0604020202020204" pitchFamily="34" charset="0"/>
              </a:rPr>
              <a:t>et al. </a:t>
            </a:r>
            <a:r>
              <a:rPr lang="en-GB" sz="2400">
                <a:effectLst/>
                <a:latin typeface="Arial" panose="020B0604020202020204" pitchFamily="34" charset="0"/>
              </a:rPr>
              <a:t>(2013, p. 2) </a:t>
            </a:r>
            <a:endParaRPr lang="en-GB" sz="2400"/>
          </a:p>
          <a:p>
            <a:endParaRPr lang="en-US" sz="2400"/>
          </a:p>
        </p:txBody>
      </p:sp>
    </p:spTree>
    <p:extLst>
      <p:ext uri="{BB962C8B-B14F-4D97-AF65-F5344CB8AC3E}">
        <p14:creationId xmlns:p14="http://schemas.microsoft.com/office/powerpoint/2010/main" val="32320812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A5F716-98EF-42EF-A471-87C6DFDCC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sp>
        <p:nvSpPr>
          <p:cNvPr id="11" name="Freeform: Shape 10">
            <a:extLst>
              <a:ext uri="{FF2B5EF4-FFF2-40B4-BE49-F238E27FC236}">
                <a16:creationId xmlns:a16="http://schemas.microsoft.com/office/drawing/2014/main" id="{B87687D8-4EF1-4EF2-BF7E-74BB4A3D1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30093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Content Placeholder 3">
            <a:extLst>
              <a:ext uri="{FF2B5EF4-FFF2-40B4-BE49-F238E27FC236}">
                <a16:creationId xmlns:a16="http://schemas.microsoft.com/office/drawing/2014/main" id="{85CEA5B6-7A65-4710-69F1-26C994535FDD}"/>
              </a:ext>
            </a:extLst>
          </p:cNvPr>
          <p:cNvPicPr>
            <a:picLocks noGrp="1" noChangeAspect="1"/>
          </p:cNvPicPr>
          <p:nvPr>
            <p:ph idx="1"/>
          </p:nvPr>
        </p:nvPicPr>
        <p:blipFill rotWithShape="1">
          <a:blip r:embed="rId2"/>
          <a:srcRect b="5708"/>
          <a:stretch/>
        </p:blipFill>
        <p:spPr>
          <a:xfrm>
            <a:off x="2354578" y="544297"/>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1748130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73A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B6016EF-27D3-7F1E-4DE7-E67B84F90E94}"/>
              </a:ext>
            </a:extLst>
          </p:cNvPr>
          <p:cNvPicPr>
            <a:picLocks noChangeAspect="1"/>
          </p:cNvPicPr>
          <p:nvPr/>
        </p:nvPicPr>
        <p:blipFill>
          <a:blip r:embed="rId2"/>
          <a:stretch>
            <a:fillRect/>
          </a:stretch>
        </p:blipFill>
        <p:spPr>
          <a:xfrm>
            <a:off x="6421035" y="864108"/>
            <a:ext cx="5129784" cy="5129784"/>
          </a:xfrm>
          <a:prstGeom prst="rect">
            <a:avLst/>
          </a:prstGeom>
        </p:spPr>
      </p:pic>
      <p:sp>
        <p:nvSpPr>
          <p:cNvPr id="14" name="Rectangle 13">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9131A9E-0721-93F4-A978-6142F3208E2C}"/>
              </a:ext>
            </a:extLst>
          </p:cNvPr>
          <p:cNvPicPr>
            <a:picLocks noGrp="1" noChangeAspect="1"/>
          </p:cNvPicPr>
          <p:nvPr>
            <p:ph idx="1"/>
          </p:nvPr>
        </p:nvPicPr>
        <p:blipFill>
          <a:blip r:embed="rId3"/>
          <a:stretch>
            <a:fillRect/>
          </a:stretch>
        </p:blipFill>
        <p:spPr>
          <a:xfrm>
            <a:off x="641180" y="864108"/>
            <a:ext cx="5129784" cy="5129784"/>
          </a:xfrm>
          <a:prstGeom prst="rect">
            <a:avLst/>
          </a:prstGeom>
        </p:spPr>
      </p:pic>
    </p:spTree>
    <p:extLst>
      <p:ext uri="{BB962C8B-B14F-4D97-AF65-F5344CB8AC3E}">
        <p14:creationId xmlns:p14="http://schemas.microsoft.com/office/powerpoint/2010/main" val="2874194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E9420564-C167-D714-5256-983612CE7630}"/>
              </a:ext>
            </a:extLst>
          </p:cNvPr>
          <p:cNvPicPr>
            <a:picLocks noGrp="1" noChangeAspect="1"/>
          </p:cNvPicPr>
          <p:nvPr>
            <p:ph idx="1"/>
          </p:nvPr>
        </p:nvPicPr>
        <p:blipFill>
          <a:blip r:embed="rId2"/>
          <a:stretch>
            <a:fillRect/>
          </a:stretch>
        </p:blipFill>
        <p:spPr>
          <a:xfrm>
            <a:off x="962163" y="1659332"/>
            <a:ext cx="6246003" cy="3497761"/>
          </a:xfrm>
          <a:prstGeom prst="rect">
            <a:avLst/>
          </a:prstGeom>
        </p:spPr>
      </p:pic>
      <p:sp>
        <p:nvSpPr>
          <p:cNvPr id="14" name="Right Triangle 13">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0DD9DE01-6C1A-EDBD-1433-98EFA6CA555F}"/>
              </a:ext>
            </a:extLst>
          </p:cNvPr>
          <p:cNvPicPr>
            <a:picLocks noChangeAspect="1"/>
          </p:cNvPicPr>
          <p:nvPr/>
        </p:nvPicPr>
        <p:blipFill>
          <a:blip r:embed="rId3"/>
          <a:stretch>
            <a:fillRect/>
          </a:stretch>
        </p:blipFill>
        <p:spPr>
          <a:xfrm>
            <a:off x="7531606" y="955623"/>
            <a:ext cx="3217333" cy="3217333"/>
          </a:xfrm>
          <a:prstGeom prst="rect">
            <a:avLst/>
          </a:prstGeom>
        </p:spPr>
      </p:pic>
    </p:spTree>
    <p:extLst>
      <p:ext uri="{BB962C8B-B14F-4D97-AF65-F5344CB8AC3E}">
        <p14:creationId xmlns:p14="http://schemas.microsoft.com/office/powerpoint/2010/main" val="23173938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769E4-39AA-BB42-D116-E4A296F01231}"/>
              </a:ext>
            </a:extLst>
          </p:cNvPr>
          <p:cNvSpPr>
            <a:spLocks noGrp="1"/>
          </p:cNvSpPr>
          <p:nvPr>
            <p:ph type="title"/>
          </p:nvPr>
        </p:nvSpPr>
        <p:spPr>
          <a:xfrm>
            <a:off x="1285240" y="1050595"/>
            <a:ext cx="8074815" cy="1618489"/>
          </a:xfrm>
        </p:spPr>
        <p:txBody>
          <a:bodyPr anchor="ctr">
            <a:normAutofit/>
          </a:bodyPr>
          <a:lstStyle/>
          <a:p>
            <a:r>
              <a:rPr lang="en-GB" sz="5000" b="1">
                <a:effectLst/>
                <a:latin typeface="MyriadPro"/>
              </a:rPr>
              <a:t>Entrepreneurship </a:t>
            </a:r>
            <a:br>
              <a:rPr lang="en-GB" sz="5000"/>
            </a:br>
            <a:endParaRPr lang="en-US" sz="5000"/>
          </a:p>
        </p:txBody>
      </p:sp>
      <p:sp>
        <p:nvSpPr>
          <p:cNvPr id="3" name="Content Placeholder 2">
            <a:extLst>
              <a:ext uri="{FF2B5EF4-FFF2-40B4-BE49-F238E27FC236}">
                <a16:creationId xmlns:a16="http://schemas.microsoft.com/office/drawing/2014/main" id="{5759FBDF-61E4-9DEE-12AA-541907D4591F}"/>
              </a:ext>
            </a:extLst>
          </p:cNvPr>
          <p:cNvSpPr>
            <a:spLocks noGrp="1"/>
          </p:cNvSpPr>
          <p:nvPr>
            <p:ph idx="1"/>
          </p:nvPr>
        </p:nvSpPr>
        <p:spPr>
          <a:xfrm>
            <a:off x="1285240" y="2969469"/>
            <a:ext cx="8074815" cy="2800395"/>
          </a:xfrm>
        </p:spPr>
        <p:txBody>
          <a:bodyPr anchor="t">
            <a:normAutofit/>
          </a:bodyPr>
          <a:lstStyle/>
          <a:p>
            <a:r>
              <a:rPr lang="en-GB" sz="2400">
                <a:effectLst/>
                <a:latin typeface="MyriadPro"/>
              </a:rPr>
              <a:t>Definitions refer to </a:t>
            </a:r>
            <a:r>
              <a:rPr lang="en-GB" sz="2400" b="1">
                <a:effectLst/>
                <a:latin typeface="MyriadPro"/>
              </a:rPr>
              <a:t>innovation</a:t>
            </a:r>
            <a:r>
              <a:rPr lang="en-GB" sz="2400">
                <a:effectLst/>
                <a:latin typeface="MyriadPro"/>
              </a:rPr>
              <a:t>, </a:t>
            </a:r>
            <a:r>
              <a:rPr lang="en-GB" sz="2400" b="1">
                <a:effectLst/>
                <a:latin typeface="MyriadPro"/>
              </a:rPr>
              <a:t>opportunities</a:t>
            </a:r>
            <a:r>
              <a:rPr lang="en-GB" sz="2400">
                <a:effectLst/>
                <a:latin typeface="MyriadPro"/>
              </a:rPr>
              <a:t>, and </a:t>
            </a:r>
            <a:r>
              <a:rPr lang="en-GB" sz="2400" b="1">
                <a:effectLst/>
                <a:latin typeface="MyriadPro"/>
              </a:rPr>
              <a:t>risk taking</a:t>
            </a:r>
            <a:r>
              <a:rPr lang="en-GB" sz="2400">
                <a:effectLst/>
                <a:latin typeface="MyriadPro"/>
              </a:rPr>
              <a:t>. </a:t>
            </a:r>
            <a:endParaRPr lang="en-GB" sz="2400"/>
          </a:p>
          <a:p>
            <a:r>
              <a:rPr lang="en-GB" sz="2400">
                <a:effectLst/>
                <a:latin typeface="MyriadPro"/>
              </a:rPr>
              <a:t>Innovation is not simply invention, but ‘involves knowledge, resources, and equipment in new ways leading to commercialization’ (Ciletti, 2012, p.4). </a:t>
            </a:r>
            <a:endParaRPr lang="en-GB" sz="2400"/>
          </a:p>
          <a:p>
            <a:endParaRPr lang="en-US" sz="2400"/>
          </a:p>
        </p:txBody>
      </p:sp>
    </p:spTree>
    <p:extLst>
      <p:ext uri="{BB962C8B-B14F-4D97-AF65-F5344CB8AC3E}">
        <p14:creationId xmlns:p14="http://schemas.microsoft.com/office/powerpoint/2010/main" val="3554661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F51305-0A59-77B7-92B4-C8D88F04E048}"/>
              </a:ext>
            </a:extLst>
          </p:cNvPr>
          <p:cNvSpPr>
            <a:spLocks noGrp="1"/>
          </p:cNvSpPr>
          <p:nvPr>
            <p:ph type="title"/>
          </p:nvPr>
        </p:nvSpPr>
        <p:spPr>
          <a:xfrm>
            <a:off x="1285240" y="1050595"/>
            <a:ext cx="8074815" cy="1618489"/>
          </a:xfrm>
        </p:spPr>
        <p:txBody>
          <a:bodyPr anchor="ctr">
            <a:normAutofit/>
          </a:bodyPr>
          <a:lstStyle/>
          <a:p>
            <a:r>
              <a:rPr lang="en-GB" sz="3400" b="1">
                <a:effectLst/>
                <a:latin typeface="MyriadPro"/>
              </a:rPr>
              <a:t>Conceptualizing Sports </a:t>
            </a:r>
            <a:br>
              <a:rPr lang="en-GB" sz="3400"/>
            </a:br>
            <a:r>
              <a:rPr lang="en-GB" sz="3400" b="1">
                <a:effectLst/>
                <a:latin typeface="MyriadPro"/>
              </a:rPr>
              <a:t>Entrepreneurship </a:t>
            </a:r>
            <a:br>
              <a:rPr lang="en-GB" sz="3400"/>
            </a:br>
            <a:endParaRPr lang="en-US" sz="3400"/>
          </a:p>
        </p:txBody>
      </p:sp>
      <p:sp>
        <p:nvSpPr>
          <p:cNvPr id="3" name="Content Placeholder 2">
            <a:extLst>
              <a:ext uri="{FF2B5EF4-FFF2-40B4-BE49-F238E27FC236}">
                <a16:creationId xmlns:a16="http://schemas.microsoft.com/office/drawing/2014/main" id="{07003541-1E04-B30B-B89A-2A577ECE358E}"/>
              </a:ext>
            </a:extLst>
          </p:cNvPr>
          <p:cNvSpPr>
            <a:spLocks noGrp="1"/>
          </p:cNvSpPr>
          <p:nvPr>
            <p:ph idx="1"/>
          </p:nvPr>
        </p:nvSpPr>
        <p:spPr>
          <a:xfrm>
            <a:off x="1285240" y="2424223"/>
            <a:ext cx="8074815" cy="3345641"/>
          </a:xfrm>
        </p:spPr>
        <p:txBody>
          <a:bodyPr anchor="t">
            <a:normAutofit/>
          </a:bodyPr>
          <a:lstStyle/>
          <a:p>
            <a:r>
              <a:rPr lang="en-GB" sz="2400" dirty="0">
                <a:effectLst/>
                <a:latin typeface="MyriadPro"/>
              </a:rPr>
              <a:t>Schneider, </a:t>
            </a:r>
            <a:r>
              <a:rPr lang="en-GB" sz="2400" dirty="0" err="1">
                <a:effectLst/>
                <a:latin typeface="MyriadPro"/>
              </a:rPr>
              <a:t>Teske</a:t>
            </a:r>
            <a:r>
              <a:rPr lang="en-GB" sz="2400" dirty="0">
                <a:effectLst/>
                <a:latin typeface="MyriadPro"/>
              </a:rPr>
              <a:t> and </a:t>
            </a:r>
            <a:r>
              <a:rPr lang="en-GB" sz="2400" dirty="0" err="1">
                <a:effectLst/>
                <a:latin typeface="MyriadPro"/>
              </a:rPr>
              <a:t>Mintrom’s</a:t>
            </a:r>
            <a:r>
              <a:rPr lang="en-GB" sz="2400" dirty="0">
                <a:effectLst/>
                <a:latin typeface="MyriadPro"/>
              </a:rPr>
              <a:t> (1995) market based model of entrepreneurship addresses the following entrepreneurial functions: </a:t>
            </a:r>
            <a:endParaRPr lang="en-GB" sz="2400" dirty="0"/>
          </a:p>
          <a:p>
            <a:r>
              <a:rPr lang="en-GB" sz="2400" b="1" dirty="0">
                <a:effectLst/>
                <a:latin typeface="MyriadPro"/>
              </a:rPr>
              <a:t>Discovering and meeting unfulfilled needs</a:t>
            </a:r>
            <a:r>
              <a:rPr lang="en-GB" sz="2400" dirty="0">
                <a:effectLst/>
                <a:latin typeface="MyriadPro"/>
              </a:rPr>
              <a:t>; </a:t>
            </a:r>
            <a:r>
              <a:rPr lang="en-GB" sz="2400" b="1" dirty="0">
                <a:effectLst/>
                <a:latin typeface="MyriadPro"/>
              </a:rPr>
              <a:t>Assuming risk </a:t>
            </a:r>
            <a:r>
              <a:rPr lang="en-GB" sz="2400" dirty="0">
                <a:effectLst/>
                <a:latin typeface="MyriadPro"/>
              </a:rPr>
              <a:t>with uncertainty, including reputational, emotional and financial risk; </a:t>
            </a:r>
            <a:endParaRPr lang="en-GB" sz="2400" dirty="0"/>
          </a:p>
          <a:p>
            <a:r>
              <a:rPr lang="en-GB" sz="2400" b="1" dirty="0">
                <a:effectLst/>
                <a:latin typeface="MyriadPro"/>
              </a:rPr>
              <a:t>Assembling networks </a:t>
            </a:r>
            <a:r>
              <a:rPr lang="en-GB" sz="2400" dirty="0">
                <a:effectLst/>
                <a:latin typeface="MyriadPro"/>
              </a:rPr>
              <a:t>capable of undertaking change. </a:t>
            </a:r>
            <a:endParaRPr lang="en-GB" sz="2400" dirty="0"/>
          </a:p>
          <a:p>
            <a:endParaRPr lang="en-US" sz="2400" dirty="0"/>
          </a:p>
        </p:txBody>
      </p:sp>
    </p:spTree>
    <p:extLst>
      <p:ext uri="{BB962C8B-B14F-4D97-AF65-F5344CB8AC3E}">
        <p14:creationId xmlns:p14="http://schemas.microsoft.com/office/powerpoint/2010/main" val="35498714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C07FA4-6058-1FAC-23B0-02F1F23424EB}"/>
              </a:ext>
            </a:extLst>
          </p:cNvPr>
          <p:cNvSpPr>
            <a:spLocks noGrp="1"/>
          </p:cNvSpPr>
          <p:nvPr>
            <p:ph idx="1"/>
          </p:nvPr>
        </p:nvSpPr>
        <p:spPr>
          <a:xfrm>
            <a:off x="1289304" y="1266614"/>
            <a:ext cx="5769224" cy="3759434"/>
          </a:xfrm>
        </p:spPr>
        <p:txBody>
          <a:bodyPr anchor="ctr">
            <a:normAutofit/>
          </a:bodyPr>
          <a:lstStyle/>
          <a:p>
            <a:pPr marL="0" indent="0">
              <a:buNone/>
            </a:pPr>
            <a:r>
              <a:rPr lang="en-GB" sz="2400" i="1">
                <a:effectLst/>
                <a:latin typeface="MyriadPro"/>
              </a:rPr>
              <a:t>Entrepreneurs....“Serve as </a:t>
            </a:r>
            <a:r>
              <a:rPr lang="en-GB" sz="2400" b="1" i="1">
                <a:effectLst/>
                <a:latin typeface="MyriadPro"/>
              </a:rPr>
              <a:t>agents of change</a:t>
            </a:r>
            <a:r>
              <a:rPr lang="en-GB" sz="2400" i="1">
                <a:effectLst/>
                <a:latin typeface="MyriadPro"/>
              </a:rPr>
              <a:t>; provide creative, innovative ideas for business enterprises; and help businesses grow and become profitable” </a:t>
            </a:r>
            <a:endParaRPr lang="en-GB" sz="2400"/>
          </a:p>
          <a:p>
            <a:pPr marL="0" indent="0">
              <a:buNone/>
            </a:pPr>
            <a:r>
              <a:rPr lang="en-GB" sz="2400">
                <a:effectLst/>
                <a:latin typeface="MyriadPro"/>
              </a:rPr>
              <a:t>Kurakto and Hodgetts (1998) cited in Ciletti (2012, p.4) </a:t>
            </a:r>
            <a:endParaRPr lang="en-GB" sz="2400"/>
          </a:p>
          <a:p>
            <a:endParaRPr lang="en-US" sz="2400"/>
          </a:p>
        </p:txBody>
      </p:sp>
    </p:spTree>
    <p:extLst>
      <p:ext uri="{BB962C8B-B14F-4D97-AF65-F5344CB8AC3E}">
        <p14:creationId xmlns:p14="http://schemas.microsoft.com/office/powerpoint/2010/main" val="2269995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922CB5-D1C7-0B5B-7B30-A774516A54FF}"/>
              </a:ext>
            </a:extLst>
          </p:cNvPr>
          <p:cNvSpPr>
            <a:spLocks noGrp="1"/>
          </p:cNvSpPr>
          <p:nvPr>
            <p:ph type="title"/>
          </p:nvPr>
        </p:nvSpPr>
        <p:spPr>
          <a:xfrm>
            <a:off x="8026203" y="1443390"/>
            <a:ext cx="3268216" cy="3405880"/>
          </a:xfrm>
        </p:spPr>
        <p:txBody>
          <a:bodyPr>
            <a:normAutofit/>
          </a:bodyPr>
          <a:lstStyle/>
          <a:p>
            <a:endParaRPr lang="en-US" sz="6000"/>
          </a:p>
        </p:txBody>
      </p:sp>
      <p:sp>
        <p:nvSpPr>
          <p:cNvPr id="3" name="Content Placeholder 2">
            <a:extLst>
              <a:ext uri="{FF2B5EF4-FFF2-40B4-BE49-F238E27FC236}">
                <a16:creationId xmlns:a16="http://schemas.microsoft.com/office/drawing/2014/main" id="{562D8578-55BE-F307-8F3A-57359BDA6D5D}"/>
              </a:ext>
            </a:extLst>
          </p:cNvPr>
          <p:cNvSpPr>
            <a:spLocks noGrp="1"/>
          </p:cNvSpPr>
          <p:nvPr>
            <p:ph idx="1"/>
          </p:nvPr>
        </p:nvSpPr>
        <p:spPr>
          <a:xfrm>
            <a:off x="1289304" y="1266614"/>
            <a:ext cx="5769224" cy="3759434"/>
          </a:xfrm>
        </p:spPr>
        <p:txBody>
          <a:bodyPr anchor="ctr">
            <a:normAutofit/>
          </a:bodyPr>
          <a:lstStyle/>
          <a:p>
            <a:pPr marL="0" indent="0">
              <a:buNone/>
            </a:pPr>
            <a:r>
              <a:rPr lang="en-GB" sz="2400" i="1">
                <a:effectLst/>
                <a:latin typeface="MyriadPro"/>
              </a:rPr>
              <a:t>“Entrepreneurs recognize and capitalize on opportunities to develop new products and services, establish new ventures, expand on existing offerings, and commercialize ventures,” </a:t>
            </a:r>
            <a:endParaRPr lang="en-GB" sz="2400" i="1"/>
          </a:p>
          <a:p>
            <a:pPr marL="0" indent="0">
              <a:buNone/>
            </a:pPr>
            <a:r>
              <a:rPr lang="en-GB" sz="2400">
                <a:effectLst/>
                <a:latin typeface="MyriadPro"/>
              </a:rPr>
              <a:t>Ciletti (2012, p.4). </a:t>
            </a:r>
            <a:endParaRPr lang="en-GB" sz="2400"/>
          </a:p>
          <a:p>
            <a:endParaRPr lang="en-US" sz="2400"/>
          </a:p>
        </p:txBody>
      </p:sp>
    </p:spTree>
    <p:extLst>
      <p:ext uri="{BB962C8B-B14F-4D97-AF65-F5344CB8AC3E}">
        <p14:creationId xmlns:p14="http://schemas.microsoft.com/office/powerpoint/2010/main" val="32044763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FEDC2B-8DC0-63CC-736E-D510ACE9B37C}"/>
              </a:ext>
            </a:extLst>
          </p:cNvPr>
          <p:cNvSpPr>
            <a:spLocks noGrp="1"/>
          </p:cNvSpPr>
          <p:nvPr>
            <p:ph type="title"/>
          </p:nvPr>
        </p:nvSpPr>
        <p:spPr>
          <a:xfrm>
            <a:off x="8026203" y="1443390"/>
            <a:ext cx="3268216" cy="3405880"/>
          </a:xfrm>
        </p:spPr>
        <p:txBody>
          <a:bodyPr>
            <a:normAutofit/>
          </a:bodyPr>
          <a:lstStyle/>
          <a:p>
            <a:r>
              <a:rPr lang="en-GB" sz="3300" b="1">
                <a:effectLst/>
                <a:latin typeface="MyriadPro"/>
              </a:rPr>
              <a:t>Business enterprise and entrepreneurship </a:t>
            </a:r>
            <a:br>
              <a:rPr lang="en-GB" sz="3300"/>
            </a:br>
            <a:endParaRPr lang="en-US" sz="3300"/>
          </a:p>
        </p:txBody>
      </p:sp>
      <p:sp>
        <p:nvSpPr>
          <p:cNvPr id="3" name="Content Placeholder 2">
            <a:extLst>
              <a:ext uri="{FF2B5EF4-FFF2-40B4-BE49-F238E27FC236}">
                <a16:creationId xmlns:a16="http://schemas.microsoft.com/office/drawing/2014/main" id="{B168C718-CA3D-F3AE-584E-135B340C3013}"/>
              </a:ext>
            </a:extLst>
          </p:cNvPr>
          <p:cNvSpPr>
            <a:spLocks noGrp="1"/>
          </p:cNvSpPr>
          <p:nvPr>
            <p:ph idx="1"/>
          </p:nvPr>
        </p:nvSpPr>
        <p:spPr>
          <a:xfrm>
            <a:off x="1289304" y="1266614"/>
            <a:ext cx="5769224" cy="3759434"/>
          </a:xfrm>
        </p:spPr>
        <p:txBody>
          <a:bodyPr anchor="ctr">
            <a:normAutofit/>
          </a:bodyPr>
          <a:lstStyle/>
          <a:p>
            <a:r>
              <a:rPr lang="en-GB" sz="2400">
                <a:effectLst/>
                <a:latin typeface="MyriadPro"/>
              </a:rPr>
              <a:t>Enterprise is all about finding new business opportunities and taking advantage of them to make a profit. An entrepreneur is an individual who takes a risk to start a business. </a:t>
            </a:r>
            <a:endParaRPr lang="en-GB" sz="2400"/>
          </a:p>
          <a:p>
            <a:pPr marL="0" indent="0">
              <a:buNone/>
            </a:pPr>
            <a:endParaRPr lang="en-US" sz="2400"/>
          </a:p>
        </p:txBody>
      </p:sp>
    </p:spTree>
    <p:extLst>
      <p:ext uri="{BB962C8B-B14F-4D97-AF65-F5344CB8AC3E}">
        <p14:creationId xmlns:p14="http://schemas.microsoft.com/office/powerpoint/2010/main" val="6052283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22AA89-B16F-6296-807A-EFFC61D5FD69}"/>
              </a:ext>
            </a:extLst>
          </p:cNvPr>
          <p:cNvSpPr>
            <a:spLocks noGrp="1"/>
          </p:cNvSpPr>
          <p:nvPr>
            <p:ph type="title"/>
          </p:nvPr>
        </p:nvSpPr>
        <p:spPr>
          <a:xfrm>
            <a:off x="8026203" y="1443390"/>
            <a:ext cx="3268216" cy="3405880"/>
          </a:xfrm>
        </p:spPr>
        <p:txBody>
          <a:bodyPr>
            <a:normAutofit/>
          </a:bodyPr>
          <a:lstStyle/>
          <a:p>
            <a:endParaRPr lang="en-US" sz="6000"/>
          </a:p>
        </p:txBody>
      </p:sp>
      <p:sp>
        <p:nvSpPr>
          <p:cNvPr id="3" name="Content Placeholder 2">
            <a:extLst>
              <a:ext uri="{FF2B5EF4-FFF2-40B4-BE49-F238E27FC236}">
                <a16:creationId xmlns:a16="http://schemas.microsoft.com/office/drawing/2014/main" id="{8D131DD4-5BE9-2E18-520F-4EA4FFBF610C}"/>
              </a:ext>
            </a:extLst>
          </p:cNvPr>
          <p:cNvSpPr>
            <a:spLocks noGrp="1"/>
          </p:cNvSpPr>
          <p:nvPr>
            <p:ph idx="1"/>
          </p:nvPr>
        </p:nvSpPr>
        <p:spPr>
          <a:xfrm>
            <a:off x="1289304" y="1266614"/>
            <a:ext cx="5769224" cy="3759434"/>
          </a:xfrm>
        </p:spPr>
        <p:txBody>
          <a:bodyPr anchor="ctr">
            <a:normAutofit/>
          </a:bodyPr>
          <a:lstStyle/>
          <a:p>
            <a:r>
              <a:rPr lang="en-GB" sz="2000">
                <a:effectLst/>
                <a:latin typeface="MyriadPro"/>
              </a:rPr>
              <a:t>“</a:t>
            </a:r>
            <a:r>
              <a:rPr lang="en-GB" sz="2000" b="1">
                <a:effectLst/>
                <a:latin typeface="MyriadPro"/>
              </a:rPr>
              <a:t>Enterprise </a:t>
            </a:r>
            <a:r>
              <a:rPr lang="en-GB" sz="2000">
                <a:effectLst/>
                <a:latin typeface="MyriadPro"/>
              </a:rPr>
              <a:t>is defined here as the generation and application of ideas, which are set within practical situations during a project or undertaking. This is a generic concept that can be applied across all areas of education and professional life. </a:t>
            </a:r>
            <a:endParaRPr lang="en-GB" sz="2000"/>
          </a:p>
          <a:p>
            <a:r>
              <a:rPr lang="en-GB" sz="2000">
                <a:effectLst/>
                <a:latin typeface="MyriadPro"/>
              </a:rPr>
              <a:t>It combines creativity, originality, initiative, idea generation, design thinking, adaptability and reflexivity with problem identification, problem solving, innovation, expression, communication and practical action” (QAA, 2018, p.7) </a:t>
            </a:r>
            <a:endParaRPr lang="en-GB" sz="2000"/>
          </a:p>
          <a:p>
            <a:pPr marL="0" indent="0">
              <a:buNone/>
            </a:pPr>
            <a:endParaRPr lang="en-US" sz="2000"/>
          </a:p>
        </p:txBody>
      </p:sp>
    </p:spTree>
    <p:extLst>
      <p:ext uri="{BB962C8B-B14F-4D97-AF65-F5344CB8AC3E}">
        <p14:creationId xmlns:p14="http://schemas.microsoft.com/office/powerpoint/2010/main" val="41920432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9E0F7-3B0A-B19C-9F98-4B8A4FA57F9C}"/>
              </a:ext>
            </a:extLst>
          </p:cNvPr>
          <p:cNvSpPr>
            <a:spLocks noGrp="1"/>
          </p:cNvSpPr>
          <p:nvPr>
            <p:ph type="title"/>
          </p:nvPr>
        </p:nvSpPr>
        <p:spPr>
          <a:xfrm>
            <a:off x="8026203" y="1443390"/>
            <a:ext cx="3268216" cy="3405880"/>
          </a:xfrm>
        </p:spPr>
        <p:txBody>
          <a:bodyPr>
            <a:normAutofit/>
          </a:bodyPr>
          <a:lstStyle/>
          <a:p>
            <a:endParaRPr lang="en-US" sz="6000"/>
          </a:p>
        </p:txBody>
      </p:sp>
      <p:sp>
        <p:nvSpPr>
          <p:cNvPr id="3" name="Content Placeholder 2">
            <a:extLst>
              <a:ext uri="{FF2B5EF4-FFF2-40B4-BE49-F238E27FC236}">
                <a16:creationId xmlns:a16="http://schemas.microsoft.com/office/drawing/2014/main" id="{D121528D-810D-48D4-8780-BAB9E8F4230A}"/>
              </a:ext>
            </a:extLst>
          </p:cNvPr>
          <p:cNvSpPr>
            <a:spLocks noGrp="1"/>
          </p:cNvSpPr>
          <p:nvPr>
            <p:ph idx="1"/>
          </p:nvPr>
        </p:nvSpPr>
        <p:spPr>
          <a:xfrm>
            <a:off x="1289304" y="1266614"/>
            <a:ext cx="5769224" cy="3759434"/>
          </a:xfrm>
        </p:spPr>
        <p:txBody>
          <a:bodyPr anchor="ctr">
            <a:normAutofit/>
          </a:bodyPr>
          <a:lstStyle/>
          <a:p>
            <a:r>
              <a:rPr lang="en-GB" sz="2400">
                <a:effectLst/>
                <a:latin typeface="MyriadPro"/>
              </a:rPr>
              <a:t>“</a:t>
            </a:r>
            <a:r>
              <a:rPr lang="en-GB" sz="2400" b="1">
                <a:effectLst/>
                <a:latin typeface="MyriadPro"/>
              </a:rPr>
              <a:t>Entrepreneurship </a:t>
            </a:r>
            <a:r>
              <a:rPr lang="en-GB" sz="2400">
                <a:effectLst/>
                <a:latin typeface="MyriadPro"/>
              </a:rPr>
              <a:t>applies to both individuals and groups (teams or organisations), and it refers to value creation in the private, public and third sectors, and in any hybrid combination of the three” (QAA, 2018, p.7) </a:t>
            </a:r>
            <a:endParaRPr lang="en-GB" sz="2400"/>
          </a:p>
        </p:txBody>
      </p:sp>
    </p:spTree>
    <p:extLst>
      <p:ext uri="{BB962C8B-B14F-4D97-AF65-F5344CB8AC3E}">
        <p14:creationId xmlns:p14="http://schemas.microsoft.com/office/powerpoint/2010/main" val="24368892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52072-0BC9-0467-FBFC-BF53F8D5DCC8}"/>
              </a:ext>
            </a:extLst>
          </p:cNvPr>
          <p:cNvSpPr>
            <a:spLocks noGrp="1"/>
          </p:cNvSpPr>
          <p:nvPr>
            <p:ph type="title"/>
          </p:nvPr>
        </p:nvSpPr>
        <p:spPr/>
        <p:txBody>
          <a:bodyPr>
            <a:normAutofit/>
          </a:bodyPr>
          <a:lstStyle/>
          <a:p>
            <a:r>
              <a:rPr lang="en-GB" sz="3200" b="1" dirty="0">
                <a:solidFill>
                  <a:srgbClr val="001E5E"/>
                </a:solidFill>
                <a:effectLst/>
                <a:latin typeface="MyriadPro"/>
              </a:rPr>
              <a:t>Pathways to Entrepreneurship </a:t>
            </a:r>
            <a:endParaRPr lang="en-US" sz="6000" dirty="0"/>
          </a:p>
        </p:txBody>
      </p:sp>
      <p:sp>
        <p:nvSpPr>
          <p:cNvPr id="3" name="Content Placeholder 2">
            <a:extLst>
              <a:ext uri="{FF2B5EF4-FFF2-40B4-BE49-F238E27FC236}">
                <a16:creationId xmlns:a16="http://schemas.microsoft.com/office/drawing/2014/main" id="{27C555C7-AC94-3330-2268-7BD99993B48B}"/>
              </a:ext>
            </a:extLst>
          </p:cNvPr>
          <p:cNvSpPr>
            <a:spLocks noGrp="1"/>
          </p:cNvSpPr>
          <p:nvPr>
            <p:ph idx="1"/>
          </p:nvPr>
        </p:nvSpPr>
        <p:spPr/>
        <p:txBody>
          <a:bodyPr>
            <a:normAutofit/>
          </a:bodyPr>
          <a:lstStyle/>
          <a:p>
            <a:pPr>
              <a:buFont typeface="Arial" panose="020B0604020202020204" pitchFamily="34" charset="0"/>
              <a:buChar char="•"/>
            </a:pPr>
            <a:r>
              <a:rPr lang="en-GB" sz="3600" dirty="0">
                <a:solidFill>
                  <a:srgbClr val="001E5E"/>
                </a:solidFill>
                <a:effectLst/>
                <a:latin typeface="MyriadPro"/>
              </a:rPr>
              <a:t>Start and build a new business </a:t>
            </a:r>
            <a:endParaRPr lang="en-GB" sz="4800" dirty="0">
              <a:effectLst/>
            </a:endParaRPr>
          </a:p>
          <a:p>
            <a:pPr>
              <a:buFont typeface="Arial" panose="020B0604020202020204" pitchFamily="34" charset="0"/>
              <a:buChar char="•"/>
            </a:pPr>
            <a:r>
              <a:rPr lang="en-GB" sz="3600" dirty="0">
                <a:solidFill>
                  <a:srgbClr val="001E5E"/>
                </a:solidFill>
                <a:effectLst/>
                <a:latin typeface="MyriadPro"/>
              </a:rPr>
              <a:t>Inherit a business </a:t>
            </a:r>
            <a:endParaRPr lang="en-GB" sz="4800" dirty="0">
              <a:effectLst/>
            </a:endParaRPr>
          </a:p>
          <a:p>
            <a:pPr>
              <a:buFont typeface="Arial" panose="020B0604020202020204" pitchFamily="34" charset="0"/>
              <a:buChar char="•"/>
            </a:pPr>
            <a:r>
              <a:rPr lang="en-GB" sz="3600" dirty="0">
                <a:solidFill>
                  <a:srgbClr val="001E5E"/>
                </a:solidFill>
                <a:effectLst/>
                <a:latin typeface="MyriadPro"/>
              </a:rPr>
              <a:t>Secure franchise rights e.g. </a:t>
            </a:r>
            <a:r>
              <a:rPr lang="en-GB" sz="3600" dirty="0" err="1">
                <a:solidFill>
                  <a:srgbClr val="001E5E"/>
                </a:solidFill>
                <a:effectLst/>
                <a:latin typeface="MyriadPro"/>
              </a:rPr>
              <a:t>RugbyTots</a:t>
            </a:r>
            <a:r>
              <a:rPr lang="en-GB" sz="3600" dirty="0">
                <a:solidFill>
                  <a:srgbClr val="001E5E"/>
                </a:solidFill>
                <a:effectLst/>
                <a:latin typeface="MyriadPro"/>
              </a:rPr>
              <a:t> </a:t>
            </a:r>
            <a:endParaRPr lang="en-GB" sz="4800" dirty="0">
              <a:effectLst/>
            </a:endParaRPr>
          </a:p>
          <a:p>
            <a:pPr>
              <a:buFont typeface="Arial" panose="020B0604020202020204" pitchFamily="34" charset="0"/>
              <a:buChar char="•"/>
            </a:pPr>
            <a:r>
              <a:rPr lang="en-GB" sz="3600" dirty="0">
                <a:solidFill>
                  <a:srgbClr val="001E5E"/>
                </a:solidFill>
                <a:effectLst/>
                <a:latin typeface="MyriadPro"/>
              </a:rPr>
              <a:t>Buy an existing business </a:t>
            </a:r>
            <a:endParaRPr lang="en-GB" sz="4800" dirty="0">
              <a:effectLst/>
            </a:endParaRPr>
          </a:p>
          <a:p>
            <a:pPr>
              <a:buFont typeface="Arial" panose="020B0604020202020204" pitchFamily="34" charset="0"/>
              <a:buChar char="•"/>
            </a:pPr>
            <a:r>
              <a:rPr lang="en-GB" sz="3600" dirty="0">
                <a:solidFill>
                  <a:srgbClr val="001E5E"/>
                </a:solidFill>
                <a:effectLst/>
                <a:latin typeface="MyriadPro"/>
              </a:rPr>
              <a:t>License or purchase technology </a:t>
            </a:r>
            <a:endParaRPr lang="en-GB" sz="4800" dirty="0">
              <a:effectLst/>
            </a:endParaRPr>
          </a:p>
          <a:p>
            <a:pPr marL="0" indent="0">
              <a:buNone/>
            </a:pPr>
            <a:endParaRPr lang="en-US" sz="4800" dirty="0"/>
          </a:p>
        </p:txBody>
      </p:sp>
    </p:spTree>
    <p:extLst>
      <p:ext uri="{BB962C8B-B14F-4D97-AF65-F5344CB8AC3E}">
        <p14:creationId xmlns:p14="http://schemas.microsoft.com/office/powerpoint/2010/main" val="24515449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098CA-FA0B-ADCF-7B38-DFCAFEBFAB2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E577A16-F756-2E6A-0D78-10DE4F50A6A8}"/>
              </a:ext>
            </a:extLst>
          </p:cNvPr>
          <p:cNvSpPr>
            <a:spLocks noGrp="1"/>
          </p:cNvSpPr>
          <p:nvPr>
            <p:ph idx="1"/>
          </p:nvPr>
        </p:nvSpPr>
        <p:spPr/>
        <p:txBody>
          <a:bodyPr/>
          <a:lstStyle/>
          <a:p>
            <a:pPr algn="ctr">
              <a:lnSpc>
                <a:spcPct val="150000"/>
              </a:lnSpc>
            </a:pPr>
            <a:r>
              <a:rPr lang="en-GB" sz="4800" dirty="0">
                <a:solidFill>
                  <a:srgbClr val="001E5E"/>
                </a:solidFill>
                <a:effectLst/>
                <a:latin typeface="MyriadPro"/>
              </a:rPr>
              <a:t>What might the advantages and disadvantages of becoming an entrepreneur be? </a:t>
            </a:r>
            <a:endParaRPr lang="en-GB" sz="6600" dirty="0"/>
          </a:p>
          <a:p>
            <a:endParaRPr lang="en-US" dirty="0"/>
          </a:p>
        </p:txBody>
      </p:sp>
    </p:spTree>
    <p:extLst>
      <p:ext uri="{BB962C8B-B14F-4D97-AF65-F5344CB8AC3E}">
        <p14:creationId xmlns:p14="http://schemas.microsoft.com/office/powerpoint/2010/main" val="38462282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474090D-CD95-4B41-BE3D-6596953D3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B8F3E811-B104-4DFF-951A-008C860FF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8E476-EF55-BCC0-9905-2269A5BF68C0}"/>
              </a:ext>
            </a:extLst>
          </p:cNvPr>
          <p:cNvSpPr>
            <a:spLocks noGrp="1"/>
          </p:cNvSpPr>
          <p:nvPr>
            <p:ph type="title"/>
          </p:nvPr>
        </p:nvSpPr>
        <p:spPr>
          <a:xfrm>
            <a:off x="8026203" y="1443390"/>
            <a:ext cx="3268216" cy="3405880"/>
          </a:xfrm>
        </p:spPr>
        <p:txBody>
          <a:bodyPr>
            <a:normAutofit/>
          </a:bodyPr>
          <a:lstStyle/>
          <a:p>
            <a:r>
              <a:rPr lang="en-GB" sz="3800" b="1">
                <a:effectLst/>
                <a:latin typeface="Arial" panose="020B0604020202020204" pitchFamily="34" charset="0"/>
              </a:rPr>
              <a:t>Benefits and Costs of Becoming an Entrepreneur </a:t>
            </a:r>
            <a:endParaRPr lang="en-US" sz="3800"/>
          </a:p>
        </p:txBody>
      </p:sp>
      <p:sp>
        <p:nvSpPr>
          <p:cNvPr id="3" name="Content Placeholder 2">
            <a:extLst>
              <a:ext uri="{FF2B5EF4-FFF2-40B4-BE49-F238E27FC236}">
                <a16:creationId xmlns:a16="http://schemas.microsoft.com/office/drawing/2014/main" id="{213D407C-0D61-FB3B-6C3F-BFF07E3ADD40}"/>
              </a:ext>
            </a:extLst>
          </p:cNvPr>
          <p:cNvSpPr>
            <a:spLocks noGrp="1"/>
          </p:cNvSpPr>
          <p:nvPr>
            <p:ph idx="1"/>
          </p:nvPr>
        </p:nvSpPr>
        <p:spPr>
          <a:xfrm>
            <a:off x="1289304" y="1266614"/>
            <a:ext cx="5769224" cy="3759434"/>
          </a:xfrm>
        </p:spPr>
        <p:txBody>
          <a:bodyPr numCol="2" anchor="ctr">
            <a:normAutofit/>
          </a:bodyPr>
          <a:lstStyle/>
          <a:p>
            <a:pPr marL="0" indent="0">
              <a:buNone/>
            </a:pPr>
            <a:r>
              <a:rPr lang="en-GB" sz="1700" b="1" dirty="0">
                <a:effectLst/>
                <a:latin typeface="Arial" panose="020B0604020202020204" pitchFamily="34" charset="0"/>
              </a:rPr>
              <a:t>Benefits:</a:t>
            </a:r>
          </a:p>
          <a:p>
            <a:r>
              <a:rPr lang="en-GB" sz="1700" b="1" dirty="0">
                <a:effectLst/>
                <a:latin typeface="Arial" panose="020B0604020202020204" pitchFamily="34" charset="0"/>
              </a:rPr>
              <a:t>Independence </a:t>
            </a:r>
          </a:p>
          <a:p>
            <a:r>
              <a:rPr lang="en-GB" sz="1700" b="1" dirty="0">
                <a:effectLst/>
                <a:latin typeface="Arial" panose="020B0604020202020204" pitchFamily="34" charset="0"/>
              </a:rPr>
              <a:t>Satisfaction</a:t>
            </a:r>
          </a:p>
          <a:p>
            <a:r>
              <a:rPr lang="en-GB" sz="1700" b="1" dirty="0">
                <a:effectLst/>
                <a:latin typeface="Arial" panose="020B0604020202020204" pitchFamily="34" charset="0"/>
              </a:rPr>
              <a:t>Financial reward </a:t>
            </a:r>
          </a:p>
          <a:p>
            <a:r>
              <a:rPr lang="en-GB" sz="1700" b="1" dirty="0">
                <a:effectLst/>
                <a:latin typeface="Arial" panose="020B0604020202020204" pitchFamily="34" charset="0"/>
              </a:rPr>
              <a:t>Self-esteem</a:t>
            </a:r>
          </a:p>
          <a:p>
            <a:r>
              <a:rPr lang="en-GB" sz="1700" b="1" dirty="0">
                <a:effectLst/>
                <a:latin typeface="Arial" panose="020B0604020202020204" pitchFamily="34" charset="0"/>
              </a:rPr>
              <a:t>Contribution to society </a:t>
            </a:r>
          </a:p>
          <a:p>
            <a:endParaRPr lang="en-GB" sz="1700" b="1" dirty="0">
              <a:latin typeface="Arial" panose="020B0604020202020204" pitchFamily="34" charset="0"/>
            </a:endParaRPr>
          </a:p>
          <a:p>
            <a:endParaRPr lang="en-GB" sz="1700" b="1" dirty="0">
              <a:latin typeface="Arial" panose="020B0604020202020204" pitchFamily="34" charset="0"/>
            </a:endParaRPr>
          </a:p>
          <a:p>
            <a:endParaRPr lang="en-GB" sz="1700" b="1" dirty="0">
              <a:latin typeface="Arial" panose="020B0604020202020204" pitchFamily="34" charset="0"/>
            </a:endParaRPr>
          </a:p>
          <a:p>
            <a:endParaRPr lang="en-GB" sz="1700" b="1" dirty="0">
              <a:latin typeface="Arial" panose="020B0604020202020204" pitchFamily="34" charset="0"/>
            </a:endParaRPr>
          </a:p>
          <a:p>
            <a:endParaRPr lang="en-GB" sz="1700" dirty="0"/>
          </a:p>
          <a:p>
            <a:pPr marL="0" indent="0">
              <a:buNone/>
            </a:pPr>
            <a:r>
              <a:rPr lang="en-GB" sz="1700" b="1" dirty="0">
                <a:effectLst/>
                <a:latin typeface="Arial" panose="020B0604020202020204" pitchFamily="34" charset="0"/>
              </a:rPr>
              <a:t>Costs: </a:t>
            </a:r>
          </a:p>
          <a:p>
            <a:r>
              <a:rPr lang="en-GB" sz="1700" b="1" dirty="0">
                <a:effectLst/>
                <a:latin typeface="Arial" panose="020B0604020202020204" pitchFamily="34" charset="0"/>
              </a:rPr>
              <a:t>Business failure </a:t>
            </a:r>
          </a:p>
          <a:p>
            <a:r>
              <a:rPr lang="en-GB" sz="1700" b="1" dirty="0">
                <a:effectLst/>
                <a:latin typeface="Arial" panose="020B0604020202020204" pitchFamily="34" charset="0"/>
              </a:rPr>
              <a:t>Obstacles </a:t>
            </a:r>
          </a:p>
          <a:p>
            <a:r>
              <a:rPr lang="en-GB" sz="1700" b="1" dirty="0">
                <a:effectLst/>
                <a:latin typeface="Arial" panose="020B0604020202020204" pitchFamily="34" charset="0"/>
              </a:rPr>
              <a:t>Loneliness </a:t>
            </a:r>
          </a:p>
          <a:p>
            <a:r>
              <a:rPr lang="en-GB" sz="1700" b="1" dirty="0">
                <a:effectLst/>
                <a:latin typeface="Arial" panose="020B0604020202020204" pitchFamily="34" charset="0"/>
              </a:rPr>
              <a:t>Financial insecurity </a:t>
            </a:r>
          </a:p>
          <a:p>
            <a:r>
              <a:rPr lang="en-GB" sz="1700" b="1" dirty="0">
                <a:effectLst/>
                <a:latin typeface="Arial" panose="020B0604020202020204" pitchFamily="34" charset="0"/>
              </a:rPr>
              <a:t>Long hours/hard work </a:t>
            </a:r>
            <a:endParaRPr lang="en-GB" sz="1700" dirty="0">
              <a:effectLst/>
            </a:endParaRPr>
          </a:p>
          <a:p>
            <a:r>
              <a:rPr lang="en-GB" sz="1700" b="1" dirty="0">
                <a:effectLst/>
                <a:latin typeface="Arial" panose="020B0604020202020204" pitchFamily="34" charset="0"/>
              </a:rPr>
              <a:t>Strain on personal relationships </a:t>
            </a:r>
            <a:endParaRPr lang="en-GB" sz="1700" dirty="0">
              <a:effectLst/>
            </a:endParaRPr>
          </a:p>
          <a:p>
            <a:endParaRPr lang="en-US" sz="1700" dirty="0"/>
          </a:p>
        </p:txBody>
      </p:sp>
    </p:spTree>
    <p:extLst>
      <p:ext uri="{BB962C8B-B14F-4D97-AF65-F5344CB8AC3E}">
        <p14:creationId xmlns:p14="http://schemas.microsoft.com/office/powerpoint/2010/main" val="712072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ight Triangle 13">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Diagram&#10;&#10;Description automatically generated">
            <a:extLst>
              <a:ext uri="{FF2B5EF4-FFF2-40B4-BE49-F238E27FC236}">
                <a16:creationId xmlns:a16="http://schemas.microsoft.com/office/drawing/2014/main" id="{5055D18F-1C96-196E-8FF1-B36E683B387B}"/>
              </a:ext>
            </a:extLst>
          </p:cNvPr>
          <p:cNvPicPr>
            <a:picLocks noGrp="1" noChangeAspect="1"/>
          </p:cNvPicPr>
          <p:nvPr>
            <p:ph idx="1"/>
          </p:nvPr>
        </p:nvPicPr>
        <p:blipFill>
          <a:blip r:embed="rId2"/>
          <a:stretch>
            <a:fillRect/>
          </a:stretch>
        </p:blipFill>
        <p:spPr>
          <a:xfrm>
            <a:off x="1504859" y="918546"/>
            <a:ext cx="6661316" cy="4979334"/>
          </a:xfrm>
          <a:prstGeom prst="rect">
            <a:avLst/>
          </a:prstGeom>
        </p:spPr>
      </p:pic>
    </p:spTree>
    <p:extLst>
      <p:ext uri="{BB962C8B-B14F-4D97-AF65-F5344CB8AC3E}">
        <p14:creationId xmlns:p14="http://schemas.microsoft.com/office/powerpoint/2010/main" val="9030252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A9BF9-104E-094F-0D20-D4C3F8B10C5F}"/>
              </a:ext>
            </a:extLst>
          </p:cNvPr>
          <p:cNvSpPr>
            <a:spLocks noGrp="1"/>
          </p:cNvSpPr>
          <p:nvPr>
            <p:ph type="title"/>
          </p:nvPr>
        </p:nvSpPr>
        <p:spPr>
          <a:xfrm>
            <a:off x="1285240" y="1050595"/>
            <a:ext cx="8074815" cy="1618489"/>
          </a:xfrm>
        </p:spPr>
        <p:txBody>
          <a:bodyPr anchor="ctr">
            <a:normAutofit/>
          </a:bodyPr>
          <a:lstStyle/>
          <a:p>
            <a:r>
              <a:rPr lang="en-GB" sz="3400" b="1">
                <a:effectLst/>
                <a:latin typeface="MyriadPro"/>
              </a:rPr>
              <a:t>Psychological characteristics of entrepreneurs </a:t>
            </a:r>
            <a:br>
              <a:rPr lang="en-GB" sz="3400"/>
            </a:br>
            <a:endParaRPr lang="en-US" sz="3400"/>
          </a:p>
        </p:txBody>
      </p:sp>
      <p:sp>
        <p:nvSpPr>
          <p:cNvPr id="3" name="Content Placeholder 2">
            <a:extLst>
              <a:ext uri="{FF2B5EF4-FFF2-40B4-BE49-F238E27FC236}">
                <a16:creationId xmlns:a16="http://schemas.microsoft.com/office/drawing/2014/main" id="{619B088C-A2A7-2022-C355-37CCAAE90E0D}"/>
              </a:ext>
            </a:extLst>
          </p:cNvPr>
          <p:cNvSpPr>
            <a:spLocks noGrp="1"/>
          </p:cNvSpPr>
          <p:nvPr>
            <p:ph idx="1"/>
          </p:nvPr>
        </p:nvSpPr>
        <p:spPr>
          <a:xfrm>
            <a:off x="1285240" y="2969469"/>
            <a:ext cx="8074815" cy="2800395"/>
          </a:xfrm>
        </p:spPr>
        <p:txBody>
          <a:bodyPr anchor="t">
            <a:normAutofit/>
          </a:bodyPr>
          <a:lstStyle/>
          <a:p>
            <a:pPr>
              <a:buFont typeface="Arial" panose="020B0604020202020204" pitchFamily="34" charset="0"/>
              <a:buChar char="•"/>
            </a:pPr>
            <a:r>
              <a:rPr lang="en-GB" sz="2000">
                <a:effectLst/>
                <a:latin typeface="MyriadPro"/>
              </a:rPr>
              <a:t>Innovativeness. </a:t>
            </a:r>
            <a:endParaRPr lang="en-GB" sz="2000">
              <a:effectLst/>
            </a:endParaRPr>
          </a:p>
          <a:p>
            <a:pPr>
              <a:buFont typeface="Arial" panose="020B0604020202020204" pitchFamily="34" charset="0"/>
              <a:buChar char="•"/>
            </a:pPr>
            <a:r>
              <a:rPr lang="en-GB" sz="2000">
                <a:effectLst/>
                <a:latin typeface="MyriadPro"/>
              </a:rPr>
              <a:t>Creativity “the soul of entrepreneurship” Burns (2007, p91). </a:t>
            </a:r>
            <a:endParaRPr lang="en-GB" sz="2000">
              <a:effectLst/>
            </a:endParaRPr>
          </a:p>
          <a:p>
            <a:pPr>
              <a:buFont typeface="Arial" panose="020B0604020202020204" pitchFamily="34" charset="0"/>
              <a:buChar char="•"/>
            </a:pPr>
            <a:r>
              <a:rPr lang="en-GB" sz="2000">
                <a:effectLst/>
                <a:latin typeface="MyriadPro"/>
              </a:rPr>
              <a:t>Achievement orientation. </a:t>
            </a:r>
            <a:endParaRPr lang="en-GB" sz="2000">
              <a:effectLst/>
            </a:endParaRPr>
          </a:p>
          <a:p>
            <a:pPr>
              <a:buFont typeface="Arial" panose="020B0604020202020204" pitchFamily="34" charset="0"/>
              <a:buChar char="•"/>
            </a:pPr>
            <a:r>
              <a:rPr lang="en-GB" sz="2000">
                <a:effectLst/>
                <a:latin typeface="MyriadPro"/>
              </a:rPr>
              <a:t>Independence. </a:t>
            </a:r>
            <a:endParaRPr lang="en-GB" sz="2000">
              <a:effectLst/>
            </a:endParaRPr>
          </a:p>
          <a:p>
            <a:pPr>
              <a:buFont typeface="Arial" panose="020B0604020202020204" pitchFamily="34" charset="0"/>
              <a:buChar char="•"/>
            </a:pPr>
            <a:r>
              <a:rPr lang="en-GB" sz="2000">
                <a:effectLst/>
                <a:latin typeface="MyriadPro"/>
              </a:rPr>
              <a:t>Sense of control over destiny. </a:t>
            </a:r>
            <a:endParaRPr lang="en-GB" sz="2000">
              <a:effectLst/>
            </a:endParaRPr>
          </a:p>
          <a:p>
            <a:pPr>
              <a:buFont typeface="Arial" panose="020B0604020202020204" pitchFamily="34" charset="0"/>
              <a:buChar char="•"/>
            </a:pPr>
            <a:r>
              <a:rPr lang="en-GB" sz="2000">
                <a:effectLst/>
                <a:latin typeface="MyriadPro"/>
              </a:rPr>
              <a:t>Low aversion to risk (i.e. willing to accept risk). </a:t>
            </a:r>
            <a:endParaRPr lang="en-GB" sz="2000">
              <a:effectLst/>
            </a:endParaRPr>
          </a:p>
          <a:p>
            <a:pPr>
              <a:buFont typeface="Arial" panose="020B0604020202020204" pitchFamily="34" charset="0"/>
              <a:buChar char="•"/>
            </a:pPr>
            <a:r>
              <a:rPr lang="en-GB" sz="2000">
                <a:effectLst/>
                <a:latin typeface="MyriadPro"/>
              </a:rPr>
              <a:t>Tolerance for ambiguity. </a:t>
            </a:r>
            <a:endParaRPr lang="en-GB" sz="2000">
              <a:effectLst/>
            </a:endParaRPr>
          </a:p>
          <a:p>
            <a:endParaRPr lang="en-US" sz="2000"/>
          </a:p>
        </p:txBody>
      </p:sp>
    </p:spTree>
    <p:extLst>
      <p:ext uri="{BB962C8B-B14F-4D97-AF65-F5344CB8AC3E}">
        <p14:creationId xmlns:p14="http://schemas.microsoft.com/office/powerpoint/2010/main" val="14412908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31BF9-2DF5-84F2-625D-A0D73BDD013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7D8BB58-655B-0327-B0AB-BC0E3D0F74E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8700186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TotalTime>
  <Words>1261</Words>
  <Application>Microsoft Macintosh PowerPoint</Application>
  <PresentationFormat>Widescreen</PresentationFormat>
  <Paragraphs>131</Paragraphs>
  <Slides>32</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Calibri</vt:lpstr>
      <vt:lpstr>Calibri Light</vt:lpstr>
      <vt:lpstr>MyriadPro</vt:lpstr>
      <vt:lpstr>Rockwell</vt:lpstr>
      <vt:lpstr>Wingdings</vt:lpstr>
      <vt:lpstr>Office Theme</vt:lpstr>
      <vt:lpstr>The Sports Development Entrepreneur </vt:lpstr>
      <vt:lpstr>BMSM6008: Module Overview </vt:lpstr>
      <vt:lpstr>Learning Outcomes </vt:lpstr>
      <vt:lpstr>Assignment 1: Group Business Pitch </vt:lpstr>
      <vt:lpstr>Groups??</vt:lpstr>
      <vt:lpstr>Assignment 2:  3 components  </vt:lpstr>
      <vt:lpstr>Sports Entrepreneurship </vt:lpstr>
      <vt:lpstr>Past Business Propositions  </vt:lpstr>
      <vt:lpstr>Last Year’s Business Propositions  </vt:lpstr>
      <vt:lpstr>DISCUSS IN PAIRS – 5 MINS  </vt:lpstr>
      <vt:lpstr>Sport is..</vt:lpstr>
      <vt:lpstr>Sport Development is...  </vt:lpstr>
      <vt:lpstr>Main Purpose of Sport Development:  </vt:lpstr>
      <vt:lpstr>Sport Development has 2 strands  </vt:lpstr>
      <vt:lpstr>Who Develops Sport?  </vt:lpstr>
      <vt:lpstr>PowerPoint Presentation</vt:lpstr>
      <vt:lpstr>PowerPoint Presentation</vt:lpstr>
      <vt:lpstr>PowerPoint Presentation</vt:lpstr>
      <vt:lpstr>PowerPoint Presentation</vt:lpstr>
      <vt:lpstr>Entrepreneurship  </vt:lpstr>
      <vt:lpstr>Conceptualizing Sports  Entrepreneurship  </vt:lpstr>
      <vt:lpstr>PowerPoint Presentation</vt:lpstr>
      <vt:lpstr>PowerPoint Presentation</vt:lpstr>
      <vt:lpstr>Business enterprise and entrepreneurship  </vt:lpstr>
      <vt:lpstr>PowerPoint Presentation</vt:lpstr>
      <vt:lpstr>PowerPoint Presentation</vt:lpstr>
      <vt:lpstr>Pathways to Entrepreneurship </vt:lpstr>
      <vt:lpstr>PowerPoint Presentation</vt:lpstr>
      <vt:lpstr>Benefits and Costs of Becoming an Entrepreneur </vt:lpstr>
      <vt:lpstr>PowerPoint Presentation</vt:lpstr>
      <vt:lpstr>Psychological characteristics of entrepreneurs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Sports Development Entrepreneur </dc:title>
  <dc:creator>James Prosser</dc:creator>
  <cp:lastModifiedBy>James Prosser</cp:lastModifiedBy>
  <cp:revision>1</cp:revision>
  <dcterms:created xsi:type="dcterms:W3CDTF">2023-01-27T06:18:27Z</dcterms:created>
  <dcterms:modified xsi:type="dcterms:W3CDTF">2023-01-27T07:38:26Z</dcterms:modified>
</cp:coreProperties>
</file>