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3"/>
  </p:notesMasterIdLst>
  <p:sldIdLst>
    <p:sldId id="719" r:id="rId7"/>
    <p:sldId id="775" r:id="rId8"/>
    <p:sldId id="777" r:id="rId9"/>
    <p:sldId id="778" r:id="rId10"/>
    <p:sldId id="779" r:id="rId11"/>
    <p:sldId id="780" r:id="rId12"/>
    <p:sldId id="781" r:id="rId13"/>
    <p:sldId id="782" r:id="rId14"/>
    <p:sldId id="783" r:id="rId15"/>
    <p:sldId id="784" r:id="rId16"/>
    <p:sldId id="785" r:id="rId17"/>
    <p:sldId id="787" r:id="rId18"/>
    <p:sldId id="786" r:id="rId19"/>
    <p:sldId id="788" r:id="rId20"/>
    <p:sldId id="774" r:id="rId21"/>
    <p:sldId id="732" r:id="rId22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AC854C-67C4-4925-B90A-EFAD2D8E1D3F}" v="1" dt="2026-04-29T08:27:47.8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63606" autoAdjust="0"/>
  </p:normalViewPr>
  <p:slideViewPr>
    <p:cSldViewPr snapToGrid="0">
      <p:cViewPr varScale="1">
        <p:scale>
          <a:sx n="61" d="100"/>
          <a:sy n="61" d="100"/>
        </p:scale>
        <p:origin x="1495" y="41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tags" Target="tags/tag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modSld">
      <pc:chgData name="Stalin Jacob Wilson Packia Dhas" userId="050d7d71-3621-4503-95e8-1c9a9d962492" providerId="ADAL" clId="{3FBC77E1-FE42-4F9E-B4B2-3759F3328945}" dt="2026-04-29T10:11:47.434" v="13" actId="6549"/>
      <pc:docMkLst>
        <pc:docMk/>
      </pc:docMkLst>
      <pc:sldChg chg="modSp mod modNotesTx">
        <pc:chgData name="Stalin Jacob Wilson Packia Dhas" userId="050d7d71-3621-4503-95e8-1c9a9d962492" providerId="ADAL" clId="{3FBC77E1-FE42-4F9E-B4B2-3759F3328945}" dt="2026-04-29T10:11:47.434" v="13" actId="6549"/>
        <pc:sldMkLst>
          <pc:docMk/>
          <pc:sldMk cId="3277478130" sldId="777"/>
        </pc:sldMkLst>
        <pc:spChg chg="mod">
          <ac:chgData name="Stalin Jacob Wilson Packia Dhas" userId="050d7d71-3621-4503-95e8-1c9a9d962492" providerId="ADAL" clId="{3FBC77E1-FE42-4F9E-B4B2-3759F3328945}" dt="2026-04-29T08:22:38.163" v="1" actId="21"/>
          <ac:spMkLst>
            <pc:docMk/>
            <pc:sldMk cId="3277478130" sldId="77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4-29T08:30:28.496" v="12" actId="403"/>
        <pc:sldMkLst>
          <pc:docMk/>
          <pc:sldMk cId="1648788906" sldId="779"/>
        </pc:sldMkLst>
        <pc:spChg chg="mod">
          <ac:chgData name="Stalin Jacob Wilson Packia Dhas" userId="050d7d71-3621-4503-95e8-1c9a9d962492" providerId="ADAL" clId="{3FBC77E1-FE42-4F9E-B4B2-3759F3328945}" dt="2026-04-29T08:30:28.496" v="12" actId="403"/>
          <ac:spMkLst>
            <pc:docMk/>
            <pc:sldMk cId="1648788906" sldId="779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83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7938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355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3726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037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604989" y="158523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Legal, Ethical, and Societal</a:t>
            </a:r>
          </a:p>
          <a:p>
            <a:pPr algn="ctr"/>
            <a:r>
              <a:rPr lang="en-GB" sz="6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	 Considerations 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7604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Legal, Ethical, and Societal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942" y="2043364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Engineering :  </a:t>
            </a:r>
          </a:p>
          <a:p>
            <a:pPr lvl="1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impacts society </a:t>
            </a:r>
          </a:p>
          <a:p>
            <a:pPr lvl="1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should be guided by legal, ethical, and societal considerations. </a:t>
            </a:r>
          </a:p>
          <a:p>
            <a:pPr lvl="1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balance innovation with responsibility</a:t>
            </a:r>
          </a:p>
          <a:p>
            <a:pPr lvl="1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ensuring compliance and ethical integrity.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 descr="A close-up of a stamp&#10;&#10;Description automatically generated">
            <a:extLst>
              <a:ext uri="{FF2B5EF4-FFF2-40B4-BE49-F238E27FC236}">
                <a16:creationId xmlns:a16="http://schemas.microsoft.com/office/drawing/2014/main" id="{7EF337DE-1C92-4F85-A3E9-7ED4D89DE3C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1083374"/>
            <a:ext cx="9165871" cy="5837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8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38419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Legal, Ethical, and Societal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102" y="1953536"/>
            <a:ext cx="10972800" cy="3917032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Ethical practices 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build public trust, 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concerns like sustainability and accessibility shape decisions. </a:t>
            </a:r>
          </a:p>
          <a:p>
            <a:pPr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Technological advancements require 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ongoing ethical reflection and legal adaptation. 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478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102" y="1953536"/>
            <a:ext cx="10972800" cy="3917032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Legal Considerations ensures safety, reliability, and accountability. </a:t>
            </a:r>
          </a:p>
          <a:p>
            <a:pPr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Legal aspects of engineering involves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 compliance with laws, 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regulations, and 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industry standards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12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 Considerations : Regulatory Compliance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2169" y="2163509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7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sz="2000" dirty="0"/>
              <a:t>Engineers must adhere to national and international laws governing construction, manufacturing, and environmental impact. </a:t>
            </a:r>
          </a:p>
          <a:p>
            <a:pPr marL="0" indent="0" algn="just">
              <a:lnSpc>
                <a:spcPct val="17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sz="2000" dirty="0"/>
              <a:t>Examples include:</a:t>
            </a:r>
          </a:p>
          <a:p>
            <a:pPr lvl="1" algn="just">
              <a:lnSpc>
                <a:spcPct val="17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sz="2000" dirty="0"/>
              <a:t>Occupational Safety and Health Administration (OSHA) regulations [1]</a:t>
            </a:r>
          </a:p>
          <a:p>
            <a:pPr lvl="1" algn="just">
              <a:lnSpc>
                <a:spcPct val="17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sz="2000" dirty="0"/>
              <a:t>Environmental Protection Agency (EPA) guidelines [2]</a:t>
            </a:r>
          </a:p>
          <a:p>
            <a:pPr lvl="1" algn="just">
              <a:lnSpc>
                <a:spcPct val="17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sz="2000" dirty="0"/>
              <a:t>Building codes and zoning laws</a:t>
            </a:r>
          </a:p>
          <a:p>
            <a:pPr lvl="1" algn="just">
              <a:lnSpc>
                <a:spcPct val="17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sz="2000" dirty="0"/>
              <a:t>Electromagnetic Compatibility (EMC) Directive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788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 Considerations : Liability &amp; Accountability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298" y="2414046"/>
            <a:ext cx="11373404" cy="429256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Engineers can be held legally accountable for failures due to negligence, including: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Defective product designs leading to harm [3]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Infrastructure failures causing accidents [4]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Breach of contract in construction or manufacturing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23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 Considerations : Intellectual Property (IP) Rights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298" y="2163509"/>
            <a:ext cx="11373404" cy="429256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Engineering innovations require legal protection, including,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Patents for inventions [5]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Copyrights for software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Trademarks for branding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Trade secrets for proprietary processes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260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 Considerations : Data Protection &amp; Cybersecurity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22" y="2230591"/>
            <a:ext cx="11373404" cy="429256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Engineers handling sensitive data must comply with: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General Data Protection Regulation (GDPR) [6]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Cybersecurity frameworks like NIST and ISO 27001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 descr="A person sitting at a computer with a thief in front of him&#10;&#10;Description automatically generated">
            <a:extLst>
              <a:ext uri="{FF2B5EF4-FFF2-40B4-BE49-F238E27FC236}">
                <a16:creationId xmlns:a16="http://schemas.microsoft.com/office/drawing/2014/main" id="{15FE7713-6AB1-4F7C-94FA-7F807E2945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8121" y="2533012"/>
            <a:ext cx="3384711" cy="2535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457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Ethical Considerations: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7031" y="1987402"/>
            <a:ext cx="9757475" cy="429256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Ethical principles in engineering focus on professional integrity, public safety, and sustainability.</a:t>
            </a:r>
          </a:p>
          <a:p>
            <a:pPr marL="457200" lvl="1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b="1" dirty="0"/>
              <a:t>1. Public Safety &amp; Welfare: </a:t>
            </a:r>
            <a:r>
              <a:rPr lang="en-GB" dirty="0"/>
              <a:t>Engineers must design and maintain systems that protect human life.</a:t>
            </a:r>
          </a:p>
          <a:p>
            <a:pPr marL="457200" lvl="1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Example: Ensuring structural integrity in buildings and bridges.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858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Ethical Considerations: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749" y="1892576"/>
            <a:ext cx="9149795" cy="429256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2</a:t>
            </a:r>
            <a:r>
              <a:rPr lang="en-GB" b="1" dirty="0"/>
              <a:t>. Honesty &amp; Integrity: </a:t>
            </a:r>
            <a:r>
              <a:rPr lang="en-GB" dirty="0"/>
              <a:t>Engineers should provide accurate reports and avoid misleading stakeholders.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Example: Avoiding falsification of test results in product safety testing.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3. </a:t>
            </a:r>
            <a:r>
              <a:rPr lang="en-GB" b="1" dirty="0"/>
              <a:t>Sustainability &amp; Environmental Responsibility: </a:t>
            </a:r>
            <a:r>
              <a:rPr lang="en-GB" dirty="0"/>
              <a:t>Engineers should minimise environmental impact.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Example: Developing green energy solutions and reducing carbon footprints.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897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Ethical Considerations: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7031" y="1926442"/>
            <a:ext cx="10538329" cy="4292564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4. </a:t>
            </a:r>
            <a:r>
              <a:rPr lang="en-GB" b="1" dirty="0"/>
              <a:t>Professional Competence</a:t>
            </a:r>
            <a:r>
              <a:rPr lang="en-GB" dirty="0"/>
              <a:t>: Engineers should work within their areas of expertise.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Example: A mechanical engineer should not sign off on electrical designs without proper knowledge.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b="1" dirty="0"/>
              <a:t>5. Whistleblowing: </a:t>
            </a:r>
            <a:r>
              <a:rPr lang="en-GB" dirty="0"/>
              <a:t>Ethical engineers should report unsafe practices, even at personal risk.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Example: Exposing substandard materials in construction projects.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146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31" y="1019523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Societal Considerations:</a:t>
            </a: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911" y="1927644"/>
            <a:ext cx="9413956" cy="1325563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Engineering has broad societal implications, shaping economies, cultures, and everyday lives.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7FAD43-9599-4D21-8ACF-17BD71375A45}"/>
              </a:ext>
            </a:extLst>
          </p:cNvPr>
          <p:cNvSpPr txBox="1"/>
          <p:nvPr/>
        </p:nvSpPr>
        <p:spPr>
          <a:xfrm>
            <a:off x="779911" y="3545841"/>
            <a:ext cx="9939866" cy="2176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Impact on Communities: </a:t>
            </a: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Engineering projects must consider the needs and well-being of affected populations.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	Example: Infrastructure projects should prevent displacement of 	communities.</a:t>
            </a:r>
          </a:p>
        </p:txBody>
      </p:sp>
    </p:spTree>
    <p:extLst>
      <p:ext uri="{BB962C8B-B14F-4D97-AF65-F5344CB8AC3E}">
        <p14:creationId xmlns:p14="http://schemas.microsoft.com/office/powerpoint/2010/main" val="829511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31" y="1019523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Societal Considerations:</a:t>
            </a:r>
            <a:endParaRPr lang="en-GB" sz="22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7FAD43-9599-4D21-8ACF-17BD71375A45}"/>
              </a:ext>
            </a:extLst>
          </p:cNvPr>
          <p:cNvSpPr txBox="1"/>
          <p:nvPr/>
        </p:nvSpPr>
        <p:spPr>
          <a:xfrm>
            <a:off x="440809" y="1889027"/>
            <a:ext cx="11006124" cy="5023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Equity &amp; Accessibility: </a:t>
            </a: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Engineering solutions should be inclusive for all individuals, including people with disabilities.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 	Example: Designing public transportation systems with wheelchair 	access.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Job Creation &amp; Workforce Displacement: </a:t>
            </a: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Automation and AI can improve efficiency but may also lead to job losses.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	Solution: Engineers should advocate for retraining programs for 	displaced 	workers.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8803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8589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Societal Considerations:</a:t>
            </a:r>
            <a:endParaRPr lang="en-GB" sz="22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7FAD43-9599-4D21-8ACF-17BD71375A45}"/>
              </a:ext>
            </a:extLst>
          </p:cNvPr>
          <p:cNvSpPr txBox="1"/>
          <p:nvPr/>
        </p:nvSpPr>
        <p:spPr>
          <a:xfrm>
            <a:off x="496958" y="1828799"/>
            <a:ext cx="7353335" cy="4412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Cultural Sensitivity: </a:t>
            </a: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Engineering projects must respect cultural values and traditions.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Globalization &amp; Outsourcing: </a:t>
            </a: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Engineering projects may involve supply chains spanning multiple countries, raising issues like:</a:t>
            </a:r>
          </a:p>
          <a:p>
            <a:pPr marL="1714500" lvl="3" indent="-342900" algn="just">
              <a:lnSpc>
                <a:spcPct val="150000"/>
              </a:lnSpc>
              <a:spcAft>
                <a:spcPts val="800"/>
              </a:spcAft>
              <a:buFont typeface="Book Antiqua" panose="02040602050305030304" pitchFamily="18" charset="0"/>
              <a:buChar char="­"/>
            </a:pP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Ethical labour practices </a:t>
            </a:r>
          </a:p>
          <a:p>
            <a:pPr marL="1714500" lvl="3" indent="-342900" algn="just">
              <a:lnSpc>
                <a:spcPct val="150000"/>
              </a:lnSpc>
              <a:spcAft>
                <a:spcPts val="800"/>
              </a:spcAft>
              <a:buFont typeface="Book Antiqua" panose="02040602050305030304" pitchFamily="18" charset="0"/>
              <a:buChar char="­"/>
            </a:pP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Environmental standards in different regions</a:t>
            </a:r>
          </a:p>
        </p:txBody>
      </p:sp>
      <p:pic>
        <p:nvPicPr>
          <p:cNvPr id="6" name="Picture 5" descr="A group of people working on computers&#10;&#10;Description automatically generated">
            <a:extLst>
              <a:ext uri="{FF2B5EF4-FFF2-40B4-BE49-F238E27FC236}">
                <a16:creationId xmlns:a16="http://schemas.microsoft.com/office/drawing/2014/main" id="{9C75C7F9-1DA4-45B1-9597-F512D0D16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0540" y="2444815"/>
            <a:ext cx="3824393" cy="2704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15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504066"/>
            <a:ext cx="11807072" cy="4664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[1] Occupational Safety and Health Administration (OSHA), Workplace Safety Standards, 2023.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[2] Environmental Protection Agency (EPA), Environmental Regulations Overview, 2023.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[3] U.S. Consumer Product Safety Commission, Product Liability Laws and Standards, 2022.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[4] J. Fleming, Engineering Failures: Causes and Consequences, 2nd ed., New York: McGraw-Hill, 2020.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[5] United States Patent and Trademark Office (USPTO), Patent Law and Intellectual Property Rights, 2023.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[6] European Union, General Data Protection Regulation (GDPR), 2018.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D998BBB-5DA1-4F0C-9A5C-BA0F9C454DAD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Code of Professional Conduct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eddce362-9253-4435-8b29-cc613f30b997"/>
  <p:tag name="SLIDO_EVENT_SECTION_UUID" val="8814b738-78d9-4566-ba18-34ed93458fba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880</Words>
  <Application>Microsoft Office PowerPoint</Application>
  <PresentationFormat>Widescreen</PresentationFormat>
  <Paragraphs>125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2</vt:lpstr>
      <vt:lpstr>UWTSD 200_Text 4</vt:lpstr>
      <vt:lpstr>PowerPoint Presentation</vt:lpstr>
      <vt:lpstr>Legal, Ethical, and Societal Considerations </vt:lpstr>
      <vt:lpstr>Legal, Ethical, and Societal Considerations </vt:lpstr>
      <vt:lpstr>Legal Considerations</vt:lpstr>
      <vt:lpstr>Legal Considerations : Regulatory Compliance</vt:lpstr>
      <vt:lpstr>Legal Considerations : Liability &amp; Accountability </vt:lpstr>
      <vt:lpstr>Legal Considerations : Intellectual Property (IP) Rights </vt:lpstr>
      <vt:lpstr>Legal Considerations : Data Protection &amp; Cybersecurity</vt:lpstr>
      <vt:lpstr>Ethical Considerations:</vt:lpstr>
      <vt:lpstr>Ethical Considerations:</vt:lpstr>
      <vt:lpstr>Ethical Considerations:</vt:lpstr>
      <vt:lpstr>Societal Considerations:</vt:lpstr>
      <vt:lpstr>Societal Considerations:</vt:lpstr>
      <vt:lpstr>Societal Considerations: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7</cp:revision>
  <dcterms:created xsi:type="dcterms:W3CDTF">2021-03-09T15:35:42Z</dcterms:created>
  <dcterms:modified xsi:type="dcterms:W3CDTF">2026-04-29T10:11:49Z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