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50" d="100"/>
          <a:sy n="150" d="100"/>
        </p:scale>
        <p:origin x="209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98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18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034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953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622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068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615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500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115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031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2638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587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029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273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4521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35481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290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928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801D2-5929-014D-648F-B106AD734C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Digital Forensic Investigation Report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A9A907-9BEC-0DCE-56CE-499F70BAAF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79950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3256768" cy="3530600"/>
          </a:xfrm>
        </p:spPr>
        <p:txBody>
          <a:bodyPr>
            <a:normAutofit fontScale="92500"/>
          </a:bodyPr>
          <a:lstStyle/>
          <a:p>
            <a:r>
              <a:rPr dirty="0"/>
              <a:t>Unauthorized access to AI chip patent (QT-AI-2025)</a:t>
            </a:r>
          </a:p>
          <a:p>
            <a:r>
              <a:rPr dirty="0"/>
              <a:t>Primary suspect: Emma (Senior Engineer)</a:t>
            </a:r>
          </a:p>
          <a:p>
            <a:r>
              <a:rPr dirty="0"/>
              <a:t>Suspected data theft and external sale attempt</a:t>
            </a:r>
          </a:p>
          <a:p>
            <a:r>
              <a:rPr dirty="0"/>
              <a:t>Intermediary: Joe; Buyer: Norman (NexGen)</a:t>
            </a:r>
          </a:p>
          <a:p>
            <a:r>
              <a:rPr dirty="0"/>
              <a:t>Objective: Identify evidence of cybercrime</a:t>
            </a:r>
          </a:p>
        </p:txBody>
      </p:sp>
      <p:pic>
        <p:nvPicPr>
          <p:cNvPr id="4" name="image5.png">
            <a:extLst>
              <a:ext uri="{FF2B5EF4-FFF2-40B4-BE49-F238E27FC236}">
                <a16:creationId xmlns:a16="http://schemas.microsoft.com/office/drawing/2014/main" id="{4C46125D-C47C-6823-5B1E-0093271C433C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413250" y="2578100"/>
            <a:ext cx="4116387" cy="257175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Evidence Inventory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1" y="2489200"/>
            <a:ext cx="3606019" cy="3530600"/>
          </a:xfrm>
        </p:spPr>
        <p:txBody>
          <a:bodyPr>
            <a:normAutofit/>
          </a:bodyPr>
          <a:lstStyle/>
          <a:p>
            <a:r>
              <a:rPr dirty="0"/>
              <a:t>Devices </a:t>
            </a:r>
            <a:r>
              <a:rPr dirty="0" err="1"/>
              <a:t>analysed</a:t>
            </a:r>
            <a:r>
              <a:rPr dirty="0"/>
              <a:t>: 3 smartphones + 1 USB drive</a:t>
            </a:r>
          </a:p>
          <a:p>
            <a:r>
              <a:rPr dirty="0"/>
              <a:t>Data types: messages, media, emails, documents</a:t>
            </a:r>
          </a:p>
          <a:p>
            <a:r>
              <a:rPr dirty="0"/>
              <a:t>Evidence linked to patent access and transfer</a:t>
            </a:r>
          </a:p>
          <a:p>
            <a:r>
              <a:rPr dirty="0"/>
              <a:t>Each device assigned unique identifier</a:t>
            </a:r>
          </a:p>
          <a:p>
            <a:r>
              <a:rPr dirty="0"/>
              <a:t>Supports comprehensive investigation</a:t>
            </a:r>
          </a:p>
        </p:txBody>
      </p:sp>
      <p:pic>
        <p:nvPicPr>
          <p:cNvPr id="4" name="image4.png">
            <a:extLst>
              <a:ext uri="{FF2B5EF4-FFF2-40B4-BE49-F238E27FC236}">
                <a16:creationId xmlns:a16="http://schemas.microsoft.com/office/drawing/2014/main" id="{E431935A-1073-CBD5-C5A5-6CAE2F2DB0B8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673600" y="2311400"/>
            <a:ext cx="3817937" cy="267335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Chain of Custody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3707618" cy="3530600"/>
          </a:xfrm>
        </p:spPr>
        <p:txBody>
          <a:bodyPr/>
          <a:lstStyle/>
          <a:p>
            <a:r>
              <a:rPr dirty="0"/>
              <a:t>Evidence seized under </a:t>
            </a:r>
            <a:r>
              <a:rPr dirty="0" err="1"/>
              <a:t>authorised</a:t>
            </a:r>
            <a:r>
              <a:rPr dirty="0"/>
              <a:t> procedures</a:t>
            </a:r>
          </a:p>
          <a:p>
            <a:r>
              <a:rPr dirty="0"/>
              <a:t>Logged with timestamps and handler details</a:t>
            </a:r>
          </a:p>
          <a:p>
            <a:r>
              <a:rPr dirty="0"/>
              <a:t>Stored securely to prevent tampering</a:t>
            </a:r>
          </a:p>
          <a:p>
            <a:r>
              <a:rPr dirty="0"/>
              <a:t>Access restricted to </a:t>
            </a:r>
            <a:r>
              <a:rPr dirty="0" err="1"/>
              <a:t>authorised</a:t>
            </a:r>
            <a:r>
              <a:rPr dirty="0"/>
              <a:t> personnel</a:t>
            </a:r>
          </a:p>
          <a:p>
            <a:r>
              <a:rPr dirty="0"/>
              <a:t>Ensures legal admissibility and integrity</a:t>
            </a:r>
          </a:p>
        </p:txBody>
      </p:sp>
      <p:pic>
        <p:nvPicPr>
          <p:cNvPr id="4" name="image6.png">
            <a:extLst>
              <a:ext uri="{FF2B5EF4-FFF2-40B4-BE49-F238E27FC236}">
                <a16:creationId xmlns:a16="http://schemas.microsoft.com/office/drawing/2014/main" id="{C819F5FC-50A6-B4EF-FFBA-650735F26E07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675969" y="2584450"/>
            <a:ext cx="3707618" cy="269240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732" y="2540000"/>
            <a:ext cx="4393418" cy="3530600"/>
          </a:xfrm>
        </p:spPr>
        <p:txBody>
          <a:bodyPr/>
          <a:lstStyle/>
          <a:p>
            <a:r>
              <a:rPr dirty="0"/>
              <a:t>Tools: Cellebrite UFED, Physical Analyzer</a:t>
            </a:r>
          </a:p>
          <a:p>
            <a:r>
              <a:rPr dirty="0"/>
              <a:t>Extraction: Advanced Logical (File System)</a:t>
            </a:r>
          </a:p>
          <a:p>
            <a:r>
              <a:rPr dirty="0"/>
              <a:t>Verification using MD5 and SHA-1 hashing</a:t>
            </a:r>
          </a:p>
          <a:p>
            <a:r>
              <a:rPr dirty="0"/>
              <a:t>Techniques: metadata analysis, parsing, timeline</a:t>
            </a:r>
          </a:p>
          <a:p>
            <a:r>
              <a:rPr dirty="0"/>
              <a:t>Ensures reliable and structured investigation</a:t>
            </a:r>
          </a:p>
        </p:txBody>
      </p:sp>
      <p:pic>
        <p:nvPicPr>
          <p:cNvPr id="4" name="image7.png">
            <a:extLst>
              <a:ext uri="{FF2B5EF4-FFF2-40B4-BE49-F238E27FC236}">
                <a16:creationId xmlns:a16="http://schemas.microsoft.com/office/drawing/2014/main" id="{4A6CB697-F647-ECE2-DC03-FA2863003902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756150" y="2519615"/>
            <a:ext cx="3798887" cy="266065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Evidence Acquisition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3282168" cy="3530600"/>
          </a:xfrm>
        </p:spPr>
        <p:txBody>
          <a:bodyPr>
            <a:normAutofit lnSpcReduction="10000"/>
          </a:bodyPr>
          <a:lstStyle/>
          <a:p>
            <a:r>
              <a:rPr dirty="0"/>
              <a:t>Successful extraction of iPhone 14</a:t>
            </a:r>
          </a:p>
          <a:p>
            <a:r>
              <a:rPr dirty="0"/>
              <a:t>Recovered: 33K+ images, 966 videos, 11K+ audio</a:t>
            </a:r>
          </a:p>
          <a:p>
            <a:r>
              <a:rPr dirty="0"/>
              <a:t>300+ application data extracted</a:t>
            </a:r>
          </a:p>
          <a:p>
            <a:r>
              <a:rPr dirty="0"/>
              <a:t>Read-only process maintained integrity</a:t>
            </a:r>
          </a:p>
          <a:p>
            <a:r>
              <a:rPr dirty="0"/>
              <a:t>No modification to original device data</a:t>
            </a:r>
          </a:p>
        </p:txBody>
      </p:sp>
      <p:pic>
        <p:nvPicPr>
          <p:cNvPr id="4" name="image3.png">
            <a:extLst>
              <a:ext uri="{FF2B5EF4-FFF2-40B4-BE49-F238E27FC236}">
                <a16:creationId xmlns:a16="http://schemas.microsoft.com/office/drawing/2014/main" id="{8C3E05A7-24CE-EF4E-FB40-CCDCFE43089C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279900" y="2616200"/>
            <a:ext cx="4351337" cy="266700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3459968" cy="3530600"/>
          </a:xfrm>
        </p:spPr>
        <p:txBody>
          <a:bodyPr/>
          <a:lstStyle/>
          <a:p>
            <a:r>
              <a:rPr dirty="0"/>
              <a:t>WhatsApp data extracted successfully</a:t>
            </a:r>
          </a:p>
          <a:p>
            <a:r>
              <a:rPr dirty="0"/>
              <a:t>Frequent multimedia exchange observed</a:t>
            </a:r>
          </a:p>
          <a:p>
            <a:r>
              <a:rPr dirty="0"/>
              <a:t>Emma ↔ Joe; Joe ↔ Norman communication</a:t>
            </a:r>
          </a:p>
          <a:p>
            <a:r>
              <a:rPr dirty="0"/>
              <a:t>Patterns suggest coordination</a:t>
            </a:r>
          </a:p>
          <a:p>
            <a:r>
              <a:rPr dirty="0"/>
              <a:t>Indirect communication indicates concealment</a:t>
            </a:r>
          </a:p>
        </p:txBody>
      </p:sp>
      <p:pic>
        <p:nvPicPr>
          <p:cNvPr id="4" name="image1.png">
            <a:extLst>
              <a:ext uri="{FF2B5EF4-FFF2-40B4-BE49-F238E27FC236}">
                <a16:creationId xmlns:a16="http://schemas.microsoft.com/office/drawing/2014/main" id="{43469336-7067-2C90-2009-CF6D0B7B907F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572000" y="2667000"/>
            <a:ext cx="3817937" cy="253365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File Analysis (USB Drive)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3707618" cy="3530600"/>
          </a:xfrm>
        </p:spPr>
        <p:txBody>
          <a:bodyPr/>
          <a:lstStyle/>
          <a:p>
            <a:r>
              <a:rPr dirty="0"/>
              <a:t>Patent-related files identified (PDF, CAD)</a:t>
            </a:r>
          </a:p>
          <a:p>
            <a:r>
              <a:rPr dirty="0"/>
              <a:t>Metadata shows recent access and copying</a:t>
            </a:r>
          </a:p>
          <a:p>
            <a:r>
              <a:rPr dirty="0"/>
              <a:t>Evidence of external storage usage</a:t>
            </a:r>
          </a:p>
          <a:p>
            <a:r>
              <a:rPr dirty="0"/>
              <a:t>Indicates data exfiltration activity</a:t>
            </a:r>
          </a:p>
          <a:p>
            <a:r>
              <a:rPr dirty="0"/>
              <a:t>Supports insider threat hypothesis</a:t>
            </a:r>
          </a:p>
        </p:txBody>
      </p:sp>
      <p:pic>
        <p:nvPicPr>
          <p:cNvPr id="4" name="image2.png">
            <a:extLst>
              <a:ext uri="{FF2B5EF4-FFF2-40B4-BE49-F238E27FC236}">
                <a16:creationId xmlns:a16="http://schemas.microsoft.com/office/drawing/2014/main" id="{4D184BCE-EC8B-F2BC-C870-8B924059217D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616450" y="2489200"/>
            <a:ext cx="3849687" cy="2673350"/>
          </a:xfrm>
          <a:prstGeom prst="rect">
            <a:avLst/>
          </a:prstGeom>
          <a:ln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Timeline &amp; Suspect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4069568" cy="3530600"/>
          </a:xfrm>
        </p:spPr>
        <p:txBody>
          <a:bodyPr/>
          <a:lstStyle/>
          <a:p>
            <a:r>
              <a:rPr dirty="0"/>
              <a:t>Day 1: Database access; Day 2: File copying</a:t>
            </a:r>
          </a:p>
          <a:p>
            <a:r>
              <a:rPr dirty="0"/>
              <a:t>Day 3–5: Communication and transfer planning</a:t>
            </a:r>
          </a:p>
          <a:p>
            <a:r>
              <a:rPr dirty="0"/>
              <a:t>Emma: Data extraction (Perpetrator)</a:t>
            </a:r>
          </a:p>
          <a:p>
            <a:r>
              <a:rPr dirty="0"/>
              <a:t>Joe: Communication facilitator</a:t>
            </a:r>
          </a:p>
          <a:p>
            <a:r>
              <a:rPr dirty="0"/>
              <a:t>Norman: Intended recipient (Buyer)</a:t>
            </a:r>
          </a:p>
        </p:txBody>
      </p:sp>
      <p:pic>
        <p:nvPicPr>
          <p:cNvPr id="4" name="Image 6">
            <a:extLst>
              <a:ext uri="{FF2B5EF4-FFF2-40B4-BE49-F238E27FC236}">
                <a16:creationId xmlns:a16="http://schemas.microsoft.com/office/drawing/2014/main" id="{FD1FC59B-3AB4-4D26-69B9-06EDA421F713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76800" y="2554923"/>
            <a:ext cx="4165600" cy="28933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4382" y="2489200"/>
            <a:ext cx="3885418" cy="3530600"/>
          </a:xfrm>
        </p:spPr>
        <p:txBody>
          <a:bodyPr/>
          <a:lstStyle/>
          <a:p>
            <a:r>
              <a:rPr dirty="0"/>
              <a:t>Evidence confirms corporate espionage</a:t>
            </a:r>
          </a:p>
          <a:p>
            <a:r>
              <a:rPr dirty="0"/>
              <a:t>Coordinated attempt to sell IP</a:t>
            </a:r>
          </a:p>
          <a:p>
            <a:r>
              <a:rPr dirty="0"/>
              <a:t>Strong legal case supported by data</a:t>
            </a:r>
          </a:p>
          <a:p>
            <a:r>
              <a:rPr dirty="0"/>
              <a:t>Recommendations: DLP, monitoring, access control</a:t>
            </a:r>
          </a:p>
          <a:p>
            <a:r>
              <a:rPr dirty="0"/>
              <a:t>Law enforcement action recommended</a:t>
            </a:r>
          </a:p>
        </p:txBody>
      </p:sp>
      <p:pic>
        <p:nvPicPr>
          <p:cNvPr id="4" name="Image 10">
            <a:extLst>
              <a:ext uri="{FF2B5EF4-FFF2-40B4-BE49-F238E27FC236}">
                <a16:creationId xmlns:a16="http://schemas.microsoft.com/office/drawing/2014/main" id="{5F4572C7-7F2E-312F-707D-03AD6D24F3D5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00600" y="2631123"/>
            <a:ext cx="3956050" cy="2747327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</TotalTime>
  <Words>308</Words>
  <Application>Microsoft Office PowerPoint</Application>
  <PresentationFormat>On-screen Show (4:3)</PresentationFormat>
  <Paragraphs>55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Digital Forensic Investigation Report</vt:lpstr>
      <vt:lpstr>Case Background</vt:lpstr>
      <vt:lpstr>Evidence Inventory</vt:lpstr>
      <vt:lpstr>Chain of Custody</vt:lpstr>
      <vt:lpstr>Methodology</vt:lpstr>
      <vt:lpstr>Evidence Acquisition</vt:lpstr>
      <vt:lpstr>Communication Analysis</vt:lpstr>
      <vt:lpstr>File Analysis (USB Drive)</vt:lpstr>
      <vt:lpstr>Timeline &amp; Suspect Roles</vt:lpstr>
      <vt:lpstr>Conclusion &amp; Recommendations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suman.b032@gmail.com</cp:lastModifiedBy>
  <cp:revision>2</cp:revision>
  <dcterms:created xsi:type="dcterms:W3CDTF">2013-01-27T09:14:16Z</dcterms:created>
  <dcterms:modified xsi:type="dcterms:W3CDTF">2026-04-18T14:54:15Z</dcterms:modified>
  <cp:category/>
</cp:coreProperties>
</file>