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1" r:id="rId6"/>
    <p:sldId id="262" r:id="rId7"/>
    <p:sldId id="263" r:id="rId8"/>
    <p:sldId id="274" r:id="rId9"/>
    <p:sldId id="264" r:id="rId10"/>
    <p:sldId id="265" r:id="rId11"/>
    <p:sldId id="266" r:id="rId12"/>
    <p:sldId id="267" r:id="rId13"/>
    <p:sldId id="268" r:id="rId14"/>
    <p:sldId id="269" r:id="rId15"/>
    <p:sldId id="270" r:id="rId16"/>
    <p:sldId id="271" r:id="rId17"/>
    <p:sldId id="272" r:id="rId18"/>
    <p:sldId id="273" r:id="rId19"/>
    <p:sldId id="260" r:id="rId2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07" d="100"/>
          <a:sy n="107" d="100"/>
        </p:scale>
        <p:origin x="696" y="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05A031C-4714-4EEA-B239-EFD1DB274A83}" type="datetimeFigureOut">
              <a:rPr lang="en-GB" smtClean="0"/>
              <a:t>06/02/2020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53812B-D73B-4504-B56A-12896719039F}" type="slidenum">
              <a:rPr lang="en-GB" smtClean="0"/>
              <a:t>‹#›</a:t>
            </a:fld>
            <a:endParaRPr lang="en-GB"/>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0" y="6334315"/>
            <a:ext cx="9144001" cy="659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0840444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05A031C-4714-4EEA-B239-EFD1DB274A83}" type="datetimeFigureOut">
              <a:rPr lang="en-GB" smtClean="0"/>
              <a:t>06/02/2020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53812B-D73B-4504-B56A-12896719039F}" type="slidenum">
              <a:rPr lang="en-GB" smtClean="0"/>
              <a:t>‹#›</a:t>
            </a:fld>
            <a:endParaRPr lang="en-GB"/>
          </a:p>
        </p:txBody>
      </p:sp>
    </p:spTree>
    <p:extLst>
      <p:ext uri="{BB962C8B-B14F-4D97-AF65-F5344CB8AC3E}">
        <p14:creationId xmlns:p14="http://schemas.microsoft.com/office/powerpoint/2010/main" val="31077064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05A031C-4714-4EEA-B239-EFD1DB274A83}" type="datetimeFigureOut">
              <a:rPr lang="en-GB" smtClean="0"/>
              <a:t>06/02/2020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53812B-D73B-4504-B56A-12896719039F}" type="slidenum">
              <a:rPr lang="en-GB" smtClean="0"/>
              <a:t>‹#›</a:t>
            </a:fld>
            <a:endParaRPr lang="en-GB"/>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0" y="6334315"/>
            <a:ext cx="9144001" cy="659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4080544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63440" y="1845735"/>
            <a:ext cx="370332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05A031C-4714-4EEA-B239-EFD1DB274A83}" type="datetimeFigureOut">
              <a:rPr lang="en-GB" smtClean="0"/>
              <a:t>06/02/2020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A53812B-D73B-4504-B56A-12896719039F}" type="slidenum">
              <a:rPr lang="en-GB" smtClean="0"/>
              <a:t>‹#›</a:t>
            </a:fld>
            <a:endParaRPr lang="en-GB"/>
          </a:p>
        </p:txBody>
      </p:sp>
    </p:spTree>
    <p:extLst>
      <p:ext uri="{BB962C8B-B14F-4D97-AF65-F5344CB8AC3E}">
        <p14:creationId xmlns:p14="http://schemas.microsoft.com/office/powerpoint/2010/main" val="23239605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22960" y="2582334"/>
            <a:ext cx="370332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63440" y="2582334"/>
            <a:ext cx="370332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05A031C-4714-4EEA-B239-EFD1DB274A83}" type="datetimeFigureOut">
              <a:rPr lang="en-GB" smtClean="0"/>
              <a:t>06/02/2020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A53812B-D73B-4504-B56A-12896719039F}" type="slidenum">
              <a:rPr lang="en-GB" smtClean="0"/>
              <a:t>‹#›</a:t>
            </a:fld>
            <a:endParaRPr lang="en-GB"/>
          </a:p>
        </p:txBody>
      </p:sp>
    </p:spTree>
    <p:extLst>
      <p:ext uri="{BB962C8B-B14F-4D97-AF65-F5344CB8AC3E}">
        <p14:creationId xmlns:p14="http://schemas.microsoft.com/office/powerpoint/2010/main" val="35133339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05A031C-4714-4EEA-B239-EFD1DB274A83}" type="datetimeFigureOut">
              <a:rPr lang="en-GB" smtClean="0"/>
              <a:t>06/02/2020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A53812B-D73B-4504-B56A-12896719039F}" type="slidenum">
              <a:rPr lang="en-GB" smtClean="0"/>
              <a:t>‹#›</a:t>
            </a:fld>
            <a:endParaRPr lang="en-GB"/>
          </a:p>
        </p:txBody>
      </p:sp>
    </p:spTree>
    <p:extLst>
      <p:ext uri="{BB962C8B-B14F-4D97-AF65-F5344CB8AC3E}">
        <p14:creationId xmlns:p14="http://schemas.microsoft.com/office/powerpoint/2010/main" val="35332814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905A031C-4714-4EEA-B239-EFD1DB274A83}" type="datetimeFigureOut">
              <a:rPr lang="en-GB" smtClean="0"/>
              <a:t>06/02/2020</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CA53812B-D73B-4504-B56A-12896719039F}" type="slidenum">
              <a:rPr lang="en-GB" smtClean="0"/>
              <a:t>‹#›</a:t>
            </a:fld>
            <a:endParaRPr lang="en-GB"/>
          </a:p>
        </p:txBody>
      </p:sp>
    </p:spTree>
    <p:extLst>
      <p:ext uri="{BB962C8B-B14F-4D97-AF65-F5344CB8AC3E}">
        <p14:creationId xmlns:p14="http://schemas.microsoft.com/office/powerpoint/2010/main" val="22954542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3600450" y="731520"/>
            <a:ext cx="486918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905A031C-4714-4EEA-B239-EFD1DB274A83}" type="datetimeFigureOut">
              <a:rPr lang="en-GB" smtClean="0"/>
              <a:t>06/02/2020</a:t>
            </a:fld>
            <a:endParaRPr lang="en-GB"/>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A53812B-D73B-4504-B56A-12896719039F}" type="slidenum">
              <a:rPr lang="en-GB" smtClean="0"/>
              <a:t>‹#›</a:t>
            </a:fld>
            <a:endParaRPr lang="en-GB"/>
          </a:p>
        </p:txBody>
      </p:sp>
    </p:spTree>
    <p:extLst>
      <p:ext uri="{BB962C8B-B14F-4D97-AF65-F5344CB8AC3E}">
        <p14:creationId xmlns:p14="http://schemas.microsoft.com/office/powerpoint/2010/main" val="1602023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5234" cy="822960"/>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2" y="0"/>
            <a:ext cx="9143989"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22960"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05A031C-4714-4EEA-B239-EFD1DB274A83}" type="datetimeFigureOut">
              <a:rPr lang="en-GB" smtClean="0"/>
              <a:t>06/02/2020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A53812B-D73B-4504-B56A-12896719039F}" type="slidenum">
              <a:rPr lang="en-GB" smtClean="0"/>
              <a:t>‹#›</a:t>
            </a:fld>
            <a:endParaRPr lang="en-GB"/>
          </a:p>
        </p:txBody>
      </p:sp>
    </p:spTree>
    <p:extLst>
      <p:ext uri="{BB962C8B-B14F-4D97-AF65-F5344CB8AC3E}">
        <p14:creationId xmlns:p14="http://schemas.microsoft.com/office/powerpoint/2010/main" val="42368479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05A031C-4714-4EEA-B239-EFD1DB274A83}" type="datetimeFigureOut">
              <a:rPr lang="en-GB" smtClean="0"/>
              <a:t>06/02/2020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53812B-D73B-4504-B56A-12896719039F}" type="slidenum">
              <a:rPr lang="en-GB" smtClean="0"/>
              <a:t>‹#›</a:t>
            </a:fld>
            <a:endParaRPr lang="en-GB"/>
          </a:p>
        </p:txBody>
      </p:sp>
    </p:spTree>
    <p:extLst>
      <p:ext uri="{BB962C8B-B14F-4D97-AF65-F5344CB8AC3E}">
        <p14:creationId xmlns:p14="http://schemas.microsoft.com/office/powerpoint/2010/main" val="26242415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3989"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2302"/>
            <a:ext cx="1971675"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412302"/>
            <a:ext cx="5800725"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05A031C-4714-4EEA-B239-EFD1DB274A83}" type="datetimeFigureOut">
              <a:rPr lang="en-GB" smtClean="0"/>
              <a:t>06/02/2020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53812B-D73B-4504-B56A-12896719039F}" type="slidenum">
              <a:rPr lang="en-GB" smtClean="0"/>
              <a:t>‹#›</a:t>
            </a:fld>
            <a:endParaRPr lang="en-GB"/>
          </a:p>
        </p:txBody>
      </p:sp>
    </p:spTree>
    <p:extLst>
      <p:ext uri="{BB962C8B-B14F-4D97-AF65-F5344CB8AC3E}">
        <p14:creationId xmlns:p14="http://schemas.microsoft.com/office/powerpoint/2010/main" val="16942170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905A031C-4714-4EEA-B239-EFD1DB274A83}" type="datetimeFigureOut">
              <a:rPr lang="en-GB" smtClean="0"/>
              <a:t>06/02/2020</a:t>
            </a:fld>
            <a:endParaRPr lang="en-GB"/>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CA53812B-D73B-4504-B56A-12896719039F}" type="slidenum">
              <a:rPr lang="en-GB" smtClean="0"/>
              <a:t>‹#›</a:t>
            </a:fld>
            <a:endParaRPr lang="en-GB"/>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4755494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blog.educastur.es/bloggeoing/tag/picture-description/" TargetMode="External"/><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hyperlink" Target="https://creativecommons.org/licenses/by-nc-nd/3.0/"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blog.educastur.es/bloggeoing/tag/picture-description/" TargetMode="External"/><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hyperlink" Target="https://creativecommons.org/licenses/by-nc-nd/3.0/"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blog.educastur.es/bloggeoing/tag/picture-description/" TargetMode="External"/><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hyperlink" Target="https://creativecommons.org/licenses/by-nc-nd/3.0/"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video" Target="https://www.youtube.com/embed/zCRKvDyyHmI" TargetMode="External"/><Relationship Id="rId4" Type="http://schemas.openxmlformats.org/officeDocument/2006/relationships/hyperlink" Target="https://www.youtube.com/watch?time_continue=228&amp;v=zCRKvDyyHmI" TargetMode="Externa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theguardian.com/sport/interactive/2012/jul/27/olympic-regeneration-legacy-stratford" TargetMode="External"/><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3" Type="http://schemas.openxmlformats.org/officeDocument/2006/relationships/hyperlink" Target="https://www.ellenmacarthurfoundation.org/assets/downloads/Built-Env-Co.Project.pdf" TargetMode="External"/><Relationship Id="rId2" Type="http://schemas.openxmlformats.org/officeDocument/2006/relationships/hyperlink" Target="http://www.ellenmacarthurfoundation.org/" TargetMode="External"/><Relationship Id="rId1" Type="http://schemas.openxmlformats.org/officeDocument/2006/relationships/slideLayout" Target="../slideLayouts/slideLayout2.xml"/><Relationship Id="rId6" Type="http://schemas.openxmlformats.org/officeDocument/2006/relationships/hyperlink" Target="http://www.queenelizabetholympicpark.co.uk/" TargetMode="External"/><Relationship Id="rId5" Type="http://schemas.openxmlformats.org/officeDocument/2006/relationships/hyperlink" Target="http://www.london.gov.uk/" TargetMode="External"/><Relationship Id="rId4" Type="http://schemas.openxmlformats.org/officeDocument/2006/relationships/hyperlink" Target="http://www.wrap.org.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8AC3D-3C64-44FC-8163-2B679D046F37}"/>
              </a:ext>
            </a:extLst>
          </p:cNvPr>
          <p:cNvSpPr>
            <a:spLocks noGrp="1"/>
          </p:cNvSpPr>
          <p:nvPr>
            <p:ph type="ctrTitle"/>
          </p:nvPr>
        </p:nvSpPr>
        <p:spPr>
          <a:xfrm>
            <a:off x="577049" y="758952"/>
            <a:ext cx="8025413" cy="3566160"/>
          </a:xfrm>
        </p:spPr>
        <p:txBody>
          <a:bodyPr/>
          <a:lstStyle/>
          <a:p>
            <a:pPr algn="ctr"/>
            <a:r>
              <a:rPr lang="en-GB" dirty="0" smtClean="0"/>
              <a:t>Sustainable Construction Management</a:t>
            </a:r>
            <a:endParaRPr lang="en-GB" dirty="0"/>
          </a:p>
        </p:txBody>
      </p:sp>
      <p:sp>
        <p:nvSpPr>
          <p:cNvPr id="3" name="Subtitle 2">
            <a:extLst>
              <a:ext uri="{FF2B5EF4-FFF2-40B4-BE49-F238E27FC236}">
                <a16:creationId xmlns:a16="http://schemas.microsoft.com/office/drawing/2014/main" id="{0DFD9828-2907-426F-864C-A6EE40992590}"/>
              </a:ext>
            </a:extLst>
          </p:cNvPr>
          <p:cNvSpPr>
            <a:spLocks noGrp="1"/>
          </p:cNvSpPr>
          <p:nvPr>
            <p:ph type="subTitle" idx="1"/>
          </p:nvPr>
        </p:nvSpPr>
        <p:spPr/>
        <p:txBody>
          <a:bodyPr/>
          <a:lstStyle/>
          <a:p>
            <a:r>
              <a:rPr lang="en-GB" dirty="0" smtClean="0"/>
              <a:t>ACBA5010</a:t>
            </a:r>
            <a:endParaRPr lang="en-GB" dirty="0"/>
          </a:p>
          <a:p>
            <a:r>
              <a:rPr lang="en-GB" dirty="0"/>
              <a:t>Lara </a:t>
            </a:r>
            <a:r>
              <a:rPr lang="en-GB" dirty="0" smtClean="0"/>
              <a:t>Hopkinson</a:t>
            </a:r>
            <a:endParaRPr lang="en-GB" dirty="0"/>
          </a:p>
        </p:txBody>
      </p:sp>
    </p:spTree>
    <p:extLst>
      <p:ext uri="{BB962C8B-B14F-4D97-AF65-F5344CB8AC3E}">
        <p14:creationId xmlns:p14="http://schemas.microsoft.com/office/powerpoint/2010/main" val="2878632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9A80BB-A427-43B9-877D-335E192FECF1}"/>
              </a:ext>
            </a:extLst>
          </p:cNvPr>
          <p:cNvSpPr>
            <a:spLocks noGrp="1"/>
          </p:cNvSpPr>
          <p:nvPr>
            <p:ph type="title"/>
          </p:nvPr>
        </p:nvSpPr>
        <p:spPr/>
        <p:txBody>
          <a:bodyPr/>
          <a:lstStyle/>
          <a:p>
            <a:r>
              <a:rPr lang="en-GB" dirty="0"/>
              <a:t>Outline for today</a:t>
            </a:r>
          </a:p>
        </p:txBody>
      </p:sp>
      <p:sp>
        <p:nvSpPr>
          <p:cNvPr id="3" name="Content Placeholder 2">
            <a:extLst>
              <a:ext uri="{FF2B5EF4-FFF2-40B4-BE49-F238E27FC236}">
                <a16:creationId xmlns:a16="http://schemas.microsoft.com/office/drawing/2014/main" id="{6FF859C7-8EEF-49D1-958D-6390321E3194}"/>
              </a:ext>
            </a:extLst>
          </p:cNvPr>
          <p:cNvSpPr>
            <a:spLocks noGrp="1"/>
          </p:cNvSpPr>
          <p:nvPr>
            <p:ph idx="1"/>
          </p:nvPr>
        </p:nvSpPr>
        <p:spPr/>
        <p:txBody>
          <a:bodyPr/>
          <a:lstStyle/>
          <a:p>
            <a:r>
              <a:rPr lang="en-GB" dirty="0" smtClean="0"/>
              <a:t>The linear vs circular economy</a:t>
            </a:r>
            <a:endParaRPr lang="en-GB" dirty="0"/>
          </a:p>
          <a:p>
            <a:pPr lvl="1"/>
            <a:r>
              <a:rPr lang="en-GB" dirty="0" smtClean="0"/>
              <a:t>What do both mean</a:t>
            </a:r>
            <a:r>
              <a:rPr lang="en-GB" dirty="0" smtClean="0"/>
              <a:t>?</a:t>
            </a:r>
          </a:p>
          <a:p>
            <a:pPr lvl="1"/>
            <a:r>
              <a:rPr lang="en-GB" dirty="0" smtClean="0"/>
              <a:t>Discussion on merits &amp; demerits of both models of economy</a:t>
            </a:r>
            <a:endParaRPr lang="en-GB" dirty="0"/>
          </a:p>
          <a:p>
            <a:pPr lvl="1"/>
            <a:r>
              <a:rPr lang="en-GB" dirty="0" smtClean="0"/>
              <a:t>Current </a:t>
            </a:r>
            <a:r>
              <a:rPr lang="en-GB" dirty="0" smtClean="0"/>
              <a:t>situation</a:t>
            </a:r>
          </a:p>
          <a:p>
            <a:pPr lvl="1"/>
            <a:r>
              <a:rPr lang="en-GB" dirty="0" smtClean="0"/>
              <a:t>Case studies</a:t>
            </a:r>
            <a:endParaRPr lang="en-GB" dirty="0"/>
          </a:p>
          <a:p>
            <a:pPr lvl="1"/>
            <a:endParaRPr lang="en-GB" dirty="0"/>
          </a:p>
        </p:txBody>
      </p:sp>
    </p:spTree>
    <p:extLst>
      <p:ext uri="{BB962C8B-B14F-4D97-AF65-F5344CB8AC3E}">
        <p14:creationId xmlns:p14="http://schemas.microsoft.com/office/powerpoint/2010/main" val="35573562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do you already know?</a:t>
            </a:r>
            <a:endParaRPr lang="en-GB" dirty="0"/>
          </a:p>
        </p:txBody>
      </p:sp>
      <p:pic>
        <p:nvPicPr>
          <p:cNvPr id="4" name="Content Placeholder 4">
            <a:extLst>
              <a:ext uri="{FF2B5EF4-FFF2-40B4-BE49-F238E27FC236}">
                <a16:creationId xmlns:a16="http://schemas.microsoft.com/office/drawing/2014/main" id="{2800FE36-E222-4ED5-AC1A-AE1109EFAA03}"/>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1561268" y="1837385"/>
            <a:ext cx="5850983" cy="4394739"/>
          </a:xfrm>
          <a:prstGeom prst="rect">
            <a:avLst/>
          </a:prstGeom>
        </p:spPr>
      </p:pic>
      <p:sp>
        <p:nvSpPr>
          <p:cNvPr id="5" name="TextBox 4">
            <a:extLst>
              <a:ext uri="{FF2B5EF4-FFF2-40B4-BE49-F238E27FC236}">
                <a16:creationId xmlns:a16="http://schemas.microsoft.com/office/drawing/2014/main" id="{E71C468E-8CF9-4CFF-ADB6-819B0249D6C1}"/>
              </a:ext>
            </a:extLst>
          </p:cNvPr>
          <p:cNvSpPr txBox="1"/>
          <p:nvPr/>
        </p:nvSpPr>
        <p:spPr>
          <a:xfrm>
            <a:off x="1561268" y="6232124"/>
            <a:ext cx="5355698" cy="230832"/>
          </a:xfrm>
          <a:prstGeom prst="rect">
            <a:avLst/>
          </a:prstGeom>
          <a:noFill/>
        </p:spPr>
        <p:txBody>
          <a:bodyPr wrap="square" rtlCol="0">
            <a:spAutoFit/>
          </a:bodyPr>
          <a:lstStyle/>
          <a:p>
            <a:r>
              <a:rPr lang="en-GB" sz="900" dirty="0">
                <a:hlinkClick r:id="rId3" tooltip="http://blog.educastur.es/bloggeoing/tag/picture-description/"/>
              </a:rPr>
              <a:t>This Photo</a:t>
            </a:r>
            <a:r>
              <a:rPr lang="en-GB" sz="900" dirty="0"/>
              <a:t> by Unknown Author is licensed under </a:t>
            </a:r>
            <a:r>
              <a:rPr lang="en-GB" sz="900" dirty="0">
                <a:hlinkClick r:id="rId4" tooltip="https://creativecommons.org/licenses/by-nc-nd/3.0/"/>
              </a:rPr>
              <a:t>CC BY-NC-ND</a:t>
            </a:r>
            <a:endParaRPr lang="en-GB" sz="900" dirty="0"/>
          </a:p>
        </p:txBody>
      </p:sp>
    </p:spTree>
    <p:extLst>
      <p:ext uri="{BB962C8B-B14F-4D97-AF65-F5344CB8AC3E}">
        <p14:creationId xmlns:p14="http://schemas.microsoft.com/office/powerpoint/2010/main" val="11615722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linear economy</a:t>
            </a:r>
            <a:endParaRPr lang="en-GB" dirty="0"/>
          </a:p>
        </p:txBody>
      </p:sp>
      <p:pic>
        <p:nvPicPr>
          <p:cNvPr id="1026" name="Picture 2" descr="Image result for linear econom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344" y="2563606"/>
            <a:ext cx="8613032" cy="192526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FBC4DD3-4C12-4D48-900C-D647202343A1}"/>
              </a:ext>
            </a:extLst>
          </p:cNvPr>
          <p:cNvSpPr txBox="1"/>
          <p:nvPr/>
        </p:nvSpPr>
        <p:spPr>
          <a:xfrm>
            <a:off x="0" y="6548472"/>
            <a:ext cx="2086918" cy="307777"/>
          </a:xfrm>
          <a:prstGeom prst="rect">
            <a:avLst/>
          </a:prstGeom>
          <a:noFill/>
        </p:spPr>
        <p:txBody>
          <a:bodyPr wrap="none" rtlCol="0">
            <a:spAutoFit/>
          </a:bodyPr>
          <a:lstStyle/>
          <a:p>
            <a:r>
              <a:rPr lang="en-GB" sz="1400" dirty="0"/>
              <a:t>Source: </a:t>
            </a:r>
            <a:r>
              <a:rPr lang="en-GB" sz="1400" dirty="0" err="1" smtClean="0"/>
              <a:t>Wautelet</a:t>
            </a:r>
            <a:r>
              <a:rPr lang="en-GB" sz="1400" dirty="0" smtClean="0"/>
              <a:t> T (2018)</a:t>
            </a:r>
            <a:endParaRPr lang="en-GB" sz="1400" dirty="0"/>
          </a:p>
        </p:txBody>
      </p:sp>
    </p:spTree>
    <p:extLst>
      <p:ext uri="{BB962C8B-B14F-4D97-AF65-F5344CB8AC3E}">
        <p14:creationId xmlns:p14="http://schemas.microsoft.com/office/powerpoint/2010/main" val="599672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are the risks in this model?</a:t>
            </a:r>
            <a:endParaRPr lang="en-GB" dirty="0"/>
          </a:p>
        </p:txBody>
      </p:sp>
      <p:pic>
        <p:nvPicPr>
          <p:cNvPr id="4" name="Content Placeholder 4">
            <a:extLst>
              <a:ext uri="{FF2B5EF4-FFF2-40B4-BE49-F238E27FC236}">
                <a16:creationId xmlns:a16="http://schemas.microsoft.com/office/drawing/2014/main" id="{2800FE36-E222-4ED5-AC1A-AE1109EFAA03}"/>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1561268" y="1837385"/>
            <a:ext cx="5850983" cy="4394739"/>
          </a:xfrm>
          <a:prstGeom prst="rect">
            <a:avLst/>
          </a:prstGeom>
        </p:spPr>
      </p:pic>
      <p:sp>
        <p:nvSpPr>
          <p:cNvPr id="5" name="TextBox 4">
            <a:extLst>
              <a:ext uri="{FF2B5EF4-FFF2-40B4-BE49-F238E27FC236}">
                <a16:creationId xmlns:a16="http://schemas.microsoft.com/office/drawing/2014/main" id="{E71C468E-8CF9-4CFF-ADB6-819B0249D6C1}"/>
              </a:ext>
            </a:extLst>
          </p:cNvPr>
          <p:cNvSpPr txBox="1"/>
          <p:nvPr/>
        </p:nvSpPr>
        <p:spPr>
          <a:xfrm>
            <a:off x="1561268" y="6232124"/>
            <a:ext cx="5355698" cy="230832"/>
          </a:xfrm>
          <a:prstGeom prst="rect">
            <a:avLst/>
          </a:prstGeom>
          <a:noFill/>
        </p:spPr>
        <p:txBody>
          <a:bodyPr wrap="square" rtlCol="0">
            <a:spAutoFit/>
          </a:bodyPr>
          <a:lstStyle/>
          <a:p>
            <a:r>
              <a:rPr lang="en-GB" sz="900" dirty="0">
                <a:hlinkClick r:id="rId3" tooltip="http://blog.educastur.es/bloggeoing/tag/picture-description/"/>
              </a:rPr>
              <a:t>This Photo</a:t>
            </a:r>
            <a:r>
              <a:rPr lang="en-GB" sz="900" dirty="0"/>
              <a:t> by Unknown Author is licensed under </a:t>
            </a:r>
            <a:r>
              <a:rPr lang="en-GB" sz="900" dirty="0">
                <a:hlinkClick r:id="rId4" tooltip="https://creativecommons.org/licenses/by-nc-nd/3.0/"/>
              </a:rPr>
              <a:t>CC BY-NC-ND</a:t>
            </a:r>
            <a:endParaRPr lang="en-GB" sz="900" dirty="0"/>
          </a:p>
        </p:txBody>
      </p:sp>
    </p:spTree>
    <p:extLst>
      <p:ext uri="{BB962C8B-B14F-4D97-AF65-F5344CB8AC3E}">
        <p14:creationId xmlns:p14="http://schemas.microsoft.com/office/powerpoint/2010/main" val="11199931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Risks include:</a:t>
            </a:r>
            <a:endParaRPr lang="en-GB" dirty="0"/>
          </a:p>
        </p:txBody>
      </p:sp>
      <p:sp>
        <p:nvSpPr>
          <p:cNvPr id="3" name="Content Placeholder 2"/>
          <p:cNvSpPr>
            <a:spLocks noGrp="1"/>
          </p:cNvSpPr>
          <p:nvPr>
            <p:ph idx="1"/>
          </p:nvPr>
        </p:nvSpPr>
        <p:spPr/>
        <p:txBody>
          <a:bodyPr/>
          <a:lstStyle/>
          <a:p>
            <a:r>
              <a:rPr lang="en-GB" dirty="0" smtClean="0"/>
              <a:t>Supply risks</a:t>
            </a:r>
          </a:p>
          <a:p>
            <a:pPr lvl="1"/>
            <a:r>
              <a:rPr lang="en-GB" dirty="0" smtClean="0"/>
              <a:t>Price volatility</a:t>
            </a:r>
          </a:p>
          <a:p>
            <a:pPr lvl="1"/>
            <a:r>
              <a:rPr lang="en-GB" dirty="0" smtClean="0"/>
              <a:t>Critical materials and demand</a:t>
            </a:r>
          </a:p>
          <a:p>
            <a:pPr lvl="1"/>
            <a:r>
              <a:rPr lang="en-GB" dirty="0" smtClean="0"/>
              <a:t>Interconnectedness</a:t>
            </a:r>
          </a:p>
          <a:p>
            <a:r>
              <a:rPr lang="en-GB" dirty="0" smtClean="0"/>
              <a:t>Increase of externalities</a:t>
            </a:r>
          </a:p>
          <a:p>
            <a:pPr lvl="1"/>
            <a:r>
              <a:rPr lang="en-GB" dirty="0" smtClean="0"/>
              <a:t>Degradation of ecosystems</a:t>
            </a:r>
          </a:p>
          <a:p>
            <a:pPr lvl="1"/>
            <a:r>
              <a:rPr lang="en-GB" dirty="0" smtClean="0"/>
              <a:t>Decreasing lifetime of products</a:t>
            </a:r>
          </a:p>
          <a:p>
            <a:pPr lvl="1"/>
            <a:r>
              <a:rPr lang="en-GB" dirty="0" smtClean="0"/>
              <a:t>Accountability </a:t>
            </a:r>
          </a:p>
          <a:p>
            <a:endParaRPr lang="en-GB" dirty="0"/>
          </a:p>
        </p:txBody>
      </p:sp>
      <p:pic>
        <p:nvPicPr>
          <p:cNvPr id="4" name="Picture 3"/>
          <p:cNvPicPr>
            <a:picLocks noChangeAspect="1"/>
          </p:cNvPicPr>
          <p:nvPr/>
        </p:nvPicPr>
        <p:blipFill>
          <a:blip r:embed="rId2"/>
          <a:stretch>
            <a:fillRect/>
          </a:stretch>
        </p:blipFill>
        <p:spPr>
          <a:xfrm>
            <a:off x="4594859" y="1845734"/>
            <a:ext cx="4400550" cy="2952750"/>
          </a:xfrm>
          <a:prstGeom prst="rect">
            <a:avLst/>
          </a:prstGeom>
        </p:spPr>
      </p:pic>
    </p:spTree>
    <p:extLst>
      <p:ext uri="{BB962C8B-B14F-4D97-AF65-F5344CB8AC3E}">
        <p14:creationId xmlns:p14="http://schemas.microsoft.com/office/powerpoint/2010/main" val="28171434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2050" name="Picture 2" descr="Image result for planned obsolescen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13746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the Circular Economy?</a:t>
            </a:r>
            <a:endParaRPr lang="en-GB" dirty="0"/>
          </a:p>
        </p:txBody>
      </p:sp>
      <p:pic>
        <p:nvPicPr>
          <p:cNvPr id="4" name="Content Placeholder 4">
            <a:extLst>
              <a:ext uri="{FF2B5EF4-FFF2-40B4-BE49-F238E27FC236}">
                <a16:creationId xmlns:a16="http://schemas.microsoft.com/office/drawing/2014/main" id="{2800FE36-E222-4ED5-AC1A-AE1109EFAA03}"/>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1561268" y="1837385"/>
            <a:ext cx="5850983" cy="4394739"/>
          </a:xfrm>
          <a:prstGeom prst="rect">
            <a:avLst/>
          </a:prstGeom>
        </p:spPr>
      </p:pic>
      <p:sp>
        <p:nvSpPr>
          <p:cNvPr id="5" name="TextBox 4">
            <a:extLst>
              <a:ext uri="{FF2B5EF4-FFF2-40B4-BE49-F238E27FC236}">
                <a16:creationId xmlns:a16="http://schemas.microsoft.com/office/drawing/2014/main" id="{E71C468E-8CF9-4CFF-ADB6-819B0249D6C1}"/>
              </a:ext>
            </a:extLst>
          </p:cNvPr>
          <p:cNvSpPr txBox="1"/>
          <p:nvPr/>
        </p:nvSpPr>
        <p:spPr>
          <a:xfrm>
            <a:off x="1561268" y="6232124"/>
            <a:ext cx="5355698" cy="230832"/>
          </a:xfrm>
          <a:prstGeom prst="rect">
            <a:avLst/>
          </a:prstGeom>
          <a:noFill/>
        </p:spPr>
        <p:txBody>
          <a:bodyPr wrap="square" rtlCol="0">
            <a:spAutoFit/>
          </a:bodyPr>
          <a:lstStyle/>
          <a:p>
            <a:r>
              <a:rPr lang="en-GB" sz="900" dirty="0">
                <a:hlinkClick r:id="rId3" tooltip="http://blog.educastur.es/bloggeoing/tag/picture-description/"/>
              </a:rPr>
              <a:t>This Photo</a:t>
            </a:r>
            <a:r>
              <a:rPr lang="en-GB" sz="900" dirty="0"/>
              <a:t> by Unknown Author is licensed under </a:t>
            </a:r>
            <a:r>
              <a:rPr lang="en-GB" sz="900" dirty="0">
                <a:hlinkClick r:id="rId4" tooltip="https://creativecommons.org/licenses/by-nc-nd/3.0/"/>
              </a:rPr>
              <a:t>CC BY-NC-ND</a:t>
            </a:r>
            <a:endParaRPr lang="en-GB" sz="900" dirty="0"/>
          </a:p>
        </p:txBody>
      </p:sp>
    </p:spTree>
    <p:extLst>
      <p:ext uri="{BB962C8B-B14F-4D97-AF65-F5344CB8AC3E}">
        <p14:creationId xmlns:p14="http://schemas.microsoft.com/office/powerpoint/2010/main" val="10810494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Circular economy</a:t>
            </a:r>
            <a:endParaRPr lang="en-GB" dirty="0"/>
          </a:p>
        </p:txBody>
      </p:sp>
      <p:sp>
        <p:nvSpPr>
          <p:cNvPr id="3" name="Content Placeholder 2"/>
          <p:cNvSpPr>
            <a:spLocks noGrp="1"/>
          </p:cNvSpPr>
          <p:nvPr>
            <p:ph idx="1"/>
          </p:nvPr>
        </p:nvSpPr>
        <p:spPr/>
        <p:txBody>
          <a:bodyPr/>
          <a:lstStyle/>
          <a:p>
            <a:r>
              <a:rPr lang="en-GB" dirty="0" smtClean="0"/>
              <a:t>“</a:t>
            </a:r>
            <a:r>
              <a:rPr lang="en-GB" i="1" dirty="0" smtClean="0"/>
              <a:t>decouples economic growth from the consumption of finite resources and designing out waste from the system to keep products and materials in use and regenerate natural systems</a:t>
            </a:r>
            <a:r>
              <a:rPr lang="en-GB" dirty="0" smtClean="0"/>
              <a:t>” (Ellen MacArthur Foundation)</a:t>
            </a:r>
          </a:p>
          <a:p>
            <a:r>
              <a:rPr lang="en-GB" dirty="0" smtClean="0"/>
              <a:t>“</a:t>
            </a:r>
            <a:r>
              <a:rPr lang="en-GB" i="1" dirty="0" smtClean="0"/>
              <a:t>keeps resources in use for as long as possible, extract the maximum value from them in use, to then recover and regenerate products and materials at the end of each service life</a:t>
            </a:r>
            <a:r>
              <a:rPr lang="en-GB" dirty="0" smtClean="0"/>
              <a:t>” (WRAP)</a:t>
            </a:r>
          </a:p>
          <a:p>
            <a:r>
              <a:rPr lang="en-GB" dirty="0" smtClean="0"/>
              <a:t>“</a:t>
            </a:r>
            <a:r>
              <a:rPr lang="en-GB" i="1" dirty="0" smtClean="0"/>
              <a:t>an economic system aimed at eliminating waste and encouraging the continued use of resources</a:t>
            </a:r>
            <a:r>
              <a:rPr lang="en-GB" dirty="0" smtClean="0"/>
              <a:t>” (</a:t>
            </a:r>
            <a:r>
              <a:rPr lang="en-GB" dirty="0" err="1" smtClean="0"/>
              <a:t>Geissdorfer</a:t>
            </a:r>
            <a:r>
              <a:rPr lang="en-GB" dirty="0" smtClean="0"/>
              <a:t> </a:t>
            </a:r>
            <a:r>
              <a:rPr lang="en-GB" i="1" dirty="0" smtClean="0"/>
              <a:t>et al</a:t>
            </a:r>
            <a:r>
              <a:rPr lang="en-GB" dirty="0" smtClean="0"/>
              <a:t>, 2017)</a:t>
            </a:r>
          </a:p>
          <a:p>
            <a:r>
              <a:rPr lang="en-GB" dirty="0" smtClean="0"/>
              <a:t>There are at least 114 definitions!</a:t>
            </a:r>
            <a:endParaRPr lang="en-GB" dirty="0"/>
          </a:p>
        </p:txBody>
      </p:sp>
    </p:spTree>
    <p:extLst>
      <p:ext uri="{BB962C8B-B14F-4D97-AF65-F5344CB8AC3E}">
        <p14:creationId xmlns:p14="http://schemas.microsoft.com/office/powerpoint/2010/main" val="305228058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Short video</a:t>
            </a:r>
            <a:endParaRPr lang="en-GB" dirty="0"/>
          </a:p>
        </p:txBody>
      </p:sp>
      <p:pic>
        <p:nvPicPr>
          <p:cNvPr id="4" name="zCRKvDyyHmI"/>
          <p:cNvPicPr>
            <a:picLocks noGrp="1" noRot="1" noChangeAspect="1"/>
          </p:cNvPicPr>
          <p:nvPr>
            <p:ph idx="1"/>
            <a:videoFile r:link="rId1"/>
          </p:nvPr>
        </p:nvPicPr>
        <p:blipFill>
          <a:blip r:embed="rId3"/>
          <a:stretch>
            <a:fillRect/>
          </a:stretch>
        </p:blipFill>
        <p:spPr>
          <a:xfrm>
            <a:off x="1686296" y="2221915"/>
            <a:ext cx="6362989" cy="3579181"/>
          </a:xfrm>
          <a:prstGeom prst="rect">
            <a:avLst/>
          </a:prstGeom>
        </p:spPr>
      </p:pic>
      <p:sp>
        <p:nvSpPr>
          <p:cNvPr id="5" name="TextBox 4"/>
          <p:cNvSpPr txBox="1"/>
          <p:nvPr/>
        </p:nvSpPr>
        <p:spPr>
          <a:xfrm>
            <a:off x="1101614" y="6488668"/>
            <a:ext cx="6947671" cy="369332"/>
          </a:xfrm>
          <a:prstGeom prst="rect">
            <a:avLst/>
          </a:prstGeom>
          <a:noFill/>
        </p:spPr>
        <p:txBody>
          <a:bodyPr wrap="none" rtlCol="0">
            <a:spAutoFit/>
          </a:bodyPr>
          <a:lstStyle/>
          <a:p>
            <a:r>
              <a:rPr lang="en-GB" dirty="0">
                <a:hlinkClick r:id="rId4"/>
              </a:rPr>
              <a:t>https://www.youtube.com/watch?time_continue=228&amp;v=zCRKvDyyHmI</a:t>
            </a:r>
            <a:endParaRPr lang="en-GB" dirty="0"/>
          </a:p>
        </p:txBody>
      </p:sp>
    </p:spTree>
    <p:extLst>
      <p:ext uri="{BB962C8B-B14F-4D97-AF65-F5344CB8AC3E}">
        <p14:creationId xmlns:p14="http://schemas.microsoft.com/office/powerpoint/2010/main" val="302551334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3074" name="Picture 2" descr="System diagram croppe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00938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Case study: </a:t>
            </a:r>
            <a:r>
              <a:rPr lang="en-GB" dirty="0" err="1" smtClean="0"/>
              <a:t>Ecovative</a:t>
            </a:r>
            <a:endParaRPr lang="en-GB" dirty="0"/>
          </a:p>
        </p:txBody>
      </p:sp>
      <p:pic>
        <p:nvPicPr>
          <p:cNvPr id="4098" name="Picture 2" descr="EcoCradle wine shipp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1885" y="1845733"/>
            <a:ext cx="4756067" cy="31746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FBC4DD3-4C12-4D48-900C-D647202343A1}"/>
              </a:ext>
            </a:extLst>
          </p:cNvPr>
          <p:cNvSpPr txBox="1"/>
          <p:nvPr/>
        </p:nvSpPr>
        <p:spPr>
          <a:xfrm>
            <a:off x="0" y="6548472"/>
            <a:ext cx="2834109" cy="307777"/>
          </a:xfrm>
          <a:prstGeom prst="rect">
            <a:avLst/>
          </a:prstGeom>
          <a:noFill/>
        </p:spPr>
        <p:txBody>
          <a:bodyPr wrap="none" rtlCol="0">
            <a:spAutoFit/>
          </a:bodyPr>
          <a:lstStyle/>
          <a:p>
            <a:r>
              <a:rPr lang="en-GB" sz="1400" dirty="0"/>
              <a:t>Source: </a:t>
            </a:r>
            <a:r>
              <a:rPr lang="en-GB" sz="1400" dirty="0" smtClean="0"/>
              <a:t>Ellen MacArthur Foundation</a:t>
            </a:r>
            <a:endParaRPr lang="en-GB" sz="1400" dirty="0"/>
          </a:p>
        </p:txBody>
      </p:sp>
      <p:pic>
        <p:nvPicPr>
          <p:cNvPr id="4" name="Picture 3"/>
          <p:cNvPicPr>
            <a:picLocks noChangeAspect="1"/>
          </p:cNvPicPr>
          <p:nvPr/>
        </p:nvPicPr>
        <p:blipFill>
          <a:blip r:embed="rId3"/>
          <a:stretch>
            <a:fillRect/>
          </a:stretch>
        </p:blipFill>
        <p:spPr>
          <a:xfrm>
            <a:off x="5358678" y="3135496"/>
            <a:ext cx="3601254" cy="2957041"/>
          </a:xfrm>
          <a:prstGeom prst="rect">
            <a:avLst/>
          </a:prstGeom>
        </p:spPr>
      </p:pic>
    </p:spTree>
    <p:extLst>
      <p:ext uri="{BB962C8B-B14F-4D97-AF65-F5344CB8AC3E}">
        <p14:creationId xmlns:p14="http://schemas.microsoft.com/office/powerpoint/2010/main" val="18727630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Case study: Phillips</a:t>
            </a:r>
            <a:endParaRPr lang="en-GB" dirty="0"/>
          </a:p>
        </p:txBody>
      </p:sp>
      <p:sp>
        <p:nvSpPr>
          <p:cNvPr id="3" name="Content Placeholder 2"/>
          <p:cNvSpPr>
            <a:spLocks noGrp="1"/>
          </p:cNvSpPr>
          <p:nvPr>
            <p:ph idx="1"/>
          </p:nvPr>
        </p:nvSpPr>
        <p:spPr/>
        <p:txBody>
          <a:bodyPr/>
          <a:lstStyle/>
          <a:p>
            <a:r>
              <a:rPr lang="en-GB" dirty="0" smtClean="0"/>
              <a:t>“Pay-per-lux”</a:t>
            </a:r>
            <a:endParaRPr lang="en-GB" dirty="0"/>
          </a:p>
        </p:txBody>
      </p:sp>
      <p:pic>
        <p:nvPicPr>
          <p:cNvPr id="4" name="Picture 3"/>
          <p:cNvPicPr>
            <a:picLocks noChangeAspect="1"/>
          </p:cNvPicPr>
          <p:nvPr/>
        </p:nvPicPr>
        <p:blipFill>
          <a:blip r:embed="rId2"/>
          <a:stretch>
            <a:fillRect/>
          </a:stretch>
        </p:blipFill>
        <p:spPr>
          <a:xfrm>
            <a:off x="1613560" y="2391394"/>
            <a:ext cx="5715000" cy="3429000"/>
          </a:xfrm>
          <a:prstGeom prst="rect">
            <a:avLst/>
          </a:prstGeom>
        </p:spPr>
      </p:pic>
      <p:sp>
        <p:nvSpPr>
          <p:cNvPr id="5" name="TextBox 4">
            <a:extLst>
              <a:ext uri="{FF2B5EF4-FFF2-40B4-BE49-F238E27FC236}">
                <a16:creationId xmlns:a16="http://schemas.microsoft.com/office/drawing/2014/main" id="{5FBC4DD3-4C12-4D48-900C-D647202343A1}"/>
              </a:ext>
            </a:extLst>
          </p:cNvPr>
          <p:cNvSpPr txBox="1"/>
          <p:nvPr/>
        </p:nvSpPr>
        <p:spPr>
          <a:xfrm>
            <a:off x="0" y="6548472"/>
            <a:ext cx="2834109" cy="307777"/>
          </a:xfrm>
          <a:prstGeom prst="rect">
            <a:avLst/>
          </a:prstGeom>
          <a:noFill/>
        </p:spPr>
        <p:txBody>
          <a:bodyPr wrap="none" rtlCol="0">
            <a:spAutoFit/>
          </a:bodyPr>
          <a:lstStyle/>
          <a:p>
            <a:r>
              <a:rPr lang="en-GB" sz="1400" dirty="0"/>
              <a:t>Source: </a:t>
            </a:r>
            <a:r>
              <a:rPr lang="en-GB" sz="1400" dirty="0" smtClean="0"/>
              <a:t>Ellen MacArthur Foundation</a:t>
            </a:r>
            <a:endParaRPr lang="en-GB" sz="1400" dirty="0"/>
          </a:p>
        </p:txBody>
      </p:sp>
    </p:spTree>
    <p:extLst>
      <p:ext uri="{BB962C8B-B14F-4D97-AF65-F5344CB8AC3E}">
        <p14:creationId xmlns:p14="http://schemas.microsoft.com/office/powerpoint/2010/main" val="21014017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Case study: Caterpillar</a:t>
            </a:r>
            <a:endParaRPr lang="en-GB" dirty="0"/>
          </a:p>
        </p:txBody>
      </p:sp>
      <p:sp>
        <p:nvSpPr>
          <p:cNvPr id="3" name="Content Placeholder 2"/>
          <p:cNvSpPr>
            <a:spLocks noGrp="1"/>
          </p:cNvSpPr>
          <p:nvPr>
            <p:ph idx="1"/>
          </p:nvPr>
        </p:nvSpPr>
        <p:spPr/>
        <p:txBody>
          <a:bodyPr/>
          <a:lstStyle/>
          <a:p>
            <a:r>
              <a:rPr lang="en-GB" dirty="0" smtClean="0"/>
              <a:t>Heavy machinery remanufacture</a:t>
            </a:r>
            <a:endParaRPr lang="en-GB" dirty="0"/>
          </a:p>
        </p:txBody>
      </p:sp>
      <p:pic>
        <p:nvPicPr>
          <p:cNvPr id="4" name="Picture 3"/>
          <p:cNvPicPr>
            <a:picLocks noChangeAspect="1"/>
          </p:cNvPicPr>
          <p:nvPr/>
        </p:nvPicPr>
        <p:blipFill>
          <a:blip r:embed="rId2"/>
          <a:stretch>
            <a:fillRect/>
          </a:stretch>
        </p:blipFill>
        <p:spPr>
          <a:xfrm>
            <a:off x="1737359" y="2440094"/>
            <a:ext cx="5715000" cy="3429000"/>
          </a:xfrm>
          <a:prstGeom prst="rect">
            <a:avLst/>
          </a:prstGeom>
        </p:spPr>
      </p:pic>
      <p:sp>
        <p:nvSpPr>
          <p:cNvPr id="5" name="TextBox 4">
            <a:extLst>
              <a:ext uri="{FF2B5EF4-FFF2-40B4-BE49-F238E27FC236}">
                <a16:creationId xmlns:a16="http://schemas.microsoft.com/office/drawing/2014/main" id="{5FBC4DD3-4C12-4D48-900C-D647202343A1}"/>
              </a:ext>
            </a:extLst>
          </p:cNvPr>
          <p:cNvSpPr txBox="1"/>
          <p:nvPr/>
        </p:nvSpPr>
        <p:spPr>
          <a:xfrm>
            <a:off x="0" y="6548472"/>
            <a:ext cx="2834109" cy="307777"/>
          </a:xfrm>
          <a:prstGeom prst="rect">
            <a:avLst/>
          </a:prstGeom>
          <a:noFill/>
        </p:spPr>
        <p:txBody>
          <a:bodyPr wrap="none" rtlCol="0">
            <a:spAutoFit/>
          </a:bodyPr>
          <a:lstStyle/>
          <a:p>
            <a:r>
              <a:rPr lang="en-GB" sz="1400" dirty="0"/>
              <a:t>Source: </a:t>
            </a:r>
            <a:r>
              <a:rPr lang="en-GB" sz="1400" dirty="0" smtClean="0"/>
              <a:t>Ellen MacArthur Foundation</a:t>
            </a:r>
            <a:endParaRPr lang="en-GB" sz="1400" dirty="0"/>
          </a:p>
        </p:txBody>
      </p:sp>
    </p:spTree>
    <p:extLst>
      <p:ext uri="{BB962C8B-B14F-4D97-AF65-F5344CB8AC3E}">
        <p14:creationId xmlns:p14="http://schemas.microsoft.com/office/powerpoint/2010/main" val="24589130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 the built environment…</a:t>
            </a:r>
            <a:endParaRPr lang="en-GB" dirty="0"/>
          </a:p>
        </p:txBody>
      </p:sp>
      <p:sp>
        <p:nvSpPr>
          <p:cNvPr id="3" name="Content Placeholder 2"/>
          <p:cNvSpPr>
            <a:spLocks noGrp="1"/>
          </p:cNvSpPr>
          <p:nvPr>
            <p:ph idx="1"/>
          </p:nvPr>
        </p:nvSpPr>
        <p:spPr/>
        <p:txBody>
          <a:bodyPr/>
          <a:lstStyle/>
          <a:p>
            <a:r>
              <a:rPr lang="en-GB" dirty="0" smtClean="0"/>
              <a:t>The </a:t>
            </a:r>
            <a:r>
              <a:rPr lang="en-GB" dirty="0" err="1" smtClean="0"/>
              <a:t>ReSOLVE</a:t>
            </a:r>
            <a:r>
              <a:rPr lang="en-GB" dirty="0" smtClean="0"/>
              <a:t> Framework:</a:t>
            </a:r>
          </a:p>
          <a:p>
            <a:pPr lvl="1"/>
            <a:r>
              <a:rPr lang="en-GB" dirty="0" smtClean="0">
                <a:solidFill>
                  <a:srgbClr val="FF0000"/>
                </a:solidFill>
              </a:rPr>
              <a:t>Re</a:t>
            </a:r>
            <a:r>
              <a:rPr lang="en-GB" dirty="0" smtClean="0">
                <a:solidFill>
                  <a:schemeClr val="tx1"/>
                </a:solidFill>
              </a:rPr>
              <a:t>generate</a:t>
            </a:r>
          </a:p>
          <a:p>
            <a:pPr lvl="1"/>
            <a:r>
              <a:rPr lang="en-GB" dirty="0" smtClean="0">
                <a:solidFill>
                  <a:srgbClr val="FF0000"/>
                </a:solidFill>
              </a:rPr>
              <a:t>S</a:t>
            </a:r>
            <a:r>
              <a:rPr lang="en-GB" dirty="0" smtClean="0">
                <a:solidFill>
                  <a:schemeClr val="tx1"/>
                </a:solidFill>
              </a:rPr>
              <a:t>hare</a:t>
            </a:r>
          </a:p>
          <a:p>
            <a:pPr lvl="1"/>
            <a:r>
              <a:rPr lang="en-GB" dirty="0" smtClean="0">
                <a:solidFill>
                  <a:srgbClr val="FF0000"/>
                </a:solidFill>
              </a:rPr>
              <a:t>O</a:t>
            </a:r>
            <a:r>
              <a:rPr lang="en-GB" dirty="0" smtClean="0">
                <a:solidFill>
                  <a:schemeClr val="tx1"/>
                </a:solidFill>
              </a:rPr>
              <a:t>ptimise</a:t>
            </a:r>
          </a:p>
          <a:p>
            <a:pPr lvl="1"/>
            <a:r>
              <a:rPr lang="en-GB" dirty="0" smtClean="0">
                <a:solidFill>
                  <a:srgbClr val="FF0000"/>
                </a:solidFill>
              </a:rPr>
              <a:t>L</a:t>
            </a:r>
            <a:r>
              <a:rPr lang="en-GB" dirty="0" smtClean="0">
                <a:solidFill>
                  <a:schemeClr val="tx1"/>
                </a:solidFill>
              </a:rPr>
              <a:t>oop</a:t>
            </a:r>
          </a:p>
          <a:p>
            <a:pPr lvl="1"/>
            <a:r>
              <a:rPr lang="en-GB" dirty="0" smtClean="0">
                <a:solidFill>
                  <a:srgbClr val="FF0000"/>
                </a:solidFill>
              </a:rPr>
              <a:t>V</a:t>
            </a:r>
            <a:r>
              <a:rPr lang="en-GB" dirty="0" smtClean="0">
                <a:solidFill>
                  <a:schemeClr val="tx1"/>
                </a:solidFill>
              </a:rPr>
              <a:t>irtualise</a:t>
            </a:r>
          </a:p>
          <a:p>
            <a:pPr lvl="1"/>
            <a:r>
              <a:rPr lang="en-GB" dirty="0" smtClean="0">
                <a:solidFill>
                  <a:srgbClr val="FF0000"/>
                </a:solidFill>
              </a:rPr>
              <a:t>E</a:t>
            </a:r>
            <a:r>
              <a:rPr lang="en-GB" dirty="0" smtClean="0">
                <a:solidFill>
                  <a:schemeClr val="tx1"/>
                </a:solidFill>
              </a:rPr>
              <a:t>xchange</a:t>
            </a:r>
            <a:endParaRPr lang="en-GB" dirty="0">
              <a:solidFill>
                <a:srgbClr val="FF0000"/>
              </a:solidFill>
            </a:endParaRPr>
          </a:p>
        </p:txBody>
      </p:sp>
    </p:spTree>
    <p:extLst>
      <p:ext uri="{BB962C8B-B14F-4D97-AF65-F5344CB8AC3E}">
        <p14:creationId xmlns:p14="http://schemas.microsoft.com/office/powerpoint/2010/main" val="68600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1000"/>
                                        <p:tgtEl>
                                          <p:spTgt spid="3">
                                            <p:txEl>
                                              <p:pRg st="4" end="4"/>
                                            </p:txEl>
                                          </p:spTgt>
                                        </p:tgtEl>
                                      </p:cBhvr>
                                    </p:animEffect>
                                    <p:anim calcmode="lin" valueType="num">
                                      <p:cBhvr>
                                        <p:cTn id="2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1000"/>
                                        <p:tgtEl>
                                          <p:spTgt spid="3">
                                            <p:txEl>
                                              <p:pRg st="5" end="5"/>
                                            </p:txEl>
                                          </p:spTgt>
                                        </p:tgtEl>
                                      </p:cBhvr>
                                    </p:animEffect>
                                    <p:anim calcmode="lin" valueType="num">
                                      <p:cBhvr>
                                        <p:cTn id="36"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1000"/>
                                        <p:tgtEl>
                                          <p:spTgt spid="3">
                                            <p:txEl>
                                              <p:pRg st="6" end="6"/>
                                            </p:txEl>
                                          </p:spTgt>
                                        </p:tgtEl>
                                      </p:cBhvr>
                                    </p:animEffect>
                                    <p:anim calcmode="lin" valueType="num">
                                      <p:cBhvr>
                                        <p:cTn id="4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Case study: </a:t>
            </a:r>
            <a:br>
              <a:rPr lang="en-GB" dirty="0" smtClean="0"/>
            </a:br>
            <a:r>
              <a:rPr lang="en-GB" dirty="0" smtClean="0"/>
              <a:t>London 2012 Olympics</a:t>
            </a:r>
            <a:endParaRPr lang="en-GB" dirty="0"/>
          </a:p>
        </p:txBody>
      </p:sp>
      <p:pic>
        <p:nvPicPr>
          <p:cNvPr id="4" name="Picture 3"/>
          <p:cNvPicPr>
            <a:picLocks noChangeAspect="1"/>
          </p:cNvPicPr>
          <p:nvPr/>
        </p:nvPicPr>
        <p:blipFill>
          <a:blip r:embed="rId2"/>
          <a:stretch>
            <a:fillRect/>
          </a:stretch>
        </p:blipFill>
        <p:spPr>
          <a:xfrm>
            <a:off x="1678093" y="1968334"/>
            <a:ext cx="6088122" cy="3811694"/>
          </a:xfrm>
          <a:prstGeom prst="rect">
            <a:avLst/>
          </a:prstGeom>
        </p:spPr>
      </p:pic>
      <p:sp>
        <p:nvSpPr>
          <p:cNvPr id="5" name="TextBox 4">
            <a:extLst>
              <a:ext uri="{FF2B5EF4-FFF2-40B4-BE49-F238E27FC236}">
                <a16:creationId xmlns:a16="http://schemas.microsoft.com/office/drawing/2014/main" id="{5FBC4DD3-4C12-4D48-900C-D647202343A1}"/>
              </a:ext>
            </a:extLst>
          </p:cNvPr>
          <p:cNvSpPr txBox="1"/>
          <p:nvPr/>
        </p:nvSpPr>
        <p:spPr>
          <a:xfrm>
            <a:off x="0" y="6548472"/>
            <a:ext cx="1794274" cy="307777"/>
          </a:xfrm>
          <a:prstGeom prst="rect">
            <a:avLst/>
          </a:prstGeom>
          <a:noFill/>
        </p:spPr>
        <p:txBody>
          <a:bodyPr wrap="none" rtlCol="0">
            <a:spAutoFit/>
          </a:bodyPr>
          <a:lstStyle/>
          <a:p>
            <a:r>
              <a:rPr lang="en-GB" sz="1400" dirty="0"/>
              <a:t>Source: </a:t>
            </a:r>
            <a:r>
              <a:rPr lang="en-GB" sz="1400" dirty="0" smtClean="0"/>
              <a:t>The Telegraph</a:t>
            </a:r>
            <a:endParaRPr lang="en-GB" sz="1400" dirty="0"/>
          </a:p>
        </p:txBody>
      </p:sp>
      <p:sp>
        <p:nvSpPr>
          <p:cNvPr id="6" name="TextBox 5"/>
          <p:cNvSpPr txBox="1"/>
          <p:nvPr/>
        </p:nvSpPr>
        <p:spPr>
          <a:xfrm>
            <a:off x="0" y="6056415"/>
            <a:ext cx="9018816" cy="353943"/>
          </a:xfrm>
          <a:prstGeom prst="rect">
            <a:avLst/>
          </a:prstGeom>
          <a:noFill/>
        </p:spPr>
        <p:txBody>
          <a:bodyPr wrap="none" rtlCol="0">
            <a:spAutoFit/>
          </a:bodyPr>
          <a:lstStyle/>
          <a:p>
            <a:r>
              <a:rPr lang="en-GB" sz="1700" dirty="0">
                <a:hlinkClick r:id="rId3"/>
              </a:rPr>
              <a:t>https://www.theguardian.com/sport/interactive/2012/jul/27/olympic-regeneration-legacy-stratford</a:t>
            </a:r>
            <a:endParaRPr lang="en-GB" sz="1700" dirty="0"/>
          </a:p>
        </p:txBody>
      </p:sp>
    </p:spTree>
    <p:extLst>
      <p:ext uri="{BB962C8B-B14F-4D97-AF65-F5344CB8AC3E}">
        <p14:creationId xmlns:p14="http://schemas.microsoft.com/office/powerpoint/2010/main" val="306268897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Sustainability</a:t>
            </a:r>
            <a:endParaRPr lang="en-GB" dirty="0"/>
          </a:p>
        </p:txBody>
      </p:sp>
      <p:pic>
        <p:nvPicPr>
          <p:cNvPr id="4" name="Picture 3"/>
          <p:cNvPicPr>
            <a:picLocks noChangeAspect="1"/>
          </p:cNvPicPr>
          <p:nvPr/>
        </p:nvPicPr>
        <p:blipFill>
          <a:blip r:embed="rId2"/>
          <a:stretch>
            <a:fillRect/>
          </a:stretch>
        </p:blipFill>
        <p:spPr>
          <a:xfrm>
            <a:off x="697774" y="2021687"/>
            <a:ext cx="7794172" cy="3897086"/>
          </a:xfrm>
          <a:prstGeom prst="rect">
            <a:avLst/>
          </a:prstGeom>
        </p:spPr>
      </p:pic>
      <p:sp>
        <p:nvSpPr>
          <p:cNvPr id="5" name="TextBox 4">
            <a:extLst>
              <a:ext uri="{FF2B5EF4-FFF2-40B4-BE49-F238E27FC236}">
                <a16:creationId xmlns:a16="http://schemas.microsoft.com/office/drawing/2014/main" id="{5FBC4DD3-4C12-4D48-900C-D647202343A1}"/>
              </a:ext>
            </a:extLst>
          </p:cNvPr>
          <p:cNvSpPr txBox="1"/>
          <p:nvPr/>
        </p:nvSpPr>
        <p:spPr>
          <a:xfrm>
            <a:off x="0" y="6548472"/>
            <a:ext cx="2332626" cy="307777"/>
          </a:xfrm>
          <a:prstGeom prst="rect">
            <a:avLst/>
          </a:prstGeom>
          <a:noFill/>
        </p:spPr>
        <p:txBody>
          <a:bodyPr wrap="none" rtlCol="0">
            <a:spAutoFit/>
          </a:bodyPr>
          <a:lstStyle/>
          <a:p>
            <a:r>
              <a:rPr lang="en-GB" sz="1400" dirty="0"/>
              <a:t>Source: </a:t>
            </a:r>
            <a:r>
              <a:rPr lang="en-GB" sz="1400" dirty="0" smtClean="0"/>
              <a:t>The Mayor of London</a:t>
            </a:r>
            <a:endParaRPr lang="en-GB" sz="1400" dirty="0"/>
          </a:p>
        </p:txBody>
      </p:sp>
    </p:spTree>
    <p:extLst>
      <p:ext uri="{BB962C8B-B14F-4D97-AF65-F5344CB8AC3E}">
        <p14:creationId xmlns:p14="http://schemas.microsoft.com/office/powerpoint/2010/main" val="19827235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Legacy </a:t>
            </a:r>
            <a:endParaRPr lang="en-GB" dirty="0"/>
          </a:p>
        </p:txBody>
      </p:sp>
      <p:pic>
        <p:nvPicPr>
          <p:cNvPr id="4" name="Picture 3"/>
          <p:cNvPicPr>
            <a:picLocks noChangeAspect="1"/>
          </p:cNvPicPr>
          <p:nvPr/>
        </p:nvPicPr>
        <p:blipFill>
          <a:blip r:embed="rId2"/>
          <a:stretch>
            <a:fillRect/>
          </a:stretch>
        </p:blipFill>
        <p:spPr>
          <a:xfrm>
            <a:off x="150817" y="2279183"/>
            <a:ext cx="4320738" cy="2700461"/>
          </a:xfrm>
          <a:prstGeom prst="rect">
            <a:avLst/>
          </a:prstGeom>
        </p:spPr>
      </p:pic>
      <p:sp>
        <p:nvSpPr>
          <p:cNvPr id="5" name="TextBox 4">
            <a:extLst>
              <a:ext uri="{FF2B5EF4-FFF2-40B4-BE49-F238E27FC236}">
                <a16:creationId xmlns:a16="http://schemas.microsoft.com/office/drawing/2014/main" id="{5FBC4DD3-4C12-4D48-900C-D647202343A1}"/>
              </a:ext>
            </a:extLst>
          </p:cNvPr>
          <p:cNvSpPr txBox="1"/>
          <p:nvPr/>
        </p:nvSpPr>
        <p:spPr>
          <a:xfrm>
            <a:off x="0" y="6548472"/>
            <a:ext cx="2234971" cy="307777"/>
          </a:xfrm>
          <a:prstGeom prst="rect">
            <a:avLst/>
          </a:prstGeom>
          <a:noFill/>
        </p:spPr>
        <p:txBody>
          <a:bodyPr wrap="none" rtlCol="0">
            <a:spAutoFit/>
          </a:bodyPr>
          <a:lstStyle/>
          <a:p>
            <a:r>
              <a:rPr lang="en-GB" sz="1400" dirty="0"/>
              <a:t>Source: </a:t>
            </a:r>
            <a:r>
              <a:rPr lang="en-GB" sz="1400" dirty="0" smtClean="0"/>
              <a:t>London Corporation</a:t>
            </a:r>
            <a:endParaRPr lang="en-GB" sz="1400" dirty="0"/>
          </a:p>
        </p:txBody>
      </p:sp>
      <p:pic>
        <p:nvPicPr>
          <p:cNvPr id="6" name="Picture 5"/>
          <p:cNvPicPr>
            <a:picLocks noChangeAspect="1"/>
          </p:cNvPicPr>
          <p:nvPr/>
        </p:nvPicPr>
        <p:blipFill>
          <a:blip r:embed="rId3"/>
          <a:stretch>
            <a:fillRect/>
          </a:stretch>
        </p:blipFill>
        <p:spPr>
          <a:xfrm>
            <a:off x="4669377" y="286604"/>
            <a:ext cx="4320738" cy="2700461"/>
          </a:xfrm>
          <a:prstGeom prst="rect">
            <a:avLst/>
          </a:prstGeom>
        </p:spPr>
      </p:pic>
      <p:pic>
        <p:nvPicPr>
          <p:cNvPr id="7" name="Picture 6"/>
          <p:cNvPicPr>
            <a:picLocks noChangeAspect="1"/>
          </p:cNvPicPr>
          <p:nvPr/>
        </p:nvPicPr>
        <p:blipFill>
          <a:blip r:embed="rId4"/>
          <a:stretch>
            <a:fillRect/>
          </a:stretch>
        </p:blipFill>
        <p:spPr>
          <a:xfrm>
            <a:off x="4669377" y="3206636"/>
            <a:ext cx="4320738" cy="2877612"/>
          </a:xfrm>
          <a:prstGeom prst="rect">
            <a:avLst/>
          </a:prstGeom>
        </p:spPr>
      </p:pic>
    </p:spTree>
    <p:extLst>
      <p:ext uri="{BB962C8B-B14F-4D97-AF65-F5344CB8AC3E}">
        <p14:creationId xmlns:p14="http://schemas.microsoft.com/office/powerpoint/2010/main" val="7386506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Useful information</a:t>
            </a:r>
            <a:endParaRPr lang="en-GB" dirty="0"/>
          </a:p>
        </p:txBody>
      </p:sp>
      <p:sp>
        <p:nvSpPr>
          <p:cNvPr id="3" name="Content Placeholder 2"/>
          <p:cNvSpPr>
            <a:spLocks noGrp="1"/>
          </p:cNvSpPr>
          <p:nvPr>
            <p:ph idx="1"/>
          </p:nvPr>
        </p:nvSpPr>
        <p:spPr>
          <a:xfrm>
            <a:off x="822959" y="1845734"/>
            <a:ext cx="7905405" cy="4023360"/>
          </a:xfrm>
        </p:spPr>
        <p:txBody>
          <a:bodyPr/>
          <a:lstStyle/>
          <a:p>
            <a:r>
              <a:rPr lang="en-GB" dirty="0" smtClean="0"/>
              <a:t>Ellen MacArthur Foundation (</a:t>
            </a:r>
            <a:r>
              <a:rPr lang="en-GB" dirty="0" smtClean="0">
                <a:hlinkClick r:id="rId2"/>
              </a:rPr>
              <a:t>www.ellenmacarthurfoundation.org</a:t>
            </a:r>
            <a:r>
              <a:rPr lang="en-GB" dirty="0" smtClean="0"/>
              <a:t>)</a:t>
            </a:r>
          </a:p>
          <a:p>
            <a:r>
              <a:rPr lang="en-GB" dirty="0" smtClean="0"/>
              <a:t>Circularity in the Built Environment: case studies (</a:t>
            </a:r>
            <a:r>
              <a:rPr lang="en-GB" dirty="0">
                <a:hlinkClick r:id="rId3"/>
              </a:rPr>
              <a:t>https://</a:t>
            </a:r>
            <a:r>
              <a:rPr lang="en-GB" dirty="0" smtClean="0">
                <a:hlinkClick r:id="rId3"/>
              </a:rPr>
              <a:t>www.ellenmacarthurfoundation.org/assets/downloads/Built-Env-Co.Project.pdf</a:t>
            </a:r>
            <a:r>
              <a:rPr lang="en-GB" dirty="0" smtClean="0"/>
              <a:t>)</a:t>
            </a:r>
          </a:p>
          <a:p>
            <a:r>
              <a:rPr lang="en-GB" dirty="0" smtClean="0"/>
              <a:t>WRAP (</a:t>
            </a:r>
            <a:r>
              <a:rPr lang="en-GB" dirty="0" smtClean="0">
                <a:hlinkClick r:id="rId4"/>
              </a:rPr>
              <a:t>www.wrap.org.uk</a:t>
            </a:r>
            <a:r>
              <a:rPr lang="en-GB" dirty="0" smtClean="0"/>
              <a:t>) </a:t>
            </a:r>
          </a:p>
          <a:p>
            <a:r>
              <a:rPr lang="en-GB" dirty="0" smtClean="0"/>
              <a:t>Mayor of London (</a:t>
            </a:r>
            <a:r>
              <a:rPr lang="en-GB" dirty="0" smtClean="0">
                <a:hlinkClick r:id="rId5"/>
              </a:rPr>
              <a:t>www.london.gov.uk</a:t>
            </a:r>
            <a:r>
              <a:rPr lang="en-GB" dirty="0" smtClean="0"/>
              <a:t>)</a:t>
            </a:r>
          </a:p>
          <a:p>
            <a:r>
              <a:rPr lang="en-GB" dirty="0" smtClean="0"/>
              <a:t>Olympic Park (</a:t>
            </a:r>
            <a:r>
              <a:rPr lang="en-GB" dirty="0" smtClean="0">
                <a:hlinkClick r:id="rId6"/>
              </a:rPr>
              <a:t>www.queenelizabetholympicpark.co.uk</a:t>
            </a:r>
            <a:r>
              <a:rPr lang="en-GB" dirty="0" smtClean="0"/>
              <a:t>)</a:t>
            </a:r>
            <a:endParaRPr lang="en-GB" dirty="0"/>
          </a:p>
        </p:txBody>
      </p:sp>
    </p:spTree>
    <p:extLst>
      <p:ext uri="{BB962C8B-B14F-4D97-AF65-F5344CB8AC3E}">
        <p14:creationId xmlns:p14="http://schemas.microsoft.com/office/powerpoint/2010/main" val="2978642928"/>
      </p:ext>
    </p:extLst>
  </p:cSld>
  <p:clrMapOvr>
    <a:masterClrMapping/>
  </p:clrMapOvr>
  <p:timing>
    <p:tnLst>
      <p:par>
        <p:cTn id="1" dur="indefinite" restart="never" nodeType="tmRoot"/>
      </p:par>
    </p:tnLst>
  </p:timing>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514949"/>
      </a:dk2>
      <a:lt2>
        <a:srgbClr val="E1E1DB"/>
      </a:lt2>
      <a:accent1>
        <a:srgbClr val="9DBFBE"/>
      </a:accent1>
      <a:accent2>
        <a:srgbClr val="DB8631"/>
      </a:accent2>
      <a:accent3>
        <a:srgbClr val="E3CC5A"/>
      </a:accent3>
      <a:accent4>
        <a:srgbClr val="ACADA8"/>
      </a:accent4>
      <a:accent5>
        <a:srgbClr val="927C61"/>
      </a:accent5>
      <a:accent6>
        <a:srgbClr val="B3B435"/>
      </a:accent6>
      <a:hlink>
        <a:srgbClr val="0000FF"/>
      </a:hlink>
      <a:folHlink>
        <a:srgbClr val="800080"/>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243AF7DC-D15B-41C0-AE81-23980D1B9FC4}"/>
    </a:ext>
  </a:extLst>
</a:theme>
</file>

<file path=docProps/app.xml><?xml version="1.0" encoding="utf-8"?>
<Properties xmlns="http://schemas.openxmlformats.org/officeDocument/2006/extended-properties" xmlns:vt="http://schemas.openxmlformats.org/officeDocument/2006/docPropsVTypes">
  <TotalTime>987</TotalTime>
  <Words>332</Words>
  <Application>Microsoft Office PowerPoint</Application>
  <PresentationFormat>On-screen Show (4:3)</PresentationFormat>
  <Paragraphs>62</Paragraphs>
  <Slides>19</Slides>
  <Notes>0</Notes>
  <HiddenSlides>0</HiddenSlides>
  <MMClips>1</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19</vt:i4>
      </vt:variant>
    </vt:vector>
  </HeadingPairs>
  <TitlesOfParts>
    <vt:vector size="22" baseType="lpstr">
      <vt:lpstr>Calibri</vt:lpstr>
      <vt:lpstr>Calibri Light</vt:lpstr>
      <vt:lpstr>Retrospect</vt:lpstr>
      <vt:lpstr>Sustainable Construction Management</vt:lpstr>
      <vt:lpstr>Outline for today</vt:lpstr>
      <vt:lpstr>What do you already know?</vt:lpstr>
      <vt:lpstr>The linear economy</vt:lpstr>
      <vt:lpstr>What are the risks in this model?</vt:lpstr>
      <vt:lpstr>Risks include:</vt:lpstr>
      <vt:lpstr>PowerPoint Presentation</vt:lpstr>
      <vt:lpstr>What is the Circular Economy?</vt:lpstr>
      <vt:lpstr>Circular economy</vt:lpstr>
      <vt:lpstr>Short video</vt:lpstr>
      <vt:lpstr>PowerPoint Presentation</vt:lpstr>
      <vt:lpstr>Case study: Ecovative</vt:lpstr>
      <vt:lpstr>Case study: Phillips</vt:lpstr>
      <vt:lpstr>Case study: Caterpillar</vt:lpstr>
      <vt:lpstr>In the built environment…</vt:lpstr>
      <vt:lpstr>Case study:  London 2012 Olympics</vt:lpstr>
      <vt:lpstr>Sustainability</vt:lpstr>
      <vt:lpstr>Legacy </vt:lpstr>
      <vt:lpstr>Useful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Modern World</dc:title>
  <dc:creator>Owner</dc:creator>
  <cp:lastModifiedBy>Lara Hopkinson</cp:lastModifiedBy>
  <cp:revision>37</cp:revision>
  <dcterms:created xsi:type="dcterms:W3CDTF">2018-09-13T10:29:42Z</dcterms:created>
  <dcterms:modified xsi:type="dcterms:W3CDTF">2020-02-06T10:37:39Z</dcterms:modified>
</cp:coreProperties>
</file>