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5" r:id="rId4"/>
    <p:sldId id="258" r:id="rId5"/>
    <p:sldId id="259" r:id="rId6"/>
    <p:sldId id="267" r:id="rId7"/>
    <p:sldId id="260" r:id="rId8"/>
    <p:sldId id="261" r:id="rId9"/>
    <p:sldId id="262" r:id="rId10"/>
    <p:sldId id="268" r:id="rId11"/>
    <p:sldId id="263" r:id="rId12"/>
    <p:sldId id="264" r:id="rId13"/>
    <p:sldId id="266" r:id="rId14"/>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E6651D-7FCC-4617-7006-450F557E93DB}" v="180" dt="2026-07-09T21:52:41.624"/>
    <p1510:client id="{10F45AF4-E350-4710-6B5A-91887007C479}" v="64" dt="2026-07-10T22:17:55.8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wretta Momoh (2334527)" userId="S::2334527@student.uwtsd.ac.uk::753814a7-d042-4388-8067-c20bc88cedbe" providerId="AD" clId="Web-{06E6651D-7FCC-4617-7006-450F557E93DB}"/>
    <pc:docChg chg="addSld modSld">
      <pc:chgData name="Lowretta Momoh (2334527)" userId="S::2334527@student.uwtsd.ac.uk::753814a7-d042-4388-8067-c20bc88cedbe" providerId="AD" clId="Web-{06E6651D-7FCC-4617-7006-450F557E93DB}" dt="2026-07-09T21:52:41.624" v="192" actId="20577"/>
      <pc:docMkLst>
        <pc:docMk/>
      </pc:docMkLst>
      <pc:sldChg chg="modSp">
        <pc:chgData name="Lowretta Momoh (2334527)" userId="S::2334527@student.uwtsd.ac.uk::753814a7-d042-4388-8067-c20bc88cedbe" providerId="AD" clId="Web-{06E6651D-7FCC-4617-7006-450F557E93DB}" dt="2026-07-09T21:44:55.263" v="164" actId="20577"/>
        <pc:sldMkLst>
          <pc:docMk/>
          <pc:sldMk cId="476369419" sldId="257"/>
        </pc:sldMkLst>
        <pc:spChg chg="mod">
          <ac:chgData name="Lowretta Momoh (2334527)" userId="S::2334527@student.uwtsd.ac.uk::753814a7-d042-4388-8067-c20bc88cedbe" providerId="AD" clId="Web-{06E6651D-7FCC-4617-7006-450F557E93DB}" dt="2026-07-09T21:44:55.263" v="164" actId="20577"/>
          <ac:spMkLst>
            <pc:docMk/>
            <pc:sldMk cId="476369419" sldId="257"/>
            <ac:spMk id="2" creationId="{1DCD596D-A88F-181F-8DF2-6CF5CECE4632}"/>
          </ac:spMkLst>
        </pc:spChg>
      </pc:sldChg>
      <pc:sldChg chg="modSp">
        <pc:chgData name="Lowretta Momoh (2334527)" userId="S::2334527@student.uwtsd.ac.uk::753814a7-d042-4388-8067-c20bc88cedbe" providerId="AD" clId="Web-{06E6651D-7FCC-4617-7006-450F557E93DB}" dt="2026-07-09T21:45:27.813" v="167" actId="20577"/>
        <pc:sldMkLst>
          <pc:docMk/>
          <pc:sldMk cId="1689604693" sldId="258"/>
        </pc:sldMkLst>
        <pc:spChg chg="mod">
          <ac:chgData name="Lowretta Momoh (2334527)" userId="S::2334527@student.uwtsd.ac.uk::753814a7-d042-4388-8067-c20bc88cedbe" providerId="AD" clId="Web-{06E6651D-7FCC-4617-7006-450F557E93DB}" dt="2026-07-09T21:45:27.813" v="167" actId="20577"/>
          <ac:spMkLst>
            <pc:docMk/>
            <pc:sldMk cId="1689604693" sldId="258"/>
            <ac:spMk id="2" creationId="{88A1B1C7-63F0-EE7E-868A-2D9200B8C996}"/>
          </ac:spMkLst>
        </pc:spChg>
      </pc:sldChg>
      <pc:sldChg chg="delSp modSp new">
        <pc:chgData name="Lowretta Momoh (2334527)" userId="S::2334527@student.uwtsd.ac.uk::753814a7-d042-4388-8067-c20bc88cedbe" providerId="AD" clId="Web-{06E6651D-7FCC-4617-7006-450F557E93DB}" dt="2026-07-09T21:11:14.585" v="69" actId="20577"/>
        <pc:sldMkLst>
          <pc:docMk/>
          <pc:sldMk cId="3753931233" sldId="259"/>
        </pc:sldMkLst>
        <pc:spChg chg="mod">
          <ac:chgData name="Lowretta Momoh (2334527)" userId="S::2334527@student.uwtsd.ac.uk::753814a7-d042-4388-8067-c20bc88cedbe" providerId="AD" clId="Web-{06E6651D-7FCC-4617-7006-450F557E93DB}" dt="2026-07-09T21:11:14.585" v="69" actId="20577"/>
          <ac:spMkLst>
            <pc:docMk/>
            <pc:sldMk cId="3753931233" sldId="259"/>
            <ac:spMk id="2" creationId="{149B735B-F6E3-802F-B9D1-0B21D88CEF83}"/>
          </ac:spMkLst>
        </pc:spChg>
        <pc:spChg chg="del">
          <ac:chgData name="Lowretta Momoh (2334527)" userId="S::2334527@student.uwtsd.ac.uk::753814a7-d042-4388-8067-c20bc88cedbe" providerId="AD" clId="Web-{06E6651D-7FCC-4617-7006-450F557E93DB}" dt="2026-07-09T20:56:05.958" v="5"/>
          <ac:spMkLst>
            <pc:docMk/>
            <pc:sldMk cId="3753931233" sldId="259"/>
            <ac:spMk id="3" creationId="{3ECA3072-DD8E-F07E-F943-5EE925668B4A}"/>
          </ac:spMkLst>
        </pc:spChg>
      </pc:sldChg>
      <pc:sldChg chg="delSp modSp new">
        <pc:chgData name="Lowretta Momoh (2334527)" userId="S::2334527@student.uwtsd.ac.uk::753814a7-d042-4388-8067-c20bc88cedbe" providerId="AD" clId="Web-{06E6651D-7FCC-4617-7006-450F557E93DB}" dt="2026-07-09T21:52:41.624" v="192" actId="20577"/>
        <pc:sldMkLst>
          <pc:docMk/>
          <pc:sldMk cId="3421092304" sldId="260"/>
        </pc:sldMkLst>
        <pc:spChg chg="mod">
          <ac:chgData name="Lowretta Momoh (2334527)" userId="S::2334527@student.uwtsd.ac.uk::753814a7-d042-4388-8067-c20bc88cedbe" providerId="AD" clId="Web-{06E6651D-7FCC-4617-7006-450F557E93DB}" dt="2026-07-09T21:52:41.624" v="192" actId="20577"/>
          <ac:spMkLst>
            <pc:docMk/>
            <pc:sldMk cId="3421092304" sldId="260"/>
            <ac:spMk id="2" creationId="{A189FC2F-4A7E-9172-F552-6636268F4ABC}"/>
          </ac:spMkLst>
        </pc:spChg>
        <pc:spChg chg="del">
          <ac:chgData name="Lowretta Momoh (2334527)" userId="S::2334527@student.uwtsd.ac.uk::753814a7-d042-4388-8067-c20bc88cedbe" providerId="AD" clId="Web-{06E6651D-7FCC-4617-7006-450F557E93DB}" dt="2026-07-09T20:57:35.262" v="14"/>
          <ac:spMkLst>
            <pc:docMk/>
            <pc:sldMk cId="3421092304" sldId="260"/>
            <ac:spMk id="3" creationId="{BD9FB496-04C6-3F73-6306-AAA6944EB189}"/>
          </ac:spMkLst>
        </pc:spChg>
      </pc:sldChg>
      <pc:sldChg chg="delSp modSp new">
        <pc:chgData name="Lowretta Momoh (2334527)" userId="S::2334527@student.uwtsd.ac.uk::753814a7-d042-4388-8067-c20bc88cedbe" providerId="AD" clId="Web-{06E6651D-7FCC-4617-7006-450F557E93DB}" dt="2026-07-09T21:32:44.868" v="135" actId="20577"/>
        <pc:sldMkLst>
          <pc:docMk/>
          <pc:sldMk cId="2493650769" sldId="261"/>
        </pc:sldMkLst>
        <pc:spChg chg="mod">
          <ac:chgData name="Lowretta Momoh (2334527)" userId="S::2334527@student.uwtsd.ac.uk::753814a7-d042-4388-8067-c20bc88cedbe" providerId="AD" clId="Web-{06E6651D-7FCC-4617-7006-450F557E93DB}" dt="2026-07-09T21:32:44.868" v="135" actId="20577"/>
          <ac:spMkLst>
            <pc:docMk/>
            <pc:sldMk cId="2493650769" sldId="261"/>
            <ac:spMk id="2" creationId="{4FA22C6F-8976-B12F-C846-9ED2C1A69320}"/>
          </ac:spMkLst>
        </pc:spChg>
        <pc:spChg chg="del mod">
          <ac:chgData name="Lowretta Momoh (2334527)" userId="S::2334527@student.uwtsd.ac.uk::753814a7-d042-4388-8067-c20bc88cedbe" providerId="AD" clId="Web-{06E6651D-7FCC-4617-7006-450F557E93DB}" dt="2026-07-09T20:59:57.850" v="25"/>
          <ac:spMkLst>
            <pc:docMk/>
            <pc:sldMk cId="2493650769" sldId="261"/>
            <ac:spMk id="3" creationId="{965B43CC-CE5E-A724-8145-FC4D6BEF9A3E}"/>
          </ac:spMkLst>
        </pc:spChg>
      </pc:sldChg>
      <pc:sldChg chg="modSp new">
        <pc:chgData name="Lowretta Momoh (2334527)" userId="S::2334527@student.uwtsd.ac.uk::753814a7-d042-4388-8067-c20bc88cedbe" providerId="AD" clId="Web-{06E6651D-7FCC-4617-7006-450F557E93DB}" dt="2026-07-09T21:36:21.164" v="144" actId="20577"/>
        <pc:sldMkLst>
          <pc:docMk/>
          <pc:sldMk cId="2773941164" sldId="262"/>
        </pc:sldMkLst>
        <pc:spChg chg="mod">
          <ac:chgData name="Lowretta Momoh (2334527)" userId="S::2334527@student.uwtsd.ac.uk::753814a7-d042-4388-8067-c20bc88cedbe" providerId="AD" clId="Web-{06E6651D-7FCC-4617-7006-450F557E93DB}" dt="2026-07-09T21:36:21.164" v="144" actId="20577"/>
          <ac:spMkLst>
            <pc:docMk/>
            <pc:sldMk cId="2773941164" sldId="262"/>
            <ac:spMk id="2" creationId="{2ADB7B79-3EE1-5E28-6840-DACE149765FF}"/>
          </ac:spMkLst>
        </pc:spChg>
        <pc:spChg chg="mod">
          <ac:chgData name="Lowretta Momoh (2334527)" userId="S::2334527@student.uwtsd.ac.uk::753814a7-d042-4388-8067-c20bc88cedbe" providerId="AD" clId="Web-{06E6651D-7FCC-4617-7006-450F557E93DB}" dt="2026-07-09T21:34:54.892" v="137" actId="14100"/>
          <ac:spMkLst>
            <pc:docMk/>
            <pc:sldMk cId="2773941164" sldId="262"/>
            <ac:spMk id="3" creationId="{8225009C-7D64-9268-0C1B-6DDA7367671B}"/>
          </ac:spMkLst>
        </pc:spChg>
      </pc:sldChg>
      <pc:sldChg chg="delSp modSp new">
        <pc:chgData name="Lowretta Momoh (2334527)" userId="S::2334527@student.uwtsd.ac.uk::753814a7-d042-4388-8067-c20bc88cedbe" providerId="AD" clId="Web-{06E6651D-7FCC-4617-7006-450F557E93DB}" dt="2026-07-09T21:14:44.522" v="80" actId="20577"/>
        <pc:sldMkLst>
          <pc:docMk/>
          <pc:sldMk cId="255252958" sldId="263"/>
        </pc:sldMkLst>
        <pc:spChg chg="mod">
          <ac:chgData name="Lowretta Momoh (2334527)" userId="S::2334527@student.uwtsd.ac.uk::753814a7-d042-4388-8067-c20bc88cedbe" providerId="AD" clId="Web-{06E6651D-7FCC-4617-7006-450F557E93DB}" dt="2026-07-09T21:14:44.522" v="80" actId="20577"/>
          <ac:spMkLst>
            <pc:docMk/>
            <pc:sldMk cId="255252958" sldId="263"/>
            <ac:spMk id="2" creationId="{10AD761A-FBA7-7881-D987-8D028F1F0692}"/>
          </ac:spMkLst>
        </pc:spChg>
        <pc:spChg chg="del">
          <ac:chgData name="Lowretta Momoh (2334527)" userId="S::2334527@student.uwtsd.ac.uk::753814a7-d042-4388-8067-c20bc88cedbe" providerId="AD" clId="Web-{06E6651D-7FCC-4617-7006-450F557E93DB}" dt="2026-07-09T21:06:27.252" v="50"/>
          <ac:spMkLst>
            <pc:docMk/>
            <pc:sldMk cId="255252958" sldId="263"/>
            <ac:spMk id="3" creationId="{389364A9-C382-EF36-9857-F8D330819AA3}"/>
          </ac:spMkLst>
        </pc:spChg>
      </pc:sldChg>
      <pc:sldChg chg="delSp modSp new">
        <pc:chgData name="Lowretta Momoh (2334527)" userId="S::2334527@student.uwtsd.ac.uk::753814a7-d042-4388-8067-c20bc88cedbe" providerId="AD" clId="Web-{06E6651D-7FCC-4617-7006-450F557E93DB}" dt="2026-07-09T21:47:49.494" v="180" actId="20577"/>
        <pc:sldMkLst>
          <pc:docMk/>
          <pc:sldMk cId="28548838" sldId="264"/>
        </pc:sldMkLst>
        <pc:spChg chg="mod">
          <ac:chgData name="Lowretta Momoh (2334527)" userId="S::2334527@student.uwtsd.ac.uk::753814a7-d042-4388-8067-c20bc88cedbe" providerId="AD" clId="Web-{06E6651D-7FCC-4617-7006-450F557E93DB}" dt="2026-07-09T21:47:49.494" v="180" actId="20577"/>
          <ac:spMkLst>
            <pc:docMk/>
            <pc:sldMk cId="28548838" sldId="264"/>
            <ac:spMk id="2" creationId="{A1D37A30-03C5-DCED-D704-CAC74A617F6C}"/>
          </ac:spMkLst>
        </pc:spChg>
        <pc:spChg chg="del mod">
          <ac:chgData name="Lowretta Momoh (2334527)" userId="S::2334527@student.uwtsd.ac.uk::753814a7-d042-4388-8067-c20bc88cedbe" providerId="AD" clId="Web-{06E6651D-7FCC-4617-7006-450F557E93DB}" dt="2026-07-09T21:46:02.799" v="170"/>
          <ac:spMkLst>
            <pc:docMk/>
            <pc:sldMk cId="28548838" sldId="264"/>
            <ac:spMk id="3" creationId="{9086D156-02BC-361E-1DCA-70C8E68080DA}"/>
          </ac:spMkLst>
        </pc:spChg>
      </pc:sldChg>
      <pc:sldChg chg="delSp modSp new">
        <pc:chgData name="Lowretta Momoh (2334527)" userId="S::2334527@student.uwtsd.ac.uk::753814a7-d042-4388-8067-c20bc88cedbe" providerId="AD" clId="Web-{06E6651D-7FCC-4617-7006-450F557E93DB}" dt="2026-07-09T21:44:23.917" v="163" actId="20577"/>
        <pc:sldMkLst>
          <pc:docMk/>
          <pc:sldMk cId="372621713" sldId="265"/>
        </pc:sldMkLst>
        <pc:spChg chg="mod">
          <ac:chgData name="Lowretta Momoh (2334527)" userId="S::2334527@student.uwtsd.ac.uk::753814a7-d042-4388-8067-c20bc88cedbe" providerId="AD" clId="Web-{06E6651D-7FCC-4617-7006-450F557E93DB}" dt="2026-07-09T21:44:23.917" v="163" actId="20577"/>
          <ac:spMkLst>
            <pc:docMk/>
            <pc:sldMk cId="372621713" sldId="265"/>
            <ac:spMk id="2" creationId="{9844401F-B413-CA30-7931-1BCE17289E2C}"/>
          </ac:spMkLst>
        </pc:spChg>
        <pc:spChg chg="del">
          <ac:chgData name="Lowretta Momoh (2334527)" userId="S::2334527@student.uwtsd.ac.uk::753814a7-d042-4388-8067-c20bc88cedbe" providerId="AD" clId="Web-{06E6651D-7FCC-4617-7006-450F557E93DB}" dt="2026-07-09T21:40:07.618" v="146"/>
          <ac:spMkLst>
            <pc:docMk/>
            <pc:sldMk cId="372621713" sldId="265"/>
            <ac:spMk id="3" creationId="{7AA39932-07C2-14B1-8A0A-198BC898CDA7}"/>
          </ac:spMkLst>
        </pc:spChg>
      </pc:sldChg>
      <pc:sldChg chg="delSp modSp new">
        <pc:chgData name="Lowretta Momoh (2334527)" userId="S::2334527@student.uwtsd.ac.uk::753814a7-d042-4388-8067-c20bc88cedbe" providerId="AD" clId="Web-{06E6651D-7FCC-4617-7006-450F557E93DB}" dt="2026-07-09T21:51:28.197" v="190" actId="20577"/>
        <pc:sldMkLst>
          <pc:docMk/>
          <pc:sldMk cId="1845001346" sldId="266"/>
        </pc:sldMkLst>
        <pc:spChg chg="mod">
          <ac:chgData name="Lowretta Momoh (2334527)" userId="S::2334527@student.uwtsd.ac.uk::753814a7-d042-4388-8067-c20bc88cedbe" providerId="AD" clId="Web-{06E6651D-7FCC-4617-7006-450F557E93DB}" dt="2026-07-09T21:51:28.197" v="190" actId="20577"/>
          <ac:spMkLst>
            <pc:docMk/>
            <pc:sldMk cId="1845001346" sldId="266"/>
            <ac:spMk id="2" creationId="{A9512B08-E820-7807-8040-C69A46BC82A9}"/>
          </ac:spMkLst>
        </pc:spChg>
        <pc:spChg chg="del">
          <ac:chgData name="Lowretta Momoh (2334527)" userId="S::2334527@student.uwtsd.ac.uk::753814a7-d042-4388-8067-c20bc88cedbe" providerId="AD" clId="Web-{06E6651D-7FCC-4617-7006-450F557E93DB}" dt="2026-07-09T21:49:10.719" v="181"/>
          <ac:spMkLst>
            <pc:docMk/>
            <pc:sldMk cId="1845001346" sldId="266"/>
            <ac:spMk id="3" creationId="{DD382E79-EDC4-02C5-FDEC-91D92F4E1D8D}"/>
          </ac:spMkLst>
        </pc:spChg>
      </pc:sldChg>
    </pc:docChg>
  </pc:docChgLst>
  <pc:docChgLst>
    <pc:chgData name="Lowretta Momoh (2334527)" userId="S::2334527@student.uwtsd.ac.uk::753814a7-d042-4388-8067-c20bc88cedbe" providerId="AD" clId="Web-{1B54BC4F-7C82-D2A8-5018-D288E8CA8FED}"/>
    <pc:docChg chg="addSld modSld">
      <pc:chgData name="Lowretta Momoh (2334527)" userId="S::2334527@student.uwtsd.ac.uk::753814a7-d042-4388-8067-c20bc88cedbe" providerId="AD" clId="Web-{1B54BC4F-7C82-D2A8-5018-D288E8CA8FED}" dt="2026-07-06T14:40:57.916" v="77" actId="20577"/>
      <pc:docMkLst>
        <pc:docMk/>
      </pc:docMkLst>
      <pc:sldChg chg="delSp modSp">
        <pc:chgData name="Lowretta Momoh (2334527)" userId="S::2334527@student.uwtsd.ac.uk::753814a7-d042-4388-8067-c20bc88cedbe" providerId="AD" clId="Web-{1B54BC4F-7C82-D2A8-5018-D288E8CA8FED}" dt="2026-07-06T12:55:14.677" v="60" actId="20577"/>
        <pc:sldMkLst>
          <pc:docMk/>
          <pc:sldMk cId="109857222" sldId="256"/>
        </pc:sldMkLst>
        <pc:spChg chg="mod">
          <ac:chgData name="Lowretta Momoh (2334527)" userId="S::2334527@student.uwtsd.ac.uk::753814a7-d042-4388-8067-c20bc88cedbe" providerId="AD" clId="Web-{1B54BC4F-7C82-D2A8-5018-D288E8CA8FED}" dt="2026-07-06T12:55:14.677" v="60" actId="20577"/>
          <ac:spMkLst>
            <pc:docMk/>
            <pc:sldMk cId="109857222" sldId="256"/>
            <ac:spMk id="2" creationId="{00000000-0000-0000-0000-000000000000}"/>
          </ac:spMkLst>
        </pc:spChg>
      </pc:sldChg>
      <pc:sldChg chg="delSp modSp new">
        <pc:chgData name="Lowretta Momoh (2334527)" userId="S::2334527@student.uwtsd.ac.uk::753814a7-d042-4388-8067-c20bc88cedbe" providerId="AD" clId="Web-{1B54BC4F-7C82-D2A8-5018-D288E8CA8FED}" dt="2026-07-06T14:40:57.916" v="77" actId="20577"/>
        <pc:sldMkLst>
          <pc:docMk/>
          <pc:sldMk cId="476369419" sldId="257"/>
        </pc:sldMkLst>
        <pc:spChg chg="mod">
          <ac:chgData name="Lowretta Momoh (2334527)" userId="S::2334527@student.uwtsd.ac.uk::753814a7-d042-4388-8067-c20bc88cedbe" providerId="AD" clId="Web-{1B54BC4F-7C82-D2A8-5018-D288E8CA8FED}" dt="2026-07-06T14:40:57.916" v="77" actId="20577"/>
          <ac:spMkLst>
            <pc:docMk/>
            <pc:sldMk cId="476369419" sldId="257"/>
            <ac:spMk id="2" creationId="{1DCD596D-A88F-181F-8DF2-6CF5CECE4632}"/>
          </ac:spMkLst>
        </pc:spChg>
      </pc:sldChg>
      <pc:sldChg chg="delSp modSp new">
        <pc:chgData name="Lowretta Momoh (2334527)" userId="S::2334527@student.uwtsd.ac.uk::753814a7-d042-4388-8067-c20bc88cedbe" providerId="AD" clId="Web-{1B54BC4F-7C82-D2A8-5018-D288E8CA8FED}" dt="2026-07-06T12:58:27.056" v="76" actId="20577"/>
        <pc:sldMkLst>
          <pc:docMk/>
          <pc:sldMk cId="1689604693" sldId="258"/>
        </pc:sldMkLst>
        <pc:spChg chg="mod">
          <ac:chgData name="Lowretta Momoh (2334527)" userId="S::2334527@student.uwtsd.ac.uk::753814a7-d042-4388-8067-c20bc88cedbe" providerId="AD" clId="Web-{1B54BC4F-7C82-D2A8-5018-D288E8CA8FED}" dt="2026-07-06T12:58:27.056" v="76" actId="20577"/>
          <ac:spMkLst>
            <pc:docMk/>
            <pc:sldMk cId="1689604693" sldId="258"/>
            <ac:spMk id="2" creationId="{88A1B1C7-63F0-EE7E-868A-2D9200B8C996}"/>
          </ac:spMkLst>
        </pc:spChg>
      </pc:sldChg>
    </pc:docChg>
  </pc:docChgLst>
  <pc:docChgLst>
    <pc:chgData name="Lowretta Momoh (2334527)" userId="S::2334527@student.uwtsd.ac.uk::753814a7-d042-4388-8067-c20bc88cedbe" providerId="AD" clId="Web-{10F45AF4-E350-4710-6B5A-91887007C479}"/>
    <pc:docChg chg="addSld modSld">
      <pc:chgData name="Lowretta Momoh (2334527)" userId="S::2334527@student.uwtsd.ac.uk::753814a7-d042-4388-8067-c20bc88cedbe" providerId="AD" clId="Web-{10F45AF4-E350-4710-6B5A-91887007C479}" dt="2026-07-10T22:17:55.837" v="66" actId="20577"/>
      <pc:docMkLst>
        <pc:docMk/>
      </pc:docMkLst>
      <pc:sldChg chg="modSp">
        <pc:chgData name="Lowretta Momoh (2334527)" userId="S::2334527@student.uwtsd.ac.uk::753814a7-d042-4388-8067-c20bc88cedbe" providerId="AD" clId="Web-{10F45AF4-E350-4710-6B5A-91887007C479}" dt="2026-07-10T22:10:06.806" v="44" actId="20577"/>
        <pc:sldMkLst>
          <pc:docMk/>
          <pc:sldMk cId="3753931233" sldId="259"/>
        </pc:sldMkLst>
        <pc:spChg chg="mod">
          <ac:chgData name="Lowretta Momoh (2334527)" userId="S::2334527@student.uwtsd.ac.uk::753814a7-d042-4388-8067-c20bc88cedbe" providerId="AD" clId="Web-{10F45AF4-E350-4710-6B5A-91887007C479}" dt="2026-07-10T22:10:06.806" v="44" actId="20577"/>
          <ac:spMkLst>
            <pc:docMk/>
            <pc:sldMk cId="3753931233" sldId="259"/>
            <ac:spMk id="2" creationId="{149B735B-F6E3-802F-B9D1-0B21D88CEF83}"/>
          </ac:spMkLst>
        </pc:spChg>
      </pc:sldChg>
      <pc:sldChg chg="modSp">
        <pc:chgData name="Lowretta Momoh (2334527)" userId="S::2334527@student.uwtsd.ac.uk::753814a7-d042-4388-8067-c20bc88cedbe" providerId="AD" clId="Web-{10F45AF4-E350-4710-6B5A-91887007C479}" dt="2026-07-10T22:07:48.473" v="40" actId="20577"/>
        <pc:sldMkLst>
          <pc:docMk/>
          <pc:sldMk cId="3421092304" sldId="260"/>
        </pc:sldMkLst>
        <pc:spChg chg="mod">
          <ac:chgData name="Lowretta Momoh (2334527)" userId="S::2334527@student.uwtsd.ac.uk::753814a7-d042-4388-8067-c20bc88cedbe" providerId="AD" clId="Web-{10F45AF4-E350-4710-6B5A-91887007C479}" dt="2026-07-10T22:07:48.473" v="40" actId="20577"/>
          <ac:spMkLst>
            <pc:docMk/>
            <pc:sldMk cId="3421092304" sldId="260"/>
            <ac:spMk id="2" creationId="{A189FC2F-4A7E-9172-F552-6636268F4ABC}"/>
          </ac:spMkLst>
        </pc:spChg>
      </pc:sldChg>
      <pc:sldChg chg="modSp">
        <pc:chgData name="Lowretta Momoh (2334527)" userId="S::2334527@student.uwtsd.ac.uk::753814a7-d042-4388-8067-c20bc88cedbe" providerId="AD" clId="Web-{10F45AF4-E350-4710-6B5A-91887007C479}" dt="2026-07-10T22:16:41.022" v="65" actId="20577"/>
        <pc:sldMkLst>
          <pc:docMk/>
          <pc:sldMk cId="2773941164" sldId="262"/>
        </pc:sldMkLst>
        <pc:spChg chg="mod">
          <ac:chgData name="Lowretta Momoh (2334527)" userId="S::2334527@student.uwtsd.ac.uk::753814a7-d042-4388-8067-c20bc88cedbe" providerId="AD" clId="Web-{10F45AF4-E350-4710-6B5A-91887007C479}" dt="2026-07-10T22:16:41.022" v="65" actId="20577"/>
          <ac:spMkLst>
            <pc:docMk/>
            <pc:sldMk cId="2773941164" sldId="262"/>
            <ac:spMk id="2" creationId="{2ADB7B79-3EE1-5E28-6840-DACE149765FF}"/>
          </ac:spMkLst>
        </pc:spChg>
      </pc:sldChg>
      <pc:sldChg chg="modSp">
        <pc:chgData name="Lowretta Momoh (2334527)" userId="S::2334527@student.uwtsd.ac.uk::753814a7-d042-4388-8067-c20bc88cedbe" providerId="AD" clId="Web-{10F45AF4-E350-4710-6B5A-91887007C479}" dt="2026-07-10T22:17:55.837" v="66" actId="20577"/>
        <pc:sldMkLst>
          <pc:docMk/>
          <pc:sldMk cId="28548838" sldId="264"/>
        </pc:sldMkLst>
        <pc:spChg chg="mod">
          <ac:chgData name="Lowretta Momoh (2334527)" userId="S::2334527@student.uwtsd.ac.uk::753814a7-d042-4388-8067-c20bc88cedbe" providerId="AD" clId="Web-{10F45AF4-E350-4710-6B5A-91887007C479}" dt="2026-07-10T22:17:55.837" v="66" actId="20577"/>
          <ac:spMkLst>
            <pc:docMk/>
            <pc:sldMk cId="28548838" sldId="264"/>
            <ac:spMk id="2" creationId="{A1D37A30-03C5-DCED-D704-CAC74A617F6C}"/>
          </ac:spMkLst>
        </pc:spChg>
      </pc:sldChg>
      <pc:sldChg chg="modSp">
        <pc:chgData name="Lowretta Momoh (2334527)" userId="S::2334527@student.uwtsd.ac.uk::753814a7-d042-4388-8067-c20bc88cedbe" providerId="AD" clId="Web-{10F45AF4-E350-4710-6B5A-91887007C479}" dt="2026-07-10T21:58:34.747" v="11" actId="14100"/>
        <pc:sldMkLst>
          <pc:docMk/>
          <pc:sldMk cId="372621713" sldId="265"/>
        </pc:sldMkLst>
        <pc:spChg chg="mod">
          <ac:chgData name="Lowretta Momoh (2334527)" userId="S::2334527@student.uwtsd.ac.uk::753814a7-d042-4388-8067-c20bc88cedbe" providerId="AD" clId="Web-{10F45AF4-E350-4710-6B5A-91887007C479}" dt="2026-07-10T21:58:34.747" v="11" actId="14100"/>
          <ac:spMkLst>
            <pc:docMk/>
            <pc:sldMk cId="372621713" sldId="265"/>
            <ac:spMk id="2" creationId="{9844401F-B413-CA30-7931-1BCE17289E2C}"/>
          </ac:spMkLst>
        </pc:spChg>
      </pc:sldChg>
      <pc:sldChg chg="delSp modSp new">
        <pc:chgData name="Lowretta Momoh (2334527)" userId="S::2334527@student.uwtsd.ac.uk::753814a7-d042-4388-8067-c20bc88cedbe" providerId="AD" clId="Web-{10F45AF4-E350-4710-6B5A-91887007C479}" dt="2026-07-10T22:07:14.284" v="39" actId="20577"/>
        <pc:sldMkLst>
          <pc:docMk/>
          <pc:sldMk cId="3289042383" sldId="267"/>
        </pc:sldMkLst>
        <pc:spChg chg="mod">
          <ac:chgData name="Lowretta Momoh (2334527)" userId="S::2334527@student.uwtsd.ac.uk::753814a7-d042-4388-8067-c20bc88cedbe" providerId="AD" clId="Web-{10F45AF4-E350-4710-6B5A-91887007C479}" dt="2026-07-10T22:07:14.284" v="39" actId="20577"/>
          <ac:spMkLst>
            <pc:docMk/>
            <pc:sldMk cId="3289042383" sldId="267"/>
            <ac:spMk id="2" creationId="{35EEA2D7-373C-ECFB-3013-C1702E4D9120}"/>
          </ac:spMkLst>
        </pc:spChg>
        <pc:spChg chg="del mod">
          <ac:chgData name="Lowretta Momoh (2334527)" userId="S::2334527@student.uwtsd.ac.uk::753814a7-d042-4388-8067-c20bc88cedbe" providerId="AD" clId="Web-{10F45AF4-E350-4710-6B5A-91887007C479}" dt="2026-07-10T22:02:04.254" v="14"/>
          <ac:spMkLst>
            <pc:docMk/>
            <pc:sldMk cId="3289042383" sldId="267"/>
            <ac:spMk id="3" creationId="{CEA579FD-A0C6-58F3-931C-069E69615E9F}"/>
          </ac:spMkLst>
        </pc:spChg>
      </pc:sldChg>
      <pc:sldChg chg="delSp modSp new">
        <pc:chgData name="Lowretta Momoh (2334527)" userId="S::2334527@student.uwtsd.ac.uk::753814a7-d042-4388-8067-c20bc88cedbe" providerId="AD" clId="Web-{10F45AF4-E350-4710-6B5A-91887007C479}" dt="2026-07-10T22:14:07.642" v="56" actId="20577"/>
        <pc:sldMkLst>
          <pc:docMk/>
          <pc:sldMk cId="2240826954" sldId="268"/>
        </pc:sldMkLst>
        <pc:spChg chg="mod">
          <ac:chgData name="Lowretta Momoh (2334527)" userId="S::2334527@student.uwtsd.ac.uk::753814a7-d042-4388-8067-c20bc88cedbe" providerId="AD" clId="Web-{10F45AF4-E350-4710-6B5A-91887007C479}" dt="2026-07-10T22:14:07.642" v="56" actId="20577"/>
          <ac:spMkLst>
            <pc:docMk/>
            <pc:sldMk cId="2240826954" sldId="268"/>
            <ac:spMk id="2" creationId="{176CE7EE-90A0-A56C-6CD9-C834CA7E2FDF}"/>
          </ac:spMkLst>
        </pc:spChg>
        <pc:spChg chg="del mod">
          <ac:chgData name="Lowretta Momoh (2334527)" userId="S::2334527@student.uwtsd.ac.uk::753814a7-d042-4388-8067-c20bc88cedbe" providerId="AD" clId="Web-{10F45AF4-E350-4710-6B5A-91887007C479}" dt="2026-07-10T22:11:46.590" v="47"/>
          <ac:spMkLst>
            <pc:docMk/>
            <pc:sldMk cId="2240826954" sldId="268"/>
            <ac:spMk id="3" creationId="{2AF9BFE4-9DDB-25D8-A5AD-9757DD46168F}"/>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10/07/2026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10/07/2026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10/07/2026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10/07/2026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10/07/2026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10/07/2026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10/07/2026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10/07/2026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10/07/2026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10/07/2026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10/07/2026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10/07/2026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doi.org/10.1186/s12889-026-27579-8(https:/doi.org/10.1186/s12889-026-27579-8" TargetMode="External"/><Relationship Id="rId2" Type="http://schemas.openxmlformats.org/officeDocument/2006/relationships/hyperlink" Target="https://www.ageuk.org.uk/information-advice/care/housing-options/adapting-home/telecare/"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healthevoke.com/telemedicine-in-2025-everything-you-need-know/" TargetMode="External"/><Relationship Id="rId2" Type="http://schemas.openxmlformats.org/officeDocument/2006/relationships/hyperlink" Target="https://www.gov.uk/government/publications/nhs-englands-protection-of-patient-data/nhs-englands-protection-of-patient-data" TargetMode="External"/><Relationship Id="rId1" Type="http://schemas.openxmlformats.org/officeDocument/2006/relationships/slideLayout" Target="../slideLayouts/slideLayout2.xml"/><Relationship Id="rId5" Type="http://schemas.openxmlformats.org/officeDocument/2006/relationships/hyperlink" Target="https://www.mayoclinic.org/healthy-lifestyle/consumer-health/in-depth/telehealth/art-20044878" TargetMode="External"/><Relationship Id="rId4" Type="http://schemas.openxmlformats.org/officeDocument/2006/relationships/hyperlink" Target="https://impsci.med.ufl.edu/implementing-telehealth-services-challenges-and-solution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9143" y="476478"/>
            <a:ext cx="11480799" cy="4978399"/>
          </a:xfrm>
        </p:spPr>
        <p:txBody>
          <a:bodyPr>
            <a:normAutofit/>
          </a:bodyPr>
          <a:lstStyle/>
          <a:p>
            <a:pPr algn="just"/>
            <a:endParaRPr lang="en-GB" sz="1100" dirty="0">
              <a:highlight>
                <a:srgbClr val="C6C6C6"/>
              </a:highlight>
              <a:latin typeface="Arial Nova"/>
              <a:ea typeface="Calibri"/>
              <a:cs typeface="Calibri"/>
            </a:endParaRPr>
          </a:p>
          <a:p>
            <a:pPr algn="just"/>
            <a:endParaRPr lang="en-GB" sz="1100" dirty="0">
              <a:highlight>
                <a:srgbClr val="C6C6C6"/>
              </a:highlight>
              <a:latin typeface="Arial Nova"/>
              <a:ea typeface="Calibri"/>
              <a:cs typeface="Calibri"/>
            </a:endParaRPr>
          </a:p>
          <a:p>
            <a:pPr algn="just"/>
            <a:endParaRPr lang="en-GB" sz="1100" dirty="0">
              <a:highlight>
                <a:srgbClr val="C6C6C6"/>
              </a:highlight>
              <a:latin typeface="Arial Nova"/>
              <a:ea typeface="Calibri"/>
              <a:cs typeface="Calibri"/>
            </a:endParaRPr>
          </a:p>
          <a:p>
            <a:r>
              <a:rPr lang="en-GB" sz="1200" b="1" dirty="0">
                <a:highlight>
                  <a:srgbClr val="FFFFFF"/>
                </a:highlight>
                <a:latin typeface="Arial Nova"/>
                <a:ea typeface="Calibri"/>
                <a:cs typeface="Calibri"/>
              </a:rPr>
              <a:t>Name: </a:t>
            </a:r>
            <a:r>
              <a:rPr lang="en-GB" sz="1200" b="1" dirty="0" err="1">
                <a:highlight>
                  <a:srgbClr val="FFFFFF"/>
                </a:highlight>
                <a:latin typeface="Arial Nova"/>
                <a:ea typeface="Calibri"/>
                <a:cs typeface="Calibri"/>
              </a:rPr>
              <a:t>Lowretta</a:t>
            </a:r>
            <a:r>
              <a:rPr lang="en-GB" sz="1200" b="1" dirty="0">
                <a:highlight>
                  <a:srgbClr val="FFFFFF"/>
                </a:highlight>
                <a:latin typeface="Arial Nova"/>
                <a:ea typeface="Calibri"/>
                <a:cs typeface="Calibri"/>
              </a:rPr>
              <a:t> Momoh</a:t>
            </a:r>
            <a:endParaRPr lang="en-GB" sz="1200" dirty="0">
              <a:highlight>
                <a:srgbClr val="C6C6C6"/>
              </a:highlight>
              <a:latin typeface="Arial Nova"/>
              <a:ea typeface="Calibri"/>
              <a:cs typeface="Calibri"/>
            </a:endParaRPr>
          </a:p>
          <a:p>
            <a:endParaRPr lang="en-GB" sz="1200" dirty="0">
              <a:highlight>
                <a:srgbClr val="C6C6C6"/>
              </a:highlight>
              <a:latin typeface="Arial Nova"/>
              <a:ea typeface="Calibri"/>
              <a:cs typeface="Calibri"/>
            </a:endParaRPr>
          </a:p>
          <a:p>
            <a:endParaRPr lang="en-GB" sz="1200" dirty="0">
              <a:highlight>
                <a:srgbClr val="C6C6C6"/>
              </a:highlight>
              <a:latin typeface="Arial Nova"/>
              <a:ea typeface="Calibri"/>
              <a:cs typeface="Calibri"/>
            </a:endParaRPr>
          </a:p>
          <a:p>
            <a:r>
              <a:rPr lang="en-GB" sz="1200" b="1">
                <a:highlight>
                  <a:srgbClr val="FFFFFF"/>
                </a:highlight>
                <a:latin typeface="Arial Nova"/>
                <a:ea typeface="Calibri"/>
                <a:cs typeface="Calibri"/>
              </a:rPr>
              <a:t>ID: 2334527</a:t>
            </a:r>
            <a:endParaRPr lang="en-GB" sz="1200" dirty="0">
              <a:highlight>
                <a:srgbClr val="C6C6C6"/>
              </a:highlight>
              <a:latin typeface="Arial Nova"/>
              <a:ea typeface="Calibri"/>
              <a:cs typeface="Calibri"/>
            </a:endParaRPr>
          </a:p>
          <a:p>
            <a:endParaRPr lang="en-GB" sz="1200" dirty="0">
              <a:highlight>
                <a:srgbClr val="C6C6C6"/>
              </a:highlight>
              <a:latin typeface="Arial Nova"/>
              <a:ea typeface="Calibri"/>
              <a:cs typeface="Calibri"/>
            </a:endParaRPr>
          </a:p>
          <a:p>
            <a:endParaRPr lang="en-GB" sz="1200" dirty="0">
              <a:highlight>
                <a:srgbClr val="C6C6C6"/>
              </a:highlight>
              <a:latin typeface="Arial Nova"/>
              <a:ea typeface="Calibri"/>
              <a:cs typeface="Calibri"/>
            </a:endParaRPr>
          </a:p>
          <a:p>
            <a:r>
              <a:rPr lang="en-GB" sz="1200" b="1">
                <a:highlight>
                  <a:srgbClr val="FFFFFF"/>
                </a:highlight>
                <a:latin typeface="Arial Nova"/>
                <a:ea typeface="Calibri"/>
                <a:cs typeface="Calibri"/>
              </a:rPr>
              <a:t>Module:</a:t>
            </a:r>
            <a:endParaRPr lang="en-GB" sz="1200" dirty="0">
              <a:highlight>
                <a:srgbClr val="C6C6C6"/>
              </a:highlight>
              <a:latin typeface="Arial Nova"/>
              <a:ea typeface="Calibri"/>
              <a:cs typeface="Calibri"/>
            </a:endParaRPr>
          </a:p>
          <a:p>
            <a:r>
              <a:rPr lang="en-GB" sz="1200" b="1">
                <a:highlight>
                  <a:srgbClr val="FFFFFF"/>
                </a:highlight>
                <a:latin typeface="Arial Nova"/>
                <a:ea typeface="Calibri"/>
                <a:cs typeface="Calibri"/>
              </a:rPr>
              <a:t>Digital Transformation in Health and Care Prof. </a:t>
            </a:r>
            <a:endParaRPr lang="en-GB" sz="1200" dirty="0">
              <a:highlight>
                <a:srgbClr val="C6C6C6"/>
              </a:highlight>
              <a:latin typeface="Arial Nova"/>
              <a:ea typeface="Calibri"/>
              <a:cs typeface="Calibri"/>
            </a:endParaRPr>
          </a:p>
          <a:p>
            <a:endParaRPr lang="en-GB" sz="1200" dirty="0">
              <a:highlight>
                <a:srgbClr val="C6C6C6"/>
              </a:highlight>
              <a:latin typeface="Arial Nova"/>
              <a:ea typeface="Calibri"/>
              <a:cs typeface="Calibri"/>
            </a:endParaRPr>
          </a:p>
          <a:p>
            <a:endParaRPr lang="en-GB" sz="1200" dirty="0">
              <a:highlight>
                <a:srgbClr val="C6C6C6"/>
              </a:highlight>
              <a:latin typeface="Arial Nova"/>
              <a:ea typeface="Calibri"/>
              <a:cs typeface="Calibri"/>
            </a:endParaRPr>
          </a:p>
          <a:p>
            <a:r>
              <a:rPr lang="en-GB" sz="1200" b="1">
                <a:highlight>
                  <a:srgbClr val="FFFFFF"/>
                </a:highlight>
                <a:latin typeface="Arial Nova"/>
                <a:ea typeface="Calibri"/>
                <a:cs typeface="Calibri"/>
              </a:rPr>
              <a:t>Module Code:</a:t>
            </a:r>
            <a:endParaRPr lang="en-GB" sz="1200" dirty="0">
              <a:highlight>
                <a:srgbClr val="C6C6C6"/>
              </a:highlight>
              <a:latin typeface="Arial Nova"/>
              <a:ea typeface="Calibri"/>
              <a:cs typeface="Calibri"/>
            </a:endParaRPr>
          </a:p>
          <a:p>
            <a:r>
              <a:rPr lang="en-GB" sz="1200" b="1">
                <a:highlight>
                  <a:srgbClr val="FFFFFF"/>
                </a:highlight>
                <a:latin typeface="Arial Nova"/>
                <a:ea typeface="Calibri"/>
                <a:cs typeface="Calibri"/>
              </a:rPr>
              <a:t>BMHP6026</a:t>
            </a:r>
            <a:endParaRPr lang="en-GB" sz="1200" dirty="0">
              <a:highlight>
                <a:srgbClr val="C6C6C6"/>
              </a:highlight>
              <a:latin typeface="Arial Nova"/>
              <a:ea typeface="Calibri"/>
              <a:cs typeface="Calibri"/>
            </a:endParaRPr>
          </a:p>
          <a:p>
            <a:endParaRPr lang="en-GB" sz="1200" dirty="0">
              <a:highlight>
                <a:srgbClr val="C6C6C6"/>
              </a:highlight>
              <a:latin typeface="Arial Nova"/>
              <a:ea typeface="Calibri"/>
              <a:cs typeface="Calibri"/>
            </a:endParaRPr>
          </a:p>
          <a:p>
            <a:endParaRPr lang="en-GB" sz="1200" dirty="0">
              <a:highlight>
                <a:srgbClr val="C6C6C6"/>
              </a:highlight>
              <a:latin typeface="Arial Nova"/>
              <a:ea typeface="Calibri"/>
              <a:cs typeface="Calibri"/>
            </a:endParaRPr>
          </a:p>
          <a:p>
            <a:r>
              <a:rPr lang="en-GB" sz="1200" b="1">
                <a:highlight>
                  <a:srgbClr val="FFFFFF"/>
                </a:highlight>
                <a:latin typeface="Arial Nova"/>
                <a:ea typeface="Calibri"/>
                <a:cs typeface="Calibri"/>
              </a:rPr>
              <a:t>Lecturer:</a:t>
            </a:r>
            <a:endParaRPr lang="en-GB" sz="1200" dirty="0">
              <a:highlight>
                <a:srgbClr val="C6C6C6"/>
              </a:highlight>
              <a:latin typeface="Arial Nova"/>
              <a:ea typeface="Calibri"/>
              <a:cs typeface="Calibri"/>
            </a:endParaRPr>
          </a:p>
          <a:p>
            <a:r>
              <a:rPr lang="en-GB" sz="1200" b="1">
                <a:highlight>
                  <a:srgbClr val="FFFFFF"/>
                </a:highlight>
                <a:latin typeface="Arial Nova"/>
                <a:ea typeface="Calibri"/>
                <a:cs typeface="Calibri"/>
              </a:rPr>
              <a:t>Martin Svejda</a:t>
            </a:r>
            <a:endParaRPr lang="en-GB" sz="1200" dirty="0">
              <a:highlight>
                <a:srgbClr val="C6C6C6"/>
              </a:highlight>
              <a:latin typeface="Arial Nova"/>
              <a:ea typeface="Calibri"/>
              <a:cs typeface="Calibri"/>
            </a:endParaRPr>
          </a:p>
          <a:p>
            <a:endParaRPr lang="en-GB" sz="1200" dirty="0">
              <a:highlight>
                <a:srgbClr val="C6C6C6"/>
              </a:highlight>
              <a:latin typeface="Arial Nova"/>
              <a:ea typeface="Calibri"/>
              <a:cs typeface="Calibri"/>
            </a:endParaRPr>
          </a:p>
          <a:p>
            <a:endParaRPr lang="en-GB" sz="1200" dirty="0">
              <a:highlight>
                <a:srgbClr val="C6C6C6"/>
              </a:highlight>
              <a:latin typeface="Arial Nova"/>
              <a:ea typeface="Calibri"/>
              <a:cs typeface="Calibri"/>
            </a:endParaRPr>
          </a:p>
          <a:p>
            <a:r>
              <a:rPr lang="en-GB" sz="1200" b="1">
                <a:highlight>
                  <a:srgbClr val="FFFFFF"/>
                </a:highlight>
                <a:latin typeface="Arial Nova"/>
                <a:ea typeface="Calibri"/>
                <a:cs typeface="Calibri"/>
              </a:rPr>
              <a:t>Assignment: (Written Report) </a:t>
            </a:r>
            <a:endParaRPr lang="en-GB" sz="1200" dirty="0">
              <a:highlight>
                <a:srgbClr val="C6C6C6"/>
              </a:highlight>
              <a:latin typeface="Arial Nova"/>
              <a:ea typeface="Calibri"/>
              <a:cs typeface="Calibri"/>
            </a:endParaRPr>
          </a:p>
          <a:p>
            <a:r>
              <a:rPr lang="en-GB" sz="1200" b="1">
                <a:highlight>
                  <a:srgbClr val="FFFFFF"/>
                </a:highlight>
                <a:latin typeface="Arial Nova"/>
                <a:ea typeface="Calibri"/>
                <a:cs typeface="Calibri"/>
              </a:rPr>
              <a:t>Digital Innovation – Impact of Telehealth on Health and Social Care.</a:t>
            </a:r>
            <a:endParaRPr lang="en-GB" sz="1200" dirty="0">
              <a:highlight>
                <a:srgbClr val="C6C6C6"/>
              </a:highlight>
              <a:latin typeface="Arial Nova"/>
              <a:ea typeface="Calibri"/>
              <a:cs typeface="Calibri"/>
            </a:endParaRPr>
          </a:p>
          <a:p>
            <a:endParaRPr lang="en-GB" sz="1200" dirty="0">
              <a:highlight>
                <a:srgbClr val="C6C6C6"/>
              </a:highlight>
              <a:latin typeface="Arial Nova"/>
              <a:ea typeface="Calibri"/>
              <a:cs typeface="Calibri"/>
            </a:endParaRPr>
          </a:p>
          <a:p>
            <a:endParaRPr lang="en-GB" sz="1200" dirty="0">
              <a:highlight>
                <a:srgbClr val="C6C6C6"/>
              </a:highlight>
              <a:latin typeface="Arial Nova"/>
              <a:ea typeface="Calibri"/>
              <a:cs typeface="Calibri"/>
            </a:endParaRPr>
          </a:p>
          <a:p>
            <a:r>
              <a:rPr lang="en-GB" sz="1200" b="1">
                <a:highlight>
                  <a:srgbClr val="FFFFFF"/>
                </a:highlight>
                <a:latin typeface="Arial Nova"/>
                <a:ea typeface="Calibri"/>
                <a:cs typeface="Calibri"/>
              </a:rPr>
              <a:t> Date:</a:t>
            </a:r>
            <a:endParaRPr lang="en-GB" sz="1200" dirty="0">
              <a:highlight>
                <a:srgbClr val="C6C6C6"/>
              </a:highlight>
              <a:latin typeface="Arial Nova"/>
              <a:ea typeface="Calibri"/>
              <a:cs typeface="Calibri"/>
            </a:endParaRPr>
          </a:p>
          <a:p>
            <a:r>
              <a:rPr lang="en-GB" sz="1200" b="1">
                <a:highlight>
                  <a:srgbClr val="FFFFFF"/>
                </a:highlight>
                <a:latin typeface="Arial Nova"/>
                <a:ea typeface="Calibri"/>
                <a:cs typeface="Calibri"/>
              </a:rPr>
              <a:t>04/07/2026</a:t>
            </a:r>
            <a:endParaRPr lang="en-GB" sz="1200" dirty="0">
              <a:highlight>
                <a:srgbClr val="C6C6C6"/>
              </a:highlight>
              <a:latin typeface="Arial Nova"/>
              <a:ea typeface="Calibri"/>
              <a:cs typeface="Calibri"/>
            </a:endParaRPr>
          </a:p>
          <a:p>
            <a:br>
              <a:rPr lang="en-GB" sz="1100" dirty="0">
                <a:latin typeface="Aptos"/>
                <a:ea typeface="Calibri"/>
                <a:cs typeface="Calibri"/>
              </a:rPr>
            </a:br>
            <a:endParaRPr lang="en-GB" sz="1100">
              <a:latin typeface="Aptos"/>
              <a:ea typeface="Calibri"/>
              <a:cs typeface="Calibri"/>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CD596D-A88F-181F-8DF2-6CF5CECE4632}"/>
              </a:ext>
            </a:extLst>
          </p:cNvPr>
          <p:cNvSpPr>
            <a:spLocks noGrp="1"/>
          </p:cNvSpPr>
          <p:nvPr>
            <p:ph type="title"/>
          </p:nvPr>
        </p:nvSpPr>
        <p:spPr>
          <a:xfrm>
            <a:off x="838200" y="365125"/>
            <a:ext cx="10515600" cy="6253163"/>
          </a:xfrm>
        </p:spPr>
        <p:txBody>
          <a:bodyPr>
            <a:normAutofit/>
          </a:bodyPr>
          <a:lstStyle/>
          <a:p>
            <a:pPr algn="just"/>
            <a:r>
              <a:rPr lang="en-GB" sz="1400" b="1">
                <a:highlight>
                  <a:srgbClr val="FFFFFF"/>
                </a:highlight>
                <a:latin typeface="Arial Nova"/>
              </a:rPr>
              <a:t>THE IMPACT OF TELEHEALTH ON HEALTH AND SOCIAL CARE: An Analytical Study.</a:t>
            </a:r>
            <a:endParaRPr lang="en-GB" sz="1400" dirty="0">
              <a:highlight>
                <a:srgbClr val="C6C6C6"/>
              </a:highlight>
              <a:latin typeface="Arial Nova"/>
            </a:endParaRPr>
          </a:p>
          <a:p>
            <a:pPr algn="just"/>
            <a:endParaRPr lang="en-GB" sz="1400" dirty="0">
              <a:highlight>
                <a:srgbClr val="C6C6C6"/>
              </a:highlight>
              <a:latin typeface="Arial Nova"/>
            </a:endParaRPr>
          </a:p>
          <a:p>
            <a:pPr algn="just"/>
            <a:r>
              <a:rPr lang="en-GB" sz="1400" b="1">
                <a:highlight>
                  <a:srgbClr val="FFFFFF"/>
                </a:highlight>
                <a:latin typeface="Arial Nova"/>
              </a:rPr>
              <a:t>Introduction:</a:t>
            </a:r>
            <a:br>
              <a:rPr lang="en-GB" sz="1400" b="1" dirty="0">
                <a:highlight>
                  <a:srgbClr val="FFFFFF"/>
                </a:highlight>
                <a:latin typeface="Arial Nova"/>
              </a:rPr>
            </a:br>
            <a:endParaRPr lang="en-GB" sz="1400" dirty="0">
              <a:highlight>
                <a:srgbClr val="C6C6C6"/>
              </a:highlight>
              <a:latin typeface="Arial Nova"/>
            </a:endParaRPr>
          </a:p>
          <a:p>
            <a:pPr algn="just"/>
            <a:r>
              <a:rPr lang="en-GB" sz="1400" b="1">
                <a:highlight>
                  <a:srgbClr val="FFFFFF"/>
                </a:highlight>
                <a:latin typeface="Arial Nova"/>
              </a:rPr>
              <a:t>What is Telehealth:</a:t>
            </a:r>
            <a:endParaRPr lang="en-GB" sz="1400" dirty="0">
              <a:highlight>
                <a:srgbClr val="C6C6C6"/>
              </a:highlight>
              <a:latin typeface="Arial Nova"/>
            </a:endParaRPr>
          </a:p>
          <a:p>
            <a:pPr algn="just"/>
            <a:r>
              <a:rPr lang="en-GB" sz="1400">
                <a:highlight>
                  <a:srgbClr val="FFFFFF"/>
                </a:highlight>
                <a:latin typeface="Arial Nova"/>
              </a:rPr>
              <a:t>The use of assistive technology to remotely monitor, manage, or regulate your health is known as telehealth.  Patients who have been diagnosed with a chronic illness are typically eligible, as are other individuals who might also benefit from the services, such as those with high blood pressure, diabetes, heart failure, pulmonary rehabilitation, learning disabilities, and breathing issues (chronic obstructive pulmonary disease, or COPD).  Pressure Area Care (Monitoring, healed and at risk) </a:t>
            </a:r>
            <a:r>
              <a:rPr lang="en-GB" sz="1400">
                <a:highlight>
                  <a:srgbClr val="FFFFFF"/>
                </a:highlight>
                <a:latin typeface="Times New Roman"/>
                <a:cs typeface="Times New Roman"/>
              </a:rPr>
              <a:t>(Age UK, 2019). </a:t>
            </a:r>
            <a:r>
              <a:rPr lang="en-GB" sz="1400">
                <a:highlight>
                  <a:srgbClr val="FFFFFF"/>
                </a:highlight>
                <a:latin typeface="Arial Nova"/>
              </a:rPr>
              <a:t>The advent of digital innovations has significantly transformed various sectors, with health and social care at the forefront of this evolution. Telehealth, which is a variety of technologies that enable remote healthcare delivery, is one of the most significant developments of the past ten years.</a:t>
            </a:r>
            <a:endParaRPr lang="en-GB" sz="1400" dirty="0">
              <a:highlight>
                <a:srgbClr val="C6C6C6"/>
              </a:highlight>
              <a:latin typeface="Arial Nova"/>
            </a:endParaRPr>
          </a:p>
          <a:p>
            <a:pPr algn="just"/>
            <a:r>
              <a:rPr lang="en-GB" sz="1400">
                <a:highlight>
                  <a:srgbClr val="FFFFFF"/>
                </a:highlight>
                <a:latin typeface="Arial Nova"/>
              </a:rPr>
              <a:t>This aims to investigate the successful implementation of telehealth within health and social care, focusing on its implications for </a:t>
            </a:r>
            <a:r>
              <a:rPr lang="en-GB" sz="1400">
                <a:solidFill>
                  <a:srgbClr val="FF0000"/>
                </a:solidFill>
                <a:highlight>
                  <a:srgbClr val="FFFFFF"/>
                </a:highlight>
                <a:latin typeface="Arial Nova"/>
              </a:rPr>
              <a:t>workforce dynamics, and service delivery. </a:t>
            </a:r>
            <a:endParaRPr lang="en-GB" sz="1400" dirty="0">
              <a:solidFill>
                <a:srgbClr val="FF0000"/>
              </a:solidFill>
              <a:highlight>
                <a:srgbClr val="C6C6C6"/>
              </a:highlight>
              <a:latin typeface="Arial Nova"/>
            </a:endParaRPr>
          </a:p>
          <a:p>
            <a:pPr algn="just"/>
            <a:endParaRPr lang="en-GB" sz="1400" dirty="0">
              <a:solidFill>
                <a:srgbClr val="FF0000"/>
              </a:solidFill>
              <a:highlight>
                <a:srgbClr val="C6C6C6"/>
              </a:highlight>
              <a:latin typeface="Arial Nova"/>
            </a:endParaRPr>
          </a:p>
          <a:p>
            <a:pPr algn="just"/>
            <a:r>
              <a:rPr lang="en-GB" sz="1400" b="1">
                <a:highlight>
                  <a:srgbClr val="FFFFFF"/>
                </a:highlight>
                <a:latin typeface="Arial Nova"/>
              </a:rPr>
              <a:t>Workforce:</a:t>
            </a:r>
            <a:endParaRPr lang="en-GB" sz="1400" dirty="0">
              <a:highlight>
                <a:srgbClr val="C6C6C6"/>
              </a:highlight>
              <a:latin typeface="Arial Nova"/>
            </a:endParaRPr>
          </a:p>
          <a:p>
            <a:pPr algn="just"/>
            <a:endParaRPr lang="en-GB" sz="1400" dirty="0">
              <a:highlight>
                <a:srgbClr val="C6C6C6"/>
              </a:highlight>
              <a:latin typeface="Arial Nova"/>
            </a:endParaRPr>
          </a:p>
          <a:p>
            <a:pPr algn="just"/>
            <a:r>
              <a:rPr lang="en-GB" sz="1400">
                <a:highlight>
                  <a:srgbClr val="FFFFFF"/>
                </a:highlight>
                <a:latin typeface="Arial Nova"/>
              </a:rPr>
              <a:t>The implementation of telehealth has necessitated changes in job roles and competencies within the health and social care workforce.  Healthcare professionals are increasingly required to develop digital literacy skills to effectively utilize telehealth platforms.  Additionally, new roles have emerged, such as telehealth coordinators and digital health specialists, which require specialised training and competencies.  This shift has led to a re-evaluation of existing job descriptions and the need for ongoing professional development</a:t>
            </a:r>
            <a:r>
              <a:rPr lang="en-GB" sz="1400">
                <a:highlight>
                  <a:srgbClr val="FFFFFF"/>
                </a:highlight>
                <a:latin typeface="Times New Roman"/>
                <a:cs typeface="Times New Roman"/>
              </a:rPr>
              <a:t> (Rhoads, 2017).</a:t>
            </a:r>
            <a:endParaRPr lang="en-GB" sz="1400">
              <a:highlight>
                <a:srgbClr val="C6C6C6"/>
              </a:highlight>
              <a:latin typeface="Times New Roman"/>
              <a:cs typeface="Times New Roman"/>
            </a:endParaRPr>
          </a:p>
          <a:p>
            <a:pPr algn="just"/>
            <a:endParaRPr lang="en-GB" sz="1400" dirty="0">
              <a:highlight>
                <a:srgbClr val="C6C6C6"/>
              </a:highlight>
              <a:latin typeface="Arial Nova"/>
            </a:endParaRPr>
          </a:p>
          <a:p>
            <a:pPr algn="just"/>
            <a:endParaRPr lang="en-GB" sz="1400" dirty="0">
              <a:highlight>
                <a:srgbClr val="C6C6C6"/>
              </a:highlight>
              <a:latin typeface="Arial Nova"/>
            </a:endParaRPr>
          </a:p>
          <a:p>
            <a:endParaRPr lang="en-GB" sz="1400" dirty="0"/>
          </a:p>
        </p:txBody>
      </p:sp>
    </p:spTree>
    <p:extLst>
      <p:ext uri="{BB962C8B-B14F-4D97-AF65-F5344CB8AC3E}">
        <p14:creationId xmlns:p14="http://schemas.microsoft.com/office/powerpoint/2010/main" val="4763694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4401F-B413-CA30-7931-1BCE17289E2C}"/>
              </a:ext>
            </a:extLst>
          </p:cNvPr>
          <p:cNvSpPr>
            <a:spLocks noGrp="1"/>
          </p:cNvSpPr>
          <p:nvPr>
            <p:ph type="title"/>
          </p:nvPr>
        </p:nvSpPr>
        <p:spPr>
          <a:xfrm>
            <a:off x="446315" y="365125"/>
            <a:ext cx="11110685" cy="5883048"/>
          </a:xfrm>
        </p:spPr>
        <p:txBody>
          <a:bodyPr>
            <a:normAutofit/>
          </a:bodyPr>
          <a:lstStyle/>
          <a:p>
            <a:pPr algn="just"/>
            <a:endParaRPr lang="en-GB" sz="1400" dirty="0">
              <a:highlight>
                <a:srgbClr val="FFFFFF"/>
              </a:highlight>
              <a:latin typeface="Arial Nova"/>
            </a:endParaRPr>
          </a:p>
          <a:p>
            <a:pPr algn="just"/>
            <a:r>
              <a:rPr lang="en-GB" sz="1400" b="1">
                <a:highlight>
                  <a:srgbClr val="FFFFFF"/>
                </a:highlight>
                <a:latin typeface="Arial Nova"/>
              </a:rPr>
              <a:t>Workforce:</a:t>
            </a:r>
            <a:endParaRPr lang="en-GB" sz="1400">
              <a:highlight>
                <a:srgbClr val="FFFFFF"/>
              </a:highlight>
              <a:latin typeface="Arial Nova"/>
            </a:endParaRPr>
          </a:p>
          <a:p>
            <a:pPr algn="just"/>
            <a:endParaRPr lang="en-GB" sz="1400" dirty="0">
              <a:highlight>
                <a:srgbClr val="FFFFFF"/>
              </a:highlight>
              <a:latin typeface="Arial Nova"/>
            </a:endParaRPr>
          </a:p>
          <a:p>
            <a:pPr algn="just"/>
            <a:r>
              <a:rPr lang="en-GB" sz="1400">
                <a:highlight>
                  <a:srgbClr val="FFFFFF"/>
                </a:highlight>
                <a:latin typeface="Arial Nova"/>
              </a:rPr>
              <a:t>The implementation of telehealth has necessitated changes in job roles and competencies within the health and social care workforce.  Healthcare professionals are increasingly required to develop digital literacy skills to effectively utilize telehealth platforms.  Additionally, new roles have emerged, such as telehealth coordinators and digital health specialists, which require specialised training and competencies.  This shift has led to a re-evaluation of existing job descriptions and the need for ongoing professional development</a:t>
            </a:r>
            <a:r>
              <a:rPr lang="en-GB" sz="1400">
                <a:highlight>
                  <a:srgbClr val="FFFFFF"/>
                </a:highlight>
                <a:latin typeface="Times New Roman"/>
                <a:cs typeface="Times New Roman"/>
              </a:rPr>
              <a:t> (Rhoads, 2017).</a:t>
            </a:r>
          </a:p>
          <a:p>
            <a:pPr algn="just"/>
            <a:br>
              <a:rPr lang="en-GB" sz="1400" b="1" dirty="0">
                <a:highlight>
                  <a:srgbClr val="FFFFFF"/>
                </a:highlight>
                <a:latin typeface="Arial Nova"/>
              </a:rPr>
            </a:br>
            <a:br>
              <a:rPr lang="en-GB" sz="1400" b="1" dirty="0">
                <a:highlight>
                  <a:srgbClr val="FFFFFF"/>
                </a:highlight>
                <a:latin typeface="Arial Nova"/>
              </a:rPr>
            </a:br>
            <a:r>
              <a:rPr lang="en-GB" sz="1400" b="1">
                <a:highlight>
                  <a:srgbClr val="FFFFFF"/>
                </a:highlight>
                <a:latin typeface="Arial Nova"/>
              </a:rPr>
              <a:t>Challenges: </a:t>
            </a:r>
            <a:endParaRPr lang="en-GB" sz="1400">
              <a:latin typeface="Arial Nova"/>
            </a:endParaRPr>
          </a:p>
          <a:p>
            <a:pPr algn="just"/>
            <a:endParaRPr lang="en-GB" sz="1400" dirty="0">
              <a:latin typeface="Arial Nova"/>
            </a:endParaRPr>
          </a:p>
          <a:p>
            <a:pPr algn="just"/>
            <a:r>
              <a:rPr lang="en-GB" sz="1400">
                <a:highlight>
                  <a:srgbClr val="FFFFFF"/>
                </a:highlight>
                <a:latin typeface="Arial Nova"/>
              </a:rPr>
              <a:t>In the</a:t>
            </a:r>
            <a:r>
              <a:rPr lang="en-GB" sz="1400" b="1" dirty="0">
                <a:highlight>
                  <a:srgbClr val="FFFFFF"/>
                </a:highlight>
                <a:latin typeface="Arial Nova"/>
              </a:rPr>
              <a:t> </a:t>
            </a:r>
            <a:r>
              <a:rPr lang="en-GB" sz="1400">
                <a:highlight>
                  <a:srgbClr val="FFFFFF"/>
                </a:highlight>
                <a:latin typeface="Arial Nova"/>
              </a:rPr>
              <a:t>health and social care workforce, the implementation of telehealth challenges is:  Limited number of qualified clinical training sites, limited number of classrooms and lab spaces, need for qualified educators, as many of the elder faculty members are retiring. Financial cost and Time to complete programs make it difficult to rapidly replace providers who leave the field </a:t>
            </a:r>
            <a:r>
              <a:rPr lang="en-GB" sz="1400">
                <a:highlight>
                  <a:srgbClr val="FFFFFF"/>
                </a:highlight>
                <a:latin typeface="Times New Roman"/>
                <a:cs typeface="Times New Roman"/>
              </a:rPr>
              <a:t>(Rhoads, 2017).</a:t>
            </a:r>
            <a:endParaRPr lang="en-GB" sz="1400">
              <a:latin typeface="Times New Roman"/>
              <a:cs typeface="Times New Roman"/>
            </a:endParaRPr>
          </a:p>
          <a:p>
            <a:pPr algn="just"/>
            <a:br>
              <a:rPr lang="en-GB" sz="1400" dirty="0">
                <a:latin typeface="Arial Nova"/>
              </a:rPr>
            </a:br>
            <a:br>
              <a:rPr lang="en-GB" sz="1400" b="1" dirty="0">
                <a:latin typeface="Arial Nova"/>
              </a:rPr>
            </a:br>
            <a:r>
              <a:rPr lang="en-GB" sz="1400" b="1">
                <a:highlight>
                  <a:srgbClr val="FFFFFF"/>
                </a:highlight>
                <a:latin typeface="Arial Nova"/>
              </a:rPr>
              <a:t>Workforce Improvement: </a:t>
            </a:r>
            <a:endParaRPr lang="en-GB" sz="1400" b="1">
              <a:latin typeface="Arial Nova"/>
            </a:endParaRPr>
          </a:p>
          <a:p>
            <a:pPr algn="just"/>
            <a:endParaRPr lang="en-GB" sz="1400" dirty="0">
              <a:latin typeface="Arial Nova"/>
            </a:endParaRPr>
          </a:p>
          <a:p>
            <a:pPr algn="just"/>
            <a:r>
              <a:rPr lang="en-GB" sz="1400" dirty="0">
                <a:highlight>
                  <a:srgbClr val="FFFFFF"/>
                </a:highlight>
                <a:latin typeface="Arial Nova"/>
              </a:rPr>
              <a:t>The advent of telehealth has transformed the landscape of health and social care, particularly in response to the COVID-19pandemic.  This aims to analyse the successful implementation of telehealth and its implications for workforce dynamics.  It will explore whether telehealth has improved service delivery, identified the beneficiaries of these improvements, and examined </a:t>
            </a:r>
            <a:r>
              <a:rPr lang="en-GB" sz="1400">
                <a:highlight>
                  <a:srgbClr val="FFFFFF"/>
                </a:highlight>
                <a:latin typeface="Arial Nova"/>
              </a:rPr>
              <a:t>the evidence</a:t>
            </a:r>
            <a:r>
              <a:rPr lang="en-GB" sz="1400" dirty="0">
                <a:highlight>
                  <a:srgbClr val="FFFFFF"/>
                </a:highlight>
                <a:latin typeface="Arial Nova"/>
              </a:rPr>
              <a:t> supporting these claims </a:t>
            </a:r>
            <a:r>
              <a:rPr lang="en-GB" sz="1400" dirty="0">
                <a:highlight>
                  <a:srgbClr val="FFFFFF"/>
                </a:highlight>
                <a:latin typeface="Times New Roman"/>
                <a:cs typeface="Times New Roman"/>
              </a:rPr>
              <a:t>(Shaver, 2022)</a:t>
            </a:r>
            <a:r>
              <a:rPr lang="en-GB" sz="1400" dirty="0">
                <a:highlight>
                  <a:srgbClr val="FFFFFF"/>
                </a:highlight>
                <a:latin typeface="Arial Nova"/>
              </a:rPr>
              <a:t>.  Additionally, this addresses the downsides of telehealth and their </a:t>
            </a:r>
            <a:r>
              <a:rPr lang="en-GB" sz="1400">
                <a:highlight>
                  <a:srgbClr val="FFFFFF"/>
                </a:highlight>
                <a:latin typeface="Arial Nova"/>
              </a:rPr>
              <a:t>implications for practice</a:t>
            </a:r>
            <a:r>
              <a:rPr lang="en-GB" sz="1400" dirty="0">
                <a:highlight>
                  <a:srgbClr val="FFFFFF"/>
                </a:highlight>
                <a:latin typeface="Arial Nova"/>
              </a:rPr>
              <a:t>, policy and training within the health and social care sectors.   </a:t>
            </a:r>
            <a:endParaRPr lang="en-GB" sz="1400" dirty="0">
              <a:latin typeface="Arial Nova"/>
            </a:endParaRPr>
          </a:p>
          <a:p>
            <a:pPr algn="just"/>
            <a:endParaRPr lang="en-GB" sz="1400" dirty="0">
              <a:latin typeface="Arial Nova"/>
            </a:endParaRPr>
          </a:p>
          <a:p>
            <a:pPr algn="just"/>
            <a:endParaRPr lang="en-GB" sz="1400" dirty="0">
              <a:latin typeface="Arial Nova"/>
            </a:endParaRPr>
          </a:p>
          <a:p>
            <a:endParaRPr lang="en-GB" sz="1400" dirty="0">
              <a:latin typeface="Arial Nova"/>
            </a:endParaRPr>
          </a:p>
        </p:txBody>
      </p:sp>
    </p:spTree>
    <p:extLst>
      <p:ext uri="{BB962C8B-B14F-4D97-AF65-F5344CB8AC3E}">
        <p14:creationId xmlns:p14="http://schemas.microsoft.com/office/powerpoint/2010/main" val="3726217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1B1C7-63F0-EE7E-868A-2D9200B8C996}"/>
              </a:ext>
            </a:extLst>
          </p:cNvPr>
          <p:cNvSpPr>
            <a:spLocks noGrp="1"/>
          </p:cNvSpPr>
          <p:nvPr>
            <p:ph type="title"/>
          </p:nvPr>
        </p:nvSpPr>
        <p:spPr>
          <a:xfrm>
            <a:off x="838200" y="365125"/>
            <a:ext cx="10515600" cy="5527448"/>
          </a:xfrm>
        </p:spPr>
        <p:txBody>
          <a:bodyPr>
            <a:normAutofit/>
          </a:bodyPr>
          <a:lstStyle/>
          <a:p>
            <a:pPr algn="just"/>
            <a:r>
              <a:rPr lang="en-GB" sz="1400" b="1">
                <a:highlight>
                  <a:srgbClr val="FFFFFF"/>
                </a:highlight>
                <a:latin typeface="Arial Nova"/>
              </a:rPr>
              <a:t>For Whom</a:t>
            </a:r>
            <a:r>
              <a:rPr lang="en-GB" sz="1400">
                <a:highlight>
                  <a:srgbClr val="FFFFFF"/>
                </a:highlight>
                <a:latin typeface="Arial Nova"/>
              </a:rPr>
              <a:t>:</a:t>
            </a:r>
            <a:endParaRPr lang="en-GB" sz="1400" dirty="0">
              <a:highlight>
                <a:srgbClr val="C6C6C6"/>
              </a:highlight>
              <a:latin typeface="Arial Nova"/>
            </a:endParaRPr>
          </a:p>
          <a:p>
            <a:pPr algn="just"/>
            <a:endParaRPr lang="en-GB" sz="1400" dirty="0">
              <a:highlight>
                <a:srgbClr val="C6C6C6"/>
              </a:highlight>
              <a:latin typeface="Arial Nova"/>
            </a:endParaRPr>
          </a:p>
          <a:p>
            <a:pPr algn="just"/>
            <a:r>
              <a:rPr lang="en-GB" sz="1400" dirty="0">
                <a:highlight>
                  <a:srgbClr val="FFFFFF"/>
                </a:highlight>
                <a:latin typeface="Arial Nova"/>
              </a:rPr>
              <a:t>Telehealth encompasses a range of technologies that facilitate remote healthcare delivery, including video consultations, mobile health applications, and remote patient monitoring.  The literature indicates that telehealth can enhance access to care, particularly for underserved populations.  Studies have shown that telehealth has improved patient outcomes, including higher satisfaction rates and better management of chronic conditions </a:t>
            </a:r>
            <a:r>
              <a:rPr lang="en-GB" sz="1400" dirty="0">
                <a:highlight>
                  <a:srgbClr val="FFFFFF"/>
                </a:highlight>
                <a:latin typeface="Times New Roman"/>
                <a:cs typeface="Times New Roman"/>
              </a:rPr>
              <a:t>(Ogunniyi, </a:t>
            </a:r>
            <a:r>
              <a:rPr lang="en-GB" sz="1400" dirty="0" err="1">
                <a:highlight>
                  <a:srgbClr val="FFFFFF"/>
                </a:highlight>
                <a:latin typeface="Times New Roman"/>
                <a:cs typeface="Times New Roman"/>
              </a:rPr>
              <a:t>Emuoyibofarhe</a:t>
            </a:r>
            <a:r>
              <a:rPr lang="en-GB" sz="1400" dirty="0">
                <a:highlight>
                  <a:srgbClr val="FFFFFF"/>
                </a:highlight>
                <a:latin typeface="Times New Roman"/>
                <a:cs typeface="Times New Roman"/>
              </a:rPr>
              <a:t> and </a:t>
            </a:r>
            <a:r>
              <a:rPr lang="en-GB" sz="1400" dirty="0" err="1">
                <a:highlight>
                  <a:srgbClr val="FFFFFF"/>
                </a:highlight>
                <a:latin typeface="Times New Roman"/>
                <a:cs typeface="Times New Roman"/>
              </a:rPr>
              <a:t>Olamoyegun</a:t>
            </a:r>
            <a:r>
              <a:rPr lang="en-GB" sz="1400" dirty="0">
                <a:highlight>
                  <a:srgbClr val="FFFFFF"/>
                </a:highlight>
                <a:latin typeface="Times New Roman"/>
                <a:cs typeface="Times New Roman"/>
              </a:rPr>
              <a:t>, 2021)</a:t>
            </a:r>
            <a:r>
              <a:rPr lang="en-GB" sz="1400" dirty="0">
                <a:highlight>
                  <a:srgbClr val="FFFFFF"/>
                </a:highlight>
                <a:latin typeface="Arial Nova"/>
              </a:rPr>
              <a:t>.</a:t>
            </a:r>
            <a:endParaRPr lang="en-GB" sz="1400" dirty="0">
              <a:highlight>
                <a:srgbClr val="C6C6C6"/>
              </a:highlight>
              <a:latin typeface="Arial Nova"/>
            </a:endParaRPr>
          </a:p>
          <a:p>
            <a:pPr algn="just"/>
            <a:r>
              <a:rPr lang="en-GB" sz="1400">
                <a:highlight>
                  <a:srgbClr val="FFFFFF"/>
                </a:highlight>
                <a:latin typeface="Arial Nova"/>
              </a:rPr>
              <a:t>However, the implementation of telehealth is not without challenges; issues such as technological barriers, privacy concerns, and the need for adequate training for healthcare professionals have been documented.   Furthermore, the impact of telehealth on workforce dynamics, including changes in roles and responsibilities, has been less extensively studied.</a:t>
            </a:r>
            <a:endParaRPr lang="en-GB" sz="1400" dirty="0">
              <a:highlight>
                <a:srgbClr val="C6C6C6"/>
              </a:highlight>
              <a:latin typeface="Arial Nova"/>
            </a:endParaRPr>
          </a:p>
          <a:p>
            <a:pPr algn="just"/>
            <a:endParaRPr lang="en-GB" sz="1400" dirty="0">
              <a:highlight>
                <a:srgbClr val="C6C6C6"/>
              </a:highlight>
              <a:latin typeface="Arial Nova"/>
            </a:endParaRPr>
          </a:p>
          <a:p>
            <a:pPr algn="just"/>
            <a:r>
              <a:rPr lang="en-GB" sz="1400" b="1">
                <a:highlight>
                  <a:srgbClr val="FFFFFF"/>
                </a:highlight>
                <a:latin typeface="Arial Nova"/>
              </a:rPr>
              <a:t>Evidence Shows: </a:t>
            </a:r>
            <a:endParaRPr lang="en-GB" sz="1400" b="1" dirty="0">
              <a:highlight>
                <a:srgbClr val="C6C6C6"/>
              </a:highlight>
              <a:latin typeface="Arial Nova"/>
            </a:endParaRPr>
          </a:p>
          <a:p>
            <a:pPr algn="just"/>
            <a:endParaRPr lang="en-GB" sz="1400" dirty="0">
              <a:highlight>
                <a:srgbClr val="C6C6C6"/>
              </a:highlight>
              <a:latin typeface="Arial Nova"/>
            </a:endParaRPr>
          </a:p>
          <a:p>
            <a:pPr algn="just"/>
            <a:r>
              <a:rPr lang="en-GB" sz="1400">
                <a:highlight>
                  <a:srgbClr val="FFFFFF"/>
                </a:highlight>
                <a:latin typeface="Arial Nova"/>
              </a:rPr>
              <a:t>This analysis employs a qualitative approach, synthesising findings from peer-reviewed articles, government reports, and case studies related to telehealth implementation.  The selected literature spans various healthcare settings, including primary care, mental health, and disease management.  The focus is identifying key themes related to workforce dynamics, patient outcomes, and the challenges faced during implementation </a:t>
            </a:r>
            <a:r>
              <a:rPr lang="en-GB" sz="1400">
                <a:highlight>
                  <a:srgbClr val="FFFFFF"/>
                </a:highlight>
                <a:latin typeface="Times New Roman"/>
                <a:cs typeface="Times New Roman"/>
              </a:rPr>
              <a:t>(NHS England, 2023)</a:t>
            </a:r>
            <a:r>
              <a:rPr lang="en-GB" sz="1400">
                <a:highlight>
                  <a:srgbClr val="FFFFFF"/>
                </a:highlight>
                <a:latin typeface="Arial Nova"/>
              </a:rPr>
              <a:t>.</a:t>
            </a:r>
            <a:endParaRPr lang="en-GB" sz="1400" dirty="0">
              <a:highlight>
                <a:srgbClr val="C6C6C6"/>
              </a:highlight>
              <a:latin typeface="Arial Nova"/>
            </a:endParaRPr>
          </a:p>
          <a:p>
            <a:pPr algn="just"/>
            <a:r>
              <a:rPr lang="en-GB" sz="1400">
                <a:highlight>
                  <a:srgbClr val="FFFFFF"/>
                </a:highlight>
                <a:latin typeface="Arial Nova"/>
              </a:rPr>
              <a:t>The evidence suggests that while telehealth has improved service delivery for many, it has also highlighted disparities in access to technology and training.  Vulnerable populations may not benefit equally from telehealth services, raising concerns about equality in healthcare delivery.</a:t>
            </a:r>
            <a:endParaRPr lang="en-GB" sz="1400" dirty="0">
              <a:highlight>
                <a:srgbClr val="C6C6C6"/>
              </a:highlight>
              <a:latin typeface="Arial Nova"/>
            </a:endParaRPr>
          </a:p>
          <a:p>
            <a:pPr algn="just"/>
            <a:endParaRPr lang="en-GB" sz="1400" dirty="0">
              <a:highlight>
                <a:srgbClr val="C6C6C6"/>
              </a:highlight>
              <a:latin typeface="Arial Nova"/>
            </a:endParaRPr>
          </a:p>
          <a:p>
            <a:endParaRPr lang="en-GB" sz="1100" dirty="0"/>
          </a:p>
        </p:txBody>
      </p:sp>
    </p:spTree>
    <p:extLst>
      <p:ext uri="{BB962C8B-B14F-4D97-AF65-F5344CB8AC3E}">
        <p14:creationId xmlns:p14="http://schemas.microsoft.com/office/powerpoint/2010/main" val="16896046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B735B-F6E3-802F-B9D1-0B21D88CEF83}"/>
              </a:ext>
            </a:extLst>
          </p:cNvPr>
          <p:cNvSpPr>
            <a:spLocks noGrp="1"/>
          </p:cNvSpPr>
          <p:nvPr>
            <p:ph type="title"/>
          </p:nvPr>
        </p:nvSpPr>
        <p:spPr>
          <a:xfrm>
            <a:off x="381000" y="365125"/>
            <a:ext cx="10972800" cy="6245905"/>
          </a:xfrm>
        </p:spPr>
        <p:txBody>
          <a:bodyPr vert="horz" lIns="91440" tIns="45720" rIns="91440" bIns="45720" rtlCol="0" anchor="ctr">
            <a:noAutofit/>
          </a:bodyPr>
          <a:lstStyle/>
          <a:p>
            <a:pPr algn="just"/>
            <a:br>
              <a:rPr lang="en-GB" sz="1400" dirty="0">
                <a:highlight>
                  <a:srgbClr val="FFFFFF"/>
                </a:highlight>
                <a:latin typeface="Arial Nova"/>
              </a:rPr>
            </a:br>
            <a:br>
              <a:rPr lang="en-GB" sz="1400" dirty="0">
                <a:highlight>
                  <a:srgbClr val="FFFFFF"/>
                </a:highlight>
                <a:latin typeface="Arial Nova"/>
              </a:rPr>
            </a:br>
            <a:br>
              <a:rPr lang="en-GB" sz="1400" b="1" dirty="0">
                <a:highlight>
                  <a:srgbClr val="FFFFFF"/>
                </a:highlight>
                <a:latin typeface="Arial Nova"/>
              </a:rPr>
            </a:br>
            <a:r>
              <a:rPr lang="en-GB" sz="1400" b="1">
                <a:highlight>
                  <a:srgbClr val="FFFFFF"/>
                </a:highlight>
                <a:latin typeface="Arial Nova"/>
              </a:rPr>
              <a:t>The Downside:</a:t>
            </a:r>
            <a:endParaRPr lang="en-GB" sz="1400" b="1" dirty="0">
              <a:highlight>
                <a:srgbClr val="C6C6C6"/>
              </a:highlight>
              <a:latin typeface="Arial Nova"/>
            </a:endParaRPr>
          </a:p>
          <a:p>
            <a:pPr algn="just"/>
            <a:endParaRPr lang="en-GB" sz="1400" dirty="0">
              <a:highlight>
                <a:srgbClr val="C6C6C6"/>
              </a:highlight>
              <a:latin typeface="Arial Nova"/>
            </a:endParaRPr>
          </a:p>
          <a:p>
            <a:pPr algn="just"/>
            <a:r>
              <a:rPr lang="en-GB" sz="1400" dirty="0">
                <a:highlight>
                  <a:srgbClr val="FFFFFF"/>
                </a:highlight>
                <a:latin typeface="Arial Nova"/>
              </a:rPr>
              <a:t>The findings indicate that telehealth has led to several improvements in health and social care delivery.  For healthcare professionals, telehealth has facilitated greater flexibility in work schedules and reduced travel time, allowing for more efficient use of resources.  Patients have reported increased satisfaction due to the convenience of accessing care from home, particularly for those with mobility issues or living in remote areas </a:t>
            </a:r>
            <a:r>
              <a:rPr lang="en-GB" sz="1400" dirty="0">
                <a:highlight>
                  <a:srgbClr val="FFFFFF"/>
                </a:highlight>
                <a:latin typeface="Times New Roman"/>
                <a:cs typeface="Times New Roman"/>
              </a:rPr>
              <a:t>(</a:t>
            </a:r>
            <a:r>
              <a:rPr lang="en-GB" sz="1400" dirty="0" err="1">
                <a:highlight>
                  <a:srgbClr val="FFFFFF"/>
                </a:highlight>
                <a:latin typeface="Times New Roman"/>
                <a:cs typeface="Times New Roman"/>
              </a:rPr>
              <a:t>jwyland</a:t>
            </a:r>
            <a:r>
              <a:rPr lang="en-GB" sz="1400" dirty="0">
                <a:highlight>
                  <a:srgbClr val="FFFFFF"/>
                </a:highlight>
                <a:latin typeface="Times New Roman"/>
                <a:cs typeface="Times New Roman"/>
              </a:rPr>
              <a:t>, 2025)</a:t>
            </a:r>
            <a:r>
              <a:rPr lang="en-GB" sz="1400" dirty="0">
                <a:highlight>
                  <a:srgbClr val="FFFFFF"/>
                </a:highlight>
                <a:latin typeface="Arial Nova"/>
              </a:rPr>
              <a:t>. </a:t>
            </a:r>
            <a:endParaRPr lang="en-GB" sz="1400" dirty="0">
              <a:highlight>
                <a:srgbClr val="C6C6C6"/>
              </a:highlight>
              <a:latin typeface="Arial Nova"/>
            </a:endParaRPr>
          </a:p>
          <a:p>
            <a:pPr algn="just"/>
            <a:r>
              <a:rPr lang="en-GB" sz="1400" dirty="0">
                <a:highlight>
                  <a:srgbClr val="FFFFFF"/>
                </a:highlight>
                <a:latin typeface="Arial Nova"/>
              </a:rPr>
              <a:t>However, the implementation of telehealth has also revealed significant downsides.  Many healthcare professionals have expressed concerns about the adequacy of training for telehealth technologies, leading to feelings of inadequacy and stress.  Additionally, the lack of face–to–face interaction can hinder the development of therapeutic relationships, particularly in mental health care; physicians cannot fully examine a patient, take blood or urine samples or administer shots.  Beyond those clinical limits, there are bigger, systemic problems that make it hard to roll telehealth out widely and fairly.  Not everyone has a reliable internet connection and a device to use it on. </a:t>
            </a:r>
            <a:r>
              <a:rPr lang="en-GB" sz="1400" dirty="0">
                <a:highlight>
                  <a:srgbClr val="FFFFFF"/>
                </a:highlight>
                <a:latin typeface="Times New Roman"/>
                <a:cs typeface="Times New Roman"/>
              </a:rPr>
              <a:t>(</a:t>
            </a:r>
            <a:r>
              <a:rPr lang="en-GB" sz="1400" dirty="0" err="1">
                <a:highlight>
                  <a:srgbClr val="FFFFFF"/>
                </a:highlight>
                <a:latin typeface="Times New Roman"/>
                <a:cs typeface="Times New Roman"/>
              </a:rPr>
              <a:t>jwyland</a:t>
            </a:r>
            <a:r>
              <a:rPr lang="en-GB" sz="1400" dirty="0">
                <a:highlight>
                  <a:srgbClr val="FFFFFF"/>
                </a:highlight>
                <a:latin typeface="Times New Roman"/>
                <a:cs typeface="Times New Roman"/>
              </a:rPr>
              <a:t>, 2025)</a:t>
            </a:r>
            <a:r>
              <a:rPr lang="en-GB" sz="1400" dirty="0">
                <a:highlight>
                  <a:srgbClr val="FFFFFF"/>
                </a:highlight>
                <a:latin typeface="Arial Nova"/>
              </a:rPr>
              <a:t>. </a:t>
            </a:r>
            <a:endParaRPr lang="en-GB" sz="1400" dirty="0">
              <a:highlight>
                <a:srgbClr val="C6C6C6"/>
              </a:highlight>
              <a:latin typeface="Arial Nova"/>
            </a:endParaRPr>
          </a:p>
          <a:p>
            <a:pPr algn="just"/>
            <a:endParaRPr lang="en-GB" sz="1400" dirty="0">
              <a:highlight>
                <a:srgbClr val="C6C6C6"/>
              </a:highlight>
              <a:latin typeface="Arial Nova"/>
            </a:endParaRPr>
          </a:p>
          <a:p>
            <a:pPr algn="just"/>
            <a:endParaRPr lang="en-GB" sz="1400" dirty="0">
              <a:highlight>
                <a:srgbClr val="C6C6C6"/>
              </a:highlight>
              <a:latin typeface="Arial Nova"/>
            </a:endParaRPr>
          </a:p>
          <a:p>
            <a:pPr algn="just"/>
            <a:r>
              <a:rPr lang="en-GB" sz="1400" b="1">
                <a:highlight>
                  <a:srgbClr val="FFFFFF"/>
                </a:highlight>
                <a:latin typeface="Arial Nova"/>
              </a:rPr>
              <a:t>What it meant for Practice, Policy, or training:</a:t>
            </a:r>
            <a:endParaRPr lang="en-GB" sz="1400" b="1" dirty="0">
              <a:highlight>
                <a:srgbClr val="C6C6C6"/>
              </a:highlight>
              <a:latin typeface="Arial Nova"/>
            </a:endParaRPr>
          </a:p>
          <a:p>
            <a:pPr algn="just"/>
            <a:endParaRPr lang="en-GB" sz="1400" dirty="0">
              <a:highlight>
                <a:srgbClr val="C6C6C6"/>
              </a:highlight>
              <a:latin typeface="Arial Nova"/>
            </a:endParaRPr>
          </a:p>
          <a:p>
            <a:pPr algn="just"/>
            <a:r>
              <a:rPr lang="en-GB" sz="1400" dirty="0">
                <a:highlight>
                  <a:srgbClr val="FFFFFF"/>
                </a:highlight>
                <a:latin typeface="Arial Nova"/>
              </a:rPr>
              <a:t>The successful implementation of telehealth has significant implications for workforce dynamics in health and social care.  While it has improved access and efficiency, it has also necessitated a re-evaluation of training programs and policies.  Healthcare organizations must </a:t>
            </a:r>
            <a:r>
              <a:rPr lang="en-GB" sz="1400">
                <a:highlight>
                  <a:srgbClr val="FFFFFF"/>
                </a:highlight>
                <a:latin typeface="Arial Nova"/>
              </a:rPr>
              <a:t>invest in comprehensive training for staff to ensure they are equipped </a:t>
            </a:r>
            <a:r>
              <a:rPr lang="en-GB" sz="1400" dirty="0">
                <a:highlight>
                  <a:srgbClr val="FFFFFF"/>
                </a:highlight>
                <a:latin typeface="Arial Nova"/>
              </a:rPr>
              <a:t>to utilize telehealth technologies effectively.  Furthermore, policies should be developed to address the challenges of maintaining patient-provider relationships in a virtual environment.</a:t>
            </a:r>
            <a:endParaRPr lang="en-GB" sz="1400" dirty="0">
              <a:highlight>
                <a:srgbClr val="C6C6C6"/>
              </a:highlight>
              <a:latin typeface="Arial Nova"/>
            </a:endParaRPr>
          </a:p>
          <a:p>
            <a:pPr algn="just"/>
            <a:r>
              <a:rPr lang="en-GB" sz="1400">
                <a:highlight>
                  <a:srgbClr val="FFFFFF"/>
                </a:highlight>
                <a:latin typeface="Arial Nova"/>
              </a:rPr>
              <a:t>The evidence suggests that while telehealth has improved service delivery for many, it has also highlighted disparities in access to technology and training.  Vulnerable populations may not benefit equally from telehealth services, raising concerns about equity in healthcare delivery </a:t>
            </a:r>
            <a:r>
              <a:rPr lang="en-GB" sz="1400">
                <a:highlight>
                  <a:srgbClr val="FFFFFF"/>
                </a:highlight>
                <a:latin typeface="Times New Roman"/>
                <a:cs typeface="Times New Roman"/>
              </a:rPr>
              <a:t>(Rhoads, 2017).</a:t>
            </a:r>
            <a:endParaRPr lang="en-GB" sz="1400" dirty="0">
              <a:highlight>
                <a:srgbClr val="C6C6C6"/>
              </a:highlight>
              <a:latin typeface="Times New Roman"/>
              <a:cs typeface="Times New Roman"/>
            </a:endParaRPr>
          </a:p>
          <a:p>
            <a:pPr algn="just"/>
            <a:endParaRPr lang="en-GB" sz="1400" dirty="0">
              <a:highlight>
                <a:srgbClr val="C6C6C6"/>
              </a:highlight>
              <a:latin typeface="Arial Nova"/>
            </a:endParaRPr>
          </a:p>
          <a:p>
            <a:pPr algn="just"/>
            <a:endParaRPr lang="en-GB" sz="1400" dirty="0">
              <a:highlight>
                <a:srgbClr val="FFFFFF"/>
              </a:highlight>
              <a:latin typeface="Times New Roman"/>
              <a:cs typeface="Times New Roman"/>
            </a:endParaRPr>
          </a:p>
          <a:p>
            <a:pPr algn="just"/>
            <a:endParaRPr lang="en-GB" sz="1400" dirty="0">
              <a:highlight>
                <a:srgbClr val="C6C6C6"/>
              </a:highlight>
              <a:latin typeface="Times New Roman"/>
              <a:cs typeface="Times New Roman"/>
            </a:endParaRPr>
          </a:p>
          <a:p>
            <a:endParaRPr lang="en-GB" sz="1400" dirty="0">
              <a:latin typeface="Arial Nova"/>
            </a:endParaRPr>
          </a:p>
        </p:txBody>
      </p:sp>
    </p:spTree>
    <p:extLst>
      <p:ext uri="{BB962C8B-B14F-4D97-AF65-F5344CB8AC3E}">
        <p14:creationId xmlns:p14="http://schemas.microsoft.com/office/powerpoint/2010/main" val="37539312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EEA2D7-373C-ECFB-3013-C1702E4D9120}"/>
              </a:ext>
            </a:extLst>
          </p:cNvPr>
          <p:cNvSpPr>
            <a:spLocks noGrp="1"/>
          </p:cNvSpPr>
          <p:nvPr>
            <p:ph type="title"/>
          </p:nvPr>
        </p:nvSpPr>
        <p:spPr>
          <a:xfrm>
            <a:off x="431800" y="365125"/>
            <a:ext cx="10922000" cy="5984648"/>
          </a:xfrm>
        </p:spPr>
        <p:txBody>
          <a:bodyPr>
            <a:normAutofit/>
          </a:bodyPr>
          <a:lstStyle/>
          <a:p>
            <a:pPr algn="just"/>
            <a:r>
              <a:rPr lang="en-GB" sz="1400" b="1">
                <a:highlight>
                  <a:srgbClr val="FFFFFF"/>
                </a:highlight>
                <a:latin typeface="Arial Nova"/>
              </a:rPr>
              <a:t>Innovative Solutions:</a:t>
            </a:r>
            <a:endParaRPr lang="en-GB" sz="1400" b="1">
              <a:latin typeface="Arial Nova"/>
            </a:endParaRPr>
          </a:p>
          <a:p>
            <a:pPr algn="just"/>
            <a:endParaRPr lang="en-GB" sz="1400" dirty="0">
              <a:latin typeface="Arial Nova"/>
            </a:endParaRPr>
          </a:p>
          <a:p>
            <a:pPr algn="just"/>
            <a:r>
              <a:rPr lang="en-GB" sz="1400">
                <a:highlight>
                  <a:srgbClr val="FFFFFF"/>
                </a:highlight>
                <a:latin typeface="Arial Nova"/>
              </a:rPr>
              <a:t> • Expanding funding for universities. </a:t>
            </a:r>
            <a:endParaRPr lang="en-GB" sz="1400">
              <a:latin typeface="Arial Nova"/>
            </a:endParaRPr>
          </a:p>
          <a:p>
            <a:pPr algn="just"/>
            <a:r>
              <a:rPr lang="en-GB" sz="1400">
                <a:highlight>
                  <a:srgbClr val="FFFFFF"/>
                </a:highlight>
                <a:latin typeface="Arial Nova"/>
              </a:rPr>
              <a:t>• Creating new health workforce programs. </a:t>
            </a:r>
            <a:endParaRPr lang="en-GB" sz="1400">
              <a:latin typeface="Arial Nova"/>
            </a:endParaRPr>
          </a:p>
          <a:p>
            <a:pPr algn="just"/>
            <a:r>
              <a:rPr lang="en-GB" sz="1400">
                <a:highlight>
                  <a:srgbClr val="FFFFFF"/>
                </a:highlight>
                <a:latin typeface="Arial Nova"/>
              </a:rPr>
              <a:t>• Creating agreements for dual admission programs.</a:t>
            </a:r>
            <a:endParaRPr lang="en-GB" sz="1400">
              <a:latin typeface="Arial Nova"/>
            </a:endParaRPr>
          </a:p>
          <a:p>
            <a:pPr algn="just"/>
            <a:r>
              <a:rPr lang="en-GB" sz="1400">
                <a:highlight>
                  <a:srgbClr val="FFFFFF"/>
                </a:highlight>
                <a:latin typeface="Arial Nova"/>
              </a:rPr>
              <a:t> • Establishing university medical centre partnerships for training facilities. </a:t>
            </a:r>
            <a:endParaRPr lang="en-GB" sz="1400">
              <a:latin typeface="Arial Nova"/>
            </a:endParaRPr>
          </a:p>
          <a:p>
            <a:pPr algn="just"/>
            <a:r>
              <a:rPr lang="en-GB" sz="1400">
                <a:highlight>
                  <a:srgbClr val="FFFFFF"/>
                </a:highlight>
                <a:latin typeface="Arial Nova"/>
              </a:rPr>
              <a:t>• Creating community need-focused clinical opportunities in public health or behavioural health nursing </a:t>
            </a:r>
            <a:r>
              <a:rPr lang="en-GB" sz="1400">
                <a:highlight>
                  <a:srgbClr val="FFFFFF"/>
                </a:highlight>
                <a:latin typeface="Times New Roman"/>
                <a:cs typeface="Times New Roman"/>
              </a:rPr>
              <a:t>(Rhoads, 2017).</a:t>
            </a:r>
            <a:endParaRPr lang="en-GB" sz="1400">
              <a:latin typeface="Times New Roman"/>
              <a:cs typeface="Times New Roman"/>
            </a:endParaRPr>
          </a:p>
          <a:p>
            <a:pPr algn="just"/>
            <a:br>
              <a:rPr lang="en-GB" sz="1400" b="1" dirty="0">
                <a:highlight>
                  <a:srgbClr val="FFFFFF"/>
                </a:highlight>
                <a:latin typeface="Arial Nova"/>
              </a:rPr>
            </a:br>
            <a:br>
              <a:rPr lang="en-GB" sz="1400" b="1" dirty="0">
                <a:highlight>
                  <a:srgbClr val="FFFFFF"/>
                </a:highlight>
                <a:latin typeface="Arial Nova"/>
              </a:rPr>
            </a:br>
            <a:r>
              <a:rPr lang="en-GB" sz="1400" b="1">
                <a:highlight>
                  <a:srgbClr val="FFFFFF"/>
                </a:highlight>
                <a:latin typeface="Arial Nova"/>
              </a:rPr>
              <a:t>Service Delivery:</a:t>
            </a:r>
            <a:endParaRPr lang="en-GB" sz="1400">
              <a:latin typeface="Arial Nova"/>
            </a:endParaRPr>
          </a:p>
          <a:p>
            <a:pPr algn="just"/>
            <a:endParaRPr lang="en-GB" sz="1400" dirty="0">
              <a:latin typeface="Arial Nova"/>
            </a:endParaRPr>
          </a:p>
          <a:p>
            <a:pPr algn="just"/>
            <a:r>
              <a:rPr lang="en-GB" sz="1400" b="1">
                <a:highlight>
                  <a:srgbClr val="FFFFFF"/>
                </a:highlight>
                <a:latin typeface="Arial Nova"/>
              </a:rPr>
              <a:t>Introduction:</a:t>
            </a:r>
            <a:endParaRPr lang="en-GB" sz="1400">
              <a:latin typeface="Arial Nova"/>
            </a:endParaRPr>
          </a:p>
          <a:p>
            <a:pPr algn="just"/>
            <a:r>
              <a:rPr lang="en-GB" sz="1400" dirty="0">
                <a:highlight>
                  <a:srgbClr val="FFFFFF"/>
                </a:highlight>
                <a:latin typeface="Arial Nova"/>
              </a:rPr>
              <a:t>Particularly in the wake of the COVID-19 pandemic, the emergence of telehealth has completely changed the health and social </a:t>
            </a:r>
            <a:r>
              <a:rPr lang="en-GB" sz="1400">
                <a:highlight>
                  <a:srgbClr val="FFFFFF"/>
                </a:highlight>
                <a:latin typeface="Arial Nova"/>
              </a:rPr>
              <a:t>care landscape. This aims to analyse the successful implementations for service delivery, explore whether telehealth has improved </a:t>
            </a:r>
            <a:r>
              <a:rPr lang="en-GB" sz="1400" dirty="0">
                <a:highlight>
                  <a:srgbClr val="FFFFFF"/>
                </a:highlight>
                <a:latin typeface="Arial Nova"/>
              </a:rPr>
              <a:t>service delivery, identify the beneficiaries, present evidence supporting its effectiveness, examine potential downsides and consider implications for practice, policy and training.  Telehealth encompasses a range of technologies that facilitate remote healthcare delivery, including video consultations, mobile health applications, and remote monitoring systems.</a:t>
            </a:r>
            <a:endParaRPr lang="en-GB" sz="1400" dirty="0">
              <a:latin typeface="Arial Nova"/>
            </a:endParaRPr>
          </a:p>
          <a:p>
            <a:pPr algn="just"/>
            <a:endParaRPr lang="en-GB" sz="1400" dirty="0">
              <a:latin typeface="Arial Nova"/>
            </a:endParaRPr>
          </a:p>
          <a:p>
            <a:endParaRPr lang="en-GB" sz="1400" dirty="0">
              <a:latin typeface="Arial Nova"/>
            </a:endParaRPr>
          </a:p>
        </p:txBody>
      </p:sp>
    </p:spTree>
    <p:extLst>
      <p:ext uri="{BB962C8B-B14F-4D97-AF65-F5344CB8AC3E}">
        <p14:creationId xmlns:p14="http://schemas.microsoft.com/office/powerpoint/2010/main" val="32890423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9FC2F-4A7E-9172-F552-6636268F4ABC}"/>
              </a:ext>
            </a:extLst>
          </p:cNvPr>
          <p:cNvSpPr>
            <a:spLocks noGrp="1"/>
          </p:cNvSpPr>
          <p:nvPr>
            <p:ph type="title"/>
          </p:nvPr>
        </p:nvSpPr>
        <p:spPr>
          <a:xfrm>
            <a:off x="482600" y="365125"/>
            <a:ext cx="10871200" cy="6224134"/>
          </a:xfrm>
        </p:spPr>
        <p:txBody>
          <a:bodyPr vert="horz" lIns="91440" tIns="45720" rIns="91440" bIns="45720" rtlCol="0" anchor="ctr">
            <a:noAutofit/>
          </a:bodyPr>
          <a:lstStyle/>
          <a:p>
            <a:pPr algn="just"/>
            <a:r>
              <a:rPr lang="en-GB" sz="1400" b="1">
                <a:highlight>
                  <a:srgbClr val="FFFFFF"/>
                </a:highlight>
                <a:latin typeface="Arial Nova"/>
              </a:rPr>
              <a:t>Results:</a:t>
            </a:r>
            <a:endParaRPr lang="en-GB" sz="1400" dirty="0">
              <a:highlight>
                <a:srgbClr val="C6C6C6"/>
              </a:highlight>
              <a:latin typeface="Arial Nova"/>
            </a:endParaRPr>
          </a:p>
          <a:p>
            <a:pPr algn="just"/>
            <a:endParaRPr lang="en-GB" sz="1400" dirty="0">
              <a:highlight>
                <a:srgbClr val="C6C6C6"/>
              </a:highlight>
              <a:latin typeface="Arial Nova"/>
            </a:endParaRPr>
          </a:p>
          <a:p>
            <a:pPr algn="just"/>
            <a:r>
              <a:rPr lang="en-GB" sz="1400" b="1">
                <a:highlight>
                  <a:srgbClr val="FFFFFF"/>
                </a:highlight>
                <a:latin typeface="Arial Nova"/>
              </a:rPr>
              <a:t>Improvement in Service Delivery:</a:t>
            </a:r>
            <a:endParaRPr lang="en-GB" sz="1400" b="1" dirty="0">
              <a:highlight>
                <a:srgbClr val="C6C6C6"/>
              </a:highlight>
              <a:latin typeface="Arial Nova"/>
            </a:endParaRPr>
          </a:p>
          <a:p>
            <a:pPr algn="just"/>
            <a:endParaRPr lang="en-GB" sz="1400" dirty="0">
              <a:highlight>
                <a:srgbClr val="C6C6C6"/>
              </a:highlight>
              <a:latin typeface="Arial Nova"/>
            </a:endParaRPr>
          </a:p>
          <a:p>
            <a:pPr algn="just"/>
            <a:r>
              <a:rPr lang="en-GB" sz="1400">
                <a:highlight>
                  <a:srgbClr val="FFFFFF"/>
                </a:highlight>
                <a:latin typeface="Arial Nova"/>
              </a:rPr>
              <a:t>Telehealth has demonstrated significant improvements in service delivery.  For instance, a study revealed that telehealth interventions led to a 20% reduction in hospital readmissions among patients with chronic conditions; 10 studies demonstrated success in reducing readmissions; seven (7) of these studies targeted patients with heart failure (HF).  This improvement is particularly beneficial for older adults and individuals with mobility issues </a:t>
            </a:r>
            <a:r>
              <a:rPr lang="en-GB" sz="1400">
                <a:highlight>
                  <a:srgbClr val="FFFFFF"/>
                </a:highlight>
                <a:latin typeface="Times New Roman"/>
                <a:cs typeface="Times New Roman"/>
              </a:rPr>
              <a:t>(Emadi et al, 2025).</a:t>
            </a:r>
            <a:endParaRPr lang="en-GB" sz="1400" dirty="0">
              <a:highlight>
                <a:srgbClr val="C6C6C6"/>
              </a:highlight>
              <a:latin typeface="Times New Roman"/>
              <a:cs typeface="Times New Roman"/>
            </a:endParaRPr>
          </a:p>
          <a:p>
            <a:pPr algn="just"/>
            <a:endParaRPr lang="en-GB" sz="1400" dirty="0">
              <a:highlight>
                <a:srgbClr val="C6C6C6"/>
              </a:highlight>
              <a:latin typeface="Arial Nova"/>
            </a:endParaRPr>
          </a:p>
          <a:p>
            <a:pPr algn="just"/>
            <a:r>
              <a:rPr lang="en-GB" sz="1400" b="1">
                <a:highlight>
                  <a:srgbClr val="FFFFFF"/>
                </a:highlight>
                <a:latin typeface="Arial Nova"/>
              </a:rPr>
              <a:t>Beneficiaries:</a:t>
            </a:r>
            <a:endParaRPr lang="en-GB" sz="1400" dirty="0">
              <a:highlight>
                <a:srgbClr val="C6C6C6"/>
              </a:highlight>
              <a:latin typeface="Arial Nova"/>
            </a:endParaRPr>
          </a:p>
          <a:p>
            <a:pPr algn="just"/>
            <a:endParaRPr lang="en-GB" sz="1400" dirty="0">
              <a:highlight>
                <a:srgbClr val="C6C6C6"/>
              </a:highlight>
              <a:latin typeface="Arial Nova"/>
            </a:endParaRPr>
          </a:p>
          <a:p>
            <a:pPr algn="just"/>
            <a:r>
              <a:rPr lang="en-GB" sz="1400">
                <a:highlight>
                  <a:srgbClr val="FFFFFF"/>
                </a:highlight>
                <a:latin typeface="Arial Nova"/>
              </a:rPr>
              <a:t>The primary beneficiaries of telehealth include patients, healthcare providers, and healthcare systems.  Patients experience increased access to care, particularly in rural or underserved areas, while providers benefit from enhanced efficiency and reduced administrative burdens.  Additionally, healthcare systems can achieve cost savings through reduced hospitalisations and improved resource allocation </a:t>
            </a:r>
            <a:r>
              <a:rPr lang="en-GB" sz="1400">
                <a:highlight>
                  <a:srgbClr val="FFFFFF"/>
                </a:highlight>
                <a:latin typeface="Times New Roman"/>
                <a:cs typeface="Times New Roman"/>
              </a:rPr>
              <a:t>(Boudreau et al, 2024).</a:t>
            </a:r>
            <a:endParaRPr lang="en-GB" sz="1400" dirty="0">
              <a:highlight>
                <a:srgbClr val="C6C6C6"/>
              </a:highlight>
              <a:latin typeface="Times New Roman"/>
              <a:cs typeface="Times New Roman"/>
            </a:endParaRPr>
          </a:p>
          <a:p>
            <a:pPr algn="just"/>
            <a:endParaRPr lang="en-GB" sz="1400" dirty="0">
              <a:highlight>
                <a:srgbClr val="C6C6C6"/>
              </a:highlight>
              <a:latin typeface="Times New Roman"/>
              <a:cs typeface="Times New Roman"/>
            </a:endParaRPr>
          </a:p>
          <a:p>
            <a:pPr algn="just"/>
            <a:endParaRPr lang="en-GB" sz="1400" dirty="0">
              <a:latin typeface="Arial Nova"/>
            </a:endParaRPr>
          </a:p>
        </p:txBody>
      </p:sp>
    </p:spTree>
    <p:extLst>
      <p:ext uri="{BB962C8B-B14F-4D97-AF65-F5344CB8AC3E}">
        <p14:creationId xmlns:p14="http://schemas.microsoft.com/office/powerpoint/2010/main" val="34210923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A22C6F-8976-B12F-C846-9ED2C1A69320}"/>
              </a:ext>
            </a:extLst>
          </p:cNvPr>
          <p:cNvSpPr>
            <a:spLocks noGrp="1"/>
          </p:cNvSpPr>
          <p:nvPr>
            <p:ph type="title"/>
          </p:nvPr>
        </p:nvSpPr>
        <p:spPr>
          <a:xfrm>
            <a:off x="257629" y="365125"/>
            <a:ext cx="11096171" cy="6151563"/>
          </a:xfrm>
        </p:spPr>
        <p:txBody>
          <a:bodyPr>
            <a:normAutofit/>
          </a:bodyPr>
          <a:lstStyle/>
          <a:p>
            <a:pPr algn="just"/>
            <a:br>
              <a:rPr lang="en-GB" sz="1400" dirty="0">
                <a:highlight>
                  <a:srgbClr val="FFFFFF"/>
                </a:highlight>
                <a:latin typeface="Arial Nova"/>
              </a:rPr>
            </a:br>
            <a:r>
              <a:rPr lang="en-GB" sz="1400">
                <a:highlight>
                  <a:srgbClr val="FFFFFF"/>
                </a:highlight>
                <a:latin typeface="Arial Nova"/>
              </a:rPr>
              <a:t>Evidence of Effectiveness:</a:t>
            </a:r>
          </a:p>
          <a:p>
            <a:pPr algn="just"/>
            <a:endParaRPr lang="en-GB" sz="1400" dirty="0">
              <a:highlight>
                <a:srgbClr val="FFFFFF"/>
              </a:highlight>
              <a:latin typeface="Arial Nova"/>
            </a:endParaRPr>
          </a:p>
          <a:p>
            <a:pPr algn="just"/>
            <a:r>
              <a:rPr lang="en-GB" sz="1400" dirty="0">
                <a:highlight>
                  <a:srgbClr val="FFFFFF"/>
                </a:highlight>
                <a:latin typeface="Arial Nova"/>
              </a:rPr>
              <a:t>Numerous studies support the effectiveness of telehealth. Several studies have highlighted the positive impact of telehealth on chronic disease management, mental health services, and preventive care </a:t>
            </a:r>
            <a:r>
              <a:rPr lang="en-GB" sz="1400" dirty="0">
                <a:highlight>
                  <a:srgbClr val="FFFFFF"/>
                </a:highlight>
                <a:latin typeface="Times New Roman"/>
                <a:cs typeface="Times New Roman"/>
              </a:rPr>
              <a:t>(Mayo Clinic, 2024)</a:t>
            </a:r>
            <a:r>
              <a:rPr lang="en-GB" sz="1400" dirty="0">
                <a:highlight>
                  <a:srgbClr val="FFFFFF"/>
                </a:highlight>
                <a:latin typeface="Arial Nova"/>
              </a:rPr>
              <a:t>.  Telehealth interventions improved clinical outcomes in various conditions, including diabetes and hypertension.  Furthermore, patient satisfaction </a:t>
            </a:r>
            <a:r>
              <a:rPr lang="en-GB" sz="1400">
                <a:highlight>
                  <a:srgbClr val="FFFFFF"/>
                </a:highlight>
                <a:latin typeface="Arial Nova"/>
              </a:rPr>
              <a:t>surveys consistently</a:t>
            </a:r>
            <a:r>
              <a:rPr lang="en-GB" sz="1400" dirty="0">
                <a:highlight>
                  <a:srgbClr val="FFFFFF"/>
                </a:highlight>
                <a:latin typeface="Arial Nova"/>
              </a:rPr>
              <a:t> indicate high levels of satisfaction with telehealth services </a:t>
            </a:r>
            <a:r>
              <a:rPr lang="en-GB" sz="1400" dirty="0">
                <a:highlight>
                  <a:srgbClr val="FFFFFF"/>
                </a:highlight>
                <a:latin typeface="Times New Roman"/>
                <a:cs typeface="Times New Roman"/>
              </a:rPr>
              <a:t>(Farah, 2026)</a:t>
            </a:r>
            <a:r>
              <a:rPr lang="en-GB" sz="1400" dirty="0">
                <a:highlight>
                  <a:srgbClr val="FFFFFF"/>
                </a:highlight>
                <a:latin typeface="Arial Nova"/>
              </a:rPr>
              <a:t>.</a:t>
            </a:r>
          </a:p>
          <a:p>
            <a:pPr algn="just"/>
            <a:endParaRPr lang="en-GB" sz="1400" dirty="0">
              <a:highlight>
                <a:srgbClr val="FFFFFF"/>
              </a:highlight>
              <a:latin typeface="Arial Nova"/>
            </a:endParaRPr>
          </a:p>
          <a:p>
            <a:pPr algn="just"/>
            <a:r>
              <a:rPr lang="en-GB" sz="1400">
                <a:highlight>
                  <a:srgbClr val="FFFFFF"/>
                </a:highlight>
                <a:latin typeface="Arial Nova"/>
              </a:rPr>
              <a:t>Downside:</a:t>
            </a:r>
          </a:p>
          <a:p>
            <a:pPr algn="just"/>
            <a:br>
              <a:rPr lang="en-GB" sz="1400" dirty="0">
                <a:highlight>
                  <a:srgbClr val="FFFFFF"/>
                </a:highlight>
                <a:latin typeface="Arial Nova"/>
              </a:rPr>
            </a:br>
            <a:r>
              <a:rPr lang="en-GB" sz="1400">
                <a:highlight>
                  <a:srgbClr val="FFFFFF"/>
                </a:highlight>
                <a:latin typeface="Arial Nova"/>
              </a:rPr>
              <a:t>Despite its advantages, telehealth presents several downsides.  Issues such as technological barriers, including a lack of internet access and</a:t>
            </a:r>
            <a:r>
              <a:rPr lang="en-GB" sz="1400" dirty="0">
                <a:highlight>
                  <a:srgbClr val="FFFFFF"/>
                </a:highlight>
                <a:latin typeface="Arial Nova"/>
              </a:rPr>
              <a:t> digital literacy, disproportionately affect vulnerable populations.  Additionally, concerns regarding data privacy and security can deter patients from engaging with telehealth services.  The impersonal nature of virtual consultations may also lead to decreased rapport between patients and providers, potentially impacting the quality of care.</a:t>
            </a:r>
            <a:endParaRPr lang="en-GB"/>
          </a:p>
          <a:p>
            <a:pPr algn="just"/>
            <a:endParaRPr lang="en-GB" sz="1400" dirty="0">
              <a:highlight>
                <a:srgbClr val="C6C6C6"/>
              </a:highlight>
              <a:latin typeface="Arial Nova"/>
            </a:endParaRPr>
          </a:p>
          <a:p>
            <a:pPr algn="just"/>
            <a:r>
              <a:rPr lang="en-GB" sz="1400" b="1">
                <a:highlight>
                  <a:srgbClr val="FFFFFF"/>
                </a:highlight>
                <a:latin typeface="Arial Nova"/>
              </a:rPr>
              <a:t>Discussion:</a:t>
            </a:r>
            <a:endParaRPr lang="en-GB" sz="1400" dirty="0">
              <a:highlight>
                <a:srgbClr val="C6C6C6"/>
              </a:highlight>
              <a:latin typeface="Arial Nova"/>
            </a:endParaRPr>
          </a:p>
          <a:p>
            <a:pPr algn="just"/>
            <a:endParaRPr lang="en-GB" sz="1400" dirty="0">
              <a:highlight>
                <a:srgbClr val="C6C6C6"/>
              </a:highlight>
              <a:latin typeface="Arial Nova"/>
            </a:endParaRPr>
          </a:p>
          <a:p>
            <a:pPr algn="just"/>
            <a:r>
              <a:rPr lang="en-GB" sz="1400">
                <a:highlight>
                  <a:srgbClr val="FFFFFF"/>
                </a:highlight>
                <a:latin typeface="Arial Nova"/>
              </a:rPr>
              <a:t>The successful implementation of telehealth has significant implications for practice, policy, and training.  For practice, healthcare providers must develop competencies in telehealth technologies and communication strategies to ensure effective virtual consultations.  Policymakers should address disparities in access to technology and establish regulations that protect patient privacy while promoting telehealth adoption </a:t>
            </a:r>
            <a:r>
              <a:rPr lang="en-GB" sz="1400">
                <a:highlight>
                  <a:srgbClr val="FFFFFF"/>
                </a:highlight>
                <a:latin typeface="Times New Roman"/>
                <a:cs typeface="Times New Roman"/>
              </a:rPr>
              <a:t>(GOV.UK, 2023)</a:t>
            </a:r>
            <a:r>
              <a:rPr lang="en-GB" sz="1400">
                <a:highlight>
                  <a:srgbClr val="FFFFFF"/>
                </a:highlight>
                <a:latin typeface="Arial Nova"/>
              </a:rPr>
              <a:t>.  Training programs for healthcare professionals should incorporate telehealth skills to prepare them for the evolving landscape of healthcare delivery.</a:t>
            </a:r>
            <a:endParaRPr lang="en-GB" sz="1400" dirty="0">
              <a:highlight>
                <a:srgbClr val="C6C6C6"/>
              </a:highlight>
              <a:latin typeface="Arial Nova"/>
            </a:endParaRPr>
          </a:p>
          <a:p>
            <a:pPr algn="just"/>
            <a:endParaRPr lang="en-GB" sz="1400" dirty="0">
              <a:highlight>
                <a:srgbClr val="C6C6C6"/>
              </a:highlight>
              <a:latin typeface="Arial Nova"/>
            </a:endParaRPr>
          </a:p>
          <a:p>
            <a:pPr algn="just"/>
            <a:endParaRPr lang="en-GB" sz="1400" dirty="0">
              <a:highlight>
                <a:srgbClr val="C6C6C6"/>
              </a:highlight>
              <a:latin typeface="Arial Nova"/>
            </a:endParaRPr>
          </a:p>
        </p:txBody>
      </p:sp>
    </p:spTree>
    <p:extLst>
      <p:ext uri="{BB962C8B-B14F-4D97-AF65-F5344CB8AC3E}">
        <p14:creationId xmlns:p14="http://schemas.microsoft.com/office/powerpoint/2010/main" val="24936507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B7B79-3EE1-5E28-6840-DACE149765FF}"/>
              </a:ext>
            </a:extLst>
          </p:cNvPr>
          <p:cNvSpPr>
            <a:spLocks noGrp="1"/>
          </p:cNvSpPr>
          <p:nvPr>
            <p:ph type="title"/>
          </p:nvPr>
        </p:nvSpPr>
        <p:spPr>
          <a:xfrm>
            <a:off x="308429" y="365125"/>
            <a:ext cx="11045371" cy="6187848"/>
          </a:xfrm>
        </p:spPr>
        <p:txBody>
          <a:bodyPr>
            <a:normAutofit/>
          </a:bodyPr>
          <a:lstStyle/>
          <a:p>
            <a:pPr algn="just"/>
            <a:br>
              <a:rPr lang="en-GB" sz="1400" b="1" dirty="0">
                <a:highlight>
                  <a:srgbClr val="FFFFFF"/>
                </a:highlight>
                <a:latin typeface="Arial Nova"/>
              </a:rPr>
            </a:br>
            <a:br>
              <a:rPr lang="en-GB" sz="1400" b="1" dirty="0">
                <a:highlight>
                  <a:srgbClr val="FFFFFF"/>
                </a:highlight>
                <a:latin typeface="Arial Nova"/>
              </a:rPr>
            </a:br>
            <a:br>
              <a:rPr lang="en-GB" sz="1400" b="1" dirty="0">
                <a:highlight>
                  <a:srgbClr val="FFFFFF"/>
                </a:highlight>
                <a:latin typeface="Arial Nova"/>
              </a:rPr>
            </a:br>
            <a:br>
              <a:rPr lang="en-GB" sz="1400" b="1" dirty="0">
                <a:highlight>
                  <a:srgbClr val="FFFFFF"/>
                </a:highlight>
                <a:latin typeface="Arial Nova"/>
              </a:rPr>
            </a:br>
            <a:r>
              <a:rPr lang="en-GB" sz="1400" b="1">
                <a:highlight>
                  <a:srgbClr val="FFFFFF"/>
                </a:highlight>
                <a:latin typeface="Arial Nova"/>
              </a:rPr>
              <a:t>Conclusion:</a:t>
            </a:r>
            <a:endParaRPr lang="en-GB" sz="1400">
              <a:highlight>
                <a:srgbClr val="FFFFFF"/>
              </a:highlight>
              <a:latin typeface="Arial Nova"/>
            </a:endParaRPr>
          </a:p>
          <a:p>
            <a:pPr algn="just"/>
            <a:endParaRPr lang="en-GB" sz="1400" dirty="0">
              <a:highlight>
                <a:srgbClr val="FFFFFF"/>
              </a:highlight>
              <a:latin typeface="Arial Nova"/>
            </a:endParaRPr>
          </a:p>
          <a:p>
            <a:pPr algn="just"/>
            <a:r>
              <a:rPr lang="en-GB" sz="1400" dirty="0">
                <a:highlight>
                  <a:srgbClr val="FFFFFF"/>
                </a:highlight>
                <a:latin typeface="Arial Nova"/>
              </a:rPr>
              <a:t>In conclusion, the successful implementation of telehealth has improved service delivery in health and social care, benefiting patients, providers, and healthcare systems.  While evidence supports its effectiveness, challenges such as technological barriers and privacy concerns must be addressed.  The implications for practice, policy, and training are profound, necessitating a concerted effort to </a:t>
            </a:r>
            <a:r>
              <a:rPr lang="en-GB" sz="1400">
                <a:highlight>
                  <a:srgbClr val="FFFFFF"/>
                </a:highlight>
                <a:latin typeface="Arial Nova"/>
              </a:rPr>
              <a:t>integrate telehealth</a:t>
            </a:r>
            <a:r>
              <a:rPr lang="en-GB" sz="1400" dirty="0">
                <a:highlight>
                  <a:srgbClr val="FFFFFF"/>
                </a:highlight>
                <a:latin typeface="Arial Nova"/>
              </a:rPr>
              <a:t> into the broader healthcare framework.</a:t>
            </a:r>
            <a:endParaRPr lang="en-GB" sz="1400">
              <a:highlight>
                <a:srgbClr val="FFFFFF"/>
              </a:highlight>
              <a:latin typeface="Arial Nova"/>
            </a:endParaRPr>
          </a:p>
          <a:p>
            <a:pPr algn="just"/>
            <a:r>
              <a:rPr lang="en-GB" sz="1400" dirty="0">
                <a:highlight>
                  <a:srgbClr val="FFFFFF"/>
                </a:highlight>
                <a:latin typeface="Arial Nova"/>
              </a:rPr>
              <a:t>However, promoting health equity, the involvement of family members in telehealth consultations can strengthen patients’ support systems, fostering a collaborative approach to care.  The co-production of health services through telehealth can also provide public </a:t>
            </a:r>
            <a:r>
              <a:rPr lang="en-GB" sz="1400">
                <a:highlight>
                  <a:srgbClr val="FFFFFF"/>
                </a:highlight>
                <a:latin typeface="Arial Nova"/>
              </a:rPr>
              <a:t>health outcomes</a:t>
            </a:r>
            <a:r>
              <a:rPr lang="en-GB" sz="1400" dirty="0">
                <a:highlight>
                  <a:srgbClr val="FFFFFF"/>
                </a:highlight>
                <a:latin typeface="Arial Nova"/>
              </a:rPr>
              <a:t> by encouraging preventive care and early intervention </a:t>
            </a:r>
            <a:r>
              <a:rPr lang="en-GB" sz="1400" dirty="0">
                <a:highlight>
                  <a:srgbClr val="FFFFFF"/>
                </a:highlight>
                <a:latin typeface="Arial Nova"/>
                <a:cs typeface="Times New Roman"/>
              </a:rPr>
              <a:t>(Farah, 2026)</a:t>
            </a:r>
            <a:r>
              <a:rPr lang="en-GB" sz="1400" dirty="0">
                <a:highlight>
                  <a:srgbClr val="FFFFFF"/>
                </a:highlight>
                <a:latin typeface="Arial Nova"/>
              </a:rPr>
              <a:t>.  </a:t>
            </a:r>
            <a:endParaRPr lang="en-GB" sz="1400">
              <a:highlight>
                <a:srgbClr val="FFFFFF"/>
              </a:highlight>
              <a:latin typeface="Arial Nova"/>
            </a:endParaRPr>
          </a:p>
          <a:p>
            <a:r>
              <a:rPr lang="en-GB" sz="1400" dirty="0">
                <a:highlight>
                  <a:srgbClr val="FFFFFF"/>
                </a:highlight>
                <a:latin typeface="Arial Nova"/>
              </a:rPr>
              <a:t>According to Fernandes et al. (2025), Telehealth is a broad concept that goes beyond telemedicine to encompass not only direct clinical care and remote consultations, but also mobile health applications, digital therapeutics-, and health education. As a result, healthcare is moving away from episodic and reactive care and toward a more continuous, preventive, </a:t>
            </a:r>
            <a:r>
              <a:rPr lang="en-GB" sz="1400" dirty="0">
                <a:highlight>
                  <a:srgbClr val="FFFFFF"/>
                </a:highlight>
                <a:latin typeface="Arial Nova"/>
                <a:ea typeface="Calibri"/>
                <a:cs typeface="Calibri"/>
              </a:rPr>
              <a:t> </a:t>
            </a:r>
            <a:r>
              <a:rPr lang="en-GB" sz="1400" dirty="0">
                <a:highlight>
                  <a:srgbClr val="FFFFFF"/>
                </a:highlight>
                <a:latin typeface="Arial Nova"/>
              </a:rPr>
              <a:t>and holistic model. It can be delivered in </a:t>
            </a:r>
            <a:r>
              <a:rPr lang="en-GB" sz="1400" dirty="0" err="1">
                <a:highlight>
                  <a:srgbClr val="FFFFFF"/>
                </a:highlight>
                <a:latin typeface="Arial Nova"/>
              </a:rPr>
              <a:t>avariety</a:t>
            </a:r>
            <a:r>
              <a:rPr lang="en-GB" sz="1400" dirty="0">
                <a:highlight>
                  <a:srgbClr val="FFFFFF"/>
                </a:highlight>
                <a:latin typeface="Arial Nova"/>
              </a:rPr>
              <a:t> of ways depending on a range of modalities and goals and used either alone </a:t>
            </a:r>
            <a:r>
              <a:rPr lang="en-GB" sz="1400" dirty="0">
                <a:highlight>
                  <a:srgbClr val="FFFFFF"/>
                </a:highlight>
                <a:latin typeface="Arial Nova"/>
                <a:ea typeface="Calibri"/>
                <a:cs typeface="Calibri"/>
              </a:rPr>
              <a:t> </a:t>
            </a:r>
            <a:r>
              <a:rPr lang="en-GB" sz="1400" dirty="0">
                <a:highlight>
                  <a:srgbClr val="FFFFFF"/>
                </a:highlight>
                <a:latin typeface="Arial Nova"/>
              </a:rPr>
              <a:t>or in combination to increase the efficacy of therapy. The primary categories are synchronous communication, which involves real-time interactions through audio or </a:t>
            </a:r>
            <a:r>
              <a:rPr lang="en-GB" sz="1400" dirty="0">
                <a:highlight>
                  <a:srgbClr val="FFFFFF"/>
                </a:highlight>
                <a:latin typeface="Arial Nova"/>
                <a:ea typeface="Calibri"/>
                <a:cs typeface="Calibri"/>
              </a:rPr>
              <a:t> </a:t>
            </a:r>
            <a:r>
              <a:rPr lang="en-GB" sz="1400" dirty="0">
                <a:highlight>
                  <a:srgbClr val="FFFFFF"/>
                </a:highlight>
                <a:latin typeface="Arial Nova"/>
              </a:rPr>
              <a:t>video consultations; asynchronous communication, which includes sending digital </a:t>
            </a:r>
            <a:r>
              <a:rPr lang="en-GB" sz="1400" dirty="0">
                <a:highlight>
                  <a:srgbClr val="FFFFFF"/>
                </a:highlight>
                <a:latin typeface="Arial Nova"/>
                <a:ea typeface="Calibri"/>
                <a:cs typeface="Calibri"/>
              </a:rPr>
              <a:t> </a:t>
            </a:r>
            <a:r>
              <a:rPr lang="en-GB" sz="1400" dirty="0">
                <a:highlight>
                  <a:srgbClr val="FFFFFF"/>
                </a:highlight>
                <a:latin typeface="Arial Nova"/>
              </a:rPr>
              <a:t>images and test results; and remote patient </a:t>
            </a:r>
            <a:r>
              <a:rPr lang="en-GB" sz="1400" dirty="0">
                <a:highlight>
                  <a:srgbClr val="FFFFFF"/>
                </a:highlight>
                <a:latin typeface="Arial Nova"/>
                <a:ea typeface="Calibri"/>
                <a:cs typeface="Calibri"/>
              </a:rPr>
              <a:t> </a:t>
            </a:r>
            <a:r>
              <a:rPr lang="en-GB" sz="1400" dirty="0">
                <a:highlight>
                  <a:srgbClr val="FFFFFF"/>
                </a:highlight>
                <a:latin typeface="Arial Nova"/>
              </a:rPr>
              <a:t>monitoring, which makes it possible to gather patient data to track health trends and direct prom interventions</a:t>
            </a:r>
            <a:r>
              <a:rPr lang="en-GB" sz="1400" dirty="0">
                <a:highlight>
                  <a:srgbClr val="FFFFFF"/>
                </a:highlight>
                <a:latin typeface="Arial Nova"/>
                <a:ea typeface="Calibri"/>
                <a:cs typeface="Calibri"/>
              </a:rPr>
              <a:t> </a:t>
            </a:r>
            <a:r>
              <a:rPr lang="en-GB" sz="1400" dirty="0">
                <a:highlight>
                  <a:srgbClr val="FFFFFF"/>
                </a:highlight>
                <a:latin typeface="Arial Nova"/>
              </a:rPr>
              <a:t> </a:t>
            </a:r>
            <a:r>
              <a:rPr lang="en-GB" sz="1400" dirty="0">
                <a:highlight>
                  <a:srgbClr val="FFFFFF"/>
                </a:highlight>
                <a:latin typeface="Arial Nova"/>
                <a:ea typeface="Calibri"/>
                <a:cs typeface="Calibri"/>
              </a:rPr>
              <a:t> </a:t>
            </a:r>
            <a:r>
              <a:rPr lang="en-GB" sz="1400" dirty="0">
                <a:highlight>
                  <a:srgbClr val="FFFFFF"/>
                </a:highlight>
                <a:latin typeface="Arial Nova"/>
              </a:rPr>
              <a:t>(</a:t>
            </a:r>
            <a:r>
              <a:rPr lang="en-GB" sz="1400" dirty="0" err="1">
                <a:highlight>
                  <a:srgbClr val="FFFFFF"/>
                </a:highlight>
                <a:latin typeface="Arial Nova"/>
              </a:rPr>
              <a:t>HealthEvoke</a:t>
            </a:r>
            <a:r>
              <a:rPr lang="en-GB" sz="1400" dirty="0">
                <a:highlight>
                  <a:srgbClr val="FFFFFF"/>
                </a:highlight>
                <a:latin typeface="Arial Nova"/>
              </a:rPr>
              <a:t>, 2025).  </a:t>
            </a:r>
            <a:endParaRPr lang="en-GB" sz="1400">
              <a:highlight>
                <a:srgbClr val="FFFFFF"/>
              </a:highlight>
              <a:latin typeface="Arial Nova"/>
            </a:endParaRPr>
          </a:p>
          <a:p>
            <a:pPr algn="just"/>
            <a:endParaRPr lang="en-GB" sz="1400" dirty="0">
              <a:highlight>
                <a:srgbClr val="FFFFFF"/>
              </a:highlight>
              <a:latin typeface="Arial Nova"/>
            </a:endParaRPr>
          </a:p>
          <a:p>
            <a:pPr algn="just"/>
            <a:br>
              <a:rPr lang="en-GB" sz="1400" b="1" dirty="0">
                <a:highlight>
                  <a:srgbClr val="FFFFFF"/>
                </a:highlight>
                <a:latin typeface="Arial Nova"/>
              </a:rPr>
            </a:br>
            <a:endParaRPr lang="en-GB" sz="1400" b="1">
              <a:highlight>
                <a:srgbClr val="FFFFFF"/>
              </a:highlight>
              <a:latin typeface="Arial Nova"/>
            </a:endParaRPr>
          </a:p>
        </p:txBody>
      </p:sp>
      <p:sp>
        <p:nvSpPr>
          <p:cNvPr id="3" name="Content Placeholder 2">
            <a:extLst>
              <a:ext uri="{FF2B5EF4-FFF2-40B4-BE49-F238E27FC236}">
                <a16:creationId xmlns:a16="http://schemas.microsoft.com/office/drawing/2014/main" id="{8225009C-7D64-9268-0C1B-6DDA7367671B}"/>
              </a:ext>
            </a:extLst>
          </p:cNvPr>
          <p:cNvSpPr>
            <a:spLocks noGrp="1"/>
          </p:cNvSpPr>
          <p:nvPr>
            <p:ph idx="1"/>
          </p:nvPr>
        </p:nvSpPr>
        <p:spPr>
          <a:xfrm>
            <a:off x="315686" y="403226"/>
            <a:ext cx="11038114" cy="6143851"/>
          </a:xfrm>
        </p:spPr>
        <p:txBody>
          <a:bodyPr vert="horz" lIns="91440" tIns="45720" rIns="91440" bIns="45720" rtlCol="0" anchor="t">
            <a:normAutofit/>
          </a:bodyPr>
          <a:lstStyle/>
          <a:p>
            <a:endParaRPr lang="en-GB"/>
          </a:p>
          <a:p>
            <a:pPr marL="0" indent="0">
              <a:buNone/>
            </a:pPr>
            <a:endParaRPr lang="en-GB" dirty="0"/>
          </a:p>
        </p:txBody>
      </p:sp>
    </p:spTree>
    <p:extLst>
      <p:ext uri="{BB962C8B-B14F-4D97-AF65-F5344CB8AC3E}">
        <p14:creationId xmlns:p14="http://schemas.microsoft.com/office/powerpoint/2010/main" val="27739411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CE7EE-90A0-A56C-6CD9-C834CA7E2FDF}"/>
              </a:ext>
            </a:extLst>
          </p:cNvPr>
          <p:cNvSpPr>
            <a:spLocks noGrp="1"/>
          </p:cNvSpPr>
          <p:nvPr>
            <p:ph type="title"/>
          </p:nvPr>
        </p:nvSpPr>
        <p:spPr>
          <a:xfrm>
            <a:off x="838200" y="365125"/>
            <a:ext cx="10515600" cy="5832248"/>
          </a:xfrm>
        </p:spPr>
        <p:txBody>
          <a:bodyPr>
            <a:normAutofit/>
          </a:bodyPr>
          <a:lstStyle/>
          <a:p>
            <a:pPr algn="just"/>
            <a:r>
              <a:rPr lang="en-GB" sz="1300" b="1">
                <a:highlight>
                  <a:srgbClr val="FFFFFF"/>
                </a:highlight>
                <a:latin typeface="Arial Nova"/>
              </a:rPr>
              <a:t>Methodology:</a:t>
            </a:r>
            <a:endParaRPr lang="en-GB" sz="1300">
              <a:latin typeface="Arial Nova"/>
            </a:endParaRPr>
          </a:p>
          <a:p>
            <a:pPr algn="just"/>
            <a:br>
              <a:rPr lang="en-GB" sz="1300" dirty="0">
                <a:highlight>
                  <a:srgbClr val="FFFFFF"/>
                </a:highlight>
                <a:latin typeface="Arial Nova"/>
              </a:rPr>
            </a:br>
            <a:r>
              <a:rPr lang="en-GB" sz="1300">
                <a:highlight>
                  <a:srgbClr val="FFFFFF"/>
                </a:highlight>
                <a:latin typeface="Arial Nova"/>
              </a:rPr>
              <a:t>This employs a qualitative approach, utilising a systematic review of existing literature and case studies to analyse the impact of telehealth on health and social care.  Data were collected from peer-reviewed journals and government reports.  The analysis focuses on four key areas: </a:t>
            </a:r>
            <a:r>
              <a:rPr lang="en-GB" sz="1300" b="1">
                <a:highlight>
                  <a:srgbClr val="FFFFFF"/>
                </a:highlight>
                <a:latin typeface="Arial Nova"/>
              </a:rPr>
              <a:t>workforce changes, service delivery, patient experiences, and community effects.</a:t>
            </a:r>
            <a:r>
              <a:rPr lang="en-GB" sz="1300" dirty="0">
                <a:highlight>
                  <a:srgbClr val="FFFFFF"/>
                </a:highlight>
                <a:latin typeface="Arial Nova"/>
              </a:rPr>
              <a:t>   </a:t>
            </a:r>
            <a:endParaRPr lang="en-GB" sz="1300" dirty="0">
              <a:latin typeface="Arial Nova"/>
            </a:endParaRPr>
          </a:p>
          <a:p>
            <a:pPr algn="just"/>
            <a:br>
              <a:rPr lang="en-GB" sz="1300" dirty="0">
                <a:latin typeface="Arial Nova"/>
              </a:rPr>
            </a:br>
            <a:r>
              <a:rPr lang="en-GB" sz="1300">
                <a:solidFill>
                  <a:srgbClr val="232323"/>
                </a:solidFill>
                <a:highlight>
                  <a:srgbClr val="FFFFFF"/>
                </a:highlight>
                <a:latin typeface="Arial Nova"/>
              </a:rPr>
              <a:t>According to </a:t>
            </a:r>
            <a:r>
              <a:rPr lang="en-GB" sz="1300">
                <a:highlight>
                  <a:srgbClr val="FFFFFF"/>
                </a:highlight>
                <a:latin typeface="Arial Nova"/>
              </a:rPr>
              <a:t>Lourençön et al. (2022),</a:t>
            </a:r>
            <a:r>
              <a:rPr lang="en-GB" sz="1300">
                <a:solidFill>
                  <a:srgbClr val="232323"/>
                </a:solidFill>
                <a:highlight>
                  <a:srgbClr val="FFFFFF"/>
                </a:highlight>
                <a:latin typeface="Arial Nova"/>
              </a:rPr>
              <a:t> Telehealth and telemedicine play a significant role in fulfilling numerous needs in the health sector, helping to lower the risk of coronavirus transmission in various global circumstances.  When a patient exhibits COVID-19 symptoms, qualified and trained nursing professionals use telehealth to provide remote treatment and clinical triage, all under the direction of clinical algorithms that are based on and cited in scientific literature.</a:t>
            </a:r>
            <a:endParaRPr lang="en-GB" sz="1300">
              <a:latin typeface="Arial Nova"/>
            </a:endParaRPr>
          </a:p>
          <a:p>
            <a:pPr algn="just"/>
            <a:r>
              <a:rPr lang="en-GB" sz="1300" dirty="0">
                <a:highlight>
                  <a:srgbClr val="FFFFFF"/>
                </a:highlight>
                <a:latin typeface="Arial Nova"/>
              </a:rPr>
              <a:t>Different recommendations were given to the patient based on each identified risk scenario, including promotion and prevention guidelines, home isolation for cases and household contacts, self-declaration, medication usage guidance, referral to the most suitable health service, health, and, among other things, returning calls for all cases with severe symptoms.</a:t>
            </a:r>
            <a:r>
              <a:rPr lang="en-GB" sz="1300" dirty="0">
                <a:solidFill>
                  <a:srgbClr val="232323"/>
                </a:solidFill>
                <a:highlight>
                  <a:srgbClr val="FFFFFF"/>
                </a:highlight>
                <a:latin typeface="Arial Nova"/>
              </a:rPr>
              <a:t> </a:t>
            </a:r>
            <a:r>
              <a:rPr lang="en-GB" sz="1300" dirty="0">
                <a:highlight>
                  <a:srgbClr val="FFFFFF"/>
                </a:highlight>
                <a:latin typeface="Arial Nova"/>
              </a:rPr>
              <a:t>(</a:t>
            </a:r>
            <a:r>
              <a:rPr lang="en-GB" sz="1300" dirty="0" err="1">
                <a:highlight>
                  <a:srgbClr val="FFFFFF"/>
                </a:highlight>
                <a:latin typeface="Arial Nova"/>
              </a:rPr>
              <a:t>Lourençön</a:t>
            </a:r>
            <a:r>
              <a:rPr lang="en-GB" sz="1300" dirty="0">
                <a:highlight>
                  <a:srgbClr val="FFFFFF"/>
                </a:highlight>
                <a:latin typeface="Arial Nova"/>
              </a:rPr>
              <a:t> et al, 2022)</a:t>
            </a:r>
            <a:r>
              <a:rPr lang="en-GB" sz="1300" dirty="0">
                <a:solidFill>
                  <a:srgbClr val="232323"/>
                </a:solidFill>
                <a:highlight>
                  <a:srgbClr val="FFFFFF"/>
                </a:highlight>
                <a:latin typeface="Arial Nova"/>
              </a:rPr>
              <a:t>.</a:t>
            </a:r>
            <a:endParaRPr lang="en-GB" sz="1300" dirty="0">
              <a:latin typeface="Arial Nova"/>
            </a:endParaRPr>
          </a:p>
          <a:p>
            <a:endParaRPr lang="en-GB" sz="1400" dirty="0">
              <a:latin typeface="Arial Nova"/>
            </a:endParaRPr>
          </a:p>
        </p:txBody>
      </p:sp>
    </p:spTree>
    <p:extLst>
      <p:ext uri="{BB962C8B-B14F-4D97-AF65-F5344CB8AC3E}">
        <p14:creationId xmlns:p14="http://schemas.microsoft.com/office/powerpoint/2010/main" val="22408269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D761A-FBA7-7881-D987-8D028F1F0692}"/>
              </a:ext>
            </a:extLst>
          </p:cNvPr>
          <p:cNvSpPr>
            <a:spLocks noGrp="1"/>
          </p:cNvSpPr>
          <p:nvPr>
            <p:ph type="title"/>
          </p:nvPr>
        </p:nvSpPr>
        <p:spPr>
          <a:xfrm>
            <a:off x="410029" y="365125"/>
            <a:ext cx="10943771" cy="6035448"/>
          </a:xfrm>
        </p:spPr>
        <p:txBody>
          <a:bodyPr>
            <a:normAutofit/>
          </a:bodyPr>
          <a:lstStyle/>
          <a:p>
            <a:pPr algn="just"/>
            <a:r>
              <a:rPr lang="en-GB" sz="1400" b="1">
                <a:highlight>
                  <a:srgbClr val="FFFFFF"/>
                </a:highlight>
                <a:latin typeface="Arial Nova"/>
              </a:rPr>
              <a:t>Discussion:</a:t>
            </a:r>
            <a:endParaRPr lang="en-GB" sz="1400">
              <a:latin typeface="Arial Nova"/>
            </a:endParaRPr>
          </a:p>
          <a:p>
            <a:pPr algn="just"/>
            <a:r>
              <a:rPr lang="en-GB" sz="1400">
                <a:highlight>
                  <a:srgbClr val="FFFFFF"/>
                </a:highlight>
                <a:latin typeface="Arial Nova"/>
              </a:rPr>
              <a:t>The successful implementation of telehealth within health and social care has led to significant changes across various dimensions.  Workforce dynamics have evolved, necessitating new competencies and roles.  Service delivery has become more flexible and accessible, although concerns regarding the quality of care persist.  Patient experiences have generally improved, but the need for personal connection remains a critical factor.  </a:t>
            </a:r>
            <a:endParaRPr lang="en-GB" sz="1400">
              <a:latin typeface="Arial Nova"/>
            </a:endParaRPr>
          </a:p>
          <a:p>
            <a:pPr algn="just"/>
            <a:r>
              <a:rPr lang="en-GB" sz="1400">
                <a:highlight>
                  <a:srgbClr val="FFFFFF"/>
                </a:highlight>
                <a:latin typeface="Arial Nova"/>
              </a:rPr>
              <a:t>Finally, telehealth has the potential to enhance community health by promoting equity and collaboration.</a:t>
            </a:r>
            <a:endParaRPr lang="en-GB" sz="1400">
              <a:latin typeface="Arial Nova"/>
            </a:endParaRPr>
          </a:p>
          <a:p>
            <a:pPr algn="just"/>
            <a:endParaRPr lang="en-GB" sz="1400" dirty="0">
              <a:latin typeface="Arial Nova"/>
            </a:endParaRPr>
          </a:p>
          <a:p>
            <a:pPr algn="just"/>
            <a:r>
              <a:rPr lang="en-GB" sz="1400" b="1">
                <a:highlight>
                  <a:srgbClr val="FFFFFF"/>
                </a:highlight>
                <a:latin typeface="Arial Nova"/>
              </a:rPr>
              <a:t>Conclusion:</a:t>
            </a:r>
            <a:endParaRPr lang="en-GB" sz="1400">
              <a:latin typeface="Arial Nova"/>
            </a:endParaRPr>
          </a:p>
          <a:p>
            <a:pPr algn="just"/>
            <a:r>
              <a:rPr lang="en-GB" sz="1400">
                <a:highlight>
                  <a:srgbClr val="FFFFFF"/>
                </a:highlight>
                <a:latin typeface="Arial Nova"/>
              </a:rPr>
              <a:t>In conclusion, the implementation of telehealth within health and social care has yielded both positive and negative implications for workforce dynamics.  While it has improved access to care and efficiency, it has also introduced challenges that must be addressed through targeted training and policy development.  Future research should focus on longitudinal studies to assess the long-term impacts of telehealth on workforce dynamics and patient outcomes.</a:t>
            </a:r>
            <a:endParaRPr lang="en-GB" sz="1400">
              <a:latin typeface="Arial Nova"/>
            </a:endParaRPr>
          </a:p>
          <a:p>
            <a:pPr algn="just"/>
            <a:r>
              <a:rPr lang="en-GB" sz="1400" dirty="0">
                <a:highlight>
                  <a:srgbClr val="FFFFFF"/>
                </a:highlight>
                <a:latin typeface="Arial Nova"/>
              </a:rPr>
              <a:t>Telehealth represents a significant digital innovation that has transformed health and social care over the past decade.  While it offers numerous benefits, including improved access to care and enhanced patient experiences, challenges remain in ensuring quality and maintaining personal connections.  Future research should focus on addressing these challenges and exploring the long-term implications of telehealth on health outcomes and workforce dynamics </a:t>
            </a:r>
            <a:r>
              <a:rPr lang="en-GB" sz="1400" dirty="0">
                <a:highlight>
                  <a:srgbClr val="FFFFFF"/>
                </a:highlight>
                <a:latin typeface="Times New Roman"/>
                <a:cs typeface="Times New Roman"/>
              </a:rPr>
              <a:t>(</a:t>
            </a:r>
            <a:r>
              <a:rPr lang="en-GB" sz="1400" dirty="0" err="1">
                <a:highlight>
                  <a:srgbClr val="FFFFFF"/>
                </a:highlight>
                <a:latin typeface="Times New Roman"/>
                <a:cs typeface="Times New Roman"/>
              </a:rPr>
              <a:t>jwyland</a:t>
            </a:r>
            <a:r>
              <a:rPr lang="en-GB" sz="1400" dirty="0">
                <a:highlight>
                  <a:srgbClr val="FFFFFF"/>
                </a:highlight>
                <a:latin typeface="Times New Roman"/>
                <a:cs typeface="Times New Roman"/>
              </a:rPr>
              <a:t>, 2025).</a:t>
            </a:r>
            <a:endParaRPr lang="en-GB" sz="1400" dirty="0">
              <a:latin typeface="Times New Roman"/>
              <a:cs typeface="Times New Roman"/>
            </a:endParaRPr>
          </a:p>
          <a:p>
            <a:pPr algn="just"/>
            <a:endParaRPr lang="en-GB" sz="1400" dirty="0">
              <a:latin typeface="Times New Roman"/>
              <a:cs typeface="Times New Roman"/>
            </a:endParaRPr>
          </a:p>
          <a:p>
            <a:endParaRPr lang="en-GB" sz="1200" dirty="0">
              <a:latin typeface="Arial Nova"/>
            </a:endParaRPr>
          </a:p>
        </p:txBody>
      </p:sp>
    </p:spTree>
    <p:extLst>
      <p:ext uri="{BB962C8B-B14F-4D97-AF65-F5344CB8AC3E}">
        <p14:creationId xmlns:p14="http://schemas.microsoft.com/office/powerpoint/2010/main" val="2552529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37A30-03C5-DCED-D704-CAC74A617F6C}"/>
              </a:ext>
            </a:extLst>
          </p:cNvPr>
          <p:cNvSpPr>
            <a:spLocks noGrp="1"/>
          </p:cNvSpPr>
          <p:nvPr>
            <p:ph type="title"/>
          </p:nvPr>
        </p:nvSpPr>
        <p:spPr>
          <a:xfrm>
            <a:off x="584200" y="365125"/>
            <a:ext cx="10769600" cy="6100763"/>
          </a:xfrm>
        </p:spPr>
        <p:txBody>
          <a:bodyPr>
            <a:normAutofit/>
          </a:bodyPr>
          <a:lstStyle/>
          <a:p>
            <a:pPr algn="just"/>
            <a:r>
              <a:rPr lang="en-GB" sz="1600" b="1">
                <a:highlight>
                  <a:srgbClr val="FFFFFF"/>
                </a:highlight>
                <a:latin typeface="Arial Nova"/>
              </a:rPr>
              <a:t>Reference:</a:t>
            </a:r>
            <a:br>
              <a:rPr lang="en-GB" sz="1600" b="1" dirty="0">
                <a:highlight>
                  <a:srgbClr val="FFFFFF"/>
                </a:highlight>
                <a:latin typeface="Arial Nova"/>
              </a:rPr>
            </a:br>
            <a:endParaRPr lang="en-GB" sz="1600">
              <a:highlight>
                <a:srgbClr val="C6C6C6"/>
              </a:highlight>
              <a:latin typeface="Arial Nova"/>
            </a:endParaRPr>
          </a:p>
          <a:p>
            <a:pPr algn="just"/>
            <a:r>
              <a:rPr lang="en-GB" sz="1600">
                <a:highlight>
                  <a:srgbClr val="FFFFFF"/>
                </a:highlight>
                <a:latin typeface="Times New Roman"/>
                <a:cs typeface="Times New Roman"/>
              </a:rPr>
              <a:t>Age UK (2019). </a:t>
            </a:r>
            <a:r>
              <a:rPr lang="en-GB" sz="1600" i="1">
                <a:highlight>
                  <a:srgbClr val="FFFFFF"/>
                </a:highlight>
                <a:latin typeface="Times New Roman"/>
                <a:cs typeface="Times New Roman"/>
              </a:rPr>
              <a:t>Telecare services: Using Technology for Independence | Age UK</a:t>
            </a:r>
            <a:r>
              <a:rPr lang="en-GB" sz="1600">
                <a:highlight>
                  <a:srgbClr val="FFFFFF"/>
                </a:highlight>
                <a:latin typeface="Times New Roman"/>
                <a:cs typeface="Times New Roman"/>
              </a:rPr>
              <a:t>. [online] Ageuk.org.uk. Available at: </a:t>
            </a:r>
            <a:r>
              <a:rPr lang="en-GB" sz="1600" u="sng" dirty="0">
                <a:highlight>
                  <a:srgbClr val="FFFFFF"/>
                </a:highlight>
                <a:latin typeface="Arial Nova"/>
                <a:hlinkClick r:id="rId2"/>
              </a:rPr>
              <a:t>https://www.ageuk.org.uk/information-advice/care/housing-options/adapting-home/telecare/</a:t>
            </a:r>
            <a:r>
              <a:rPr lang="en-GB" sz="1600">
                <a:highlight>
                  <a:srgbClr val="FFFFFF"/>
                </a:highlight>
                <a:latin typeface="Times New Roman"/>
                <a:cs typeface="Times New Roman"/>
              </a:rPr>
              <a:t>.</a:t>
            </a:r>
            <a:endParaRPr lang="en-GB" sz="1600">
              <a:highlight>
                <a:srgbClr val="C6C6C6"/>
              </a:highlight>
              <a:latin typeface="Times New Roman"/>
              <a:cs typeface="Times New Roman"/>
            </a:endParaRPr>
          </a:p>
          <a:p>
            <a:pPr algn="just"/>
            <a:r>
              <a:rPr lang="en-GB" sz="1600" dirty="0">
                <a:highlight>
                  <a:srgbClr val="FFFFFF"/>
                </a:highlight>
                <a:latin typeface="Times New Roman"/>
                <a:cs typeface="Times New Roman"/>
              </a:rPr>
              <a:t>Boudreau, E., Sutherland, A., Bozzi, D., Canterberry, M. and </a:t>
            </a:r>
            <a:r>
              <a:rPr lang="en-GB" sz="1600" dirty="0" err="1">
                <a:highlight>
                  <a:srgbClr val="FFFFFF"/>
                </a:highlight>
                <a:latin typeface="Times New Roman"/>
                <a:cs typeface="Times New Roman"/>
              </a:rPr>
              <a:t>Sylwestrzak</a:t>
            </a:r>
            <a:r>
              <a:rPr lang="en-GB" sz="1600" dirty="0">
                <a:highlight>
                  <a:srgbClr val="FFFFFF"/>
                </a:highlight>
                <a:latin typeface="Times New Roman"/>
                <a:cs typeface="Times New Roman"/>
              </a:rPr>
              <a:t>, G. (2024). Primary Care Telehealth Utilization by Access-Challenged Populations in Medicare Advantage. </a:t>
            </a:r>
            <a:r>
              <a:rPr lang="en-GB" sz="1600" i="1" dirty="0">
                <a:highlight>
                  <a:srgbClr val="FFFFFF"/>
                </a:highlight>
                <a:latin typeface="Times New Roman"/>
                <a:cs typeface="Times New Roman"/>
              </a:rPr>
              <a:t>Health Affairs Scholar</a:t>
            </a:r>
            <a:r>
              <a:rPr lang="en-GB" sz="1600" dirty="0">
                <a:highlight>
                  <a:srgbClr val="FFFFFF"/>
                </a:highlight>
                <a:latin typeface="Times New Roman"/>
                <a:cs typeface="Times New Roman"/>
              </a:rPr>
              <a:t>, Health Affairs Scholar, Volume 2, Issue 10, October 2024, qxae120,(Online ISSN 2976-5390). </a:t>
            </a:r>
            <a:r>
              <a:rPr lang="en-GB" sz="1600" dirty="0" err="1">
                <a:highlight>
                  <a:srgbClr val="FFFFFF"/>
                </a:highlight>
                <a:latin typeface="Times New Roman"/>
                <a:cs typeface="Times New Roman"/>
              </a:rPr>
              <a:t>doi:https</a:t>
            </a:r>
            <a:r>
              <a:rPr lang="en-GB" sz="1600" dirty="0">
                <a:highlight>
                  <a:srgbClr val="FFFFFF"/>
                </a:highlight>
                <a:latin typeface="Times New Roman"/>
                <a:cs typeface="Times New Roman"/>
              </a:rPr>
              <a:t>://doi.org/10.1093/</a:t>
            </a:r>
            <a:r>
              <a:rPr lang="en-GB" sz="1600" dirty="0" err="1">
                <a:highlight>
                  <a:srgbClr val="FFFFFF"/>
                </a:highlight>
                <a:latin typeface="Times New Roman"/>
                <a:cs typeface="Times New Roman"/>
              </a:rPr>
              <a:t>haschl</a:t>
            </a:r>
            <a:r>
              <a:rPr lang="en-GB" sz="1600" dirty="0">
                <a:highlight>
                  <a:srgbClr val="FFFFFF"/>
                </a:highlight>
                <a:latin typeface="Times New Roman"/>
                <a:cs typeface="Times New Roman"/>
              </a:rPr>
              <a:t>/qxae120.</a:t>
            </a:r>
            <a:endParaRPr lang="en-GB" sz="1600">
              <a:highlight>
                <a:srgbClr val="C6C6C6"/>
              </a:highlight>
              <a:latin typeface="Times New Roman"/>
              <a:cs typeface="Times New Roman"/>
            </a:endParaRPr>
          </a:p>
          <a:p>
            <a:pPr algn="just"/>
            <a:r>
              <a:rPr lang="en-GB" sz="1600" dirty="0">
                <a:highlight>
                  <a:srgbClr val="FFFFFF"/>
                </a:highlight>
                <a:latin typeface="Times New Roman"/>
                <a:cs typeface="Times New Roman"/>
              </a:rPr>
              <a:t>Emadi, F., </a:t>
            </a:r>
            <a:r>
              <a:rPr lang="en-GB" sz="1600" dirty="0" err="1">
                <a:highlight>
                  <a:srgbClr val="FFFFFF"/>
                </a:highlight>
                <a:latin typeface="Times New Roman"/>
                <a:cs typeface="Times New Roman"/>
              </a:rPr>
              <a:t>Dabliz</a:t>
            </a:r>
            <a:r>
              <a:rPr lang="en-GB" sz="1600" dirty="0">
                <a:highlight>
                  <a:srgbClr val="FFFFFF"/>
                </a:highlight>
                <a:latin typeface="Times New Roman"/>
                <a:cs typeface="Times New Roman"/>
              </a:rPr>
              <a:t>, R., Moles, R., Carter, S., Chen, J., Grover, C., Angley, M., Elliott, R.A., Criddle, D., Rigby, D., Shakib, S., Sanfilippo, F., </a:t>
            </a:r>
            <a:r>
              <a:rPr lang="en-GB" sz="1600" dirty="0" err="1">
                <a:highlight>
                  <a:srgbClr val="FFFFFF"/>
                </a:highlight>
                <a:latin typeface="Times New Roman"/>
                <a:cs typeface="Times New Roman"/>
              </a:rPr>
              <a:t>Budgeon</a:t>
            </a:r>
            <a:r>
              <a:rPr lang="en-GB" sz="1600" dirty="0">
                <a:highlight>
                  <a:srgbClr val="FFFFFF"/>
                </a:highlight>
                <a:latin typeface="Times New Roman"/>
                <a:cs typeface="Times New Roman"/>
              </a:rPr>
              <a:t>, C., Nguyen, K.-H., Yates, P., Phillips, K., Packer, A., Krogh, L., Poon, S. and </a:t>
            </a:r>
            <a:r>
              <a:rPr lang="en-GB" sz="1600" dirty="0" err="1">
                <a:highlight>
                  <a:srgbClr val="FFFFFF"/>
                </a:highlight>
                <a:latin typeface="Times New Roman"/>
                <a:cs typeface="Times New Roman"/>
              </a:rPr>
              <a:t>Penm</a:t>
            </a:r>
            <a:r>
              <a:rPr lang="en-GB" sz="1600" dirty="0">
                <a:highlight>
                  <a:srgbClr val="FFFFFF"/>
                </a:highlight>
                <a:latin typeface="Times New Roman"/>
                <a:cs typeface="Times New Roman"/>
              </a:rPr>
              <a:t>, J. (2025). Medication-focused telehealth interventions to reduce the hospital readmission rate: a systematic review. </a:t>
            </a:r>
            <a:r>
              <a:rPr lang="en-GB" sz="1600" i="1" dirty="0">
                <a:highlight>
                  <a:srgbClr val="FFFFFF"/>
                </a:highlight>
                <a:latin typeface="Times New Roman"/>
                <a:cs typeface="Times New Roman"/>
              </a:rPr>
              <a:t>Journal of Pharmaceutical Policy and Practice</a:t>
            </a:r>
            <a:r>
              <a:rPr lang="en-GB" sz="1600" dirty="0">
                <a:highlight>
                  <a:srgbClr val="FFFFFF"/>
                </a:highlight>
                <a:latin typeface="Times New Roman"/>
                <a:cs typeface="Times New Roman"/>
              </a:rPr>
              <a:t>, [online] 18(1). </a:t>
            </a:r>
            <a:r>
              <a:rPr lang="en-GB" sz="1600" dirty="0" err="1">
                <a:highlight>
                  <a:srgbClr val="FFFFFF"/>
                </a:highlight>
                <a:latin typeface="Times New Roman"/>
                <a:cs typeface="Times New Roman"/>
              </a:rPr>
              <a:t>doi:https</a:t>
            </a:r>
            <a:r>
              <a:rPr lang="en-GB" sz="1600" dirty="0">
                <a:highlight>
                  <a:srgbClr val="FFFFFF"/>
                </a:highlight>
                <a:latin typeface="Times New Roman"/>
                <a:cs typeface="Times New Roman"/>
              </a:rPr>
              <a:t>://doi.org/10.1080/20523211.2025.2457411.</a:t>
            </a:r>
            <a:endParaRPr lang="en-GB" sz="1600">
              <a:highlight>
                <a:srgbClr val="C6C6C6"/>
              </a:highlight>
              <a:latin typeface="Times New Roman"/>
              <a:cs typeface="Times New Roman"/>
            </a:endParaRPr>
          </a:p>
          <a:p>
            <a:pPr algn="just"/>
            <a:r>
              <a:rPr lang="en-GB" sz="1600" dirty="0">
                <a:highlight>
                  <a:srgbClr val="FFFFFF"/>
                </a:highlight>
                <a:latin typeface="Times New Roman"/>
                <a:cs typeface="Times New Roman"/>
              </a:rPr>
              <a:t>Farah, M.M. (2026). The impact of telehealth services on healthcare access in rural areas. </a:t>
            </a:r>
            <a:r>
              <a:rPr lang="en-GB" sz="1600" i="1" dirty="0">
                <a:highlight>
                  <a:srgbClr val="FFFFFF"/>
                </a:highlight>
                <a:latin typeface="Times New Roman"/>
                <a:cs typeface="Times New Roman"/>
              </a:rPr>
              <a:t>BMC Public Health</a:t>
            </a:r>
            <a:r>
              <a:rPr lang="en-GB" sz="1600" dirty="0">
                <a:highlight>
                  <a:srgbClr val="FFFFFF"/>
                </a:highlight>
                <a:latin typeface="Times New Roman"/>
                <a:cs typeface="Times New Roman"/>
              </a:rPr>
              <a:t>, Farah, M.M. The impact of telehealth services on healthcare access in rural areas. BMC Public Health (2026). </a:t>
            </a:r>
            <a:r>
              <a:rPr lang="en-GB" sz="1600" u="sng" dirty="0">
                <a:highlight>
                  <a:srgbClr val="FFFFFF"/>
                </a:highlight>
                <a:latin typeface="Arial Nova"/>
                <a:hlinkClick r:id="rId3"/>
              </a:rPr>
              <a:t>https://doi.org/10.1186/s12889-026-27579-8(https://doi.org/10.1186/s12889-026-27579-8</a:t>
            </a:r>
            <a:r>
              <a:rPr lang="en-GB" sz="1600" dirty="0">
                <a:highlight>
                  <a:srgbClr val="FFFFFF"/>
                </a:highlight>
                <a:latin typeface="Times New Roman"/>
                <a:cs typeface="Times New Roman"/>
              </a:rPr>
              <a:t>). </a:t>
            </a:r>
            <a:r>
              <a:rPr lang="en-GB" sz="1600" dirty="0" err="1">
                <a:highlight>
                  <a:srgbClr val="FFFFFF"/>
                </a:highlight>
                <a:latin typeface="Times New Roman"/>
                <a:cs typeface="Times New Roman"/>
              </a:rPr>
              <a:t>doi:https</a:t>
            </a:r>
            <a:r>
              <a:rPr lang="en-GB" sz="1600" dirty="0">
                <a:highlight>
                  <a:srgbClr val="FFFFFF"/>
                </a:highlight>
                <a:latin typeface="Times New Roman"/>
                <a:cs typeface="Times New Roman"/>
              </a:rPr>
              <a:t>://doi.org/10.1186/s12889-026-27579-8.</a:t>
            </a:r>
            <a:endParaRPr lang="en-GB" sz="1600">
              <a:highlight>
                <a:srgbClr val="C6C6C6"/>
              </a:highlight>
              <a:latin typeface="Times New Roman"/>
              <a:cs typeface="Times New Roman"/>
            </a:endParaRPr>
          </a:p>
          <a:p>
            <a:endParaRPr lang="en-GB" sz="1600" dirty="0">
              <a:latin typeface="Arial Nova"/>
            </a:endParaRPr>
          </a:p>
        </p:txBody>
      </p:sp>
    </p:spTree>
    <p:extLst>
      <p:ext uri="{BB962C8B-B14F-4D97-AF65-F5344CB8AC3E}">
        <p14:creationId xmlns:p14="http://schemas.microsoft.com/office/powerpoint/2010/main" val="285488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512B08-E820-7807-8040-C69A46BC82A9}"/>
              </a:ext>
            </a:extLst>
          </p:cNvPr>
          <p:cNvSpPr>
            <a:spLocks noGrp="1"/>
          </p:cNvSpPr>
          <p:nvPr>
            <p:ph type="title"/>
          </p:nvPr>
        </p:nvSpPr>
        <p:spPr>
          <a:xfrm>
            <a:off x="359229" y="365125"/>
            <a:ext cx="10994571" cy="6122534"/>
          </a:xfrm>
        </p:spPr>
        <p:txBody>
          <a:bodyPr>
            <a:normAutofit/>
          </a:bodyPr>
          <a:lstStyle/>
          <a:p>
            <a:pPr algn="just"/>
            <a:r>
              <a:rPr lang="en-GB" sz="1200" dirty="0">
                <a:highlight>
                  <a:srgbClr val="FFFFFF"/>
                </a:highlight>
                <a:latin typeface="Times New Roman"/>
                <a:cs typeface="Times New Roman"/>
              </a:rPr>
              <a:t>Fernandes, G., Figueiredo, T., Costa, E., Coelho, L. and </a:t>
            </a:r>
            <a:r>
              <a:rPr lang="en-GB" sz="1200" dirty="0" err="1">
                <a:highlight>
                  <a:srgbClr val="FFFFFF"/>
                </a:highlight>
                <a:latin typeface="Times New Roman"/>
                <a:cs typeface="Times New Roman"/>
              </a:rPr>
              <a:t>Loyens</a:t>
            </a:r>
            <a:r>
              <a:rPr lang="en-GB" sz="1200" dirty="0">
                <a:highlight>
                  <a:srgbClr val="FFFFFF"/>
                </a:highlight>
                <a:latin typeface="Times New Roman"/>
                <a:cs typeface="Times New Roman"/>
              </a:rPr>
              <a:t>, D. (2025). Impact of telehealth on health outcomes and quality of life in the older adults population: a systematic review. </a:t>
            </a:r>
            <a:r>
              <a:rPr lang="en-GB" sz="1200" i="1" dirty="0">
                <a:highlight>
                  <a:srgbClr val="FFFFFF"/>
                </a:highlight>
                <a:latin typeface="Times New Roman"/>
                <a:cs typeface="Times New Roman"/>
              </a:rPr>
              <a:t>Frontiers in Digital Health</a:t>
            </a:r>
            <a:r>
              <a:rPr lang="en-GB" sz="1200" dirty="0">
                <a:highlight>
                  <a:srgbClr val="FFFFFF"/>
                </a:highlight>
                <a:latin typeface="Times New Roman"/>
                <a:cs typeface="Times New Roman"/>
              </a:rPr>
              <a:t>, 7(10.11606/s1518-8787.2020054001942). </a:t>
            </a:r>
            <a:r>
              <a:rPr lang="en-GB" sz="1200" dirty="0" err="1">
                <a:highlight>
                  <a:srgbClr val="FFFFFF"/>
                </a:highlight>
                <a:latin typeface="Times New Roman"/>
                <a:cs typeface="Times New Roman"/>
              </a:rPr>
              <a:t>doi:https</a:t>
            </a:r>
            <a:r>
              <a:rPr lang="en-GB" sz="1200" dirty="0">
                <a:highlight>
                  <a:srgbClr val="FFFFFF"/>
                </a:highlight>
                <a:latin typeface="Times New Roman"/>
                <a:cs typeface="Times New Roman"/>
              </a:rPr>
              <a:t>://doi.org/10.3389/fdgth.2025.1708960.</a:t>
            </a:r>
            <a:endParaRPr lang="en-GB" sz="1200" dirty="0">
              <a:highlight>
                <a:srgbClr val="C6C6C6"/>
              </a:highlight>
              <a:latin typeface="Times New Roman"/>
              <a:cs typeface="Times New Roman"/>
            </a:endParaRPr>
          </a:p>
          <a:p>
            <a:pPr algn="just"/>
            <a:r>
              <a:rPr lang="en-GB" sz="1200">
                <a:highlight>
                  <a:srgbClr val="FFFFFF"/>
                </a:highlight>
                <a:latin typeface="Times New Roman"/>
                <a:cs typeface="Times New Roman"/>
              </a:rPr>
              <a:t>GOV.UK (2023). </a:t>
            </a:r>
            <a:r>
              <a:rPr lang="en-GB" sz="1200" i="1">
                <a:highlight>
                  <a:srgbClr val="FFFFFF"/>
                </a:highlight>
                <a:latin typeface="Times New Roman"/>
                <a:cs typeface="Times New Roman"/>
              </a:rPr>
              <a:t>NHS England’s protection of patient data</a:t>
            </a:r>
            <a:r>
              <a:rPr lang="en-GB" sz="1200">
                <a:highlight>
                  <a:srgbClr val="FFFFFF"/>
                </a:highlight>
                <a:latin typeface="Times New Roman"/>
                <a:cs typeface="Times New Roman"/>
              </a:rPr>
              <a:t>. [online] GOV.UK. Available at: </a:t>
            </a:r>
            <a:r>
              <a:rPr lang="en-GB" sz="1200" u="sng" dirty="0">
                <a:highlight>
                  <a:srgbClr val="FFFFFF"/>
                </a:highlight>
                <a:latin typeface="Arial Nova"/>
                <a:hlinkClick r:id="rId2"/>
              </a:rPr>
              <a:t>https://www.gov.uk/government/publications/nhs-englands-protection-of-patient-data/nhs-englands-protection-of-patient-data</a:t>
            </a:r>
            <a:r>
              <a:rPr lang="en-GB" sz="1200">
                <a:highlight>
                  <a:srgbClr val="FFFFFF"/>
                </a:highlight>
                <a:latin typeface="Times New Roman"/>
                <a:cs typeface="Times New Roman"/>
              </a:rPr>
              <a:t>.</a:t>
            </a:r>
            <a:endParaRPr lang="en-GB" sz="1200" dirty="0">
              <a:highlight>
                <a:srgbClr val="C6C6C6"/>
              </a:highlight>
              <a:latin typeface="Times New Roman"/>
              <a:cs typeface="Times New Roman"/>
            </a:endParaRPr>
          </a:p>
          <a:p>
            <a:pPr algn="just"/>
            <a:r>
              <a:rPr lang="en-GB" sz="1200" dirty="0" err="1">
                <a:highlight>
                  <a:srgbClr val="FFFFFF"/>
                </a:highlight>
                <a:latin typeface="Times New Roman"/>
                <a:cs typeface="Times New Roman"/>
              </a:rPr>
              <a:t>HealthEvoke</a:t>
            </a:r>
            <a:r>
              <a:rPr lang="en-GB" sz="1200" dirty="0">
                <a:highlight>
                  <a:srgbClr val="FFFFFF"/>
                </a:highlight>
                <a:latin typeface="Times New Roman"/>
                <a:cs typeface="Times New Roman"/>
              </a:rPr>
              <a:t> (2025). </a:t>
            </a:r>
            <a:r>
              <a:rPr lang="en-GB" sz="1200" i="1" dirty="0">
                <a:highlight>
                  <a:srgbClr val="FFFFFF"/>
                </a:highlight>
                <a:latin typeface="Times New Roman"/>
                <a:cs typeface="Times New Roman"/>
              </a:rPr>
              <a:t>Telemedicine in 2025: Everything You Need to Know</a:t>
            </a:r>
            <a:r>
              <a:rPr lang="en-GB" sz="1200" dirty="0">
                <a:highlight>
                  <a:srgbClr val="FFFFFF"/>
                </a:highlight>
                <a:latin typeface="Times New Roman"/>
                <a:cs typeface="Times New Roman"/>
              </a:rPr>
              <a:t>. [online] </a:t>
            </a:r>
            <a:r>
              <a:rPr lang="en-GB" sz="1200" dirty="0" err="1">
                <a:highlight>
                  <a:srgbClr val="FFFFFF"/>
                </a:highlight>
                <a:latin typeface="Times New Roman"/>
                <a:cs typeface="Times New Roman"/>
              </a:rPr>
              <a:t>HealthEvoke</a:t>
            </a:r>
            <a:r>
              <a:rPr lang="en-GB" sz="1200" dirty="0">
                <a:highlight>
                  <a:srgbClr val="FFFFFF"/>
                </a:highlight>
                <a:latin typeface="Times New Roman"/>
                <a:cs typeface="Times New Roman"/>
              </a:rPr>
              <a:t>. Available at: </a:t>
            </a:r>
            <a:r>
              <a:rPr lang="en-GB" sz="1200" u="sng" dirty="0">
                <a:highlight>
                  <a:srgbClr val="FFFFFF"/>
                </a:highlight>
                <a:latin typeface="Arial Nova"/>
                <a:hlinkClick r:id="rId3"/>
              </a:rPr>
              <a:t>https://www.healthevoke.com/telemedicine-in-2025-everything-you-need-know/</a:t>
            </a:r>
            <a:r>
              <a:rPr lang="en-GB" sz="1200" dirty="0">
                <a:highlight>
                  <a:srgbClr val="FFFFFF"/>
                </a:highlight>
                <a:latin typeface="Times New Roman"/>
                <a:cs typeface="Times New Roman"/>
              </a:rPr>
              <a:t>.</a:t>
            </a:r>
            <a:endParaRPr lang="en-GB" sz="1200" dirty="0">
              <a:highlight>
                <a:srgbClr val="C6C6C6"/>
              </a:highlight>
              <a:latin typeface="Times New Roman"/>
              <a:cs typeface="Times New Roman"/>
            </a:endParaRPr>
          </a:p>
          <a:p>
            <a:pPr algn="just"/>
            <a:r>
              <a:rPr lang="en-GB" sz="1200" dirty="0" err="1">
                <a:highlight>
                  <a:srgbClr val="FFFFFF"/>
                </a:highlight>
                <a:latin typeface="Times New Roman"/>
                <a:cs typeface="Times New Roman"/>
              </a:rPr>
              <a:t>jwyland</a:t>
            </a:r>
            <a:r>
              <a:rPr lang="en-GB" sz="1200" dirty="0">
                <a:highlight>
                  <a:srgbClr val="FFFFFF"/>
                </a:highlight>
                <a:latin typeface="Times New Roman"/>
                <a:cs typeface="Times New Roman"/>
              </a:rPr>
              <a:t> (2025). </a:t>
            </a:r>
            <a:r>
              <a:rPr lang="en-GB" sz="1200" i="1" dirty="0">
                <a:highlight>
                  <a:srgbClr val="FFFFFF"/>
                </a:highlight>
                <a:latin typeface="Times New Roman"/>
                <a:cs typeface="Times New Roman"/>
              </a:rPr>
              <a:t>Implementing Telehealth Services: Challenges and Solutions | Implementation Science</a:t>
            </a:r>
            <a:r>
              <a:rPr lang="en-GB" sz="1200" dirty="0">
                <a:highlight>
                  <a:srgbClr val="FFFFFF"/>
                </a:highlight>
                <a:latin typeface="Times New Roman"/>
                <a:cs typeface="Times New Roman"/>
              </a:rPr>
              <a:t>. [online] Ufl.edu. Available at: </a:t>
            </a:r>
            <a:r>
              <a:rPr lang="en-GB" sz="1200" u="sng" dirty="0">
                <a:highlight>
                  <a:srgbClr val="FFFFFF"/>
                </a:highlight>
                <a:latin typeface="Arial Nova"/>
                <a:hlinkClick r:id="rId4"/>
              </a:rPr>
              <a:t>https://impsci.med.ufl.edu/implementing-telehealth-services-challenges-and-solutions/</a:t>
            </a:r>
            <a:r>
              <a:rPr lang="en-GB" sz="1200" dirty="0">
                <a:highlight>
                  <a:srgbClr val="FFFFFF"/>
                </a:highlight>
                <a:latin typeface="Times New Roman"/>
                <a:cs typeface="Times New Roman"/>
              </a:rPr>
              <a:t>.</a:t>
            </a:r>
            <a:endParaRPr lang="en-GB" sz="1200" dirty="0">
              <a:highlight>
                <a:srgbClr val="C6C6C6"/>
              </a:highlight>
              <a:latin typeface="Times New Roman"/>
              <a:cs typeface="Times New Roman"/>
            </a:endParaRPr>
          </a:p>
          <a:p>
            <a:pPr algn="just"/>
            <a:r>
              <a:rPr lang="en-GB" sz="1200" dirty="0" err="1">
                <a:highlight>
                  <a:srgbClr val="FFFFFF"/>
                </a:highlight>
                <a:latin typeface="Times New Roman"/>
                <a:cs typeface="Times New Roman"/>
              </a:rPr>
              <a:t>Lourençön</a:t>
            </a:r>
            <a:r>
              <a:rPr lang="en-GB" sz="1200" dirty="0">
                <a:highlight>
                  <a:srgbClr val="FFFFFF"/>
                </a:highlight>
                <a:latin typeface="Times New Roman"/>
                <a:cs typeface="Times New Roman"/>
              </a:rPr>
              <a:t>, M., </a:t>
            </a:r>
            <a:r>
              <a:rPr lang="en-GB" sz="1200" dirty="0" err="1">
                <a:highlight>
                  <a:srgbClr val="FFFFFF"/>
                </a:highlight>
                <a:latin typeface="Times New Roman"/>
                <a:cs typeface="Times New Roman"/>
              </a:rPr>
              <a:t>Broilo</a:t>
            </a:r>
            <a:r>
              <a:rPr lang="en-GB" sz="1200" dirty="0">
                <a:highlight>
                  <a:srgbClr val="FFFFFF"/>
                </a:highlight>
                <a:latin typeface="Times New Roman"/>
                <a:cs typeface="Times New Roman"/>
              </a:rPr>
              <a:t>, C., Rijo, R. and Alves, D. (2022). Evaluation of the Usability of a Telehealth System for COVID-19 According to the Perception of the User Professional. </a:t>
            </a:r>
            <a:r>
              <a:rPr lang="en-GB" sz="1200" i="1" dirty="0">
                <a:highlight>
                  <a:srgbClr val="FFFFFF"/>
                </a:highlight>
                <a:latin typeface="Times New Roman"/>
                <a:cs typeface="Times New Roman"/>
              </a:rPr>
              <a:t>E-health telecommunication systems and networks</a:t>
            </a:r>
            <a:r>
              <a:rPr lang="en-GB" sz="1200" dirty="0">
                <a:highlight>
                  <a:srgbClr val="FFFFFF"/>
                </a:highlight>
                <a:latin typeface="Times New Roman"/>
                <a:cs typeface="Times New Roman"/>
              </a:rPr>
              <a:t>, 11(03), pp.101–108. </a:t>
            </a:r>
            <a:r>
              <a:rPr lang="en-GB" sz="1200" dirty="0" err="1">
                <a:highlight>
                  <a:srgbClr val="FFFFFF"/>
                </a:highlight>
                <a:latin typeface="Times New Roman"/>
                <a:cs typeface="Times New Roman"/>
              </a:rPr>
              <a:t>doi:https</a:t>
            </a:r>
            <a:r>
              <a:rPr lang="en-GB" sz="1200" dirty="0">
                <a:highlight>
                  <a:srgbClr val="FFFFFF"/>
                </a:highlight>
                <a:latin typeface="Times New Roman"/>
                <a:cs typeface="Times New Roman"/>
              </a:rPr>
              <a:t>://doi.org/10.4236/etsn.2022.113007.</a:t>
            </a:r>
            <a:endParaRPr lang="en-GB" sz="1200" dirty="0">
              <a:highlight>
                <a:srgbClr val="C6C6C6"/>
              </a:highlight>
              <a:latin typeface="Times New Roman"/>
              <a:cs typeface="Times New Roman"/>
            </a:endParaRPr>
          </a:p>
          <a:p>
            <a:pPr algn="just"/>
            <a:r>
              <a:rPr lang="en-GB" sz="1200">
                <a:highlight>
                  <a:srgbClr val="FFFFFF"/>
                </a:highlight>
                <a:latin typeface="Times New Roman"/>
                <a:cs typeface="Times New Roman"/>
              </a:rPr>
              <a:t>Mayo Clinic (2024). </a:t>
            </a:r>
            <a:r>
              <a:rPr lang="en-GB" sz="1200" i="1">
                <a:highlight>
                  <a:srgbClr val="FFFFFF"/>
                </a:highlight>
                <a:latin typeface="Times New Roman"/>
                <a:cs typeface="Times New Roman"/>
              </a:rPr>
              <a:t>Telehealth: Technology meets health care</a:t>
            </a:r>
            <a:r>
              <a:rPr lang="en-GB" sz="1200">
                <a:highlight>
                  <a:srgbClr val="FFFFFF"/>
                </a:highlight>
                <a:latin typeface="Times New Roman"/>
                <a:cs typeface="Times New Roman"/>
              </a:rPr>
              <a:t>. [online] Mayo Clinic. Available at: </a:t>
            </a:r>
            <a:r>
              <a:rPr lang="en-GB" sz="1200" u="sng" dirty="0">
                <a:highlight>
                  <a:srgbClr val="FFFFFF"/>
                </a:highlight>
                <a:latin typeface="Arial Nova"/>
                <a:hlinkClick r:id="rId5"/>
              </a:rPr>
              <a:t>https://www.mayoclinic.org/healthy-lifestyle/consumer-health/in-depth/telehealth/art-20044878</a:t>
            </a:r>
            <a:r>
              <a:rPr lang="en-GB" sz="1200">
                <a:highlight>
                  <a:srgbClr val="FFFFFF"/>
                </a:highlight>
                <a:latin typeface="Times New Roman"/>
                <a:cs typeface="Times New Roman"/>
              </a:rPr>
              <a:t>.</a:t>
            </a:r>
            <a:endParaRPr lang="en-GB" sz="1200" dirty="0">
              <a:highlight>
                <a:srgbClr val="C6C6C6"/>
              </a:highlight>
              <a:latin typeface="Times New Roman"/>
              <a:cs typeface="Times New Roman"/>
            </a:endParaRPr>
          </a:p>
          <a:p>
            <a:pPr algn="just"/>
            <a:br>
              <a:rPr lang="en-GB" sz="1200" dirty="0">
                <a:highlight>
                  <a:srgbClr val="FFFFFF"/>
                </a:highlight>
                <a:latin typeface="Times New Roman"/>
                <a:cs typeface="Times New Roman"/>
              </a:rPr>
            </a:br>
            <a:r>
              <a:rPr lang="en-GB" sz="1200">
                <a:highlight>
                  <a:srgbClr val="FFFFFF"/>
                </a:highlight>
                <a:latin typeface="Times New Roman"/>
                <a:cs typeface="Times New Roman"/>
              </a:rPr>
              <a:t>NHS England (2023). </a:t>
            </a:r>
            <a:r>
              <a:rPr lang="en-GB" sz="1200" i="1">
                <a:highlight>
                  <a:srgbClr val="FFFFFF"/>
                </a:highlight>
                <a:latin typeface="Times New Roman"/>
                <a:cs typeface="Times New Roman"/>
              </a:rPr>
              <a:t>Inclusive digital healthcare: a framework for NHS action on digital inclusion</a:t>
            </a:r>
            <a:r>
              <a:rPr lang="en-GB" sz="1200">
                <a:highlight>
                  <a:srgbClr val="FFFFFF"/>
                </a:highlight>
                <a:latin typeface="Times New Roman"/>
                <a:cs typeface="Times New Roman"/>
              </a:rPr>
              <a:t>. [online] NHS England. Available at: </a:t>
            </a:r>
            <a:r>
              <a:rPr lang="en-GB" sz="1200" u="sng">
                <a:highlight>
                  <a:srgbClr val="FFFFFF"/>
                </a:highlight>
                <a:latin typeface="Arial Nova"/>
              </a:rPr>
              <a:t>https://www.england.nhs.uk/long-read/inclusive-digital-healthcare-a-framework-for-nhs-action-on-digital-inclusion/</a:t>
            </a:r>
            <a:r>
              <a:rPr lang="en-GB" sz="1200" dirty="0">
                <a:highlight>
                  <a:srgbClr val="FFFFFF"/>
                </a:highlight>
                <a:latin typeface="Times New Roman"/>
                <a:cs typeface="Times New Roman"/>
              </a:rPr>
              <a:t>.</a:t>
            </a:r>
            <a:endParaRPr lang="en-GB" sz="1200" dirty="0">
              <a:highlight>
                <a:srgbClr val="C6C6C6"/>
              </a:highlight>
              <a:latin typeface="Times New Roman"/>
              <a:cs typeface="Times New Roman"/>
            </a:endParaRPr>
          </a:p>
          <a:p>
            <a:pPr algn="just"/>
            <a:r>
              <a:rPr lang="en-GB" sz="1200" dirty="0">
                <a:highlight>
                  <a:srgbClr val="FFFFFF"/>
                </a:highlight>
                <a:latin typeface="Times New Roman"/>
                <a:cs typeface="Times New Roman"/>
              </a:rPr>
              <a:t>Ogunniyi, J.O., </a:t>
            </a:r>
            <a:r>
              <a:rPr lang="en-GB" sz="1200" dirty="0" err="1">
                <a:highlight>
                  <a:srgbClr val="FFFFFF"/>
                </a:highlight>
                <a:latin typeface="Times New Roman"/>
                <a:cs typeface="Times New Roman"/>
              </a:rPr>
              <a:t>Emuoyibofarhe</a:t>
            </a:r>
            <a:r>
              <a:rPr lang="en-GB" sz="1200" dirty="0">
                <a:highlight>
                  <a:srgbClr val="FFFFFF"/>
                </a:highlight>
                <a:latin typeface="Times New Roman"/>
                <a:cs typeface="Times New Roman"/>
              </a:rPr>
              <a:t>, J.O. and Olamoyegun, M.A. (2021). Tele-Healthcare Monitoring System-Based for the Management of Diabetes </a:t>
            </a:r>
            <a:r>
              <a:rPr lang="en-GB" sz="1200" dirty="0" err="1">
                <a:highlight>
                  <a:srgbClr val="FFFFFF"/>
                </a:highlight>
                <a:latin typeface="Times New Roman"/>
                <a:cs typeface="Times New Roman"/>
              </a:rPr>
              <a:t>Emergencie</a:t>
            </a:r>
            <a:r>
              <a:rPr lang="en-GB" sz="1200" dirty="0">
                <a:highlight>
                  <a:srgbClr val="FFFFFF"/>
                </a:highlight>
                <a:latin typeface="Times New Roman"/>
                <a:cs typeface="Times New Roman"/>
              </a:rPr>
              <a:t>. </a:t>
            </a:r>
            <a:r>
              <a:rPr lang="en-GB" sz="1200" i="1" dirty="0">
                <a:highlight>
                  <a:srgbClr val="FFFFFF"/>
                </a:highlight>
                <a:latin typeface="Times New Roman"/>
                <a:cs typeface="Times New Roman"/>
              </a:rPr>
              <a:t>E-Health Telecommunication Systems and Networks</a:t>
            </a:r>
            <a:r>
              <a:rPr lang="en-GB" sz="1200" dirty="0">
                <a:highlight>
                  <a:srgbClr val="FFFFFF"/>
                </a:highlight>
                <a:latin typeface="Times New Roman"/>
                <a:cs typeface="Times New Roman"/>
              </a:rPr>
              <a:t>, 10(04), pp.83–94. </a:t>
            </a:r>
            <a:r>
              <a:rPr lang="en-GB" sz="1200" dirty="0" err="1">
                <a:highlight>
                  <a:srgbClr val="FFFFFF"/>
                </a:highlight>
                <a:latin typeface="Times New Roman"/>
                <a:cs typeface="Times New Roman"/>
              </a:rPr>
              <a:t>doi:https</a:t>
            </a:r>
            <a:r>
              <a:rPr lang="en-GB" sz="1200" dirty="0">
                <a:highlight>
                  <a:srgbClr val="FFFFFF"/>
                </a:highlight>
                <a:latin typeface="Times New Roman"/>
                <a:cs typeface="Times New Roman"/>
              </a:rPr>
              <a:t>://doi.org/10.4236/etsn.2021.104005.</a:t>
            </a:r>
            <a:endParaRPr lang="en-GB" sz="1200" dirty="0">
              <a:highlight>
                <a:srgbClr val="C6C6C6"/>
              </a:highlight>
              <a:latin typeface="Times New Roman"/>
              <a:cs typeface="Times New Roman"/>
            </a:endParaRPr>
          </a:p>
          <a:p>
            <a:pPr algn="just"/>
            <a:r>
              <a:rPr lang="en-GB" sz="1200" dirty="0">
                <a:highlight>
                  <a:srgbClr val="FFFFFF"/>
                </a:highlight>
                <a:latin typeface="Times New Roman"/>
                <a:cs typeface="Times New Roman"/>
              </a:rPr>
              <a:t>Shaver, J. (2022). The State of Telehealth Before and After the COVID-19 Pandemic. </a:t>
            </a:r>
            <a:r>
              <a:rPr lang="en-GB" sz="1200" i="1" dirty="0">
                <a:highlight>
                  <a:srgbClr val="FFFFFF"/>
                </a:highlight>
                <a:latin typeface="Times New Roman"/>
                <a:cs typeface="Times New Roman"/>
              </a:rPr>
              <a:t>Primary Care: Clinics in Office Practice</a:t>
            </a:r>
            <a:r>
              <a:rPr lang="en-GB" sz="1200" dirty="0">
                <a:highlight>
                  <a:srgbClr val="FFFFFF"/>
                </a:highlight>
                <a:latin typeface="Times New Roman"/>
                <a:cs typeface="Times New Roman"/>
              </a:rPr>
              <a:t>, [online] 49(4), pp.517–530. </a:t>
            </a:r>
            <a:r>
              <a:rPr lang="en-GB" sz="1200" dirty="0" err="1">
                <a:highlight>
                  <a:srgbClr val="FFFFFF"/>
                </a:highlight>
                <a:latin typeface="Times New Roman"/>
                <a:cs typeface="Times New Roman"/>
              </a:rPr>
              <a:t>doi:https</a:t>
            </a:r>
            <a:r>
              <a:rPr lang="en-GB" sz="1200" dirty="0">
                <a:highlight>
                  <a:srgbClr val="FFFFFF"/>
                </a:highlight>
                <a:latin typeface="Times New Roman"/>
                <a:cs typeface="Times New Roman"/>
              </a:rPr>
              <a:t>://doi.org/10.1016/j.pop.2022.04.002.</a:t>
            </a:r>
            <a:endParaRPr lang="en-GB" sz="1200" dirty="0">
              <a:highlight>
                <a:srgbClr val="C6C6C6"/>
              </a:highlight>
              <a:latin typeface="Times New Roman"/>
              <a:cs typeface="Times New Roman"/>
            </a:endParaRPr>
          </a:p>
          <a:p>
            <a:pPr algn="just"/>
            <a:endParaRPr lang="en-GB" sz="1200" dirty="0">
              <a:highlight>
                <a:srgbClr val="C6C6C6"/>
              </a:highlight>
              <a:latin typeface="Times New Roman"/>
              <a:cs typeface="Times New Roman"/>
            </a:endParaRPr>
          </a:p>
          <a:p>
            <a:pPr algn="just"/>
            <a:endParaRPr lang="en-GB" sz="1100" dirty="0">
              <a:highlight>
                <a:srgbClr val="C6C6C6"/>
              </a:highlight>
              <a:latin typeface="Arial Nova"/>
            </a:endParaRPr>
          </a:p>
          <a:p>
            <a:endParaRPr lang="en-GB" sz="1600" dirty="0">
              <a:latin typeface="Arial Nova"/>
            </a:endParaRPr>
          </a:p>
        </p:txBody>
      </p:sp>
    </p:spTree>
    <p:extLst>
      <p:ext uri="{BB962C8B-B14F-4D97-AF65-F5344CB8AC3E}">
        <p14:creationId xmlns:p14="http://schemas.microsoft.com/office/powerpoint/2010/main" val="18450013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   Name: Lowretta Momoh   ID: 2334527   Module: Digital Transformation in Health and Care Prof.    Module Code: BMHP6026   Lecturer: Martin Svejda   Assignment: (Written Report)  Digital Innovation – Impact of Telehealth on Health and Social Care.    Date: 04/07/2026  </vt:lpstr>
      <vt:lpstr>THE IMPACT OF TELEHEALTH ON HEALTH AND SOCIAL CARE: An Analytical Study.  Introduction:  What is Telehealth: The use of assistive technology to remotely monitor, manage, or regulate your health is known as telehealth.  Patients who have been diagnosed with a chronic illness are typically eligible, as are other individuals who might also benefit from the services, such as those with high blood pressure, diabetes, heart failure, pulmonary rehabilitation, learning disabilities, and breathing issues (chronic obstructive pulmonary disease, or COPD).  Pressure Area Care (Monitoring, healed and at risk) (Age UK, 2019). The advent of digital innovations has significantly transformed various sectors, with health and social care at the forefront of this evolution. Telehealth, which is a variety of technologies that enable remote healthcare delivery, is one of the most significant developments of the past ten years. This aims to investigate the successful implementation of telehealth within health and social care, focusing on its implications for workforce dynamics, and service delivery.   Workforce:  The implementation of telehealth has necessitated changes in job roles and competencies within the health and social care workforce.  Healthcare professionals are increasingly required to develop digital literacy skills to effectively utilize telehealth platforms.  Additionally, new roles have emerged, such as telehealth coordinators and digital health specialists, which require specialised training and competencies.  This shift has led to a re-evaluation of existing job descriptions and the need for ongoing professional development (Rhoads, 2017).   </vt:lpstr>
      <vt:lpstr> Workforce:  The implementation of telehealth has necessitated changes in job roles and competencies within the health and social care workforce.  Healthcare professionals are increasingly required to develop digital literacy skills to effectively utilize telehealth platforms.  Additionally, new roles have emerged, such as telehealth coordinators and digital health specialists, which require specialised training and competencies.  This shift has led to a re-evaluation of existing job descriptions and the need for ongoing professional development (Rhoads, 2017).   Challenges:   In the health and social care workforce, the implementation of telehealth challenges is:  Limited number of qualified clinical training sites, limited number of classrooms and lab spaces, need for qualified educators, as many of the elder faculty members are retiring. Financial cost and Time to complete programs make it difficult to rapidly replace providers who leave the field (Rhoads, 2017).   Workforce Improvement:   The advent of telehealth has transformed the landscape of health and social care, particularly in response to the COVID-19pandemic.  This aims to analyse the successful implementation of telehealth and its implications for workforce dynamics.  It will explore whether telehealth has improved service delivery, identified the beneficiaries of these improvements, and examined the evidence supporting these claims (Shaver, 2022).  Additionally, this addresses the downsides of telehealth and their implications for practice, policy and training within the health and social care sectors.      </vt:lpstr>
      <vt:lpstr>For Whom:  Telehealth encompasses a range of technologies that facilitate remote healthcare delivery, including video consultations, mobile health applications, and remote patient monitoring.  The literature indicates that telehealth can enhance access to care, particularly for underserved populations.  Studies have shown that telehealth has improved patient outcomes, including higher satisfaction rates and better management of chronic conditions (Ogunniyi, Emuoyibofarhe and Olamoyegun, 2021). However, the implementation of telehealth is not without challenges; issues such as technological barriers, privacy concerns, and the need for adequate training for healthcare professionals have been documented.   Furthermore, the impact of telehealth on workforce dynamics, including changes in roles and responsibilities, has been less extensively studied.  Evidence Shows:   This analysis employs a qualitative approach, synthesising findings from peer-reviewed articles, government reports, and case studies related to telehealth implementation.  The selected literature spans various healthcare settings, including primary care, mental health, and disease management.  The focus is identifying key themes related to workforce dynamics, patient outcomes, and the challenges faced during implementation (NHS England, 2023). The evidence suggests that while telehealth has improved service delivery for many, it has also highlighted disparities in access to technology and training.  Vulnerable populations may not benefit equally from telehealth services, raising concerns about equality in healthcare delivery.  </vt:lpstr>
      <vt:lpstr>   The Downside:  The findings indicate that telehealth has led to several improvements in health and social care delivery.  For healthcare professionals, telehealth has facilitated greater flexibility in work schedules and reduced travel time, allowing for more efficient use of resources.  Patients have reported increased satisfaction due to the convenience of accessing care from home, particularly for those with mobility issues or living in remote areas (jwyland, 2025).  However, the implementation of telehealth has also revealed significant downsides.  Many healthcare professionals have expressed concerns about the adequacy of training for telehealth technologies, leading to feelings of inadequacy and stress.  Additionally, the lack of face–to–face interaction can hinder the development of therapeutic relationships, particularly in mental health care; physicians cannot fully examine a patient, take blood or urine samples or administer shots.  Beyond those clinical limits, there are bigger, systemic problems that make it hard to roll telehealth out widely and fairly.  Not everyone has a reliable internet connection and a device to use it on. (jwyland, 2025).    What it meant for Practice, Policy, or training:  The successful implementation of telehealth has significant implications for workforce dynamics in health and social care.  While it has improved access and efficiency, it has also necessitated a re-evaluation of training programs and policies.  Healthcare organizations must invest in comprehensive training for staff to ensure they are equipped to utilize telehealth technologies effectively.  Furthermore, policies should be developed to address the challenges of maintaining patient-provider relationships in a virtual environment. The evidence suggests that while telehealth has improved service delivery for many, it has also highlighted disparities in access to technology and training.  Vulnerable populations may not benefit equally from telehealth services, raising concerns about equity in healthcare delivery (Rhoads, 2017).    </vt:lpstr>
      <vt:lpstr>Innovative Solutions:   • Expanding funding for universities.  • Creating new health workforce programs.  • Creating agreements for dual admission programs.  • Establishing university medical centre partnerships for training facilities.  • Creating community need-focused clinical opportunities in public health or behavioural health nursing (Rhoads, 2017).   Service Delivery:  Introduction: Particularly in the wake of the COVID-19 pandemic, the emergence of telehealth has completely changed the health and social care landscape. This aims to analyse the successful implementations for service delivery, explore whether telehealth has improved service delivery, identify the beneficiaries, present evidence supporting its effectiveness, examine potential downsides and consider implications for practice, policy and training.  Telehealth encompasses a range of technologies that facilitate remote healthcare delivery, including video consultations, mobile health applications, and remote monitoring systems.  </vt:lpstr>
      <vt:lpstr>Results:  Improvement in Service Delivery:  Telehealth has demonstrated significant improvements in service delivery.  For instance, a study revealed that telehealth interventions led to a 20% reduction in hospital readmissions among patients with chronic conditions; 10 studies demonstrated success in reducing readmissions; seven (7) of these studies targeted patients with heart failure (HF).  This improvement is particularly beneficial for older adults and individuals with mobility issues (Emadi et al, 2025).  Beneficiaries:  The primary beneficiaries of telehealth include patients, healthcare providers, and healthcare systems.  Patients experience increased access to care, particularly in rural or underserved areas, while providers benefit from enhanced efficiency and reduced administrative burdens.  Additionally, healthcare systems can achieve cost savings through reduced hospitalisations and improved resource allocation (Boudreau et al, 2024).  </vt:lpstr>
      <vt:lpstr> Evidence of Effectiveness:  Numerous studies support the effectiveness of telehealth. Several studies have highlighted the positive impact of telehealth on chronic disease management, mental health services, and preventive care (Mayo Clinic, 2024).  Telehealth interventions improved clinical outcomes in various conditions, including diabetes and hypertension.  Furthermore, patient satisfaction surveys consistently indicate high levels of satisfaction with telehealth services (Farah, 2026).  Downside:  Despite its advantages, telehealth presents several downsides.  Issues such as technological barriers, including a lack of internet access and digital literacy, disproportionately affect vulnerable populations.  Additionally, concerns regarding data privacy and security can deter patients from engaging with telehealth services.  The impersonal nature of virtual consultations may also lead to decreased rapport between patients and providers, potentially impacting the quality of care.  Discussion:  The successful implementation of telehealth has significant implications for practice, policy, and training.  For practice, healthcare providers must develop competencies in telehealth technologies and communication strategies to ensure effective virtual consultations.  Policymakers should address disparities in access to technology and establish regulations that protect patient privacy while promoting telehealth adoption (GOV.UK, 2023).  Training programs for healthcare professionals should incorporate telehealth skills to prepare them for the evolving landscape of healthcare delivery.  </vt:lpstr>
      <vt:lpstr>    Conclusion:  In conclusion, the successful implementation of telehealth has improved service delivery in health and social care, benefiting patients, providers, and healthcare systems.  While evidence supports its effectiveness, challenges such as technological barriers and privacy concerns must be addressed.  The implications for practice, policy, and training are profound, necessitating a concerted effort to integrate telehealth into the broader healthcare framework. However, promoting health equity, the involvement of family members in telehealth consultations can strengthen patients’ support systems, fostering a collaborative approach to care.  The co-production of health services through telehealth can also provide public health outcomes by encouraging preventive care and early intervention (Farah, 2026).   According to Fernandes et al. (2025), Telehealth is a broad concept that goes beyond telemedicine to encompass not only direct clinical care and remote consultations, but also mobile health applications, digital therapeutics-, and health education. As a result, healthcare is moving away from episodic and reactive care and toward a more continuous, preventive,  and holistic model. It can be delivered in avariety of ways depending on a range of modalities and goals and used either alone  or in combination to increase the efficacy of therapy. The primary categories are synchronous communication, which involves real-time interactions through audio or  video consultations; asynchronous communication, which includes sending digital  images and test results; and remote patient  monitoring, which makes it possible to gather patient data to track health trends and direct prom interventions   (HealthEvoke, 2025).     </vt:lpstr>
      <vt:lpstr>Methodology:  This employs a qualitative approach, utilising a systematic review of existing literature and case studies to analyse the impact of telehealth on health and social care.  Data were collected from peer-reviewed journals and government reports.  The analysis focuses on four key areas: workforce changes, service delivery, patient experiences, and community effects.     According to Lourençön et al. (2022), Telehealth and telemedicine play a significant role in fulfilling numerous needs in the health sector, helping to lower the risk of coronavirus transmission in various global circumstances.  When a patient exhibits COVID-19 symptoms, qualified and trained nursing professionals use telehealth to provide remote treatment and clinical triage, all under the direction of clinical algorithms that are based on and cited in scientific literature. Different recommendations were given to the patient based on each identified risk scenario, including promotion and prevention guidelines, home isolation for cases and household contacts, self-declaration, medication usage guidance, referral to the most suitable health service, health, and, among other things, returning calls for all cases with severe symptoms. (Lourençön et al, 2022). </vt:lpstr>
      <vt:lpstr>Discussion: The successful implementation of telehealth within health and social care has led to significant changes across various dimensions.  Workforce dynamics have evolved, necessitating new competencies and roles.  Service delivery has become more flexible and accessible, although concerns regarding the quality of care persist.  Patient experiences have generally improved, but the need for personal connection remains a critical factor.   Finally, telehealth has the potential to enhance community health by promoting equity and collaboration.  Conclusion: In conclusion, the implementation of telehealth within health and social care has yielded both positive and negative implications for workforce dynamics.  While it has improved access to care and efficiency, it has also introduced challenges that must be addressed through targeted training and policy development.  Future research should focus on longitudinal studies to assess the long-term impacts of telehealth on workforce dynamics and patient outcomes. Telehealth represents a significant digital innovation that has transformed health and social care over the past decade.  While it offers numerous benefits, including improved access to care and enhanced patient experiences, challenges remain in ensuring quality and maintaining personal connections.  Future research should focus on addressing these challenges and exploring the long-term implications of telehealth on health outcomes and workforce dynamics (jwyland, 2025).  </vt:lpstr>
      <vt:lpstr>Reference:  Age UK (2019). Telecare services: Using Technology for Independence | Age UK. [online] Ageuk.org.uk. Available at: https://www.ageuk.org.uk/information-advice/care/housing-options/adapting-home/telecare/. Boudreau, E., Sutherland, A., Bozzi, D., Canterberry, M. and Sylwestrzak, G. (2024). Primary Care Telehealth Utilization by Access-Challenged Populations in Medicare Advantage. Health Affairs Scholar, Health Affairs Scholar, Volume 2, Issue 10, October 2024, qxae120,(Online ISSN 2976-5390). doi:https://doi.org/10.1093/haschl/qxae120. Emadi, F., Dabliz, R., Moles, R., Carter, S., Chen, J., Grover, C., Angley, M., Elliott, R.A., Criddle, D., Rigby, D., Shakib, S., Sanfilippo, F., Budgeon, C., Nguyen, K.-H., Yates, P., Phillips, K., Packer, A., Krogh, L., Poon, S. and Penm, J. (2025). Medication-focused telehealth interventions to reduce the hospital readmission rate: a systematic review. Journal of Pharmaceutical Policy and Practice, [online] 18(1). doi:https://doi.org/10.1080/20523211.2025.2457411. Farah, M.M. (2026). The impact of telehealth services on healthcare access in rural areas. BMC Public Health, Farah, M.M. The impact of telehealth services on healthcare access in rural areas. BMC Public Health (2026). https://doi.org/10.1186/s12889-026-27579-8(https://doi.org/10.1186/s12889-026-27579-8). doi:https://doi.org/10.1186/s12889-026-27579-8. </vt:lpstr>
      <vt:lpstr>Fernandes, G., Figueiredo, T., Costa, E., Coelho, L. and Loyens, D. (2025). Impact of telehealth on health outcomes and quality of life in the older adults population: a systematic review. Frontiers in Digital Health, 7(10.11606/s1518-8787.2020054001942). doi:https://doi.org/10.3389/fdgth.2025.1708960. GOV.UK (2023). NHS England’s protection of patient data. [online] GOV.UK. Available at: https://www.gov.uk/government/publications/nhs-englands-protection-of-patient-data/nhs-englands-protection-of-patient-data. HealthEvoke (2025). Telemedicine in 2025: Everything You Need to Know. [online] HealthEvoke. Available at: https://www.healthevoke.com/telemedicine-in-2025-everything-you-need-know/. jwyland (2025). Implementing Telehealth Services: Challenges and Solutions | Implementation Science. [online] Ufl.edu. Available at: https://impsci.med.ufl.edu/implementing-telehealth-services-challenges-and-solutions/. Lourençön, M., Broilo, C., Rijo, R. and Alves, D. (2022). Evaluation of the Usability of a Telehealth System for COVID-19 According to the Perception of the User Professional. E-health telecommunication systems and networks, 11(03), pp.101–108. doi:https://doi.org/10.4236/etsn.2022.113007. Mayo Clinic (2024). Telehealth: Technology meets health care. [online] Mayo Clinic. Available at: https://www.mayoclinic.org/healthy-lifestyle/consumer-health/in-depth/telehealth/art-20044878.  NHS England (2023). Inclusive digital healthcare: a framework for NHS action on digital inclusion. [online] NHS England. Available at: https://www.england.nhs.uk/long-read/inclusive-digital-healthcare-a-framework-for-nhs-action-on-digital-inclusion/. Ogunniyi, J.O., Emuoyibofarhe, J.O. and Olamoyegun, M.A. (2021). Tele-Healthcare Monitoring System-Based for the Management of Diabetes Emergencie. E-Health Telecommunication Systems and Networks, 10(04), pp.83–94. doi:https://doi.org/10.4236/etsn.2021.104005. Shaver, J. (2022). The State of Telehealth Before and After the COVID-19 Pandemic. Primary Care: Clinics in Office Practice, [online] 49(4), pp.517–530. doi:https://doi.org/10.1016/j.pop.2022.04.002.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266</cp:revision>
  <dcterms:created xsi:type="dcterms:W3CDTF">2026-07-06T12:50:36Z</dcterms:created>
  <dcterms:modified xsi:type="dcterms:W3CDTF">2026-07-10T22:17:56Z</dcterms:modified>
</cp:coreProperties>
</file>