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316" r:id="rId6"/>
    <p:sldId id="317" r:id="rId7"/>
    <p:sldId id="318" r:id="rId8"/>
    <p:sldId id="319" r:id="rId9"/>
    <p:sldId id="320" r:id="rId10"/>
    <p:sldId id="302" r:id="rId11"/>
    <p:sldId id="321" r:id="rId12"/>
    <p:sldId id="303" r:id="rId13"/>
    <p:sldId id="280" r:id="rId14"/>
    <p:sldId id="301"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5701"/>
  </p:normalViewPr>
  <p:slideViewPr>
    <p:cSldViewPr>
      <p:cViewPr varScale="1">
        <p:scale>
          <a:sx n="106" d="100"/>
          <a:sy n="106" d="100"/>
        </p:scale>
        <p:origin x="678" y="96"/>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iqbal" userId="9219cfbb36f00cf0" providerId="LiveId" clId="{097C3A50-6291-42CF-9D02-92851E8A5151}"/>
    <pc:docChg chg="undo custSel addSld delSld modSld sldOrd">
      <pc:chgData name="sana iqbal" userId="9219cfbb36f00cf0" providerId="LiveId" clId="{097C3A50-6291-42CF-9D02-92851E8A5151}" dt="2026-02-15T15:51:51.929" v="1153" actId="20577"/>
      <pc:docMkLst>
        <pc:docMk/>
      </pc:docMkLst>
      <pc:sldChg chg="modSp modAnim">
        <pc:chgData name="sana iqbal" userId="9219cfbb36f00cf0" providerId="LiveId" clId="{097C3A50-6291-42CF-9D02-92851E8A5151}" dt="2026-02-15T15:14:16.622" v="994" actId="20577"/>
        <pc:sldMkLst>
          <pc:docMk/>
          <pc:sldMk cId="2259308896" sldId="256"/>
        </pc:sldMkLst>
        <pc:spChg chg="mod">
          <ac:chgData name="sana iqbal" userId="9219cfbb36f00cf0" providerId="LiveId" clId="{097C3A50-6291-42CF-9D02-92851E8A5151}" dt="2026-02-15T15:14:16.622" v="994" actId="20577"/>
          <ac:spMkLst>
            <pc:docMk/>
            <pc:sldMk cId="2259308896" sldId="256"/>
            <ac:spMk id="7" creationId="{4F2D9A8E-ED20-966F-14B8-E2490814CC67}"/>
          </ac:spMkLst>
        </pc:spChg>
      </pc:sldChg>
      <pc:sldChg chg="addSp delSp modSp mod modAnim">
        <pc:chgData name="sana iqbal" userId="9219cfbb36f00cf0" providerId="LiveId" clId="{097C3A50-6291-42CF-9D02-92851E8A5151}" dt="2026-02-15T15:13:10.480" v="992" actId="20577"/>
        <pc:sldMkLst>
          <pc:docMk/>
          <pc:sldMk cId="3308071976" sldId="280"/>
        </pc:sldMkLst>
        <pc:spChg chg="add mod">
          <ac:chgData name="sana iqbal" userId="9219cfbb36f00cf0" providerId="LiveId" clId="{097C3A50-6291-42CF-9D02-92851E8A5151}" dt="2026-02-15T15:13:10.480" v="992" actId="20577"/>
          <ac:spMkLst>
            <pc:docMk/>
            <pc:sldMk cId="3308071976" sldId="280"/>
            <ac:spMk id="3" creationId="{5E43C078-2A96-798B-62FE-ADF0A4F4E261}"/>
          </ac:spMkLst>
        </pc:spChg>
        <pc:spChg chg="del mod">
          <ac:chgData name="sana iqbal" userId="9219cfbb36f00cf0" providerId="LiveId" clId="{097C3A50-6291-42CF-9D02-92851E8A5151}" dt="2026-02-15T14:55:50.066" v="874"/>
          <ac:spMkLst>
            <pc:docMk/>
            <pc:sldMk cId="3308071976" sldId="280"/>
            <ac:spMk id="7" creationId="{FB05A3D1-FCC5-2EB1-DCC6-66D923B3864F}"/>
          </ac:spMkLst>
        </pc:spChg>
      </pc:sldChg>
      <pc:sldChg chg="del">
        <pc:chgData name="sana iqbal" userId="9219cfbb36f00cf0" providerId="LiveId" clId="{097C3A50-6291-42CF-9D02-92851E8A5151}" dt="2026-02-15T15:10:29.751" v="978" actId="47"/>
        <pc:sldMkLst>
          <pc:docMk/>
          <pc:sldMk cId="627731054" sldId="281"/>
        </pc:sldMkLst>
      </pc:sldChg>
      <pc:sldChg chg="addSp delSp modSp mod modAnim">
        <pc:chgData name="sana iqbal" userId="9219cfbb36f00cf0" providerId="LiveId" clId="{097C3A50-6291-42CF-9D02-92851E8A5151}" dt="2026-02-15T15:15:43.476" v="1012" actId="20577"/>
        <pc:sldMkLst>
          <pc:docMk/>
          <pc:sldMk cId="3054500271" sldId="301"/>
        </pc:sldMkLst>
        <pc:spChg chg="add del">
          <ac:chgData name="sana iqbal" userId="9219cfbb36f00cf0" providerId="LiveId" clId="{097C3A50-6291-42CF-9D02-92851E8A5151}" dt="2026-02-15T15:04:07.395" v="909" actId="22"/>
          <ac:spMkLst>
            <pc:docMk/>
            <pc:sldMk cId="3054500271" sldId="301"/>
            <ac:spMk id="4" creationId="{B3F5F863-640E-C6F1-B299-91544897A833}"/>
          </ac:spMkLst>
        </pc:spChg>
        <pc:spChg chg="mod">
          <ac:chgData name="sana iqbal" userId="9219cfbb36f00cf0" providerId="LiveId" clId="{097C3A50-6291-42CF-9D02-92851E8A5151}" dt="2026-02-15T15:15:43.476" v="1012" actId="20577"/>
          <ac:spMkLst>
            <pc:docMk/>
            <pc:sldMk cId="3054500271" sldId="301"/>
            <ac:spMk id="13" creationId="{78966A34-26D6-24A3-A741-008B2FCEA410}"/>
          </ac:spMkLst>
        </pc:spChg>
      </pc:sldChg>
      <pc:sldChg chg="delSp modSp mod modTransition">
        <pc:chgData name="sana iqbal" userId="9219cfbb36f00cf0" providerId="LiveId" clId="{097C3A50-6291-42CF-9D02-92851E8A5151}" dt="2026-02-15T15:10:44.504" v="979" actId="478"/>
        <pc:sldMkLst>
          <pc:docMk/>
          <pc:sldMk cId="3307162523" sldId="302"/>
        </pc:sldMkLst>
        <pc:spChg chg="del">
          <ac:chgData name="sana iqbal" userId="9219cfbb36f00cf0" providerId="LiveId" clId="{097C3A50-6291-42CF-9D02-92851E8A5151}" dt="2026-02-15T15:10:44.504" v="979" actId="478"/>
          <ac:spMkLst>
            <pc:docMk/>
            <pc:sldMk cId="3307162523" sldId="302"/>
            <ac:spMk id="2" creationId="{70640A05-A075-B6F7-8485-592305845518}"/>
          </ac:spMkLst>
        </pc:spChg>
        <pc:spChg chg="mod">
          <ac:chgData name="sana iqbal" userId="9219cfbb36f00cf0" providerId="LiveId" clId="{097C3A50-6291-42CF-9D02-92851E8A5151}" dt="2026-02-15T14:45:26.866" v="793" actId="113"/>
          <ac:spMkLst>
            <pc:docMk/>
            <pc:sldMk cId="3307162523" sldId="302"/>
            <ac:spMk id="5" creationId="{3602EF04-C343-BFD2-AB41-A62063075783}"/>
          </ac:spMkLst>
        </pc:spChg>
      </pc:sldChg>
      <pc:sldChg chg="delSp modSp mod">
        <pc:chgData name="sana iqbal" userId="9219cfbb36f00cf0" providerId="LiveId" clId="{097C3A50-6291-42CF-9D02-92851E8A5151}" dt="2026-02-15T15:14:49.460" v="996" actId="122"/>
        <pc:sldMkLst>
          <pc:docMk/>
          <pc:sldMk cId="4220525341" sldId="303"/>
        </pc:sldMkLst>
        <pc:spChg chg="del">
          <ac:chgData name="sana iqbal" userId="9219cfbb36f00cf0" providerId="LiveId" clId="{097C3A50-6291-42CF-9D02-92851E8A5151}" dt="2026-02-15T14:50:55.444" v="826" actId="478"/>
          <ac:spMkLst>
            <pc:docMk/>
            <pc:sldMk cId="4220525341" sldId="303"/>
            <ac:spMk id="2" creationId="{6B4F370C-18BC-A752-2980-6309F5D7DC43}"/>
          </ac:spMkLst>
        </pc:spChg>
        <pc:spChg chg="mod">
          <ac:chgData name="sana iqbal" userId="9219cfbb36f00cf0" providerId="LiveId" clId="{097C3A50-6291-42CF-9D02-92851E8A5151}" dt="2026-02-15T15:14:49.460" v="996" actId="122"/>
          <ac:spMkLst>
            <pc:docMk/>
            <pc:sldMk cId="4220525341" sldId="303"/>
            <ac:spMk id="5" creationId="{95D67805-CCBD-8182-540F-93068A90C4E8}"/>
          </ac:spMkLst>
        </pc:spChg>
      </pc:sldChg>
      <pc:sldChg chg="del">
        <pc:chgData name="sana iqbal" userId="9219cfbb36f00cf0" providerId="LiveId" clId="{097C3A50-6291-42CF-9D02-92851E8A5151}" dt="2026-02-15T15:10:05.169" v="975" actId="47"/>
        <pc:sldMkLst>
          <pc:docMk/>
          <pc:sldMk cId="772267823" sldId="305"/>
        </pc:sldMkLst>
      </pc:sldChg>
      <pc:sldChg chg="del">
        <pc:chgData name="sana iqbal" userId="9219cfbb36f00cf0" providerId="LiveId" clId="{097C3A50-6291-42CF-9D02-92851E8A5151}" dt="2026-02-15T15:10:17.037" v="976" actId="47"/>
        <pc:sldMkLst>
          <pc:docMk/>
          <pc:sldMk cId="1628771861" sldId="307"/>
        </pc:sldMkLst>
      </pc:sldChg>
      <pc:sldChg chg="del">
        <pc:chgData name="sana iqbal" userId="9219cfbb36f00cf0" providerId="LiveId" clId="{097C3A50-6291-42CF-9D02-92851E8A5151}" dt="2026-02-15T15:10:24.702" v="977" actId="47"/>
        <pc:sldMkLst>
          <pc:docMk/>
          <pc:sldMk cId="268827528" sldId="315"/>
        </pc:sldMkLst>
      </pc:sldChg>
      <pc:sldChg chg="addSp modSp mod modAnim">
        <pc:chgData name="sana iqbal" userId="9219cfbb36f00cf0" providerId="LiveId" clId="{097C3A50-6291-42CF-9D02-92851E8A5151}" dt="2026-02-15T15:24:50.810" v="1021" actId="14100"/>
        <pc:sldMkLst>
          <pc:docMk/>
          <pc:sldMk cId="2080589704" sldId="316"/>
        </pc:sldMkLst>
        <pc:spChg chg="add mod">
          <ac:chgData name="sana iqbal" userId="9219cfbb36f00cf0" providerId="LiveId" clId="{097C3A50-6291-42CF-9D02-92851E8A5151}" dt="2026-02-15T15:24:50.810" v="1021" actId="14100"/>
          <ac:spMkLst>
            <pc:docMk/>
            <pc:sldMk cId="2080589704" sldId="316"/>
            <ac:spMk id="3" creationId="{753F811E-5381-C8EF-88AE-C4A2BFC7C606}"/>
          </ac:spMkLst>
        </pc:spChg>
        <pc:spChg chg="mod">
          <ac:chgData name="sana iqbal" userId="9219cfbb36f00cf0" providerId="LiveId" clId="{097C3A50-6291-42CF-9D02-92851E8A5151}" dt="2026-02-15T15:24:05.876" v="1013" actId="20577"/>
          <ac:spMkLst>
            <pc:docMk/>
            <pc:sldMk cId="2080589704" sldId="316"/>
            <ac:spMk id="7" creationId="{C5EF4C6A-1C2E-BB6B-B4B0-6638B4C85448}"/>
          </ac:spMkLst>
        </pc:spChg>
      </pc:sldChg>
      <pc:sldChg chg="addSp delSp modSp mod modAnim">
        <pc:chgData name="sana iqbal" userId="9219cfbb36f00cf0" providerId="LiveId" clId="{097C3A50-6291-42CF-9D02-92851E8A5151}" dt="2026-02-15T15:51:51.929" v="1153" actId="20577"/>
        <pc:sldMkLst>
          <pc:docMk/>
          <pc:sldMk cId="3722367105" sldId="317"/>
        </pc:sldMkLst>
        <pc:spChg chg="add del mod">
          <ac:chgData name="sana iqbal" userId="9219cfbb36f00cf0" providerId="LiveId" clId="{097C3A50-6291-42CF-9D02-92851E8A5151}" dt="2026-02-15T15:45:57.338" v="1091" actId="22"/>
          <ac:spMkLst>
            <pc:docMk/>
            <pc:sldMk cId="3722367105" sldId="317"/>
            <ac:spMk id="3" creationId="{00BE117F-E5D5-071A-59D5-265B5D1D5FB2}"/>
          </ac:spMkLst>
        </pc:spChg>
        <pc:spChg chg="add del mod">
          <ac:chgData name="sana iqbal" userId="9219cfbb36f00cf0" providerId="LiveId" clId="{097C3A50-6291-42CF-9D02-92851E8A5151}" dt="2026-02-15T15:51:51.929" v="1153" actId="20577"/>
          <ac:spMkLst>
            <pc:docMk/>
            <pc:sldMk cId="3722367105" sldId="317"/>
            <ac:spMk id="5" creationId="{2C3B71C0-A3EE-0398-FEA7-773F10A780BC}"/>
          </ac:spMkLst>
        </pc:spChg>
      </pc:sldChg>
      <pc:sldChg chg="modSp ord modAnim">
        <pc:chgData name="sana iqbal" userId="9219cfbb36f00cf0" providerId="LiveId" clId="{097C3A50-6291-42CF-9D02-92851E8A5151}" dt="2026-02-15T15:38:35.137" v="1074" actId="5793"/>
        <pc:sldMkLst>
          <pc:docMk/>
          <pc:sldMk cId="2443490359" sldId="318"/>
        </pc:sldMkLst>
        <pc:spChg chg="mod">
          <ac:chgData name="sana iqbal" userId="9219cfbb36f00cf0" providerId="LiveId" clId="{097C3A50-6291-42CF-9D02-92851E8A5151}" dt="2026-02-15T15:38:35.137" v="1074" actId="5793"/>
          <ac:spMkLst>
            <pc:docMk/>
            <pc:sldMk cId="2443490359" sldId="318"/>
            <ac:spMk id="5" creationId="{720465D0-F8B7-4E77-006A-37FA8AB218D2}"/>
          </ac:spMkLst>
        </pc:spChg>
      </pc:sldChg>
      <pc:sldChg chg="modAnim">
        <pc:chgData name="sana iqbal" userId="9219cfbb36f00cf0" providerId="LiveId" clId="{097C3A50-6291-42CF-9D02-92851E8A5151}" dt="2026-02-15T15:08:59.739" v="970"/>
        <pc:sldMkLst>
          <pc:docMk/>
          <pc:sldMk cId="180126965" sldId="319"/>
        </pc:sldMkLst>
      </pc:sldChg>
      <pc:sldChg chg="modAnim">
        <pc:chgData name="sana iqbal" userId="9219cfbb36f00cf0" providerId="LiveId" clId="{097C3A50-6291-42CF-9D02-92851E8A5151}" dt="2026-02-15T15:09:18.941" v="971"/>
        <pc:sldMkLst>
          <pc:docMk/>
          <pc:sldMk cId="2544764940" sldId="320"/>
        </pc:sldMkLst>
      </pc:sldChg>
      <pc:sldChg chg="delSp modSp new mod modAnim">
        <pc:chgData name="sana iqbal" userId="9219cfbb36f00cf0" providerId="LiveId" clId="{097C3A50-6291-42CF-9D02-92851E8A5151}" dt="2026-02-15T15:09:31.635" v="972"/>
        <pc:sldMkLst>
          <pc:docMk/>
          <pc:sldMk cId="1397653886" sldId="321"/>
        </pc:sldMkLst>
        <pc:spChg chg="del">
          <ac:chgData name="sana iqbal" userId="9219cfbb36f00cf0" providerId="LiveId" clId="{097C3A50-6291-42CF-9D02-92851E8A5151}" dt="2026-02-15T14:47:35.717" v="795" actId="478"/>
          <ac:spMkLst>
            <pc:docMk/>
            <pc:sldMk cId="1397653886" sldId="321"/>
            <ac:spMk id="2" creationId="{5B9AC05C-36FB-7177-13A2-7B8D19F7356D}"/>
          </ac:spMkLst>
        </pc:spChg>
        <pc:spChg chg="mod">
          <ac:chgData name="sana iqbal" userId="9219cfbb36f00cf0" providerId="LiveId" clId="{097C3A50-6291-42CF-9D02-92851E8A5151}" dt="2026-02-15T14:49:22.658" v="816" actId="255"/>
          <ac:spMkLst>
            <pc:docMk/>
            <pc:sldMk cId="1397653886" sldId="321"/>
            <ac:spMk id="3" creationId="{C3457499-E6D5-BB69-F1AC-90CA19F4CBF2}"/>
          </ac:spMkLst>
        </pc:spChg>
        <pc:spChg chg="del">
          <ac:chgData name="sana iqbal" userId="9219cfbb36f00cf0" providerId="LiveId" clId="{097C3A50-6291-42CF-9D02-92851E8A5151}" dt="2026-02-15T14:49:29.042" v="817" actId="478"/>
          <ac:spMkLst>
            <pc:docMk/>
            <pc:sldMk cId="1397653886" sldId="321"/>
            <ac:spMk id="4" creationId="{420635A9-5146-F1C6-FEFA-5BF571F4246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6DF4A1-647D-45ED-4039-DB1F96860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B45B069F-A8F2-8387-8C92-A2E5464B75D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B9A61EB-FF9E-4DFB-84F9-0A80D58A0667}" type="datetimeFigureOut">
              <a:rPr lang="en-GB" smtClean="0"/>
              <a:t>15/02/2026</a:t>
            </a:fld>
            <a:endParaRPr lang="en-GB"/>
          </a:p>
        </p:txBody>
      </p:sp>
      <p:sp>
        <p:nvSpPr>
          <p:cNvPr id="4" name="Footer Placeholder 3">
            <a:extLst>
              <a:ext uri="{FF2B5EF4-FFF2-40B4-BE49-F238E27FC236}">
                <a16:creationId xmlns:a16="http://schemas.microsoft.com/office/drawing/2014/main" id="{3510553D-995D-EFE2-4EAC-170D76D066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203C3C56-8BAD-E984-BB24-4EA71CA2E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4AAF311-A558-444C-927C-8328B655F972}" type="slidenum">
              <a:rPr lang="en-GB" smtClean="0"/>
              <a:t>‹#›</a:t>
            </a:fld>
            <a:endParaRPr lang="en-GB"/>
          </a:p>
        </p:txBody>
      </p:sp>
    </p:spTree>
    <p:extLst>
      <p:ext uri="{BB962C8B-B14F-4D97-AF65-F5344CB8AC3E}">
        <p14:creationId xmlns:p14="http://schemas.microsoft.com/office/powerpoint/2010/main" val="2513218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5C88E34-8C8C-8747-BADB-40E1ACC00129}" type="datetimeFigureOut">
              <a:rPr lang="en-GB" smtClean="0"/>
              <a:t>15/02/2026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21E5FCA-B2DD-C941-A2C1-638939433487}" type="slidenum">
              <a:rPr lang="en-GB" smtClean="0"/>
              <a:t>‹#›</a:t>
            </a:fld>
            <a:endParaRPr lang="en-GB"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7</a:t>
            </a:fld>
            <a:endParaRPr lang="en-GB" dirty="0"/>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9</a:t>
            </a:fld>
            <a:endParaRPr lang="en-GB" dirty="0"/>
          </a:p>
        </p:txBody>
      </p:sp>
    </p:spTree>
    <p:extLst>
      <p:ext uri="{BB962C8B-B14F-4D97-AF65-F5344CB8AC3E}">
        <p14:creationId xmlns:p14="http://schemas.microsoft.com/office/powerpoint/2010/main" val="303943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10</a:t>
            </a:fld>
            <a:endParaRPr lang="en-GB" dirty="0"/>
          </a:p>
        </p:txBody>
      </p:sp>
    </p:spTree>
    <p:extLst>
      <p:ext uri="{BB962C8B-B14F-4D97-AF65-F5344CB8AC3E}">
        <p14:creationId xmlns:p14="http://schemas.microsoft.com/office/powerpoint/2010/main" val="42477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11</a:t>
            </a:fld>
            <a:endParaRPr lang="en-GB" dirty="0"/>
          </a:p>
        </p:txBody>
      </p:sp>
    </p:spTree>
    <p:extLst>
      <p:ext uri="{BB962C8B-B14F-4D97-AF65-F5344CB8AC3E}">
        <p14:creationId xmlns:p14="http://schemas.microsoft.com/office/powerpoint/2010/main" val="26166212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rtlCol="0" anchor="t"/>
          <a:lstStyle>
            <a:lvl1pPr algn="l">
              <a:lnSpc>
                <a:spcPct val="100000"/>
              </a:lnSpc>
              <a:defRPr lang="en-GB" sz="2800" cap="none" spc="200" baseline="0"/>
            </a:lvl1pPr>
          </a:lstStyle>
          <a:p>
            <a:pPr rtl="0"/>
            <a:r>
              <a:rPr lang="en-GB"/>
              <a:t>Click to edit Master title style</a:t>
            </a:r>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rtlCol="0"/>
          <a:lstStyle>
            <a:lvl1pPr marL="0" indent="0">
              <a:buNone/>
              <a:defRPr lang="en-GB" sz="1800" spc="200" baseline="0"/>
            </a:lvl1pPr>
          </a:lstStyle>
          <a:p>
            <a:pPr lvl="0" rtl="0"/>
            <a:r>
              <a:rPr lang="en-GB"/>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4F2D9A8E-ED20-966F-14B8-E2490814CC67}"/>
              </a:ext>
            </a:extLst>
          </p:cNvPr>
          <p:cNvSpPr>
            <a:spLocks noGrp="1"/>
          </p:cNvSpPr>
          <p:nvPr>
            <p:ph type="subTitle" idx="1"/>
          </p:nvPr>
        </p:nvSpPr>
        <p:spPr>
          <a:xfrm>
            <a:off x="695400" y="908720"/>
            <a:ext cx="10513168" cy="5904656"/>
          </a:xfrm>
        </p:spPr>
        <p:txBody>
          <a:bodyPr/>
          <a:lstStyle/>
          <a:p>
            <a:pPr algn="ctr"/>
            <a:r>
              <a:rPr lang="en-GB" dirty="0">
                <a:latin typeface="+mj-lt"/>
              </a:rPr>
              <a:t> </a:t>
            </a:r>
            <a:r>
              <a:rPr lang="en-GB" u="sng" dirty="0">
                <a:latin typeface="+mj-lt"/>
              </a:rPr>
              <a:t>SUBMITTED BY</a:t>
            </a:r>
          </a:p>
          <a:p>
            <a:pPr algn="ctr"/>
            <a:endParaRPr lang="en-GB" u="sng" dirty="0">
              <a:latin typeface="+mj-lt"/>
            </a:endParaRPr>
          </a:p>
          <a:p>
            <a:pPr algn="ctr"/>
            <a:r>
              <a:rPr lang="en-GB" u="sng" dirty="0">
                <a:latin typeface="+mj-lt"/>
              </a:rPr>
              <a:t>SANA IMDAD</a:t>
            </a:r>
          </a:p>
          <a:p>
            <a:pPr algn="ctr"/>
            <a:r>
              <a:rPr lang="en-GB" u="sng" dirty="0">
                <a:latin typeface="+mj-lt"/>
              </a:rPr>
              <a:t>Student ID: 2423109</a:t>
            </a:r>
          </a:p>
          <a:p>
            <a:pPr algn="ctr"/>
            <a:endParaRPr lang="en-GB" u="sng" dirty="0">
              <a:latin typeface="+mj-lt"/>
            </a:endParaRPr>
          </a:p>
          <a:p>
            <a:pPr algn="ctr"/>
            <a:r>
              <a:rPr lang="en-GB" u="sng" dirty="0">
                <a:latin typeface="+mj-lt"/>
              </a:rPr>
              <a:t>SUBMITTED TO </a:t>
            </a:r>
          </a:p>
          <a:p>
            <a:pPr algn="ctr"/>
            <a:r>
              <a:rPr lang="en-GB" u="sng" dirty="0">
                <a:latin typeface="+mj-lt"/>
              </a:rPr>
              <a:t>HAJRA MUTASHIM</a:t>
            </a:r>
          </a:p>
          <a:p>
            <a:pPr algn="ctr"/>
            <a:endParaRPr lang="en-GB" u="sng" dirty="0">
              <a:latin typeface="+mj-lt"/>
            </a:endParaRPr>
          </a:p>
          <a:p>
            <a:pPr algn="ctr"/>
            <a:r>
              <a:rPr lang="en-GB" u="sng" dirty="0">
                <a:latin typeface="+mj-lt"/>
              </a:rPr>
              <a:t>Course Title: Professional Development With Health And Social Care    </a:t>
            </a:r>
          </a:p>
          <a:p>
            <a:pPr algn="ctr"/>
            <a:endParaRPr lang="en-GB" dirty="0">
              <a:latin typeface="+mj-lt"/>
            </a:endParaRP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 calcmode="lin" valueType="num">
                                      <p:cBhvr additive="base">
                                        <p:cTn id="1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anim calcmode="lin" valueType="num">
                                      <p:cBhvr additive="base">
                                        <p:cTn id="1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anim calcmode="lin" valueType="num">
                                      <p:cBhvr additive="base">
                                        <p:cTn id="23"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 calcmode="lin" valueType="num">
                                      <p:cBhvr additive="base">
                                        <p:cTn id="27"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5EF4C6A-1C2E-BB6B-B4B0-6638B4C85448}"/>
              </a:ext>
            </a:extLst>
          </p:cNvPr>
          <p:cNvSpPr txBox="1"/>
          <p:nvPr/>
        </p:nvSpPr>
        <p:spPr>
          <a:xfrm>
            <a:off x="623392" y="1268760"/>
            <a:ext cx="9649072" cy="738664"/>
          </a:xfrm>
          <a:prstGeom prst="rect">
            <a:avLst/>
          </a:prstGeom>
          <a:noFill/>
        </p:spPr>
        <p:txBody>
          <a:bodyPr wrap="square">
            <a:spAutoFit/>
          </a:bodyPr>
          <a:lstStyle/>
          <a:p>
            <a:pPr algn="ctr"/>
            <a:r>
              <a:rPr lang="en-GB" sz="2400" b="1" u="sng" dirty="0"/>
              <a:t>What is Communication?</a:t>
            </a:r>
          </a:p>
          <a:p>
            <a:endParaRPr lang="en-GB" dirty="0"/>
          </a:p>
        </p:txBody>
      </p:sp>
      <p:sp>
        <p:nvSpPr>
          <p:cNvPr id="3" name="TextBox 2">
            <a:extLst>
              <a:ext uri="{FF2B5EF4-FFF2-40B4-BE49-F238E27FC236}">
                <a16:creationId xmlns:a16="http://schemas.microsoft.com/office/drawing/2014/main" id="{753F811E-5381-C8EF-88AE-C4A2BFC7C606}"/>
              </a:ext>
            </a:extLst>
          </p:cNvPr>
          <p:cNvSpPr txBox="1"/>
          <p:nvPr/>
        </p:nvSpPr>
        <p:spPr>
          <a:xfrm>
            <a:off x="623392" y="2277101"/>
            <a:ext cx="10153128" cy="2215991"/>
          </a:xfrm>
          <a:prstGeom prst="rect">
            <a:avLst/>
          </a:prstGeom>
          <a:noFill/>
        </p:spPr>
        <p:txBody>
          <a:bodyPr wrap="square">
            <a:spAutoFit/>
          </a:bodyPr>
          <a:lstStyle/>
          <a:p>
            <a:endParaRPr lang="en-GB" dirty="0"/>
          </a:p>
          <a:p>
            <a:r>
              <a:rPr lang="en-GB" sz="2400" dirty="0"/>
              <a:t>What we call "communication" may be defined as the exchange of any kind of information, whether spoken, nonverbal, or written, between at least two people. When it comes to health and social care, communication and teamwork are of the utmost importance (Bach &amp; Grant, 2015).</a:t>
            </a:r>
          </a:p>
        </p:txBody>
      </p:sp>
    </p:spTree>
    <p:extLst>
      <p:ext uri="{BB962C8B-B14F-4D97-AF65-F5344CB8AC3E}">
        <p14:creationId xmlns:p14="http://schemas.microsoft.com/office/powerpoint/2010/main" val="208058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3B71C0-A3EE-0398-FEA7-773F10A780BC}"/>
              </a:ext>
            </a:extLst>
          </p:cNvPr>
          <p:cNvSpPr txBox="1"/>
          <p:nvPr/>
        </p:nvSpPr>
        <p:spPr>
          <a:xfrm>
            <a:off x="119336" y="404664"/>
            <a:ext cx="11665296" cy="5693866"/>
          </a:xfrm>
          <a:prstGeom prst="rect">
            <a:avLst/>
          </a:prstGeom>
          <a:noFill/>
        </p:spPr>
        <p:txBody>
          <a:bodyPr wrap="square">
            <a:spAutoFit/>
          </a:bodyPr>
          <a:lstStyle/>
          <a:p>
            <a:pPr algn="ctr"/>
            <a:endParaRPr lang="en-GB" sz="2000" b="1" u="sng" dirty="0"/>
          </a:p>
          <a:p>
            <a:pPr algn="ctr"/>
            <a:r>
              <a:rPr lang="en-GB" sz="2800" b="1" u="sng" dirty="0"/>
              <a:t>Categories of Communication</a:t>
            </a:r>
          </a:p>
          <a:p>
            <a:pPr algn="ctr"/>
            <a:endParaRPr lang="en-GB" sz="2800" b="1" u="sng" dirty="0"/>
          </a:p>
          <a:p>
            <a:pPr algn="ctr"/>
            <a:endParaRPr lang="en-GB" sz="2800" b="1" u="sng" dirty="0"/>
          </a:p>
          <a:p>
            <a:r>
              <a:rPr lang="en-GB" sz="2000" b="1" u="sng" dirty="0"/>
              <a:t>Verbal communication </a:t>
            </a:r>
            <a:r>
              <a:rPr lang="en-GB" sz="2000" dirty="0"/>
              <a:t>refers to the process of conveying information via the transmission of spoken or written words.</a:t>
            </a:r>
          </a:p>
          <a:p>
            <a:r>
              <a:rPr lang="en-GB" sz="2000" dirty="0"/>
              <a:t>Conversations in person, discussions over the phone, and written correspondence are all examples of communication methods.</a:t>
            </a:r>
          </a:p>
          <a:p>
            <a:r>
              <a:rPr lang="en-GB" sz="2000" b="1" u="sng" dirty="0"/>
              <a:t>Non Verbal communication</a:t>
            </a:r>
            <a:r>
              <a:rPr lang="en-GB" sz="2000" u="sng" dirty="0"/>
              <a:t> </a:t>
            </a:r>
          </a:p>
          <a:p>
            <a:r>
              <a:rPr lang="en-GB" sz="2000" dirty="0"/>
              <a:t>Body language, facial expressions, gestures, posture, and eye contact are all examples of non-verbal communication. Visual communication is also included. According to Argyle (2013), non-verbal cues frequently either contribute to or subtract from verbal communication.</a:t>
            </a:r>
          </a:p>
          <a:p>
            <a:r>
              <a:rPr lang="en-GB" sz="2000" b="1" u="sng" dirty="0"/>
              <a:t>visual communication</a:t>
            </a:r>
          </a:p>
          <a:p>
            <a:r>
              <a:rPr lang="en-GB" sz="2000" dirty="0"/>
              <a:t>In the context of information transmission, the term "visual communication" refers to the use of visual aids such as charts, graphs, and photographs.</a:t>
            </a:r>
          </a:p>
          <a:p>
            <a:r>
              <a:rPr lang="en-GB" sz="2000" b="1" u="sng" dirty="0"/>
              <a:t>Electronic communication </a:t>
            </a:r>
            <a:r>
              <a:rPr lang="en-GB" sz="2000" dirty="0"/>
              <a:t>refers to the process of interacting with one another via the use of digital platforms, which includes telemedicine systems, text messaging, and emails.</a:t>
            </a:r>
          </a:p>
        </p:txBody>
      </p:sp>
    </p:spTree>
    <p:extLst>
      <p:ext uri="{BB962C8B-B14F-4D97-AF65-F5344CB8AC3E}">
        <p14:creationId xmlns:p14="http://schemas.microsoft.com/office/powerpoint/2010/main" val="3722367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arn(inVertical)">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10" end="10"/>
                                            </p:txEl>
                                          </p:spTgt>
                                        </p:tgtEl>
                                        <p:attrNameLst>
                                          <p:attrName>style.visibility</p:attrName>
                                        </p:attrNameLst>
                                      </p:cBhvr>
                                      <p:to>
                                        <p:strVal val="visible"/>
                                      </p:to>
                                    </p:set>
                                    <p:animEffect transition="in" filter="barn(inVertical)">
                                      <p:cBhvr>
                                        <p:cTn id="12" dur="500"/>
                                        <p:tgtEl>
                                          <p:spTgt spid="5">
                                            <p:txEl>
                                              <p:pRg st="10" end="1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barn(inVertical)">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barn(inVertical)">
                                      <p:cBhvr>
                                        <p:cTn id="22" dur="500"/>
                                        <p:tgtEl>
                                          <p:spTgt spid="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barn(inVertical)">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5">
                                            <p:txEl>
                                              <p:pRg st="7" end="7"/>
                                            </p:txEl>
                                          </p:spTgt>
                                        </p:tgtEl>
                                        <p:attrNameLst>
                                          <p:attrName>style.visibility</p:attrName>
                                        </p:attrNameLst>
                                      </p:cBhvr>
                                      <p:to>
                                        <p:strVal val="visible"/>
                                      </p:to>
                                    </p:set>
                                    <p:animEffect transition="in" filter="barn(inVertical)">
                                      <p:cBhvr>
                                        <p:cTn id="32" dur="500"/>
                                        <p:tgtEl>
                                          <p:spTgt spid="5">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animEffect transition="in" filter="barn(inVertical)">
                                      <p:cBhvr>
                                        <p:cTn id="37" dur="500"/>
                                        <p:tgtEl>
                                          <p:spTgt spid="5">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barn(inVertical)">
                                      <p:cBhvr>
                                        <p:cTn id="42"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0465D0-F8B7-4E77-006A-37FA8AB218D2}"/>
              </a:ext>
            </a:extLst>
          </p:cNvPr>
          <p:cNvSpPr txBox="1"/>
          <p:nvPr/>
        </p:nvSpPr>
        <p:spPr>
          <a:xfrm>
            <a:off x="191344" y="116632"/>
            <a:ext cx="11593288" cy="5416868"/>
          </a:xfrm>
          <a:prstGeom prst="rect">
            <a:avLst/>
          </a:prstGeom>
          <a:noFill/>
        </p:spPr>
        <p:txBody>
          <a:bodyPr wrap="square">
            <a:spAutoFit/>
          </a:bodyPr>
          <a:lstStyle/>
          <a:p>
            <a:pPr algn="ctr"/>
            <a:endParaRPr lang="en-GB" sz="2400" b="1" u="sng" dirty="0"/>
          </a:p>
          <a:p>
            <a:pPr algn="ctr"/>
            <a:r>
              <a:rPr lang="en-GB" sz="2400" b="1" u="sng" dirty="0"/>
              <a:t> Importance of Communication in Health and Social Care</a:t>
            </a:r>
          </a:p>
          <a:p>
            <a:endParaRPr lang="en-GB" sz="2000" dirty="0"/>
          </a:p>
          <a:p>
            <a:r>
              <a:rPr lang="en-GB" sz="2000" b="1" u="sng" dirty="0"/>
              <a:t>Effective communication is crucial in health and social care for several reasons:</a:t>
            </a:r>
          </a:p>
          <a:p>
            <a:endParaRPr lang="en-GB" sz="2000" dirty="0"/>
          </a:p>
          <a:p>
            <a:pPr marL="342900" indent="-342900" algn="just">
              <a:buFont typeface="Wingdings" panose="05000000000000000000" pitchFamily="2" charset="2"/>
              <a:buChar char="v"/>
            </a:pPr>
            <a:r>
              <a:rPr lang="en-GB" sz="2000" dirty="0"/>
              <a:t>Enhances Understanding: Effective communication ensures that patients' needs and concerns are acknowledged, leading to improved treatment results (Bach &amp; Grant, 2015).</a:t>
            </a:r>
          </a:p>
          <a:p>
            <a:pPr algn="just"/>
            <a:endParaRPr lang="en-GB" sz="2000" dirty="0"/>
          </a:p>
          <a:p>
            <a:pPr marL="342900" indent="-342900" algn="just">
              <a:buFont typeface="Wingdings" panose="05000000000000000000" pitchFamily="2" charset="2"/>
              <a:buChar char="v"/>
            </a:pPr>
            <a:r>
              <a:rPr lang="en-GB" sz="2000" dirty="0"/>
              <a:t>Fosters Trust: Effective communication engenders trust between carers and service users, hence strengthening a positive therapeutic connection.</a:t>
            </a:r>
          </a:p>
          <a:p>
            <a:pPr algn="just"/>
            <a:endParaRPr lang="en-GB" sz="2000" dirty="0"/>
          </a:p>
          <a:p>
            <a:pPr marL="342900" indent="-342900" algn="just">
              <a:buFont typeface="Wingdings" panose="05000000000000000000" pitchFamily="2" charset="2"/>
              <a:buChar char="v"/>
            </a:pPr>
            <a:r>
              <a:rPr lang="en-GB" sz="2000" dirty="0"/>
              <a:t>Reduces mistakes: Accurate dissemination of information diminishes the likelihood of mistakes and enhances patient safety (Kourkouta &amp; Papathanasiou, </a:t>
            </a:r>
            <a:r>
              <a:rPr lang="en-GB" sz="2000"/>
              <a:t>2014).</a:t>
            </a:r>
          </a:p>
          <a:p>
            <a:pPr algn="just"/>
            <a:endParaRPr lang="en-GB" sz="2000" dirty="0"/>
          </a:p>
          <a:p>
            <a:pPr marL="342900" indent="-342900" algn="just">
              <a:buFont typeface="Wingdings" panose="05000000000000000000" pitchFamily="2" charset="2"/>
              <a:buChar char="v"/>
            </a:pPr>
            <a:r>
              <a:rPr lang="en-GB" sz="2000" dirty="0"/>
              <a:t>Enhances Collaboration: Effective communication among healthcare workers ensures coordinated and effective service delivery.</a:t>
            </a:r>
          </a:p>
          <a:p>
            <a:endParaRPr lang="en-GB" dirty="0"/>
          </a:p>
        </p:txBody>
      </p:sp>
    </p:spTree>
    <p:extLst>
      <p:ext uri="{BB962C8B-B14F-4D97-AF65-F5344CB8AC3E}">
        <p14:creationId xmlns:p14="http://schemas.microsoft.com/office/powerpoint/2010/main" val="2443490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D8C235-1658-6882-ADE1-290C58189C33}"/>
              </a:ext>
            </a:extLst>
          </p:cNvPr>
          <p:cNvSpPr txBox="1"/>
          <p:nvPr/>
        </p:nvSpPr>
        <p:spPr>
          <a:xfrm>
            <a:off x="1055440" y="548680"/>
            <a:ext cx="9361040" cy="5180905"/>
          </a:xfrm>
          <a:prstGeom prst="rect">
            <a:avLst/>
          </a:prstGeom>
          <a:noFill/>
        </p:spPr>
        <p:txBody>
          <a:bodyPr wrap="square">
            <a:spAutoFit/>
          </a:bodyPr>
          <a:lstStyle/>
          <a:p>
            <a:pPr algn="ctr"/>
            <a:endParaRPr lang="en-GB" sz="2000" b="1" u="sng" dirty="0"/>
          </a:p>
          <a:p>
            <a:pPr algn="ctr"/>
            <a:endParaRPr lang="en-GB" sz="2000" b="1" u="sng" dirty="0"/>
          </a:p>
          <a:p>
            <a:pPr algn="ctr"/>
            <a:endParaRPr lang="en-GB" sz="2000" b="1" u="sng" dirty="0"/>
          </a:p>
          <a:p>
            <a:pPr algn="ctr"/>
            <a:r>
              <a:rPr lang="en-GB" sz="2000" b="1" u="sng" dirty="0"/>
              <a:t>Effective Communication Is Essential In Health And Social Services</a:t>
            </a:r>
          </a:p>
          <a:p>
            <a:pPr algn="ctr"/>
            <a:endParaRPr lang="en-GB" sz="2000" b="1" u="sng" dirty="0"/>
          </a:p>
          <a:p>
            <a:pPr algn="ctr"/>
            <a:endParaRPr lang="en-GB" dirty="0"/>
          </a:p>
          <a:p>
            <a:endParaRPr lang="en-GB" dirty="0"/>
          </a:p>
          <a:p>
            <a:r>
              <a:rPr lang="en-GB" dirty="0"/>
              <a:t> It is a guarantees that service users have suitable, safe, and individualised treatment (Silverman, Kurtz &amp; Draper, 2016). </a:t>
            </a:r>
          </a:p>
          <a:p>
            <a:endParaRPr lang="en-GB" dirty="0"/>
          </a:p>
          <a:p>
            <a:r>
              <a:rPr lang="en-GB" dirty="0"/>
              <a:t>Professionals must employ both verbal and non-verbal communication skill</a:t>
            </a:r>
          </a:p>
          <a:p>
            <a:endParaRPr lang="en-GB" dirty="0"/>
          </a:p>
          <a:p>
            <a:pPr marL="285750" indent="-285750">
              <a:lnSpc>
                <a:spcPct val="150000"/>
              </a:lnSpc>
              <a:buFont typeface="Wingdings" panose="05000000000000000000" pitchFamily="2" charset="2"/>
              <a:buChar char="v"/>
            </a:pPr>
            <a:r>
              <a:rPr lang="en-GB" dirty="0"/>
              <a:t>Active listening</a:t>
            </a:r>
          </a:p>
          <a:p>
            <a:pPr marL="285750" indent="-285750">
              <a:lnSpc>
                <a:spcPct val="150000"/>
              </a:lnSpc>
              <a:buFont typeface="Wingdings" panose="05000000000000000000" pitchFamily="2" charset="2"/>
              <a:buChar char="v"/>
            </a:pPr>
            <a:r>
              <a:rPr lang="en-GB" dirty="0"/>
              <a:t>Empathy</a:t>
            </a:r>
          </a:p>
          <a:p>
            <a:pPr marL="285750" indent="-285750">
              <a:lnSpc>
                <a:spcPct val="150000"/>
              </a:lnSpc>
              <a:buFont typeface="Wingdings" panose="05000000000000000000" pitchFamily="2" charset="2"/>
              <a:buChar char="v"/>
            </a:pPr>
            <a:r>
              <a:rPr lang="en-GB" dirty="0"/>
              <a:t>Clear information dissemination to establish trust and relationship with service consumers (Egan, 2014).</a:t>
            </a:r>
          </a:p>
        </p:txBody>
      </p:sp>
    </p:spTree>
    <p:extLst>
      <p:ext uri="{BB962C8B-B14F-4D97-AF65-F5344CB8AC3E}">
        <p14:creationId xmlns:p14="http://schemas.microsoft.com/office/powerpoint/2010/main" val="180126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circle(in)">
                                      <p:cBhvr>
                                        <p:cTn id="7" dur="2000"/>
                                        <p:tgtEl>
                                          <p:spTgt spid="5">
                                            <p:txEl>
                                              <p:pRg st="3" end="3"/>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
                                            <p:txEl>
                                              <p:pRg st="7" end="7"/>
                                            </p:txEl>
                                          </p:spTgt>
                                        </p:tgtEl>
                                        <p:attrNameLst>
                                          <p:attrName>style.visibility</p:attrName>
                                        </p:attrNameLst>
                                      </p:cBhvr>
                                      <p:to>
                                        <p:strVal val="visible"/>
                                      </p:to>
                                    </p:set>
                                    <p:animEffect transition="in" filter="circle(in)">
                                      <p:cBhvr>
                                        <p:cTn id="10" dur="2000"/>
                                        <p:tgtEl>
                                          <p:spTgt spid="5">
                                            <p:txEl>
                                              <p:pRg st="7" end="7"/>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
                                            <p:txEl>
                                              <p:pRg st="9" end="9"/>
                                            </p:txEl>
                                          </p:spTgt>
                                        </p:tgtEl>
                                        <p:attrNameLst>
                                          <p:attrName>style.visibility</p:attrName>
                                        </p:attrNameLst>
                                      </p:cBhvr>
                                      <p:to>
                                        <p:strVal val="visible"/>
                                      </p:to>
                                    </p:set>
                                    <p:animEffect transition="in" filter="circle(in)">
                                      <p:cBhvr>
                                        <p:cTn id="13" dur="2000"/>
                                        <p:tgtEl>
                                          <p:spTgt spid="5">
                                            <p:txEl>
                                              <p:pRg st="9" end="9"/>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5">
                                            <p:txEl>
                                              <p:pRg st="11" end="11"/>
                                            </p:txEl>
                                          </p:spTgt>
                                        </p:tgtEl>
                                        <p:attrNameLst>
                                          <p:attrName>style.visibility</p:attrName>
                                        </p:attrNameLst>
                                      </p:cBhvr>
                                      <p:to>
                                        <p:strVal val="visible"/>
                                      </p:to>
                                    </p:set>
                                    <p:animEffect transition="in" filter="circle(in)">
                                      <p:cBhvr>
                                        <p:cTn id="16" dur="2000"/>
                                        <p:tgtEl>
                                          <p:spTgt spid="5">
                                            <p:txEl>
                                              <p:pRg st="11" end="1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5">
                                            <p:txEl>
                                              <p:pRg st="12" end="12"/>
                                            </p:txEl>
                                          </p:spTgt>
                                        </p:tgtEl>
                                        <p:attrNameLst>
                                          <p:attrName>style.visibility</p:attrName>
                                        </p:attrNameLst>
                                      </p:cBhvr>
                                      <p:to>
                                        <p:strVal val="visible"/>
                                      </p:to>
                                    </p:set>
                                    <p:animEffect transition="in" filter="circle(in)">
                                      <p:cBhvr>
                                        <p:cTn id="19" dur="2000"/>
                                        <p:tgtEl>
                                          <p:spTgt spid="5">
                                            <p:txEl>
                                              <p:pRg st="12" end="1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5">
                                            <p:txEl>
                                              <p:pRg st="13" end="13"/>
                                            </p:txEl>
                                          </p:spTgt>
                                        </p:tgtEl>
                                        <p:attrNameLst>
                                          <p:attrName>style.visibility</p:attrName>
                                        </p:attrNameLst>
                                      </p:cBhvr>
                                      <p:to>
                                        <p:strVal val="visible"/>
                                      </p:to>
                                    </p:set>
                                    <p:animEffect transition="in" filter="circle(in)">
                                      <p:cBhvr>
                                        <p:cTn id="22" dur="2000"/>
                                        <p:tgtEl>
                                          <p:spTgt spid="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700075-687B-A7B5-C517-B2A42523AAA4}"/>
              </a:ext>
            </a:extLst>
          </p:cNvPr>
          <p:cNvSpPr txBox="1"/>
          <p:nvPr/>
        </p:nvSpPr>
        <p:spPr>
          <a:xfrm>
            <a:off x="695400" y="980728"/>
            <a:ext cx="9865096" cy="4401205"/>
          </a:xfrm>
          <a:prstGeom prst="rect">
            <a:avLst/>
          </a:prstGeom>
          <a:noFill/>
        </p:spPr>
        <p:txBody>
          <a:bodyPr wrap="square">
            <a:spAutoFit/>
          </a:bodyPr>
          <a:lstStyle/>
          <a:p>
            <a:pPr algn="ctr"/>
            <a:r>
              <a:rPr lang="en-GB" sz="2000" b="1" u="sng" dirty="0"/>
              <a:t>Communication Must Be Customised To The Requirements, Preferences, And Capabilities Of Each Individual.</a:t>
            </a:r>
          </a:p>
          <a:p>
            <a:pPr algn="ctr"/>
            <a:endParaRPr lang="en-GB" sz="2000" b="1" u="sng" dirty="0"/>
          </a:p>
          <a:p>
            <a:pPr algn="ctr"/>
            <a:endParaRPr lang="en-GB" sz="2000" b="1" u="sng" dirty="0"/>
          </a:p>
          <a:p>
            <a:pPr algn="ctr"/>
            <a:endParaRPr lang="en-GB" sz="2000" b="1" u="sng" dirty="0"/>
          </a:p>
          <a:p>
            <a:r>
              <a:rPr lang="en-GB" dirty="0"/>
              <a:t> Utilising straightforward language</a:t>
            </a:r>
          </a:p>
          <a:p>
            <a:endParaRPr lang="en-GB" dirty="0"/>
          </a:p>
          <a:p>
            <a:r>
              <a:rPr lang="en-GB" dirty="0"/>
              <a:t> Visual aid</a:t>
            </a:r>
          </a:p>
          <a:p>
            <a:endParaRPr lang="en-GB" dirty="0"/>
          </a:p>
          <a:p>
            <a:r>
              <a:rPr lang="en-GB" dirty="0"/>
              <a:t> Interpreters</a:t>
            </a:r>
          </a:p>
          <a:p>
            <a:r>
              <a:rPr lang="en-GB" dirty="0"/>
              <a:t> is essential for those with language obstacles or learning challenges (Bach &amp; Grant, 2015).</a:t>
            </a:r>
          </a:p>
          <a:p>
            <a:endParaRPr lang="en-GB" dirty="0"/>
          </a:p>
          <a:p>
            <a:r>
              <a:rPr lang="en-GB" dirty="0"/>
              <a:t>Upholding confidentiality and honouring dignity are fundamental components of professional communication (NMC, 2018).</a:t>
            </a:r>
          </a:p>
          <a:p>
            <a:endParaRPr lang="en-GB" dirty="0"/>
          </a:p>
        </p:txBody>
      </p:sp>
    </p:spTree>
    <p:extLst>
      <p:ext uri="{BB962C8B-B14F-4D97-AF65-F5344CB8AC3E}">
        <p14:creationId xmlns:p14="http://schemas.microsoft.com/office/powerpoint/2010/main" val="254476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00"/>
                                        <p:tgtEl>
                                          <p:spTgt spid="5">
                                            <p:txEl>
                                              <p:pRg st="4" end="4"/>
                                            </p:txEl>
                                          </p:spTgt>
                                        </p:tgtEl>
                                      </p:cBhvr>
                                    </p:animEffect>
                                    <p:anim calcmode="lin" valueType="num">
                                      <p:cBhvr>
                                        <p:cTn id="1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1000"/>
                                        <p:tgtEl>
                                          <p:spTgt spid="5">
                                            <p:txEl>
                                              <p:pRg st="6" end="6"/>
                                            </p:txEl>
                                          </p:spTgt>
                                        </p:tgtEl>
                                      </p:cBhvr>
                                    </p:animEffect>
                                    <p:anim calcmode="lin" valueType="num">
                                      <p:cBhvr>
                                        <p:cTn id="18"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6" end="6"/>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8" end="8"/>
                                            </p:txEl>
                                          </p:spTgt>
                                        </p:tgtEl>
                                        <p:attrNameLst>
                                          <p:attrName>style.visibility</p:attrName>
                                        </p:attrNameLst>
                                      </p:cBhvr>
                                      <p:to>
                                        <p:strVal val="visible"/>
                                      </p:to>
                                    </p:set>
                                    <p:animEffect transition="in" filter="fade">
                                      <p:cBhvr>
                                        <p:cTn id="22" dur="1000"/>
                                        <p:tgtEl>
                                          <p:spTgt spid="5">
                                            <p:txEl>
                                              <p:pRg st="8" end="8"/>
                                            </p:txEl>
                                          </p:spTgt>
                                        </p:tgtEl>
                                      </p:cBhvr>
                                    </p:animEffect>
                                    <p:anim calcmode="lin" valueType="num">
                                      <p:cBhvr>
                                        <p:cTn id="2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8" end="8"/>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animEffect transition="in" filter="fade">
                                      <p:cBhvr>
                                        <p:cTn id="27" dur="1000"/>
                                        <p:tgtEl>
                                          <p:spTgt spid="5">
                                            <p:txEl>
                                              <p:pRg st="9" end="9"/>
                                            </p:txEl>
                                          </p:spTgt>
                                        </p:tgtEl>
                                      </p:cBhvr>
                                    </p:animEffect>
                                    <p:anim calcmode="lin" valueType="num">
                                      <p:cBhvr>
                                        <p:cTn id="2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9" end="9"/>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11" end="11"/>
                                            </p:txEl>
                                          </p:spTgt>
                                        </p:tgtEl>
                                        <p:attrNameLst>
                                          <p:attrName>style.visibility</p:attrName>
                                        </p:attrNameLst>
                                      </p:cBhvr>
                                      <p:to>
                                        <p:strVal val="visible"/>
                                      </p:to>
                                    </p:set>
                                    <p:animEffect transition="in" filter="fade">
                                      <p:cBhvr>
                                        <p:cTn id="32" dur="1000"/>
                                        <p:tgtEl>
                                          <p:spTgt spid="5">
                                            <p:txEl>
                                              <p:pRg st="11" end="11"/>
                                            </p:txEl>
                                          </p:spTgt>
                                        </p:tgtEl>
                                      </p:cBhvr>
                                    </p:animEffect>
                                    <p:anim calcmode="lin" valueType="num">
                                      <p:cBhvr>
                                        <p:cTn id="33"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602EF04-C343-BFD2-AB41-A62063075783}"/>
              </a:ext>
            </a:extLst>
          </p:cNvPr>
          <p:cNvSpPr>
            <a:spLocks noGrp="1"/>
          </p:cNvSpPr>
          <p:nvPr>
            <p:ph sz="quarter" idx="13"/>
          </p:nvPr>
        </p:nvSpPr>
        <p:spPr>
          <a:xfrm>
            <a:off x="911424" y="1052737"/>
            <a:ext cx="9649072" cy="4579714"/>
          </a:xfrm>
        </p:spPr>
        <p:txBody>
          <a:bodyPr rtlCol="0"/>
          <a:lstStyle>
            <a:defPPr>
              <a:defRPr lang="en-GB"/>
            </a:defPPr>
          </a:lstStyle>
          <a:p>
            <a:pPr rtl="0"/>
            <a:r>
              <a:rPr lang="en-GB" dirty="0"/>
              <a:t>The Shannon and Weaver Communication Model: What is it?</a:t>
            </a:r>
          </a:p>
          <a:p>
            <a:pPr marL="342900" indent="-342900" rtl="0">
              <a:buFont typeface="Wingdings" panose="05000000000000000000" pitchFamily="2" charset="2"/>
              <a:buChar char="v"/>
            </a:pPr>
            <a:r>
              <a:rPr lang="en-GB" b="0" dirty="0"/>
              <a:t>created in 1949 by Warren Weaver and Claude Shannon.</a:t>
            </a:r>
          </a:p>
          <a:p>
            <a:pPr marL="342900" indent="-342900" rtl="0">
              <a:buFont typeface="Wingdings" panose="05000000000000000000" pitchFamily="2" charset="2"/>
              <a:buChar char="v"/>
            </a:pPr>
            <a:r>
              <a:rPr lang="en-GB" b="0" dirty="0"/>
              <a:t>outlines the essential components of communication as follows: Sender, Encoder, Channel, Decoder, Receiver, and Possible Noise (Shannon &amp; Weaver, 1949).</a:t>
            </a:r>
          </a:p>
          <a:p>
            <a:pPr marL="342900" indent="-342900" rtl="0">
              <a:buFont typeface="Wingdings" panose="05000000000000000000" pitchFamily="2" charset="2"/>
              <a:buChar char="v"/>
            </a:pPr>
            <a:r>
              <a:rPr lang="en-GB" b="0" dirty="0"/>
              <a:t>emphasises how crucial it is to reduce "noise" (barriers) in order to have effective communication.</a:t>
            </a:r>
          </a:p>
          <a:p>
            <a:pPr rtl="0"/>
            <a:endParaRPr lang="en-GB" dirty="0"/>
          </a:p>
        </p:txBody>
      </p:sp>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7</a:t>
            </a:fld>
            <a:endParaRPr lang="en-GB" dirty="0"/>
          </a:p>
        </p:txBody>
      </p:sp>
    </p:spTree>
    <p:extLst>
      <p:ext uri="{BB962C8B-B14F-4D97-AF65-F5344CB8AC3E}">
        <p14:creationId xmlns:p14="http://schemas.microsoft.com/office/powerpoint/2010/main" val="330716252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457499-E6D5-BB69-F1AC-90CA19F4CBF2}"/>
              </a:ext>
            </a:extLst>
          </p:cNvPr>
          <p:cNvSpPr>
            <a:spLocks noGrp="1"/>
          </p:cNvSpPr>
          <p:nvPr>
            <p:ph sz="half" idx="2"/>
          </p:nvPr>
        </p:nvSpPr>
        <p:spPr>
          <a:xfrm>
            <a:off x="551384" y="980728"/>
            <a:ext cx="11034063" cy="4505672"/>
          </a:xfrm>
        </p:spPr>
        <p:txBody>
          <a:bodyPr/>
          <a:lstStyle/>
          <a:p>
            <a:pPr marL="0" indent="0">
              <a:buNone/>
            </a:pPr>
            <a:r>
              <a:rPr lang="en-GB" sz="2400" b="1" u="sng" dirty="0"/>
              <a:t>What Makes Effective Communication Crucial in Social and Health Care?</a:t>
            </a:r>
          </a:p>
          <a:p>
            <a:pPr marL="0" indent="0">
              <a:buNone/>
            </a:pPr>
            <a:endParaRPr lang="en-GB" sz="2400" b="1" u="sng" dirty="0"/>
          </a:p>
          <a:p>
            <a:r>
              <a:rPr lang="en-GB" sz="2000" dirty="0"/>
              <a:t>Guarantees that crucial information is accurately understood, such as prescription instructions and care plans (Bach &amp; Grant, 2015).</a:t>
            </a:r>
          </a:p>
          <a:p>
            <a:pPr marL="0" indent="0">
              <a:buNone/>
            </a:pPr>
            <a:endParaRPr lang="en-GB" sz="2000" dirty="0"/>
          </a:p>
          <a:p>
            <a:r>
              <a:rPr lang="en-GB" sz="2000" dirty="0"/>
              <a:t>Reduces risk of errors and misunderstandings, improving patient safety.</a:t>
            </a:r>
          </a:p>
          <a:p>
            <a:pPr marL="0" indent="0">
              <a:buNone/>
            </a:pPr>
            <a:endParaRPr lang="en-GB" sz="2000" dirty="0"/>
          </a:p>
          <a:p>
            <a:r>
              <a:rPr lang="en-GB" sz="2000" dirty="0"/>
              <a:t>encourages efficient cooperation and patient-focused treatment.</a:t>
            </a:r>
          </a:p>
          <a:p>
            <a:endParaRPr lang="en-GB" dirty="0"/>
          </a:p>
        </p:txBody>
      </p:sp>
      <p:sp>
        <p:nvSpPr>
          <p:cNvPr id="5" name="Slide Number Placeholder 4">
            <a:extLst>
              <a:ext uri="{FF2B5EF4-FFF2-40B4-BE49-F238E27FC236}">
                <a16:creationId xmlns:a16="http://schemas.microsoft.com/office/drawing/2014/main" id="{D7CFAA7E-82B7-2D5D-2A53-5406C30A3380}"/>
              </a:ext>
            </a:extLst>
          </p:cNvPr>
          <p:cNvSpPr>
            <a:spLocks noGrp="1"/>
          </p:cNvSpPr>
          <p:nvPr>
            <p:ph type="sldNum" sz="quarter" idx="12"/>
          </p:nvPr>
        </p:nvSpPr>
        <p:spPr/>
        <p:txBody>
          <a:bodyPr/>
          <a:lstStyle/>
          <a:p>
            <a:pPr rtl="0"/>
            <a:fld id="{294A09A9-5501-47C1-A89A-A340965A2BE2}" type="slidenum">
              <a:rPr lang="en-GB" smtClean="0"/>
              <a:t>8</a:t>
            </a:fld>
            <a:endParaRPr lang="en-GB" dirty="0"/>
          </a:p>
        </p:txBody>
      </p:sp>
    </p:spTree>
    <p:extLst>
      <p:ext uri="{BB962C8B-B14F-4D97-AF65-F5344CB8AC3E}">
        <p14:creationId xmlns:p14="http://schemas.microsoft.com/office/powerpoint/2010/main" val="1397653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80">
                                          <p:stCondLst>
                                            <p:cond delay="0"/>
                                          </p:stCondLst>
                                        </p:cTn>
                                        <p:tgtEl>
                                          <p:spTgt spid="3">
                                            <p:txEl>
                                              <p:pRg st="2" end="2"/>
                                            </p:txEl>
                                          </p:spTgt>
                                        </p:tgtEl>
                                      </p:cBhvr>
                                    </p:animEffect>
                                    <p:anim calcmode="lin" valueType="num">
                                      <p:cBhvr>
                                        <p:cTn id="2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2" end="2"/>
                                            </p:txEl>
                                          </p:spTgt>
                                        </p:tgtEl>
                                      </p:cBhvr>
                                      <p:to x="100000" y="60000"/>
                                    </p:animScale>
                                    <p:animScale>
                                      <p:cBhvr>
                                        <p:cTn id="30" dur="166" decel="50000">
                                          <p:stCondLst>
                                            <p:cond delay="676"/>
                                          </p:stCondLst>
                                        </p:cTn>
                                        <p:tgtEl>
                                          <p:spTgt spid="3">
                                            <p:txEl>
                                              <p:pRg st="2" end="2"/>
                                            </p:txEl>
                                          </p:spTgt>
                                        </p:tgtEl>
                                      </p:cBhvr>
                                      <p:to x="100000" y="100000"/>
                                    </p:animScale>
                                    <p:animScale>
                                      <p:cBhvr>
                                        <p:cTn id="31" dur="26">
                                          <p:stCondLst>
                                            <p:cond delay="1312"/>
                                          </p:stCondLst>
                                        </p:cTn>
                                        <p:tgtEl>
                                          <p:spTgt spid="3">
                                            <p:txEl>
                                              <p:pRg st="2" end="2"/>
                                            </p:txEl>
                                          </p:spTgt>
                                        </p:tgtEl>
                                      </p:cBhvr>
                                      <p:to x="100000" y="80000"/>
                                    </p:animScale>
                                    <p:animScale>
                                      <p:cBhvr>
                                        <p:cTn id="32" dur="166" decel="50000">
                                          <p:stCondLst>
                                            <p:cond delay="1338"/>
                                          </p:stCondLst>
                                        </p:cTn>
                                        <p:tgtEl>
                                          <p:spTgt spid="3">
                                            <p:txEl>
                                              <p:pRg st="2" end="2"/>
                                            </p:txEl>
                                          </p:spTgt>
                                        </p:tgtEl>
                                      </p:cBhvr>
                                      <p:to x="100000" y="100000"/>
                                    </p:animScale>
                                    <p:animScale>
                                      <p:cBhvr>
                                        <p:cTn id="33" dur="26">
                                          <p:stCondLst>
                                            <p:cond delay="1642"/>
                                          </p:stCondLst>
                                        </p:cTn>
                                        <p:tgtEl>
                                          <p:spTgt spid="3">
                                            <p:txEl>
                                              <p:pRg st="2" end="2"/>
                                            </p:txEl>
                                          </p:spTgt>
                                        </p:tgtEl>
                                      </p:cBhvr>
                                      <p:to x="100000" y="90000"/>
                                    </p:animScale>
                                    <p:animScale>
                                      <p:cBhvr>
                                        <p:cTn id="34" dur="166" decel="50000">
                                          <p:stCondLst>
                                            <p:cond delay="1668"/>
                                          </p:stCondLst>
                                        </p:cTn>
                                        <p:tgtEl>
                                          <p:spTgt spid="3">
                                            <p:txEl>
                                              <p:pRg st="2" end="2"/>
                                            </p:txEl>
                                          </p:spTgt>
                                        </p:tgtEl>
                                      </p:cBhvr>
                                      <p:to x="100000" y="100000"/>
                                    </p:animScale>
                                    <p:animScale>
                                      <p:cBhvr>
                                        <p:cTn id="35" dur="26">
                                          <p:stCondLst>
                                            <p:cond delay="1808"/>
                                          </p:stCondLst>
                                        </p:cTn>
                                        <p:tgtEl>
                                          <p:spTgt spid="3">
                                            <p:txEl>
                                              <p:pRg st="2" end="2"/>
                                            </p:txEl>
                                          </p:spTgt>
                                        </p:tgtEl>
                                      </p:cBhvr>
                                      <p:to x="100000" y="95000"/>
                                    </p:animScale>
                                    <p:animScale>
                                      <p:cBhvr>
                                        <p:cTn id="36" dur="166" decel="50000">
                                          <p:stCondLst>
                                            <p:cond delay="1834"/>
                                          </p:stCondLst>
                                        </p:cTn>
                                        <p:tgtEl>
                                          <p:spTgt spid="3">
                                            <p:txEl>
                                              <p:pRg st="2" end="2"/>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wipe(down)">
                                      <p:cBhvr>
                                        <p:cTn id="39" dur="580">
                                          <p:stCondLst>
                                            <p:cond delay="0"/>
                                          </p:stCondLst>
                                        </p:cTn>
                                        <p:tgtEl>
                                          <p:spTgt spid="3">
                                            <p:txEl>
                                              <p:pRg st="4" end="4"/>
                                            </p:txEl>
                                          </p:spTgt>
                                        </p:tgtEl>
                                      </p:cBhvr>
                                    </p:animEffect>
                                    <p:anim calcmode="lin" valueType="num">
                                      <p:cBhvr>
                                        <p:cTn id="4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4" end="4"/>
                                            </p:txEl>
                                          </p:spTgt>
                                        </p:tgtEl>
                                      </p:cBhvr>
                                      <p:to x="100000" y="60000"/>
                                    </p:animScale>
                                    <p:animScale>
                                      <p:cBhvr>
                                        <p:cTn id="46" dur="166" decel="50000">
                                          <p:stCondLst>
                                            <p:cond delay="676"/>
                                          </p:stCondLst>
                                        </p:cTn>
                                        <p:tgtEl>
                                          <p:spTgt spid="3">
                                            <p:txEl>
                                              <p:pRg st="4" end="4"/>
                                            </p:txEl>
                                          </p:spTgt>
                                        </p:tgtEl>
                                      </p:cBhvr>
                                      <p:to x="100000" y="100000"/>
                                    </p:animScale>
                                    <p:animScale>
                                      <p:cBhvr>
                                        <p:cTn id="47" dur="26">
                                          <p:stCondLst>
                                            <p:cond delay="1312"/>
                                          </p:stCondLst>
                                        </p:cTn>
                                        <p:tgtEl>
                                          <p:spTgt spid="3">
                                            <p:txEl>
                                              <p:pRg st="4" end="4"/>
                                            </p:txEl>
                                          </p:spTgt>
                                        </p:tgtEl>
                                      </p:cBhvr>
                                      <p:to x="100000" y="80000"/>
                                    </p:animScale>
                                    <p:animScale>
                                      <p:cBhvr>
                                        <p:cTn id="48" dur="166" decel="50000">
                                          <p:stCondLst>
                                            <p:cond delay="1338"/>
                                          </p:stCondLst>
                                        </p:cTn>
                                        <p:tgtEl>
                                          <p:spTgt spid="3">
                                            <p:txEl>
                                              <p:pRg st="4" end="4"/>
                                            </p:txEl>
                                          </p:spTgt>
                                        </p:tgtEl>
                                      </p:cBhvr>
                                      <p:to x="100000" y="100000"/>
                                    </p:animScale>
                                    <p:animScale>
                                      <p:cBhvr>
                                        <p:cTn id="49" dur="26">
                                          <p:stCondLst>
                                            <p:cond delay="1642"/>
                                          </p:stCondLst>
                                        </p:cTn>
                                        <p:tgtEl>
                                          <p:spTgt spid="3">
                                            <p:txEl>
                                              <p:pRg st="4" end="4"/>
                                            </p:txEl>
                                          </p:spTgt>
                                        </p:tgtEl>
                                      </p:cBhvr>
                                      <p:to x="100000" y="90000"/>
                                    </p:animScale>
                                    <p:animScale>
                                      <p:cBhvr>
                                        <p:cTn id="50" dur="166" decel="50000">
                                          <p:stCondLst>
                                            <p:cond delay="1668"/>
                                          </p:stCondLst>
                                        </p:cTn>
                                        <p:tgtEl>
                                          <p:spTgt spid="3">
                                            <p:txEl>
                                              <p:pRg st="4" end="4"/>
                                            </p:txEl>
                                          </p:spTgt>
                                        </p:tgtEl>
                                      </p:cBhvr>
                                      <p:to x="100000" y="100000"/>
                                    </p:animScale>
                                    <p:animScale>
                                      <p:cBhvr>
                                        <p:cTn id="51" dur="26">
                                          <p:stCondLst>
                                            <p:cond delay="1808"/>
                                          </p:stCondLst>
                                        </p:cTn>
                                        <p:tgtEl>
                                          <p:spTgt spid="3">
                                            <p:txEl>
                                              <p:pRg st="4" end="4"/>
                                            </p:txEl>
                                          </p:spTgt>
                                        </p:tgtEl>
                                      </p:cBhvr>
                                      <p:to x="100000" y="95000"/>
                                    </p:animScale>
                                    <p:animScale>
                                      <p:cBhvr>
                                        <p:cTn id="52" dur="166" decel="50000">
                                          <p:stCondLst>
                                            <p:cond delay="1834"/>
                                          </p:stCondLst>
                                        </p:cTn>
                                        <p:tgtEl>
                                          <p:spTgt spid="3">
                                            <p:txEl>
                                              <p:pRg st="4" end="4"/>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wipe(down)">
                                      <p:cBhvr>
                                        <p:cTn id="55" dur="580">
                                          <p:stCondLst>
                                            <p:cond delay="0"/>
                                          </p:stCondLst>
                                        </p:cTn>
                                        <p:tgtEl>
                                          <p:spTgt spid="3">
                                            <p:txEl>
                                              <p:pRg st="6" end="6"/>
                                            </p:txEl>
                                          </p:spTgt>
                                        </p:tgtEl>
                                      </p:cBhvr>
                                    </p:animEffect>
                                    <p:anim calcmode="lin" valueType="num">
                                      <p:cBhvr>
                                        <p:cTn id="5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6" end="6"/>
                                            </p:txEl>
                                          </p:spTgt>
                                        </p:tgtEl>
                                      </p:cBhvr>
                                      <p:to x="100000" y="60000"/>
                                    </p:animScale>
                                    <p:animScale>
                                      <p:cBhvr>
                                        <p:cTn id="62" dur="166" decel="50000">
                                          <p:stCondLst>
                                            <p:cond delay="676"/>
                                          </p:stCondLst>
                                        </p:cTn>
                                        <p:tgtEl>
                                          <p:spTgt spid="3">
                                            <p:txEl>
                                              <p:pRg st="6" end="6"/>
                                            </p:txEl>
                                          </p:spTgt>
                                        </p:tgtEl>
                                      </p:cBhvr>
                                      <p:to x="100000" y="100000"/>
                                    </p:animScale>
                                    <p:animScale>
                                      <p:cBhvr>
                                        <p:cTn id="63" dur="26">
                                          <p:stCondLst>
                                            <p:cond delay="1312"/>
                                          </p:stCondLst>
                                        </p:cTn>
                                        <p:tgtEl>
                                          <p:spTgt spid="3">
                                            <p:txEl>
                                              <p:pRg st="6" end="6"/>
                                            </p:txEl>
                                          </p:spTgt>
                                        </p:tgtEl>
                                      </p:cBhvr>
                                      <p:to x="100000" y="80000"/>
                                    </p:animScale>
                                    <p:animScale>
                                      <p:cBhvr>
                                        <p:cTn id="64" dur="166" decel="50000">
                                          <p:stCondLst>
                                            <p:cond delay="1338"/>
                                          </p:stCondLst>
                                        </p:cTn>
                                        <p:tgtEl>
                                          <p:spTgt spid="3">
                                            <p:txEl>
                                              <p:pRg st="6" end="6"/>
                                            </p:txEl>
                                          </p:spTgt>
                                        </p:tgtEl>
                                      </p:cBhvr>
                                      <p:to x="100000" y="100000"/>
                                    </p:animScale>
                                    <p:animScale>
                                      <p:cBhvr>
                                        <p:cTn id="65" dur="26">
                                          <p:stCondLst>
                                            <p:cond delay="1642"/>
                                          </p:stCondLst>
                                        </p:cTn>
                                        <p:tgtEl>
                                          <p:spTgt spid="3">
                                            <p:txEl>
                                              <p:pRg st="6" end="6"/>
                                            </p:txEl>
                                          </p:spTgt>
                                        </p:tgtEl>
                                      </p:cBhvr>
                                      <p:to x="100000" y="90000"/>
                                    </p:animScale>
                                    <p:animScale>
                                      <p:cBhvr>
                                        <p:cTn id="66" dur="166" decel="50000">
                                          <p:stCondLst>
                                            <p:cond delay="1668"/>
                                          </p:stCondLst>
                                        </p:cTn>
                                        <p:tgtEl>
                                          <p:spTgt spid="3">
                                            <p:txEl>
                                              <p:pRg st="6" end="6"/>
                                            </p:txEl>
                                          </p:spTgt>
                                        </p:tgtEl>
                                      </p:cBhvr>
                                      <p:to x="100000" y="100000"/>
                                    </p:animScale>
                                    <p:animScale>
                                      <p:cBhvr>
                                        <p:cTn id="67" dur="26">
                                          <p:stCondLst>
                                            <p:cond delay="1808"/>
                                          </p:stCondLst>
                                        </p:cTn>
                                        <p:tgtEl>
                                          <p:spTgt spid="3">
                                            <p:txEl>
                                              <p:pRg st="6" end="6"/>
                                            </p:txEl>
                                          </p:spTgt>
                                        </p:tgtEl>
                                      </p:cBhvr>
                                      <p:to x="100000" y="95000"/>
                                    </p:animScale>
                                    <p:animScale>
                                      <p:cBhvr>
                                        <p:cTn id="68"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5D67805-CCBD-8182-540F-93068A90C4E8}"/>
              </a:ext>
            </a:extLst>
          </p:cNvPr>
          <p:cNvSpPr>
            <a:spLocks noGrp="1"/>
          </p:cNvSpPr>
          <p:nvPr>
            <p:ph sz="quarter" idx="13"/>
          </p:nvPr>
        </p:nvSpPr>
        <p:spPr>
          <a:xfrm>
            <a:off x="119336" y="0"/>
            <a:ext cx="11737304" cy="6525344"/>
          </a:xfrm>
        </p:spPr>
        <p:txBody>
          <a:bodyPr rtlCol="0"/>
          <a:lstStyle>
            <a:defPPr>
              <a:defRPr lang="en-GB"/>
            </a:defPPr>
          </a:lstStyle>
          <a:p>
            <a:pPr algn="just" rtl="0"/>
            <a:endParaRPr lang="en-GB" dirty="0"/>
          </a:p>
          <a:p>
            <a:pPr algn="just" rtl="0"/>
            <a:endParaRPr lang="en-GB" dirty="0"/>
          </a:p>
          <a:p>
            <a:pPr algn="ctr" rtl="0"/>
            <a:r>
              <a:rPr lang="en-GB" sz="2000" b="1" u="sng" dirty="0"/>
              <a:t>Situation: An elderly patient requires an explanation from a nurse regarding a complicated drug schedule.</a:t>
            </a:r>
          </a:p>
          <a:p>
            <a:pPr algn="just" rtl="0"/>
            <a:r>
              <a:rPr lang="en-GB" sz="1800" b="1" u="sng" dirty="0"/>
              <a:t>Using the Weaver and Shannon Model</a:t>
            </a:r>
          </a:p>
          <a:p>
            <a:pPr marL="285750" indent="-285750" algn="just" rtl="0">
              <a:buFont typeface="Arial" panose="020B0604020202020204" pitchFamily="34" charset="0"/>
              <a:buChar char="•"/>
            </a:pPr>
            <a:r>
              <a:rPr lang="en-GB" b="1" dirty="0"/>
              <a:t>Sender: </a:t>
            </a:r>
            <a:r>
              <a:rPr lang="en-GB" dirty="0"/>
              <a:t>The nurse gets ready with concise information.</a:t>
            </a:r>
          </a:p>
          <a:p>
            <a:pPr marL="285750" indent="-285750" algn="just" rtl="0">
              <a:buFont typeface="Arial" panose="020B0604020202020204" pitchFamily="34" charset="0"/>
              <a:buChar char="•"/>
            </a:pPr>
            <a:r>
              <a:rPr lang="en-GB" b="1" dirty="0"/>
              <a:t>Encoding</a:t>
            </a:r>
            <a:r>
              <a:rPr lang="en-GB" dirty="0"/>
              <a:t>: Makes use of visual aids and plain language.</a:t>
            </a:r>
          </a:p>
          <a:p>
            <a:pPr marL="285750" indent="-285750" algn="just" rtl="0">
              <a:buFont typeface="Arial" panose="020B0604020202020204" pitchFamily="34" charset="0"/>
              <a:buChar char="•"/>
            </a:pPr>
            <a:r>
              <a:rPr lang="en-GB" b="1" dirty="0"/>
              <a:t>Channel</a:t>
            </a:r>
            <a:r>
              <a:rPr lang="en-GB" dirty="0"/>
              <a:t>: Written handout, in-person discussion.</a:t>
            </a:r>
          </a:p>
          <a:p>
            <a:pPr marL="285750" indent="-285750" algn="just" rtl="0">
              <a:buFont typeface="Arial" panose="020B0604020202020204" pitchFamily="34" charset="0"/>
              <a:buChar char="•"/>
            </a:pPr>
            <a:r>
              <a:rPr lang="en-GB" b="1" dirty="0"/>
              <a:t>Decoding</a:t>
            </a:r>
            <a:r>
              <a:rPr lang="en-GB" dirty="0"/>
              <a:t>: The patient reads, asks questions, and listens.</a:t>
            </a:r>
          </a:p>
          <a:p>
            <a:pPr marL="285750" indent="-285750" algn="just" rtl="0">
              <a:buFont typeface="Arial" panose="020B0604020202020204" pitchFamily="34" charset="0"/>
              <a:buChar char="•"/>
            </a:pPr>
            <a:r>
              <a:rPr lang="en-GB" b="1" dirty="0"/>
              <a:t>Noise: </a:t>
            </a:r>
            <a:r>
              <a:rPr lang="en-GB" dirty="0"/>
              <a:t>Minimize distractions (quiet room, no jargon).</a:t>
            </a:r>
          </a:p>
          <a:p>
            <a:pPr marL="285750" indent="-285750" algn="just" rtl="0">
              <a:buFont typeface="Arial" panose="020B0604020202020204" pitchFamily="34" charset="0"/>
              <a:buChar char="•"/>
            </a:pPr>
            <a:r>
              <a:rPr lang="en-GB" b="1" dirty="0"/>
              <a:t>Receiver: </a:t>
            </a:r>
            <a:r>
              <a:rPr lang="en-GB" dirty="0"/>
              <a:t>To make sure they understand, the patient repeats instructions.</a:t>
            </a:r>
          </a:p>
          <a:p>
            <a:pPr algn="just" rtl="0"/>
            <a:r>
              <a:rPr lang="en-GB" dirty="0"/>
              <a:t>As a result, there is less chance of error because the patient carefully adheres to the prescription schedule (Bach &amp; Grant, 2015).</a:t>
            </a:r>
          </a:p>
          <a:p>
            <a:pPr algn="just" rtl="0"/>
            <a:r>
              <a:rPr lang="en-GB" sz="1800" dirty="0"/>
              <a:t> </a:t>
            </a:r>
          </a:p>
        </p:txBody>
      </p:sp>
      <p:sp>
        <p:nvSpPr>
          <p:cNvPr id="3" name="Slide Number Placeholder 2">
            <a:extLst>
              <a:ext uri="{FF2B5EF4-FFF2-40B4-BE49-F238E27FC236}">
                <a16:creationId xmlns:a16="http://schemas.microsoft.com/office/drawing/2014/main" id="{F0986A75-51DF-087B-EE6E-0899D0826DF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9</a:t>
            </a:fld>
            <a:endParaRPr lang="en-GB" dirty="0"/>
          </a:p>
        </p:txBody>
      </p:sp>
    </p:spTree>
    <p:extLst>
      <p:ext uri="{BB962C8B-B14F-4D97-AF65-F5344CB8AC3E}">
        <p14:creationId xmlns:p14="http://schemas.microsoft.com/office/powerpoint/2010/main" val="422052534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E43C078-2A96-798B-62FE-ADF0A4F4E261}"/>
              </a:ext>
            </a:extLst>
          </p:cNvPr>
          <p:cNvSpPr txBox="1"/>
          <p:nvPr/>
        </p:nvSpPr>
        <p:spPr>
          <a:xfrm>
            <a:off x="767408" y="764704"/>
            <a:ext cx="8376592" cy="1856919"/>
          </a:xfrm>
          <a:prstGeom prst="rect">
            <a:avLst/>
          </a:prstGeom>
          <a:noFill/>
        </p:spPr>
        <p:txBody>
          <a:bodyPr wrap="square">
            <a:spAutoFit/>
          </a:bodyPr>
          <a:lstStyle/>
          <a:p>
            <a:pPr algn="ctr"/>
            <a:r>
              <a:rPr lang="en-GB" dirty="0"/>
              <a:t> </a:t>
            </a:r>
            <a:r>
              <a:rPr lang="en-GB" sz="2800" b="1" u="sng" dirty="0"/>
              <a:t>conclusion</a:t>
            </a:r>
          </a:p>
          <a:p>
            <a:pPr algn="ctr"/>
            <a:endParaRPr lang="en-GB" dirty="0"/>
          </a:p>
          <a:p>
            <a:endParaRPr lang="en-GB" dirty="0"/>
          </a:p>
          <a:p>
            <a:pPr lvl="1">
              <a:lnSpc>
                <a:spcPct val="150000"/>
              </a:lnSpc>
            </a:pPr>
            <a:r>
              <a:rPr lang="en-GB" dirty="0"/>
              <a:t>Health and social care providers may deliver safer, more efficient care by utilising this approach to remove obstacles and assess comprehension.</a:t>
            </a:r>
          </a:p>
        </p:txBody>
      </p:sp>
    </p:spTree>
    <p:extLst>
      <p:ext uri="{BB962C8B-B14F-4D97-AF65-F5344CB8AC3E}">
        <p14:creationId xmlns:p14="http://schemas.microsoft.com/office/powerpoint/2010/main" val="330807197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B94A10F-0A8C-333B-6C47-B4125180D6F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11</a:t>
            </a:fld>
            <a:endParaRPr lang="en-GB" dirty="0"/>
          </a:p>
        </p:txBody>
      </p:sp>
      <p:sp>
        <p:nvSpPr>
          <p:cNvPr id="13" name="TextBox 12">
            <a:extLst>
              <a:ext uri="{FF2B5EF4-FFF2-40B4-BE49-F238E27FC236}">
                <a16:creationId xmlns:a16="http://schemas.microsoft.com/office/drawing/2014/main" id="{78966A34-26D6-24A3-A741-008B2FCEA410}"/>
              </a:ext>
            </a:extLst>
          </p:cNvPr>
          <p:cNvSpPr txBox="1"/>
          <p:nvPr/>
        </p:nvSpPr>
        <p:spPr>
          <a:xfrm>
            <a:off x="839416" y="764704"/>
            <a:ext cx="10153128" cy="5078313"/>
          </a:xfrm>
          <a:prstGeom prst="rect">
            <a:avLst/>
          </a:prstGeom>
          <a:noFill/>
        </p:spPr>
        <p:txBody>
          <a:bodyPr wrap="square">
            <a:spAutoFit/>
          </a:bodyPr>
          <a:lstStyle/>
          <a:p>
            <a:r>
              <a:rPr lang="en-GB" b="1" dirty="0"/>
              <a:t>REFRENCES:</a:t>
            </a:r>
          </a:p>
          <a:p>
            <a:endParaRPr lang="en-GB" b="1" dirty="0"/>
          </a:p>
          <a:p>
            <a:r>
              <a:rPr lang="en-GB" dirty="0"/>
              <a:t>Argyle, M. (2013). </a:t>
            </a:r>
            <a:r>
              <a:rPr lang="en-GB" i="1" dirty="0"/>
              <a:t>Nonverbal Communication. Second edition</a:t>
            </a:r>
            <a:r>
              <a:rPr lang="en-GB" dirty="0"/>
              <a:t>. Routledge, London.</a:t>
            </a:r>
          </a:p>
          <a:p>
            <a:endParaRPr lang="en-GB" dirty="0"/>
          </a:p>
          <a:p>
            <a:r>
              <a:rPr lang="en-GB" dirty="0"/>
              <a:t>Bach, S. &amp; Grant, A. (2015). </a:t>
            </a:r>
            <a:r>
              <a:rPr lang="en-GB" i="1" dirty="0"/>
              <a:t>Communication and Interpersonal Competencies in Nursing</a:t>
            </a:r>
            <a:r>
              <a:rPr lang="en-GB" dirty="0"/>
              <a:t>. Third edition. SAGE Publications, London.</a:t>
            </a:r>
          </a:p>
          <a:p>
            <a:endParaRPr lang="en-GB" dirty="0"/>
          </a:p>
          <a:p>
            <a:endParaRPr lang="en-GB" dirty="0"/>
          </a:p>
          <a:p>
            <a:r>
              <a:rPr lang="en-GB" dirty="0"/>
              <a:t> Grant, A. &amp; Bach, S. (2015) </a:t>
            </a:r>
            <a:r>
              <a:rPr lang="en-GB" i="1" dirty="0"/>
              <a:t>Interpersonal &amp; Communication Skills in Nursing</a:t>
            </a:r>
            <a:r>
              <a:rPr lang="en-GB" dirty="0"/>
              <a:t>. Learning Matters, 3rd ed.</a:t>
            </a:r>
          </a:p>
          <a:p>
            <a:endParaRPr lang="en-GB" dirty="0"/>
          </a:p>
          <a:p>
            <a:r>
              <a:rPr lang="en-GB" dirty="0"/>
              <a:t>Kourkouta, L. &amp; Papathanasiou, I.V. (2014). </a:t>
            </a:r>
            <a:r>
              <a:rPr lang="en-GB" i="1" dirty="0"/>
              <a:t>Communication throughout nursing practice.</a:t>
            </a:r>
            <a:r>
              <a:rPr lang="en-GB" dirty="0"/>
              <a:t> Social Studies</a:t>
            </a:r>
          </a:p>
          <a:p>
            <a:endParaRPr lang="en-GB" dirty="0"/>
          </a:p>
          <a:p>
            <a:r>
              <a:rPr lang="en-GB" dirty="0"/>
              <a:t>The Mathematical </a:t>
            </a:r>
            <a:r>
              <a:rPr lang="en-GB" i="1" dirty="0"/>
              <a:t>Theory of Communication, Shannon</a:t>
            </a:r>
            <a:r>
              <a:rPr lang="en-GB" dirty="0"/>
              <a:t>, C. E., and Weaver, W. (1949). University of Illinois Press.</a:t>
            </a:r>
          </a:p>
          <a:p>
            <a:endParaRPr lang="en-GB" dirty="0"/>
          </a:p>
          <a:p>
            <a:endParaRPr lang="en-GB" dirty="0"/>
          </a:p>
        </p:txBody>
      </p:sp>
    </p:spTree>
    <p:extLst>
      <p:ext uri="{BB962C8B-B14F-4D97-AF65-F5344CB8AC3E}">
        <p14:creationId xmlns:p14="http://schemas.microsoft.com/office/powerpoint/2010/main" val="305450027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1590_TF34316244_Win32" id="{9C10C9C9-6132-4244-A2E3-F8AB2442FE2E}" vid="{328D4A9B-6E8D-48C4-80EE-F2895EE014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4FA603-F875-4A03-93C9-402691CFAD8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3.xml><?xml version="1.0" encoding="utf-8"?>
<ds:datastoreItem xmlns:ds="http://schemas.openxmlformats.org/officeDocument/2006/customXml" ds:itemID="{6BCCC5ED-FDC5-47FC-8E7E-D334979F14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242</TotalTime>
  <Words>846</Words>
  <Application>Microsoft Office PowerPoint</Application>
  <PresentationFormat>Widescreen</PresentationFormat>
  <Paragraphs>109</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sana iqbal</cp:lastModifiedBy>
  <cp:revision>11</cp:revision>
  <dcterms:created xsi:type="dcterms:W3CDTF">2025-10-19T14:34:57Z</dcterms:created>
  <dcterms:modified xsi:type="dcterms:W3CDTF">2026-02-15T15:52:06Z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