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88" d="100"/>
          <a:sy n="88" d="100"/>
        </p:scale>
        <p:origin x="33"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65631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74811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7CD9F76-FAD9-4341-B2AD-D7FCB75A93ED}"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1398178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CD9F76-FAD9-4341-B2AD-D7FCB75A93ED}"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3317993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CD9F76-FAD9-4341-B2AD-D7FCB75A93ED}"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448969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CD9F76-FAD9-4341-B2AD-D7FCB75A93ED}"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2707363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CD9F76-FAD9-4341-B2AD-D7FCB75A93ED}"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368058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CD9F76-FAD9-4341-B2AD-D7FCB75A93ED}"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2845807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CD9F76-FAD9-4341-B2AD-D7FCB75A93ED}"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2878556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CD9F76-FAD9-4341-B2AD-D7FCB75A93ED}"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60182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CD9F76-FAD9-4341-B2AD-D7FCB75A93ED}"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1455731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07CD9F76-FAD9-4341-B2AD-D7FCB75A93ED}" type="datetimeFigureOut">
              <a:rPr lang="en-GB" smtClean="0"/>
              <a:t>24/02/2025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3774279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07CD9F76-FAD9-4341-B2AD-D7FCB75A93ED}" type="datetimeFigureOut">
              <a:rPr lang="en-GB" smtClean="0"/>
              <a:t>24/02/2025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57BE26F5-D2A3-4F14-980D-22D469705E41}" type="slidenum">
              <a:rPr lang="en-GB" smtClean="0"/>
              <a:t>‹#›</a:t>
            </a:fld>
            <a:endParaRPr lang="en-GB"/>
          </a:p>
        </p:txBody>
      </p:sp>
    </p:spTree>
    <p:extLst>
      <p:ext uri="{BB962C8B-B14F-4D97-AF65-F5344CB8AC3E}">
        <p14:creationId xmlns:p14="http://schemas.microsoft.com/office/powerpoint/2010/main" val="494880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33074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11779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70829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097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214133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275735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6199223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292701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D9F76-FAD9-4341-B2AD-D7FCB75A93ED}" type="datetimeFigureOut">
              <a:rPr lang="en-GB" smtClean="0"/>
              <a:t>24/02/2025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BE26F5-D2A3-4F14-980D-22D469705E41}"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84095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85103645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74566457"/>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5.xml"/><Relationship Id="rId1" Type="http://schemas.openxmlformats.org/officeDocument/2006/relationships/video" Target="https://www.youtube.com/embed/nYAdQ2cmFw4?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5.xml"/><Relationship Id="rId1" Type="http://schemas.openxmlformats.org/officeDocument/2006/relationships/video" Target="https://www.youtube.com/embed/ywm2qQULD54?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5.xml"/><Relationship Id="rId1" Type="http://schemas.openxmlformats.org/officeDocument/2006/relationships/video" Target="https://www.youtube.com/embed/pnooRWXt5zk?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5.xml"/><Relationship Id="rId1" Type="http://schemas.openxmlformats.org/officeDocument/2006/relationships/video" Target="https://www.youtube.com/embed/Ba3mLLdJt64?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5.xml"/><Relationship Id="rId1" Type="http://schemas.openxmlformats.org/officeDocument/2006/relationships/video" Target="https://www.youtube.com/embed/bXOWvWyrb4g?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6E680-0BE1-4054-1DC7-58C94E86586C}"/>
              </a:ext>
            </a:extLst>
          </p:cNvPr>
          <p:cNvSpPr>
            <a:spLocks noGrp="1"/>
          </p:cNvSpPr>
          <p:nvPr>
            <p:ph type="ctrTitle"/>
          </p:nvPr>
        </p:nvSpPr>
        <p:spPr/>
        <p:txBody>
          <a:bodyPr>
            <a:normAutofit fontScale="90000"/>
          </a:bodyPr>
          <a:lstStyle/>
          <a:p>
            <a:r>
              <a:rPr lang="en-GB" b="1" dirty="0"/>
              <a:t>Tourism, Events, and Leisure Impacts – Operational Perspective</a:t>
            </a:r>
            <a:br>
              <a:rPr lang="en-GB" b="1" dirty="0"/>
            </a:br>
            <a:endParaRPr lang="en-GB" dirty="0"/>
          </a:p>
        </p:txBody>
      </p:sp>
      <p:sp>
        <p:nvSpPr>
          <p:cNvPr id="3" name="Subtitle 2">
            <a:extLst>
              <a:ext uri="{FF2B5EF4-FFF2-40B4-BE49-F238E27FC236}">
                <a16:creationId xmlns:a16="http://schemas.microsoft.com/office/drawing/2014/main" id="{06EA67F0-CBA6-6029-F8C2-00B5433A29F5}"/>
              </a:ext>
            </a:extLst>
          </p:cNvPr>
          <p:cNvSpPr>
            <a:spLocks noGrp="1"/>
          </p:cNvSpPr>
          <p:nvPr>
            <p:ph type="subTitle" idx="1"/>
          </p:nvPr>
        </p:nvSpPr>
        <p:spPr/>
        <p:txBody>
          <a:bodyPr>
            <a:normAutofit/>
          </a:bodyPr>
          <a:lstStyle/>
          <a:p>
            <a:r>
              <a:rPr lang="en-GB" sz="3200" b="1" dirty="0"/>
              <a:t>Week 5 </a:t>
            </a:r>
          </a:p>
        </p:txBody>
      </p:sp>
    </p:spTree>
    <p:extLst>
      <p:ext uri="{BB962C8B-B14F-4D97-AF65-F5344CB8AC3E}">
        <p14:creationId xmlns:p14="http://schemas.microsoft.com/office/powerpoint/2010/main" val="1214886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506A-9549-ED83-8CFC-F6497D4586E6}"/>
              </a:ext>
            </a:extLst>
          </p:cNvPr>
          <p:cNvSpPr>
            <a:spLocks noGrp="1"/>
          </p:cNvSpPr>
          <p:nvPr>
            <p:ph type="title"/>
          </p:nvPr>
        </p:nvSpPr>
        <p:spPr>
          <a:xfrm>
            <a:off x="838200" y="365126"/>
            <a:ext cx="10515600" cy="1325563"/>
          </a:xfrm>
        </p:spPr>
        <p:txBody>
          <a:bodyPr anchor="ctr">
            <a:normAutofit/>
          </a:bodyPr>
          <a:lstStyle/>
          <a:p>
            <a:r>
              <a:rPr lang="en-GB" b="1" dirty="0"/>
              <a:t>Introduction</a:t>
            </a:r>
            <a:br>
              <a:rPr lang="en-GB" b="1" dirty="0"/>
            </a:br>
            <a:endParaRPr lang="en-GB" dirty="0"/>
          </a:p>
        </p:txBody>
      </p:sp>
      <p:sp>
        <p:nvSpPr>
          <p:cNvPr id="3" name="Content Placeholder 2">
            <a:extLst>
              <a:ext uri="{FF2B5EF4-FFF2-40B4-BE49-F238E27FC236}">
                <a16:creationId xmlns:a16="http://schemas.microsoft.com/office/drawing/2014/main" id="{27820D56-84E4-0642-AF6F-B6A24A9AFBCA}"/>
              </a:ext>
            </a:extLst>
          </p:cNvPr>
          <p:cNvSpPr>
            <a:spLocks noGrp="1"/>
          </p:cNvSpPr>
          <p:nvPr>
            <p:ph sz="half" idx="1"/>
          </p:nvPr>
        </p:nvSpPr>
        <p:spPr>
          <a:xfrm>
            <a:off x="838200" y="1825625"/>
            <a:ext cx="5156200" cy="3809862"/>
          </a:xfrm>
        </p:spPr>
        <p:txBody>
          <a:bodyPr>
            <a:normAutofit/>
          </a:bodyPr>
          <a:lstStyle/>
          <a:p>
            <a:pPr>
              <a:buFont typeface="Arial" panose="020B0604020202020204" pitchFamily="34" charset="0"/>
              <a:buChar char="•"/>
            </a:pPr>
            <a:r>
              <a:rPr lang="en-GB" dirty="0"/>
              <a:t>Definition of </a:t>
            </a:r>
            <a:r>
              <a:rPr lang="en-GB" b="1" dirty="0"/>
              <a:t>Tourism, Events, and Leisure Operations</a:t>
            </a:r>
            <a:endParaRPr lang="en-GB" dirty="0"/>
          </a:p>
          <a:p>
            <a:pPr>
              <a:buFont typeface="Arial" panose="020B0604020202020204" pitchFamily="34" charset="0"/>
              <a:buChar char="•"/>
            </a:pPr>
            <a:r>
              <a:rPr lang="en-GB" dirty="0"/>
              <a:t>Importance of </a:t>
            </a:r>
            <a:r>
              <a:rPr lang="en-GB" b="1" dirty="0"/>
              <a:t>Operations Management</a:t>
            </a:r>
            <a:r>
              <a:rPr lang="en-GB" dirty="0"/>
              <a:t> in these industries</a:t>
            </a:r>
          </a:p>
          <a:p>
            <a:pPr>
              <a:buFont typeface="Arial" panose="020B0604020202020204" pitchFamily="34" charset="0"/>
              <a:buChar char="•"/>
            </a:pPr>
            <a:r>
              <a:rPr lang="en-GB" dirty="0"/>
              <a:t>Overview of </a:t>
            </a:r>
            <a:r>
              <a:rPr lang="en-GB" b="1" dirty="0"/>
              <a:t>key operational impacts</a:t>
            </a:r>
            <a:r>
              <a:rPr lang="en-GB" dirty="0"/>
              <a:t> (social, economic, political, environmental, cultural)</a:t>
            </a:r>
          </a:p>
          <a:p>
            <a:endParaRPr lang="en-GB" dirty="0"/>
          </a:p>
        </p:txBody>
      </p:sp>
      <p:pic>
        <p:nvPicPr>
          <p:cNvPr id="4" name="Picture 3">
            <a:extLst>
              <a:ext uri="{FF2B5EF4-FFF2-40B4-BE49-F238E27FC236}">
                <a16:creationId xmlns:a16="http://schemas.microsoft.com/office/drawing/2014/main" id="{19EAC57A-7EFE-6303-A205-6A61FC96B0B6}"/>
              </a:ext>
            </a:extLst>
          </p:cNvPr>
          <p:cNvPicPr>
            <a:picLocks noChangeAspect="1"/>
          </p:cNvPicPr>
          <p:nvPr/>
        </p:nvPicPr>
        <p:blipFill>
          <a:blip r:embed="rId2"/>
          <a:stretch>
            <a:fillRect/>
          </a:stretch>
        </p:blipFill>
        <p:spPr>
          <a:xfrm>
            <a:off x="6233458" y="1825625"/>
            <a:ext cx="5084484" cy="3809862"/>
          </a:xfrm>
          <a:prstGeom prst="rect">
            <a:avLst/>
          </a:prstGeom>
          <a:noFill/>
        </p:spPr>
      </p:pic>
    </p:spTree>
    <p:extLst>
      <p:ext uri="{BB962C8B-B14F-4D97-AF65-F5344CB8AC3E}">
        <p14:creationId xmlns:p14="http://schemas.microsoft.com/office/powerpoint/2010/main" val="1410025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13BE6-C4F1-596F-EA10-6C0C5169CEB1}"/>
              </a:ext>
            </a:extLst>
          </p:cNvPr>
          <p:cNvSpPr>
            <a:spLocks noGrp="1"/>
          </p:cNvSpPr>
          <p:nvPr>
            <p:ph type="title"/>
          </p:nvPr>
        </p:nvSpPr>
        <p:spPr>
          <a:xfrm>
            <a:off x="838200" y="365126"/>
            <a:ext cx="10515600" cy="1325563"/>
          </a:xfrm>
        </p:spPr>
        <p:txBody>
          <a:bodyPr anchor="ctr">
            <a:normAutofit/>
          </a:bodyPr>
          <a:lstStyle/>
          <a:p>
            <a:r>
              <a:rPr lang="en-GB" b="1" dirty="0"/>
              <a:t>Definition of Tourism, Events, and Leisure Operations</a:t>
            </a:r>
            <a:endParaRPr lang="en-GB" dirty="0"/>
          </a:p>
        </p:txBody>
      </p:sp>
      <p:sp>
        <p:nvSpPr>
          <p:cNvPr id="3" name="Content Placeholder 2">
            <a:extLst>
              <a:ext uri="{FF2B5EF4-FFF2-40B4-BE49-F238E27FC236}">
                <a16:creationId xmlns:a16="http://schemas.microsoft.com/office/drawing/2014/main" id="{033F5C93-1750-F916-CCC2-50A512C7A684}"/>
              </a:ext>
            </a:extLst>
          </p:cNvPr>
          <p:cNvSpPr>
            <a:spLocks noGrp="1"/>
          </p:cNvSpPr>
          <p:nvPr>
            <p:ph sz="half" idx="1"/>
          </p:nvPr>
        </p:nvSpPr>
        <p:spPr>
          <a:xfrm>
            <a:off x="838200" y="1825625"/>
            <a:ext cx="5156200" cy="3809862"/>
          </a:xfrm>
        </p:spPr>
        <p:txBody>
          <a:bodyPr>
            <a:normAutofit/>
          </a:bodyPr>
          <a:lstStyle/>
          <a:p>
            <a:pPr marL="0" indent="0">
              <a:buNone/>
            </a:pPr>
            <a:endParaRPr lang="en-GB" sz="2200" b="1"/>
          </a:p>
          <a:p>
            <a:r>
              <a:rPr lang="en-GB" sz="2200" b="1"/>
              <a:t>Tourism, events, and leisure operations</a:t>
            </a:r>
            <a:r>
              <a:rPr lang="en-GB" sz="2200"/>
              <a:t> refer to the strategic planning, management, and execution of activities related to travel, hospitality, entertainment, and recreational experiences. These operations involve the coordination of resources, logistics, personnel, and customer experiences to ensure smooth and efficient service delivery.</a:t>
            </a:r>
          </a:p>
          <a:p>
            <a:endParaRPr lang="en-GB" sz="2200"/>
          </a:p>
        </p:txBody>
      </p:sp>
      <p:pic>
        <p:nvPicPr>
          <p:cNvPr id="4" name="Picture 3">
            <a:extLst>
              <a:ext uri="{FF2B5EF4-FFF2-40B4-BE49-F238E27FC236}">
                <a16:creationId xmlns:a16="http://schemas.microsoft.com/office/drawing/2014/main" id="{AF0BB042-F64D-3CF5-BC3A-71CC8171E126}"/>
              </a:ext>
            </a:extLst>
          </p:cNvPr>
          <p:cNvPicPr>
            <a:picLocks noChangeAspect="1"/>
          </p:cNvPicPr>
          <p:nvPr/>
        </p:nvPicPr>
        <p:blipFill>
          <a:blip r:embed="rId2"/>
          <a:stretch>
            <a:fillRect/>
          </a:stretch>
        </p:blipFill>
        <p:spPr>
          <a:xfrm>
            <a:off x="6197600" y="2383499"/>
            <a:ext cx="5156200" cy="2694114"/>
          </a:xfrm>
          <a:prstGeom prst="rect">
            <a:avLst/>
          </a:prstGeom>
          <a:noFill/>
        </p:spPr>
      </p:pic>
    </p:spTree>
    <p:extLst>
      <p:ext uri="{BB962C8B-B14F-4D97-AF65-F5344CB8AC3E}">
        <p14:creationId xmlns:p14="http://schemas.microsoft.com/office/powerpoint/2010/main" val="1873424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CE8F1-0E88-DEC0-E979-09CD5D12076B}"/>
              </a:ext>
            </a:extLst>
          </p:cNvPr>
          <p:cNvSpPr>
            <a:spLocks noGrp="1"/>
          </p:cNvSpPr>
          <p:nvPr>
            <p:ph type="title"/>
          </p:nvPr>
        </p:nvSpPr>
        <p:spPr>
          <a:xfrm>
            <a:off x="838200" y="365126"/>
            <a:ext cx="10515600" cy="1325563"/>
          </a:xfrm>
        </p:spPr>
        <p:txBody>
          <a:bodyPr anchor="ctr">
            <a:normAutofit/>
          </a:bodyPr>
          <a:lstStyle/>
          <a:p>
            <a:r>
              <a:rPr lang="en-GB" b="1" dirty="0"/>
              <a:t>Tourism Operations</a:t>
            </a:r>
            <a:br>
              <a:rPr lang="en-GB" b="1" dirty="0"/>
            </a:br>
            <a:endParaRPr lang="en-GB" dirty="0"/>
          </a:p>
        </p:txBody>
      </p:sp>
      <p:sp>
        <p:nvSpPr>
          <p:cNvPr id="3" name="Content Placeholder 2">
            <a:extLst>
              <a:ext uri="{FF2B5EF4-FFF2-40B4-BE49-F238E27FC236}">
                <a16:creationId xmlns:a16="http://schemas.microsoft.com/office/drawing/2014/main" id="{9B8259B1-0633-FFCD-3B41-4B8E4152C86F}"/>
              </a:ext>
            </a:extLst>
          </p:cNvPr>
          <p:cNvSpPr>
            <a:spLocks noGrp="1"/>
          </p:cNvSpPr>
          <p:nvPr>
            <p:ph sz="half" idx="1"/>
          </p:nvPr>
        </p:nvSpPr>
        <p:spPr>
          <a:xfrm>
            <a:off x="0" y="1153886"/>
            <a:ext cx="5994400" cy="4481601"/>
          </a:xfrm>
        </p:spPr>
        <p:txBody>
          <a:bodyPr>
            <a:normAutofit fontScale="92500" lnSpcReduction="20000"/>
          </a:bodyPr>
          <a:lstStyle/>
          <a:p>
            <a:pPr>
              <a:lnSpc>
                <a:spcPct val="110000"/>
              </a:lnSpc>
            </a:pPr>
            <a:r>
              <a:rPr lang="en-GB" sz="2000" dirty="0"/>
              <a:t>Tourism operations focus on the management of businesses and services that cater to </a:t>
            </a:r>
            <a:r>
              <a:rPr lang="en-GB" sz="2000" dirty="0" err="1"/>
              <a:t>travelers</a:t>
            </a:r>
            <a:r>
              <a:rPr lang="en-GB" sz="2000" dirty="0"/>
              <a:t>, including:</a:t>
            </a:r>
          </a:p>
          <a:p>
            <a:pPr>
              <a:lnSpc>
                <a:spcPct val="110000"/>
              </a:lnSpc>
              <a:buFont typeface="Arial" panose="020B0604020202020204" pitchFamily="34" charset="0"/>
              <a:buChar char="•"/>
            </a:pPr>
            <a:r>
              <a:rPr lang="en-GB" sz="2000" b="1" dirty="0"/>
              <a:t>Hospitality Management:</a:t>
            </a:r>
            <a:r>
              <a:rPr lang="en-GB" sz="2000" dirty="0"/>
              <a:t> Hotels, resorts, and accommodation services.</a:t>
            </a:r>
          </a:p>
          <a:p>
            <a:pPr>
              <a:lnSpc>
                <a:spcPct val="110000"/>
              </a:lnSpc>
              <a:buFont typeface="Arial" panose="020B0604020202020204" pitchFamily="34" charset="0"/>
              <a:buChar char="•"/>
            </a:pPr>
            <a:r>
              <a:rPr lang="en-GB" sz="2000" b="1" dirty="0"/>
              <a:t>Transportation Services:</a:t>
            </a:r>
            <a:r>
              <a:rPr lang="en-GB" sz="2000" dirty="0"/>
              <a:t> Airlines, railways, cruise lines, and car rentals.</a:t>
            </a:r>
          </a:p>
          <a:p>
            <a:pPr>
              <a:lnSpc>
                <a:spcPct val="110000"/>
              </a:lnSpc>
              <a:buFont typeface="Arial" panose="020B0604020202020204" pitchFamily="34" charset="0"/>
              <a:buChar char="•"/>
            </a:pPr>
            <a:r>
              <a:rPr lang="en-GB" sz="2000" b="1" dirty="0"/>
              <a:t>Tour Management:</a:t>
            </a:r>
            <a:r>
              <a:rPr lang="en-GB" sz="2000" dirty="0"/>
              <a:t> Guided tours, travel agencies, and destination marketing organizations.</a:t>
            </a:r>
          </a:p>
          <a:p>
            <a:pPr>
              <a:lnSpc>
                <a:spcPct val="110000"/>
              </a:lnSpc>
              <a:buFont typeface="Arial" panose="020B0604020202020204" pitchFamily="34" charset="0"/>
              <a:buChar char="•"/>
            </a:pPr>
            <a:r>
              <a:rPr lang="en-GB" sz="2000" b="1" dirty="0"/>
              <a:t>Visitor Experience Enhancement:</a:t>
            </a:r>
            <a:r>
              <a:rPr lang="en-GB" sz="2000" dirty="0"/>
              <a:t> Customer service, cultural interactions, and destination sustainability.</a:t>
            </a:r>
          </a:p>
          <a:p>
            <a:pPr>
              <a:lnSpc>
                <a:spcPct val="110000"/>
              </a:lnSpc>
            </a:pPr>
            <a:r>
              <a:rPr lang="en-GB" sz="2000" dirty="0"/>
              <a:t>📖 </a:t>
            </a:r>
            <a:r>
              <a:rPr lang="en-GB" sz="2000" i="1" dirty="0"/>
              <a:t>Example:</a:t>
            </a:r>
            <a:r>
              <a:rPr lang="en-GB" sz="2000" dirty="0"/>
              <a:t> Airlines use yield management techniques (dynamic pricing) to optimise seat occupancy and revenue.</a:t>
            </a:r>
          </a:p>
          <a:p>
            <a:endParaRPr lang="en-GB" sz="1500" dirty="0"/>
          </a:p>
        </p:txBody>
      </p:sp>
      <p:pic>
        <p:nvPicPr>
          <p:cNvPr id="4" name="Picture 3">
            <a:extLst>
              <a:ext uri="{FF2B5EF4-FFF2-40B4-BE49-F238E27FC236}">
                <a16:creationId xmlns:a16="http://schemas.microsoft.com/office/drawing/2014/main" id="{0B96D2DA-4F24-C57F-E533-1ABC0BB23AD4}"/>
              </a:ext>
            </a:extLst>
          </p:cNvPr>
          <p:cNvPicPr>
            <a:picLocks noChangeAspect="1"/>
          </p:cNvPicPr>
          <p:nvPr/>
        </p:nvPicPr>
        <p:blipFill>
          <a:blip r:embed="rId2"/>
          <a:stretch>
            <a:fillRect/>
          </a:stretch>
        </p:blipFill>
        <p:spPr>
          <a:xfrm>
            <a:off x="6197600" y="2009674"/>
            <a:ext cx="5156200" cy="3441763"/>
          </a:xfrm>
          <a:prstGeom prst="rect">
            <a:avLst/>
          </a:prstGeom>
          <a:noFill/>
        </p:spPr>
      </p:pic>
    </p:spTree>
    <p:extLst>
      <p:ext uri="{BB962C8B-B14F-4D97-AF65-F5344CB8AC3E}">
        <p14:creationId xmlns:p14="http://schemas.microsoft.com/office/powerpoint/2010/main" val="969482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2A7D-7B01-1A45-1981-217DD4681F33}"/>
              </a:ext>
            </a:extLst>
          </p:cNvPr>
          <p:cNvSpPr>
            <a:spLocks noGrp="1"/>
          </p:cNvSpPr>
          <p:nvPr>
            <p:ph type="title"/>
          </p:nvPr>
        </p:nvSpPr>
        <p:spPr>
          <a:xfrm>
            <a:off x="838200" y="365126"/>
            <a:ext cx="10515600" cy="1325563"/>
          </a:xfrm>
        </p:spPr>
        <p:txBody>
          <a:bodyPr anchor="ctr">
            <a:normAutofit/>
          </a:bodyPr>
          <a:lstStyle/>
          <a:p>
            <a:r>
              <a:rPr lang="en-GB" b="1" dirty="0"/>
              <a:t>Event Operations</a:t>
            </a:r>
            <a:br>
              <a:rPr lang="en-GB" b="1" dirty="0"/>
            </a:br>
            <a:endParaRPr lang="en-GB" dirty="0"/>
          </a:p>
        </p:txBody>
      </p:sp>
      <p:sp>
        <p:nvSpPr>
          <p:cNvPr id="3" name="Content Placeholder 2">
            <a:extLst>
              <a:ext uri="{FF2B5EF4-FFF2-40B4-BE49-F238E27FC236}">
                <a16:creationId xmlns:a16="http://schemas.microsoft.com/office/drawing/2014/main" id="{D7F53706-FACC-39C3-1620-017F171F9ECF}"/>
              </a:ext>
            </a:extLst>
          </p:cNvPr>
          <p:cNvSpPr>
            <a:spLocks noGrp="1"/>
          </p:cNvSpPr>
          <p:nvPr>
            <p:ph sz="half" idx="1"/>
          </p:nvPr>
        </p:nvSpPr>
        <p:spPr>
          <a:xfrm>
            <a:off x="48986" y="1338943"/>
            <a:ext cx="5945414" cy="4296544"/>
          </a:xfrm>
        </p:spPr>
        <p:txBody>
          <a:bodyPr>
            <a:normAutofit lnSpcReduction="10000"/>
          </a:bodyPr>
          <a:lstStyle/>
          <a:p>
            <a:pPr>
              <a:lnSpc>
                <a:spcPct val="100000"/>
              </a:lnSpc>
            </a:pPr>
            <a:r>
              <a:rPr lang="en-GB" sz="2000" dirty="0"/>
              <a:t>Event operations involve the planning, execution, and management of organized gatherings, including:</a:t>
            </a:r>
          </a:p>
          <a:p>
            <a:pPr>
              <a:lnSpc>
                <a:spcPct val="100000"/>
              </a:lnSpc>
              <a:buFont typeface="Arial" panose="020B0604020202020204" pitchFamily="34" charset="0"/>
              <a:buChar char="•"/>
            </a:pPr>
            <a:r>
              <a:rPr lang="en-GB" sz="2000" b="1" dirty="0"/>
              <a:t>Venue Management:</a:t>
            </a:r>
            <a:r>
              <a:rPr lang="en-GB" sz="2000" dirty="0"/>
              <a:t> Securing, setting up, and maintaining event spaces.</a:t>
            </a:r>
          </a:p>
          <a:p>
            <a:pPr>
              <a:lnSpc>
                <a:spcPct val="100000"/>
              </a:lnSpc>
              <a:buFont typeface="Arial" panose="020B0604020202020204" pitchFamily="34" charset="0"/>
              <a:buChar char="•"/>
            </a:pPr>
            <a:r>
              <a:rPr lang="en-GB" sz="2000" b="1" dirty="0"/>
              <a:t>Logistics &amp; Supply Chain:</a:t>
            </a:r>
            <a:r>
              <a:rPr lang="en-GB" sz="2000" dirty="0"/>
              <a:t> Equipment rentals, catering, and transportation.</a:t>
            </a:r>
          </a:p>
          <a:p>
            <a:pPr>
              <a:lnSpc>
                <a:spcPct val="100000"/>
              </a:lnSpc>
              <a:buFont typeface="Arial" panose="020B0604020202020204" pitchFamily="34" charset="0"/>
              <a:buChar char="•"/>
            </a:pPr>
            <a:r>
              <a:rPr lang="en-GB" sz="2000" b="1" dirty="0"/>
              <a:t>Risk &amp; Safety Management:</a:t>
            </a:r>
            <a:r>
              <a:rPr lang="en-GB" sz="2000" dirty="0"/>
              <a:t> Crowd control, emergency planning, and security.</a:t>
            </a:r>
          </a:p>
          <a:p>
            <a:pPr>
              <a:lnSpc>
                <a:spcPct val="100000"/>
              </a:lnSpc>
              <a:buFont typeface="Arial" panose="020B0604020202020204" pitchFamily="34" charset="0"/>
              <a:buChar char="•"/>
            </a:pPr>
            <a:r>
              <a:rPr lang="en-GB" sz="2000" b="1" dirty="0"/>
              <a:t>Stakeholder Coordination:</a:t>
            </a:r>
            <a:r>
              <a:rPr lang="en-GB" sz="2000" dirty="0"/>
              <a:t> Sponsors, vendors, media, and government agencies.</a:t>
            </a:r>
          </a:p>
          <a:p>
            <a:pPr>
              <a:lnSpc>
                <a:spcPct val="100000"/>
              </a:lnSpc>
            </a:pPr>
            <a:r>
              <a:rPr lang="en-GB" sz="2000" dirty="0"/>
              <a:t>📖 </a:t>
            </a:r>
            <a:r>
              <a:rPr lang="en-GB" sz="2000" i="1" dirty="0"/>
              <a:t>Example:</a:t>
            </a:r>
            <a:r>
              <a:rPr lang="en-GB" sz="2000" dirty="0"/>
              <a:t> The FIFA World Cup requires extensive coordination of stadiums, accommodations, transport, and security across multiple cities.</a:t>
            </a:r>
          </a:p>
          <a:p>
            <a:endParaRPr lang="en-GB" sz="1500" dirty="0"/>
          </a:p>
        </p:txBody>
      </p:sp>
      <p:pic>
        <p:nvPicPr>
          <p:cNvPr id="4" name="Picture 3">
            <a:extLst>
              <a:ext uri="{FF2B5EF4-FFF2-40B4-BE49-F238E27FC236}">
                <a16:creationId xmlns:a16="http://schemas.microsoft.com/office/drawing/2014/main" id="{083E2429-E635-CFE0-8BEC-4205D40B8882}"/>
              </a:ext>
            </a:extLst>
          </p:cNvPr>
          <p:cNvPicPr>
            <a:picLocks noChangeAspect="1"/>
          </p:cNvPicPr>
          <p:nvPr/>
        </p:nvPicPr>
        <p:blipFill>
          <a:blip r:embed="rId2"/>
          <a:stretch>
            <a:fillRect/>
          </a:stretch>
        </p:blipFill>
        <p:spPr>
          <a:xfrm>
            <a:off x="6197600" y="2377053"/>
            <a:ext cx="5156200" cy="2707005"/>
          </a:xfrm>
          <a:prstGeom prst="rect">
            <a:avLst/>
          </a:prstGeom>
          <a:noFill/>
        </p:spPr>
      </p:pic>
    </p:spTree>
    <p:extLst>
      <p:ext uri="{BB962C8B-B14F-4D97-AF65-F5344CB8AC3E}">
        <p14:creationId xmlns:p14="http://schemas.microsoft.com/office/powerpoint/2010/main" val="802038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C5655-0A9B-C0BB-6233-592C1E5DFBC2}"/>
              </a:ext>
            </a:extLst>
          </p:cNvPr>
          <p:cNvSpPr>
            <a:spLocks noGrp="1"/>
          </p:cNvSpPr>
          <p:nvPr>
            <p:ph type="title"/>
          </p:nvPr>
        </p:nvSpPr>
        <p:spPr>
          <a:xfrm>
            <a:off x="838200" y="365126"/>
            <a:ext cx="10515600" cy="1325563"/>
          </a:xfrm>
        </p:spPr>
        <p:txBody>
          <a:bodyPr anchor="ctr">
            <a:normAutofit/>
          </a:bodyPr>
          <a:lstStyle/>
          <a:p>
            <a:r>
              <a:rPr lang="en-GB" b="1" dirty="0"/>
              <a:t>Leisure Operations</a:t>
            </a:r>
            <a:endParaRPr lang="en-GB" dirty="0"/>
          </a:p>
        </p:txBody>
      </p:sp>
      <p:sp>
        <p:nvSpPr>
          <p:cNvPr id="3" name="Content Placeholder 2">
            <a:extLst>
              <a:ext uri="{FF2B5EF4-FFF2-40B4-BE49-F238E27FC236}">
                <a16:creationId xmlns:a16="http://schemas.microsoft.com/office/drawing/2014/main" id="{E8A9BCBC-2373-23C8-F8E1-8372A228EC91}"/>
              </a:ext>
            </a:extLst>
          </p:cNvPr>
          <p:cNvSpPr>
            <a:spLocks noGrp="1"/>
          </p:cNvSpPr>
          <p:nvPr>
            <p:ph sz="half" idx="1"/>
          </p:nvPr>
        </p:nvSpPr>
        <p:spPr>
          <a:xfrm>
            <a:off x="279400" y="1474399"/>
            <a:ext cx="6480629" cy="4627043"/>
          </a:xfrm>
        </p:spPr>
        <p:txBody>
          <a:bodyPr>
            <a:normAutofit fontScale="77500" lnSpcReduction="20000"/>
          </a:bodyPr>
          <a:lstStyle/>
          <a:p>
            <a:endParaRPr lang="en-GB" sz="1500" b="1" dirty="0"/>
          </a:p>
          <a:p>
            <a:pPr>
              <a:lnSpc>
                <a:spcPct val="120000"/>
              </a:lnSpc>
            </a:pPr>
            <a:r>
              <a:rPr lang="en-GB" sz="2300" dirty="0"/>
              <a:t>Leisure operations focus on recreational and entertainment activities that enhance well-being and relaxation, including:</a:t>
            </a:r>
          </a:p>
          <a:p>
            <a:pPr>
              <a:lnSpc>
                <a:spcPct val="120000"/>
              </a:lnSpc>
              <a:buFont typeface="Arial" panose="020B0604020202020204" pitchFamily="34" charset="0"/>
              <a:buChar char="•"/>
            </a:pPr>
            <a:r>
              <a:rPr lang="en-GB" sz="2300" b="1" dirty="0"/>
              <a:t>Theme Parks &amp; Attractions:</a:t>
            </a:r>
            <a:r>
              <a:rPr lang="en-GB" sz="2300" dirty="0"/>
              <a:t> Managing rides, guest flow, and ticketing.</a:t>
            </a:r>
          </a:p>
          <a:p>
            <a:pPr>
              <a:lnSpc>
                <a:spcPct val="120000"/>
              </a:lnSpc>
              <a:buFont typeface="Arial" panose="020B0604020202020204" pitchFamily="34" charset="0"/>
              <a:buChar char="•"/>
            </a:pPr>
            <a:r>
              <a:rPr lang="en-GB" sz="2300" b="1" dirty="0"/>
              <a:t>Sports &amp; Recreational Facilities:</a:t>
            </a:r>
            <a:r>
              <a:rPr lang="en-GB" sz="2300" dirty="0"/>
              <a:t> Gyms, golf courses, and adventure tourism.</a:t>
            </a:r>
          </a:p>
          <a:p>
            <a:pPr>
              <a:lnSpc>
                <a:spcPct val="120000"/>
              </a:lnSpc>
              <a:buFont typeface="Arial" panose="020B0604020202020204" pitchFamily="34" charset="0"/>
              <a:buChar char="•"/>
            </a:pPr>
            <a:r>
              <a:rPr lang="en-GB" sz="2300" b="1" dirty="0"/>
              <a:t>Cultural &amp; Heritage Tourism:</a:t>
            </a:r>
            <a:r>
              <a:rPr lang="en-GB" sz="2300" dirty="0"/>
              <a:t> Museums, historical sites, and festivals.</a:t>
            </a:r>
          </a:p>
          <a:p>
            <a:pPr>
              <a:lnSpc>
                <a:spcPct val="120000"/>
              </a:lnSpc>
              <a:buFont typeface="Arial" panose="020B0604020202020204" pitchFamily="34" charset="0"/>
              <a:buChar char="•"/>
            </a:pPr>
            <a:r>
              <a:rPr lang="en-GB" sz="2300" b="1" dirty="0"/>
              <a:t>Wellness &amp; Spa Management:</a:t>
            </a:r>
            <a:r>
              <a:rPr lang="en-GB" sz="2300" dirty="0"/>
              <a:t> Wellness retreats, yoga </a:t>
            </a:r>
            <a:r>
              <a:rPr lang="en-GB" sz="2300" dirty="0" err="1"/>
              <a:t>centers</a:t>
            </a:r>
            <a:r>
              <a:rPr lang="en-GB" sz="2300" dirty="0"/>
              <a:t>, and spa services.</a:t>
            </a:r>
          </a:p>
          <a:p>
            <a:pPr>
              <a:lnSpc>
                <a:spcPct val="120000"/>
              </a:lnSpc>
            </a:pPr>
            <a:r>
              <a:rPr lang="en-GB" sz="2300" dirty="0"/>
              <a:t>📖 </a:t>
            </a:r>
            <a:r>
              <a:rPr lang="en-GB" sz="2300" i="1" dirty="0"/>
              <a:t>Example:</a:t>
            </a:r>
            <a:r>
              <a:rPr lang="en-GB" sz="2300" dirty="0"/>
              <a:t> Disney theme parks use advanced queue management systems (</a:t>
            </a:r>
            <a:r>
              <a:rPr lang="en-GB" sz="2300" dirty="0" err="1"/>
              <a:t>FastPass</a:t>
            </a:r>
            <a:r>
              <a:rPr lang="en-GB" sz="2300" dirty="0"/>
              <a:t>) to optimise visitor flow and reduce wait times.</a:t>
            </a:r>
          </a:p>
          <a:p>
            <a:endParaRPr lang="en-GB" sz="1500" dirty="0"/>
          </a:p>
        </p:txBody>
      </p:sp>
      <p:pic>
        <p:nvPicPr>
          <p:cNvPr id="3074" name="Picture 2" descr="Disney's Fastpass | Logopedia | Fandom">
            <a:extLst>
              <a:ext uri="{FF2B5EF4-FFF2-40B4-BE49-F238E27FC236}">
                <a16:creationId xmlns:a16="http://schemas.microsoft.com/office/drawing/2014/main" id="{278E931C-8962-6F31-0C14-4BD5FA27150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21929" y="2553925"/>
            <a:ext cx="5441041" cy="207218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09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A5899-1065-F5BB-55AE-5BE7FD030B72}"/>
              </a:ext>
            </a:extLst>
          </p:cNvPr>
          <p:cNvSpPr>
            <a:spLocks noGrp="1"/>
          </p:cNvSpPr>
          <p:nvPr>
            <p:ph type="title"/>
          </p:nvPr>
        </p:nvSpPr>
        <p:spPr/>
        <p:txBody>
          <a:bodyPr>
            <a:normAutofit fontScale="90000"/>
          </a:bodyPr>
          <a:lstStyle/>
          <a:p>
            <a:r>
              <a:rPr lang="en-GB" b="1" dirty="0"/>
              <a:t>Key Aspects of Operations Management in These Industries:</a:t>
            </a:r>
            <a:br>
              <a:rPr lang="en-GB" b="1" dirty="0"/>
            </a:br>
            <a:endParaRPr lang="en-GB" dirty="0"/>
          </a:p>
        </p:txBody>
      </p:sp>
      <p:sp>
        <p:nvSpPr>
          <p:cNvPr id="3" name="Content Placeholder 2">
            <a:extLst>
              <a:ext uri="{FF2B5EF4-FFF2-40B4-BE49-F238E27FC236}">
                <a16:creationId xmlns:a16="http://schemas.microsoft.com/office/drawing/2014/main" id="{268DC09C-2B3D-131D-B91C-F3F7E6B24084}"/>
              </a:ext>
            </a:extLst>
          </p:cNvPr>
          <p:cNvSpPr>
            <a:spLocks noGrp="1"/>
          </p:cNvSpPr>
          <p:nvPr>
            <p:ph idx="1"/>
          </p:nvPr>
        </p:nvSpPr>
        <p:spPr/>
        <p:txBody>
          <a:bodyPr>
            <a:normAutofit fontScale="92500"/>
          </a:bodyPr>
          <a:lstStyle/>
          <a:p>
            <a:pPr>
              <a:buFont typeface="+mj-lt"/>
              <a:buAutoNum type="arabicPeriod"/>
            </a:pPr>
            <a:r>
              <a:rPr lang="en-GB" b="1" dirty="0"/>
              <a:t>Efficiency &amp; Resource Allocation:</a:t>
            </a:r>
            <a:r>
              <a:rPr lang="en-GB" dirty="0"/>
              <a:t> Optimizing staff, venues, and logistics.</a:t>
            </a:r>
          </a:p>
          <a:p>
            <a:pPr>
              <a:buFont typeface="+mj-lt"/>
              <a:buAutoNum type="arabicPeriod"/>
            </a:pPr>
            <a:r>
              <a:rPr lang="en-GB" b="1" dirty="0"/>
              <a:t>Technology Integration:</a:t>
            </a:r>
            <a:r>
              <a:rPr lang="en-GB" dirty="0"/>
              <a:t> AI, automation, and digital ticketing.</a:t>
            </a:r>
          </a:p>
          <a:p>
            <a:pPr>
              <a:buFont typeface="+mj-lt"/>
              <a:buAutoNum type="arabicPeriod"/>
            </a:pPr>
            <a:r>
              <a:rPr lang="en-GB" b="1" dirty="0"/>
              <a:t>Sustainability &amp; Environmental Management:</a:t>
            </a:r>
            <a:r>
              <a:rPr lang="en-GB" dirty="0"/>
              <a:t> Green initiatives and eco-tourism.</a:t>
            </a:r>
          </a:p>
          <a:p>
            <a:pPr>
              <a:buFont typeface="+mj-lt"/>
              <a:buAutoNum type="arabicPeriod"/>
            </a:pPr>
            <a:r>
              <a:rPr lang="en-GB" b="1" dirty="0"/>
              <a:t>Customer Experience Enhancement:</a:t>
            </a:r>
            <a:r>
              <a:rPr lang="en-GB" dirty="0"/>
              <a:t> Personalized services and feedback systems.</a:t>
            </a:r>
          </a:p>
          <a:p>
            <a:pPr>
              <a:buFont typeface="+mj-lt"/>
              <a:buAutoNum type="arabicPeriod"/>
            </a:pPr>
            <a:r>
              <a:rPr lang="en-GB" b="1" dirty="0"/>
              <a:t>Crisis &amp; Risk Management:</a:t>
            </a:r>
            <a:r>
              <a:rPr lang="en-GB" dirty="0"/>
              <a:t> Handling disruptions like pandemics, political unrest, or natural disasters.</a:t>
            </a:r>
          </a:p>
          <a:p>
            <a:endParaRPr lang="en-GB" dirty="0"/>
          </a:p>
        </p:txBody>
      </p:sp>
    </p:spTree>
    <p:extLst>
      <p:ext uri="{BB962C8B-B14F-4D97-AF65-F5344CB8AC3E}">
        <p14:creationId xmlns:p14="http://schemas.microsoft.com/office/powerpoint/2010/main" val="1004754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F609E-09EF-E873-0793-581AF3BC0092}"/>
              </a:ext>
            </a:extLst>
          </p:cNvPr>
          <p:cNvSpPr>
            <a:spLocks noGrp="1"/>
          </p:cNvSpPr>
          <p:nvPr>
            <p:ph type="title"/>
          </p:nvPr>
        </p:nvSpPr>
        <p:spPr>
          <a:xfrm>
            <a:off x="95367" y="0"/>
            <a:ext cx="11258433" cy="953669"/>
          </a:xfrm>
        </p:spPr>
        <p:txBody>
          <a:bodyPr>
            <a:normAutofit fontScale="90000"/>
          </a:bodyPr>
          <a:lstStyle/>
          <a:p>
            <a:r>
              <a:rPr lang="en-GB" sz="4000" b="1" dirty="0"/>
              <a:t>Social Operational Impacts</a:t>
            </a:r>
            <a:br>
              <a:rPr lang="en-GB" b="1" dirty="0"/>
            </a:br>
            <a:endParaRPr lang="en-GB" dirty="0"/>
          </a:p>
        </p:txBody>
      </p:sp>
      <p:sp>
        <p:nvSpPr>
          <p:cNvPr id="3" name="Content Placeholder 2">
            <a:extLst>
              <a:ext uri="{FF2B5EF4-FFF2-40B4-BE49-F238E27FC236}">
                <a16:creationId xmlns:a16="http://schemas.microsoft.com/office/drawing/2014/main" id="{B96E3A82-BB16-4EF0-7D8C-868139F14223}"/>
              </a:ext>
            </a:extLst>
          </p:cNvPr>
          <p:cNvSpPr>
            <a:spLocks noGrp="1"/>
          </p:cNvSpPr>
          <p:nvPr>
            <p:ph idx="1"/>
          </p:nvPr>
        </p:nvSpPr>
        <p:spPr>
          <a:xfrm>
            <a:off x="95367" y="476834"/>
            <a:ext cx="11353800" cy="5626645"/>
          </a:xfrm>
        </p:spPr>
        <p:txBody>
          <a:bodyPr>
            <a:normAutofit fontScale="85000" lnSpcReduction="10000"/>
          </a:bodyPr>
          <a:lstStyle/>
          <a:p>
            <a:r>
              <a:rPr lang="en-GB" b="1" dirty="0"/>
              <a:t>Positive Impacts on Operations:</a:t>
            </a:r>
          </a:p>
          <a:p>
            <a:pPr>
              <a:buFont typeface="Arial" panose="020B0604020202020204" pitchFamily="34" charset="0"/>
              <a:buChar char="•"/>
            </a:pPr>
            <a:r>
              <a:rPr lang="en-GB" b="1" dirty="0"/>
              <a:t>Improved Workforce Management: </a:t>
            </a:r>
            <a:r>
              <a:rPr lang="en-GB" dirty="0"/>
              <a:t>Training and upskilling of local staff in hospitality and event management.</a:t>
            </a:r>
          </a:p>
          <a:p>
            <a:pPr>
              <a:buFont typeface="Arial" panose="020B0604020202020204" pitchFamily="34" charset="0"/>
              <a:buChar char="•"/>
            </a:pPr>
            <a:r>
              <a:rPr lang="en-GB" b="1" dirty="0"/>
              <a:t>Technology-Enhanced Guest Experience: </a:t>
            </a:r>
            <a:r>
              <a:rPr lang="en-GB" dirty="0"/>
              <a:t>AI-powered chatbots, mobile check-ins, and smart tourism systems streamline operations.</a:t>
            </a:r>
          </a:p>
          <a:p>
            <a:pPr>
              <a:buFont typeface="Arial" panose="020B0604020202020204" pitchFamily="34" charset="0"/>
              <a:buChar char="•"/>
            </a:pPr>
            <a:r>
              <a:rPr lang="en-GB" b="1" dirty="0"/>
              <a:t>Safety and Security Enhancements: </a:t>
            </a:r>
            <a:r>
              <a:rPr lang="en-GB" dirty="0"/>
              <a:t>Implementation of crowd control and surveillance in large-scale events.</a:t>
            </a:r>
          </a:p>
          <a:p>
            <a:r>
              <a:rPr lang="en-GB" b="1" dirty="0"/>
              <a:t>Negative Impacts on Operations:</a:t>
            </a:r>
          </a:p>
          <a:p>
            <a:pPr>
              <a:buFont typeface="Arial" panose="020B0604020202020204" pitchFamily="34" charset="0"/>
              <a:buChar char="•"/>
            </a:pPr>
            <a:r>
              <a:rPr lang="en-GB" b="1" dirty="0"/>
              <a:t>Workforce Challenges: </a:t>
            </a:r>
            <a:r>
              <a:rPr lang="en-GB" dirty="0"/>
              <a:t>High employee turnover and </a:t>
            </a:r>
            <a:r>
              <a:rPr lang="en-GB" dirty="0" err="1"/>
              <a:t>labor</a:t>
            </a:r>
            <a:r>
              <a:rPr lang="en-GB" dirty="0"/>
              <a:t> shortages in peak seasons.</a:t>
            </a:r>
          </a:p>
          <a:p>
            <a:pPr>
              <a:buFont typeface="Arial" panose="020B0604020202020204" pitchFamily="34" charset="0"/>
              <a:buChar char="•"/>
            </a:pPr>
            <a:r>
              <a:rPr lang="en-GB" b="1" dirty="0"/>
              <a:t>Customer Service Strains: </a:t>
            </a:r>
            <a:r>
              <a:rPr lang="en-GB" dirty="0"/>
              <a:t>Increased demand leads to service delays and operational inefficiencies.</a:t>
            </a:r>
          </a:p>
          <a:p>
            <a:pPr>
              <a:buFont typeface="Arial" panose="020B0604020202020204" pitchFamily="34" charset="0"/>
              <a:buChar char="•"/>
            </a:pPr>
            <a:r>
              <a:rPr lang="en-GB" b="1" dirty="0"/>
              <a:t>Social Unrest &amp; Protests:  </a:t>
            </a:r>
            <a:r>
              <a:rPr lang="en-GB" dirty="0"/>
              <a:t>Event cancellations due to political or community opposition.</a:t>
            </a:r>
          </a:p>
          <a:p>
            <a:r>
              <a:rPr lang="en-GB" dirty="0"/>
              <a:t>🔍 </a:t>
            </a:r>
            <a:r>
              <a:rPr lang="en-GB" b="1" dirty="0"/>
              <a:t>Case Study:</a:t>
            </a:r>
            <a:r>
              <a:rPr lang="en-GB" dirty="0"/>
              <a:t> </a:t>
            </a:r>
            <a:r>
              <a:rPr lang="en-GB" b="1" dirty="0"/>
              <a:t>Tokyo 2020 Olympics</a:t>
            </a:r>
            <a:endParaRPr lang="en-GB" dirty="0"/>
          </a:p>
          <a:p>
            <a:pPr>
              <a:buFont typeface="Arial" panose="020B0604020202020204" pitchFamily="34" charset="0"/>
              <a:buChar char="•"/>
            </a:pPr>
            <a:r>
              <a:rPr lang="en-GB" dirty="0"/>
              <a:t>Operational difficulties due to COVID-19 restrictions and workforce shortages.</a:t>
            </a:r>
          </a:p>
          <a:p>
            <a:endParaRPr lang="en-GB" dirty="0"/>
          </a:p>
        </p:txBody>
      </p:sp>
    </p:spTree>
    <p:extLst>
      <p:ext uri="{BB962C8B-B14F-4D97-AF65-F5344CB8AC3E}">
        <p14:creationId xmlns:p14="http://schemas.microsoft.com/office/powerpoint/2010/main" val="154668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8E6E-406C-112B-8E71-07A5A6F0C482}"/>
              </a:ext>
            </a:extLst>
          </p:cNvPr>
          <p:cNvSpPr>
            <a:spLocks noGrp="1"/>
          </p:cNvSpPr>
          <p:nvPr>
            <p:ph type="title"/>
          </p:nvPr>
        </p:nvSpPr>
        <p:spPr>
          <a:xfrm>
            <a:off x="0" y="0"/>
            <a:ext cx="10515600" cy="813423"/>
          </a:xfrm>
        </p:spPr>
        <p:txBody>
          <a:bodyPr>
            <a:normAutofit/>
          </a:bodyPr>
          <a:lstStyle/>
          <a:p>
            <a:r>
              <a:rPr lang="en-GB" sz="3600" b="1" dirty="0"/>
              <a:t>Economic Operational Impacts</a:t>
            </a:r>
            <a:endParaRPr lang="en-GB" sz="3600" dirty="0"/>
          </a:p>
        </p:txBody>
      </p:sp>
      <p:sp>
        <p:nvSpPr>
          <p:cNvPr id="3" name="Content Placeholder 2">
            <a:extLst>
              <a:ext uri="{FF2B5EF4-FFF2-40B4-BE49-F238E27FC236}">
                <a16:creationId xmlns:a16="http://schemas.microsoft.com/office/drawing/2014/main" id="{33FFB97B-DC46-B78A-3899-C83CADE158B1}"/>
              </a:ext>
            </a:extLst>
          </p:cNvPr>
          <p:cNvSpPr>
            <a:spLocks noGrp="1"/>
          </p:cNvSpPr>
          <p:nvPr>
            <p:ph idx="1"/>
          </p:nvPr>
        </p:nvSpPr>
        <p:spPr>
          <a:xfrm>
            <a:off x="92094" y="813423"/>
            <a:ext cx="10515600" cy="5649085"/>
          </a:xfrm>
        </p:spPr>
        <p:txBody>
          <a:bodyPr>
            <a:normAutofit fontScale="77500" lnSpcReduction="20000"/>
          </a:bodyPr>
          <a:lstStyle/>
          <a:p>
            <a:r>
              <a:rPr lang="en-GB" b="1" dirty="0"/>
              <a:t>Positive Operational Impacts:</a:t>
            </a:r>
          </a:p>
          <a:p>
            <a:r>
              <a:rPr lang="en-GB" b="1" dirty="0"/>
              <a:t> Revenue Maximization Strategies: </a:t>
            </a:r>
            <a:r>
              <a:rPr lang="en-GB" dirty="0"/>
              <a:t>Yield management (dynamic pricing for hotels, airlines).</a:t>
            </a:r>
          </a:p>
          <a:p>
            <a:pPr>
              <a:buFont typeface="Arial" panose="020B0604020202020204" pitchFamily="34" charset="0"/>
              <a:buChar char="•"/>
            </a:pPr>
            <a:r>
              <a:rPr lang="en-GB" b="1" dirty="0"/>
              <a:t>Supply Chain Efficiency Improvements: </a:t>
            </a:r>
            <a:r>
              <a:rPr lang="en-GB" dirty="0"/>
              <a:t>Lean operations and just-in-time inventory for event catering.</a:t>
            </a:r>
          </a:p>
          <a:p>
            <a:pPr>
              <a:buFont typeface="Arial" panose="020B0604020202020204" pitchFamily="34" charset="0"/>
              <a:buChar char="•"/>
            </a:pPr>
            <a:r>
              <a:rPr lang="en-GB" b="1" dirty="0"/>
              <a:t>Increased Investments in Infrastructure: </a:t>
            </a:r>
            <a:r>
              <a:rPr lang="en-GB" dirty="0"/>
              <a:t>Expansion of airports, roads, and venues.</a:t>
            </a:r>
          </a:p>
          <a:p>
            <a:r>
              <a:rPr lang="en-GB" b="1" dirty="0"/>
              <a:t>Negative Operational Impacts:</a:t>
            </a:r>
          </a:p>
          <a:p>
            <a:pPr>
              <a:buFont typeface="Arial" panose="020B0604020202020204" pitchFamily="34" charset="0"/>
              <a:buChar char="•"/>
            </a:pPr>
            <a:r>
              <a:rPr lang="en-GB" b="1" dirty="0"/>
              <a:t>Cost Overruns &amp; Budget Mismanagement: </a:t>
            </a:r>
            <a:r>
              <a:rPr lang="en-GB" dirty="0"/>
              <a:t>Poor planning in mega-events leads to financial losses.</a:t>
            </a:r>
          </a:p>
          <a:p>
            <a:pPr>
              <a:buFont typeface="Arial" panose="020B0604020202020204" pitchFamily="34" charset="0"/>
              <a:buChar char="•"/>
            </a:pPr>
            <a:r>
              <a:rPr lang="en-GB" b="1" dirty="0"/>
              <a:t>High Fixed Costs &amp; Unused Capacity: </a:t>
            </a:r>
            <a:r>
              <a:rPr lang="en-GB" dirty="0"/>
              <a:t>Large venues often underutilized post-event (e.g., Olympic stadiums).</a:t>
            </a:r>
          </a:p>
          <a:p>
            <a:pPr>
              <a:buFont typeface="Arial" panose="020B0604020202020204" pitchFamily="34" charset="0"/>
              <a:buChar char="•"/>
            </a:pPr>
            <a:r>
              <a:rPr lang="en-GB" b="1" dirty="0"/>
              <a:t>Economic Disruptions &amp; Dependency: </a:t>
            </a:r>
            <a:r>
              <a:rPr lang="en-GB" dirty="0"/>
              <a:t>Over-reliance on tourism disrupts economic stability during crises.</a:t>
            </a:r>
          </a:p>
          <a:p>
            <a:r>
              <a:rPr lang="en-GB" dirty="0"/>
              <a:t>🔍 </a:t>
            </a:r>
            <a:r>
              <a:rPr lang="en-GB" b="1" dirty="0"/>
              <a:t>Case Study:</a:t>
            </a:r>
            <a:r>
              <a:rPr lang="en-GB" dirty="0"/>
              <a:t> </a:t>
            </a:r>
            <a:r>
              <a:rPr lang="en-GB" b="1" dirty="0"/>
              <a:t>Brazil 2014 FIFA World Cup </a:t>
            </a:r>
          </a:p>
          <a:p>
            <a:r>
              <a:rPr lang="en-GB" b="1" dirty="0"/>
              <a:t> </a:t>
            </a:r>
            <a:r>
              <a:rPr lang="en-GB" dirty="0"/>
              <a:t>Stadiums built for the event later became financial burdens.</a:t>
            </a:r>
          </a:p>
          <a:p>
            <a:r>
              <a:rPr lang="en-GB" dirty="0"/>
              <a:t>McKinsey (2023): Cost-efficiency strategies for large-scale events.</a:t>
            </a:r>
          </a:p>
          <a:p>
            <a:endParaRPr lang="en-GB" dirty="0"/>
          </a:p>
        </p:txBody>
      </p:sp>
    </p:spTree>
    <p:extLst>
      <p:ext uri="{BB962C8B-B14F-4D97-AF65-F5344CB8AC3E}">
        <p14:creationId xmlns:p14="http://schemas.microsoft.com/office/powerpoint/2010/main" val="244582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91301-A625-5AD2-F487-1545961E6C1C}"/>
              </a:ext>
            </a:extLst>
          </p:cNvPr>
          <p:cNvSpPr>
            <a:spLocks noGrp="1"/>
          </p:cNvSpPr>
          <p:nvPr>
            <p:ph type="title"/>
          </p:nvPr>
        </p:nvSpPr>
        <p:spPr>
          <a:xfrm>
            <a:off x="71510" y="65914"/>
            <a:ext cx="10515600" cy="1325563"/>
          </a:xfrm>
        </p:spPr>
        <p:txBody>
          <a:bodyPr/>
          <a:lstStyle/>
          <a:p>
            <a:r>
              <a:rPr lang="en-GB" sz="3600" b="1" dirty="0"/>
              <a:t>Political Operational Impacts</a:t>
            </a:r>
            <a:br>
              <a:rPr lang="en-GB" b="1" dirty="0"/>
            </a:br>
            <a:endParaRPr lang="en-GB" dirty="0"/>
          </a:p>
        </p:txBody>
      </p:sp>
      <p:sp>
        <p:nvSpPr>
          <p:cNvPr id="3" name="Content Placeholder 2">
            <a:extLst>
              <a:ext uri="{FF2B5EF4-FFF2-40B4-BE49-F238E27FC236}">
                <a16:creationId xmlns:a16="http://schemas.microsoft.com/office/drawing/2014/main" id="{5AA99E66-28A1-780B-2468-295B7CDF48F5}"/>
              </a:ext>
            </a:extLst>
          </p:cNvPr>
          <p:cNvSpPr>
            <a:spLocks noGrp="1"/>
          </p:cNvSpPr>
          <p:nvPr>
            <p:ph idx="1"/>
          </p:nvPr>
        </p:nvSpPr>
        <p:spPr>
          <a:xfrm>
            <a:off x="240323" y="1002666"/>
            <a:ext cx="10515600" cy="5074577"/>
          </a:xfrm>
        </p:spPr>
        <p:txBody>
          <a:bodyPr>
            <a:normAutofit fontScale="85000" lnSpcReduction="20000"/>
          </a:bodyPr>
          <a:lstStyle/>
          <a:p>
            <a:r>
              <a:rPr lang="en-GB" b="1" dirty="0"/>
              <a:t>Positive Operational Impacts:</a:t>
            </a:r>
          </a:p>
          <a:p>
            <a:pPr>
              <a:buFont typeface="Arial" panose="020B0604020202020204" pitchFamily="34" charset="0"/>
              <a:buChar char="•"/>
            </a:pPr>
            <a:r>
              <a:rPr lang="en-GB" b="1" dirty="0"/>
              <a:t>Regulatory Improvements &amp; Policy Support: </a:t>
            </a:r>
            <a:r>
              <a:rPr lang="en-GB" dirty="0"/>
              <a:t>Streamlined visa processes and tourism-friendly policies.</a:t>
            </a:r>
          </a:p>
          <a:p>
            <a:pPr>
              <a:buFont typeface="Arial" panose="020B0604020202020204" pitchFamily="34" charset="0"/>
              <a:buChar char="•"/>
            </a:pPr>
            <a:r>
              <a:rPr lang="en-GB" b="1" dirty="0"/>
              <a:t>Public-Private Partnerships (PPP): </a:t>
            </a:r>
            <a:r>
              <a:rPr lang="en-GB" dirty="0"/>
              <a:t>Collaborative models improve event execution.</a:t>
            </a:r>
          </a:p>
          <a:p>
            <a:r>
              <a:rPr lang="en-GB" b="1" dirty="0"/>
              <a:t>Negative Operational Impacts: </a:t>
            </a:r>
          </a:p>
          <a:p>
            <a:pPr>
              <a:buFont typeface="Arial" panose="020B0604020202020204" pitchFamily="34" charset="0"/>
              <a:buChar char="•"/>
            </a:pPr>
            <a:r>
              <a:rPr lang="en-GB" b="1" dirty="0"/>
              <a:t>Bureaucratic Delays &amp; Government Interventions: </a:t>
            </a:r>
            <a:r>
              <a:rPr lang="en-GB" dirty="0"/>
              <a:t>Slow licensing processes impact project timelines.</a:t>
            </a:r>
          </a:p>
          <a:p>
            <a:pPr>
              <a:buFont typeface="Arial" panose="020B0604020202020204" pitchFamily="34" charset="0"/>
              <a:buChar char="•"/>
            </a:pPr>
            <a:r>
              <a:rPr lang="en-GB" b="1" dirty="0"/>
              <a:t>Event Cancellations Due to Political Tensions: </a:t>
            </a:r>
            <a:r>
              <a:rPr lang="en-GB" dirty="0"/>
              <a:t>Travel bans and international conflicts disrupt operations.</a:t>
            </a:r>
          </a:p>
          <a:p>
            <a:r>
              <a:rPr lang="en-GB" dirty="0"/>
              <a:t>🔍 </a:t>
            </a:r>
            <a:r>
              <a:rPr lang="en-GB" b="1" dirty="0"/>
              <a:t>Case Study:</a:t>
            </a:r>
            <a:r>
              <a:rPr lang="en-GB" dirty="0"/>
              <a:t> </a:t>
            </a:r>
            <a:r>
              <a:rPr lang="en-GB" b="1" dirty="0"/>
              <a:t>Russia-Ukraine War Impact on European Tourism</a:t>
            </a:r>
            <a:endParaRPr lang="en-GB" dirty="0"/>
          </a:p>
          <a:p>
            <a:pPr>
              <a:buFont typeface="Arial" panose="020B0604020202020204" pitchFamily="34" charset="0"/>
              <a:buChar char="•"/>
            </a:pPr>
            <a:r>
              <a:rPr lang="en-GB" dirty="0"/>
              <a:t>Flight restrictions and cancellations affected airline operations.</a:t>
            </a:r>
          </a:p>
          <a:p>
            <a:pPr>
              <a:buFont typeface="Arial" panose="020B0604020202020204" pitchFamily="34" charset="0"/>
              <a:buChar char="•"/>
            </a:pPr>
            <a:r>
              <a:rPr lang="en-GB" dirty="0"/>
              <a:t>World Economic Forum (2023): How geopolitics influences tourism and event operations.</a:t>
            </a:r>
          </a:p>
          <a:p>
            <a:endParaRPr lang="en-GB" dirty="0"/>
          </a:p>
        </p:txBody>
      </p:sp>
    </p:spTree>
    <p:extLst>
      <p:ext uri="{BB962C8B-B14F-4D97-AF65-F5344CB8AC3E}">
        <p14:creationId xmlns:p14="http://schemas.microsoft.com/office/powerpoint/2010/main" val="3921143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1729-69BF-4545-5157-C6522FF02E78}"/>
              </a:ext>
            </a:extLst>
          </p:cNvPr>
          <p:cNvSpPr>
            <a:spLocks noGrp="1"/>
          </p:cNvSpPr>
          <p:nvPr>
            <p:ph type="title"/>
          </p:nvPr>
        </p:nvSpPr>
        <p:spPr>
          <a:xfrm>
            <a:off x="0" y="-56905"/>
            <a:ext cx="10515600" cy="1325563"/>
          </a:xfrm>
        </p:spPr>
        <p:txBody>
          <a:bodyPr/>
          <a:lstStyle/>
          <a:p>
            <a:r>
              <a:rPr lang="en-GB" b="1" dirty="0"/>
              <a:t>Environmental Operational Impacts</a:t>
            </a:r>
            <a:br>
              <a:rPr lang="en-GB" b="1" dirty="0"/>
            </a:br>
            <a:endParaRPr lang="en-GB" dirty="0"/>
          </a:p>
        </p:txBody>
      </p:sp>
      <p:sp>
        <p:nvSpPr>
          <p:cNvPr id="3" name="Content Placeholder 2">
            <a:extLst>
              <a:ext uri="{FF2B5EF4-FFF2-40B4-BE49-F238E27FC236}">
                <a16:creationId xmlns:a16="http://schemas.microsoft.com/office/drawing/2014/main" id="{4C138FEE-91A1-337E-E5DE-38E03CA66345}"/>
              </a:ext>
            </a:extLst>
          </p:cNvPr>
          <p:cNvSpPr>
            <a:spLocks noGrp="1"/>
          </p:cNvSpPr>
          <p:nvPr>
            <p:ph idx="1"/>
          </p:nvPr>
        </p:nvSpPr>
        <p:spPr>
          <a:xfrm>
            <a:off x="133643" y="668216"/>
            <a:ext cx="11220157" cy="5472332"/>
          </a:xfrm>
        </p:spPr>
        <p:txBody>
          <a:bodyPr>
            <a:normAutofit fontScale="77500" lnSpcReduction="20000"/>
          </a:bodyPr>
          <a:lstStyle/>
          <a:p>
            <a:pPr>
              <a:lnSpc>
                <a:spcPct val="120000"/>
              </a:lnSpc>
            </a:pPr>
            <a:r>
              <a:rPr lang="en-GB" b="1" dirty="0"/>
              <a:t>Positive Operational Impacts:</a:t>
            </a:r>
          </a:p>
          <a:p>
            <a:pPr>
              <a:lnSpc>
                <a:spcPct val="120000"/>
              </a:lnSpc>
              <a:buFont typeface="Arial" panose="020B0604020202020204" pitchFamily="34" charset="0"/>
              <a:buChar char="•"/>
            </a:pPr>
            <a:r>
              <a:rPr lang="en-GB" b="1" dirty="0"/>
              <a:t>Sustainable Operations &amp; Green Initiatives: </a:t>
            </a:r>
            <a:r>
              <a:rPr lang="en-GB" dirty="0"/>
              <a:t>Eco-friendly hotels, carbon-neutral events, waste reduction strategies.</a:t>
            </a:r>
          </a:p>
          <a:p>
            <a:pPr>
              <a:lnSpc>
                <a:spcPct val="120000"/>
              </a:lnSpc>
              <a:buFont typeface="Arial" panose="020B0604020202020204" pitchFamily="34" charset="0"/>
              <a:buChar char="•"/>
            </a:pPr>
            <a:r>
              <a:rPr lang="en-GB" b="1" dirty="0"/>
              <a:t>Renewable Energy Adoption: </a:t>
            </a:r>
            <a:r>
              <a:rPr lang="en-GB" dirty="0"/>
              <a:t>Solar-powered event venues and sustainable transport.</a:t>
            </a:r>
          </a:p>
          <a:p>
            <a:pPr>
              <a:lnSpc>
                <a:spcPct val="120000"/>
              </a:lnSpc>
            </a:pPr>
            <a:r>
              <a:rPr lang="en-GB" b="1" dirty="0"/>
              <a:t>Negative Operational Impacts:</a:t>
            </a:r>
          </a:p>
          <a:p>
            <a:pPr>
              <a:lnSpc>
                <a:spcPct val="120000"/>
              </a:lnSpc>
              <a:buFont typeface="Arial" panose="020B0604020202020204" pitchFamily="34" charset="0"/>
              <a:buChar char="•"/>
            </a:pPr>
            <a:r>
              <a:rPr lang="en-GB" b="1" dirty="0"/>
              <a:t>Waste Management Challenges: </a:t>
            </a:r>
            <a:r>
              <a:rPr lang="en-GB" dirty="0"/>
              <a:t>Large-scale events produce massive waste, requiring advanced disposal strategies.</a:t>
            </a:r>
          </a:p>
          <a:p>
            <a:pPr>
              <a:lnSpc>
                <a:spcPct val="120000"/>
              </a:lnSpc>
              <a:buFont typeface="Arial" panose="020B0604020202020204" pitchFamily="34" charset="0"/>
              <a:buChar char="•"/>
            </a:pPr>
            <a:r>
              <a:rPr lang="en-GB" b="1" dirty="0"/>
              <a:t>High Carbon Footprint of Travel &amp; </a:t>
            </a:r>
            <a:r>
              <a:rPr lang="en-GB" b="1" dirty="0" err="1"/>
              <a:t>Tourism:</a:t>
            </a:r>
            <a:r>
              <a:rPr lang="en-GB" dirty="0" err="1"/>
              <a:t>Aviation</a:t>
            </a:r>
            <a:r>
              <a:rPr lang="en-GB" dirty="0"/>
              <a:t> and cruise industries contribute heavily to emissions.</a:t>
            </a:r>
          </a:p>
          <a:p>
            <a:pPr>
              <a:lnSpc>
                <a:spcPct val="120000"/>
              </a:lnSpc>
            </a:pPr>
            <a:r>
              <a:rPr lang="en-GB" dirty="0"/>
              <a:t>🔍 </a:t>
            </a:r>
            <a:r>
              <a:rPr lang="en-GB" b="1" dirty="0"/>
              <a:t>Case Study:</a:t>
            </a:r>
            <a:r>
              <a:rPr lang="en-GB" dirty="0"/>
              <a:t> </a:t>
            </a:r>
            <a:r>
              <a:rPr lang="en-GB" b="1" dirty="0"/>
              <a:t>Glastonbury Festival (UK)</a:t>
            </a:r>
            <a:endParaRPr lang="en-GB" dirty="0"/>
          </a:p>
          <a:p>
            <a:pPr>
              <a:lnSpc>
                <a:spcPct val="120000"/>
              </a:lnSpc>
              <a:buFont typeface="Arial" panose="020B0604020202020204" pitchFamily="34" charset="0"/>
              <a:buChar char="•"/>
            </a:pPr>
            <a:r>
              <a:rPr lang="en-GB" dirty="0"/>
              <a:t>Implemented a successful zero-waste strategy with reusable cups and composting.</a:t>
            </a:r>
          </a:p>
          <a:p>
            <a:pPr marL="0" indent="0">
              <a:buNone/>
            </a:pPr>
            <a:endParaRPr lang="en-GB" dirty="0"/>
          </a:p>
          <a:p>
            <a:pPr marL="0" indent="0">
              <a:buNone/>
            </a:pPr>
            <a:r>
              <a:rPr lang="en-GB" dirty="0"/>
              <a:t>UN Environment Programme (2022): Sustainable event management strategies.</a:t>
            </a:r>
          </a:p>
          <a:p>
            <a:endParaRPr lang="en-GB" dirty="0"/>
          </a:p>
        </p:txBody>
      </p:sp>
    </p:spTree>
    <p:extLst>
      <p:ext uri="{BB962C8B-B14F-4D97-AF65-F5344CB8AC3E}">
        <p14:creationId xmlns:p14="http://schemas.microsoft.com/office/powerpoint/2010/main" val="728347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5E18-1D87-B06B-9123-70C0AF312746}"/>
              </a:ext>
            </a:extLst>
          </p:cNvPr>
          <p:cNvSpPr>
            <a:spLocks noGrp="1"/>
          </p:cNvSpPr>
          <p:nvPr>
            <p:ph type="title"/>
          </p:nvPr>
        </p:nvSpPr>
        <p:spPr>
          <a:xfrm>
            <a:off x="71510" y="65914"/>
            <a:ext cx="10515600" cy="1325563"/>
          </a:xfrm>
        </p:spPr>
        <p:txBody>
          <a:bodyPr>
            <a:normAutofit/>
          </a:bodyPr>
          <a:lstStyle/>
          <a:p>
            <a:r>
              <a:rPr lang="en-GB" sz="3600" b="1" dirty="0"/>
              <a:t>Cultural Operational Impacts</a:t>
            </a:r>
            <a:endParaRPr lang="en-GB" sz="3600" dirty="0"/>
          </a:p>
        </p:txBody>
      </p:sp>
      <p:sp>
        <p:nvSpPr>
          <p:cNvPr id="3" name="Content Placeholder 2">
            <a:extLst>
              <a:ext uri="{FF2B5EF4-FFF2-40B4-BE49-F238E27FC236}">
                <a16:creationId xmlns:a16="http://schemas.microsoft.com/office/drawing/2014/main" id="{6E1D0FE2-0ACF-8356-A2D8-A2457493F4BC}"/>
              </a:ext>
            </a:extLst>
          </p:cNvPr>
          <p:cNvSpPr>
            <a:spLocks noGrp="1"/>
          </p:cNvSpPr>
          <p:nvPr>
            <p:ph idx="1"/>
          </p:nvPr>
        </p:nvSpPr>
        <p:spPr>
          <a:xfrm>
            <a:off x="379828" y="1216855"/>
            <a:ext cx="10973972" cy="4867421"/>
          </a:xfrm>
        </p:spPr>
        <p:txBody>
          <a:bodyPr>
            <a:normAutofit fontScale="85000" lnSpcReduction="20000"/>
          </a:bodyPr>
          <a:lstStyle/>
          <a:p>
            <a:pPr marL="0" indent="0">
              <a:buNone/>
            </a:pPr>
            <a:endParaRPr lang="en-GB" b="1" dirty="0"/>
          </a:p>
          <a:p>
            <a:r>
              <a:rPr lang="en-GB" b="1" dirty="0"/>
              <a:t>Positive Operational Impacts:</a:t>
            </a:r>
          </a:p>
          <a:p>
            <a:pPr>
              <a:buFont typeface="Arial" panose="020B0604020202020204" pitchFamily="34" charset="0"/>
              <a:buChar char="•"/>
            </a:pPr>
            <a:r>
              <a:rPr lang="en-GB" b="1" dirty="0"/>
              <a:t>Cultural Exchange &amp; Authentic Experiences: </a:t>
            </a:r>
            <a:r>
              <a:rPr lang="en-GB" dirty="0"/>
              <a:t>Boosts demand for heritage tourism and local crafts.</a:t>
            </a:r>
          </a:p>
          <a:p>
            <a:pPr>
              <a:buFont typeface="Arial" panose="020B0604020202020204" pitchFamily="34" charset="0"/>
              <a:buChar char="•"/>
            </a:pPr>
            <a:r>
              <a:rPr lang="en-GB" b="1" dirty="0"/>
              <a:t>Cultural Heritage Preservation: </a:t>
            </a:r>
            <a:r>
              <a:rPr lang="en-GB" dirty="0"/>
              <a:t>Increased funding for museums and restoration projects.</a:t>
            </a:r>
          </a:p>
          <a:p>
            <a:r>
              <a:rPr lang="en-GB" b="1" dirty="0"/>
              <a:t>Negative Operational Impacts:</a:t>
            </a:r>
          </a:p>
          <a:p>
            <a:pPr>
              <a:buFont typeface="Arial" panose="020B0604020202020204" pitchFamily="34" charset="0"/>
              <a:buChar char="•"/>
            </a:pPr>
            <a:r>
              <a:rPr lang="en-GB" b="1" dirty="0"/>
              <a:t>Over-commercialization of Cultural Sites: </a:t>
            </a:r>
            <a:r>
              <a:rPr lang="en-GB" dirty="0"/>
              <a:t>Mass tourism can erode authenticity and cause damage.</a:t>
            </a:r>
          </a:p>
          <a:p>
            <a:pPr>
              <a:buFont typeface="Arial" panose="020B0604020202020204" pitchFamily="34" charset="0"/>
              <a:buChar char="•"/>
            </a:pPr>
            <a:r>
              <a:rPr lang="en-GB" b="1" dirty="0"/>
              <a:t>Cultural Conflicts in Event Management: </a:t>
            </a:r>
            <a:r>
              <a:rPr lang="en-GB" dirty="0"/>
              <a:t>Differences in traditions and customs create operational challenges.</a:t>
            </a:r>
          </a:p>
          <a:p>
            <a:r>
              <a:rPr lang="en-GB" dirty="0"/>
              <a:t>🔍 </a:t>
            </a:r>
            <a:r>
              <a:rPr lang="en-GB" b="1" dirty="0"/>
              <a:t>Case Study:</a:t>
            </a:r>
            <a:r>
              <a:rPr lang="en-GB" dirty="0"/>
              <a:t> </a:t>
            </a:r>
            <a:r>
              <a:rPr lang="en-GB" b="1" dirty="0"/>
              <a:t>Machu Picchu (Peru)</a:t>
            </a:r>
            <a:endParaRPr lang="en-GB" dirty="0"/>
          </a:p>
          <a:p>
            <a:pPr>
              <a:buFont typeface="Arial" panose="020B0604020202020204" pitchFamily="34" charset="0"/>
              <a:buChar char="•"/>
            </a:pPr>
            <a:r>
              <a:rPr lang="en-GB" dirty="0"/>
              <a:t>Visitor restrictions imposed due to over-tourism and cultural site degradation.</a:t>
            </a:r>
          </a:p>
          <a:p>
            <a:pPr>
              <a:buFont typeface="Arial" panose="020B0604020202020204" pitchFamily="34" charset="0"/>
              <a:buChar char="•"/>
            </a:pPr>
            <a:r>
              <a:rPr lang="en-GB" dirty="0"/>
              <a:t>UNESCO (2023): Managing cultural heritage sites for sustainable tourism.</a:t>
            </a:r>
          </a:p>
          <a:p>
            <a:endParaRPr lang="en-GB" dirty="0"/>
          </a:p>
        </p:txBody>
      </p:sp>
    </p:spTree>
    <p:extLst>
      <p:ext uri="{BB962C8B-B14F-4D97-AF65-F5344CB8AC3E}">
        <p14:creationId xmlns:p14="http://schemas.microsoft.com/office/powerpoint/2010/main" val="1598202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3ABAA-A161-747E-60A8-1BD2E5F4F4D4}"/>
              </a:ext>
            </a:extLst>
          </p:cNvPr>
          <p:cNvSpPr>
            <a:spLocks noGrp="1"/>
          </p:cNvSpPr>
          <p:nvPr>
            <p:ph type="title"/>
          </p:nvPr>
        </p:nvSpPr>
        <p:spPr/>
        <p:txBody>
          <a:bodyPr/>
          <a:lstStyle/>
          <a:p>
            <a:r>
              <a:rPr lang="en-GB" dirty="0"/>
              <a:t>Future Trends in Tourism and Event Operations</a:t>
            </a:r>
          </a:p>
        </p:txBody>
      </p:sp>
      <p:sp>
        <p:nvSpPr>
          <p:cNvPr id="3" name="Content Placeholder 2">
            <a:extLst>
              <a:ext uri="{FF2B5EF4-FFF2-40B4-BE49-F238E27FC236}">
                <a16:creationId xmlns:a16="http://schemas.microsoft.com/office/drawing/2014/main" id="{8A04285E-04EC-790A-EADB-0AAC5A618435}"/>
              </a:ext>
            </a:extLst>
          </p:cNvPr>
          <p:cNvSpPr>
            <a:spLocks noGrp="1"/>
          </p:cNvSpPr>
          <p:nvPr>
            <p:ph idx="1"/>
          </p:nvPr>
        </p:nvSpPr>
        <p:spPr/>
        <p:txBody>
          <a:bodyPr/>
          <a:lstStyle/>
          <a:p>
            <a:r>
              <a:rPr lang="en-GB" dirty="0"/>
              <a:t>The tourism, events, and leisure industries are evolving rapidly due to technological advancements, sustainability concerns, and changing consumer expectations.</a:t>
            </a:r>
          </a:p>
          <a:p>
            <a:r>
              <a:rPr lang="en-GB" dirty="0"/>
              <a:t> Operations management in these sectors must adapt to new challenges and opportunities.</a:t>
            </a:r>
          </a:p>
        </p:txBody>
      </p:sp>
    </p:spTree>
    <p:extLst>
      <p:ext uri="{BB962C8B-B14F-4D97-AF65-F5344CB8AC3E}">
        <p14:creationId xmlns:p14="http://schemas.microsoft.com/office/powerpoint/2010/main" val="2430846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64561-26CC-3238-6247-0AF83C88C5F8}"/>
              </a:ext>
            </a:extLst>
          </p:cNvPr>
          <p:cNvSpPr>
            <a:spLocks noGrp="1"/>
          </p:cNvSpPr>
          <p:nvPr>
            <p:ph type="title"/>
          </p:nvPr>
        </p:nvSpPr>
        <p:spPr/>
        <p:txBody>
          <a:bodyPr/>
          <a:lstStyle/>
          <a:p>
            <a:r>
              <a:rPr lang="en-GB" b="1" dirty="0"/>
              <a:t>Smart &amp; AI-Powered Tourism &amp; Events</a:t>
            </a:r>
            <a:br>
              <a:rPr lang="en-GB" b="1" dirty="0"/>
            </a:br>
            <a:endParaRPr lang="en-GB" dirty="0"/>
          </a:p>
        </p:txBody>
      </p:sp>
      <p:sp>
        <p:nvSpPr>
          <p:cNvPr id="3" name="Content Placeholder 2">
            <a:extLst>
              <a:ext uri="{FF2B5EF4-FFF2-40B4-BE49-F238E27FC236}">
                <a16:creationId xmlns:a16="http://schemas.microsoft.com/office/drawing/2014/main" id="{E2349C79-9316-AC7E-CA7D-E646FC91D8AD}"/>
              </a:ext>
            </a:extLst>
          </p:cNvPr>
          <p:cNvSpPr>
            <a:spLocks noGrp="1"/>
          </p:cNvSpPr>
          <p:nvPr>
            <p:ph idx="1"/>
          </p:nvPr>
        </p:nvSpPr>
        <p:spPr/>
        <p:txBody>
          <a:bodyPr>
            <a:normAutofit fontScale="92500" lnSpcReduction="10000"/>
          </a:bodyPr>
          <a:lstStyle/>
          <a:p>
            <a:r>
              <a:rPr lang="en-GB" b="1" dirty="0"/>
              <a:t>Key Developments:</a:t>
            </a:r>
          </a:p>
          <a:p>
            <a:pPr>
              <a:buFont typeface="Arial" panose="020B0604020202020204" pitchFamily="34" charset="0"/>
              <a:buChar char="•"/>
            </a:pPr>
            <a:r>
              <a:rPr lang="en-GB" dirty="0"/>
              <a:t>AI chatbots for </a:t>
            </a:r>
            <a:r>
              <a:rPr lang="en-GB" b="1" dirty="0"/>
              <a:t>instant customer service</a:t>
            </a:r>
            <a:r>
              <a:rPr lang="en-GB" dirty="0"/>
              <a:t> in tourism and event management.</a:t>
            </a:r>
          </a:p>
          <a:p>
            <a:pPr>
              <a:buFont typeface="Arial" panose="020B0604020202020204" pitchFamily="34" charset="0"/>
              <a:buChar char="•"/>
            </a:pPr>
            <a:r>
              <a:rPr lang="en-GB" b="1" dirty="0"/>
              <a:t>Facial recognition</a:t>
            </a:r>
            <a:r>
              <a:rPr lang="en-GB" dirty="0"/>
              <a:t> for seamless check-ins at airports and hotels.</a:t>
            </a:r>
          </a:p>
          <a:p>
            <a:pPr>
              <a:buFont typeface="Arial" panose="020B0604020202020204" pitchFamily="34" charset="0"/>
              <a:buChar char="•"/>
            </a:pPr>
            <a:r>
              <a:rPr lang="en-GB" b="1" dirty="0"/>
              <a:t>AI-driven crowd management</a:t>
            </a:r>
            <a:r>
              <a:rPr lang="en-GB" dirty="0"/>
              <a:t> for events to optimize venue space and security.</a:t>
            </a:r>
          </a:p>
          <a:p>
            <a:pPr>
              <a:buFont typeface="Arial" panose="020B0604020202020204" pitchFamily="34" charset="0"/>
              <a:buChar char="•"/>
            </a:pPr>
            <a:r>
              <a:rPr lang="en-GB" b="1" dirty="0"/>
              <a:t>Data analytics for demand forecasting</a:t>
            </a:r>
            <a:r>
              <a:rPr lang="en-GB" dirty="0"/>
              <a:t> in hospitality and tourism.</a:t>
            </a:r>
          </a:p>
          <a:p>
            <a:r>
              <a:rPr lang="en-GB" dirty="0"/>
              <a:t>📖 </a:t>
            </a:r>
            <a:r>
              <a:rPr lang="en-GB" i="1" dirty="0"/>
              <a:t>Example:</a:t>
            </a:r>
            <a:r>
              <a:rPr lang="en-GB" dirty="0"/>
              <a:t> Dubai’s AI-powered </a:t>
            </a:r>
            <a:r>
              <a:rPr lang="en-GB" b="1" dirty="0"/>
              <a:t>"Smart Hospitality"</a:t>
            </a:r>
            <a:r>
              <a:rPr lang="en-GB" dirty="0"/>
              <a:t> initiative enhances guest experiences through automation.</a:t>
            </a:r>
          </a:p>
          <a:p>
            <a:endParaRPr lang="en-GB" dirty="0"/>
          </a:p>
        </p:txBody>
      </p:sp>
    </p:spTree>
    <p:extLst>
      <p:ext uri="{BB962C8B-B14F-4D97-AF65-F5344CB8AC3E}">
        <p14:creationId xmlns:p14="http://schemas.microsoft.com/office/powerpoint/2010/main" val="1664456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8CBDA-8BAF-BC6E-3A2B-3C7AF3051296}"/>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 AI Revolution: Transforming Hospitality and Elevating Guest Experiences</a:t>
            </a:r>
            <a:br>
              <a:rPr lang="en-GB" b="1" i="0" dirty="0">
                <a:solidFill>
                  <a:srgbClr val="0F0F0F"/>
                </a:solidFill>
                <a:effectLst/>
                <a:latin typeface="Roboto" panose="02000000000000000000" pitchFamily="2" charset="0"/>
              </a:rPr>
            </a:br>
            <a:endParaRPr lang="en-GB" dirty="0"/>
          </a:p>
        </p:txBody>
      </p:sp>
      <p:pic>
        <p:nvPicPr>
          <p:cNvPr id="4" name="Online Media 3" title="The AI Revolution: Transforming Hospitality and Elevating Guest Experiences">
            <a:hlinkClick r:id="" action="ppaction://media"/>
            <a:extLst>
              <a:ext uri="{FF2B5EF4-FFF2-40B4-BE49-F238E27FC236}">
                <a16:creationId xmlns:a16="http://schemas.microsoft.com/office/drawing/2014/main" id="{B70E2679-F5A6-37BA-F2E0-90A1D12766EA}"/>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406819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6802E-CCBB-1C54-BCE0-6EA1A66090D1}"/>
              </a:ext>
            </a:extLst>
          </p:cNvPr>
          <p:cNvSpPr>
            <a:spLocks noGrp="1"/>
          </p:cNvSpPr>
          <p:nvPr>
            <p:ph type="title"/>
          </p:nvPr>
        </p:nvSpPr>
        <p:spPr/>
        <p:txBody>
          <a:bodyPr/>
          <a:lstStyle/>
          <a:p>
            <a:r>
              <a:rPr lang="en-GB" dirty="0"/>
              <a:t>Sustainable &amp; Carbon-Neutral Operations</a:t>
            </a:r>
          </a:p>
        </p:txBody>
      </p:sp>
      <p:sp>
        <p:nvSpPr>
          <p:cNvPr id="3" name="Content Placeholder 2">
            <a:extLst>
              <a:ext uri="{FF2B5EF4-FFF2-40B4-BE49-F238E27FC236}">
                <a16:creationId xmlns:a16="http://schemas.microsoft.com/office/drawing/2014/main" id="{901CC2D2-3B4C-6585-C166-507D3C6A6465}"/>
              </a:ext>
            </a:extLst>
          </p:cNvPr>
          <p:cNvSpPr>
            <a:spLocks noGrp="1"/>
          </p:cNvSpPr>
          <p:nvPr>
            <p:ph idx="1"/>
          </p:nvPr>
        </p:nvSpPr>
        <p:spPr/>
        <p:txBody>
          <a:bodyPr>
            <a:normAutofit fontScale="92500" lnSpcReduction="20000"/>
          </a:bodyPr>
          <a:lstStyle/>
          <a:p>
            <a:r>
              <a:rPr lang="en-GB" b="1" dirty="0"/>
              <a:t>Key Developments:</a:t>
            </a:r>
          </a:p>
          <a:p>
            <a:pPr>
              <a:buFont typeface="Arial" panose="020B0604020202020204" pitchFamily="34" charset="0"/>
              <a:buChar char="•"/>
            </a:pPr>
            <a:r>
              <a:rPr lang="en-GB" b="1" dirty="0"/>
              <a:t>Green hotels &amp; eco-tourism lodges</a:t>
            </a:r>
            <a:r>
              <a:rPr lang="en-GB" dirty="0"/>
              <a:t> using solar energy and sustainable materials.</a:t>
            </a:r>
          </a:p>
          <a:p>
            <a:pPr>
              <a:buFont typeface="Arial" panose="020B0604020202020204" pitchFamily="34" charset="0"/>
              <a:buChar char="•"/>
            </a:pPr>
            <a:r>
              <a:rPr lang="en-GB" dirty="0"/>
              <a:t>Events adopting </a:t>
            </a:r>
            <a:r>
              <a:rPr lang="en-GB" b="1" dirty="0"/>
              <a:t>zero-waste policies</a:t>
            </a:r>
            <a:r>
              <a:rPr lang="en-GB" dirty="0"/>
              <a:t> and biodegradable materials.</a:t>
            </a:r>
          </a:p>
          <a:p>
            <a:pPr>
              <a:buFont typeface="Arial" panose="020B0604020202020204" pitchFamily="34" charset="0"/>
              <a:buChar char="•"/>
            </a:pPr>
            <a:r>
              <a:rPr lang="en-GB" dirty="0"/>
              <a:t>Airlines investing in </a:t>
            </a:r>
            <a:r>
              <a:rPr lang="en-GB" b="1" dirty="0"/>
              <a:t>sustainable aviation fuel (SAF)</a:t>
            </a:r>
            <a:r>
              <a:rPr lang="en-GB" dirty="0"/>
              <a:t> to reduce carbon footprints.</a:t>
            </a:r>
          </a:p>
          <a:p>
            <a:pPr>
              <a:buFont typeface="Arial" panose="020B0604020202020204" pitchFamily="34" charset="0"/>
              <a:buChar char="•"/>
            </a:pPr>
            <a:r>
              <a:rPr lang="en-GB" dirty="0"/>
              <a:t>Cities enforcing </a:t>
            </a:r>
            <a:r>
              <a:rPr lang="en-GB" b="1" dirty="0"/>
              <a:t>carbon-neutral event strategies</a:t>
            </a:r>
            <a:r>
              <a:rPr lang="en-GB" dirty="0"/>
              <a:t> with eco-friendly transport.</a:t>
            </a:r>
          </a:p>
          <a:p>
            <a:r>
              <a:rPr lang="en-GB" dirty="0"/>
              <a:t>📖 </a:t>
            </a:r>
            <a:r>
              <a:rPr lang="en-GB" i="1" dirty="0"/>
              <a:t>Example:</a:t>
            </a:r>
            <a:r>
              <a:rPr lang="en-GB" dirty="0"/>
              <a:t> The </a:t>
            </a:r>
            <a:r>
              <a:rPr lang="en-GB" b="1" dirty="0"/>
              <a:t>Paris 2024 Olympics</a:t>
            </a:r>
            <a:r>
              <a:rPr lang="en-GB" dirty="0"/>
              <a:t> aims to be the </a:t>
            </a:r>
            <a:r>
              <a:rPr lang="en-GB" b="1" dirty="0"/>
              <a:t>first carbon-neutral</a:t>
            </a:r>
            <a:r>
              <a:rPr lang="en-GB" dirty="0"/>
              <a:t> Olympic Games, using 100% renewable energy.</a:t>
            </a:r>
          </a:p>
          <a:p>
            <a:endParaRPr lang="en-GB" dirty="0"/>
          </a:p>
        </p:txBody>
      </p:sp>
    </p:spTree>
    <p:extLst>
      <p:ext uri="{BB962C8B-B14F-4D97-AF65-F5344CB8AC3E}">
        <p14:creationId xmlns:p14="http://schemas.microsoft.com/office/powerpoint/2010/main" val="1022645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A379-3BEB-1150-B16E-453DD866387C}"/>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2024 Paris Olympics | The First Renewable-Energy Powered Olympics</a:t>
            </a:r>
            <a:br>
              <a:rPr lang="en-GB" b="1" i="0" dirty="0">
                <a:solidFill>
                  <a:srgbClr val="0F0F0F"/>
                </a:solidFill>
                <a:effectLst/>
                <a:latin typeface="Roboto" panose="02000000000000000000" pitchFamily="2" charset="0"/>
              </a:rPr>
            </a:br>
            <a:endParaRPr lang="en-GB" dirty="0"/>
          </a:p>
        </p:txBody>
      </p:sp>
      <p:pic>
        <p:nvPicPr>
          <p:cNvPr id="4" name="Online Media 3" title="2024 Paris Olympics |  The First Renewable-Energy Powered Olympics">
            <a:hlinkClick r:id="" action="ppaction://media"/>
            <a:extLst>
              <a:ext uri="{FF2B5EF4-FFF2-40B4-BE49-F238E27FC236}">
                <a16:creationId xmlns:a16="http://schemas.microsoft.com/office/drawing/2014/main" id="{E6490368-06CC-2A07-F7A6-E1E971386C23}"/>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279095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271F-ED38-8025-2377-35C7DEFC6C9F}"/>
              </a:ext>
            </a:extLst>
          </p:cNvPr>
          <p:cNvSpPr>
            <a:spLocks noGrp="1"/>
          </p:cNvSpPr>
          <p:nvPr>
            <p:ph type="title"/>
          </p:nvPr>
        </p:nvSpPr>
        <p:spPr/>
        <p:txBody>
          <a:bodyPr/>
          <a:lstStyle/>
          <a:p>
            <a:r>
              <a:rPr lang="en-GB" b="1" dirty="0"/>
              <a:t>Virtual &amp; Hybrid Events</a:t>
            </a:r>
            <a:br>
              <a:rPr lang="en-GB" b="1" dirty="0"/>
            </a:br>
            <a:endParaRPr lang="en-GB" dirty="0"/>
          </a:p>
        </p:txBody>
      </p:sp>
      <p:sp>
        <p:nvSpPr>
          <p:cNvPr id="3" name="Content Placeholder 2">
            <a:extLst>
              <a:ext uri="{FF2B5EF4-FFF2-40B4-BE49-F238E27FC236}">
                <a16:creationId xmlns:a16="http://schemas.microsoft.com/office/drawing/2014/main" id="{D319539D-3F2A-5033-BB25-FF52CD4E9B96}"/>
              </a:ext>
            </a:extLst>
          </p:cNvPr>
          <p:cNvSpPr>
            <a:spLocks noGrp="1"/>
          </p:cNvSpPr>
          <p:nvPr>
            <p:ph idx="1"/>
          </p:nvPr>
        </p:nvSpPr>
        <p:spPr>
          <a:xfrm>
            <a:off x="154745" y="1216856"/>
            <a:ext cx="11199055" cy="4249668"/>
          </a:xfrm>
        </p:spPr>
        <p:txBody>
          <a:bodyPr>
            <a:normAutofit fontScale="92500" lnSpcReduction="10000"/>
          </a:bodyPr>
          <a:lstStyle/>
          <a:p>
            <a:r>
              <a:rPr lang="en-GB" b="1" dirty="0"/>
              <a:t>Key Developments:</a:t>
            </a:r>
          </a:p>
          <a:p>
            <a:pPr>
              <a:buFont typeface="Arial" panose="020B0604020202020204" pitchFamily="34" charset="0"/>
              <a:buChar char="•"/>
            </a:pPr>
            <a:r>
              <a:rPr lang="en-GB" dirty="0"/>
              <a:t>Virtual Reality (VR) and Augmented Reality (AR) enhance </a:t>
            </a:r>
            <a:r>
              <a:rPr lang="en-GB" b="1" dirty="0"/>
              <a:t>virtual travel experiences</a:t>
            </a:r>
            <a:r>
              <a:rPr lang="en-GB" dirty="0"/>
              <a:t>.</a:t>
            </a:r>
          </a:p>
          <a:p>
            <a:pPr>
              <a:buFont typeface="Arial" panose="020B0604020202020204" pitchFamily="34" charset="0"/>
              <a:buChar char="•"/>
            </a:pPr>
            <a:r>
              <a:rPr lang="en-GB" dirty="0"/>
              <a:t>Hybrid conferences combining </a:t>
            </a:r>
            <a:r>
              <a:rPr lang="en-GB" b="1" dirty="0"/>
              <a:t>physical and digital participation</a:t>
            </a:r>
            <a:r>
              <a:rPr lang="en-GB" dirty="0"/>
              <a:t> reduce operational costs.</a:t>
            </a:r>
          </a:p>
          <a:p>
            <a:pPr>
              <a:buFont typeface="Arial" panose="020B0604020202020204" pitchFamily="34" charset="0"/>
              <a:buChar char="•"/>
            </a:pPr>
            <a:r>
              <a:rPr lang="en-GB" dirty="0"/>
              <a:t>Metaverse-powered </a:t>
            </a:r>
            <a:r>
              <a:rPr lang="en-GB" b="1" dirty="0"/>
              <a:t>virtual tourism</a:t>
            </a:r>
            <a:r>
              <a:rPr lang="en-GB" dirty="0"/>
              <a:t> experiences (e.g., digital theme parks, 3D historical site tours).</a:t>
            </a:r>
          </a:p>
          <a:p>
            <a:r>
              <a:rPr lang="en-GB" b="1" dirty="0"/>
              <a:t>Example: Machu Picchu Virtual Tour (Google Arts &amp; Culture + Peruvian Government)</a:t>
            </a:r>
          </a:p>
          <a:p>
            <a:pPr>
              <a:buFont typeface="Arial" panose="020B0604020202020204" pitchFamily="34" charset="0"/>
              <a:buChar char="•"/>
            </a:pPr>
            <a:r>
              <a:rPr lang="en-GB" b="1" dirty="0"/>
              <a:t>What It Is:</a:t>
            </a:r>
            <a:r>
              <a:rPr lang="en-GB" dirty="0"/>
              <a:t> A fully immersive </a:t>
            </a:r>
            <a:r>
              <a:rPr lang="en-GB" b="1" dirty="0"/>
              <a:t>360-degree virtual tour</a:t>
            </a:r>
            <a:r>
              <a:rPr lang="en-GB" dirty="0"/>
              <a:t> of Machu Picchu, allowing users to explore the site from anywhere in the world.</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705845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D1B60-0C73-E913-1E6E-3DB8F5A1424A}"/>
              </a:ext>
            </a:extLst>
          </p:cNvPr>
          <p:cNvSpPr>
            <a:spLocks noGrp="1"/>
          </p:cNvSpPr>
          <p:nvPr>
            <p:ph type="title"/>
          </p:nvPr>
        </p:nvSpPr>
        <p:spPr/>
        <p:txBody>
          <a:bodyPr/>
          <a:lstStyle/>
          <a:p>
            <a:r>
              <a:rPr lang="en-GB" b="1" dirty="0"/>
              <a:t>Personalization Through Big Data &amp; IoT</a:t>
            </a:r>
            <a:br>
              <a:rPr lang="en-GB" b="1" dirty="0"/>
            </a:br>
            <a:endParaRPr lang="en-GB" dirty="0"/>
          </a:p>
        </p:txBody>
      </p:sp>
      <p:sp>
        <p:nvSpPr>
          <p:cNvPr id="3" name="Content Placeholder 2">
            <a:extLst>
              <a:ext uri="{FF2B5EF4-FFF2-40B4-BE49-F238E27FC236}">
                <a16:creationId xmlns:a16="http://schemas.microsoft.com/office/drawing/2014/main" id="{8FEBCA40-9144-1D5A-9435-996E3F05EE00}"/>
              </a:ext>
            </a:extLst>
          </p:cNvPr>
          <p:cNvSpPr>
            <a:spLocks noGrp="1"/>
          </p:cNvSpPr>
          <p:nvPr>
            <p:ph idx="1"/>
          </p:nvPr>
        </p:nvSpPr>
        <p:spPr/>
        <p:txBody>
          <a:bodyPr>
            <a:normAutofit lnSpcReduction="10000"/>
          </a:bodyPr>
          <a:lstStyle/>
          <a:p>
            <a:r>
              <a:rPr lang="en-GB" b="1" dirty="0"/>
              <a:t>Key Developments:</a:t>
            </a:r>
          </a:p>
          <a:p>
            <a:pPr>
              <a:buFont typeface="Arial" panose="020B0604020202020204" pitchFamily="34" charset="0"/>
              <a:buChar char="•"/>
            </a:pPr>
            <a:r>
              <a:rPr lang="en-GB" b="1" dirty="0"/>
              <a:t>Smart tourism apps</a:t>
            </a:r>
            <a:r>
              <a:rPr lang="en-GB" dirty="0"/>
              <a:t> using IoT sensors to provide real-time personalized travel recommendations.</a:t>
            </a:r>
          </a:p>
          <a:p>
            <a:pPr>
              <a:buFont typeface="Arial" panose="020B0604020202020204" pitchFamily="34" charset="0"/>
              <a:buChar char="•"/>
            </a:pPr>
            <a:r>
              <a:rPr lang="en-GB" dirty="0"/>
              <a:t>Hotels offering </a:t>
            </a:r>
            <a:r>
              <a:rPr lang="en-GB" b="1" dirty="0"/>
              <a:t>AI-powered room customization</a:t>
            </a:r>
            <a:r>
              <a:rPr lang="en-GB" dirty="0"/>
              <a:t> (lighting, temperature, music based on guest preferences).</a:t>
            </a:r>
          </a:p>
          <a:p>
            <a:pPr>
              <a:buFont typeface="Arial" panose="020B0604020202020204" pitchFamily="34" charset="0"/>
              <a:buChar char="•"/>
            </a:pPr>
            <a:r>
              <a:rPr lang="en-GB" b="1" dirty="0"/>
              <a:t>Event ticketing using blockchain</a:t>
            </a:r>
            <a:r>
              <a:rPr lang="en-GB" dirty="0"/>
              <a:t> for secure, personalized entry.</a:t>
            </a:r>
          </a:p>
          <a:p>
            <a:r>
              <a:rPr lang="en-GB" dirty="0"/>
              <a:t>📖 </a:t>
            </a:r>
            <a:r>
              <a:rPr lang="en-GB" i="1" dirty="0"/>
              <a:t>Example:</a:t>
            </a:r>
            <a:r>
              <a:rPr lang="en-GB" dirty="0"/>
              <a:t> </a:t>
            </a:r>
            <a:r>
              <a:rPr lang="en-GB" b="1" dirty="0"/>
              <a:t>Marriott uses AI-driven personalization</a:t>
            </a:r>
            <a:r>
              <a:rPr lang="en-GB" dirty="0"/>
              <a:t> to tailor room preferences for repeat customers.</a:t>
            </a:r>
          </a:p>
          <a:p>
            <a:endParaRPr lang="en-GB" dirty="0"/>
          </a:p>
        </p:txBody>
      </p:sp>
    </p:spTree>
    <p:extLst>
      <p:ext uri="{BB962C8B-B14F-4D97-AF65-F5344CB8AC3E}">
        <p14:creationId xmlns:p14="http://schemas.microsoft.com/office/powerpoint/2010/main" val="1656415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0D68-3B3D-9F1E-3C96-A9F4C7B318E0}"/>
              </a:ext>
            </a:extLst>
          </p:cNvPr>
          <p:cNvSpPr>
            <a:spLocks noGrp="1"/>
          </p:cNvSpPr>
          <p:nvPr>
            <p:ph type="title"/>
          </p:nvPr>
        </p:nvSpPr>
        <p:spPr/>
        <p:txBody>
          <a:bodyPr>
            <a:normAutofit fontScale="90000"/>
          </a:bodyPr>
          <a:lstStyle/>
          <a:p>
            <a:r>
              <a:rPr lang="en-GB" b="1" i="0" dirty="0">
                <a:solidFill>
                  <a:srgbClr val="0F0F0F"/>
                </a:solidFill>
                <a:effectLst/>
              </a:rPr>
              <a:t>Power of personalisation with Christina Purnell from Marriott International</a:t>
            </a:r>
            <a:br>
              <a:rPr lang="en-GB" b="1" i="0" dirty="0">
                <a:solidFill>
                  <a:srgbClr val="0F0F0F"/>
                </a:solidFill>
                <a:effectLst/>
                <a:latin typeface="Roboto" panose="02000000000000000000" pitchFamily="2" charset="0"/>
              </a:rPr>
            </a:br>
            <a:endParaRPr lang="en-GB" dirty="0"/>
          </a:p>
        </p:txBody>
      </p:sp>
      <p:pic>
        <p:nvPicPr>
          <p:cNvPr id="4" name="Online Media 3" title="Power of personalisation with Christina Purnell from Marriott International">
            <a:hlinkClick r:id="" action="ppaction://media"/>
            <a:extLst>
              <a:ext uri="{FF2B5EF4-FFF2-40B4-BE49-F238E27FC236}">
                <a16:creationId xmlns:a16="http://schemas.microsoft.com/office/drawing/2014/main" id="{0890EE5A-A50E-47DD-DEF8-17EF70E31840}"/>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316554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4711-6501-BF39-8C27-F7CCAC8677D9}"/>
              </a:ext>
            </a:extLst>
          </p:cNvPr>
          <p:cNvSpPr>
            <a:spLocks noGrp="1"/>
          </p:cNvSpPr>
          <p:nvPr>
            <p:ph type="title"/>
          </p:nvPr>
        </p:nvSpPr>
        <p:spPr>
          <a:xfrm>
            <a:off x="137343" y="65914"/>
            <a:ext cx="10515600" cy="1325563"/>
          </a:xfrm>
        </p:spPr>
        <p:txBody>
          <a:bodyPr>
            <a:normAutofit/>
          </a:bodyPr>
          <a:lstStyle/>
          <a:p>
            <a:r>
              <a:rPr lang="en-GB" sz="3600" b="1" dirty="0"/>
              <a:t>Regenerative Tourism &amp; Community-Based Operations</a:t>
            </a:r>
            <a:endParaRPr lang="en-GB" sz="3600" dirty="0"/>
          </a:p>
        </p:txBody>
      </p:sp>
      <p:sp>
        <p:nvSpPr>
          <p:cNvPr id="3" name="Content Placeholder 2">
            <a:extLst>
              <a:ext uri="{FF2B5EF4-FFF2-40B4-BE49-F238E27FC236}">
                <a16:creationId xmlns:a16="http://schemas.microsoft.com/office/drawing/2014/main" id="{8A68FF81-5199-6E89-EDA4-C51C36A97579}"/>
              </a:ext>
            </a:extLst>
          </p:cNvPr>
          <p:cNvSpPr>
            <a:spLocks noGrp="1"/>
          </p:cNvSpPr>
          <p:nvPr>
            <p:ph idx="1"/>
          </p:nvPr>
        </p:nvSpPr>
        <p:spPr>
          <a:xfrm>
            <a:off x="197573" y="1294508"/>
            <a:ext cx="10515600" cy="4449238"/>
          </a:xfrm>
        </p:spPr>
        <p:txBody>
          <a:bodyPr>
            <a:normAutofit/>
          </a:bodyPr>
          <a:lstStyle/>
          <a:p>
            <a:endParaRPr lang="en-GB" b="1" dirty="0"/>
          </a:p>
          <a:p>
            <a:r>
              <a:rPr lang="en-GB" b="1" dirty="0"/>
              <a:t>Key Developments:</a:t>
            </a:r>
          </a:p>
          <a:p>
            <a:pPr>
              <a:buFont typeface="Arial" panose="020B0604020202020204" pitchFamily="34" charset="0"/>
              <a:buChar char="•"/>
            </a:pPr>
            <a:r>
              <a:rPr lang="en-GB" dirty="0"/>
              <a:t>Moving from </a:t>
            </a:r>
            <a:r>
              <a:rPr lang="en-GB" b="1" dirty="0"/>
              <a:t>sustainable tourism to regenerative tourism</a:t>
            </a:r>
            <a:r>
              <a:rPr lang="en-GB" dirty="0"/>
              <a:t>, focusing on </a:t>
            </a:r>
            <a:r>
              <a:rPr lang="en-GB" b="1" dirty="0"/>
              <a:t>giving back</a:t>
            </a:r>
            <a:r>
              <a:rPr lang="en-GB" dirty="0"/>
              <a:t> to local communities.</a:t>
            </a:r>
          </a:p>
          <a:p>
            <a:pPr>
              <a:buFont typeface="Arial" panose="020B0604020202020204" pitchFamily="34" charset="0"/>
              <a:buChar char="•"/>
            </a:pPr>
            <a:r>
              <a:rPr lang="en-GB" dirty="0"/>
              <a:t>More emphasis on </a:t>
            </a:r>
            <a:r>
              <a:rPr lang="en-GB" b="1" dirty="0"/>
              <a:t>locally owned businesses</a:t>
            </a:r>
            <a:r>
              <a:rPr lang="en-GB" dirty="0"/>
              <a:t> and ethical tourism.</a:t>
            </a:r>
          </a:p>
          <a:p>
            <a:pPr>
              <a:buFont typeface="Arial" panose="020B0604020202020204" pitchFamily="34" charset="0"/>
              <a:buChar char="•"/>
            </a:pPr>
            <a:r>
              <a:rPr lang="en-GB" dirty="0"/>
              <a:t>Governments enforcing </a:t>
            </a:r>
            <a:r>
              <a:rPr lang="en-GB" b="1" dirty="0"/>
              <a:t>visitor caps on over-touristed locations</a:t>
            </a:r>
            <a:r>
              <a:rPr lang="en-GB" dirty="0"/>
              <a:t> to prevent environmental damage.</a:t>
            </a:r>
          </a:p>
          <a:p>
            <a:r>
              <a:rPr lang="en-GB" dirty="0"/>
              <a:t>📖 </a:t>
            </a:r>
            <a:r>
              <a:rPr lang="en-GB" i="1" dirty="0"/>
              <a:t>Example:</a:t>
            </a:r>
            <a:r>
              <a:rPr lang="en-GB" dirty="0"/>
              <a:t> </a:t>
            </a:r>
            <a:r>
              <a:rPr lang="en-GB" b="1" dirty="0"/>
              <a:t>New Zealand’s “</a:t>
            </a:r>
            <a:r>
              <a:rPr lang="en-GB" b="1" dirty="0" err="1"/>
              <a:t>Tiaki</a:t>
            </a:r>
            <a:r>
              <a:rPr lang="en-GB" b="1" dirty="0"/>
              <a:t> Promise”</a:t>
            </a:r>
            <a:r>
              <a:rPr lang="en-GB" dirty="0"/>
              <a:t> encourages tourists to actively protect the country’s environment and culture.</a:t>
            </a:r>
          </a:p>
          <a:p>
            <a:endParaRPr lang="en-GB" dirty="0"/>
          </a:p>
        </p:txBody>
      </p:sp>
    </p:spTree>
    <p:extLst>
      <p:ext uri="{BB962C8B-B14F-4D97-AF65-F5344CB8AC3E}">
        <p14:creationId xmlns:p14="http://schemas.microsoft.com/office/powerpoint/2010/main" val="1318032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99A4E-5224-5336-1508-2B7F4E5129B5}"/>
              </a:ext>
            </a:extLst>
          </p:cNvPr>
          <p:cNvSpPr>
            <a:spLocks noGrp="1"/>
          </p:cNvSpPr>
          <p:nvPr>
            <p:ph type="title"/>
          </p:nvPr>
        </p:nvSpPr>
        <p:spPr/>
        <p:txBody>
          <a:bodyPr>
            <a:normAutofit fontScale="90000"/>
          </a:bodyPr>
          <a:lstStyle/>
          <a:p>
            <a:r>
              <a:rPr lang="en-GB" b="1" i="0" dirty="0">
                <a:solidFill>
                  <a:srgbClr val="0F0F0F"/>
                </a:solidFill>
                <a:effectLst/>
              </a:rPr>
              <a:t>What do tourists think of New Zealand's </a:t>
            </a:r>
            <a:r>
              <a:rPr lang="en-GB" b="1" i="0" dirty="0" err="1">
                <a:solidFill>
                  <a:srgbClr val="0F0F0F"/>
                </a:solidFill>
                <a:effectLst/>
              </a:rPr>
              <a:t>Tiaki</a:t>
            </a:r>
            <a:r>
              <a:rPr lang="en-GB" b="1" i="0" dirty="0">
                <a:solidFill>
                  <a:srgbClr val="0F0F0F"/>
                </a:solidFill>
                <a:effectLst/>
              </a:rPr>
              <a:t> promise?</a:t>
            </a:r>
            <a:br>
              <a:rPr lang="en-GB" b="1" i="0" dirty="0">
                <a:solidFill>
                  <a:srgbClr val="0F0F0F"/>
                </a:solidFill>
                <a:effectLst/>
                <a:latin typeface="Roboto" panose="02000000000000000000" pitchFamily="2" charset="0"/>
              </a:rPr>
            </a:br>
            <a:endParaRPr lang="en-GB" dirty="0"/>
          </a:p>
        </p:txBody>
      </p:sp>
      <p:pic>
        <p:nvPicPr>
          <p:cNvPr id="4" name="Online Media 3" title="What do tourists think of New Zealand's Tiaki promise?">
            <a:hlinkClick r:id="" action="ppaction://media"/>
            <a:extLst>
              <a:ext uri="{FF2B5EF4-FFF2-40B4-BE49-F238E27FC236}">
                <a16:creationId xmlns:a16="http://schemas.microsoft.com/office/drawing/2014/main" id="{43F68EB3-B21E-CA45-3503-A3896C348DAC}"/>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7461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A2498-DA39-4257-418D-4EAA3698E038}"/>
              </a:ext>
            </a:extLst>
          </p:cNvPr>
          <p:cNvSpPr>
            <a:spLocks noGrp="1"/>
          </p:cNvSpPr>
          <p:nvPr>
            <p:ph type="title"/>
          </p:nvPr>
        </p:nvSpPr>
        <p:spPr/>
        <p:txBody>
          <a:bodyPr/>
          <a:lstStyle/>
          <a:p>
            <a:r>
              <a:rPr lang="en-GB" b="1" dirty="0"/>
              <a:t>Biometric &amp; Contactless Travel</a:t>
            </a:r>
            <a:br>
              <a:rPr lang="en-GB" b="1" dirty="0"/>
            </a:br>
            <a:endParaRPr lang="en-GB" dirty="0"/>
          </a:p>
        </p:txBody>
      </p:sp>
      <p:sp>
        <p:nvSpPr>
          <p:cNvPr id="3" name="Content Placeholder 2">
            <a:extLst>
              <a:ext uri="{FF2B5EF4-FFF2-40B4-BE49-F238E27FC236}">
                <a16:creationId xmlns:a16="http://schemas.microsoft.com/office/drawing/2014/main" id="{1695A8D3-679A-A503-A607-0F085ADED88E}"/>
              </a:ext>
            </a:extLst>
          </p:cNvPr>
          <p:cNvSpPr>
            <a:spLocks noGrp="1"/>
          </p:cNvSpPr>
          <p:nvPr>
            <p:ph idx="1"/>
          </p:nvPr>
        </p:nvSpPr>
        <p:spPr/>
        <p:txBody>
          <a:bodyPr>
            <a:normAutofit lnSpcReduction="10000"/>
          </a:bodyPr>
          <a:lstStyle/>
          <a:p>
            <a:r>
              <a:rPr lang="en-GB" b="1" dirty="0"/>
              <a:t>Key Developments:</a:t>
            </a:r>
          </a:p>
          <a:p>
            <a:pPr>
              <a:buFont typeface="Arial" panose="020B0604020202020204" pitchFamily="34" charset="0"/>
              <a:buChar char="•"/>
            </a:pPr>
            <a:r>
              <a:rPr lang="en-GB" b="1" dirty="0"/>
              <a:t>Biometric passport control</a:t>
            </a:r>
            <a:r>
              <a:rPr lang="en-GB" dirty="0"/>
              <a:t> (facial recognition replacing traditional immigration checks).</a:t>
            </a:r>
          </a:p>
          <a:p>
            <a:pPr>
              <a:buFont typeface="Arial" panose="020B0604020202020204" pitchFamily="34" charset="0"/>
              <a:buChar char="•"/>
            </a:pPr>
            <a:r>
              <a:rPr lang="en-GB" b="1" dirty="0"/>
              <a:t>Contactless payment &amp; digital wallets</a:t>
            </a:r>
            <a:r>
              <a:rPr lang="en-GB" dirty="0"/>
              <a:t> replacing cash transactions.</a:t>
            </a:r>
          </a:p>
          <a:p>
            <a:pPr>
              <a:buFont typeface="Arial" panose="020B0604020202020204" pitchFamily="34" charset="0"/>
              <a:buChar char="•"/>
            </a:pPr>
            <a:r>
              <a:rPr lang="en-GB" b="1" dirty="0"/>
              <a:t>Robotic concierge services</a:t>
            </a:r>
            <a:r>
              <a:rPr lang="en-GB" dirty="0"/>
              <a:t> in hotels, reducing reliance on human staff.</a:t>
            </a:r>
          </a:p>
          <a:p>
            <a:r>
              <a:rPr lang="en-GB" dirty="0"/>
              <a:t>📖 </a:t>
            </a:r>
            <a:r>
              <a:rPr lang="en-GB" i="1" dirty="0"/>
              <a:t>Example:</a:t>
            </a:r>
            <a:r>
              <a:rPr lang="en-GB" dirty="0"/>
              <a:t> </a:t>
            </a:r>
            <a:r>
              <a:rPr lang="en-GB" b="1" dirty="0"/>
              <a:t>Singapore Changi Airport</a:t>
            </a:r>
            <a:r>
              <a:rPr lang="en-GB" dirty="0"/>
              <a:t> uses </a:t>
            </a:r>
            <a:r>
              <a:rPr lang="en-GB" b="1" dirty="0"/>
              <a:t>full biometric check-ins</a:t>
            </a:r>
            <a:r>
              <a:rPr lang="en-GB" dirty="0"/>
              <a:t> for a smoother passenger experience.</a:t>
            </a:r>
          </a:p>
          <a:p>
            <a:endParaRPr lang="en-GB" dirty="0"/>
          </a:p>
        </p:txBody>
      </p:sp>
    </p:spTree>
    <p:extLst>
      <p:ext uri="{BB962C8B-B14F-4D97-AF65-F5344CB8AC3E}">
        <p14:creationId xmlns:p14="http://schemas.microsoft.com/office/powerpoint/2010/main" val="3568465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C49DE-A81E-618E-FA72-9FEB614FAF6C}"/>
              </a:ext>
            </a:extLst>
          </p:cNvPr>
          <p:cNvSpPr>
            <a:spLocks noGrp="1"/>
          </p:cNvSpPr>
          <p:nvPr>
            <p:ph type="title"/>
          </p:nvPr>
        </p:nvSpPr>
        <p:spPr/>
        <p:txBody>
          <a:bodyPr/>
          <a:lstStyle/>
          <a:p>
            <a:r>
              <a:rPr lang="en-GB" b="1" dirty="0"/>
              <a:t>Smart Destinations &amp; AI-Managed Cities</a:t>
            </a:r>
            <a:br>
              <a:rPr lang="en-GB" b="1" dirty="0"/>
            </a:br>
            <a:endParaRPr lang="en-GB" dirty="0"/>
          </a:p>
        </p:txBody>
      </p:sp>
      <p:sp>
        <p:nvSpPr>
          <p:cNvPr id="3" name="Content Placeholder 2">
            <a:extLst>
              <a:ext uri="{FF2B5EF4-FFF2-40B4-BE49-F238E27FC236}">
                <a16:creationId xmlns:a16="http://schemas.microsoft.com/office/drawing/2014/main" id="{4003E6FF-6E01-7774-549A-C94BC8D233B6}"/>
              </a:ext>
            </a:extLst>
          </p:cNvPr>
          <p:cNvSpPr>
            <a:spLocks noGrp="1"/>
          </p:cNvSpPr>
          <p:nvPr>
            <p:ph idx="1"/>
          </p:nvPr>
        </p:nvSpPr>
        <p:spPr/>
        <p:txBody>
          <a:bodyPr>
            <a:normAutofit lnSpcReduction="10000"/>
          </a:bodyPr>
          <a:lstStyle/>
          <a:p>
            <a:r>
              <a:rPr lang="en-GB" b="1" dirty="0"/>
              <a:t>Key Developments:</a:t>
            </a:r>
          </a:p>
          <a:p>
            <a:pPr>
              <a:buFont typeface="Arial" panose="020B0604020202020204" pitchFamily="34" charset="0"/>
              <a:buChar char="•"/>
            </a:pPr>
            <a:r>
              <a:rPr lang="en-GB" b="1" dirty="0"/>
              <a:t>5G-connected smart cities</a:t>
            </a:r>
            <a:r>
              <a:rPr lang="en-GB" dirty="0"/>
              <a:t> optimizing tourism flows using AI.</a:t>
            </a:r>
          </a:p>
          <a:p>
            <a:pPr>
              <a:buFont typeface="Arial" panose="020B0604020202020204" pitchFamily="34" charset="0"/>
              <a:buChar char="•"/>
            </a:pPr>
            <a:r>
              <a:rPr lang="en-GB" b="1" dirty="0"/>
              <a:t>Dynamic pricing models</a:t>
            </a:r>
            <a:r>
              <a:rPr lang="en-GB" dirty="0"/>
              <a:t> (real-time price adjustments for hotels, flights, and attractions).</a:t>
            </a:r>
          </a:p>
          <a:p>
            <a:pPr>
              <a:buFont typeface="Arial" panose="020B0604020202020204" pitchFamily="34" charset="0"/>
              <a:buChar char="•"/>
            </a:pPr>
            <a:r>
              <a:rPr lang="en-GB" b="1" dirty="0"/>
              <a:t>Digital twin technology</a:t>
            </a:r>
            <a:r>
              <a:rPr lang="en-GB" dirty="0"/>
              <a:t> used to simulate event logistics and urban planning.</a:t>
            </a:r>
          </a:p>
          <a:p>
            <a:r>
              <a:rPr lang="en-GB" dirty="0"/>
              <a:t>📖 </a:t>
            </a:r>
            <a:r>
              <a:rPr lang="en-GB" i="1" dirty="0"/>
              <a:t>Example:</a:t>
            </a:r>
            <a:r>
              <a:rPr lang="en-GB" dirty="0"/>
              <a:t> </a:t>
            </a:r>
            <a:r>
              <a:rPr lang="en-GB" b="1" dirty="0"/>
              <a:t>Barcelona’s Smart Tourism Initiative</a:t>
            </a:r>
            <a:r>
              <a:rPr lang="en-GB" dirty="0"/>
              <a:t> integrates AI-driven crowd control and traffic management.</a:t>
            </a:r>
          </a:p>
          <a:p>
            <a:endParaRPr lang="en-GB" dirty="0"/>
          </a:p>
        </p:txBody>
      </p:sp>
    </p:spTree>
    <p:extLst>
      <p:ext uri="{BB962C8B-B14F-4D97-AF65-F5344CB8AC3E}">
        <p14:creationId xmlns:p14="http://schemas.microsoft.com/office/powerpoint/2010/main" val="528747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80DFB-7078-AB67-4154-CC62436FE5EC}"/>
              </a:ext>
            </a:extLst>
          </p:cNvPr>
          <p:cNvSpPr>
            <a:spLocks noGrp="1"/>
          </p:cNvSpPr>
          <p:nvPr>
            <p:ph type="title"/>
          </p:nvPr>
        </p:nvSpPr>
        <p:spPr/>
        <p:txBody>
          <a:bodyPr>
            <a:normAutofit fontScale="90000"/>
          </a:bodyPr>
          <a:lstStyle/>
          <a:p>
            <a:r>
              <a:rPr lang="en-GB" b="1" i="0" dirty="0">
                <a:solidFill>
                  <a:srgbClr val="0F0F0F"/>
                </a:solidFill>
                <a:effectLst/>
              </a:rPr>
              <a:t>How Singapore Mastered Traffic Management: The Singapore Model!</a:t>
            </a:r>
            <a:br>
              <a:rPr lang="en-GB" b="1" i="0" dirty="0">
                <a:solidFill>
                  <a:srgbClr val="0F0F0F"/>
                </a:solidFill>
                <a:effectLst/>
                <a:latin typeface="Roboto" panose="02000000000000000000" pitchFamily="2" charset="0"/>
              </a:rPr>
            </a:br>
            <a:endParaRPr lang="en-GB" dirty="0"/>
          </a:p>
        </p:txBody>
      </p:sp>
      <p:pic>
        <p:nvPicPr>
          <p:cNvPr id="4" name="Online Media 3" title="How Singapore Mastered Traffic Management: The Singapore Model!">
            <a:hlinkClick r:id="" action="ppaction://media"/>
            <a:extLst>
              <a:ext uri="{FF2B5EF4-FFF2-40B4-BE49-F238E27FC236}">
                <a16:creationId xmlns:a16="http://schemas.microsoft.com/office/drawing/2014/main" id="{0C15537C-5537-FFB5-892E-A15B67FFF7C4}"/>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78507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3C4E8-BF6A-E050-8BE3-0E9A87A8E8FC}"/>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ED90D5B-003F-A265-B935-43D7C2320C6B}"/>
              </a:ext>
            </a:extLst>
          </p:cNvPr>
          <p:cNvSpPr>
            <a:spLocks noGrp="1"/>
          </p:cNvSpPr>
          <p:nvPr>
            <p:ph idx="1"/>
          </p:nvPr>
        </p:nvSpPr>
        <p:spPr/>
        <p:txBody>
          <a:bodyPr/>
          <a:lstStyle/>
          <a:p>
            <a:r>
              <a:rPr lang="en-GB" dirty="0"/>
              <a:t>The future of tourism and event operations will be shaped by </a:t>
            </a:r>
            <a:r>
              <a:rPr lang="en-GB" b="1" dirty="0"/>
              <a:t>AI, sustainability, digital transformation, and personalized experiences</a:t>
            </a:r>
            <a:r>
              <a:rPr lang="en-GB" dirty="0"/>
              <a:t>. Businesses that adapt to these trends will improve efficiency, reduce costs, and enhance customer satisfaction.</a:t>
            </a:r>
          </a:p>
        </p:txBody>
      </p:sp>
    </p:spTree>
    <p:extLst>
      <p:ext uri="{BB962C8B-B14F-4D97-AF65-F5344CB8AC3E}">
        <p14:creationId xmlns:p14="http://schemas.microsoft.com/office/powerpoint/2010/main" val="44059473"/>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1636</Words>
  <Application>Microsoft Office PowerPoint</Application>
  <PresentationFormat>Widescreen</PresentationFormat>
  <Paragraphs>148</Paragraphs>
  <Slides>26</Slides>
  <Notes>0</Notes>
  <HiddenSlides>0</HiddenSlides>
  <MMClips>5</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Arial</vt:lpstr>
      <vt:lpstr>Calibri</vt:lpstr>
      <vt:lpstr>Calibri Light</vt:lpstr>
      <vt:lpstr>Roboto</vt:lpstr>
      <vt:lpstr>Theme1</vt:lpstr>
      <vt:lpstr>Accessible 2</vt:lpstr>
      <vt:lpstr>Sub Title 1</vt:lpstr>
      <vt:lpstr>Tourism, Events, and Leisure Impacts – Operational Perspective </vt:lpstr>
      <vt:lpstr>Introduction </vt:lpstr>
      <vt:lpstr>Definition of Tourism, Events, and Leisure Operations</vt:lpstr>
      <vt:lpstr>Tourism Operations </vt:lpstr>
      <vt:lpstr>Event Operations </vt:lpstr>
      <vt:lpstr>Leisure Operations</vt:lpstr>
      <vt:lpstr>Key Aspects of Operations Management in These Industries: </vt:lpstr>
      <vt:lpstr>Social Operational Impacts </vt:lpstr>
      <vt:lpstr>Economic Operational Impacts</vt:lpstr>
      <vt:lpstr>Political Operational Impacts </vt:lpstr>
      <vt:lpstr>Environmental Operational Impacts </vt:lpstr>
      <vt:lpstr>Cultural Operational Impacts</vt:lpstr>
      <vt:lpstr>Future Trends in Tourism and Event Operations</vt:lpstr>
      <vt:lpstr>Smart &amp; AI-Powered Tourism &amp; Events </vt:lpstr>
      <vt:lpstr> AI Revolution: Transforming Hospitality and Elevating Guest Experiences </vt:lpstr>
      <vt:lpstr>Sustainable &amp; Carbon-Neutral Operations</vt:lpstr>
      <vt:lpstr>2024 Paris Olympics | The First Renewable-Energy Powered Olympics </vt:lpstr>
      <vt:lpstr>Virtual &amp; Hybrid Events </vt:lpstr>
      <vt:lpstr>Personalization Through Big Data &amp; IoT </vt:lpstr>
      <vt:lpstr>Power of personalisation with Christina Purnell from Marriott International </vt:lpstr>
      <vt:lpstr>Regenerative Tourism &amp; Community-Based Operations</vt:lpstr>
      <vt:lpstr>What do tourists think of New Zealand's Tiaki promise? </vt:lpstr>
      <vt:lpstr>Biometric &amp; Contactless Travel </vt:lpstr>
      <vt:lpstr>Smart Destinations &amp; AI-Managed Cities </vt:lpstr>
      <vt:lpstr>How Singapore Mastered Traffic Management: The Singapore Model! </vt:lpstr>
      <vt:lpstr>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2025-02-24T17:25:19Z</dcterms:created>
  <dcterms:modified xsi:type="dcterms:W3CDTF">2025-02-24T18:48:29Z</dcterms:modified>
</cp:coreProperties>
</file>