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4" r:id="rId5"/>
    <p:sldId id="259" r:id="rId6"/>
    <p:sldId id="266" r:id="rId7"/>
    <p:sldId id="265" r:id="rId8"/>
    <p:sldId id="260" r:id="rId9"/>
    <p:sldId id="267" r:id="rId10"/>
    <p:sldId id="261" r:id="rId11"/>
    <p:sldId id="262" r:id="rId12"/>
    <p:sldId id="263"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D540D9-8F4A-87AB-B223-BB5B9AFBFB5E}" v="523" dt="2021-11-22T08:23:26.517"/>
    <p1510:client id="{752AF463-7EDC-30B3-ED22-DF7BEAEFDCB8}" v="781" dt="2021-11-22T04:38:52.150"/>
    <p1510:client id="{9FF02FFB-6CD7-5F55-10BF-8453EDE0AEDE}" v="7352" dt="2021-11-22T04:05:15.372"/>
    <p1510:client id="{E4BFCEAA-64ED-4B0C-9801-D0882D657B05}" v="428" dt="2021-11-20T22:32:08.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36582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183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7997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34224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1397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0656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6139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3910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5876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986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32832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706008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423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0977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20038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1312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2141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11/22/2021</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5685701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44658" y="755904"/>
            <a:ext cx="7711025" cy="3084576"/>
          </a:xfrm>
        </p:spPr>
        <p:txBody>
          <a:bodyPr anchor="ctr">
            <a:normAutofit/>
          </a:bodyPr>
          <a:lstStyle/>
          <a:p>
            <a:pPr algn="l"/>
            <a:br>
              <a:rPr lang="en-US">
                <a:cs typeface="Calibri Light"/>
              </a:rPr>
            </a:br>
            <a:endParaRPr lang="en-US"/>
          </a:p>
        </p:txBody>
      </p:sp>
      <p:sp>
        <p:nvSpPr>
          <p:cNvPr id="3" name="Subtitle 2"/>
          <p:cNvSpPr>
            <a:spLocks noGrp="1"/>
          </p:cNvSpPr>
          <p:nvPr>
            <p:ph type="subTitle" idx="1"/>
          </p:nvPr>
        </p:nvSpPr>
        <p:spPr>
          <a:xfrm>
            <a:off x="2060546" y="366174"/>
            <a:ext cx="5904626" cy="1712176"/>
          </a:xfrm>
        </p:spPr>
        <p:txBody>
          <a:bodyPr>
            <a:normAutofit/>
          </a:bodyPr>
          <a:lstStyle/>
          <a:p>
            <a:pPr algn="l"/>
            <a:r>
              <a:rPr lang="en-US" sz="4000" b="1">
                <a:solidFill>
                  <a:schemeClr val="accent1">
                    <a:lumMod val="75000"/>
                  </a:schemeClr>
                </a:solidFill>
                <a:latin typeface="Arial"/>
                <a:cs typeface="Arial"/>
              </a:rPr>
              <a:t>Communicable disease</a:t>
            </a:r>
          </a:p>
        </p:txBody>
      </p:sp>
      <p:sp>
        <p:nvSpPr>
          <p:cNvPr id="4" name="TextBox 3">
            <a:extLst>
              <a:ext uri="{FF2B5EF4-FFF2-40B4-BE49-F238E27FC236}">
                <a16:creationId xmlns:a16="http://schemas.microsoft.com/office/drawing/2014/main" id="{6AC1C462-29C1-4544-AF1A-44648A1A9F90}"/>
              </a:ext>
            </a:extLst>
          </p:cNvPr>
          <p:cNvSpPr txBox="1"/>
          <p:nvPr/>
        </p:nvSpPr>
        <p:spPr>
          <a:xfrm>
            <a:off x="2064589" y="1892059"/>
            <a:ext cx="1047821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600" b="1">
                <a:latin typeface="Arial"/>
                <a:cs typeface="Arial"/>
              </a:rPr>
              <a:t>Coronavirus (COVID-19)</a:t>
            </a:r>
          </a:p>
        </p:txBody>
      </p:sp>
      <p:sp>
        <p:nvSpPr>
          <p:cNvPr id="5" name="TextBox 4">
            <a:extLst>
              <a:ext uri="{FF2B5EF4-FFF2-40B4-BE49-F238E27FC236}">
                <a16:creationId xmlns:a16="http://schemas.microsoft.com/office/drawing/2014/main" id="{DFC54811-DB6F-49B9-95B0-0486ED882D61}"/>
              </a:ext>
            </a:extLst>
          </p:cNvPr>
          <p:cNvSpPr txBox="1"/>
          <p:nvPr/>
        </p:nvSpPr>
        <p:spPr>
          <a:xfrm>
            <a:off x="-6650" y="5873690"/>
            <a:ext cx="3232029"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by</a:t>
            </a:r>
          </a:p>
          <a:p>
            <a:r>
              <a:rPr lang="en-US" sz="2000">
                <a:latin typeface="Arial"/>
                <a:cs typeface="Arial"/>
              </a:rPr>
              <a:t>Ayah Abdullah </a:t>
            </a:r>
            <a:r>
              <a:rPr lang="en-US" sz="2000">
                <a:latin typeface="Arial"/>
                <a:ea typeface="+mn-lt"/>
                <a:cs typeface="+mn-lt"/>
              </a:rPr>
              <a:t>(2103991)</a:t>
            </a:r>
            <a:endParaRPr lang="en-US" sz="2000">
              <a:latin typeface="Arial"/>
              <a:cs typeface="Arial"/>
            </a:endParaRPr>
          </a:p>
          <a:p>
            <a:endParaRPr lang="en-US"/>
          </a:p>
        </p:txBody>
      </p:sp>
      <p:pic>
        <p:nvPicPr>
          <p:cNvPr id="7" name="Picture 7">
            <a:extLst>
              <a:ext uri="{FF2B5EF4-FFF2-40B4-BE49-F238E27FC236}">
                <a16:creationId xmlns:a16="http://schemas.microsoft.com/office/drawing/2014/main" id="{FCEAEA9D-55D5-4230-B235-9FB6C36DD6FA}"/>
              </a:ext>
            </a:extLst>
          </p:cNvPr>
          <p:cNvPicPr>
            <a:picLocks noChangeAspect="1"/>
          </p:cNvPicPr>
          <p:nvPr/>
        </p:nvPicPr>
        <p:blipFill rotWithShape="1">
          <a:blip r:embed="rId2"/>
          <a:srcRect l="22615" t="10275" r="22425" b="11374"/>
          <a:stretch/>
        </p:blipFill>
        <p:spPr>
          <a:xfrm>
            <a:off x="6090250" y="3215210"/>
            <a:ext cx="3356082" cy="3545669"/>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5" name="Group 7">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5"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8"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9"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0"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3"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4"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6" name="Rectangle 15">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17">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32"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3"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4"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35"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6"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4"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DB808E55-1FD7-4069-A0B4-6AE22817CE21}"/>
              </a:ext>
            </a:extLst>
          </p:cNvPr>
          <p:cNvSpPr>
            <a:spLocks noGrp="1"/>
          </p:cNvSpPr>
          <p:nvPr>
            <p:ph type="title"/>
          </p:nvPr>
        </p:nvSpPr>
        <p:spPr>
          <a:xfrm>
            <a:off x="543737" y="334760"/>
            <a:ext cx="8174971" cy="1042999"/>
          </a:xfrm>
        </p:spPr>
        <p:txBody>
          <a:bodyPr vert="horz" lIns="91440" tIns="45720" rIns="91440" bIns="45720" rtlCol="0" anchor="b">
            <a:normAutofit/>
          </a:bodyPr>
          <a:lstStyle/>
          <a:p>
            <a:pPr algn="l"/>
            <a:r>
              <a:rPr lang="en-US" b="1">
                <a:latin typeface="Arial"/>
                <a:cs typeface="Arial"/>
              </a:rPr>
              <a:t>Objectives:</a:t>
            </a:r>
          </a:p>
        </p:txBody>
      </p:sp>
      <p:sp>
        <p:nvSpPr>
          <p:cNvPr id="4" name="TextBox 3">
            <a:extLst>
              <a:ext uri="{FF2B5EF4-FFF2-40B4-BE49-F238E27FC236}">
                <a16:creationId xmlns:a16="http://schemas.microsoft.com/office/drawing/2014/main" id="{4DF60BAB-7846-47F1-B543-1FC224B45156}"/>
              </a:ext>
            </a:extLst>
          </p:cNvPr>
          <p:cNvSpPr txBox="1"/>
          <p:nvPr/>
        </p:nvSpPr>
        <p:spPr>
          <a:xfrm>
            <a:off x="598098" y="1460740"/>
            <a:ext cx="9385539"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endParaRPr lang="en-US" sz="2000">
              <a:latin typeface="Arial"/>
              <a:ea typeface="+mn-lt"/>
              <a:cs typeface="+mn-lt"/>
            </a:endParaRPr>
          </a:p>
          <a:p>
            <a:pPr marL="171450" indent="-171450">
              <a:buFont typeface="Arial"/>
              <a:buChar char="•"/>
            </a:pPr>
            <a:r>
              <a:rPr lang="en-US" sz="2000">
                <a:latin typeface="Arial"/>
                <a:ea typeface="+mn-lt"/>
                <a:cs typeface="+mn-lt"/>
              </a:rPr>
              <a:t>To be able to define communicable diseases.</a:t>
            </a:r>
          </a:p>
          <a:p>
            <a:pPr marL="171450" indent="-171450">
              <a:buFont typeface="Arial"/>
              <a:buChar char="•"/>
            </a:pPr>
            <a:endParaRPr lang="en-US" sz="2000">
              <a:latin typeface="Arial"/>
              <a:ea typeface="+mn-lt"/>
              <a:cs typeface="+mn-lt"/>
            </a:endParaRPr>
          </a:p>
          <a:p>
            <a:pPr marL="171450" indent="-171450">
              <a:buFont typeface="Arial"/>
              <a:buChar char="•"/>
            </a:pPr>
            <a:r>
              <a:rPr lang="en-US" sz="2000">
                <a:latin typeface="Arial"/>
                <a:ea typeface="+mn-lt"/>
                <a:cs typeface="+mn-lt"/>
              </a:rPr>
              <a:t>To understand what COVID-19 is.</a:t>
            </a:r>
          </a:p>
          <a:p>
            <a:pPr marL="171450" indent="-171450">
              <a:buFont typeface="Arial"/>
              <a:buChar char="•"/>
            </a:pPr>
            <a:endParaRPr lang="en-US" sz="2000">
              <a:latin typeface="Arial"/>
              <a:ea typeface="+mn-lt"/>
              <a:cs typeface="+mn-lt"/>
            </a:endParaRPr>
          </a:p>
          <a:p>
            <a:pPr marL="171450" indent="-171450">
              <a:buFont typeface="Arial"/>
              <a:buChar char="•"/>
            </a:pPr>
            <a:r>
              <a:rPr lang="en-US" sz="2000">
                <a:latin typeface="Arial"/>
                <a:ea typeface="+mn-lt"/>
                <a:cs typeface="+mn-lt"/>
              </a:rPr>
              <a:t>To consider the outcomes and any policies or strategies in place linked to Covid 19.</a:t>
            </a:r>
            <a:endParaRPr lang="en-US" sz="2000"/>
          </a:p>
          <a:p>
            <a:pPr marL="171450" indent="-171450">
              <a:buFont typeface="Arial"/>
              <a:buChar char="•"/>
            </a:pPr>
            <a:endParaRPr lang="en-US" sz="2000">
              <a:latin typeface="Arial"/>
              <a:ea typeface="+mn-lt"/>
              <a:cs typeface="+mn-lt"/>
            </a:endParaRPr>
          </a:p>
          <a:p>
            <a:pPr marL="171450" indent="-171450">
              <a:buFont typeface="Arial"/>
              <a:buChar char="•"/>
            </a:pPr>
            <a:r>
              <a:rPr lang="en-US" sz="2000">
                <a:latin typeface="Arial"/>
                <a:ea typeface="+mn-lt"/>
                <a:cs typeface="+mn-lt"/>
              </a:rPr>
              <a:t>To discuss the health promotion changes in </a:t>
            </a:r>
            <a:r>
              <a:rPr lang="en-GB" sz="2000">
                <a:latin typeface="Arial"/>
                <a:ea typeface="+mn-lt"/>
                <a:cs typeface="+mn-lt"/>
              </a:rPr>
              <a:t>behaviour</a:t>
            </a:r>
            <a:r>
              <a:rPr lang="en-US" sz="2000">
                <a:latin typeface="Arial"/>
                <a:ea typeface="+mn-lt"/>
                <a:cs typeface="+mn-lt"/>
              </a:rPr>
              <a:t> that have been encouraged or taken on board.</a:t>
            </a:r>
            <a:r>
              <a:rPr lang="en-US" sz="2400">
                <a:latin typeface="Arial"/>
                <a:ea typeface="+mn-lt"/>
                <a:cs typeface="+mn-lt"/>
              </a:rPr>
              <a:t> </a:t>
            </a:r>
            <a:endParaRPr lang="en-US" sz="2400">
              <a:latin typeface="Corbel" panose="020B0503020204020204"/>
              <a:ea typeface="+mn-lt"/>
              <a:cs typeface="+mn-lt"/>
            </a:endParaRPr>
          </a:p>
          <a:p>
            <a:endParaRPr lang="en-US" sz="2400">
              <a:latin typeface="Arial"/>
              <a:cs typeface="Arial"/>
            </a:endParaRPr>
          </a:p>
          <a:p>
            <a:pPr marL="171450" indent="-171450">
              <a:buFont typeface="Arial"/>
              <a:buChar char="•"/>
            </a:pPr>
            <a:endParaRPr lang="en-US" sz="2400">
              <a:latin typeface="Arial"/>
              <a:cs typeface="Arial"/>
            </a:endParaRPr>
          </a:p>
          <a:p>
            <a:pPr marL="171450" indent="-171450">
              <a:buFont typeface="Arial"/>
              <a:buChar char="•"/>
            </a:pPr>
            <a:endParaRPr lang="en-US" sz="2400">
              <a:latin typeface="Arial"/>
              <a:cs typeface="Arial"/>
            </a:endParaRPr>
          </a:p>
        </p:txBody>
      </p:sp>
    </p:spTree>
    <p:extLst>
      <p:ext uri="{BB962C8B-B14F-4D97-AF65-F5344CB8AC3E}">
        <p14:creationId xmlns:p14="http://schemas.microsoft.com/office/powerpoint/2010/main" val="106349796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9327D-BC0E-4244-94B6-BA29B821B932}"/>
              </a:ext>
            </a:extLst>
          </p:cNvPr>
          <p:cNvSpPr>
            <a:spLocks noGrp="1"/>
          </p:cNvSpPr>
          <p:nvPr>
            <p:ph type="title"/>
          </p:nvPr>
        </p:nvSpPr>
        <p:spPr>
          <a:xfrm>
            <a:off x="1613707" y="-4313"/>
            <a:ext cx="10536297" cy="1752599"/>
          </a:xfrm>
        </p:spPr>
        <p:txBody>
          <a:bodyPr>
            <a:normAutofit/>
          </a:bodyPr>
          <a:lstStyle/>
          <a:p>
            <a:pPr algn="l"/>
            <a:r>
              <a:rPr lang="en-US" b="1">
                <a:latin typeface="Arial"/>
                <a:ea typeface="+mj-lt"/>
                <a:cs typeface="+mj-lt"/>
              </a:rPr>
              <a:t>Public Health Wales’s role in health surveillance and protection</a:t>
            </a:r>
            <a:endParaRPr lang="en-US" b="1">
              <a:latin typeface="Arial"/>
              <a:cs typeface="Arial"/>
            </a:endParaRPr>
          </a:p>
        </p:txBody>
      </p:sp>
      <p:sp>
        <p:nvSpPr>
          <p:cNvPr id="3" name="Content Placeholder 2">
            <a:extLst>
              <a:ext uri="{FF2B5EF4-FFF2-40B4-BE49-F238E27FC236}">
                <a16:creationId xmlns:a16="http://schemas.microsoft.com/office/drawing/2014/main" id="{1F80EB37-F787-4A22-9F5D-887C7F9044CC}"/>
              </a:ext>
            </a:extLst>
          </p:cNvPr>
          <p:cNvSpPr>
            <a:spLocks noGrp="1"/>
          </p:cNvSpPr>
          <p:nvPr>
            <p:ph idx="1"/>
          </p:nvPr>
        </p:nvSpPr>
        <p:spPr/>
        <p:txBody>
          <a:bodyPr/>
          <a:lstStyle/>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3E78CA32-4A3A-4774-9FEE-4B443260DF59}"/>
              </a:ext>
            </a:extLst>
          </p:cNvPr>
          <p:cNvSpPr txBox="1"/>
          <p:nvPr/>
        </p:nvSpPr>
        <p:spPr>
          <a:xfrm>
            <a:off x="1618890" y="1417607"/>
            <a:ext cx="10320067"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latin typeface="Ariel"/>
              <a:ea typeface="Cambria"/>
            </a:endParaRPr>
          </a:p>
          <a:p>
            <a:r>
              <a:rPr lang="en-US" sz="2000">
                <a:latin typeface="Ariel"/>
                <a:ea typeface="Cambria"/>
              </a:rPr>
              <a:t>Public Health Wales was first established on October the 1st 2009.  Public Health Wales work alongside 10 other institutions that fund and complete the National Health Service. Public Health Wales (</a:t>
            </a:r>
            <a:r>
              <a:rPr lang="en-US" sz="2000">
                <a:latin typeface="Ariel"/>
                <a:ea typeface="Cambria"/>
                <a:cs typeface="+mn-lt"/>
              </a:rPr>
              <a:t>2019) have stated to aim "to</a:t>
            </a:r>
            <a:r>
              <a:rPr lang="en-US" sz="2000">
                <a:latin typeface="Ariel"/>
                <a:ea typeface="+mn-lt"/>
                <a:cs typeface="+mn-lt"/>
              </a:rPr>
              <a:t> protect and improve health and well-being and reduce health inequalities for the people of Wales." Public health Wales is significant for everybody, this is because it is clearly set out to provide safety towards health and attempt to limit infection or anything that may harm the human body. </a:t>
            </a:r>
            <a:endParaRPr lang="en-US" sz="2000">
              <a:latin typeface="Ariel"/>
              <a:ea typeface="Cambria"/>
            </a:endParaRPr>
          </a:p>
          <a:p>
            <a:endParaRPr lang="en-US" sz="2000">
              <a:latin typeface="Ariel"/>
              <a:ea typeface="Cambria"/>
            </a:endParaRPr>
          </a:p>
          <a:p>
            <a:endParaRPr lang="en-US" sz="2000">
              <a:latin typeface="Ariel"/>
              <a:ea typeface="+mn-lt"/>
              <a:cs typeface="+mn-lt"/>
            </a:endParaRPr>
          </a:p>
          <a:p>
            <a:r>
              <a:rPr lang="en-US" sz="2000">
                <a:latin typeface="Ariel"/>
                <a:ea typeface="+mn-lt"/>
                <a:cs typeface="+mn-lt"/>
              </a:rPr>
              <a:t>Public Health Wales Communicable Disease Surveillance Centre also known as CDSC (2006) claims that the main goal is "to protect the population from infection through surveillance of infectious disease, support for outbreak investigation, provision of health intelligence and applied research" A example may be the flu. The flu is seen as very contagious and harmful to the body. To prevent this yearly vaccinations are taken. </a:t>
            </a:r>
            <a:endParaRPr lang="en-US" sz="2000">
              <a:latin typeface="Ariel"/>
            </a:endParaRPr>
          </a:p>
          <a:p>
            <a:endParaRPr lang="en-US" sz="2000">
              <a:latin typeface="Ariel"/>
              <a:ea typeface="Cambria"/>
            </a:endParaRPr>
          </a:p>
        </p:txBody>
      </p:sp>
    </p:spTree>
    <p:extLst>
      <p:ext uri="{BB962C8B-B14F-4D97-AF65-F5344CB8AC3E}">
        <p14:creationId xmlns:p14="http://schemas.microsoft.com/office/powerpoint/2010/main" val="1626257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78DB27-9952-46B7-86D4-EBBA0A28494D}"/>
              </a:ext>
            </a:extLst>
          </p:cNvPr>
          <p:cNvSpPr>
            <a:spLocks noGrp="1"/>
          </p:cNvSpPr>
          <p:nvPr>
            <p:ph idx="1"/>
          </p:nvPr>
        </p:nvSpPr>
        <p:spPr>
          <a:xfrm>
            <a:off x="1757480" y="841074"/>
            <a:ext cx="10018713" cy="3124201"/>
          </a:xfrm>
        </p:spPr>
        <p:txBody>
          <a:bodyPr>
            <a:normAutofit/>
          </a:bodyPr>
          <a:lstStyle/>
          <a:p>
            <a:pPr marL="0" indent="0">
              <a:spcBef>
                <a:spcPts val="0"/>
              </a:spcBef>
              <a:spcAft>
                <a:spcPts val="0"/>
              </a:spcAft>
              <a:buNone/>
            </a:pPr>
            <a:endParaRPr lang="en-US">
              <a:ea typeface="+mn-lt"/>
              <a:cs typeface="+mn-lt"/>
            </a:endParaRPr>
          </a:p>
          <a:p>
            <a:pPr>
              <a:buClr>
                <a:srgbClr val="1287C3"/>
              </a:buClr>
            </a:pPr>
            <a:endParaRPr lang="en-US"/>
          </a:p>
        </p:txBody>
      </p:sp>
      <p:pic>
        <p:nvPicPr>
          <p:cNvPr id="4" name="Picture 4" descr="Diagram, timeline&#10;&#10;Description automatically generated">
            <a:extLst>
              <a:ext uri="{FF2B5EF4-FFF2-40B4-BE49-F238E27FC236}">
                <a16:creationId xmlns:a16="http://schemas.microsoft.com/office/drawing/2014/main" id="{31A5495A-4E0A-4590-A212-2BCDBABA617D}"/>
              </a:ext>
            </a:extLst>
          </p:cNvPr>
          <p:cNvPicPr>
            <a:picLocks noChangeAspect="1"/>
          </p:cNvPicPr>
          <p:nvPr/>
        </p:nvPicPr>
        <p:blipFill rotWithShape="1">
          <a:blip r:embed="rId2"/>
          <a:srcRect l="21130" r="23833" b="295"/>
          <a:stretch/>
        </p:blipFill>
        <p:spPr>
          <a:xfrm>
            <a:off x="2524664" y="211610"/>
            <a:ext cx="8092875" cy="6089744"/>
          </a:xfrm>
          <a:prstGeom prst="rect">
            <a:avLst/>
          </a:prstGeom>
        </p:spPr>
      </p:pic>
      <p:sp>
        <p:nvSpPr>
          <p:cNvPr id="5" name="TextBox 4">
            <a:extLst>
              <a:ext uri="{FF2B5EF4-FFF2-40B4-BE49-F238E27FC236}">
                <a16:creationId xmlns:a16="http://schemas.microsoft.com/office/drawing/2014/main" id="{17E31978-C390-4027-9947-45B5FC555028}"/>
              </a:ext>
            </a:extLst>
          </p:cNvPr>
          <p:cNvSpPr txBox="1"/>
          <p:nvPr/>
        </p:nvSpPr>
        <p:spPr>
          <a:xfrm>
            <a:off x="3602966" y="6291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2686B35E-833C-4330-971C-6A2F85CEC200}"/>
              </a:ext>
            </a:extLst>
          </p:cNvPr>
          <p:cNvSpPr txBox="1"/>
          <p:nvPr/>
        </p:nvSpPr>
        <p:spPr>
          <a:xfrm>
            <a:off x="6937615" y="6463163"/>
            <a:ext cx="560429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el"/>
              </a:rPr>
              <a:t>Picture taken from Public Health Wales (2021)</a:t>
            </a:r>
          </a:p>
        </p:txBody>
      </p:sp>
    </p:spTree>
    <p:extLst>
      <p:ext uri="{BB962C8B-B14F-4D97-AF65-F5344CB8AC3E}">
        <p14:creationId xmlns:p14="http://schemas.microsoft.com/office/powerpoint/2010/main" val="1293318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6244D-77CB-4BC7-8194-ED6C51DEBDF0}"/>
              </a:ext>
            </a:extLst>
          </p:cNvPr>
          <p:cNvSpPr>
            <a:spLocks noGrp="1"/>
          </p:cNvSpPr>
          <p:nvPr>
            <p:ph type="title"/>
          </p:nvPr>
        </p:nvSpPr>
        <p:spPr>
          <a:xfrm>
            <a:off x="1484311" y="-4313"/>
            <a:ext cx="10018713" cy="1407543"/>
          </a:xfrm>
        </p:spPr>
        <p:txBody>
          <a:bodyPr/>
          <a:lstStyle/>
          <a:p>
            <a:pPr algn="l"/>
            <a:r>
              <a:rPr lang="en-US" b="1">
                <a:latin typeface="Arial"/>
                <a:cs typeface="Arial"/>
              </a:rPr>
              <a:t>Background of Coronavirus (COVID-19) </a:t>
            </a:r>
            <a:endParaRPr lang="en-US"/>
          </a:p>
        </p:txBody>
      </p:sp>
      <p:sp>
        <p:nvSpPr>
          <p:cNvPr id="3" name="Content Placeholder 2">
            <a:extLst>
              <a:ext uri="{FF2B5EF4-FFF2-40B4-BE49-F238E27FC236}">
                <a16:creationId xmlns:a16="http://schemas.microsoft.com/office/drawing/2014/main" id="{5F0C37A2-0098-424F-AF0E-06E0312CCAF7}"/>
              </a:ext>
            </a:extLst>
          </p:cNvPr>
          <p:cNvSpPr>
            <a:spLocks noGrp="1"/>
          </p:cNvSpPr>
          <p:nvPr>
            <p:ph idx="1"/>
          </p:nvPr>
        </p:nvSpPr>
        <p:spPr>
          <a:xfrm>
            <a:off x="1484310" y="1114246"/>
            <a:ext cx="10018713" cy="5870275"/>
          </a:xfrm>
        </p:spPr>
        <p:txBody>
          <a:bodyPr>
            <a:normAutofit/>
          </a:bodyPr>
          <a:lstStyle/>
          <a:p>
            <a:pPr marL="0" indent="0">
              <a:buNone/>
            </a:pPr>
            <a:r>
              <a:rPr lang="en-US" sz="2000">
                <a:latin typeface="Ariel"/>
              </a:rPr>
              <a:t>What is a communicable disease? </a:t>
            </a:r>
          </a:p>
          <a:p>
            <a:pPr marL="0" indent="0">
              <a:buNone/>
            </a:pPr>
            <a:r>
              <a:rPr lang="en-US" sz="2000">
                <a:latin typeface="Ariel"/>
              </a:rPr>
              <a:t>A communicable disease is a disease that is infectious meaning it can travel by person to person. A communicable disease can easily be cached by touching someone, spreading of germs, touching bacteria and even through the air. An example of a communicable disease is the Coronavirus also known as COVID-19.</a:t>
            </a:r>
          </a:p>
          <a:p>
            <a:pPr marL="0" indent="0">
              <a:buNone/>
            </a:pPr>
            <a:endParaRPr lang="en-US" sz="2000">
              <a:latin typeface="Ariel"/>
            </a:endParaRPr>
          </a:p>
          <a:p>
            <a:pPr marL="0" indent="0">
              <a:buNone/>
            </a:pPr>
            <a:r>
              <a:rPr lang="en-US" sz="2000">
                <a:latin typeface="Ariel"/>
              </a:rPr>
              <a:t>What is COVID-19?</a:t>
            </a:r>
            <a:endParaRPr lang="en-US"/>
          </a:p>
          <a:p>
            <a:pPr marL="0" indent="0">
              <a:buNone/>
            </a:pPr>
            <a:r>
              <a:rPr lang="en-US" sz="2000">
                <a:latin typeface="Ariel"/>
              </a:rPr>
              <a:t>COVID-19 simply stands for Coronavirus 2019. Taken from sources </a:t>
            </a:r>
            <a:r>
              <a:rPr lang="en-US" sz="2000">
                <a:latin typeface="Ariel"/>
                <a:ea typeface="+mn-lt"/>
                <a:cs typeface="+mn-lt"/>
              </a:rPr>
              <a:t>Wikipedia, The New York Times, Our World in Data and JHU CSSE COVID-19 Data,</a:t>
            </a:r>
            <a:r>
              <a:rPr lang="en-US" sz="2000">
                <a:ea typeface="+mn-lt"/>
                <a:cs typeface="+mn-lt"/>
              </a:rPr>
              <a:t> </a:t>
            </a:r>
            <a:r>
              <a:rPr lang="en-US" sz="2000">
                <a:latin typeface="Ariel"/>
                <a:ea typeface="+mn-lt"/>
                <a:cs typeface="+mn-lt"/>
              </a:rPr>
              <a:t>COVID-19</a:t>
            </a:r>
            <a:r>
              <a:rPr lang="en-US" sz="2000">
                <a:latin typeface="Ariel"/>
              </a:rPr>
              <a:t> has had 257 million cases worldwide! Gov.uk (2021) explain that "Coronaviruses</a:t>
            </a:r>
            <a:r>
              <a:rPr lang="en-US" sz="2000">
                <a:latin typeface="Ariel"/>
                <a:ea typeface="+mn-lt"/>
                <a:cs typeface="+mn-lt"/>
              </a:rPr>
              <a:t> are a large family of viruses that cause respiratory infections... COVID-19 is caused by a new form of coronavirus known as SARS-CoV-2" </a:t>
            </a:r>
          </a:p>
          <a:p>
            <a:pPr marL="0" indent="0">
              <a:buNone/>
            </a:pPr>
            <a:r>
              <a:rPr lang="en-US" sz="2000">
                <a:latin typeface="Ariel"/>
              </a:rPr>
              <a:t>The 3 main symptoms for coronavirus are a change or lack in smell or taste, a consistent cough and a high temperature.</a:t>
            </a:r>
          </a:p>
          <a:p>
            <a:pPr marL="0" indent="0">
              <a:buNone/>
            </a:pPr>
            <a:endParaRPr lang="en-US" sz="2000">
              <a:latin typeface="Ariel"/>
            </a:endParaRPr>
          </a:p>
          <a:p>
            <a:pPr marL="0" indent="0">
              <a:buNone/>
            </a:pPr>
            <a:endParaRPr lang="en-US" sz="2000">
              <a:latin typeface="Ariel"/>
            </a:endParaRPr>
          </a:p>
        </p:txBody>
      </p:sp>
      <p:sp>
        <p:nvSpPr>
          <p:cNvPr id="4" name="TextBox 3">
            <a:extLst>
              <a:ext uri="{FF2B5EF4-FFF2-40B4-BE49-F238E27FC236}">
                <a16:creationId xmlns:a16="http://schemas.microsoft.com/office/drawing/2014/main" id="{226C545B-FE6A-4E62-987F-7450A5B9D6F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60888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AE0D-69CC-461E-B2BB-61F64A4EA812}"/>
              </a:ext>
            </a:extLst>
          </p:cNvPr>
          <p:cNvSpPr>
            <a:spLocks noGrp="1"/>
          </p:cNvSpPr>
          <p:nvPr>
            <p:ph type="title"/>
          </p:nvPr>
        </p:nvSpPr>
        <p:spPr>
          <a:xfrm>
            <a:off x="1527444" y="657045"/>
            <a:ext cx="10392523" cy="6094559"/>
          </a:xfrm>
        </p:spPr>
        <p:txBody>
          <a:bodyPr>
            <a:normAutofit/>
          </a:bodyPr>
          <a:lstStyle/>
          <a:p>
            <a:pPr algn="l">
              <a:spcBef>
                <a:spcPct val="20000"/>
              </a:spcBef>
              <a:spcAft>
                <a:spcPts val="600"/>
              </a:spcAft>
            </a:pPr>
            <a:r>
              <a:rPr lang="en-US" sz="2000">
                <a:latin typeface="Ariel"/>
                <a:ea typeface="+mj-lt"/>
                <a:cs typeface="+mj-lt"/>
              </a:rPr>
              <a:t>If found positive for coronavirus self-isolation for 10 days is mandatory in the united kingdom. To treat symptoms of coronavirus medication such as paracetamol can be taken, the individual must rest and drink lots of fluids preferably water. </a:t>
            </a:r>
            <a:br>
              <a:rPr lang="en-US" sz="2000">
                <a:latin typeface="Ariel"/>
                <a:ea typeface="+mj-lt"/>
                <a:cs typeface="+mj-lt"/>
              </a:rPr>
            </a:br>
            <a:br>
              <a:rPr lang="en-US" sz="2000">
                <a:latin typeface="Ariel"/>
                <a:ea typeface="+mj-lt"/>
                <a:cs typeface="+mj-lt"/>
              </a:rPr>
            </a:br>
            <a:r>
              <a:rPr lang="en-US" sz="2000">
                <a:latin typeface="Ariel"/>
                <a:ea typeface="+mj-lt"/>
                <a:cs typeface="+mj-lt"/>
              </a:rPr>
              <a:t>All individuals 16 and over are encouraged to take the vaccination. Individuals who are 18 and over are also encouraged to take their second jab.</a:t>
            </a:r>
            <a:br>
              <a:rPr lang="en-US" sz="2000">
                <a:latin typeface="Ariel"/>
                <a:ea typeface="+mj-lt"/>
                <a:cs typeface="+mj-lt"/>
              </a:rPr>
            </a:br>
            <a:br>
              <a:rPr lang="en-US" sz="2000">
                <a:latin typeface="Ariel"/>
                <a:ea typeface="+mj-lt"/>
                <a:cs typeface="+mj-lt"/>
              </a:rPr>
            </a:br>
            <a:r>
              <a:rPr lang="en-US" sz="2000">
                <a:latin typeface="Ariel"/>
                <a:ea typeface="+mj-lt"/>
                <a:cs typeface="+mj-lt"/>
              </a:rPr>
              <a:t>There are 3 different vaccines that can be taken in the United Kingdom:</a:t>
            </a:r>
            <a:br>
              <a:rPr lang="en-US" sz="2000">
                <a:latin typeface="Ariel"/>
                <a:ea typeface="+mj-lt"/>
                <a:cs typeface="+mj-lt"/>
              </a:rPr>
            </a:br>
            <a:br>
              <a:rPr lang="en-US" sz="2000">
                <a:latin typeface="Ariel"/>
                <a:ea typeface="+mj-lt"/>
                <a:cs typeface="+mj-lt"/>
              </a:rPr>
            </a:br>
            <a:r>
              <a:rPr lang="en-US" sz="2000">
                <a:latin typeface="Ariel"/>
                <a:ea typeface="+mj-lt"/>
                <a:cs typeface="+mj-lt"/>
              </a:rPr>
              <a:t>- Moderna vaccine</a:t>
            </a:r>
            <a:br>
              <a:rPr lang="en-US" sz="2000">
                <a:latin typeface="Ariel"/>
                <a:ea typeface="+mj-lt"/>
                <a:cs typeface="+mj-lt"/>
              </a:rPr>
            </a:br>
            <a:r>
              <a:rPr lang="en-US" sz="2000">
                <a:latin typeface="Ariel"/>
                <a:ea typeface="+mj-lt"/>
                <a:cs typeface="+mj-lt"/>
              </a:rPr>
              <a:t>- Oxford/AstraZeneca vaccine          </a:t>
            </a:r>
            <a:endParaRPr lang="en-US">
              <a:latin typeface="Ariel"/>
            </a:endParaRPr>
          </a:p>
          <a:p>
            <a:pPr algn="l"/>
            <a:r>
              <a:rPr lang="en-US" sz="2000">
                <a:latin typeface="Ariel"/>
                <a:ea typeface="+mj-lt"/>
                <a:cs typeface="+mj-lt"/>
              </a:rPr>
              <a:t>- /BioNTech vaccine</a:t>
            </a:r>
            <a:endParaRPr lang="en-US">
              <a:latin typeface="Ariel"/>
            </a:endParaRPr>
          </a:p>
          <a:p>
            <a:pPr algn="l">
              <a:spcBef>
                <a:spcPct val="20000"/>
              </a:spcBef>
              <a:spcAft>
                <a:spcPts val="600"/>
              </a:spcAft>
            </a:pPr>
            <a:br>
              <a:rPr lang="en-US" sz="2000">
                <a:latin typeface="Ariel"/>
                <a:ea typeface="+mj-lt"/>
                <a:cs typeface="+mj-lt"/>
              </a:rPr>
            </a:br>
            <a:br>
              <a:rPr lang="en-US" sz="2000">
                <a:latin typeface="Ariel"/>
                <a:ea typeface="+mj-lt"/>
                <a:cs typeface="+mj-lt"/>
              </a:rPr>
            </a:br>
            <a:br>
              <a:rPr lang="en-US" sz="2000">
                <a:latin typeface="Ariel"/>
                <a:ea typeface="+mj-lt"/>
                <a:cs typeface="+mj-lt"/>
              </a:rPr>
            </a:br>
            <a:br>
              <a:rPr lang="en-US" sz="2000">
                <a:latin typeface="Ariel"/>
                <a:ea typeface="+mj-lt"/>
                <a:cs typeface="+mj-lt"/>
              </a:rPr>
            </a:br>
            <a:endParaRPr lang="en-US" sz="2000">
              <a:latin typeface="Ariel"/>
            </a:endParaRPr>
          </a:p>
        </p:txBody>
      </p:sp>
      <p:pic>
        <p:nvPicPr>
          <p:cNvPr id="4" name="Picture 4" descr="A picture containing person&#10;&#10;Description automatically generated">
            <a:extLst>
              <a:ext uri="{FF2B5EF4-FFF2-40B4-BE49-F238E27FC236}">
                <a16:creationId xmlns:a16="http://schemas.microsoft.com/office/drawing/2014/main" id="{AC653D71-0FBD-4B22-ADF6-26882F1F65F3}"/>
              </a:ext>
            </a:extLst>
          </p:cNvPr>
          <p:cNvPicPr>
            <a:picLocks noChangeAspect="1"/>
          </p:cNvPicPr>
          <p:nvPr/>
        </p:nvPicPr>
        <p:blipFill>
          <a:blip r:embed="rId2"/>
          <a:stretch>
            <a:fillRect/>
          </a:stretch>
        </p:blipFill>
        <p:spPr>
          <a:xfrm>
            <a:off x="6147759" y="3707921"/>
            <a:ext cx="4525991" cy="3050874"/>
          </a:xfrm>
          <a:prstGeom prst="rect">
            <a:avLst/>
          </a:prstGeom>
        </p:spPr>
      </p:pic>
    </p:spTree>
    <p:extLst>
      <p:ext uri="{BB962C8B-B14F-4D97-AF65-F5344CB8AC3E}">
        <p14:creationId xmlns:p14="http://schemas.microsoft.com/office/powerpoint/2010/main" val="3662958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A94AF461-1A81-4BDB-A6EA-CA77A111160C}"/>
              </a:ext>
            </a:extLst>
          </p:cNvPr>
          <p:cNvPicPr>
            <a:picLocks noGrp="1" noChangeAspect="1"/>
          </p:cNvPicPr>
          <p:nvPr>
            <p:ph idx="1"/>
          </p:nvPr>
        </p:nvPicPr>
        <p:blipFill rotWithShape="1">
          <a:blip r:embed="rId2"/>
          <a:srcRect l="3558" t="28772" r="36819" b="25831"/>
          <a:stretch/>
        </p:blipFill>
        <p:spPr>
          <a:xfrm>
            <a:off x="192791" y="50321"/>
            <a:ext cx="11816607" cy="5113421"/>
          </a:xfrm>
        </p:spPr>
      </p:pic>
      <p:sp>
        <p:nvSpPr>
          <p:cNvPr id="5" name="TextBox 4">
            <a:extLst>
              <a:ext uri="{FF2B5EF4-FFF2-40B4-BE49-F238E27FC236}">
                <a16:creationId xmlns:a16="http://schemas.microsoft.com/office/drawing/2014/main" id="{E3181380-BF9F-410C-A92A-75710700E05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3261503A-37F2-4BAB-9A68-DBE7D68D712B}"/>
              </a:ext>
            </a:extLst>
          </p:cNvPr>
          <p:cNvSpPr txBox="1"/>
          <p:nvPr/>
        </p:nvSpPr>
        <p:spPr>
          <a:xfrm>
            <a:off x="870369" y="5154823"/>
            <a:ext cx="469851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el"/>
              </a:rPr>
              <a:t>Picture taken from BBC news (2021) </a:t>
            </a:r>
          </a:p>
        </p:txBody>
      </p:sp>
      <p:sp>
        <p:nvSpPr>
          <p:cNvPr id="10" name="TextBox 9">
            <a:extLst>
              <a:ext uri="{FF2B5EF4-FFF2-40B4-BE49-F238E27FC236}">
                <a16:creationId xmlns:a16="http://schemas.microsoft.com/office/drawing/2014/main" id="{C802A055-5C87-4F39-9D12-6B52F7BAFCD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46891CF8-FE9F-4936-9693-C945C6072150}"/>
              </a:ext>
            </a:extLst>
          </p:cNvPr>
          <p:cNvSpPr txBox="1"/>
          <p:nvPr/>
        </p:nvSpPr>
        <p:spPr>
          <a:xfrm>
            <a:off x="1733910" y="5342626"/>
            <a:ext cx="1046383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el"/>
              </a:rPr>
              <a:t>On the first graph it shows as the date increased so did the rolling average of confirmed suspected covid admissions during the second wave. On the 1 September it was a rolling average of 60 and by the January it went up by 130. </a:t>
            </a:r>
          </a:p>
          <a:p>
            <a:r>
              <a:rPr lang="en-US" dirty="0">
                <a:latin typeface="Ariel"/>
              </a:rPr>
              <a:t>However, the second graph is the total opposite of the first graph as it 2 times less of the rolling average of confirmed and suspected covid admissions during the third wave. </a:t>
            </a:r>
          </a:p>
        </p:txBody>
      </p:sp>
    </p:spTree>
    <p:extLst>
      <p:ext uri="{BB962C8B-B14F-4D97-AF65-F5344CB8AC3E}">
        <p14:creationId xmlns:p14="http://schemas.microsoft.com/office/powerpoint/2010/main" val="355926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12C98-F79D-4056-8A19-E24CFE5340F6}"/>
              </a:ext>
            </a:extLst>
          </p:cNvPr>
          <p:cNvSpPr>
            <a:spLocks noGrp="1"/>
          </p:cNvSpPr>
          <p:nvPr>
            <p:ph type="title"/>
          </p:nvPr>
        </p:nvSpPr>
        <p:spPr>
          <a:xfrm>
            <a:off x="1484313" y="225724"/>
            <a:ext cx="11815881" cy="1752599"/>
          </a:xfrm>
        </p:spPr>
        <p:txBody>
          <a:bodyPr>
            <a:normAutofit fontScale="90000"/>
          </a:bodyPr>
          <a:lstStyle/>
          <a:p>
            <a:pPr algn="l"/>
            <a:r>
              <a:rPr lang="en-US" b="1">
                <a:latin typeface="Ariel"/>
                <a:ea typeface="+mj-lt"/>
                <a:cs typeface="+mj-lt"/>
              </a:rPr>
              <a:t>Outcomes and strategies put forward </a:t>
            </a:r>
            <a:br>
              <a:rPr lang="en-US" b="1">
                <a:latin typeface="Ariel"/>
                <a:ea typeface="+mj-lt"/>
                <a:cs typeface="+mj-lt"/>
              </a:rPr>
            </a:br>
            <a:r>
              <a:rPr lang="en-US" b="1">
                <a:latin typeface="Ariel"/>
                <a:ea typeface="+mj-lt"/>
                <a:cs typeface="+mj-lt"/>
              </a:rPr>
              <a:t>to tackle COVID-19</a:t>
            </a:r>
            <a:br>
              <a:rPr lang="en-US">
                <a:ea typeface="+mj-lt"/>
                <a:cs typeface="+mj-lt"/>
              </a:rPr>
            </a:br>
            <a:endParaRPr lang="en-US"/>
          </a:p>
        </p:txBody>
      </p:sp>
      <p:sp>
        <p:nvSpPr>
          <p:cNvPr id="4" name="TextBox 3">
            <a:extLst>
              <a:ext uri="{FF2B5EF4-FFF2-40B4-BE49-F238E27FC236}">
                <a16:creationId xmlns:a16="http://schemas.microsoft.com/office/drawing/2014/main" id="{ABE88ED9-E5E9-4E8F-9AF7-A24FC83FB38E}"/>
              </a:ext>
            </a:extLst>
          </p:cNvPr>
          <p:cNvSpPr txBox="1"/>
          <p:nvPr/>
        </p:nvSpPr>
        <p:spPr>
          <a:xfrm>
            <a:off x="986287" y="1978325"/>
            <a:ext cx="1121146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dirty="0">
                <a:latin typeface="Ariel"/>
              </a:rPr>
              <a:t>A strategy given was for employees to work from home instead of going into the workplace unless needed. An example where this took place is in education. Teachers and lectures no longer went into schools and universities but instead performed the lessons online. Non-essential shops were also forced to close and for shopping to be done online instead. this was suggested to reduce face to face contact and stop the spreading of the Coronavirus. Boris Johnston (2020) stated </a:t>
            </a:r>
            <a:r>
              <a:rPr lang="en-US" dirty="0">
                <a:latin typeface="Ariel"/>
                <a:ea typeface="+mn-lt"/>
                <a:cs typeface="+mn-lt"/>
              </a:rPr>
              <a:t>All those who work are contributing taxes that help pay for the healthcare provision on which the UK relies."</a:t>
            </a:r>
            <a:endParaRPr lang="en-US" dirty="0"/>
          </a:p>
          <a:p>
            <a:pPr marL="342900" indent="-342900">
              <a:buAutoNum type="arabicPeriod"/>
            </a:pPr>
            <a:endParaRPr lang="en-US">
              <a:latin typeface="Ariel"/>
            </a:endParaRPr>
          </a:p>
          <a:p>
            <a:pPr marL="342900" indent="-342900">
              <a:buAutoNum type="arabicPeriod"/>
            </a:pPr>
            <a:endParaRPr lang="en-US">
              <a:latin typeface="Ariel"/>
            </a:endParaRPr>
          </a:p>
          <a:p>
            <a:pPr marL="342900" indent="-342900">
              <a:buAutoNum type="arabicPeriod"/>
            </a:pPr>
            <a:r>
              <a:rPr lang="en-US" dirty="0">
                <a:latin typeface="Ariel"/>
              </a:rPr>
              <a:t>Boris Johnston (2020) declared that "the Government</a:t>
            </a:r>
            <a:r>
              <a:rPr lang="en-US" dirty="0">
                <a:latin typeface="Ariel"/>
                <a:ea typeface="+mn-lt"/>
                <a:cs typeface="+mn-lt"/>
              </a:rPr>
              <a:t> is now advising that people should aim to wear a face-covering in enclosed spaces where social distancing is not always possible" The public wore face covering on bus transport, grocery shopping and if there was a busy crowd. This again minimized individuals from catching the virus this is because of aerosols which are miniature droplets float around in the air however if the face mask is worn it can prevent you from inhaling them in. </a:t>
            </a:r>
            <a:endParaRPr lang="en-US" dirty="0">
              <a:latin typeface="Ariel"/>
            </a:endParaRPr>
          </a:p>
          <a:p>
            <a:endParaRPr lang="en-US">
              <a:latin typeface="Ariel"/>
            </a:endParaRPr>
          </a:p>
          <a:p>
            <a:endParaRPr lang="en-US">
              <a:latin typeface="Ariel"/>
            </a:endParaRPr>
          </a:p>
          <a:p>
            <a:endParaRPr lang="en-US">
              <a:latin typeface="Ariel"/>
            </a:endParaRPr>
          </a:p>
        </p:txBody>
      </p:sp>
    </p:spTree>
    <p:extLst>
      <p:ext uri="{BB962C8B-B14F-4D97-AF65-F5344CB8AC3E}">
        <p14:creationId xmlns:p14="http://schemas.microsoft.com/office/powerpoint/2010/main" val="2693103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Picture 4">
            <a:extLst>
              <a:ext uri="{FF2B5EF4-FFF2-40B4-BE49-F238E27FC236}">
                <a16:creationId xmlns:a16="http://schemas.microsoft.com/office/drawing/2014/main" id="{80E66910-054F-4AD9-9C2F-49CC76169355}"/>
              </a:ext>
            </a:extLst>
          </p:cNvPr>
          <p:cNvPicPr>
            <a:picLocks noChangeAspect="1"/>
          </p:cNvPicPr>
          <p:nvPr/>
        </p:nvPicPr>
        <p:blipFill rotWithShape="1">
          <a:blip r:embed="rId3"/>
          <a:srcRect l="31197" r="43583"/>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E081C529-30AD-4BD9-9052-73E5381F572F}"/>
              </a:ext>
            </a:extLst>
          </p:cNvPr>
          <p:cNvSpPr>
            <a:spLocks noGrp="1"/>
          </p:cNvSpPr>
          <p:nvPr>
            <p:ph idx="1"/>
          </p:nvPr>
        </p:nvSpPr>
        <p:spPr>
          <a:xfrm>
            <a:off x="3786358" y="639952"/>
            <a:ext cx="7961080" cy="3742267"/>
          </a:xfrm>
        </p:spPr>
        <p:txBody>
          <a:bodyPr>
            <a:normAutofit/>
          </a:bodyPr>
          <a:lstStyle/>
          <a:p>
            <a:pPr marL="0" indent="0">
              <a:buNone/>
            </a:pPr>
            <a:r>
              <a:rPr lang="en-US" sz="2000">
                <a:latin typeface="Ariel"/>
                <a:ea typeface="+mn-lt"/>
                <a:cs typeface="+mn-lt"/>
              </a:rPr>
              <a:t>Another strategy was lockdowns. The United kingdom first ever lockdown was in March 2020. Everyone had to adapt into a new lifestyle where no one was aloud out. Work and education was done at home. The reason why the United Kingdom went on lockdown was of the high and increasing statistics of positive cases, furthermore the vaccinations for COVID19 weren't introduced yet.</a:t>
            </a:r>
            <a:endParaRPr lang="en-US" sz="2000">
              <a:latin typeface="Ariel"/>
            </a:endParaRPr>
          </a:p>
        </p:txBody>
      </p:sp>
    </p:spTree>
    <p:extLst>
      <p:ext uri="{BB962C8B-B14F-4D97-AF65-F5344CB8AC3E}">
        <p14:creationId xmlns:p14="http://schemas.microsoft.com/office/powerpoint/2010/main" val="830969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2842A-8BDA-4F8B-AC14-A1B45DD5D0A4}"/>
              </a:ext>
            </a:extLst>
          </p:cNvPr>
          <p:cNvSpPr>
            <a:spLocks noGrp="1"/>
          </p:cNvSpPr>
          <p:nvPr>
            <p:ph type="title"/>
          </p:nvPr>
        </p:nvSpPr>
        <p:spPr>
          <a:xfrm>
            <a:off x="-1477425" y="268857"/>
            <a:ext cx="10018713" cy="1752599"/>
          </a:xfrm>
        </p:spPr>
        <p:txBody>
          <a:bodyPr/>
          <a:lstStyle/>
          <a:p>
            <a:r>
              <a:rPr lang="en-US">
                <a:latin typeface="Ariel"/>
              </a:rPr>
              <a:t>Health promotion</a:t>
            </a:r>
            <a:br>
              <a:rPr lang="en-US"/>
            </a:br>
            <a:endParaRPr lang="en-US"/>
          </a:p>
        </p:txBody>
      </p:sp>
      <p:sp>
        <p:nvSpPr>
          <p:cNvPr id="3" name="Content Placeholder 2">
            <a:extLst>
              <a:ext uri="{FF2B5EF4-FFF2-40B4-BE49-F238E27FC236}">
                <a16:creationId xmlns:a16="http://schemas.microsoft.com/office/drawing/2014/main" id="{17CC6EB1-AEF0-467E-B4B6-0CD3BF58883C}"/>
              </a:ext>
            </a:extLst>
          </p:cNvPr>
          <p:cNvSpPr>
            <a:spLocks noGrp="1"/>
          </p:cNvSpPr>
          <p:nvPr>
            <p:ph idx="1"/>
          </p:nvPr>
        </p:nvSpPr>
        <p:spPr>
          <a:xfrm>
            <a:off x="1613706" y="1358660"/>
            <a:ext cx="10018713" cy="3124201"/>
          </a:xfrm>
        </p:spPr>
        <p:txBody>
          <a:bodyPr>
            <a:normAutofit/>
          </a:bodyPr>
          <a:lstStyle/>
          <a:p>
            <a:pPr marL="0" indent="0">
              <a:buNone/>
            </a:pPr>
            <a:endParaRPr lang="en-US" sz="2000">
              <a:ea typeface="+mn-lt"/>
              <a:cs typeface="+mn-lt"/>
            </a:endParaRP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
        <p:nvSpPr>
          <p:cNvPr id="4" name="TextBox 3">
            <a:extLst>
              <a:ext uri="{FF2B5EF4-FFF2-40B4-BE49-F238E27FC236}">
                <a16:creationId xmlns:a16="http://schemas.microsoft.com/office/drawing/2014/main" id="{F0699856-FB64-46E2-AA11-9EEE89B9A5F4}"/>
              </a:ext>
            </a:extLst>
          </p:cNvPr>
          <p:cNvSpPr txBox="1"/>
          <p:nvPr/>
        </p:nvSpPr>
        <p:spPr>
          <a:xfrm>
            <a:off x="1618891" y="1360098"/>
            <a:ext cx="1020504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el"/>
              </a:rPr>
              <a:t>What is health promotion?</a:t>
            </a:r>
          </a:p>
          <a:p>
            <a:r>
              <a:rPr lang="en-US" dirty="0">
                <a:latin typeface="Ariel"/>
              </a:rPr>
              <a:t>NHS Highland (2021) describe health promotion being the "</a:t>
            </a:r>
            <a:r>
              <a:rPr lang="en-US" dirty="0">
                <a:latin typeface="Ariel"/>
                <a:ea typeface="+mn-lt"/>
                <a:cs typeface="+mn-lt"/>
              </a:rPr>
              <a:t>process of enabling people to exert control over the determinants of health and thereby improve their health". Limitations that come with this is an individual's absence of determination to make changes. Another limitation can be a lack of motivation and support around the individual's area. </a:t>
            </a:r>
          </a:p>
          <a:p>
            <a:endParaRPr lang="en-US">
              <a:latin typeface="Ariel"/>
            </a:endParaRPr>
          </a:p>
          <a:p>
            <a:r>
              <a:rPr lang="en-US" dirty="0">
                <a:latin typeface="Ariel"/>
              </a:rPr>
              <a:t>While being in lockdown for so long individuals are more likely to be struggling with mental illness, anxiety and obesity. The Department of Health and Social care (2021) have pointed out "</a:t>
            </a:r>
            <a:r>
              <a:rPr lang="en-US" dirty="0">
                <a:latin typeface="Ariel"/>
                <a:ea typeface="+mn-lt"/>
                <a:cs typeface="+mn-lt"/>
              </a:rPr>
              <a:t>protecting the nation’s health will be the top priority for this government." And they are "urging people to get outside and get active to help improve their health and prevent some illnesses." This is good news as the topic is now being taken seriously and people are getting the help they need. </a:t>
            </a:r>
          </a:p>
          <a:p>
            <a:endParaRPr lang="en-US">
              <a:latin typeface="Ariel"/>
              <a:ea typeface="+mn-lt"/>
              <a:cs typeface="+mn-lt"/>
            </a:endParaRPr>
          </a:p>
          <a:p>
            <a:r>
              <a:rPr lang="en-US" dirty="0">
                <a:latin typeface="Ariel"/>
                <a:ea typeface="+mn-lt"/>
                <a:cs typeface="+mn-lt"/>
              </a:rPr>
              <a:t>Obesity is becoming a major issue. Gabby Bissett mentioned (2020) that most adults were overweight or had obesity. "This figure stood at 67% for men and 60% for women. And  "On the 9th March 2012, the Department Of Health and Social care had created the Fitter Future For All Framework". This is shocking as it is more than half the population struggling with their weight.</a:t>
            </a:r>
          </a:p>
        </p:txBody>
      </p:sp>
    </p:spTree>
    <p:extLst>
      <p:ext uri="{BB962C8B-B14F-4D97-AF65-F5344CB8AC3E}">
        <p14:creationId xmlns:p14="http://schemas.microsoft.com/office/powerpoint/2010/main" val="39437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4D1C6-5E0A-4B1E-8307-57F0BC0A8789}"/>
              </a:ext>
            </a:extLst>
          </p:cNvPr>
          <p:cNvSpPr>
            <a:spLocks noGrp="1"/>
          </p:cNvSpPr>
          <p:nvPr>
            <p:ph type="title"/>
          </p:nvPr>
        </p:nvSpPr>
        <p:spPr>
          <a:xfrm>
            <a:off x="-1836859" y="-291860"/>
            <a:ext cx="10018713" cy="1752599"/>
          </a:xfrm>
        </p:spPr>
        <p:txBody>
          <a:bodyPr/>
          <a:lstStyle/>
          <a:p>
            <a:r>
              <a:rPr lang="en-US">
                <a:latin typeface="Arial"/>
                <a:cs typeface="Arial"/>
              </a:rPr>
              <a:t>To conclude </a:t>
            </a:r>
          </a:p>
        </p:txBody>
      </p:sp>
      <p:sp>
        <p:nvSpPr>
          <p:cNvPr id="3" name="Content Placeholder 2">
            <a:extLst>
              <a:ext uri="{FF2B5EF4-FFF2-40B4-BE49-F238E27FC236}">
                <a16:creationId xmlns:a16="http://schemas.microsoft.com/office/drawing/2014/main" id="{FE321E06-6F89-4FDF-9005-57F76159BF5E}"/>
              </a:ext>
            </a:extLst>
          </p:cNvPr>
          <p:cNvSpPr>
            <a:spLocks noGrp="1"/>
          </p:cNvSpPr>
          <p:nvPr>
            <p:ph idx="1"/>
          </p:nvPr>
        </p:nvSpPr>
        <p:spPr>
          <a:xfrm>
            <a:off x="1153633" y="668544"/>
            <a:ext cx="10910108" cy="6344728"/>
          </a:xfrm>
        </p:spPr>
        <p:txBody>
          <a:bodyPr>
            <a:normAutofit/>
          </a:bodyPr>
          <a:lstStyle/>
          <a:p>
            <a:pPr marL="0" indent="0">
              <a:buNone/>
            </a:pPr>
            <a:r>
              <a:rPr lang="en-US" sz="2000">
                <a:latin typeface="Arial"/>
                <a:cs typeface="Arial"/>
              </a:rPr>
              <a:t>This presentation has showed that public health Wales funds the NHS and it is also put into place to provide individuals in Wales with a healthier lifestyle. The presentation has also defined that a communicable disease is a disease that can simply be spread around. It has also shown how COVID-19 has affected the globe not physically but also mentally. It lastly viewed how the Government are stepping up to give individuals a more affective support system in making the choices to live a more content and healthier life.</a:t>
            </a:r>
          </a:p>
          <a:p>
            <a:pPr marL="0" indent="0">
              <a:buNone/>
            </a:pPr>
            <a:endParaRPr lang="en-US" sz="2000">
              <a:latin typeface="Arial"/>
              <a:cs typeface="Arial"/>
            </a:endParaRPr>
          </a:p>
          <a:p>
            <a:pPr marL="0" indent="0">
              <a:buNone/>
            </a:pPr>
            <a:endParaRPr lang="en-US" sz="2000">
              <a:latin typeface="Arial"/>
              <a:cs typeface="Arial"/>
            </a:endParaRPr>
          </a:p>
          <a:p>
            <a:pPr marL="0" indent="0">
              <a:buNone/>
            </a:pPr>
            <a:r>
              <a:rPr lang="en-US" sz="2000">
                <a:latin typeface="Arial"/>
                <a:cs typeface="Arial"/>
              </a:rPr>
              <a:t>A recommendation to point out would be to release more advertisements showing different opportunities individuals can be a part of to be healthy for example fitness sessions. </a:t>
            </a:r>
            <a:endParaRPr lang="en-US"/>
          </a:p>
          <a:p>
            <a:pPr marL="0" indent="0">
              <a:buNone/>
            </a:pPr>
            <a:r>
              <a:rPr lang="en-US" sz="2000">
                <a:latin typeface="Arial"/>
                <a:cs typeface="Arial"/>
              </a:rPr>
              <a:t>Another recommendation could be teaching the younger generations at school how to stay fit this can be done by accorporating more PE lessons. It can also include teaching a child how to wash their hands properly even more to cough into their arm instead of their hand, the young generation are the future. </a:t>
            </a:r>
            <a:endParaRPr lang="en-US"/>
          </a:p>
          <a:p>
            <a:pPr marL="0" indent="0">
              <a:buNone/>
            </a:pPr>
            <a:r>
              <a:rPr lang="en-US" sz="2000">
                <a:latin typeface="Arial"/>
                <a:cs typeface="Arial"/>
              </a:rPr>
              <a:t>Moreover, a recommendation can be pushing the audience to understand a background knowledge of why vaccinations are taken and why it is important to have them done.</a:t>
            </a:r>
          </a:p>
          <a:p>
            <a:pPr marL="0" indent="0">
              <a:buNone/>
            </a:pPr>
            <a:endParaRPr lang="en-US" sz="2000">
              <a:latin typeface="Arial"/>
              <a:cs typeface="Arial"/>
            </a:endParaRPr>
          </a:p>
        </p:txBody>
      </p:sp>
    </p:spTree>
    <p:extLst>
      <p:ext uri="{BB962C8B-B14F-4D97-AF65-F5344CB8AC3E}">
        <p14:creationId xmlns:p14="http://schemas.microsoft.com/office/powerpoint/2010/main" val="2213945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1355D4F-439D-46D1-9007-6D39B842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BAACB4EA-FD87-4345-AC16-8265F95967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75" name="Freeform 6">
              <a:extLst>
                <a:ext uri="{FF2B5EF4-FFF2-40B4-BE49-F238E27FC236}">
                  <a16:creationId xmlns:a16="http://schemas.microsoft.com/office/drawing/2014/main" id="{91CE3EAB-07A7-4263-8D91-D1D36B4A6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rgbClr val="B2B2B2"/>
            </a:solidFill>
            <a:ln>
              <a:noFill/>
            </a:ln>
          </p:spPr>
        </p:sp>
        <p:sp>
          <p:nvSpPr>
            <p:cNvPr id="76" name="Freeform 7">
              <a:extLst>
                <a:ext uri="{FF2B5EF4-FFF2-40B4-BE49-F238E27FC236}">
                  <a16:creationId xmlns:a16="http://schemas.microsoft.com/office/drawing/2014/main" id="{E0A91B66-B6C6-48D2-8559-1B010D31C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solidFill>
            <a:ln>
              <a:noFill/>
            </a:ln>
          </p:spPr>
        </p:sp>
        <p:sp>
          <p:nvSpPr>
            <p:cNvPr id="77" name="Freeform 8">
              <a:extLst>
                <a:ext uri="{FF2B5EF4-FFF2-40B4-BE49-F238E27FC236}">
                  <a16:creationId xmlns:a16="http://schemas.microsoft.com/office/drawing/2014/main" id="{B61816F4-67FD-4DFC-949B-8BB34929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8" name="Freeform 9">
              <a:extLst>
                <a:ext uri="{FF2B5EF4-FFF2-40B4-BE49-F238E27FC236}">
                  <a16:creationId xmlns:a16="http://schemas.microsoft.com/office/drawing/2014/main" id="{0A3C8AD5-353F-44A3-8D9C-B2879484CD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rgbClr val="404040"/>
            </a:solidFill>
            <a:ln>
              <a:noFill/>
            </a:ln>
          </p:spPr>
        </p:sp>
        <p:sp>
          <p:nvSpPr>
            <p:cNvPr id="79" name="Freeform 10">
              <a:extLst>
                <a:ext uri="{FF2B5EF4-FFF2-40B4-BE49-F238E27FC236}">
                  <a16:creationId xmlns:a16="http://schemas.microsoft.com/office/drawing/2014/main" id="{45C8C8DD-D701-477C-BDEB-A11E77CBE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rgbClr val="969696"/>
            </a:solidFill>
            <a:ln>
              <a:noFill/>
            </a:ln>
          </p:spPr>
        </p:sp>
        <p:sp>
          <p:nvSpPr>
            <p:cNvPr id="80" name="Freeform 11">
              <a:extLst>
                <a:ext uri="{FF2B5EF4-FFF2-40B4-BE49-F238E27FC236}">
                  <a16:creationId xmlns:a16="http://schemas.microsoft.com/office/drawing/2014/main" id="{785FD395-5D8A-4EEC-9DFE-41A84A583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EB190836-FEAE-4528-901F-5B4F9FABD060}"/>
              </a:ext>
            </a:extLst>
          </p:cNvPr>
          <p:cNvSpPr>
            <a:spLocks noGrp="1"/>
          </p:cNvSpPr>
          <p:nvPr>
            <p:ph idx="1"/>
          </p:nvPr>
        </p:nvSpPr>
        <p:spPr>
          <a:xfrm>
            <a:off x="1067368" y="553529"/>
            <a:ext cx="11212033" cy="7552424"/>
          </a:xfrm>
        </p:spPr>
        <p:txBody>
          <a:bodyPr vert="horz" lIns="91440" tIns="45720" rIns="91440" bIns="45720" rtlCol="0">
            <a:normAutofit/>
          </a:bodyPr>
          <a:lstStyle/>
          <a:p>
            <a:pPr marL="0" indent="0">
              <a:lnSpc>
                <a:spcPct val="90000"/>
              </a:lnSpc>
              <a:buNone/>
            </a:pPr>
            <a:r>
              <a:rPr lang="en-US" sz="1800" u="sng">
                <a:latin typeface="Ariel"/>
                <a:ea typeface="Cambria"/>
              </a:rPr>
              <a:t>References:</a:t>
            </a:r>
          </a:p>
          <a:p>
            <a:pPr marL="0" indent="0">
              <a:lnSpc>
                <a:spcPct val="90000"/>
              </a:lnSpc>
              <a:buNone/>
            </a:pPr>
            <a:r>
              <a:rPr lang="en-US" sz="1800">
                <a:latin typeface="Ariel"/>
                <a:ea typeface="Cambria"/>
              </a:rPr>
              <a:t>Public Health Wales (2021) </a:t>
            </a:r>
            <a:r>
              <a:rPr lang="en-US" sz="1800" i="1">
                <a:latin typeface="Ariel"/>
                <a:ea typeface="Cambria"/>
              </a:rPr>
              <a:t>About Public Health Wales</a:t>
            </a:r>
            <a:r>
              <a:rPr lang="en-US" sz="1800">
                <a:latin typeface="Ariel"/>
                <a:ea typeface="Cambria"/>
              </a:rPr>
              <a:t>.</a:t>
            </a:r>
            <a:r>
              <a:rPr lang="en-US" sz="1800">
                <a:latin typeface="Ariel"/>
                <a:ea typeface="+mn-lt"/>
                <a:cs typeface="+mn-lt"/>
              </a:rPr>
              <a:t> Available at: https://phw.nhs.wales/about-us/ (Accessed: 10 November 2021).</a:t>
            </a:r>
            <a:endParaRPr lang="en-US" sz="1800">
              <a:latin typeface="Ariel"/>
              <a:ea typeface="Cambria"/>
            </a:endParaRPr>
          </a:p>
          <a:p>
            <a:pPr marL="0" indent="0">
              <a:lnSpc>
                <a:spcPct val="90000"/>
              </a:lnSpc>
              <a:buNone/>
            </a:pPr>
            <a:r>
              <a:rPr lang="en-US" sz="1800">
                <a:latin typeface="Ariel"/>
                <a:ea typeface="Cambria"/>
              </a:rPr>
              <a:t>Public Health Wales (2006) </a:t>
            </a:r>
            <a:r>
              <a:rPr lang="en-US" sz="1800" i="1">
                <a:latin typeface="Ariel"/>
                <a:ea typeface="Cambria"/>
              </a:rPr>
              <a:t>Communicable Disease Surveillance Centre</a:t>
            </a:r>
            <a:r>
              <a:rPr lang="en-US" sz="1800">
                <a:latin typeface="Ariel"/>
                <a:ea typeface="Cambria"/>
              </a:rPr>
              <a:t>. </a:t>
            </a:r>
            <a:r>
              <a:rPr lang="en-US" sz="1800">
                <a:latin typeface="Ariel"/>
                <a:ea typeface="+mn-lt"/>
                <a:cs typeface="+mn-lt"/>
              </a:rPr>
              <a:t>Available  at: https://www.wales.nhs.uk/sites3/page.cfm?orgid=457&amp;pid=25313 (Accessed: 10 November 2021).</a:t>
            </a:r>
            <a:endParaRPr lang="en-US" sz="1800">
              <a:latin typeface="Ariel"/>
            </a:endParaRPr>
          </a:p>
          <a:p>
            <a:pPr marL="0" indent="0">
              <a:lnSpc>
                <a:spcPct val="90000"/>
              </a:lnSpc>
              <a:buNone/>
            </a:pPr>
            <a:r>
              <a:rPr lang="en-US" sz="1800">
                <a:latin typeface="Ariel"/>
                <a:ea typeface="+mn-lt"/>
                <a:cs typeface="+mn-lt"/>
              </a:rPr>
              <a:t>Public Health Wales (2021) </a:t>
            </a:r>
            <a:r>
              <a:rPr lang="en-US" sz="1800" i="1">
                <a:latin typeface="Ariel"/>
                <a:ea typeface="+mn-lt"/>
                <a:cs typeface="+mn-lt"/>
              </a:rPr>
              <a:t>Our Priorities</a:t>
            </a:r>
            <a:r>
              <a:rPr lang="en-US" sz="1800">
                <a:latin typeface="Ariel"/>
                <a:ea typeface="+mn-lt"/>
                <a:cs typeface="+mn-lt"/>
              </a:rPr>
              <a:t>. Available at: https://phw.nhs.wales/about-us/our-priorities/ (Accessed: 15 November 2021).</a:t>
            </a:r>
            <a:endParaRPr lang="en-US" sz="1800">
              <a:latin typeface="Ariel"/>
            </a:endParaRPr>
          </a:p>
          <a:p>
            <a:pPr>
              <a:lnSpc>
                <a:spcPct val="90000"/>
              </a:lnSpc>
              <a:buNone/>
            </a:pPr>
            <a:r>
              <a:rPr lang="en-US" sz="1800" i="1">
                <a:latin typeface="Ariel"/>
              </a:rPr>
              <a:t>Steve Duffy (2021) Covid in Wales: What do the stats tell us</a:t>
            </a:r>
            <a:r>
              <a:rPr lang="en-US" sz="1800" i="1">
                <a:latin typeface="Ariel"/>
                <a:ea typeface="+mn-lt"/>
                <a:cs typeface="+mn-lt"/>
              </a:rPr>
              <a:t>?</a:t>
            </a:r>
            <a:r>
              <a:rPr lang="en-US" sz="1800">
                <a:latin typeface="Ariel"/>
                <a:ea typeface="+mn-lt"/>
                <a:cs typeface="+mn-lt"/>
              </a:rPr>
              <a:t>. Available at: https://www.bbc.co.uk/news/uk-wales-52380643 (Accessed: 10 November 2021).</a:t>
            </a:r>
            <a:endParaRPr lang="en-US" sz="1800">
              <a:latin typeface="Ariel"/>
            </a:endParaRPr>
          </a:p>
          <a:p>
            <a:pPr marL="0" indent="0">
              <a:lnSpc>
                <a:spcPct val="90000"/>
              </a:lnSpc>
              <a:buNone/>
            </a:pPr>
            <a:r>
              <a:rPr lang="en-US" sz="1800">
                <a:latin typeface="Ariel"/>
                <a:ea typeface="+mn-lt"/>
                <a:cs typeface="+mn-lt"/>
              </a:rPr>
              <a:t>Uk Health security Agency (2021) Available at: https://www.gov.uk/government/collections/covid-19-vaccination-programme#contents (Accessed: 10 November 2021).</a:t>
            </a:r>
            <a:endParaRPr lang="en-US" sz="1800">
              <a:latin typeface="Ariel"/>
            </a:endParaRPr>
          </a:p>
          <a:p>
            <a:pPr marL="0" indent="0">
              <a:lnSpc>
                <a:spcPct val="90000"/>
              </a:lnSpc>
              <a:buNone/>
            </a:pPr>
            <a:r>
              <a:rPr lang="en-US" sz="1800">
                <a:latin typeface="Ariel"/>
                <a:ea typeface="+mn-lt"/>
                <a:cs typeface="+mn-lt"/>
              </a:rPr>
              <a:t>Boris Johnson (2020) </a:t>
            </a:r>
            <a:r>
              <a:rPr lang="en-US" sz="1800" i="1">
                <a:latin typeface="Ariel"/>
                <a:ea typeface="+mn-lt"/>
                <a:cs typeface="+mn-lt"/>
              </a:rPr>
              <a:t>The UK Government’s COVID-19 recovery strategy</a:t>
            </a:r>
            <a:r>
              <a:rPr lang="en-US" sz="1800">
                <a:latin typeface="Ariel"/>
                <a:ea typeface="+mn-lt"/>
                <a:cs typeface="+mn-lt"/>
              </a:rPr>
              <a:t>.</a:t>
            </a:r>
            <a:r>
              <a:rPr lang="en-US" sz="1800">
                <a:latin typeface="Corbel"/>
                <a:ea typeface="+mn-lt"/>
                <a:cs typeface="+mn-lt"/>
              </a:rPr>
              <a:t> </a:t>
            </a:r>
            <a:r>
              <a:rPr lang="en-US" sz="1800">
                <a:latin typeface="Ariel"/>
                <a:ea typeface="+mn-lt"/>
                <a:cs typeface="+mn-lt"/>
              </a:rPr>
              <a:t>Available at: https://assets.publishing.service.gov.uk/government/uploads/system/uploads/attachment_data/file/884760/Our_plan_to_rebuild_The_UK_Government_s_COVID-19_recovery_strategy.pdf (Accessed: 13th November).</a:t>
            </a:r>
            <a:endParaRPr lang="en-US">
              <a:latin typeface="Ariel"/>
            </a:endParaRPr>
          </a:p>
          <a:p>
            <a:pPr marL="0" indent="0">
              <a:lnSpc>
                <a:spcPct val="90000"/>
              </a:lnSpc>
              <a:buNone/>
            </a:pPr>
            <a:endParaRPr lang="en-US" sz="1800">
              <a:latin typeface="Ariel"/>
            </a:endParaRPr>
          </a:p>
          <a:p>
            <a:pPr marL="0" indent="0">
              <a:lnSpc>
                <a:spcPct val="90000"/>
              </a:lnSpc>
              <a:buNone/>
            </a:pPr>
            <a:endParaRPr lang="en-US" sz="1800">
              <a:latin typeface="Ariel"/>
            </a:endParaRPr>
          </a:p>
          <a:p>
            <a:pPr>
              <a:lnSpc>
                <a:spcPct val="90000"/>
              </a:lnSpc>
              <a:buNone/>
            </a:pPr>
            <a:br>
              <a:rPr lang="en-US" sz="1300"/>
            </a:br>
            <a:endParaRPr lang="en-US" sz="1300"/>
          </a:p>
          <a:p>
            <a:pPr marL="0" indent="0">
              <a:lnSpc>
                <a:spcPct val="90000"/>
              </a:lnSpc>
              <a:buNone/>
            </a:pPr>
            <a:endParaRPr lang="en-US" sz="1300">
              <a:latin typeface="Ariel"/>
            </a:endParaRPr>
          </a:p>
        </p:txBody>
      </p:sp>
    </p:spTree>
    <p:extLst>
      <p:ext uri="{BB962C8B-B14F-4D97-AF65-F5344CB8AC3E}">
        <p14:creationId xmlns:p14="http://schemas.microsoft.com/office/powerpoint/2010/main" val="4235359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1355D4F-439D-46D1-9007-6D39B842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AACB4EA-FD87-4345-AC16-8265F95967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91CE3EAB-07A7-4263-8D91-D1D36B4A6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rgbClr val="B2B2B2"/>
            </a:solidFill>
            <a:ln>
              <a:noFill/>
            </a:ln>
          </p:spPr>
        </p:sp>
        <p:sp>
          <p:nvSpPr>
            <p:cNvPr id="12" name="Freeform 7">
              <a:extLst>
                <a:ext uri="{FF2B5EF4-FFF2-40B4-BE49-F238E27FC236}">
                  <a16:creationId xmlns:a16="http://schemas.microsoft.com/office/drawing/2014/main" id="{E0A91B66-B6C6-48D2-8559-1B010D31C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solidFill>
            <a:ln>
              <a:noFill/>
            </a:ln>
          </p:spPr>
        </p:sp>
        <p:sp>
          <p:nvSpPr>
            <p:cNvPr id="13" name="Freeform 8">
              <a:extLst>
                <a:ext uri="{FF2B5EF4-FFF2-40B4-BE49-F238E27FC236}">
                  <a16:creationId xmlns:a16="http://schemas.microsoft.com/office/drawing/2014/main" id="{B61816F4-67FD-4DFC-949B-8BB34929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0A3C8AD5-353F-44A3-8D9C-B2879484CD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rgbClr val="404040"/>
            </a:solidFill>
            <a:ln>
              <a:noFill/>
            </a:ln>
          </p:spPr>
        </p:sp>
        <p:sp>
          <p:nvSpPr>
            <p:cNvPr id="15" name="Freeform 10">
              <a:extLst>
                <a:ext uri="{FF2B5EF4-FFF2-40B4-BE49-F238E27FC236}">
                  <a16:creationId xmlns:a16="http://schemas.microsoft.com/office/drawing/2014/main" id="{45C8C8DD-D701-477C-BDEB-A11E77CBE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rgbClr val="969696"/>
            </a:solidFill>
            <a:ln>
              <a:noFill/>
            </a:ln>
          </p:spPr>
        </p:sp>
        <p:sp>
          <p:nvSpPr>
            <p:cNvPr id="16" name="Freeform 11">
              <a:extLst>
                <a:ext uri="{FF2B5EF4-FFF2-40B4-BE49-F238E27FC236}">
                  <a16:creationId xmlns:a16="http://schemas.microsoft.com/office/drawing/2014/main" id="{785FD395-5D8A-4EEC-9DFE-41A84A583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A48BBCD2-944C-446E-9B1A-E2C13A82F25A}"/>
              </a:ext>
            </a:extLst>
          </p:cNvPr>
          <p:cNvSpPr>
            <a:spLocks noGrp="1"/>
          </p:cNvSpPr>
          <p:nvPr>
            <p:ph idx="1"/>
          </p:nvPr>
        </p:nvSpPr>
        <p:spPr>
          <a:xfrm>
            <a:off x="1283028" y="265980"/>
            <a:ext cx="11168900" cy="4346276"/>
          </a:xfrm>
        </p:spPr>
        <p:txBody>
          <a:bodyPr>
            <a:normAutofit/>
          </a:bodyPr>
          <a:lstStyle/>
          <a:p>
            <a:pPr marL="0" indent="0">
              <a:buNone/>
            </a:pPr>
            <a:r>
              <a:rPr lang="en-US" sz="1800">
                <a:latin typeface="Ariel"/>
                <a:ea typeface="+mn-lt"/>
                <a:cs typeface="+mn-lt"/>
              </a:rPr>
              <a:t>Gabby Bissett (2021)</a:t>
            </a:r>
            <a:r>
              <a:rPr lang="en-US" sz="1800" i="1">
                <a:latin typeface="Ariel"/>
                <a:ea typeface="+mn-lt"/>
                <a:cs typeface="+mn-lt"/>
              </a:rPr>
              <a:t> ‘Extremely concerned’: latest NHS figures reveal 20% of children are obese.</a:t>
            </a:r>
            <a:r>
              <a:rPr lang="en-US" sz="1800">
                <a:latin typeface="Ariel"/>
                <a:ea typeface="+mn-lt"/>
                <a:cs typeface="+mn-lt"/>
              </a:rPr>
              <a:t> Available at: https://dentistry.co.uk/2020/05/05/latest-nhs-figures-children-obese/ (Accessed: 13th November).</a:t>
            </a:r>
            <a:endParaRPr lang="en-US" sz="1800">
              <a:latin typeface="Ariel"/>
            </a:endParaRPr>
          </a:p>
          <a:p>
            <a:pPr marL="0" indent="0">
              <a:buClr>
                <a:srgbClr val="1287C3"/>
              </a:buClr>
              <a:buNone/>
            </a:pPr>
            <a:r>
              <a:rPr lang="en-US" sz="1800">
                <a:latin typeface="Ariel"/>
                <a:ea typeface="+mn-lt"/>
                <a:cs typeface="+mn-lt"/>
              </a:rPr>
              <a:t>NHS Highland (2021)</a:t>
            </a:r>
            <a:r>
              <a:rPr lang="en-US" sz="1800" i="1">
                <a:latin typeface="Ariel"/>
                <a:ea typeface="+mn-lt"/>
                <a:cs typeface="+mn-lt"/>
              </a:rPr>
              <a:t> Health Promotion</a:t>
            </a:r>
            <a:r>
              <a:rPr lang="en-US" sz="1800">
                <a:latin typeface="Ariel"/>
                <a:ea typeface="+mn-lt"/>
                <a:cs typeface="+mn-lt"/>
              </a:rPr>
              <a:t>. Available at: https://www.nhshighland.scot.nhs.uk/YourHealth/Pages/HealthPromotion.aspx (Accessed: 13th November).</a:t>
            </a:r>
          </a:p>
          <a:p>
            <a:pPr marL="0" indent="0">
              <a:buNone/>
            </a:pPr>
            <a:r>
              <a:rPr lang="en-US" sz="1800">
                <a:latin typeface="Ariel"/>
              </a:rPr>
              <a:t>GOV.UK (2021) </a:t>
            </a:r>
            <a:r>
              <a:rPr lang="en-US" sz="1800" i="1">
                <a:latin typeface="Ariel"/>
              </a:rPr>
              <a:t>New Office for Health Promotion to drive improvement of nation’s health</a:t>
            </a:r>
            <a:r>
              <a:rPr lang="en-US" sz="1800">
                <a:latin typeface="Ariel"/>
                <a:ea typeface="+mn-lt"/>
                <a:cs typeface="+mn-lt"/>
              </a:rPr>
              <a:t>. Available at: https://www.gov.uk/government/news/new-office-for-health-promotion-to-drive-improvement-of-nations-health (Accessed: 13th November). </a:t>
            </a:r>
            <a:endParaRPr lang="en-US">
              <a:latin typeface="Ariel"/>
            </a:endParaRPr>
          </a:p>
          <a:p>
            <a:pPr marL="0" indent="0">
              <a:buNone/>
            </a:pPr>
            <a:endParaRPr lang="en-US" sz="1800">
              <a:latin typeface="Ariel"/>
            </a:endParaRPr>
          </a:p>
        </p:txBody>
      </p:sp>
    </p:spTree>
    <p:extLst>
      <p:ext uri="{BB962C8B-B14F-4D97-AF65-F5344CB8AC3E}">
        <p14:creationId xmlns:p14="http://schemas.microsoft.com/office/powerpoint/2010/main" val="29712561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 </vt:lpstr>
      <vt:lpstr>Objectives:</vt:lpstr>
      <vt:lpstr>Public Health Wales’s role in health surveillance and protection</vt:lpstr>
      <vt:lpstr>PowerPoint Presentation</vt:lpstr>
      <vt:lpstr>Background of Coronavirus (COVID-19) </vt:lpstr>
      <vt:lpstr>If found positive for coronavirus self-isolation for 10 days is mandatory in the united kingdom. To treat symptoms of coronavirus medication such as paracetamol can be taken, the individual must rest and drink lots of fluids preferably water.   All individuals 16 and over are encouraged to take the vaccination. Individuals who are 18 and over are also encouraged to take their second jab.  There are 3 different vaccines that can be taken in the United Kingdom:  - Moderna vaccine - Oxford/AstraZeneca vaccine           - /BioNTech vaccine     </vt:lpstr>
      <vt:lpstr>PowerPoint Presentation</vt:lpstr>
      <vt:lpstr>Outcomes and strategies put forward  to tackle COVID-19 </vt:lpstr>
      <vt:lpstr>PowerPoint Presentation</vt:lpstr>
      <vt:lpstr>Health promotion </vt:lpstr>
      <vt:lpstr>To conclude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51</cp:revision>
  <dcterms:created xsi:type="dcterms:W3CDTF">2021-11-20T21:19:01Z</dcterms:created>
  <dcterms:modified xsi:type="dcterms:W3CDTF">2021-11-22T08:25:57Z</dcterms:modified>
</cp:coreProperties>
</file>