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FBB726-64D2-D3CB-CFF0-19EFF92106F4}" v="151" dt="2026-06-30T14:54:17.6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icd.who.int/en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.org.uk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 shot of a document&#10;&#10;AI-generated content may be incorrect.">
            <a:extLst>
              <a:ext uri="{FF2B5EF4-FFF2-40B4-BE49-F238E27FC236}">
                <a16:creationId xmlns:a16="http://schemas.microsoft.com/office/drawing/2014/main" id="{B3713205-3D5E-CA8F-8FA0-40E6E9138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467" y="643467"/>
            <a:ext cx="5571065" cy="5571065"/>
          </a:xfrm>
          <a:prstGeom prst="rect">
            <a:avLst/>
          </a:prstGeom>
          <a:ln>
            <a:noFill/>
          </a:ln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4BAF30-D368-97C9-D0DA-FA638B76A922}"/>
              </a:ext>
            </a:extLst>
          </p:cNvPr>
          <p:cNvSpPr txBox="1"/>
          <p:nvPr/>
        </p:nvSpPr>
        <p:spPr>
          <a:xfrm>
            <a:off x="1568102" y="1372090"/>
            <a:ext cx="4760311" cy="1358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5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hart with text and images&#10;&#10;AI-generated content may be incorrect.">
            <a:extLst>
              <a:ext uri="{FF2B5EF4-FFF2-40B4-BE49-F238E27FC236}">
                <a16:creationId xmlns:a16="http://schemas.microsoft.com/office/drawing/2014/main" id="{4FE83559-216F-66DE-2AB0-7291B378FA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612" y="0"/>
            <a:ext cx="123198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44722E-1C7D-5A1E-D7F7-EAD3366C57FC}"/>
              </a:ext>
            </a:extLst>
          </p:cNvPr>
          <p:cNvSpPr txBox="1"/>
          <p:nvPr/>
        </p:nvSpPr>
        <p:spPr>
          <a:xfrm>
            <a:off x="43275" y="57701"/>
            <a:ext cx="12059455" cy="75713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REFERENCE LIST </a:t>
            </a:r>
            <a:endParaRPr lang="en-US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1. World Health Organisation (2024) ICD-11: International Classification of Diseases for Mortality and Morbidity Statistics. 11th </a:t>
            </a:r>
            <a:r>
              <a:rPr lang="en-GB">
                <a:ea typeface="+mn-lt"/>
                <a:cs typeface="+mn-lt"/>
              </a:rPr>
              <a:t>rev. Geneva: World Health Organisation. Available at: </a:t>
            </a:r>
            <a:r>
              <a:rPr lang="en-GB" dirty="0">
                <a:ea typeface="+mn-lt"/>
                <a:cs typeface="+mn-lt"/>
                <a:hlinkClick r:id="rId2"/>
              </a:rPr>
              <a:t>https://icd.who.int/en</a:t>
            </a:r>
            <a:r>
              <a:rPr lang="en-GB" dirty="0">
                <a:ea typeface="+mn-lt"/>
                <a:cs typeface="+mn-lt"/>
              </a:rPr>
              <a:t> (Accessed: 9 June 2026).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2. NHS Digital (2023) Mental Health Statistics: England, 2023. Leeds: NHS Digital.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3. Office for National Statistics (2023) Prevalence of Post-Traumatic Stress Disorder (PTSD) in Great Britain, 2023. </a:t>
            </a:r>
            <a:r>
              <a:rPr lang="en-GB" dirty="0">
                <a:ea typeface="+mn-lt"/>
                <a:cs typeface="+mn-lt"/>
              </a:rPr>
              <a:t>Newport: Office for National Statistics.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4. Office for National Statistics (2024) Mental Health and Wellbeing in the UK: 2024. Newport: Office for National </a:t>
            </a:r>
            <a:r>
              <a:rPr lang="en-GB" dirty="0">
                <a:ea typeface="+mn-lt"/>
                <a:cs typeface="+mn-lt"/>
              </a:rPr>
              <a:t>Statistics.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5. Royal College of Psychiatrists (2025) CR254: Stress and Adjustment Disorders – Clinical Guidance. London: Royal </a:t>
            </a:r>
            <a:r>
              <a:rPr lang="en-GB" dirty="0">
                <a:ea typeface="+mn-lt"/>
                <a:cs typeface="+mn-lt"/>
              </a:rPr>
              <a:t>College of Psychiatrists.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6. National Institute for Health and Care Excellence (2025) NG164: Complex Post-Traumatic Stress Disorder: </a:t>
            </a:r>
            <a:r>
              <a:rPr lang="en-GB" dirty="0">
                <a:ea typeface="+mn-lt"/>
                <a:cs typeface="+mn-lt"/>
              </a:rPr>
              <a:t>Recognition, Assessment and Management. London: NICE.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7. National Institute for Health and Care Excellence (2018) CG26: Post-traumatic Stress Disorder: Management. London: </a:t>
            </a:r>
            <a:r>
              <a:rPr lang="en-GB" dirty="0">
                <a:ea typeface="+mn-lt"/>
                <a:cs typeface="+mn-lt"/>
              </a:rPr>
              <a:t>NICE.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8. National Institute for Health and Care Excellence (2020) NG134: Common Mental Health Disorders: Identification and </a:t>
            </a:r>
            <a:r>
              <a:rPr lang="en-GB" dirty="0">
                <a:ea typeface="+mn-lt"/>
                <a:cs typeface="+mn-lt"/>
              </a:rPr>
              <a:t>Pathways to Care. London: NICE.</a:t>
            </a:r>
            <a:endParaRPr lang="en-GB" dirty="0"/>
          </a:p>
          <a:p>
            <a:endParaRPr lang="en-GB"/>
          </a:p>
          <a:p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272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8CFFD1C-2451-FC62-AA61-3D502B0AB355}"/>
              </a:ext>
            </a:extLst>
          </p:cNvPr>
          <p:cNvSpPr txBox="1"/>
          <p:nvPr/>
        </p:nvSpPr>
        <p:spPr>
          <a:xfrm>
            <a:off x="-713" y="-1071"/>
            <a:ext cx="11711737" cy="72943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9. British Psychological Society (2023) Acute Stress Reactions: Practice Guidelines. Leicester: British Psychological </a:t>
            </a:r>
            <a:r>
              <a:rPr lang="en-GB" dirty="0"/>
              <a:t>Society.</a:t>
            </a:r>
          </a:p>
          <a:p>
            <a:endParaRPr lang="en-GB" dirty="0"/>
          </a:p>
          <a:p>
            <a:r>
              <a:rPr lang="en-GB"/>
              <a:t>10. British Psychological Society (2024) ICD-11 Disorders Specifically Associated with Stress: Guidance for </a:t>
            </a:r>
            <a:r>
              <a:rPr lang="en-GB" dirty="0"/>
              <a:t>Practitioners. Leicester: British Psychological Society.</a:t>
            </a:r>
          </a:p>
          <a:p>
            <a:endParaRPr lang="en-GB" dirty="0"/>
          </a:p>
          <a:p>
            <a:r>
              <a:rPr lang="en-GB"/>
              <a:t>11. NHS Talking Therapies (2025) Annual Report 2024/25. London: NHS England.</a:t>
            </a:r>
          </a:p>
          <a:p>
            <a:endParaRPr lang="en-GB" dirty="0"/>
          </a:p>
          <a:p>
            <a:r>
              <a:rPr lang="en-GB" dirty="0"/>
              <a:t>12. Mind (2024a) Factsheet: Post-Traumatic Stress Disorder (PTSD). London: Mind. Available at: </a:t>
            </a:r>
            <a:r>
              <a:rPr lang="en-GB" dirty="0">
                <a:hlinkClick r:id="rId2"/>
              </a:rPr>
              <a:t>https://www.mind.org.uk</a:t>
            </a:r>
            <a:r>
              <a:rPr lang="en-GB"/>
              <a:t> (Accessed: 13 June 2026).</a:t>
            </a:r>
          </a:p>
          <a:p>
            <a:endParaRPr lang="en-GB" dirty="0"/>
          </a:p>
          <a:p>
            <a:r>
              <a:rPr lang="en-GB" dirty="0"/>
              <a:t>13. Mind. (2024b) Factsheet: Adjustment Disorders and Stress. London: Mind. Available at: </a:t>
            </a:r>
            <a:r>
              <a:rPr lang="en-GB" dirty="0">
                <a:hlinkClick r:id="rId2"/>
              </a:rPr>
              <a:t>https://www.mind.org.uk</a:t>
            </a:r>
            <a:r>
              <a:rPr lang="en-GB"/>
              <a:t> (Accessed: 13 June 2026).</a:t>
            </a:r>
          </a:p>
          <a:p>
            <a:endParaRPr lang="en-GB" dirty="0"/>
          </a:p>
          <a:p>
            <a:r>
              <a:rPr lang="en-GB"/>
              <a:t>14. Health and Safety Executive (2024) Work-Related Stress, Anxiety and Depression Statistics 2024/25. London: </a:t>
            </a:r>
            <a:r>
              <a:rPr lang="en-GB" dirty="0"/>
              <a:t>HSE.</a:t>
            </a:r>
          </a:p>
          <a:p>
            <a:endParaRPr lang="en-GB" dirty="0"/>
          </a:p>
          <a:p>
            <a:r>
              <a:rPr lang="en-GB" dirty="0"/>
              <a:t>15. </a:t>
            </a:r>
            <a:r>
              <a:rPr lang="en-GB" dirty="0" err="1"/>
              <a:t>Maercker</a:t>
            </a:r>
            <a:r>
              <a:rPr lang="en-GB" dirty="0"/>
              <a:t>, A. and Eberle, D. J. (2022) ‘Disorders specifically associated with stress in ICD-11’, Clinical Psychology in Europe, 4(2), pp. 1–16. doi:10.32872/</a:t>
            </a:r>
            <a:r>
              <a:rPr lang="en-GB" dirty="0" err="1"/>
              <a:t>cpe</a:t>
            </a:r>
            <a:r>
              <a:rPr lang="en-GB" dirty="0"/>
              <a:t>. 97.</a:t>
            </a:r>
          </a:p>
          <a:p>
            <a:endParaRPr lang="en-GB" dirty="0"/>
          </a:p>
          <a:p>
            <a:r>
              <a:rPr lang="en-GB" dirty="0"/>
              <a:t>16. </a:t>
            </a:r>
            <a:r>
              <a:rPr lang="en-GB" dirty="0" err="1"/>
              <a:t>Cloitre</a:t>
            </a:r>
            <a:r>
              <a:rPr lang="en-GB" dirty="0"/>
              <a:t>, M., Hyland, P., </a:t>
            </a:r>
            <a:r>
              <a:rPr lang="en-GB" dirty="0" err="1"/>
              <a:t>Karatzias</a:t>
            </a:r>
            <a:r>
              <a:rPr lang="en-GB" dirty="0"/>
              <a:t>, T. and Shevlin, M. (2022) ‘The ICD-11 classification of trauma-related disorders: development and validation’, European Journal of </a:t>
            </a:r>
            <a:r>
              <a:rPr lang="en-GB" dirty="0" err="1"/>
              <a:t>Psychotraumatology</a:t>
            </a:r>
            <a:r>
              <a:rPr lang="en-GB" dirty="0"/>
              <a:t>, 13(1), p. 2023456. doi:10.1080/20008198. 2022. 2023456.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184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1718E6D-68F2-4571-93EA-ACB50400E705}"/>
              </a:ext>
            </a:extLst>
          </p:cNvPr>
          <p:cNvSpPr txBox="1"/>
          <p:nvPr/>
        </p:nvSpPr>
        <p:spPr>
          <a:xfrm>
            <a:off x="-445" y="-713"/>
            <a:ext cx="12001754" cy="72943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17. Hyland, P., Shevlin, M., </a:t>
            </a:r>
            <a:r>
              <a:rPr lang="en-GB" dirty="0" err="1">
                <a:ea typeface="+mn-lt"/>
                <a:cs typeface="+mn-lt"/>
              </a:rPr>
              <a:t>Karatzias</a:t>
            </a:r>
            <a:r>
              <a:rPr lang="en-GB" dirty="0">
                <a:ea typeface="+mn-lt"/>
                <a:cs typeface="+mn-lt"/>
              </a:rPr>
              <a:t>, T. and </a:t>
            </a:r>
            <a:r>
              <a:rPr lang="en-GB" dirty="0" err="1">
                <a:ea typeface="+mn-lt"/>
                <a:cs typeface="+mn-lt"/>
              </a:rPr>
              <a:t>Cloitre</a:t>
            </a:r>
            <a:r>
              <a:rPr lang="en-GB" dirty="0">
                <a:ea typeface="+mn-lt"/>
                <a:cs typeface="+mn-lt"/>
              </a:rPr>
              <a:t>, M. (2021) ‘Prevalence and correlates of ICD-11 PTSD and complex PTSD in the UK general population’, Journal of Traumatic Stress, 34(3), pp. 567–578. doi:10.1002/</a:t>
            </a:r>
            <a:r>
              <a:rPr lang="en-GB" dirty="0" err="1">
                <a:ea typeface="+mn-lt"/>
                <a:cs typeface="+mn-lt"/>
              </a:rPr>
              <a:t>jts</a:t>
            </a:r>
            <a:r>
              <a:rPr lang="en-GB" dirty="0">
                <a:ea typeface="+mn-lt"/>
                <a:cs typeface="+mn-lt"/>
              </a:rPr>
              <a:t>. 22642.</a:t>
            </a:r>
            <a:endParaRPr lang="en-US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18. Murphy, D., Busuttil, W. and Crawley, R. (2023) ‘Mental health of UK military veterans: prevalence of ICD-11 stress-related disorders’, British Journal of Psychiatry, 222(4), pp. 214–221. doi:10.1192/</a:t>
            </a:r>
            <a:r>
              <a:rPr lang="en-GB" dirty="0" err="1">
                <a:ea typeface="+mn-lt"/>
                <a:cs typeface="+mn-lt"/>
              </a:rPr>
              <a:t>bjp</a:t>
            </a:r>
            <a:r>
              <a:rPr lang="en-GB" dirty="0">
                <a:ea typeface="+mn-lt"/>
                <a:cs typeface="+mn-lt"/>
              </a:rPr>
              <a:t>. 2022.124.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19. Evans, S.C., Reed, G.M. and Saxena, S. (2022) ‘ICD-11 disorders specifically associated with stress: international field trial results’, Journal of Psychopathology and Clinical Science, 131(2), pp. 145–158. doi:10.1037/abn0000754.</a:t>
            </a:r>
            <a:endParaRPr lang="en-GB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20. Shevlin, M., Hyland, P. and </a:t>
            </a:r>
            <a:r>
              <a:rPr lang="en-GB" dirty="0" err="1">
                <a:ea typeface="+mn-lt"/>
                <a:cs typeface="+mn-lt"/>
              </a:rPr>
              <a:t>Karatzias</a:t>
            </a:r>
            <a:r>
              <a:rPr lang="en-GB" dirty="0">
                <a:ea typeface="+mn-lt"/>
                <a:cs typeface="+mn-lt"/>
              </a:rPr>
              <a:t>, T. (2020) ‘Measuring ICD-11 adjustment disorder: development and validation of the International Adjustment Disorder Questionnaire’, Acta </a:t>
            </a:r>
            <a:r>
              <a:rPr lang="en-GB" dirty="0" err="1">
                <a:ea typeface="+mn-lt"/>
                <a:cs typeface="+mn-lt"/>
              </a:rPr>
              <a:t>Psychiatrica</a:t>
            </a:r>
            <a:r>
              <a:rPr lang="en-GB" dirty="0">
                <a:ea typeface="+mn-lt"/>
                <a:cs typeface="+mn-lt"/>
              </a:rPr>
              <a:t> Scandinavica, 141(3), pp. 265–274. doi:10.1111/acps.13146.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21. West Midlands Public Health Observatory (2024) Mental Health Profile: West Midlands Region 2024. Birmingham: </a:t>
            </a:r>
            <a:r>
              <a:rPr lang="en-GB" dirty="0">
                <a:ea typeface="+mn-lt"/>
                <a:cs typeface="+mn-lt"/>
              </a:rPr>
              <a:t>WM PHO.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22. NHS England (2023) Mental Health Implementation Plan 2023–2030. London: NHS England.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23. Defence Statistics (2024) UK Armed Forces Mental Health Annual Report 2024. London: Ministry of Defence.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24. Kilpatrick, D.G., Resnick, H.S. and Acierno, R. (2023) ‘Stress-related disorders: epidemiology and public health impact in the UK’, Psychological Medicine, 53(15), pp. 4521–4532. doi:10.1017/S003329172200387X.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25. CBT Works (2024) Evidence Base: Adjustment Disorder Treatment in UK Primary Care. Manchester: CBT Works.</a:t>
            </a:r>
            <a:endParaRPr lang="en-GB"/>
          </a:p>
          <a:p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705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86</cp:revision>
  <dcterms:created xsi:type="dcterms:W3CDTF">2026-06-30T13:25:09Z</dcterms:created>
  <dcterms:modified xsi:type="dcterms:W3CDTF">2026-06-30T14:56:14Z</dcterms:modified>
</cp:coreProperties>
</file>