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1"/>
  </p:sldMasterIdLst>
  <p:notesMasterIdLst>
    <p:notesMasterId r:id="rId38"/>
  </p:notesMasterIdLst>
  <p:sldIdLst>
    <p:sldId id="487" r:id="rId2"/>
    <p:sldId id="985" r:id="rId3"/>
    <p:sldId id="901" r:id="rId4"/>
    <p:sldId id="1009" r:id="rId5"/>
    <p:sldId id="1017" r:id="rId6"/>
    <p:sldId id="1010" r:id="rId7"/>
    <p:sldId id="1011" r:id="rId8"/>
    <p:sldId id="902" r:id="rId9"/>
    <p:sldId id="903" r:id="rId10"/>
    <p:sldId id="281" r:id="rId11"/>
    <p:sldId id="1018" r:id="rId12"/>
    <p:sldId id="1019" r:id="rId13"/>
    <p:sldId id="905" r:id="rId14"/>
    <p:sldId id="995" r:id="rId15"/>
    <p:sldId id="996" r:id="rId16"/>
    <p:sldId id="1012" r:id="rId17"/>
    <p:sldId id="346" r:id="rId18"/>
    <p:sldId id="347" r:id="rId19"/>
    <p:sldId id="354" r:id="rId20"/>
    <p:sldId id="355" r:id="rId21"/>
    <p:sldId id="357" r:id="rId22"/>
    <p:sldId id="358" r:id="rId23"/>
    <p:sldId id="359" r:id="rId24"/>
    <p:sldId id="889" r:id="rId25"/>
    <p:sldId id="997" r:id="rId26"/>
    <p:sldId id="275" r:id="rId27"/>
    <p:sldId id="896" r:id="rId28"/>
    <p:sldId id="368" r:id="rId29"/>
    <p:sldId id="366" r:id="rId30"/>
    <p:sldId id="406" r:id="rId31"/>
    <p:sldId id="897" r:id="rId32"/>
    <p:sldId id="370" r:id="rId33"/>
    <p:sldId id="371" r:id="rId34"/>
    <p:sldId id="374" r:id="rId35"/>
    <p:sldId id="373" r:id="rId36"/>
    <p:sldId id="348"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53"/>
    <p:restoredTop sz="60285"/>
  </p:normalViewPr>
  <p:slideViewPr>
    <p:cSldViewPr snapToGrid="0" snapToObjects="1">
      <p:cViewPr varScale="1">
        <p:scale>
          <a:sx n="44" d="100"/>
          <a:sy n="44" d="100"/>
        </p:scale>
        <p:origin x="1338" y="4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5FFE6A-BA57-6442-B594-2DEE2890F185}" type="doc">
      <dgm:prSet loTypeId="urn:microsoft.com/office/officeart/2008/layout/VerticalCurvedList" loCatId="" qsTypeId="urn:microsoft.com/office/officeart/2005/8/quickstyle/simple3" qsCatId="simple" csTypeId="urn:microsoft.com/office/officeart/2005/8/colors/accent1_2#6" csCatId="accent1" phldr="1"/>
      <dgm:spPr/>
      <dgm:t>
        <a:bodyPr/>
        <a:lstStyle/>
        <a:p>
          <a:endParaRPr lang="en-US"/>
        </a:p>
      </dgm:t>
    </dgm:pt>
    <dgm:pt modelId="{453016E3-4788-3D46-BFD4-8E72D3F55073}">
      <dgm:prSet phldrT="[Text]" custT="1"/>
      <dgm:spPr/>
      <dgm:t>
        <a:bodyPr/>
        <a:lstStyle/>
        <a:p>
          <a:r>
            <a:rPr lang="en-US" sz="3400" b="1" dirty="0">
              <a:solidFill>
                <a:schemeClr val="tx1">
                  <a:lumMod val="50000"/>
                </a:schemeClr>
              </a:solidFill>
            </a:rPr>
            <a:t>P</a:t>
          </a:r>
          <a:r>
            <a:rPr lang="en-US" sz="2800" dirty="0">
              <a:solidFill>
                <a:schemeClr val="tx1">
                  <a:lumMod val="50000"/>
                </a:schemeClr>
              </a:solidFill>
            </a:rPr>
            <a:t>OLITICAL</a:t>
          </a:r>
        </a:p>
      </dgm:t>
    </dgm:pt>
    <dgm:pt modelId="{919E690D-1B96-3A48-8E24-80C4D18B47BC}" type="parTrans" cxnId="{232BE573-4001-6E4E-B0DE-1E42664C92CC}">
      <dgm:prSet/>
      <dgm:spPr/>
      <dgm:t>
        <a:bodyPr/>
        <a:lstStyle/>
        <a:p>
          <a:endParaRPr lang="en-US" sz="2800"/>
        </a:p>
      </dgm:t>
    </dgm:pt>
    <dgm:pt modelId="{D6CE6436-CD8A-BA41-91CE-87A2B067407A}" type="sibTrans" cxnId="{232BE573-4001-6E4E-B0DE-1E42664C92CC}">
      <dgm:prSet/>
      <dgm:spPr/>
      <dgm:t>
        <a:bodyPr/>
        <a:lstStyle/>
        <a:p>
          <a:endParaRPr lang="en-US" sz="2800"/>
        </a:p>
      </dgm:t>
    </dgm:pt>
    <dgm:pt modelId="{CEC5D432-A5EE-7846-9C6B-421D3510AF5B}">
      <dgm:prSet custT="1"/>
      <dgm:spPr/>
      <dgm:t>
        <a:bodyPr/>
        <a:lstStyle/>
        <a:p>
          <a:r>
            <a:rPr lang="en-US" sz="3400" b="1" dirty="0">
              <a:solidFill>
                <a:schemeClr val="tx1">
                  <a:lumMod val="50000"/>
                </a:schemeClr>
              </a:solidFill>
            </a:rPr>
            <a:t>L</a:t>
          </a:r>
          <a:r>
            <a:rPr lang="en-US" sz="2800" dirty="0">
              <a:solidFill>
                <a:schemeClr val="tx1">
                  <a:lumMod val="50000"/>
                </a:schemeClr>
              </a:solidFill>
            </a:rPr>
            <a:t>EGAL/REGULATORY</a:t>
          </a:r>
        </a:p>
      </dgm:t>
    </dgm:pt>
    <dgm:pt modelId="{3DD391EE-DF80-3248-957B-CF2445EEBD4D}" type="parTrans" cxnId="{7BFA679E-E334-784F-9FD0-2B4C805ABA2F}">
      <dgm:prSet/>
      <dgm:spPr/>
      <dgm:t>
        <a:bodyPr/>
        <a:lstStyle/>
        <a:p>
          <a:endParaRPr lang="en-US" sz="2800"/>
        </a:p>
      </dgm:t>
    </dgm:pt>
    <dgm:pt modelId="{90259B17-BE41-9C4A-B826-1E97DB805B55}" type="sibTrans" cxnId="{7BFA679E-E334-784F-9FD0-2B4C805ABA2F}">
      <dgm:prSet/>
      <dgm:spPr/>
      <dgm:t>
        <a:bodyPr/>
        <a:lstStyle/>
        <a:p>
          <a:endParaRPr lang="en-US" sz="2800"/>
        </a:p>
      </dgm:t>
    </dgm:pt>
    <dgm:pt modelId="{747A94DA-8B15-464F-8529-54011FA1F16F}">
      <dgm:prSet custT="1"/>
      <dgm:spPr/>
      <dgm:t>
        <a:bodyPr/>
        <a:lstStyle/>
        <a:p>
          <a:r>
            <a:rPr lang="en-US" sz="3400" b="1" cap="small" baseline="0" dirty="0">
              <a:solidFill>
                <a:schemeClr val="tx1">
                  <a:lumMod val="50000"/>
                </a:schemeClr>
              </a:solidFill>
            </a:rPr>
            <a:t>E</a:t>
          </a:r>
          <a:r>
            <a:rPr lang="en-US" sz="3400" b="0" cap="small" baseline="0" dirty="0">
              <a:solidFill>
                <a:schemeClr val="tx1">
                  <a:lumMod val="50000"/>
                </a:schemeClr>
              </a:solidFill>
            </a:rPr>
            <a:t>thical</a:t>
          </a:r>
          <a:endParaRPr lang="en-US" sz="2800" b="0" cap="small" baseline="0" dirty="0">
            <a:solidFill>
              <a:schemeClr val="tx1">
                <a:lumMod val="50000"/>
              </a:schemeClr>
            </a:solidFill>
          </a:endParaRPr>
        </a:p>
      </dgm:t>
    </dgm:pt>
    <dgm:pt modelId="{8DC05CE6-628D-1B4B-A55C-2DB92D3D67D3}" type="parTrans" cxnId="{AE81ADC1-96F7-D840-B5E0-E5FF14A1197F}">
      <dgm:prSet/>
      <dgm:spPr/>
      <dgm:t>
        <a:bodyPr/>
        <a:lstStyle/>
        <a:p>
          <a:endParaRPr lang="en-US" sz="2800"/>
        </a:p>
      </dgm:t>
    </dgm:pt>
    <dgm:pt modelId="{611F2790-92FC-0B4F-BF83-833B3A16B879}" type="sibTrans" cxnId="{AE81ADC1-96F7-D840-B5E0-E5FF14A1197F}">
      <dgm:prSet/>
      <dgm:spPr/>
      <dgm:t>
        <a:bodyPr/>
        <a:lstStyle/>
        <a:p>
          <a:endParaRPr lang="en-US" sz="2800"/>
        </a:p>
      </dgm:t>
    </dgm:pt>
    <dgm:pt modelId="{B1254313-8E72-DC42-9575-ECA1574715DD}">
      <dgm:prSet phldrT="[Text]" custT="1"/>
      <dgm:spPr/>
      <dgm:t>
        <a:bodyPr/>
        <a:lstStyle/>
        <a:p>
          <a:r>
            <a:rPr lang="en-US" sz="2800" b="1" dirty="0">
              <a:solidFill>
                <a:schemeClr val="tx1">
                  <a:lumMod val="50000"/>
                </a:schemeClr>
              </a:solidFill>
            </a:rPr>
            <a:t>S</a:t>
          </a:r>
          <a:r>
            <a:rPr lang="en-US" sz="2800" dirty="0">
              <a:solidFill>
                <a:schemeClr val="tx1">
                  <a:lumMod val="50000"/>
                </a:schemeClr>
              </a:solidFill>
            </a:rPr>
            <a:t>OCIAL-CULTURAL</a:t>
          </a:r>
        </a:p>
      </dgm:t>
    </dgm:pt>
    <dgm:pt modelId="{1B4EA0E9-B363-CC41-8DE4-1A3F9B975E51}" type="parTrans" cxnId="{E4FAAF9D-21BA-9D42-950A-BCDD7DFAE8E5}">
      <dgm:prSet/>
      <dgm:spPr/>
      <dgm:t>
        <a:bodyPr/>
        <a:lstStyle/>
        <a:p>
          <a:endParaRPr lang="en-US"/>
        </a:p>
      </dgm:t>
    </dgm:pt>
    <dgm:pt modelId="{B59B362A-4456-1F48-AD81-C727AEC15909}" type="sibTrans" cxnId="{E4FAAF9D-21BA-9D42-950A-BCDD7DFAE8E5}">
      <dgm:prSet/>
      <dgm:spPr/>
      <dgm:t>
        <a:bodyPr/>
        <a:lstStyle/>
        <a:p>
          <a:endParaRPr lang="en-US"/>
        </a:p>
      </dgm:t>
    </dgm:pt>
    <dgm:pt modelId="{C142764A-5477-D44A-992E-94D6D9E7096F}">
      <dgm:prSet phldrT="[Text]" custT="1"/>
      <dgm:spPr/>
      <dgm:t>
        <a:bodyPr/>
        <a:lstStyle/>
        <a:p>
          <a:r>
            <a:rPr lang="en-US" sz="2800" b="1" dirty="0">
              <a:solidFill>
                <a:schemeClr val="tx1">
                  <a:lumMod val="50000"/>
                </a:schemeClr>
              </a:solidFill>
            </a:rPr>
            <a:t>T</a:t>
          </a:r>
          <a:r>
            <a:rPr lang="en-US" sz="2800" dirty="0">
              <a:solidFill>
                <a:schemeClr val="tx1">
                  <a:lumMod val="50000"/>
                </a:schemeClr>
              </a:solidFill>
            </a:rPr>
            <a:t>ECHNICAL</a:t>
          </a:r>
        </a:p>
      </dgm:t>
    </dgm:pt>
    <dgm:pt modelId="{00D0A259-CBE7-3B4E-A82C-8861A1E1A502}" type="parTrans" cxnId="{18045E66-040A-924A-B367-42491E6167D7}">
      <dgm:prSet/>
      <dgm:spPr/>
      <dgm:t>
        <a:bodyPr/>
        <a:lstStyle/>
        <a:p>
          <a:endParaRPr lang="en-US"/>
        </a:p>
      </dgm:t>
    </dgm:pt>
    <dgm:pt modelId="{12DC139B-2030-1140-BC4C-E76C90381E5C}" type="sibTrans" cxnId="{18045E66-040A-924A-B367-42491E6167D7}">
      <dgm:prSet/>
      <dgm:spPr/>
      <dgm:t>
        <a:bodyPr/>
        <a:lstStyle/>
        <a:p>
          <a:endParaRPr lang="en-US"/>
        </a:p>
      </dgm:t>
    </dgm:pt>
    <dgm:pt modelId="{0D1BDE91-5D75-DC4B-9963-B6EE6EFD6C1F}">
      <dgm:prSet phldrT="[Text]" custT="1"/>
      <dgm:spPr/>
      <dgm:t>
        <a:bodyPr/>
        <a:lstStyle/>
        <a:p>
          <a:r>
            <a:rPr lang="en-US" sz="2800" b="1" dirty="0">
              <a:solidFill>
                <a:schemeClr val="tx1">
                  <a:lumMod val="50000"/>
                </a:schemeClr>
              </a:solidFill>
            </a:rPr>
            <a:t>E</a:t>
          </a:r>
          <a:r>
            <a:rPr lang="en-US" sz="2800" dirty="0">
              <a:solidFill>
                <a:schemeClr val="tx1">
                  <a:lumMod val="50000"/>
                </a:schemeClr>
              </a:solidFill>
            </a:rPr>
            <a:t>CONOMICAL</a:t>
          </a:r>
        </a:p>
      </dgm:t>
    </dgm:pt>
    <dgm:pt modelId="{ACD03F9F-4C62-0D45-BE54-6C06C68AB8AC}" type="parTrans" cxnId="{7A2DDA30-A496-8348-9CEF-B4F07B166F07}">
      <dgm:prSet/>
      <dgm:spPr/>
      <dgm:t>
        <a:bodyPr/>
        <a:lstStyle/>
        <a:p>
          <a:endParaRPr lang="en-US"/>
        </a:p>
      </dgm:t>
    </dgm:pt>
    <dgm:pt modelId="{704B7C10-1168-8540-A9D3-4DFD3F134EA8}" type="sibTrans" cxnId="{7A2DDA30-A496-8348-9CEF-B4F07B166F07}">
      <dgm:prSet/>
      <dgm:spPr/>
      <dgm:t>
        <a:bodyPr/>
        <a:lstStyle/>
        <a:p>
          <a:endParaRPr lang="en-US"/>
        </a:p>
      </dgm:t>
    </dgm:pt>
    <dgm:pt modelId="{FF02C2ED-95E1-F64E-988A-55C136D29801}">
      <dgm:prSet phldrT="[Text]" custT="1"/>
      <dgm:spPr/>
      <dgm:t>
        <a:bodyPr/>
        <a:lstStyle/>
        <a:p>
          <a:r>
            <a:rPr lang="en-US" sz="2800" b="1" dirty="0">
              <a:solidFill>
                <a:schemeClr val="tx1">
                  <a:lumMod val="50000"/>
                </a:schemeClr>
              </a:solidFill>
            </a:rPr>
            <a:t>E</a:t>
          </a:r>
          <a:r>
            <a:rPr lang="en-US" sz="2800" dirty="0">
              <a:solidFill>
                <a:schemeClr val="tx1">
                  <a:lumMod val="50000"/>
                </a:schemeClr>
              </a:solidFill>
            </a:rPr>
            <a:t>NVIRONMENTAL</a:t>
          </a:r>
        </a:p>
      </dgm:t>
    </dgm:pt>
    <dgm:pt modelId="{68A77018-DF7D-9246-8697-BB7BBAE5CDD7}" type="parTrans" cxnId="{07511974-B4D2-E04B-AB46-4DAF4CAF2CBD}">
      <dgm:prSet/>
      <dgm:spPr/>
      <dgm:t>
        <a:bodyPr/>
        <a:lstStyle/>
        <a:p>
          <a:endParaRPr lang="en-US"/>
        </a:p>
      </dgm:t>
    </dgm:pt>
    <dgm:pt modelId="{F887C235-4422-3141-8EF1-FB27EB330A37}" type="sibTrans" cxnId="{07511974-B4D2-E04B-AB46-4DAF4CAF2CBD}">
      <dgm:prSet/>
      <dgm:spPr/>
      <dgm:t>
        <a:bodyPr/>
        <a:lstStyle/>
        <a:p>
          <a:endParaRPr lang="en-US"/>
        </a:p>
      </dgm:t>
    </dgm:pt>
    <dgm:pt modelId="{F6219437-9A1B-FA4D-9844-F0D8F2051456}" type="pres">
      <dgm:prSet presAssocID="{FF5FFE6A-BA57-6442-B594-2DEE2890F185}" presName="Name0" presStyleCnt="0">
        <dgm:presLayoutVars>
          <dgm:chMax val="7"/>
          <dgm:chPref val="7"/>
          <dgm:dir/>
        </dgm:presLayoutVars>
      </dgm:prSet>
      <dgm:spPr/>
      <dgm:t>
        <a:bodyPr/>
        <a:lstStyle/>
        <a:p>
          <a:endParaRPr lang="en-US"/>
        </a:p>
      </dgm:t>
    </dgm:pt>
    <dgm:pt modelId="{0378B9AF-53DC-B048-B4C8-637D38192B4D}" type="pres">
      <dgm:prSet presAssocID="{FF5FFE6A-BA57-6442-B594-2DEE2890F185}" presName="Name1" presStyleCnt="0"/>
      <dgm:spPr/>
    </dgm:pt>
    <dgm:pt modelId="{DE3A1B1A-5BCB-3E4E-9841-8E2FF6A0910C}" type="pres">
      <dgm:prSet presAssocID="{FF5FFE6A-BA57-6442-B594-2DEE2890F185}" presName="cycle" presStyleCnt="0"/>
      <dgm:spPr/>
    </dgm:pt>
    <dgm:pt modelId="{22A5B01D-7ADD-1B47-ACE6-1F9B73FC9394}" type="pres">
      <dgm:prSet presAssocID="{FF5FFE6A-BA57-6442-B594-2DEE2890F185}" presName="srcNode" presStyleLbl="node1" presStyleIdx="0" presStyleCnt="7"/>
      <dgm:spPr/>
    </dgm:pt>
    <dgm:pt modelId="{66C7C598-7C19-E145-9DBC-779C0D7CAFC7}" type="pres">
      <dgm:prSet presAssocID="{FF5FFE6A-BA57-6442-B594-2DEE2890F185}" presName="conn" presStyleLbl="parChTrans1D2" presStyleIdx="0" presStyleCnt="1"/>
      <dgm:spPr/>
      <dgm:t>
        <a:bodyPr/>
        <a:lstStyle/>
        <a:p>
          <a:endParaRPr lang="en-US"/>
        </a:p>
      </dgm:t>
    </dgm:pt>
    <dgm:pt modelId="{9083FD9C-CCFE-A340-9548-3B0C657AA7FB}" type="pres">
      <dgm:prSet presAssocID="{FF5FFE6A-BA57-6442-B594-2DEE2890F185}" presName="extraNode" presStyleLbl="node1" presStyleIdx="0" presStyleCnt="7"/>
      <dgm:spPr/>
    </dgm:pt>
    <dgm:pt modelId="{8A353086-2F03-CA4B-AB18-EAF4339D896F}" type="pres">
      <dgm:prSet presAssocID="{FF5FFE6A-BA57-6442-B594-2DEE2890F185}" presName="dstNode" presStyleLbl="node1" presStyleIdx="0" presStyleCnt="7"/>
      <dgm:spPr/>
    </dgm:pt>
    <dgm:pt modelId="{16CC6687-2C18-7B4D-AFDB-1521E5B1EA8F}" type="pres">
      <dgm:prSet presAssocID="{B1254313-8E72-DC42-9575-ECA1574715DD}" presName="text_1" presStyleLbl="node1" presStyleIdx="0" presStyleCnt="7">
        <dgm:presLayoutVars>
          <dgm:bulletEnabled val="1"/>
        </dgm:presLayoutVars>
      </dgm:prSet>
      <dgm:spPr/>
      <dgm:t>
        <a:bodyPr/>
        <a:lstStyle/>
        <a:p>
          <a:endParaRPr lang="en-US"/>
        </a:p>
      </dgm:t>
    </dgm:pt>
    <dgm:pt modelId="{369025AC-FCF8-6B43-8C10-E7E7FF88B804}" type="pres">
      <dgm:prSet presAssocID="{B1254313-8E72-DC42-9575-ECA1574715DD}" presName="accent_1" presStyleCnt="0"/>
      <dgm:spPr/>
    </dgm:pt>
    <dgm:pt modelId="{CC78545B-5247-C544-A344-014E2427D6F8}" type="pres">
      <dgm:prSet presAssocID="{B1254313-8E72-DC42-9575-ECA1574715DD}" presName="accentRepeatNode" presStyleLbl="solidFgAcc1" presStyleIdx="0" presStyleCnt="7"/>
      <dgm:spPr/>
    </dgm:pt>
    <dgm:pt modelId="{F90AC99F-632D-CE44-9E97-FE0D1BB449A3}" type="pres">
      <dgm:prSet presAssocID="{C142764A-5477-D44A-992E-94D6D9E7096F}" presName="text_2" presStyleLbl="node1" presStyleIdx="1" presStyleCnt="7">
        <dgm:presLayoutVars>
          <dgm:bulletEnabled val="1"/>
        </dgm:presLayoutVars>
      </dgm:prSet>
      <dgm:spPr/>
      <dgm:t>
        <a:bodyPr/>
        <a:lstStyle/>
        <a:p>
          <a:endParaRPr lang="en-US"/>
        </a:p>
      </dgm:t>
    </dgm:pt>
    <dgm:pt modelId="{5456FBF8-189D-BD42-B822-530C68807CBB}" type="pres">
      <dgm:prSet presAssocID="{C142764A-5477-D44A-992E-94D6D9E7096F}" presName="accent_2" presStyleCnt="0"/>
      <dgm:spPr/>
    </dgm:pt>
    <dgm:pt modelId="{8EDD5CB9-E989-A745-860A-DC1F231AAFE5}" type="pres">
      <dgm:prSet presAssocID="{C142764A-5477-D44A-992E-94D6D9E7096F}" presName="accentRepeatNode" presStyleLbl="solidFgAcc1" presStyleIdx="1" presStyleCnt="7"/>
      <dgm:spPr/>
    </dgm:pt>
    <dgm:pt modelId="{DA83A11A-22B2-1E4C-AB11-154D97A24EAD}" type="pres">
      <dgm:prSet presAssocID="{0D1BDE91-5D75-DC4B-9963-B6EE6EFD6C1F}" presName="text_3" presStyleLbl="node1" presStyleIdx="2" presStyleCnt="7">
        <dgm:presLayoutVars>
          <dgm:bulletEnabled val="1"/>
        </dgm:presLayoutVars>
      </dgm:prSet>
      <dgm:spPr/>
      <dgm:t>
        <a:bodyPr/>
        <a:lstStyle/>
        <a:p>
          <a:endParaRPr lang="en-US"/>
        </a:p>
      </dgm:t>
    </dgm:pt>
    <dgm:pt modelId="{4557A3E3-F56D-3144-82B0-B26783D061B6}" type="pres">
      <dgm:prSet presAssocID="{0D1BDE91-5D75-DC4B-9963-B6EE6EFD6C1F}" presName="accent_3" presStyleCnt="0"/>
      <dgm:spPr/>
    </dgm:pt>
    <dgm:pt modelId="{9C1D4D7E-7A7A-DB41-8889-F29F465AAB6E}" type="pres">
      <dgm:prSet presAssocID="{0D1BDE91-5D75-DC4B-9963-B6EE6EFD6C1F}" presName="accentRepeatNode" presStyleLbl="solidFgAcc1" presStyleIdx="2" presStyleCnt="7"/>
      <dgm:spPr/>
    </dgm:pt>
    <dgm:pt modelId="{D4861CC6-AF00-9E48-BDBA-4DD41ADBCE99}" type="pres">
      <dgm:prSet presAssocID="{FF02C2ED-95E1-F64E-988A-55C136D29801}" presName="text_4" presStyleLbl="node1" presStyleIdx="3" presStyleCnt="7">
        <dgm:presLayoutVars>
          <dgm:bulletEnabled val="1"/>
        </dgm:presLayoutVars>
      </dgm:prSet>
      <dgm:spPr/>
      <dgm:t>
        <a:bodyPr/>
        <a:lstStyle/>
        <a:p>
          <a:endParaRPr lang="en-US"/>
        </a:p>
      </dgm:t>
    </dgm:pt>
    <dgm:pt modelId="{EB4C55EB-7015-A04F-959C-29EA56024747}" type="pres">
      <dgm:prSet presAssocID="{FF02C2ED-95E1-F64E-988A-55C136D29801}" presName="accent_4" presStyleCnt="0"/>
      <dgm:spPr/>
    </dgm:pt>
    <dgm:pt modelId="{9F7BD3E7-28CF-CD4A-9F3A-0CAB59D600FE}" type="pres">
      <dgm:prSet presAssocID="{FF02C2ED-95E1-F64E-988A-55C136D29801}" presName="accentRepeatNode" presStyleLbl="solidFgAcc1" presStyleIdx="3" presStyleCnt="7"/>
      <dgm:spPr/>
    </dgm:pt>
    <dgm:pt modelId="{5D916568-703E-8842-8CA0-B65791C1BC32}" type="pres">
      <dgm:prSet presAssocID="{453016E3-4788-3D46-BFD4-8E72D3F55073}" presName="text_5" presStyleLbl="node1" presStyleIdx="4" presStyleCnt="7">
        <dgm:presLayoutVars>
          <dgm:bulletEnabled val="1"/>
        </dgm:presLayoutVars>
      </dgm:prSet>
      <dgm:spPr/>
      <dgm:t>
        <a:bodyPr/>
        <a:lstStyle/>
        <a:p>
          <a:endParaRPr lang="en-US"/>
        </a:p>
      </dgm:t>
    </dgm:pt>
    <dgm:pt modelId="{02B86DB1-A140-3D43-92F2-897D2A18E509}" type="pres">
      <dgm:prSet presAssocID="{453016E3-4788-3D46-BFD4-8E72D3F55073}" presName="accent_5" presStyleCnt="0"/>
      <dgm:spPr/>
    </dgm:pt>
    <dgm:pt modelId="{C9A58CF0-1AC6-7C44-9DA5-EB311890A6D2}" type="pres">
      <dgm:prSet presAssocID="{453016E3-4788-3D46-BFD4-8E72D3F55073}" presName="accentRepeatNode" presStyleLbl="solidFgAcc1" presStyleIdx="4" presStyleCnt="7"/>
      <dgm:spPr/>
    </dgm:pt>
    <dgm:pt modelId="{C9B9BFD4-F760-C84A-9CA6-746544B48DFC}" type="pres">
      <dgm:prSet presAssocID="{CEC5D432-A5EE-7846-9C6B-421D3510AF5B}" presName="text_6" presStyleLbl="node1" presStyleIdx="5" presStyleCnt="7">
        <dgm:presLayoutVars>
          <dgm:bulletEnabled val="1"/>
        </dgm:presLayoutVars>
      </dgm:prSet>
      <dgm:spPr/>
      <dgm:t>
        <a:bodyPr/>
        <a:lstStyle/>
        <a:p>
          <a:endParaRPr lang="en-US"/>
        </a:p>
      </dgm:t>
    </dgm:pt>
    <dgm:pt modelId="{B887281B-DC1E-BB48-AF23-5307306AE777}" type="pres">
      <dgm:prSet presAssocID="{CEC5D432-A5EE-7846-9C6B-421D3510AF5B}" presName="accent_6" presStyleCnt="0"/>
      <dgm:spPr/>
    </dgm:pt>
    <dgm:pt modelId="{249A3E60-51A8-394D-A19B-3E4D348D78DE}" type="pres">
      <dgm:prSet presAssocID="{CEC5D432-A5EE-7846-9C6B-421D3510AF5B}" presName="accentRepeatNode" presStyleLbl="solidFgAcc1" presStyleIdx="5" presStyleCnt="7"/>
      <dgm:spPr/>
    </dgm:pt>
    <dgm:pt modelId="{A0F70FE3-C9DF-CD48-B4D8-660A1E91B355}" type="pres">
      <dgm:prSet presAssocID="{747A94DA-8B15-464F-8529-54011FA1F16F}" presName="text_7" presStyleLbl="node1" presStyleIdx="6" presStyleCnt="7">
        <dgm:presLayoutVars>
          <dgm:bulletEnabled val="1"/>
        </dgm:presLayoutVars>
      </dgm:prSet>
      <dgm:spPr/>
      <dgm:t>
        <a:bodyPr/>
        <a:lstStyle/>
        <a:p>
          <a:endParaRPr lang="en-US"/>
        </a:p>
      </dgm:t>
    </dgm:pt>
    <dgm:pt modelId="{98E8E810-C6F3-9445-ADC9-9C7F296B59E8}" type="pres">
      <dgm:prSet presAssocID="{747A94DA-8B15-464F-8529-54011FA1F16F}" presName="accent_7" presStyleCnt="0"/>
      <dgm:spPr/>
    </dgm:pt>
    <dgm:pt modelId="{B450567F-0259-0F4B-9F7C-755A616245E3}" type="pres">
      <dgm:prSet presAssocID="{747A94DA-8B15-464F-8529-54011FA1F16F}" presName="accentRepeatNode" presStyleLbl="solidFgAcc1" presStyleIdx="6" presStyleCnt="7"/>
      <dgm:spPr/>
    </dgm:pt>
  </dgm:ptLst>
  <dgm:cxnLst>
    <dgm:cxn modelId="{E4FAAF9D-21BA-9D42-950A-BCDD7DFAE8E5}" srcId="{FF5FFE6A-BA57-6442-B594-2DEE2890F185}" destId="{B1254313-8E72-DC42-9575-ECA1574715DD}" srcOrd="0" destOrd="0" parTransId="{1B4EA0E9-B363-CC41-8DE4-1A3F9B975E51}" sibTransId="{B59B362A-4456-1F48-AD81-C727AEC15909}"/>
    <dgm:cxn modelId="{AE81ADC1-96F7-D840-B5E0-E5FF14A1197F}" srcId="{FF5FFE6A-BA57-6442-B594-2DEE2890F185}" destId="{747A94DA-8B15-464F-8529-54011FA1F16F}" srcOrd="6" destOrd="0" parTransId="{8DC05CE6-628D-1B4B-A55C-2DB92D3D67D3}" sibTransId="{611F2790-92FC-0B4F-BF83-833B3A16B879}"/>
    <dgm:cxn modelId="{18045E66-040A-924A-B367-42491E6167D7}" srcId="{FF5FFE6A-BA57-6442-B594-2DEE2890F185}" destId="{C142764A-5477-D44A-992E-94D6D9E7096F}" srcOrd="1" destOrd="0" parTransId="{00D0A259-CBE7-3B4E-A82C-8861A1E1A502}" sibTransId="{12DC139B-2030-1140-BC4C-E76C90381E5C}"/>
    <dgm:cxn modelId="{7A2DDA30-A496-8348-9CEF-B4F07B166F07}" srcId="{FF5FFE6A-BA57-6442-B594-2DEE2890F185}" destId="{0D1BDE91-5D75-DC4B-9963-B6EE6EFD6C1F}" srcOrd="2" destOrd="0" parTransId="{ACD03F9F-4C62-0D45-BE54-6C06C68AB8AC}" sibTransId="{704B7C10-1168-8540-A9D3-4DFD3F134EA8}"/>
    <dgm:cxn modelId="{1C6CBC02-1BCE-4D55-AF3B-440B72EB8792}" type="presOf" srcId="{FF5FFE6A-BA57-6442-B594-2DEE2890F185}" destId="{F6219437-9A1B-FA4D-9844-F0D8F2051456}" srcOrd="0" destOrd="0" presId="urn:microsoft.com/office/officeart/2008/layout/VerticalCurvedList"/>
    <dgm:cxn modelId="{A45276B5-40E8-44F0-90A3-1825460E2A04}" type="presOf" srcId="{B59B362A-4456-1F48-AD81-C727AEC15909}" destId="{66C7C598-7C19-E145-9DBC-779C0D7CAFC7}" srcOrd="0" destOrd="0" presId="urn:microsoft.com/office/officeart/2008/layout/VerticalCurvedList"/>
    <dgm:cxn modelId="{33DB25DF-7DC9-4594-9C95-ECA3851A0877}" type="presOf" srcId="{B1254313-8E72-DC42-9575-ECA1574715DD}" destId="{16CC6687-2C18-7B4D-AFDB-1521E5B1EA8F}" srcOrd="0" destOrd="0" presId="urn:microsoft.com/office/officeart/2008/layout/VerticalCurvedList"/>
    <dgm:cxn modelId="{20B192AE-F9E4-46D6-8C03-420FFB9CDB32}" type="presOf" srcId="{C142764A-5477-D44A-992E-94D6D9E7096F}" destId="{F90AC99F-632D-CE44-9E97-FE0D1BB449A3}" srcOrd="0" destOrd="0" presId="urn:microsoft.com/office/officeart/2008/layout/VerticalCurvedList"/>
    <dgm:cxn modelId="{B0E166B5-4B93-4EA6-B615-E0E203693565}" type="presOf" srcId="{CEC5D432-A5EE-7846-9C6B-421D3510AF5B}" destId="{C9B9BFD4-F760-C84A-9CA6-746544B48DFC}" srcOrd="0" destOrd="0" presId="urn:microsoft.com/office/officeart/2008/layout/VerticalCurvedList"/>
    <dgm:cxn modelId="{7BFA679E-E334-784F-9FD0-2B4C805ABA2F}" srcId="{FF5FFE6A-BA57-6442-B594-2DEE2890F185}" destId="{CEC5D432-A5EE-7846-9C6B-421D3510AF5B}" srcOrd="5" destOrd="0" parTransId="{3DD391EE-DF80-3248-957B-CF2445EEBD4D}" sibTransId="{90259B17-BE41-9C4A-B826-1E97DB805B55}"/>
    <dgm:cxn modelId="{232BE573-4001-6E4E-B0DE-1E42664C92CC}" srcId="{FF5FFE6A-BA57-6442-B594-2DEE2890F185}" destId="{453016E3-4788-3D46-BFD4-8E72D3F55073}" srcOrd="4" destOrd="0" parTransId="{919E690D-1B96-3A48-8E24-80C4D18B47BC}" sibTransId="{D6CE6436-CD8A-BA41-91CE-87A2B067407A}"/>
    <dgm:cxn modelId="{071F8BBA-E9C2-4580-A784-69E4BD1E7FCC}" type="presOf" srcId="{FF02C2ED-95E1-F64E-988A-55C136D29801}" destId="{D4861CC6-AF00-9E48-BDBA-4DD41ADBCE99}" srcOrd="0" destOrd="0" presId="urn:microsoft.com/office/officeart/2008/layout/VerticalCurvedList"/>
    <dgm:cxn modelId="{34A9081D-113C-464E-BCA9-1457BB849E62}" type="presOf" srcId="{747A94DA-8B15-464F-8529-54011FA1F16F}" destId="{A0F70FE3-C9DF-CD48-B4D8-660A1E91B355}" srcOrd="0" destOrd="0" presId="urn:microsoft.com/office/officeart/2008/layout/VerticalCurvedList"/>
    <dgm:cxn modelId="{8215AF80-2A4F-470A-9841-ED7EE42FCEA9}" type="presOf" srcId="{453016E3-4788-3D46-BFD4-8E72D3F55073}" destId="{5D916568-703E-8842-8CA0-B65791C1BC32}" srcOrd="0" destOrd="0" presId="urn:microsoft.com/office/officeart/2008/layout/VerticalCurvedList"/>
    <dgm:cxn modelId="{07511974-B4D2-E04B-AB46-4DAF4CAF2CBD}" srcId="{FF5FFE6A-BA57-6442-B594-2DEE2890F185}" destId="{FF02C2ED-95E1-F64E-988A-55C136D29801}" srcOrd="3" destOrd="0" parTransId="{68A77018-DF7D-9246-8697-BB7BBAE5CDD7}" sibTransId="{F887C235-4422-3141-8EF1-FB27EB330A37}"/>
    <dgm:cxn modelId="{7E17F64B-13FE-42A5-A4C8-886895E0AB3E}" type="presOf" srcId="{0D1BDE91-5D75-DC4B-9963-B6EE6EFD6C1F}" destId="{DA83A11A-22B2-1E4C-AB11-154D97A24EAD}" srcOrd="0" destOrd="0" presId="urn:microsoft.com/office/officeart/2008/layout/VerticalCurvedList"/>
    <dgm:cxn modelId="{8905C2E1-18E9-4C40-93F7-24981421D720}" type="presParOf" srcId="{F6219437-9A1B-FA4D-9844-F0D8F2051456}" destId="{0378B9AF-53DC-B048-B4C8-637D38192B4D}" srcOrd="0" destOrd="0" presId="urn:microsoft.com/office/officeart/2008/layout/VerticalCurvedList"/>
    <dgm:cxn modelId="{FD999B48-3800-41BA-ACAF-5EE717018332}" type="presParOf" srcId="{0378B9AF-53DC-B048-B4C8-637D38192B4D}" destId="{DE3A1B1A-5BCB-3E4E-9841-8E2FF6A0910C}" srcOrd="0" destOrd="0" presId="urn:microsoft.com/office/officeart/2008/layout/VerticalCurvedList"/>
    <dgm:cxn modelId="{5B466F62-7997-4E48-B100-8F47B991CFBD}" type="presParOf" srcId="{DE3A1B1A-5BCB-3E4E-9841-8E2FF6A0910C}" destId="{22A5B01D-7ADD-1B47-ACE6-1F9B73FC9394}" srcOrd="0" destOrd="0" presId="urn:microsoft.com/office/officeart/2008/layout/VerticalCurvedList"/>
    <dgm:cxn modelId="{85750C89-851B-463D-AFC0-BF188D8D6637}" type="presParOf" srcId="{DE3A1B1A-5BCB-3E4E-9841-8E2FF6A0910C}" destId="{66C7C598-7C19-E145-9DBC-779C0D7CAFC7}" srcOrd="1" destOrd="0" presId="urn:microsoft.com/office/officeart/2008/layout/VerticalCurvedList"/>
    <dgm:cxn modelId="{0A4AD4F1-4F0D-4721-9F9F-B1F1597271D9}" type="presParOf" srcId="{DE3A1B1A-5BCB-3E4E-9841-8E2FF6A0910C}" destId="{9083FD9C-CCFE-A340-9548-3B0C657AA7FB}" srcOrd="2" destOrd="0" presId="urn:microsoft.com/office/officeart/2008/layout/VerticalCurvedList"/>
    <dgm:cxn modelId="{6731619E-88E6-4FCA-B990-3B675CF1EB9A}" type="presParOf" srcId="{DE3A1B1A-5BCB-3E4E-9841-8E2FF6A0910C}" destId="{8A353086-2F03-CA4B-AB18-EAF4339D896F}" srcOrd="3" destOrd="0" presId="urn:microsoft.com/office/officeart/2008/layout/VerticalCurvedList"/>
    <dgm:cxn modelId="{CEFFA321-E818-4D4C-B0AD-579AECFEEA47}" type="presParOf" srcId="{0378B9AF-53DC-B048-B4C8-637D38192B4D}" destId="{16CC6687-2C18-7B4D-AFDB-1521E5B1EA8F}" srcOrd="1" destOrd="0" presId="urn:microsoft.com/office/officeart/2008/layout/VerticalCurvedList"/>
    <dgm:cxn modelId="{667E0BD5-0659-43AE-A74E-836E0660A733}" type="presParOf" srcId="{0378B9AF-53DC-B048-B4C8-637D38192B4D}" destId="{369025AC-FCF8-6B43-8C10-E7E7FF88B804}" srcOrd="2" destOrd="0" presId="urn:microsoft.com/office/officeart/2008/layout/VerticalCurvedList"/>
    <dgm:cxn modelId="{25AA4EB8-D108-4EA5-8E79-4B3CFCAFC1EB}" type="presParOf" srcId="{369025AC-FCF8-6B43-8C10-E7E7FF88B804}" destId="{CC78545B-5247-C544-A344-014E2427D6F8}" srcOrd="0" destOrd="0" presId="urn:microsoft.com/office/officeart/2008/layout/VerticalCurvedList"/>
    <dgm:cxn modelId="{861BA239-897B-4E2E-94E6-4C27119808F7}" type="presParOf" srcId="{0378B9AF-53DC-B048-B4C8-637D38192B4D}" destId="{F90AC99F-632D-CE44-9E97-FE0D1BB449A3}" srcOrd="3" destOrd="0" presId="urn:microsoft.com/office/officeart/2008/layout/VerticalCurvedList"/>
    <dgm:cxn modelId="{2A93D020-92C7-420E-9407-30C3D9552AF3}" type="presParOf" srcId="{0378B9AF-53DC-B048-B4C8-637D38192B4D}" destId="{5456FBF8-189D-BD42-B822-530C68807CBB}" srcOrd="4" destOrd="0" presId="urn:microsoft.com/office/officeart/2008/layout/VerticalCurvedList"/>
    <dgm:cxn modelId="{EBAC7825-FA6C-47EA-A28C-BA07747CAD6B}" type="presParOf" srcId="{5456FBF8-189D-BD42-B822-530C68807CBB}" destId="{8EDD5CB9-E989-A745-860A-DC1F231AAFE5}" srcOrd="0" destOrd="0" presId="urn:microsoft.com/office/officeart/2008/layout/VerticalCurvedList"/>
    <dgm:cxn modelId="{CF4E2923-9998-4B11-9BD0-A49718EA15CF}" type="presParOf" srcId="{0378B9AF-53DC-B048-B4C8-637D38192B4D}" destId="{DA83A11A-22B2-1E4C-AB11-154D97A24EAD}" srcOrd="5" destOrd="0" presId="urn:microsoft.com/office/officeart/2008/layout/VerticalCurvedList"/>
    <dgm:cxn modelId="{8A0DA527-5138-417F-B38E-33C7A6A88F39}" type="presParOf" srcId="{0378B9AF-53DC-B048-B4C8-637D38192B4D}" destId="{4557A3E3-F56D-3144-82B0-B26783D061B6}" srcOrd="6" destOrd="0" presId="urn:microsoft.com/office/officeart/2008/layout/VerticalCurvedList"/>
    <dgm:cxn modelId="{AA07B5D7-C2DC-4C12-B5F3-65103DDC590C}" type="presParOf" srcId="{4557A3E3-F56D-3144-82B0-B26783D061B6}" destId="{9C1D4D7E-7A7A-DB41-8889-F29F465AAB6E}" srcOrd="0" destOrd="0" presId="urn:microsoft.com/office/officeart/2008/layout/VerticalCurvedList"/>
    <dgm:cxn modelId="{35B7384F-C856-497A-8D34-0268B841DF36}" type="presParOf" srcId="{0378B9AF-53DC-B048-B4C8-637D38192B4D}" destId="{D4861CC6-AF00-9E48-BDBA-4DD41ADBCE99}" srcOrd="7" destOrd="0" presId="urn:microsoft.com/office/officeart/2008/layout/VerticalCurvedList"/>
    <dgm:cxn modelId="{94DA6B81-43F7-4592-80D4-A6DB0EC53990}" type="presParOf" srcId="{0378B9AF-53DC-B048-B4C8-637D38192B4D}" destId="{EB4C55EB-7015-A04F-959C-29EA56024747}" srcOrd="8" destOrd="0" presId="urn:microsoft.com/office/officeart/2008/layout/VerticalCurvedList"/>
    <dgm:cxn modelId="{6F3E3C4E-EAFB-4455-B219-BFC6C41EC33B}" type="presParOf" srcId="{EB4C55EB-7015-A04F-959C-29EA56024747}" destId="{9F7BD3E7-28CF-CD4A-9F3A-0CAB59D600FE}" srcOrd="0" destOrd="0" presId="urn:microsoft.com/office/officeart/2008/layout/VerticalCurvedList"/>
    <dgm:cxn modelId="{5877C9EB-0211-4469-BB26-2885637D46AD}" type="presParOf" srcId="{0378B9AF-53DC-B048-B4C8-637D38192B4D}" destId="{5D916568-703E-8842-8CA0-B65791C1BC32}" srcOrd="9" destOrd="0" presId="urn:microsoft.com/office/officeart/2008/layout/VerticalCurvedList"/>
    <dgm:cxn modelId="{6668839A-EA4E-4CC0-8467-EC231F9316B6}" type="presParOf" srcId="{0378B9AF-53DC-B048-B4C8-637D38192B4D}" destId="{02B86DB1-A140-3D43-92F2-897D2A18E509}" srcOrd="10" destOrd="0" presId="urn:microsoft.com/office/officeart/2008/layout/VerticalCurvedList"/>
    <dgm:cxn modelId="{C86461A9-8085-4820-B9CB-F4E913E847AC}" type="presParOf" srcId="{02B86DB1-A140-3D43-92F2-897D2A18E509}" destId="{C9A58CF0-1AC6-7C44-9DA5-EB311890A6D2}" srcOrd="0" destOrd="0" presId="urn:microsoft.com/office/officeart/2008/layout/VerticalCurvedList"/>
    <dgm:cxn modelId="{E52920E0-FF78-46A6-8E55-C7C44ACF2255}" type="presParOf" srcId="{0378B9AF-53DC-B048-B4C8-637D38192B4D}" destId="{C9B9BFD4-F760-C84A-9CA6-746544B48DFC}" srcOrd="11" destOrd="0" presId="urn:microsoft.com/office/officeart/2008/layout/VerticalCurvedList"/>
    <dgm:cxn modelId="{90AB3F6E-8025-4396-AA0B-3DC18457FEA8}" type="presParOf" srcId="{0378B9AF-53DC-B048-B4C8-637D38192B4D}" destId="{B887281B-DC1E-BB48-AF23-5307306AE777}" srcOrd="12" destOrd="0" presId="urn:microsoft.com/office/officeart/2008/layout/VerticalCurvedList"/>
    <dgm:cxn modelId="{A09F9443-D979-42D9-A515-04F0E12A039D}" type="presParOf" srcId="{B887281B-DC1E-BB48-AF23-5307306AE777}" destId="{249A3E60-51A8-394D-A19B-3E4D348D78DE}" srcOrd="0" destOrd="0" presId="urn:microsoft.com/office/officeart/2008/layout/VerticalCurvedList"/>
    <dgm:cxn modelId="{42A71728-30FD-4089-B58D-BAB2F5E71869}" type="presParOf" srcId="{0378B9AF-53DC-B048-B4C8-637D38192B4D}" destId="{A0F70FE3-C9DF-CD48-B4D8-660A1E91B355}" srcOrd="13" destOrd="0" presId="urn:microsoft.com/office/officeart/2008/layout/VerticalCurvedList"/>
    <dgm:cxn modelId="{21ED8C43-5D10-4CD6-8BD3-0EB064E134B2}" type="presParOf" srcId="{0378B9AF-53DC-B048-B4C8-637D38192B4D}" destId="{98E8E810-C6F3-9445-ADC9-9C7F296B59E8}" srcOrd="14" destOrd="0" presId="urn:microsoft.com/office/officeart/2008/layout/VerticalCurvedList"/>
    <dgm:cxn modelId="{1A81872E-B801-47A5-868B-43697C0FFBC7}" type="presParOf" srcId="{98E8E810-C6F3-9445-ADC9-9C7F296B59E8}" destId="{B450567F-0259-0F4B-9F7C-755A616245E3}"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BC0806-A301-8947-B557-8DD6BC4E5CD7}" type="doc">
      <dgm:prSet loTypeId="urn:microsoft.com/office/officeart/2005/8/layout/radial5" loCatId="" qsTypeId="urn:microsoft.com/office/officeart/2005/8/quickstyle/3D1" qsCatId="3D" csTypeId="urn:microsoft.com/office/officeart/2005/8/colors/colorful4" csCatId="colorful" phldr="1"/>
      <dgm:spPr/>
      <dgm:t>
        <a:bodyPr/>
        <a:lstStyle/>
        <a:p>
          <a:endParaRPr lang="en-GB"/>
        </a:p>
      </dgm:t>
    </dgm:pt>
    <dgm:pt modelId="{66B9A09C-2595-A141-95BC-1A0E41E40662}">
      <dgm:prSet phldrT="[Text]" custT="1"/>
      <dgm:spPr/>
      <dgm:t>
        <a:bodyPr/>
        <a:lstStyle/>
        <a:p>
          <a:r>
            <a:rPr lang="en-GB" sz="1600" b="1" dirty="0">
              <a:solidFill>
                <a:srgbClr val="1C1C1C"/>
              </a:solidFill>
            </a:rPr>
            <a:t>Organisational </a:t>
          </a:r>
          <a:r>
            <a:rPr lang="en-GB" sz="1600" b="1" dirty="0">
              <a:solidFill>
                <a:schemeClr val="tx1"/>
              </a:solidFill>
            </a:rPr>
            <a:t>Purpose</a:t>
          </a:r>
        </a:p>
      </dgm:t>
    </dgm:pt>
    <dgm:pt modelId="{FD1D58F6-ED7C-DE43-A3BE-8A06D54F1CB7}" type="parTrans" cxnId="{2218BC31-AC8A-B04C-A9F5-B5297BA1A2C3}">
      <dgm:prSet/>
      <dgm:spPr/>
      <dgm:t>
        <a:bodyPr/>
        <a:lstStyle/>
        <a:p>
          <a:endParaRPr lang="en-GB" sz="3600"/>
        </a:p>
      </dgm:t>
    </dgm:pt>
    <dgm:pt modelId="{58016691-A30A-1C4D-872A-2B13CA0A6AF9}" type="sibTrans" cxnId="{2218BC31-AC8A-B04C-A9F5-B5297BA1A2C3}">
      <dgm:prSet/>
      <dgm:spPr/>
      <dgm:t>
        <a:bodyPr/>
        <a:lstStyle/>
        <a:p>
          <a:endParaRPr lang="en-GB" sz="3600"/>
        </a:p>
      </dgm:t>
    </dgm:pt>
    <dgm:pt modelId="{AEE0EE4C-6A74-1740-9A74-C470D5525900}">
      <dgm:prSet phldrT="[Text]" custT="1"/>
      <dgm:spPr/>
      <dgm:t>
        <a:bodyPr/>
        <a:lstStyle/>
        <a:p>
          <a:r>
            <a:rPr lang="en-GB" sz="1600" dirty="0">
              <a:solidFill>
                <a:srgbClr val="1C1C1C"/>
              </a:solidFill>
            </a:rPr>
            <a:t>Business Ethics</a:t>
          </a:r>
        </a:p>
      </dgm:t>
    </dgm:pt>
    <dgm:pt modelId="{088CB55A-E97A-A44B-BC80-172B80E5B8F3}" type="parTrans" cxnId="{E0A37BEC-AFAC-2D41-9B86-779D536A70FE}">
      <dgm:prSet custT="1"/>
      <dgm:spPr/>
      <dgm:t>
        <a:bodyPr/>
        <a:lstStyle/>
        <a:p>
          <a:endParaRPr lang="en-GB" sz="1200"/>
        </a:p>
      </dgm:t>
    </dgm:pt>
    <dgm:pt modelId="{97A5981D-2444-654A-9719-B6085C584157}" type="sibTrans" cxnId="{E0A37BEC-AFAC-2D41-9B86-779D536A70FE}">
      <dgm:prSet/>
      <dgm:spPr/>
      <dgm:t>
        <a:bodyPr/>
        <a:lstStyle/>
        <a:p>
          <a:endParaRPr lang="en-GB" sz="3600"/>
        </a:p>
      </dgm:t>
    </dgm:pt>
    <dgm:pt modelId="{AF3707F2-3717-5D4F-9FE6-08D38AC7C14B}">
      <dgm:prSet phldrT="[Text]" custT="1"/>
      <dgm:spPr/>
      <dgm:t>
        <a:bodyPr/>
        <a:lstStyle/>
        <a:p>
          <a:r>
            <a:rPr lang="en-GB" sz="1600" b="1" dirty="0">
              <a:solidFill>
                <a:srgbClr val="1C1C1C"/>
              </a:solidFill>
            </a:rPr>
            <a:t>Cultural Context</a:t>
          </a:r>
        </a:p>
      </dgm:t>
    </dgm:pt>
    <dgm:pt modelId="{3E9F38E8-305C-824B-9A21-C473F010CF9E}" type="parTrans" cxnId="{AF439C5C-213A-6A43-A164-23CDDCA08FC2}">
      <dgm:prSet custT="1"/>
      <dgm:spPr/>
      <dgm:t>
        <a:bodyPr/>
        <a:lstStyle/>
        <a:p>
          <a:endParaRPr lang="en-GB" sz="1200"/>
        </a:p>
      </dgm:t>
    </dgm:pt>
    <dgm:pt modelId="{854BCEE4-B25A-DD46-B0D8-3AB6B8175034}" type="sibTrans" cxnId="{AF439C5C-213A-6A43-A164-23CDDCA08FC2}">
      <dgm:prSet/>
      <dgm:spPr/>
      <dgm:t>
        <a:bodyPr/>
        <a:lstStyle/>
        <a:p>
          <a:endParaRPr lang="en-GB" sz="3600"/>
        </a:p>
      </dgm:t>
    </dgm:pt>
    <dgm:pt modelId="{CA26AF44-7D42-1744-81E4-19118E6D1B2D}">
      <dgm:prSet phldrT="[Text]" custT="1"/>
      <dgm:spPr/>
      <dgm:t>
        <a:bodyPr/>
        <a:lstStyle/>
        <a:p>
          <a:r>
            <a:rPr lang="en-GB" sz="1600" dirty="0">
              <a:solidFill>
                <a:srgbClr val="1C1C1C"/>
              </a:solidFill>
            </a:rPr>
            <a:t>Stakeholders</a:t>
          </a:r>
        </a:p>
      </dgm:t>
    </dgm:pt>
    <dgm:pt modelId="{485E0B16-C727-C447-ABE9-1C2B7691113D}" type="parTrans" cxnId="{2A18BDB4-D63E-2C42-8E29-25F561DE16A3}">
      <dgm:prSet custT="1"/>
      <dgm:spPr/>
      <dgm:t>
        <a:bodyPr/>
        <a:lstStyle/>
        <a:p>
          <a:endParaRPr lang="en-GB" sz="1200"/>
        </a:p>
      </dgm:t>
    </dgm:pt>
    <dgm:pt modelId="{F31CC4D4-B0C7-4A4D-82F4-49D30F044692}" type="sibTrans" cxnId="{2A18BDB4-D63E-2C42-8E29-25F561DE16A3}">
      <dgm:prSet/>
      <dgm:spPr/>
      <dgm:t>
        <a:bodyPr/>
        <a:lstStyle/>
        <a:p>
          <a:endParaRPr lang="en-GB" sz="3600"/>
        </a:p>
      </dgm:t>
    </dgm:pt>
    <dgm:pt modelId="{AB481DFE-47FF-8347-9DF7-F74FDEE33121}">
      <dgm:prSet phldrT="[Text]" custT="1"/>
      <dgm:spPr/>
      <dgm:t>
        <a:bodyPr/>
        <a:lstStyle/>
        <a:p>
          <a:r>
            <a:rPr lang="en-GB" sz="1600" dirty="0">
              <a:solidFill>
                <a:srgbClr val="1C1C1C"/>
              </a:solidFill>
            </a:rPr>
            <a:t>Corporate</a:t>
          </a:r>
          <a:r>
            <a:rPr lang="en-GB" sz="1600" dirty="0"/>
            <a:t> </a:t>
          </a:r>
          <a:r>
            <a:rPr lang="en-GB" sz="1600" dirty="0">
              <a:solidFill>
                <a:srgbClr val="1C1C1C"/>
              </a:solidFill>
            </a:rPr>
            <a:t>Governance</a:t>
          </a:r>
        </a:p>
      </dgm:t>
    </dgm:pt>
    <dgm:pt modelId="{3EB48741-77E6-384B-9B34-F4E1B3F17F2A}" type="parTrans" cxnId="{AC23FC92-412C-6346-B68E-C452C906D039}">
      <dgm:prSet custT="1"/>
      <dgm:spPr/>
      <dgm:t>
        <a:bodyPr/>
        <a:lstStyle/>
        <a:p>
          <a:endParaRPr lang="en-GB" sz="1200"/>
        </a:p>
      </dgm:t>
    </dgm:pt>
    <dgm:pt modelId="{E511D5BA-D817-5844-9F12-B7DC5BD124F0}" type="sibTrans" cxnId="{AC23FC92-412C-6346-B68E-C452C906D039}">
      <dgm:prSet/>
      <dgm:spPr/>
      <dgm:t>
        <a:bodyPr/>
        <a:lstStyle/>
        <a:p>
          <a:endParaRPr lang="en-GB" sz="3600"/>
        </a:p>
      </dgm:t>
    </dgm:pt>
    <dgm:pt modelId="{589E2C7C-6275-B94C-ACA3-F1613A4FC7A5}" type="pres">
      <dgm:prSet presAssocID="{11BC0806-A301-8947-B557-8DD6BC4E5CD7}" presName="Name0" presStyleCnt="0">
        <dgm:presLayoutVars>
          <dgm:chMax val="1"/>
          <dgm:dir/>
          <dgm:animLvl val="ctr"/>
          <dgm:resizeHandles val="exact"/>
        </dgm:presLayoutVars>
      </dgm:prSet>
      <dgm:spPr/>
      <dgm:t>
        <a:bodyPr/>
        <a:lstStyle/>
        <a:p>
          <a:endParaRPr lang="en-US"/>
        </a:p>
      </dgm:t>
    </dgm:pt>
    <dgm:pt modelId="{B9628DF0-D552-064C-993D-98CEC7A57700}" type="pres">
      <dgm:prSet presAssocID="{66B9A09C-2595-A141-95BC-1A0E41E40662}" presName="centerShape" presStyleLbl="node0" presStyleIdx="0" presStyleCnt="1" custScaleX="180477" custScaleY="173559"/>
      <dgm:spPr/>
      <dgm:t>
        <a:bodyPr/>
        <a:lstStyle/>
        <a:p>
          <a:endParaRPr lang="en-US"/>
        </a:p>
      </dgm:t>
    </dgm:pt>
    <dgm:pt modelId="{454C773D-69B5-3B45-8A40-E31D3FD928D4}" type="pres">
      <dgm:prSet presAssocID="{088CB55A-E97A-A44B-BC80-172B80E5B8F3}" presName="parTrans" presStyleLbl="sibTrans2D1" presStyleIdx="0" presStyleCnt="4"/>
      <dgm:spPr/>
      <dgm:t>
        <a:bodyPr/>
        <a:lstStyle/>
        <a:p>
          <a:endParaRPr lang="en-US"/>
        </a:p>
      </dgm:t>
    </dgm:pt>
    <dgm:pt modelId="{C0991A30-CE66-2D42-BBC1-AF9F56C17132}" type="pres">
      <dgm:prSet presAssocID="{088CB55A-E97A-A44B-BC80-172B80E5B8F3}" presName="connectorText" presStyleLbl="sibTrans2D1" presStyleIdx="0" presStyleCnt="4"/>
      <dgm:spPr/>
      <dgm:t>
        <a:bodyPr/>
        <a:lstStyle/>
        <a:p>
          <a:endParaRPr lang="en-US"/>
        </a:p>
      </dgm:t>
    </dgm:pt>
    <dgm:pt modelId="{EBFF48D2-968B-794B-A9CC-1EBD8D248E50}" type="pres">
      <dgm:prSet presAssocID="{AEE0EE4C-6A74-1740-9A74-C470D5525900}" presName="node" presStyleLbl="node1" presStyleIdx="0" presStyleCnt="4" custScaleX="167087" custScaleY="161937" custRadScaleRad="153681" custRadScaleInc="-128841">
        <dgm:presLayoutVars>
          <dgm:bulletEnabled val="1"/>
        </dgm:presLayoutVars>
      </dgm:prSet>
      <dgm:spPr/>
      <dgm:t>
        <a:bodyPr/>
        <a:lstStyle/>
        <a:p>
          <a:endParaRPr lang="en-US"/>
        </a:p>
      </dgm:t>
    </dgm:pt>
    <dgm:pt modelId="{CB7BE264-F494-804C-AB8E-965754A1F6D1}" type="pres">
      <dgm:prSet presAssocID="{3E9F38E8-305C-824B-9A21-C473F010CF9E}" presName="parTrans" presStyleLbl="sibTrans2D1" presStyleIdx="1" presStyleCnt="4"/>
      <dgm:spPr/>
      <dgm:t>
        <a:bodyPr/>
        <a:lstStyle/>
        <a:p>
          <a:endParaRPr lang="en-US"/>
        </a:p>
      </dgm:t>
    </dgm:pt>
    <dgm:pt modelId="{A4C5CAFB-03E3-F54E-B271-9050CBB554C4}" type="pres">
      <dgm:prSet presAssocID="{3E9F38E8-305C-824B-9A21-C473F010CF9E}" presName="connectorText" presStyleLbl="sibTrans2D1" presStyleIdx="1" presStyleCnt="4"/>
      <dgm:spPr/>
      <dgm:t>
        <a:bodyPr/>
        <a:lstStyle/>
        <a:p>
          <a:endParaRPr lang="en-US"/>
        </a:p>
      </dgm:t>
    </dgm:pt>
    <dgm:pt modelId="{6616A82F-140C-DF41-9920-89BC4F73DE60}" type="pres">
      <dgm:prSet presAssocID="{AF3707F2-3717-5D4F-9FE6-08D38AC7C14B}" presName="node" presStyleLbl="node1" presStyleIdx="1" presStyleCnt="4" custScaleX="157265" custScaleY="159584" custRadScaleRad="158827" custRadScaleInc="-69382">
        <dgm:presLayoutVars>
          <dgm:bulletEnabled val="1"/>
        </dgm:presLayoutVars>
      </dgm:prSet>
      <dgm:spPr/>
      <dgm:t>
        <a:bodyPr/>
        <a:lstStyle/>
        <a:p>
          <a:endParaRPr lang="en-US"/>
        </a:p>
      </dgm:t>
    </dgm:pt>
    <dgm:pt modelId="{B109427A-9161-0643-A124-AC4D56F6B97F}" type="pres">
      <dgm:prSet presAssocID="{485E0B16-C727-C447-ABE9-1C2B7691113D}" presName="parTrans" presStyleLbl="sibTrans2D1" presStyleIdx="2" presStyleCnt="4"/>
      <dgm:spPr/>
      <dgm:t>
        <a:bodyPr/>
        <a:lstStyle/>
        <a:p>
          <a:endParaRPr lang="en-US"/>
        </a:p>
      </dgm:t>
    </dgm:pt>
    <dgm:pt modelId="{37371D9E-B17E-2347-87AE-483448423D66}" type="pres">
      <dgm:prSet presAssocID="{485E0B16-C727-C447-ABE9-1C2B7691113D}" presName="connectorText" presStyleLbl="sibTrans2D1" presStyleIdx="2" presStyleCnt="4"/>
      <dgm:spPr/>
      <dgm:t>
        <a:bodyPr/>
        <a:lstStyle/>
        <a:p>
          <a:endParaRPr lang="en-US"/>
        </a:p>
      </dgm:t>
    </dgm:pt>
    <dgm:pt modelId="{32C11D4E-8293-CC47-B37F-5CE45D4D6E48}" type="pres">
      <dgm:prSet presAssocID="{CA26AF44-7D42-1744-81E4-19118E6D1B2D}" presName="node" presStyleLbl="node1" presStyleIdx="2" presStyleCnt="4" custScaleX="155928" custScaleY="142712" custRadScaleRad="152690" custRadScaleInc="-128323">
        <dgm:presLayoutVars>
          <dgm:bulletEnabled val="1"/>
        </dgm:presLayoutVars>
      </dgm:prSet>
      <dgm:spPr/>
      <dgm:t>
        <a:bodyPr/>
        <a:lstStyle/>
        <a:p>
          <a:endParaRPr lang="en-US"/>
        </a:p>
      </dgm:t>
    </dgm:pt>
    <dgm:pt modelId="{A6DEF1CF-667B-0941-9C65-70F4C7C5E3FC}" type="pres">
      <dgm:prSet presAssocID="{3EB48741-77E6-384B-9B34-F4E1B3F17F2A}" presName="parTrans" presStyleLbl="sibTrans2D1" presStyleIdx="3" presStyleCnt="4"/>
      <dgm:spPr/>
      <dgm:t>
        <a:bodyPr/>
        <a:lstStyle/>
        <a:p>
          <a:endParaRPr lang="en-US"/>
        </a:p>
      </dgm:t>
    </dgm:pt>
    <dgm:pt modelId="{121368F2-2086-3643-9AFA-952F62A0B10E}" type="pres">
      <dgm:prSet presAssocID="{3EB48741-77E6-384B-9B34-F4E1B3F17F2A}" presName="connectorText" presStyleLbl="sibTrans2D1" presStyleIdx="3" presStyleCnt="4"/>
      <dgm:spPr/>
      <dgm:t>
        <a:bodyPr/>
        <a:lstStyle/>
        <a:p>
          <a:endParaRPr lang="en-US"/>
        </a:p>
      </dgm:t>
    </dgm:pt>
    <dgm:pt modelId="{8B13DAF8-9E80-8E41-BA19-9EB670D32B97}" type="pres">
      <dgm:prSet presAssocID="{AB481DFE-47FF-8347-9DF7-F74FDEE33121}" presName="node" presStyleLbl="node1" presStyleIdx="3" presStyleCnt="4" custScaleX="151618" custScaleY="155122" custRadScaleRad="156159" custRadScaleInc="-65705">
        <dgm:presLayoutVars>
          <dgm:bulletEnabled val="1"/>
        </dgm:presLayoutVars>
      </dgm:prSet>
      <dgm:spPr/>
      <dgm:t>
        <a:bodyPr/>
        <a:lstStyle/>
        <a:p>
          <a:endParaRPr lang="en-US"/>
        </a:p>
      </dgm:t>
    </dgm:pt>
  </dgm:ptLst>
  <dgm:cxnLst>
    <dgm:cxn modelId="{2218BC31-AC8A-B04C-A9F5-B5297BA1A2C3}" srcId="{11BC0806-A301-8947-B557-8DD6BC4E5CD7}" destId="{66B9A09C-2595-A141-95BC-1A0E41E40662}" srcOrd="0" destOrd="0" parTransId="{FD1D58F6-ED7C-DE43-A3BE-8A06D54F1CB7}" sibTransId="{58016691-A30A-1C4D-872A-2B13CA0A6AF9}"/>
    <dgm:cxn modelId="{15538132-88FB-2742-9F89-C1112AF25211}" type="presOf" srcId="{AF3707F2-3717-5D4F-9FE6-08D38AC7C14B}" destId="{6616A82F-140C-DF41-9920-89BC4F73DE60}" srcOrd="0" destOrd="0" presId="urn:microsoft.com/office/officeart/2005/8/layout/radial5"/>
    <dgm:cxn modelId="{895880FE-AED3-804C-AB1D-8E8E1C3DB377}" type="presOf" srcId="{11BC0806-A301-8947-B557-8DD6BC4E5CD7}" destId="{589E2C7C-6275-B94C-ACA3-F1613A4FC7A5}" srcOrd="0" destOrd="0" presId="urn:microsoft.com/office/officeart/2005/8/layout/radial5"/>
    <dgm:cxn modelId="{6700DD85-F201-0644-8819-B45B0E049414}" type="presOf" srcId="{3EB48741-77E6-384B-9B34-F4E1B3F17F2A}" destId="{A6DEF1CF-667B-0941-9C65-70F4C7C5E3FC}" srcOrd="0" destOrd="0" presId="urn:microsoft.com/office/officeart/2005/8/layout/radial5"/>
    <dgm:cxn modelId="{2A18BDB4-D63E-2C42-8E29-25F561DE16A3}" srcId="{66B9A09C-2595-A141-95BC-1A0E41E40662}" destId="{CA26AF44-7D42-1744-81E4-19118E6D1B2D}" srcOrd="2" destOrd="0" parTransId="{485E0B16-C727-C447-ABE9-1C2B7691113D}" sibTransId="{F31CC4D4-B0C7-4A4D-82F4-49D30F044692}"/>
    <dgm:cxn modelId="{D1E2143C-9FF2-4045-B360-F285A1C7ADDA}" type="presOf" srcId="{485E0B16-C727-C447-ABE9-1C2B7691113D}" destId="{37371D9E-B17E-2347-87AE-483448423D66}" srcOrd="1" destOrd="0" presId="urn:microsoft.com/office/officeart/2005/8/layout/radial5"/>
    <dgm:cxn modelId="{4BFAFAB5-C714-4B41-803B-8F80C003A955}" type="presOf" srcId="{3E9F38E8-305C-824B-9A21-C473F010CF9E}" destId="{CB7BE264-F494-804C-AB8E-965754A1F6D1}" srcOrd="0" destOrd="0" presId="urn:microsoft.com/office/officeart/2005/8/layout/radial5"/>
    <dgm:cxn modelId="{AF439C5C-213A-6A43-A164-23CDDCA08FC2}" srcId="{66B9A09C-2595-A141-95BC-1A0E41E40662}" destId="{AF3707F2-3717-5D4F-9FE6-08D38AC7C14B}" srcOrd="1" destOrd="0" parTransId="{3E9F38E8-305C-824B-9A21-C473F010CF9E}" sibTransId="{854BCEE4-B25A-DD46-B0D8-3AB6B8175034}"/>
    <dgm:cxn modelId="{E0A37BEC-AFAC-2D41-9B86-779D536A70FE}" srcId="{66B9A09C-2595-A141-95BC-1A0E41E40662}" destId="{AEE0EE4C-6A74-1740-9A74-C470D5525900}" srcOrd="0" destOrd="0" parTransId="{088CB55A-E97A-A44B-BC80-172B80E5B8F3}" sibTransId="{97A5981D-2444-654A-9719-B6085C584157}"/>
    <dgm:cxn modelId="{AC23FC92-412C-6346-B68E-C452C906D039}" srcId="{66B9A09C-2595-A141-95BC-1A0E41E40662}" destId="{AB481DFE-47FF-8347-9DF7-F74FDEE33121}" srcOrd="3" destOrd="0" parTransId="{3EB48741-77E6-384B-9B34-F4E1B3F17F2A}" sibTransId="{E511D5BA-D817-5844-9F12-B7DC5BD124F0}"/>
    <dgm:cxn modelId="{13E32373-3111-9640-8FE3-76F1AA3543DB}" type="presOf" srcId="{CA26AF44-7D42-1744-81E4-19118E6D1B2D}" destId="{32C11D4E-8293-CC47-B37F-5CE45D4D6E48}" srcOrd="0" destOrd="0" presId="urn:microsoft.com/office/officeart/2005/8/layout/radial5"/>
    <dgm:cxn modelId="{F91615F8-E7C4-6245-BC91-27B930B7FE73}" type="presOf" srcId="{088CB55A-E97A-A44B-BC80-172B80E5B8F3}" destId="{454C773D-69B5-3B45-8A40-E31D3FD928D4}" srcOrd="0" destOrd="0" presId="urn:microsoft.com/office/officeart/2005/8/layout/radial5"/>
    <dgm:cxn modelId="{838103D6-D264-7340-B89D-1A077BEC0E21}" type="presOf" srcId="{485E0B16-C727-C447-ABE9-1C2B7691113D}" destId="{B109427A-9161-0643-A124-AC4D56F6B97F}" srcOrd="0" destOrd="0" presId="urn:microsoft.com/office/officeart/2005/8/layout/radial5"/>
    <dgm:cxn modelId="{B1A4A27A-19C8-8744-B571-80A11B135C18}" type="presOf" srcId="{AB481DFE-47FF-8347-9DF7-F74FDEE33121}" destId="{8B13DAF8-9E80-8E41-BA19-9EB670D32B97}" srcOrd="0" destOrd="0" presId="urn:microsoft.com/office/officeart/2005/8/layout/radial5"/>
    <dgm:cxn modelId="{39F8CC85-A982-0842-B68B-D8ABB66CECDB}" type="presOf" srcId="{66B9A09C-2595-A141-95BC-1A0E41E40662}" destId="{B9628DF0-D552-064C-993D-98CEC7A57700}" srcOrd="0" destOrd="0" presId="urn:microsoft.com/office/officeart/2005/8/layout/radial5"/>
    <dgm:cxn modelId="{F634A718-2269-8341-B7D2-B58E11D37525}" type="presOf" srcId="{088CB55A-E97A-A44B-BC80-172B80E5B8F3}" destId="{C0991A30-CE66-2D42-BBC1-AF9F56C17132}" srcOrd="1" destOrd="0" presId="urn:microsoft.com/office/officeart/2005/8/layout/radial5"/>
    <dgm:cxn modelId="{F4C206C0-8024-214A-B03B-47B71048CDFE}" type="presOf" srcId="{3EB48741-77E6-384B-9B34-F4E1B3F17F2A}" destId="{121368F2-2086-3643-9AFA-952F62A0B10E}" srcOrd="1" destOrd="0" presId="urn:microsoft.com/office/officeart/2005/8/layout/radial5"/>
    <dgm:cxn modelId="{B0B9C1CB-A56F-404F-B209-61A06D1126BA}" type="presOf" srcId="{AEE0EE4C-6A74-1740-9A74-C470D5525900}" destId="{EBFF48D2-968B-794B-A9CC-1EBD8D248E50}" srcOrd="0" destOrd="0" presId="urn:microsoft.com/office/officeart/2005/8/layout/radial5"/>
    <dgm:cxn modelId="{8BAE96EA-621D-8C45-B3BC-86F8AE7966DD}" type="presOf" srcId="{3E9F38E8-305C-824B-9A21-C473F010CF9E}" destId="{A4C5CAFB-03E3-F54E-B271-9050CBB554C4}" srcOrd="1" destOrd="0" presId="urn:microsoft.com/office/officeart/2005/8/layout/radial5"/>
    <dgm:cxn modelId="{0C2B1179-B085-FA42-87C9-BE599B4A7EB6}" type="presParOf" srcId="{589E2C7C-6275-B94C-ACA3-F1613A4FC7A5}" destId="{B9628DF0-D552-064C-993D-98CEC7A57700}" srcOrd="0" destOrd="0" presId="urn:microsoft.com/office/officeart/2005/8/layout/radial5"/>
    <dgm:cxn modelId="{32C164EF-116B-FF4B-AED9-EE828260852E}" type="presParOf" srcId="{589E2C7C-6275-B94C-ACA3-F1613A4FC7A5}" destId="{454C773D-69B5-3B45-8A40-E31D3FD928D4}" srcOrd="1" destOrd="0" presId="urn:microsoft.com/office/officeart/2005/8/layout/radial5"/>
    <dgm:cxn modelId="{0DEB9BAB-4381-744B-9906-10E49E7663A4}" type="presParOf" srcId="{454C773D-69B5-3B45-8A40-E31D3FD928D4}" destId="{C0991A30-CE66-2D42-BBC1-AF9F56C17132}" srcOrd="0" destOrd="0" presId="urn:microsoft.com/office/officeart/2005/8/layout/radial5"/>
    <dgm:cxn modelId="{05948DEB-BD5F-6D49-870B-8715EB0D9558}" type="presParOf" srcId="{589E2C7C-6275-B94C-ACA3-F1613A4FC7A5}" destId="{EBFF48D2-968B-794B-A9CC-1EBD8D248E50}" srcOrd="2" destOrd="0" presId="urn:microsoft.com/office/officeart/2005/8/layout/radial5"/>
    <dgm:cxn modelId="{5AA280AF-DD52-7541-BA7D-E5BCC6A49F32}" type="presParOf" srcId="{589E2C7C-6275-B94C-ACA3-F1613A4FC7A5}" destId="{CB7BE264-F494-804C-AB8E-965754A1F6D1}" srcOrd="3" destOrd="0" presId="urn:microsoft.com/office/officeart/2005/8/layout/radial5"/>
    <dgm:cxn modelId="{6114062F-EC79-B847-9A7A-A5769CC9E898}" type="presParOf" srcId="{CB7BE264-F494-804C-AB8E-965754A1F6D1}" destId="{A4C5CAFB-03E3-F54E-B271-9050CBB554C4}" srcOrd="0" destOrd="0" presId="urn:microsoft.com/office/officeart/2005/8/layout/radial5"/>
    <dgm:cxn modelId="{8F2C48D3-CE5B-2142-A732-1668C4C4A92C}" type="presParOf" srcId="{589E2C7C-6275-B94C-ACA3-F1613A4FC7A5}" destId="{6616A82F-140C-DF41-9920-89BC4F73DE60}" srcOrd="4" destOrd="0" presId="urn:microsoft.com/office/officeart/2005/8/layout/radial5"/>
    <dgm:cxn modelId="{3C88FECF-1F11-4A49-A3C0-42080BD949FF}" type="presParOf" srcId="{589E2C7C-6275-B94C-ACA3-F1613A4FC7A5}" destId="{B109427A-9161-0643-A124-AC4D56F6B97F}" srcOrd="5" destOrd="0" presId="urn:microsoft.com/office/officeart/2005/8/layout/radial5"/>
    <dgm:cxn modelId="{43CF5DA3-67C7-754B-A99F-A40E489F9F4F}" type="presParOf" srcId="{B109427A-9161-0643-A124-AC4D56F6B97F}" destId="{37371D9E-B17E-2347-87AE-483448423D66}" srcOrd="0" destOrd="0" presId="urn:microsoft.com/office/officeart/2005/8/layout/radial5"/>
    <dgm:cxn modelId="{0C433533-7CF5-D74B-8ABC-861194D4CBC8}" type="presParOf" srcId="{589E2C7C-6275-B94C-ACA3-F1613A4FC7A5}" destId="{32C11D4E-8293-CC47-B37F-5CE45D4D6E48}" srcOrd="6" destOrd="0" presId="urn:microsoft.com/office/officeart/2005/8/layout/radial5"/>
    <dgm:cxn modelId="{447BC766-5585-F04B-BCA0-36BF39702DD4}" type="presParOf" srcId="{589E2C7C-6275-B94C-ACA3-F1613A4FC7A5}" destId="{A6DEF1CF-667B-0941-9C65-70F4C7C5E3FC}" srcOrd="7" destOrd="0" presId="urn:microsoft.com/office/officeart/2005/8/layout/radial5"/>
    <dgm:cxn modelId="{B1D8A894-B655-D647-8B24-50A9DCF3FC3B}" type="presParOf" srcId="{A6DEF1CF-667B-0941-9C65-70F4C7C5E3FC}" destId="{121368F2-2086-3643-9AFA-952F62A0B10E}" srcOrd="0" destOrd="0" presId="urn:microsoft.com/office/officeart/2005/8/layout/radial5"/>
    <dgm:cxn modelId="{6D84092E-D35C-DA46-82AB-5723ED0D5F85}" type="presParOf" srcId="{589E2C7C-6275-B94C-ACA3-F1613A4FC7A5}" destId="{8B13DAF8-9E80-8E41-BA19-9EB670D32B97}"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7C598-7C19-E145-9DBC-779C0D7CAFC7}">
      <dsp:nvSpPr>
        <dsp:cNvPr id="0" name=""/>
        <dsp:cNvSpPr/>
      </dsp:nvSpPr>
      <dsp:spPr>
        <a:xfrm>
          <a:off x="-4041390" y="-620345"/>
          <a:ext cx="4815957" cy="4815957"/>
        </a:xfrm>
        <a:prstGeom prst="blockArc">
          <a:avLst>
            <a:gd name="adj1" fmla="val 18900000"/>
            <a:gd name="adj2" fmla="val 2700000"/>
            <a:gd name="adj3" fmla="val 449"/>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CC6687-2C18-7B4D-AFDB-1521E5B1EA8F}">
      <dsp:nvSpPr>
        <dsp:cNvPr id="0" name=""/>
        <dsp:cNvSpPr/>
      </dsp:nvSpPr>
      <dsp:spPr>
        <a:xfrm>
          <a:off x="251067" y="162531"/>
          <a:ext cx="5262956"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71120" rIns="71120" bIns="71120" numCol="1" spcCol="1270" anchor="ctr" anchorCtr="0">
          <a:noAutofit/>
        </a:bodyPr>
        <a:lstStyle/>
        <a:p>
          <a:pPr lvl="0" algn="l" defTabSz="1244600">
            <a:lnSpc>
              <a:spcPct val="90000"/>
            </a:lnSpc>
            <a:spcBef>
              <a:spcPct val="0"/>
            </a:spcBef>
            <a:spcAft>
              <a:spcPct val="35000"/>
            </a:spcAft>
          </a:pPr>
          <a:r>
            <a:rPr lang="en-US" sz="2800" b="1" kern="1200" dirty="0">
              <a:solidFill>
                <a:schemeClr val="tx1">
                  <a:lumMod val="50000"/>
                </a:schemeClr>
              </a:solidFill>
            </a:rPr>
            <a:t>S</a:t>
          </a:r>
          <a:r>
            <a:rPr lang="en-US" sz="2800" kern="1200" dirty="0">
              <a:solidFill>
                <a:schemeClr val="tx1">
                  <a:lumMod val="50000"/>
                </a:schemeClr>
              </a:solidFill>
            </a:rPr>
            <a:t>OCIAL-CULTURAL</a:t>
          </a:r>
        </a:p>
      </dsp:txBody>
      <dsp:txXfrm>
        <a:off x="251067" y="162531"/>
        <a:ext cx="5262956" cy="324920"/>
      </dsp:txXfrm>
    </dsp:sp>
    <dsp:sp modelId="{CC78545B-5247-C544-A344-014E2427D6F8}">
      <dsp:nvSpPr>
        <dsp:cNvPr id="0" name=""/>
        <dsp:cNvSpPr/>
      </dsp:nvSpPr>
      <dsp:spPr>
        <a:xfrm>
          <a:off x="47992" y="121916"/>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F90AC99F-632D-CE44-9E97-FE0D1BB449A3}">
      <dsp:nvSpPr>
        <dsp:cNvPr id="0" name=""/>
        <dsp:cNvSpPr/>
      </dsp:nvSpPr>
      <dsp:spPr>
        <a:xfrm>
          <a:off x="545311" y="650197"/>
          <a:ext cx="4968711"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71120" rIns="71120" bIns="71120" numCol="1" spcCol="1270" anchor="ctr" anchorCtr="0">
          <a:noAutofit/>
        </a:bodyPr>
        <a:lstStyle/>
        <a:p>
          <a:pPr lvl="0" algn="l" defTabSz="1244600">
            <a:lnSpc>
              <a:spcPct val="90000"/>
            </a:lnSpc>
            <a:spcBef>
              <a:spcPct val="0"/>
            </a:spcBef>
            <a:spcAft>
              <a:spcPct val="35000"/>
            </a:spcAft>
          </a:pPr>
          <a:r>
            <a:rPr lang="en-US" sz="2800" b="1" kern="1200" dirty="0">
              <a:solidFill>
                <a:schemeClr val="tx1">
                  <a:lumMod val="50000"/>
                </a:schemeClr>
              </a:solidFill>
            </a:rPr>
            <a:t>T</a:t>
          </a:r>
          <a:r>
            <a:rPr lang="en-US" sz="2800" kern="1200" dirty="0">
              <a:solidFill>
                <a:schemeClr val="tx1">
                  <a:lumMod val="50000"/>
                </a:schemeClr>
              </a:solidFill>
            </a:rPr>
            <a:t>ECHNICAL</a:t>
          </a:r>
        </a:p>
      </dsp:txBody>
      <dsp:txXfrm>
        <a:off x="545311" y="650197"/>
        <a:ext cx="4968711" cy="324920"/>
      </dsp:txXfrm>
    </dsp:sp>
    <dsp:sp modelId="{8EDD5CB9-E989-A745-860A-DC1F231AAFE5}">
      <dsp:nvSpPr>
        <dsp:cNvPr id="0" name=""/>
        <dsp:cNvSpPr/>
      </dsp:nvSpPr>
      <dsp:spPr>
        <a:xfrm>
          <a:off x="342236" y="609582"/>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DA83A11A-22B2-1E4C-AB11-154D97A24EAD}">
      <dsp:nvSpPr>
        <dsp:cNvPr id="0" name=""/>
        <dsp:cNvSpPr/>
      </dsp:nvSpPr>
      <dsp:spPr>
        <a:xfrm>
          <a:off x="706556" y="1137506"/>
          <a:ext cx="4807467"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71120" rIns="71120" bIns="71120" numCol="1" spcCol="1270" anchor="ctr" anchorCtr="0">
          <a:noAutofit/>
        </a:bodyPr>
        <a:lstStyle/>
        <a:p>
          <a:pPr lvl="0" algn="l" defTabSz="1244600">
            <a:lnSpc>
              <a:spcPct val="90000"/>
            </a:lnSpc>
            <a:spcBef>
              <a:spcPct val="0"/>
            </a:spcBef>
            <a:spcAft>
              <a:spcPct val="35000"/>
            </a:spcAft>
          </a:pPr>
          <a:r>
            <a:rPr lang="en-US" sz="2800" b="1" kern="1200" dirty="0">
              <a:solidFill>
                <a:schemeClr val="tx1">
                  <a:lumMod val="50000"/>
                </a:schemeClr>
              </a:solidFill>
            </a:rPr>
            <a:t>E</a:t>
          </a:r>
          <a:r>
            <a:rPr lang="en-US" sz="2800" kern="1200" dirty="0">
              <a:solidFill>
                <a:schemeClr val="tx1">
                  <a:lumMod val="50000"/>
                </a:schemeClr>
              </a:solidFill>
            </a:rPr>
            <a:t>CONOMICAL</a:t>
          </a:r>
        </a:p>
      </dsp:txBody>
      <dsp:txXfrm>
        <a:off x="706556" y="1137506"/>
        <a:ext cx="4807467" cy="324920"/>
      </dsp:txXfrm>
    </dsp:sp>
    <dsp:sp modelId="{9C1D4D7E-7A7A-DB41-8889-F29F465AAB6E}">
      <dsp:nvSpPr>
        <dsp:cNvPr id="0" name=""/>
        <dsp:cNvSpPr/>
      </dsp:nvSpPr>
      <dsp:spPr>
        <a:xfrm>
          <a:off x="503480" y="1096891"/>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D4861CC6-AF00-9E48-BDBA-4DD41ADBCE99}">
      <dsp:nvSpPr>
        <dsp:cNvPr id="0" name=""/>
        <dsp:cNvSpPr/>
      </dsp:nvSpPr>
      <dsp:spPr>
        <a:xfrm>
          <a:off x="758039" y="1625172"/>
          <a:ext cx="4755983"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71120" rIns="71120" bIns="71120" numCol="1" spcCol="1270" anchor="ctr" anchorCtr="0">
          <a:noAutofit/>
        </a:bodyPr>
        <a:lstStyle/>
        <a:p>
          <a:pPr lvl="0" algn="l" defTabSz="1244600">
            <a:lnSpc>
              <a:spcPct val="90000"/>
            </a:lnSpc>
            <a:spcBef>
              <a:spcPct val="0"/>
            </a:spcBef>
            <a:spcAft>
              <a:spcPct val="35000"/>
            </a:spcAft>
          </a:pPr>
          <a:r>
            <a:rPr lang="en-US" sz="2800" b="1" kern="1200" dirty="0">
              <a:solidFill>
                <a:schemeClr val="tx1">
                  <a:lumMod val="50000"/>
                </a:schemeClr>
              </a:solidFill>
            </a:rPr>
            <a:t>E</a:t>
          </a:r>
          <a:r>
            <a:rPr lang="en-US" sz="2800" kern="1200" dirty="0">
              <a:solidFill>
                <a:schemeClr val="tx1">
                  <a:lumMod val="50000"/>
                </a:schemeClr>
              </a:solidFill>
            </a:rPr>
            <a:t>NVIRONMENTAL</a:t>
          </a:r>
        </a:p>
      </dsp:txBody>
      <dsp:txXfrm>
        <a:off x="758039" y="1625172"/>
        <a:ext cx="4755983" cy="324920"/>
      </dsp:txXfrm>
    </dsp:sp>
    <dsp:sp modelId="{9F7BD3E7-28CF-CD4A-9F3A-0CAB59D600FE}">
      <dsp:nvSpPr>
        <dsp:cNvPr id="0" name=""/>
        <dsp:cNvSpPr/>
      </dsp:nvSpPr>
      <dsp:spPr>
        <a:xfrm>
          <a:off x="554964" y="1584557"/>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5D916568-703E-8842-8CA0-B65791C1BC32}">
      <dsp:nvSpPr>
        <dsp:cNvPr id="0" name=""/>
        <dsp:cNvSpPr/>
      </dsp:nvSpPr>
      <dsp:spPr>
        <a:xfrm>
          <a:off x="706556" y="2112839"/>
          <a:ext cx="4807467"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86360" rIns="86360" bIns="86360" numCol="1" spcCol="1270" anchor="ctr" anchorCtr="0">
          <a:noAutofit/>
        </a:bodyPr>
        <a:lstStyle/>
        <a:p>
          <a:pPr lvl="0" algn="l" defTabSz="1511300">
            <a:lnSpc>
              <a:spcPct val="90000"/>
            </a:lnSpc>
            <a:spcBef>
              <a:spcPct val="0"/>
            </a:spcBef>
            <a:spcAft>
              <a:spcPct val="35000"/>
            </a:spcAft>
          </a:pPr>
          <a:r>
            <a:rPr lang="en-US" sz="3400" b="1" kern="1200" dirty="0">
              <a:solidFill>
                <a:schemeClr val="tx1">
                  <a:lumMod val="50000"/>
                </a:schemeClr>
              </a:solidFill>
            </a:rPr>
            <a:t>P</a:t>
          </a:r>
          <a:r>
            <a:rPr lang="en-US" sz="2800" kern="1200" dirty="0">
              <a:solidFill>
                <a:schemeClr val="tx1">
                  <a:lumMod val="50000"/>
                </a:schemeClr>
              </a:solidFill>
            </a:rPr>
            <a:t>OLITICAL</a:t>
          </a:r>
        </a:p>
      </dsp:txBody>
      <dsp:txXfrm>
        <a:off x="706556" y="2112839"/>
        <a:ext cx="4807467" cy="324920"/>
      </dsp:txXfrm>
    </dsp:sp>
    <dsp:sp modelId="{C9A58CF0-1AC6-7C44-9DA5-EB311890A6D2}">
      <dsp:nvSpPr>
        <dsp:cNvPr id="0" name=""/>
        <dsp:cNvSpPr/>
      </dsp:nvSpPr>
      <dsp:spPr>
        <a:xfrm>
          <a:off x="503480" y="2072224"/>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C9B9BFD4-F760-C84A-9CA6-746544B48DFC}">
      <dsp:nvSpPr>
        <dsp:cNvPr id="0" name=""/>
        <dsp:cNvSpPr/>
      </dsp:nvSpPr>
      <dsp:spPr>
        <a:xfrm>
          <a:off x="545311" y="2600147"/>
          <a:ext cx="4968711"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86360" rIns="86360" bIns="86360" numCol="1" spcCol="1270" anchor="ctr" anchorCtr="0">
          <a:noAutofit/>
        </a:bodyPr>
        <a:lstStyle/>
        <a:p>
          <a:pPr lvl="0" algn="l" defTabSz="1511300">
            <a:lnSpc>
              <a:spcPct val="90000"/>
            </a:lnSpc>
            <a:spcBef>
              <a:spcPct val="0"/>
            </a:spcBef>
            <a:spcAft>
              <a:spcPct val="35000"/>
            </a:spcAft>
          </a:pPr>
          <a:r>
            <a:rPr lang="en-US" sz="3400" b="1" kern="1200" dirty="0">
              <a:solidFill>
                <a:schemeClr val="tx1">
                  <a:lumMod val="50000"/>
                </a:schemeClr>
              </a:solidFill>
            </a:rPr>
            <a:t>L</a:t>
          </a:r>
          <a:r>
            <a:rPr lang="en-US" sz="2800" kern="1200" dirty="0">
              <a:solidFill>
                <a:schemeClr val="tx1">
                  <a:lumMod val="50000"/>
                </a:schemeClr>
              </a:solidFill>
            </a:rPr>
            <a:t>EGAL/REGULATORY</a:t>
          </a:r>
        </a:p>
      </dsp:txBody>
      <dsp:txXfrm>
        <a:off x="545311" y="2600147"/>
        <a:ext cx="4968711" cy="324920"/>
      </dsp:txXfrm>
    </dsp:sp>
    <dsp:sp modelId="{249A3E60-51A8-394D-A19B-3E4D348D78DE}">
      <dsp:nvSpPr>
        <dsp:cNvPr id="0" name=""/>
        <dsp:cNvSpPr/>
      </dsp:nvSpPr>
      <dsp:spPr>
        <a:xfrm>
          <a:off x="342236" y="2559532"/>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A0F70FE3-C9DF-CD48-B4D8-660A1E91B355}">
      <dsp:nvSpPr>
        <dsp:cNvPr id="0" name=""/>
        <dsp:cNvSpPr/>
      </dsp:nvSpPr>
      <dsp:spPr>
        <a:xfrm>
          <a:off x="251067" y="3087814"/>
          <a:ext cx="5262956" cy="324920"/>
        </a:xfrm>
        <a:prstGeom prst="rect">
          <a:avLst/>
        </a:prstGeom>
        <a:gradFill rotWithShape="0">
          <a:gsLst>
            <a:gs pos="0">
              <a:schemeClr val="accent1">
                <a:hueOff val="0"/>
                <a:satOff val="0"/>
                <a:lumOff val="0"/>
                <a:alphaOff val="0"/>
                <a:tint val="80000"/>
                <a:satMod val="107000"/>
                <a:lumMod val="103000"/>
              </a:schemeClr>
            </a:gs>
            <a:gs pos="100000">
              <a:schemeClr val="accen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905" tIns="86360" rIns="86360" bIns="86360" numCol="1" spcCol="1270" anchor="ctr" anchorCtr="0">
          <a:noAutofit/>
        </a:bodyPr>
        <a:lstStyle/>
        <a:p>
          <a:pPr lvl="0" algn="l" defTabSz="1511300">
            <a:lnSpc>
              <a:spcPct val="90000"/>
            </a:lnSpc>
            <a:spcBef>
              <a:spcPct val="0"/>
            </a:spcBef>
            <a:spcAft>
              <a:spcPct val="35000"/>
            </a:spcAft>
          </a:pPr>
          <a:r>
            <a:rPr lang="en-US" sz="3400" b="1" kern="1200" cap="small" baseline="0" dirty="0">
              <a:solidFill>
                <a:schemeClr val="tx1">
                  <a:lumMod val="50000"/>
                </a:schemeClr>
              </a:solidFill>
            </a:rPr>
            <a:t>E</a:t>
          </a:r>
          <a:r>
            <a:rPr lang="en-US" sz="3400" b="0" kern="1200" cap="small" baseline="0" dirty="0">
              <a:solidFill>
                <a:schemeClr val="tx1">
                  <a:lumMod val="50000"/>
                </a:schemeClr>
              </a:solidFill>
            </a:rPr>
            <a:t>thical</a:t>
          </a:r>
          <a:endParaRPr lang="en-US" sz="2800" b="0" kern="1200" cap="small" baseline="0" dirty="0">
            <a:solidFill>
              <a:schemeClr val="tx1">
                <a:lumMod val="50000"/>
              </a:schemeClr>
            </a:solidFill>
          </a:endParaRPr>
        </a:p>
      </dsp:txBody>
      <dsp:txXfrm>
        <a:off x="251067" y="3087814"/>
        <a:ext cx="5262956" cy="324920"/>
      </dsp:txXfrm>
    </dsp:sp>
    <dsp:sp modelId="{B450567F-0259-0F4B-9F7C-755A616245E3}">
      <dsp:nvSpPr>
        <dsp:cNvPr id="0" name=""/>
        <dsp:cNvSpPr/>
      </dsp:nvSpPr>
      <dsp:spPr>
        <a:xfrm>
          <a:off x="47992" y="3047199"/>
          <a:ext cx="406150" cy="406150"/>
        </a:xfrm>
        <a:prstGeom prst="ellipse">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628DF0-D552-064C-993D-98CEC7A57700}">
      <dsp:nvSpPr>
        <dsp:cNvPr id="0" name=""/>
        <dsp:cNvSpPr/>
      </dsp:nvSpPr>
      <dsp:spPr>
        <a:xfrm>
          <a:off x="2836892" y="1747954"/>
          <a:ext cx="2913813" cy="2802121"/>
        </a:xfrm>
        <a:prstGeom prst="ellips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a:solidFill>
                <a:srgbClr val="1C1C1C"/>
              </a:solidFill>
            </a:rPr>
            <a:t>Organisational </a:t>
          </a:r>
          <a:r>
            <a:rPr lang="en-GB" sz="1600" b="1" kern="1200" dirty="0">
              <a:solidFill>
                <a:schemeClr val="tx1"/>
              </a:solidFill>
            </a:rPr>
            <a:t>Purpose</a:t>
          </a:r>
        </a:p>
      </dsp:txBody>
      <dsp:txXfrm>
        <a:off x="3263610" y="2158315"/>
        <a:ext cx="2060377" cy="1981399"/>
      </dsp:txXfrm>
    </dsp:sp>
    <dsp:sp modelId="{454C773D-69B5-3B45-8A40-E31D3FD928D4}">
      <dsp:nvSpPr>
        <dsp:cNvPr id="0" name=""/>
        <dsp:cNvSpPr/>
      </dsp:nvSpPr>
      <dsp:spPr>
        <a:xfrm rot="12721293">
          <a:off x="2601665" y="1931682"/>
          <a:ext cx="368988" cy="548932"/>
        </a:xfrm>
        <a:prstGeom prst="rightArrow">
          <a:avLst>
            <a:gd name="adj1" fmla="val 60000"/>
            <a:gd name="adj2" fmla="val 50000"/>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703940" y="2070816"/>
        <a:ext cx="258292" cy="329360"/>
      </dsp:txXfrm>
    </dsp:sp>
    <dsp:sp modelId="{EBFF48D2-968B-794B-A9CC-1EBD8D248E50}">
      <dsp:nvSpPr>
        <dsp:cNvPr id="0" name=""/>
        <dsp:cNvSpPr/>
      </dsp:nvSpPr>
      <dsp:spPr>
        <a:xfrm>
          <a:off x="8" y="8"/>
          <a:ext cx="2697630" cy="2614483"/>
        </a:xfrm>
        <a:prstGeom prst="ellips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solidFill>
                <a:srgbClr val="1C1C1C"/>
              </a:solidFill>
            </a:rPr>
            <a:t>Business Ethics</a:t>
          </a:r>
        </a:p>
      </dsp:txBody>
      <dsp:txXfrm>
        <a:off x="395067" y="382890"/>
        <a:ext cx="1907512" cy="1848719"/>
      </dsp:txXfrm>
    </dsp:sp>
    <dsp:sp modelId="{CB7BE264-F494-804C-AB8E-965754A1F6D1}">
      <dsp:nvSpPr>
        <dsp:cNvPr id="0" name=""/>
        <dsp:cNvSpPr/>
      </dsp:nvSpPr>
      <dsp:spPr>
        <a:xfrm rot="19726691">
          <a:off x="5657201" y="1907737"/>
          <a:ext cx="463245" cy="548932"/>
        </a:xfrm>
        <a:prstGeom prst="rightArrow">
          <a:avLst>
            <a:gd name="adj1" fmla="val 60000"/>
            <a:gd name="adj2" fmla="val 50000"/>
          </a:avLst>
        </a:prstGeom>
        <a:gradFill rotWithShape="0">
          <a:gsLst>
            <a:gs pos="0">
              <a:schemeClr val="accent4">
                <a:hueOff val="-662509"/>
                <a:satOff val="1202"/>
                <a:lumOff val="-4314"/>
                <a:alphaOff val="0"/>
                <a:tint val="97000"/>
                <a:satMod val="100000"/>
                <a:lumMod val="102000"/>
              </a:schemeClr>
            </a:gs>
            <a:gs pos="50000">
              <a:schemeClr val="accent4">
                <a:hueOff val="-662509"/>
                <a:satOff val="1202"/>
                <a:lumOff val="-4314"/>
                <a:alphaOff val="0"/>
                <a:shade val="100000"/>
                <a:satMod val="103000"/>
                <a:lumMod val="100000"/>
              </a:schemeClr>
            </a:gs>
            <a:gs pos="100000">
              <a:schemeClr val="accent4">
                <a:hueOff val="-662509"/>
                <a:satOff val="1202"/>
                <a:lumOff val="-4314"/>
                <a:alphaOff val="0"/>
                <a:shade val="93000"/>
                <a:satMod val="110000"/>
                <a:lumMod val="99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5667265" y="2053542"/>
        <a:ext cx="324272" cy="329360"/>
      </dsp:txXfrm>
    </dsp:sp>
    <dsp:sp modelId="{6616A82F-140C-DF41-9920-89BC4F73DE60}">
      <dsp:nvSpPr>
        <dsp:cNvPr id="0" name=""/>
        <dsp:cNvSpPr/>
      </dsp:nvSpPr>
      <dsp:spPr>
        <a:xfrm>
          <a:off x="6094127" y="0"/>
          <a:ext cx="2539053" cy="2576494"/>
        </a:xfrm>
        <a:prstGeom prst="ellipse">
          <a:avLst/>
        </a:prstGeom>
        <a:gradFill rotWithShape="0">
          <a:gsLst>
            <a:gs pos="0">
              <a:schemeClr val="accent4">
                <a:hueOff val="-662509"/>
                <a:satOff val="1202"/>
                <a:lumOff val="-4314"/>
                <a:alphaOff val="0"/>
                <a:tint val="97000"/>
                <a:satMod val="100000"/>
                <a:lumMod val="102000"/>
              </a:schemeClr>
            </a:gs>
            <a:gs pos="50000">
              <a:schemeClr val="accent4">
                <a:hueOff val="-662509"/>
                <a:satOff val="1202"/>
                <a:lumOff val="-4314"/>
                <a:alphaOff val="0"/>
                <a:shade val="100000"/>
                <a:satMod val="103000"/>
                <a:lumMod val="100000"/>
              </a:schemeClr>
            </a:gs>
            <a:gs pos="100000">
              <a:schemeClr val="accent4">
                <a:hueOff val="-662509"/>
                <a:satOff val="1202"/>
                <a:lumOff val="-4314"/>
                <a:alphaOff val="0"/>
                <a:shade val="93000"/>
                <a:satMod val="11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a:solidFill>
                <a:srgbClr val="1C1C1C"/>
              </a:solidFill>
            </a:rPr>
            <a:t>Cultural Context</a:t>
          </a:r>
        </a:p>
      </dsp:txBody>
      <dsp:txXfrm>
        <a:off x="6465963" y="377319"/>
        <a:ext cx="1795381" cy="1821856"/>
      </dsp:txXfrm>
    </dsp:sp>
    <dsp:sp modelId="{B109427A-9161-0643-A124-AC4D56F6B97F}">
      <dsp:nvSpPr>
        <dsp:cNvPr id="0" name=""/>
        <dsp:cNvSpPr/>
      </dsp:nvSpPr>
      <dsp:spPr>
        <a:xfrm rot="1935279">
          <a:off x="5625861" y="3846509"/>
          <a:ext cx="416247" cy="548932"/>
        </a:xfrm>
        <a:prstGeom prst="rightArrow">
          <a:avLst>
            <a:gd name="adj1" fmla="val 60000"/>
            <a:gd name="adj2" fmla="val 50000"/>
          </a:avLst>
        </a:prstGeom>
        <a:gradFill rotWithShape="0">
          <a:gsLst>
            <a:gs pos="0">
              <a:schemeClr val="accent4">
                <a:hueOff val="-1325018"/>
                <a:satOff val="2405"/>
                <a:lumOff val="-8627"/>
                <a:alphaOff val="0"/>
                <a:tint val="97000"/>
                <a:satMod val="100000"/>
                <a:lumMod val="102000"/>
              </a:schemeClr>
            </a:gs>
            <a:gs pos="50000">
              <a:schemeClr val="accent4">
                <a:hueOff val="-1325018"/>
                <a:satOff val="2405"/>
                <a:lumOff val="-8627"/>
                <a:alphaOff val="0"/>
                <a:shade val="100000"/>
                <a:satMod val="103000"/>
                <a:lumMod val="100000"/>
              </a:schemeClr>
            </a:gs>
            <a:gs pos="100000">
              <a:schemeClr val="accent4">
                <a:hueOff val="-1325018"/>
                <a:satOff val="2405"/>
                <a:lumOff val="-8627"/>
                <a:alphaOff val="0"/>
                <a:shade val="93000"/>
                <a:satMod val="110000"/>
                <a:lumMod val="99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5635496" y="3922973"/>
        <a:ext cx="291373" cy="329360"/>
      </dsp:txXfrm>
    </dsp:sp>
    <dsp:sp modelId="{32C11D4E-8293-CC47-B37F-5CE45D4D6E48}">
      <dsp:nvSpPr>
        <dsp:cNvPr id="0" name=""/>
        <dsp:cNvSpPr/>
      </dsp:nvSpPr>
      <dsp:spPr>
        <a:xfrm>
          <a:off x="5953581" y="3838745"/>
          <a:ext cx="2517467" cy="2304094"/>
        </a:xfrm>
        <a:prstGeom prst="ellipse">
          <a:avLst/>
        </a:prstGeom>
        <a:gradFill rotWithShape="0">
          <a:gsLst>
            <a:gs pos="0">
              <a:schemeClr val="accent4">
                <a:hueOff val="-1325018"/>
                <a:satOff val="2405"/>
                <a:lumOff val="-8627"/>
                <a:alphaOff val="0"/>
                <a:tint val="97000"/>
                <a:satMod val="100000"/>
                <a:lumMod val="102000"/>
              </a:schemeClr>
            </a:gs>
            <a:gs pos="50000">
              <a:schemeClr val="accent4">
                <a:hueOff val="-1325018"/>
                <a:satOff val="2405"/>
                <a:lumOff val="-8627"/>
                <a:alphaOff val="0"/>
                <a:shade val="100000"/>
                <a:satMod val="103000"/>
                <a:lumMod val="100000"/>
              </a:schemeClr>
            </a:gs>
            <a:gs pos="100000">
              <a:schemeClr val="accent4">
                <a:hueOff val="-1325018"/>
                <a:satOff val="2405"/>
                <a:lumOff val="-8627"/>
                <a:alphaOff val="0"/>
                <a:shade val="93000"/>
                <a:satMod val="11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solidFill>
                <a:srgbClr val="1C1C1C"/>
              </a:solidFill>
            </a:rPr>
            <a:t>Stakeholders</a:t>
          </a:r>
        </a:p>
      </dsp:txBody>
      <dsp:txXfrm>
        <a:off x="6322256" y="4176172"/>
        <a:ext cx="1780117" cy="1629240"/>
      </dsp:txXfrm>
    </dsp:sp>
    <dsp:sp modelId="{A6DEF1CF-667B-0941-9C65-70F4C7C5E3FC}">
      <dsp:nvSpPr>
        <dsp:cNvPr id="0" name=""/>
        <dsp:cNvSpPr/>
      </dsp:nvSpPr>
      <dsp:spPr>
        <a:xfrm rot="9025971">
          <a:off x="2450952" y="3791324"/>
          <a:ext cx="453745" cy="548932"/>
        </a:xfrm>
        <a:prstGeom prst="rightArrow">
          <a:avLst>
            <a:gd name="adj1" fmla="val 60000"/>
            <a:gd name="adj2" fmla="val 50000"/>
          </a:avLst>
        </a:prstGeom>
        <a:gradFill rotWithShape="0">
          <a:gsLst>
            <a:gs pos="0">
              <a:schemeClr val="accent4">
                <a:hueOff val="-1987526"/>
                <a:satOff val="3607"/>
                <a:lumOff val="-12941"/>
                <a:alphaOff val="0"/>
                <a:tint val="97000"/>
                <a:satMod val="100000"/>
                <a:lumMod val="102000"/>
              </a:schemeClr>
            </a:gs>
            <a:gs pos="50000">
              <a:schemeClr val="accent4">
                <a:hueOff val="-1987526"/>
                <a:satOff val="3607"/>
                <a:lumOff val="-12941"/>
                <a:alphaOff val="0"/>
                <a:shade val="100000"/>
                <a:satMod val="103000"/>
                <a:lumMod val="100000"/>
              </a:schemeClr>
            </a:gs>
            <a:gs pos="100000">
              <a:schemeClr val="accent4">
                <a:hueOff val="-1987526"/>
                <a:satOff val="3607"/>
                <a:lumOff val="-12941"/>
                <a:alphaOff val="0"/>
                <a:shade val="93000"/>
                <a:satMod val="110000"/>
                <a:lumMod val="99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578212" y="3867526"/>
        <a:ext cx="317622" cy="329360"/>
      </dsp:txXfrm>
    </dsp:sp>
    <dsp:sp modelId="{8B13DAF8-9E80-8E41-BA19-9EB670D32B97}">
      <dsp:nvSpPr>
        <dsp:cNvPr id="0" name=""/>
        <dsp:cNvSpPr/>
      </dsp:nvSpPr>
      <dsp:spPr>
        <a:xfrm>
          <a:off x="1" y="3638381"/>
          <a:ext cx="2447882" cy="2504454"/>
        </a:xfrm>
        <a:prstGeom prst="ellipse">
          <a:avLst/>
        </a:prstGeom>
        <a:gradFill rotWithShape="0">
          <a:gsLst>
            <a:gs pos="0">
              <a:schemeClr val="accent4">
                <a:hueOff val="-1987526"/>
                <a:satOff val="3607"/>
                <a:lumOff val="-12941"/>
                <a:alphaOff val="0"/>
                <a:tint val="97000"/>
                <a:satMod val="100000"/>
                <a:lumMod val="102000"/>
              </a:schemeClr>
            </a:gs>
            <a:gs pos="50000">
              <a:schemeClr val="accent4">
                <a:hueOff val="-1987526"/>
                <a:satOff val="3607"/>
                <a:lumOff val="-12941"/>
                <a:alphaOff val="0"/>
                <a:shade val="100000"/>
                <a:satMod val="103000"/>
                <a:lumMod val="100000"/>
              </a:schemeClr>
            </a:gs>
            <a:gs pos="100000">
              <a:schemeClr val="accent4">
                <a:hueOff val="-1987526"/>
                <a:satOff val="3607"/>
                <a:lumOff val="-12941"/>
                <a:alphaOff val="0"/>
                <a:shade val="93000"/>
                <a:satMod val="11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solidFill>
                <a:srgbClr val="1C1C1C"/>
              </a:solidFill>
            </a:rPr>
            <a:t>Corporate</a:t>
          </a:r>
          <a:r>
            <a:rPr lang="en-GB" sz="1600" kern="1200" dirty="0"/>
            <a:t> </a:t>
          </a:r>
          <a:r>
            <a:rPr lang="en-GB" sz="1600" kern="1200" dirty="0">
              <a:solidFill>
                <a:srgbClr val="1C1C1C"/>
              </a:solidFill>
            </a:rPr>
            <a:t>Governance</a:t>
          </a:r>
        </a:p>
      </dsp:txBody>
      <dsp:txXfrm>
        <a:off x="358485" y="4005150"/>
        <a:ext cx="1730914" cy="1770916"/>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7.wmf"/><Relationship Id="rId4" Type="http://schemas.openxmlformats.org/officeDocument/2006/relationships/image" Target="../media/image2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E04CEC-6C12-BC4C-AD10-1AE65CD74AD5}" type="datetimeFigureOut">
              <a:rPr lang="en-US" smtClean="0"/>
              <a:t>11/20/2020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39C44E-5795-B346-A29C-6C0F2E20B3B7}" type="slidenum">
              <a:rPr lang="en-US" smtClean="0"/>
              <a:t>‹#›</a:t>
            </a:fld>
            <a:endParaRPr lang="en-US"/>
          </a:p>
        </p:txBody>
      </p:sp>
    </p:spTree>
    <p:extLst>
      <p:ext uri="{BB962C8B-B14F-4D97-AF65-F5344CB8AC3E}">
        <p14:creationId xmlns:p14="http://schemas.microsoft.com/office/powerpoint/2010/main" val="271727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implilearn.com/tutorials/machine-learning-tutorial/what-is-machine-learning" TargetMode="External"/><Relationship Id="rId7" Type="http://schemas.openxmlformats.org/officeDocument/2006/relationships/hyperlink" Target="https://www.csoonline.com/article/3200024/security/cybersecurity-labor-crunch-to-hit-35-million-unfilled-jobs-by-2021.html"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image-store.slidesharecdn.com/be4eaf1a-eea6-4b97-b36e-b62dfc8dcbae-original.jpeg" TargetMode="External"/><Relationship Id="rId5" Type="http://schemas.openxmlformats.org/officeDocument/2006/relationships/hyperlink" Target="https://www.simplilearn.com/how-pokemon-go-is-taking-over-virtual-reality-article" TargetMode="External"/><Relationship Id="rId4" Type="http://schemas.openxmlformats.org/officeDocument/2006/relationships/hyperlink" Target="https://gdit.com/maritime-simulation-virtualship"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Why</a:t>
            </a:r>
          </a:p>
          <a:p>
            <a:r>
              <a:rPr lang="en-US" dirty="0"/>
              <a:t>Senior Leaders live and breath this</a:t>
            </a:r>
          </a:p>
          <a:p>
            <a:r>
              <a:rPr lang="en-US" dirty="0"/>
              <a:t>IN your role being aware of this when engaging with the senior team helps you to engage professionally and with a  breadth and depth of awareness e.g. Dir RBI –didn't just keep abreast of R&amp;I matters</a:t>
            </a:r>
          </a:p>
        </p:txBody>
      </p:sp>
      <p:sp>
        <p:nvSpPr>
          <p:cNvPr id="4" name="Slide Number Placeholder 3"/>
          <p:cNvSpPr>
            <a:spLocks noGrp="1"/>
          </p:cNvSpPr>
          <p:nvPr>
            <p:ph type="sldNum" sz="quarter" idx="10"/>
          </p:nvPr>
        </p:nvSpPr>
        <p:spPr/>
        <p:txBody>
          <a:bodyPr/>
          <a:lstStyle/>
          <a:p>
            <a:fld id="{3973A04A-70E9-47A3-B906-A3F74C005282}" type="slidenum">
              <a:rPr lang="en-GB" smtClean="0"/>
              <a:pPr/>
              <a:t>2</a:t>
            </a:fld>
            <a:endParaRPr lang="en-GB"/>
          </a:p>
        </p:txBody>
      </p:sp>
    </p:spTree>
    <p:extLst>
      <p:ext uri="{BB962C8B-B14F-4D97-AF65-F5344CB8AC3E}">
        <p14:creationId xmlns:p14="http://schemas.microsoft.com/office/powerpoint/2010/main" val="628178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680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dirty="0">
              <a:latin typeface="Calibri" charset="0"/>
            </a:endParaRPr>
          </a:p>
          <a:p>
            <a:r>
              <a:rPr lang="en-GB" dirty="0">
                <a:latin typeface="Calibri" charset="0"/>
              </a:rPr>
              <a:t>----- Meeting Notes (24/02/15 18:14) -----</a:t>
            </a:r>
          </a:p>
          <a:p>
            <a:r>
              <a:rPr lang="en-GB" dirty="0">
                <a:latin typeface="Calibri" charset="0"/>
              </a:rPr>
              <a:t>30 </a:t>
            </a:r>
            <a:r>
              <a:rPr lang="en-GB" dirty="0" err="1">
                <a:latin typeface="Calibri" charset="0"/>
              </a:rPr>
              <a:t>yrs</a:t>
            </a:r>
            <a:r>
              <a:rPr lang="en-GB" dirty="0">
                <a:latin typeface="Calibri" charset="0"/>
              </a:rPr>
              <a:t> Sinclair Spectrum</a:t>
            </a:r>
          </a:p>
          <a:p>
            <a:r>
              <a:rPr lang="en-GB" dirty="0">
                <a:latin typeface="Calibri" charset="0"/>
              </a:rPr>
              <a:t>8 years hand cranked laptop - internet but no electricity grid</a:t>
            </a:r>
          </a:p>
          <a:p>
            <a:endParaRPr lang="en-GB" dirty="0">
              <a:latin typeface="Calibri" charset="0"/>
            </a:endParaRPr>
          </a:p>
          <a:p>
            <a:r>
              <a:rPr lang="en-GB" dirty="0">
                <a:latin typeface="Calibri" charset="0"/>
              </a:rPr>
              <a:t>Moore's law 18 months processing speed x2 price halved</a:t>
            </a:r>
          </a:p>
        </p:txBody>
      </p:sp>
      <p:sp>
        <p:nvSpPr>
          <p:cNvPr id="7680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2F53AF-5D1C-4E4F-8923-A9C93D7C3C5C}" type="slidenum">
              <a:rPr lang="en-GB" sz="1200">
                <a:solidFill>
                  <a:srgbClr val="000000"/>
                </a:solidFill>
                <a:ea typeface="ヒラギノ角ゴ Pro W3" charset="0"/>
                <a:cs typeface="ヒラギノ角ゴ Pro W3" charset="0"/>
                <a:sym typeface="Arial" charset="0"/>
              </a:rPr>
              <a:pPr eaLnBrk="1" hangingPunct="1"/>
              <a:t>3</a:t>
            </a:fld>
            <a:endParaRPr lang="en-GB" sz="1200">
              <a:solidFill>
                <a:srgbClr val="000000"/>
              </a:solidFill>
              <a:ea typeface="ヒラギノ角ゴ Pro W3" charset="0"/>
              <a:cs typeface="ヒラギノ角ゴ Pro W3" charset="0"/>
              <a:sym typeface="Arial" charset="0"/>
            </a:endParaRPr>
          </a:p>
        </p:txBody>
      </p:sp>
    </p:spTree>
    <p:extLst>
      <p:ext uri="{BB962C8B-B14F-4D97-AF65-F5344CB8AC3E}">
        <p14:creationId xmlns:p14="http://schemas.microsoft.com/office/powerpoint/2010/main" val="1503103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www.simplilearn.com</a:t>
            </a:r>
            <a:r>
              <a:rPr lang="en-US" dirty="0"/>
              <a:t>/top-technology-trends-and-jobs-article </a:t>
            </a:r>
          </a:p>
          <a:p>
            <a:endParaRPr lang="en-US" dirty="0"/>
          </a:p>
          <a:p>
            <a:r>
              <a:rPr lang="en-GB" sz="1200" b="0" i="0" u="none" strike="noStrike" kern="1200" dirty="0">
                <a:solidFill>
                  <a:schemeClr val="tx1"/>
                </a:solidFill>
                <a:effectLst/>
                <a:latin typeface="+mn-lt"/>
                <a:ea typeface="+mn-ea"/>
                <a:cs typeface="+mn-cs"/>
                <a:hlinkClick r:id="rId3"/>
              </a:rPr>
              <a:t>Machine Learning</a:t>
            </a:r>
            <a:r>
              <a:rPr lang="en-GB" sz="1200" b="0" i="0" u="none" strike="noStrike" kern="1200" dirty="0">
                <a:solidFill>
                  <a:schemeClr val="tx1"/>
                </a:solidFill>
                <a:effectLst/>
                <a:latin typeface="+mn-lt"/>
                <a:ea typeface="+mn-ea"/>
                <a:cs typeface="+mn-cs"/>
              </a:rPr>
              <a:t> is a subset of AI. With Machine Learning, computers are programmed to learn to do something they are not programmed to do: they learn by discovering patterns and insights from data. </a:t>
            </a:r>
          </a:p>
          <a:p>
            <a:r>
              <a:rPr lang="en-GB" sz="1200" b="0" i="0" u="none" strike="noStrike" kern="1200" dirty="0">
                <a:solidFill>
                  <a:schemeClr val="tx1"/>
                </a:solidFill>
                <a:effectLst/>
                <a:latin typeface="+mn-lt"/>
                <a:ea typeface="+mn-ea"/>
                <a:cs typeface="+mn-cs"/>
              </a:rPr>
              <a:t>RPA is the use of software to automate business processes such as interpreting applications, processing transactions, dealing with data, and even replying to emails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Edge Computing: As the quantity of data we’re dealing with continues to increase, we’ve realized the shortcomings of cloud computing in some situations. Edge computing is designed to help solve some of those problems as a way to bypass the latency caused by cloud computing and getting data to a data </a:t>
            </a:r>
            <a:r>
              <a:rPr lang="en-GB" sz="1200" b="0" i="0" u="none" strike="noStrike" kern="1200" dirty="0" err="1">
                <a:solidFill>
                  <a:schemeClr val="tx1"/>
                </a:solidFill>
                <a:effectLst/>
                <a:latin typeface="+mn-lt"/>
                <a:ea typeface="+mn-ea"/>
                <a:cs typeface="+mn-cs"/>
              </a:rPr>
              <a:t>center</a:t>
            </a:r>
            <a:r>
              <a:rPr lang="en-GB" sz="1200" b="0" i="0" u="none" strike="noStrike" kern="1200" dirty="0">
                <a:solidFill>
                  <a:schemeClr val="tx1"/>
                </a:solidFill>
                <a:effectLst/>
                <a:latin typeface="+mn-lt"/>
                <a:ea typeface="+mn-ea"/>
                <a:cs typeface="+mn-cs"/>
              </a:rPr>
              <a:t> for processing. It can exist “on the edge,” if you will, closer to where computing needs to happen.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Virtual Reality (VR) immerses the user in an environment while Augment Reality (AR) enhances their environment. Although VR has primarily been used for gaming thus far, it has also been used for training, as with</a:t>
            </a:r>
            <a:r>
              <a:rPr lang="en-GB" sz="1200" b="0" i="0" u="none" strike="noStrike" kern="1200" dirty="0">
                <a:solidFill>
                  <a:schemeClr val="tx1"/>
                </a:solidFill>
                <a:effectLst/>
                <a:latin typeface="+mn-lt"/>
                <a:ea typeface="+mn-ea"/>
                <a:cs typeface="+mn-cs"/>
                <a:hlinkClick r:id="rId4"/>
              </a:rPr>
              <a:t> VirtualShip</a:t>
            </a:r>
            <a:r>
              <a:rPr lang="en-GB" sz="1200" b="0" i="0" u="none" strike="noStrike" kern="1200" dirty="0">
                <a:solidFill>
                  <a:schemeClr val="tx1"/>
                </a:solidFill>
                <a:effectLst/>
                <a:latin typeface="+mn-lt"/>
                <a:ea typeface="+mn-ea"/>
                <a:cs typeface="+mn-cs"/>
              </a:rPr>
              <a:t>, a simulation software used to train U.S. Navy, Army, and Coast Guard ship, captains. The popular</a:t>
            </a:r>
            <a:r>
              <a:rPr lang="en-GB" sz="1200" b="0" i="0" u="none" strike="noStrike" kern="1200" dirty="0">
                <a:solidFill>
                  <a:schemeClr val="tx1"/>
                </a:solidFill>
                <a:effectLst/>
                <a:latin typeface="+mn-lt"/>
                <a:ea typeface="+mn-ea"/>
                <a:cs typeface="+mn-cs"/>
                <a:hlinkClick r:id="rId5"/>
              </a:rPr>
              <a:t> Pokemon Go</a:t>
            </a:r>
            <a:r>
              <a:rPr lang="en-GB" sz="1200" b="0" i="0" u="none" strike="noStrike" kern="1200" dirty="0">
                <a:solidFill>
                  <a:schemeClr val="tx1"/>
                </a:solidFill>
                <a:effectLst/>
                <a:latin typeface="+mn-lt"/>
                <a:ea typeface="+mn-ea"/>
                <a:cs typeface="+mn-cs"/>
              </a:rPr>
              <a:t> is an example of AR.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number of cybersecurity jobs </a:t>
            </a:r>
            <a:r>
              <a:rPr lang="en-GB" sz="1200" b="0" i="0" u="none" strike="noStrike" kern="1200" dirty="0" err="1">
                <a:solidFill>
                  <a:schemeClr val="tx1"/>
                </a:solidFill>
                <a:effectLst/>
                <a:latin typeface="+mn-lt"/>
                <a:ea typeface="+mn-ea"/>
                <a:cs typeface="+mn-cs"/>
              </a:rPr>
              <a:t>is</a:t>
            </a:r>
            <a:r>
              <a:rPr lang="en-GB" sz="1200" b="0" i="0" u="none" strike="noStrike" kern="1200" dirty="0" err="1">
                <a:solidFill>
                  <a:schemeClr val="tx1"/>
                </a:solidFill>
                <a:effectLst/>
                <a:latin typeface="+mn-lt"/>
                <a:ea typeface="+mn-ea"/>
                <a:cs typeface="+mn-cs"/>
                <a:hlinkClick r:id="rId6"/>
              </a:rPr>
              <a:t>growing</a:t>
            </a:r>
            <a:r>
              <a:rPr lang="en-GB" sz="1200" b="0" i="0" u="none" strike="noStrike" kern="1200" dirty="0">
                <a:solidFill>
                  <a:schemeClr val="tx1"/>
                </a:solidFill>
                <a:effectLst/>
                <a:latin typeface="+mn-lt"/>
                <a:ea typeface="+mn-ea"/>
                <a:cs typeface="+mn-cs"/>
                <a:hlinkClick r:id="rId6"/>
              </a:rPr>
              <a:t> three times faster than other tech jobs</a:t>
            </a:r>
            <a:r>
              <a:rPr lang="en-GB" sz="1200" b="0" i="0" u="none" strike="noStrike" kern="1200" dirty="0">
                <a:solidFill>
                  <a:schemeClr val="tx1"/>
                </a:solidFill>
                <a:effectLst/>
                <a:latin typeface="+mn-lt"/>
                <a:ea typeface="+mn-ea"/>
                <a:cs typeface="+mn-cs"/>
              </a:rPr>
              <a:t>. However, we’re falling short when it comes to filling those jobs. As a result, it’s predicted that we will have</a:t>
            </a:r>
            <a:r>
              <a:rPr lang="en-GB" sz="1200" b="0" i="0" u="none" strike="noStrike" kern="1200" dirty="0">
                <a:solidFill>
                  <a:schemeClr val="tx1"/>
                </a:solidFill>
                <a:effectLst/>
                <a:latin typeface="+mn-lt"/>
                <a:ea typeface="+mn-ea"/>
                <a:cs typeface="+mn-cs"/>
                <a:hlinkClick r:id="rId7"/>
              </a:rPr>
              <a:t> 3.5 million unfilled cybersecurity jobs by 2021</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simplest of terms, blockchain can be described as data you can only add to, not take away from or change. Hence the term “chain” because you’re making a chain of data. Not being able to change the previous blocks is what makes it so secure</a:t>
            </a:r>
            <a:endParaRPr lang="en-US" dirty="0"/>
          </a:p>
        </p:txBody>
      </p:sp>
      <p:sp>
        <p:nvSpPr>
          <p:cNvPr id="4" name="Slide Number Placeholder 3"/>
          <p:cNvSpPr>
            <a:spLocks noGrp="1"/>
          </p:cNvSpPr>
          <p:nvPr>
            <p:ph type="sldNum" sz="quarter" idx="5"/>
          </p:nvPr>
        </p:nvSpPr>
        <p:spPr/>
        <p:txBody>
          <a:bodyPr/>
          <a:lstStyle/>
          <a:p>
            <a:fld id="{BE39C44E-5795-B346-A29C-6C0F2E20B3B7}" type="slidenum">
              <a:rPr lang="en-US" smtClean="0"/>
              <a:t>4</a:t>
            </a:fld>
            <a:endParaRPr lang="en-US"/>
          </a:p>
        </p:txBody>
      </p:sp>
    </p:spTree>
    <p:extLst>
      <p:ext uri="{BB962C8B-B14F-4D97-AF65-F5344CB8AC3E}">
        <p14:creationId xmlns:p14="http://schemas.microsoft.com/office/powerpoint/2010/main" val="3540837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Impact on approach to students experience?</a:t>
            </a:r>
          </a:p>
          <a:p>
            <a:r>
              <a:rPr lang="en-US" dirty="0"/>
              <a:t>First </a:t>
            </a:r>
            <a:r>
              <a:rPr lang="en-US" dirty="0" err="1"/>
              <a:t>iphone</a:t>
            </a:r>
            <a:r>
              <a:rPr lang="en-US" dirty="0"/>
              <a:t> June 2007 – the 2021 18 year </a:t>
            </a:r>
            <a:r>
              <a:rPr lang="en-US" dirty="0" err="1"/>
              <a:t>olds</a:t>
            </a:r>
            <a:r>
              <a:rPr lang="en-US" dirty="0"/>
              <a:t> were 5!</a:t>
            </a:r>
          </a:p>
        </p:txBody>
      </p:sp>
      <p:sp>
        <p:nvSpPr>
          <p:cNvPr id="4" name="Slide Number Placeholder 3"/>
          <p:cNvSpPr>
            <a:spLocks noGrp="1"/>
          </p:cNvSpPr>
          <p:nvPr>
            <p:ph type="sldNum" sz="quarter" idx="5"/>
          </p:nvPr>
        </p:nvSpPr>
        <p:spPr/>
        <p:txBody>
          <a:bodyPr/>
          <a:lstStyle/>
          <a:p>
            <a:fld id="{BE39C44E-5795-B346-A29C-6C0F2E20B3B7}" type="slidenum">
              <a:rPr lang="en-US" smtClean="0"/>
              <a:t>5</a:t>
            </a:fld>
            <a:endParaRPr lang="en-US"/>
          </a:p>
        </p:txBody>
      </p:sp>
    </p:spTree>
    <p:extLst>
      <p:ext uri="{BB962C8B-B14F-4D97-AF65-F5344CB8AC3E}">
        <p14:creationId xmlns:p14="http://schemas.microsoft.com/office/powerpoint/2010/main" val="1556289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Augur – fee freeze for 5 years? Real term reduction in fees to 8k over the period</a:t>
            </a:r>
          </a:p>
          <a:p>
            <a:r>
              <a:rPr lang="en-GB" dirty="0"/>
              <a:t>Brexit – reductions / removal of structural funds</a:t>
            </a:r>
          </a:p>
          <a:p>
            <a:r>
              <a:rPr lang="en-GB" dirty="0"/>
              <a:t>Competition – removal of the cap in 2015 and lower table institutions have seen a reduction in enrolments</a:t>
            </a:r>
          </a:p>
          <a:p>
            <a:r>
              <a:rPr lang="en-GB" dirty="0">
                <a:solidFill>
                  <a:srgbClr val="FF0000"/>
                </a:solidFill>
              </a:rPr>
              <a:t>Coronavirus</a:t>
            </a:r>
          </a:p>
          <a:p>
            <a:r>
              <a:rPr lang="en-GB" dirty="0"/>
              <a:t>Defined benefit pensions – 3% increase in costs combined with the reduction in fees = 10% reduction</a:t>
            </a:r>
          </a:p>
          <a:p>
            <a:r>
              <a:rPr lang="en-GB" dirty="0"/>
              <a:t>Employability – applications / enrolments increasing on programme with clearer employment / earning outcomes</a:t>
            </a:r>
          </a:p>
          <a:p>
            <a:endParaRPr lang="en-US" dirty="0"/>
          </a:p>
        </p:txBody>
      </p:sp>
      <p:sp>
        <p:nvSpPr>
          <p:cNvPr id="4" name="Slide Number Placeholder 3"/>
          <p:cNvSpPr>
            <a:spLocks noGrp="1"/>
          </p:cNvSpPr>
          <p:nvPr>
            <p:ph type="sldNum" sz="quarter" idx="5"/>
          </p:nvPr>
        </p:nvSpPr>
        <p:spPr/>
        <p:txBody>
          <a:bodyPr/>
          <a:lstStyle/>
          <a:p>
            <a:fld id="{BE39C44E-5795-B346-A29C-6C0F2E20B3B7}" type="slidenum">
              <a:rPr lang="en-US" smtClean="0"/>
              <a:t>6</a:t>
            </a:fld>
            <a:endParaRPr lang="en-US"/>
          </a:p>
        </p:txBody>
      </p:sp>
    </p:spTree>
    <p:extLst>
      <p:ext uri="{BB962C8B-B14F-4D97-AF65-F5344CB8AC3E}">
        <p14:creationId xmlns:p14="http://schemas.microsoft.com/office/powerpoint/2010/main" val="3451118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a:p>
            <a:r>
              <a:rPr lang="en-US" dirty="0"/>
              <a:t>----- Meeting Notes (24/02/15 18:14) -----</a:t>
            </a:r>
          </a:p>
          <a:p>
            <a:r>
              <a:rPr lang="en-US" dirty="0"/>
              <a:t>The previous slides bring this model to life.</a:t>
            </a:r>
          </a:p>
        </p:txBody>
      </p:sp>
      <p:sp>
        <p:nvSpPr>
          <p:cNvPr id="4" name="Slide Number Placeholder 3"/>
          <p:cNvSpPr>
            <a:spLocks noGrp="1"/>
          </p:cNvSpPr>
          <p:nvPr>
            <p:ph type="sldNum" sz="quarter" idx="10"/>
          </p:nvPr>
        </p:nvSpPr>
        <p:spPr/>
        <p:txBody>
          <a:bodyPr/>
          <a:lstStyle/>
          <a:p>
            <a:fld id="{3973A04A-70E9-47A3-B906-A3F74C005282}" type="slidenum">
              <a:rPr lang="en-GB" smtClean="0"/>
              <a:pPr/>
              <a:t>8</a:t>
            </a:fld>
            <a:endParaRPr lang="en-GB"/>
          </a:p>
        </p:txBody>
      </p:sp>
    </p:spTree>
    <p:extLst>
      <p:ext uri="{BB962C8B-B14F-4D97-AF65-F5344CB8AC3E}">
        <p14:creationId xmlns:p14="http://schemas.microsoft.com/office/powerpoint/2010/main" val="2654671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NUS green impact award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Social: Bitesize study/ Flexible Loans</a:t>
            </a:r>
          </a:p>
          <a:p>
            <a:endParaRPr lang="en-US" dirty="0"/>
          </a:p>
          <a:p>
            <a:r>
              <a:rPr lang="en-US" sz="1200" dirty="0"/>
              <a:t>Political The College of the Future Report</a:t>
            </a:r>
          </a:p>
        </p:txBody>
      </p:sp>
      <p:sp>
        <p:nvSpPr>
          <p:cNvPr id="4" name="Slide Number Placeholder 3"/>
          <p:cNvSpPr>
            <a:spLocks noGrp="1"/>
          </p:cNvSpPr>
          <p:nvPr>
            <p:ph type="sldNum" sz="quarter" idx="10"/>
          </p:nvPr>
        </p:nvSpPr>
        <p:spPr/>
        <p:txBody>
          <a:bodyPr/>
          <a:lstStyle/>
          <a:p>
            <a:fld id="{DB35E78B-D7B7-9641-9F58-2279983E2B66}" type="slidenum">
              <a:rPr lang="en-US" smtClean="0"/>
              <a:t>9</a:t>
            </a:fld>
            <a:endParaRPr lang="en-US"/>
          </a:p>
        </p:txBody>
      </p:sp>
    </p:spTree>
    <p:extLst>
      <p:ext uri="{BB962C8B-B14F-4D97-AF65-F5344CB8AC3E}">
        <p14:creationId xmlns:p14="http://schemas.microsoft.com/office/powerpoint/2010/main" val="954357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Useful model for where to look for trends</a:t>
            </a:r>
          </a:p>
          <a:p>
            <a:endParaRPr lang="en-US" dirty="0"/>
          </a:p>
          <a:p>
            <a:r>
              <a:rPr lang="en-US" dirty="0"/>
              <a:t>Three groups produce poster</a:t>
            </a:r>
          </a:p>
        </p:txBody>
      </p:sp>
      <p:sp>
        <p:nvSpPr>
          <p:cNvPr id="4" name="Slide Number Placeholder 3"/>
          <p:cNvSpPr>
            <a:spLocks noGrp="1"/>
          </p:cNvSpPr>
          <p:nvPr>
            <p:ph type="sldNum" sz="quarter" idx="10"/>
          </p:nvPr>
        </p:nvSpPr>
        <p:spPr/>
        <p:txBody>
          <a:bodyPr/>
          <a:lstStyle/>
          <a:p>
            <a:fld id="{DB35E78B-D7B7-9641-9F58-2279983E2B66}" type="slidenum">
              <a:rPr lang="en-US" smtClean="0"/>
              <a:t>13</a:t>
            </a:fld>
            <a:endParaRPr lang="en-US"/>
          </a:p>
        </p:txBody>
      </p:sp>
    </p:spTree>
    <p:extLst>
      <p:ext uri="{BB962C8B-B14F-4D97-AF65-F5344CB8AC3E}">
        <p14:creationId xmlns:p14="http://schemas.microsoft.com/office/powerpoint/2010/main" val="3587819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p:cNvSpPr>
            <a:spLocks noGrp="1" noChangeArrowheads="1"/>
          </p:cNvSpPr>
          <p:nvPr>
            <p:ph type="sldNum" sz="quarter" idx="5"/>
          </p:nvPr>
        </p:nvSpPr>
        <p:spPr>
          <a:ln/>
        </p:spPr>
        <p:txBody>
          <a:bodyPr/>
          <a:lstStyle/>
          <a:p>
            <a:fld id="{194728A3-F030-3C41-9126-A157CC0DE82A}" type="slidenum">
              <a:rPr lang="en-US"/>
              <a:pPr/>
              <a:t>20</a:t>
            </a:fld>
            <a:endParaRPr lang="en-US"/>
          </a:p>
        </p:txBody>
      </p:sp>
      <p:sp>
        <p:nvSpPr>
          <p:cNvPr id="11266" name="Rectangle 2"/>
          <p:cNvSpPr>
            <a:spLocks noGrp="1" noChangeArrowheads="1"/>
          </p:cNvSpPr>
          <p:nvPr>
            <p:ph type="body" idx="1"/>
          </p:nvPr>
        </p:nvSpPr>
        <p:spPr>
          <a:noFill/>
          <a:ln/>
        </p:spPr>
        <p:txBody>
          <a:bodyPr/>
          <a:lstStyle/>
          <a:p>
            <a:r>
              <a:rPr lang="en-US"/>
              <a:t>Notes:</a:t>
            </a:r>
          </a:p>
        </p:txBody>
      </p:sp>
      <p:sp>
        <p:nvSpPr>
          <p:cNvPr id="11267" name="Rectangle 3"/>
          <p:cNvSpPr>
            <a:spLocks noGrp="1" noRot="1" noChangeAspect="1" noChangeArrowheads="1" noTextEdit="1"/>
          </p:cNvSpPr>
          <p:nvPr>
            <p:ph type="sldImg"/>
          </p:nvPr>
        </p:nvSpPr>
        <p:spPr>
          <a:ln cap="flat"/>
          <a:extLs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937300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go about is to change the course of a ship by </a:t>
            </a:r>
            <a:r>
              <a:rPr lang="en-GB" sz="1200" b="1" i="0" u="none" strike="noStrike" kern="1200" dirty="0">
                <a:solidFill>
                  <a:schemeClr val="tx1"/>
                </a:solidFill>
                <a:effectLst/>
                <a:latin typeface="+mn-lt"/>
                <a:ea typeface="+mn-ea"/>
                <a:cs typeface="+mn-cs"/>
              </a:rPr>
              <a:t>tacking</a:t>
            </a:r>
            <a:endParaRPr lang="en-US" dirty="0"/>
          </a:p>
        </p:txBody>
      </p:sp>
      <p:sp>
        <p:nvSpPr>
          <p:cNvPr id="4" name="Slide Number Placeholder 3"/>
          <p:cNvSpPr>
            <a:spLocks noGrp="1"/>
          </p:cNvSpPr>
          <p:nvPr>
            <p:ph type="sldNum" sz="quarter" idx="5"/>
          </p:nvPr>
        </p:nvSpPr>
        <p:spPr/>
        <p:txBody>
          <a:bodyPr/>
          <a:lstStyle/>
          <a:p>
            <a:fld id="{BE39C44E-5795-B346-A29C-6C0F2E20B3B7}" type="slidenum">
              <a:rPr lang="en-US" smtClean="0"/>
              <a:t>22</a:t>
            </a:fld>
            <a:endParaRPr lang="en-US"/>
          </a:p>
        </p:txBody>
      </p:sp>
    </p:spTree>
    <p:extLst>
      <p:ext uri="{BB962C8B-B14F-4D97-AF65-F5344CB8AC3E}">
        <p14:creationId xmlns:p14="http://schemas.microsoft.com/office/powerpoint/2010/main" val="3736192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Disruptor Thinking </a:t>
            </a:r>
          </a:p>
        </p:txBody>
      </p:sp>
      <p:sp>
        <p:nvSpPr>
          <p:cNvPr id="4" name="Slide Number Placeholder 3"/>
          <p:cNvSpPr>
            <a:spLocks noGrp="1"/>
          </p:cNvSpPr>
          <p:nvPr>
            <p:ph type="sldNum" sz="quarter" idx="5"/>
          </p:nvPr>
        </p:nvSpPr>
        <p:spPr/>
        <p:txBody>
          <a:bodyPr/>
          <a:lstStyle/>
          <a:p>
            <a:fld id="{039AF573-2BBC-EB48-9FAA-A84B71079A61}" type="slidenum">
              <a:rPr lang="en-GB" smtClean="0"/>
              <a:t>25</a:t>
            </a:fld>
            <a:endParaRPr lang="en-GB"/>
          </a:p>
        </p:txBody>
      </p:sp>
    </p:spTree>
    <p:extLst>
      <p:ext uri="{BB962C8B-B14F-4D97-AF65-F5344CB8AC3E}">
        <p14:creationId xmlns:p14="http://schemas.microsoft.com/office/powerpoint/2010/main" val="1642873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Skills for the work place – cash cow</a:t>
            </a:r>
          </a:p>
        </p:txBody>
      </p:sp>
      <p:sp>
        <p:nvSpPr>
          <p:cNvPr id="4" name="Slide Number Placeholder 3"/>
          <p:cNvSpPr>
            <a:spLocks noGrp="1"/>
          </p:cNvSpPr>
          <p:nvPr>
            <p:ph type="sldNum" sz="quarter" idx="5"/>
          </p:nvPr>
        </p:nvSpPr>
        <p:spPr/>
        <p:txBody>
          <a:bodyPr/>
          <a:lstStyle/>
          <a:p>
            <a:fld id="{BE39C44E-5795-B346-A29C-6C0F2E20B3B7}" type="slidenum">
              <a:rPr lang="en-US" smtClean="0"/>
              <a:t>26</a:t>
            </a:fld>
            <a:endParaRPr lang="en-US"/>
          </a:p>
        </p:txBody>
      </p:sp>
    </p:spTree>
    <p:extLst>
      <p:ext uri="{BB962C8B-B14F-4D97-AF65-F5344CB8AC3E}">
        <p14:creationId xmlns:p14="http://schemas.microsoft.com/office/powerpoint/2010/main" val="1217126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Write a press release for your </a:t>
            </a:r>
            <a:r>
              <a:rPr lang="en-US" dirty="0" err="1"/>
              <a:t>organisation</a:t>
            </a:r>
            <a:r>
              <a:rPr lang="en-US" dirty="0"/>
              <a:t> celebrating your stunning success in 5 years time</a:t>
            </a:r>
            <a:endParaRPr lang="en-GB" dirty="0"/>
          </a:p>
        </p:txBody>
      </p:sp>
      <p:sp>
        <p:nvSpPr>
          <p:cNvPr id="4" name="Slide Number Placeholder 3"/>
          <p:cNvSpPr>
            <a:spLocks noGrp="1"/>
          </p:cNvSpPr>
          <p:nvPr>
            <p:ph type="sldNum" sz="quarter" idx="10"/>
          </p:nvPr>
        </p:nvSpPr>
        <p:spPr/>
        <p:txBody>
          <a:bodyPr/>
          <a:lstStyle/>
          <a:p>
            <a:fld id="{039AF573-2BBC-EB48-9FAA-A84B71079A61}" type="slidenum">
              <a:rPr lang="en-GB" smtClean="0"/>
              <a:t>29</a:t>
            </a:fld>
            <a:endParaRPr lang="en-GB"/>
          </a:p>
        </p:txBody>
      </p:sp>
    </p:spTree>
    <p:extLst>
      <p:ext uri="{BB962C8B-B14F-4D97-AF65-F5344CB8AC3E}">
        <p14:creationId xmlns:p14="http://schemas.microsoft.com/office/powerpoint/2010/main" val="1247630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Write a press release for your </a:t>
            </a:r>
            <a:r>
              <a:rPr lang="en-US" dirty="0" err="1"/>
              <a:t>organisation</a:t>
            </a:r>
            <a:r>
              <a:rPr lang="en-US" dirty="0"/>
              <a:t> celebrating your stunning success in 5 years time</a:t>
            </a:r>
            <a:endParaRPr lang="en-GB" dirty="0"/>
          </a:p>
        </p:txBody>
      </p:sp>
      <p:sp>
        <p:nvSpPr>
          <p:cNvPr id="4" name="Slide Number Placeholder 3"/>
          <p:cNvSpPr>
            <a:spLocks noGrp="1"/>
          </p:cNvSpPr>
          <p:nvPr>
            <p:ph type="sldNum" sz="quarter" idx="10"/>
          </p:nvPr>
        </p:nvSpPr>
        <p:spPr/>
        <p:txBody>
          <a:bodyPr/>
          <a:lstStyle/>
          <a:p>
            <a:fld id="{039AF573-2BBC-EB48-9FAA-A84B71079A61}" type="slidenum">
              <a:rPr lang="en-GB" smtClean="0"/>
              <a:t>31</a:t>
            </a:fld>
            <a:endParaRPr lang="en-GB"/>
          </a:p>
        </p:txBody>
      </p:sp>
    </p:spTree>
    <p:extLst>
      <p:ext uri="{BB962C8B-B14F-4D97-AF65-F5344CB8AC3E}">
        <p14:creationId xmlns:p14="http://schemas.microsoft.com/office/powerpoint/2010/main" val="3064430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atin typeface="Calibri" charset="0"/>
            </a:endParaRPr>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FC8579D-464D-C644-94B0-E18C24F8B900}" type="slidenum">
              <a:rPr lang="en-US" sz="1200"/>
              <a:pPr eaLnBrk="1" hangingPunct="1"/>
              <a:t>35</a:t>
            </a:fld>
            <a:endParaRPr lang="en-US" sz="1200"/>
          </a:p>
        </p:txBody>
      </p:sp>
    </p:spTree>
    <p:extLst>
      <p:ext uri="{BB962C8B-B14F-4D97-AF65-F5344CB8AC3E}">
        <p14:creationId xmlns:p14="http://schemas.microsoft.com/office/powerpoint/2010/main" val="2070879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5D233C5-6EFC-434D-9C01-7931C5108C97}" type="datetimeFigureOut">
              <a:rPr lang="en-US" smtClean="0"/>
              <a:t>11/20/2020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16579013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5D233C5-6EFC-434D-9C01-7931C5108C97}" type="datetimeFigureOut">
              <a:rPr lang="en-US" smtClean="0"/>
              <a:t>11/20/2020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2950242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5D233C5-6EFC-434D-9C01-7931C5108C97}" type="datetimeFigureOut">
              <a:rPr lang="en-US" smtClean="0"/>
              <a:t>11/20/2020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33181668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5D233C5-6EFC-434D-9C01-7931C5108C97}" type="datetimeFigureOut">
              <a:rPr lang="en-US" smtClean="0"/>
              <a:t>11/20/2020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3555482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5D233C5-6EFC-434D-9C01-7931C5108C97}" type="datetimeFigureOut">
              <a:rPr lang="en-US" smtClean="0"/>
              <a:t>11/20/2020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C6D34F-FC79-7341-B823-E14913E814C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8747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D233C5-6EFC-434D-9C01-7931C5108C97}" type="datetimeFigureOut">
              <a:rPr lang="en-US" smtClean="0"/>
              <a:t>11/20/2020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803844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D233C5-6EFC-434D-9C01-7931C5108C97}" type="datetimeFigureOut">
              <a:rPr lang="en-US" smtClean="0"/>
              <a:t>11/20/2020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3708278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05D233C5-6EFC-434D-9C01-7931C5108C97}" type="datetimeFigureOut">
              <a:rPr lang="en-US" smtClean="0"/>
              <a:t>11/20/2020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2575186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5D233C5-6EFC-434D-9C01-7931C5108C97}" type="datetimeFigureOut">
              <a:rPr lang="en-US" smtClean="0"/>
              <a:t>11/20/2020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178605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D233C5-6EFC-434D-9C01-7931C5108C97}" type="datetimeFigureOut">
              <a:rPr lang="en-US" smtClean="0"/>
              <a:t>11/20/2020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509748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D233C5-6EFC-434D-9C01-7931C5108C97}" type="datetimeFigureOut">
              <a:rPr lang="en-US" smtClean="0"/>
              <a:t>11/20/2020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C6D34F-FC79-7341-B823-E14913E814CD}" type="slidenum">
              <a:rPr lang="en-US" smtClean="0"/>
              <a:t>‹#›</a:t>
            </a:fld>
            <a:endParaRPr lang="en-US"/>
          </a:p>
        </p:txBody>
      </p:sp>
    </p:spTree>
    <p:extLst>
      <p:ext uri="{BB962C8B-B14F-4D97-AF65-F5344CB8AC3E}">
        <p14:creationId xmlns:p14="http://schemas.microsoft.com/office/powerpoint/2010/main" val="3843348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ection Header Teal">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Slide Number Placeholder 5"/>
          <p:cNvSpPr>
            <a:spLocks noGrp="1"/>
          </p:cNvSpPr>
          <p:nvPr>
            <p:ph type="sldNum" sz="quarter" idx="10"/>
          </p:nvPr>
        </p:nvSpPr>
        <p:spPr/>
        <p:txBody>
          <a:bodyPr/>
          <a:lstStyle>
            <a:lvl1pPr>
              <a:defRPr smtClean="0">
                <a:solidFill>
                  <a:srgbClr val="000000"/>
                </a:solidFill>
              </a:defRPr>
            </a:lvl1pPr>
          </a:lstStyle>
          <a:p>
            <a:pPr>
              <a:defRPr/>
            </a:pPr>
            <a:fld id="{1DC7C5F3-E7D5-7E44-8192-B93403F05D84}" type="slidenum">
              <a:rPr lang="en-US" smtClean="0"/>
              <a:pPr>
                <a:defRPr/>
              </a:pPr>
              <a:t>‹#›</a:t>
            </a:fld>
            <a:endParaRPr lang="en-US" dirty="0"/>
          </a:p>
        </p:txBody>
      </p:sp>
      <p:sp>
        <p:nvSpPr>
          <p:cNvPr id="4" name="Title Placeholder 1"/>
          <p:cNvSpPr>
            <a:spLocks noGrp="1"/>
          </p:cNvSpPr>
          <p:nvPr>
            <p:ph type="title"/>
          </p:nvPr>
        </p:nvSpPr>
        <p:spPr>
          <a:xfrm>
            <a:off x="620872" y="1865878"/>
            <a:ext cx="10961528" cy="1563123"/>
          </a:xfrm>
          <a:prstGeom prst="rect">
            <a:avLst/>
          </a:prstGeom>
        </p:spPr>
        <p:txBody>
          <a:bodyPr rtlCol="0" anchor="t" anchorCtr="0">
            <a:normAutofit/>
          </a:bodyPr>
          <a:lstStyle>
            <a:lvl1pPr>
              <a:defRPr>
                <a:solidFill>
                  <a:schemeClr val="bg1"/>
                </a:solidFill>
              </a:defRPr>
            </a:lvl1pPr>
          </a:lstStyle>
          <a:p>
            <a:r>
              <a:rPr lang="en-US"/>
              <a:t>Click to edit Master title style</a:t>
            </a:r>
            <a:endParaRPr lang="en-US" dirty="0"/>
          </a:p>
        </p:txBody>
      </p:sp>
      <p:sp>
        <p:nvSpPr>
          <p:cNvPr id="5" name="Text Placeholder 2"/>
          <p:cNvSpPr>
            <a:spLocks noGrp="1"/>
          </p:cNvSpPr>
          <p:nvPr>
            <p:ph type="body" sz="quarter" idx="11"/>
          </p:nvPr>
        </p:nvSpPr>
        <p:spPr>
          <a:xfrm>
            <a:off x="621389" y="5300272"/>
            <a:ext cx="10961011" cy="440241"/>
          </a:xfrm>
        </p:spPr>
        <p:txBody>
          <a:bodyPr anchor="b" anchorCtr="0"/>
          <a:lstStyle>
            <a:lvl1pPr marL="0" indent="0">
              <a:buNone/>
              <a:defRPr sz="2200" b="0">
                <a:solidFill>
                  <a:schemeClr val="bg1"/>
                </a:solidFill>
                <a:latin typeface="+mj-lt"/>
              </a:defRPr>
            </a:lvl1pPr>
            <a:lvl2pPr marL="457200" indent="0">
              <a:buNone/>
              <a:defRPr sz="2200"/>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 name="Rectangle 1">
            <a:extLst>
              <a:ext uri="{FF2B5EF4-FFF2-40B4-BE49-F238E27FC236}">
                <a16:creationId xmlns:a16="http://schemas.microsoft.com/office/drawing/2014/main" id="{51D679A0-6CF8-D242-9162-4CB7E8BEF77E}"/>
              </a:ext>
            </a:extLst>
          </p:cNvPr>
          <p:cNvSpPr/>
          <p:nvPr userDrawn="1"/>
        </p:nvSpPr>
        <p:spPr>
          <a:xfrm>
            <a:off x="463138" y="6258296"/>
            <a:ext cx="2814452" cy="599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871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Slide C">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924372" y="1865878"/>
            <a:ext cx="9343717" cy="1563123"/>
          </a:xfrm>
          <a:prstGeom prst="rect">
            <a:avLst/>
          </a:prstGeom>
        </p:spPr>
        <p:txBody>
          <a:bodyPr rtlCol="0" anchor="t" anchorCtr="0">
            <a:normAutofit/>
          </a:bodyPr>
          <a:lstStyle>
            <a:lvl1pPr>
              <a:defRPr>
                <a:solidFill>
                  <a:srgbClr val="000000"/>
                </a:solidFill>
              </a:defRPr>
            </a:lvl1pPr>
          </a:lstStyle>
          <a:p>
            <a:r>
              <a:rPr lang="en-US"/>
              <a:t>Click to edit Master title style</a:t>
            </a:r>
            <a:endParaRPr lang="en-US" dirty="0"/>
          </a:p>
        </p:txBody>
      </p:sp>
      <p:sp>
        <p:nvSpPr>
          <p:cNvPr id="3" name="Text Placeholder 2"/>
          <p:cNvSpPr>
            <a:spLocks noGrp="1"/>
          </p:cNvSpPr>
          <p:nvPr>
            <p:ph type="body" sz="quarter" idx="10"/>
          </p:nvPr>
        </p:nvSpPr>
        <p:spPr>
          <a:xfrm>
            <a:off x="924985" y="4990598"/>
            <a:ext cx="9342967" cy="440241"/>
          </a:xfrm>
        </p:spPr>
        <p:txBody>
          <a:bodyPr anchor="b" anchorCtr="0"/>
          <a:lstStyle>
            <a:lvl1pPr marL="0" indent="0">
              <a:buNone/>
              <a:defRPr sz="2200" b="0">
                <a:latin typeface="+mj-lt"/>
              </a:defRPr>
            </a:lvl1pPr>
            <a:lvl2pPr marL="457200" indent="0">
              <a:buNone/>
              <a:defRPr sz="2200"/>
            </a:lvl2pPr>
            <a:lvl3pPr marL="914400" indent="0">
              <a:buNone/>
              <a:defRPr/>
            </a:lvl3pPr>
            <a:lvl4pPr marL="1371600" indent="0">
              <a:buNone/>
              <a:defRPr/>
            </a:lvl4pPr>
            <a:lvl5pPr marL="1828800" indent="0">
              <a:buNone/>
              <a:defRPr/>
            </a:lvl5pPr>
          </a:lstStyle>
          <a:p>
            <a:pPr lvl="0"/>
            <a:r>
              <a:rPr lang="en-US"/>
              <a:t>Click to edit Master text styles</a:t>
            </a:r>
          </a:p>
        </p:txBody>
      </p:sp>
      <p:pic>
        <p:nvPicPr>
          <p:cNvPr id="5" name="Picture 4">
            <a:extLst>
              <a:ext uri="{FF2B5EF4-FFF2-40B4-BE49-F238E27FC236}">
                <a16:creationId xmlns:a16="http://schemas.microsoft.com/office/drawing/2014/main" id="{B56AA8B9-8C78-CE40-A2E7-C326D4E4F0DC}"/>
              </a:ext>
            </a:extLst>
          </p:cNvPr>
          <p:cNvPicPr>
            <a:picLocks noChangeAspect="1"/>
          </p:cNvPicPr>
          <p:nvPr userDrawn="1"/>
        </p:nvPicPr>
        <p:blipFill>
          <a:blip r:embed="rId3"/>
          <a:stretch>
            <a:fillRect/>
          </a:stretch>
        </p:blipFill>
        <p:spPr>
          <a:xfrm>
            <a:off x="924373" y="610958"/>
            <a:ext cx="3959308" cy="880946"/>
          </a:xfrm>
          <a:prstGeom prst="rect">
            <a:avLst/>
          </a:prstGeom>
        </p:spPr>
      </p:pic>
    </p:spTree>
    <p:extLst>
      <p:ext uri="{BB962C8B-B14F-4D97-AF65-F5344CB8AC3E}">
        <p14:creationId xmlns:p14="http://schemas.microsoft.com/office/powerpoint/2010/main" val="1336503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5D233C5-6EFC-434D-9C01-7931C5108C97}" type="datetimeFigureOut">
              <a:rPr lang="en-US" smtClean="0"/>
              <a:t>11/20/2020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0C6D34F-FC79-7341-B823-E14913E814CD}" type="slidenum">
              <a:rPr lang="en-US" smtClean="0"/>
              <a:t>‹#›</a:t>
            </a:fld>
            <a:endParaRPr lang="en-US"/>
          </a:p>
        </p:txBody>
      </p:sp>
    </p:spTree>
    <p:extLst>
      <p:ext uri="{BB962C8B-B14F-4D97-AF65-F5344CB8AC3E}">
        <p14:creationId xmlns:p14="http://schemas.microsoft.com/office/powerpoint/2010/main" val="290393292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14.xml.rels><?xml version="1.0" encoding="UTF-8" standalone="yes"?>
<Relationships xmlns="http://schemas.openxmlformats.org/package/2006/relationships"><Relationship Id="rId3" Type="http://schemas.openxmlformats.org/officeDocument/2006/relationships/hyperlink" Target="https://www.hepi.ac.uk/2019/05/02/who-influences-uk-higher-education-policy/"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pi.ac.uk/2019/05/02/who-influences-uk-higher-education-policy/"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19.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8.wmf"/><Relationship Id="rId5" Type="http://schemas.openxmlformats.org/officeDocument/2006/relationships/oleObject" Target="../embeddings/oleObject2.bin"/><Relationship Id="rId10" Type="http://schemas.openxmlformats.org/officeDocument/2006/relationships/image" Target="../media/image20.wmf"/><Relationship Id="rId4" Type="http://schemas.openxmlformats.org/officeDocument/2006/relationships/image" Target="../media/image17.wmf"/><Relationship Id="rId9" Type="http://schemas.openxmlformats.org/officeDocument/2006/relationships/oleObject" Target="../embeddings/oleObject4.bin"/></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CE363-B8C6-3147-8268-938B3420742B}"/>
              </a:ext>
            </a:extLst>
          </p:cNvPr>
          <p:cNvSpPr>
            <a:spLocks noGrp="1"/>
          </p:cNvSpPr>
          <p:nvPr>
            <p:ph type="ctrTitle"/>
          </p:nvPr>
        </p:nvSpPr>
        <p:spPr/>
        <p:txBody>
          <a:bodyPr/>
          <a:lstStyle/>
          <a:p>
            <a:pPr algn="ctr"/>
            <a:r>
              <a:rPr lang="en-US" dirty="0" err="1">
                <a:solidFill>
                  <a:schemeClr val="accent6">
                    <a:lumMod val="50000"/>
                  </a:schemeClr>
                </a:solidFill>
              </a:rPr>
              <a:t>Croeso</a:t>
            </a:r>
            <a:r>
              <a:rPr lang="en-US" dirty="0">
                <a:solidFill>
                  <a:schemeClr val="accent6">
                    <a:lumMod val="50000"/>
                  </a:schemeClr>
                </a:solidFill>
              </a:rPr>
              <a:t> / Welcome</a:t>
            </a:r>
          </a:p>
        </p:txBody>
      </p:sp>
      <p:sp>
        <p:nvSpPr>
          <p:cNvPr id="4" name="Subtitle 3">
            <a:extLst>
              <a:ext uri="{FF2B5EF4-FFF2-40B4-BE49-F238E27FC236}">
                <a16:creationId xmlns:a16="http://schemas.microsoft.com/office/drawing/2014/main" id="{037F6773-B05A-904B-8644-AAAF94E9B87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94117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721DEA-18E4-8C4B-A179-CFAEA9545700}"/>
              </a:ext>
            </a:extLst>
          </p:cNvPr>
          <p:cNvSpPr>
            <a:spLocks noGrp="1"/>
          </p:cNvSpPr>
          <p:nvPr>
            <p:ph type="ctrTitle"/>
          </p:nvPr>
        </p:nvSpPr>
        <p:spPr/>
        <p:txBody>
          <a:bodyPr>
            <a:normAutofit fontScale="90000"/>
          </a:bodyPr>
          <a:lstStyle/>
          <a:p>
            <a:r>
              <a:rPr lang="en-GB" sz="4000" dirty="0">
                <a:solidFill>
                  <a:schemeClr val="bg1"/>
                </a:solidFill>
              </a:rPr>
              <a:t>Mapping the HE External Environment</a:t>
            </a:r>
            <a:br>
              <a:rPr lang="en-GB" sz="4000" dirty="0">
                <a:solidFill>
                  <a:schemeClr val="bg1"/>
                </a:solidFill>
              </a:rPr>
            </a:br>
            <a:endParaRPr lang="en-US" dirty="0"/>
          </a:p>
        </p:txBody>
      </p:sp>
      <p:sp>
        <p:nvSpPr>
          <p:cNvPr id="5" name="Subtitle 4">
            <a:extLst>
              <a:ext uri="{FF2B5EF4-FFF2-40B4-BE49-F238E27FC236}">
                <a16:creationId xmlns:a16="http://schemas.microsoft.com/office/drawing/2014/main" id="{3ED41700-DFE8-8146-ACFD-01BA0DA940E4}"/>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99691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833978" y="310139"/>
            <a:ext cx="6048376" cy="646331"/>
          </a:xfrm>
          <a:prstGeom prst="rect">
            <a:avLst/>
          </a:prstGeom>
          <a:noFill/>
        </p:spPr>
        <p:txBody>
          <a:bodyPr>
            <a:spAutoFit/>
          </a:bodyPr>
          <a:lstStyle/>
          <a:p>
            <a:pPr algn="ctr" fontAlgn="base">
              <a:spcBef>
                <a:spcPct val="0"/>
              </a:spcBef>
              <a:spcAft>
                <a:spcPct val="0"/>
              </a:spcAft>
              <a:defRPr/>
            </a:pPr>
            <a:r>
              <a:rPr lang="en-GB" sz="3600" b="1" kern="0" dirty="0">
                <a:solidFill>
                  <a:schemeClr val="bg1">
                    <a:lumMod val="50000"/>
                  </a:schemeClr>
                </a:solidFill>
                <a:latin typeface="Calibri"/>
                <a:ea typeface="ヒラギノ角ゴ Pro W3"/>
                <a:cs typeface="Calibri"/>
                <a:sym typeface="Gill Sans" charset="0"/>
              </a:rPr>
              <a:t>THE PACE OF CHANGE</a:t>
            </a:r>
            <a:endParaRPr lang="en-GB" sz="3600" dirty="0">
              <a:solidFill>
                <a:schemeClr val="bg1">
                  <a:lumMod val="50000"/>
                </a:schemeClr>
              </a:solidFill>
              <a:latin typeface="Calibri"/>
              <a:ea typeface="ヒラギノ角ゴ Pro W3" charset="-128"/>
              <a:cs typeface="Calibri"/>
              <a:sym typeface="Arial" charset="0"/>
            </a:endParaRPr>
          </a:p>
        </p:txBody>
      </p:sp>
      <p:pic>
        <p:nvPicPr>
          <p:cNvPr id="50181"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8846" y="1628795"/>
            <a:ext cx="4338640" cy="460851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2" descr="$100 lapto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2371" y="3429000"/>
            <a:ext cx="3546475" cy="24828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71478" y="1726908"/>
            <a:ext cx="2862263" cy="1527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 name="Picture 3" descr="A hand holding a cellphone&#10;&#10;Description automatically generated">
            <a:extLst>
              <a:ext uri="{FF2B5EF4-FFF2-40B4-BE49-F238E27FC236}">
                <a16:creationId xmlns:a16="http://schemas.microsoft.com/office/drawing/2014/main" id="{2C1B8B8F-57C6-E34E-A430-F8B45967C11A}"/>
              </a:ext>
            </a:extLst>
          </p:cNvPr>
          <p:cNvPicPr>
            <a:picLocks noChangeAspect="1"/>
          </p:cNvPicPr>
          <p:nvPr/>
        </p:nvPicPr>
        <p:blipFill>
          <a:blip r:embed="rId6"/>
          <a:stretch>
            <a:fillRect/>
          </a:stretch>
        </p:blipFill>
        <p:spPr>
          <a:xfrm flipH="1">
            <a:off x="9776918" y="1262161"/>
            <a:ext cx="1628775" cy="2171700"/>
          </a:xfrm>
          <a:prstGeom prst="rect">
            <a:avLst/>
          </a:prstGeom>
        </p:spPr>
      </p:pic>
      <p:pic>
        <p:nvPicPr>
          <p:cNvPr id="10" name="Picture 9" descr="A hand holding a remote control&#10;&#10;Description automatically generated">
            <a:extLst>
              <a:ext uri="{FF2B5EF4-FFF2-40B4-BE49-F238E27FC236}">
                <a16:creationId xmlns:a16="http://schemas.microsoft.com/office/drawing/2014/main" id="{A3EE19AA-EA0B-D540-A6DA-589537A18114}"/>
              </a:ext>
            </a:extLst>
          </p:cNvPr>
          <p:cNvPicPr>
            <a:picLocks noChangeAspect="1"/>
          </p:cNvPicPr>
          <p:nvPr/>
        </p:nvPicPr>
        <p:blipFill>
          <a:blip r:embed="rId7"/>
          <a:stretch>
            <a:fillRect/>
          </a:stretch>
        </p:blipFill>
        <p:spPr>
          <a:xfrm>
            <a:off x="9046864" y="4045243"/>
            <a:ext cx="3088885" cy="1737498"/>
          </a:xfrm>
          <a:prstGeom prst="rect">
            <a:avLst/>
          </a:prstGeom>
        </p:spPr>
      </p:pic>
    </p:spTree>
    <p:extLst>
      <p:ext uri="{BB962C8B-B14F-4D97-AF65-F5344CB8AC3E}">
        <p14:creationId xmlns:p14="http://schemas.microsoft.com/office/powerpoint/2010/main" val="6148614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018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linds(horizontal)">
                                      <p:cBhvr>
                                        <p:cTn id="19" dur="500"/>
                                        <p:tgtEl>
                                          <p:spTgt spid="4"/>
                                        </p:tgtEl>
                                      </p:cBhvr>
                                    </p:animEffect>
                                  </p:childTnLst>
                                </p:cTn>
                              </p:par>
                              <p:par>
                                <p:cTn id="20" presetID="3" presetClass="entr" presetSubtype="1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linds(horizontal)">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CAC6C-6955-324C-88E4-764969D3EE40}"/>
              </a:ext>
            </a:extLst>
          </p:cNvPr>
          <p:cNvSpPr>
            <a:spLocks noGrp="1"/>
          </p:cNvSpPr>
          <p:nvPr>
            <p:ph type="title"/>
          </p:nvPr>
        </p:nvSpPr>
        <p:spPr/>
        <p:txBody>
          <a:bodyPr/>
          <a:lstStyle/>
          <a:p>
            <a:r>
              <a:rPr lang="en-US" dirty="0"/>
              <a:t>Top 8 Tech Trends for 2020</a:t>
            </a:r>
          </a:p>
        </p:txBody>
      </p:sp>
      <p:sp>
        <p:nvSpPr>
          <p:cNvPr id="3" name="Content Placeholder 2">
            <a:extLst>
              <a:ext uri="{FF2B5EF4-FFF2-40B4-BE49-F238E27FC236}">
                <a16:creationId xmlns:a16="http://schemas.microsoft.com/office/drawing/2014/main" id="{F8F66B8F-1384-CE4E-B50B-BB3705947EDC}"/>
              </a:ext>
            </a:extLst>
          </p:cNvPr>
          <p:cNvSpPr>
            <a:spLocks noGrp="1"/>
          </p:cNvSpPr>
          <p:nvPr>
            <p:ph idx="1"/>
          </p:nvPr>
        </p:nvSpPr>
        <p:spPr>
          <a:xfrm>
            <a:off x="2231136" y="2303813"/>
            <a:ext cx="7729728" cy="4168239"/>
          </a:xfrm>
        </p:spPr>
        <p:txBody>
          <a:bodyPr>
            <a:normAutofit/>
          </a:bodyPr>
          <a:lstStyle/>
          <a:p>
            <a:r>
              <a:rPr lang="en-US" sz="2200" dirty="0"/>
              <a:t>Artificial Intelligence (AI)</a:t>
            </a:r>
          </a:p>
          <a:p>
            <a:r>
              <a:rPr lang="en-US" sz="2200" dirty="0"/>
              <a:t>Machine Learning</a:t>
            </a:r>
          </a:p>
          <a:p>
            <a:r>
              <a:rPr lang="en-US" sz="2200" dirty="0"/>
              <a:t>Robotic Process Automation (RPA)</a:t>
            </a:r>
          </a:p>
          <a:p>
            <a:r>
              <a:rPr lang="en-US" sz="2200" dirty="0"/>
              <a:t>Edge Computing</a:t>
            </a:r>
          </a:p>
          <a:p>
            <a:r>
              <a:rPr lang="en-US" sz="2200" dirty="0"/>
              <a:t>Virtual Reality and Augmented Reality</a:t>
            </a:r>
          </a:p>
          <a:p>
            <a:r>
              <a:rPr lang="en-US" sz="2200" dirty="0"/>
              <a:t>Blockchain</a:t>
            </a:r>
          </a:p>
          <a:p>
            <a:r>
              <a:rPr lang="en-US" sz="2200" dirty="0"/>
              <a:t>Internet of Things</a:t>
            </a:r>
          </a:p>
          <a:p>
            <a:r>
              <a:rPr lang="en-US" sz="2200" dirty="0"/>
              <a:t>Cybersecurity</a:t>
            </a:r>
          </a:p>
          <a:p>
            <a:endParaRPr lang="en-US" dirty="0"/>
          </a:p>
        </p:txBody>
      </p:sp>
    </p:spTree>
    <p:extLst>
      <p:ext uri="{BB962C8B-B14F-4D97-AF65-F5344CB8AC3E}">
        <p14:creationId xmlns:p14="http://schemas.microsoft.com/office/powerpoint/2010/main" val="3116220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D2A81-5502-FB4B-AC95-D5EB21C62F65}"/>
              </a:ext>
            </a:extLst>
          </p:cNvPr>
          <p:cNvSpPr>
            <a:spLocks noGrp="1"/>
          </p:cNvSpPr>
          <p:nvPr>
            <p:ph type="title"/>
          </p:nvPr>
        </p:nvSpPr>
        <p:spPr/>
        <p:txBody>
          <a:bodyPr/>
          <a:lstStyle/>
          <a:p>
            <a:r>
              <a:rPr lang="en-US" dirty="0"/>
              <a:t>GEN Z: 1995-2015</a:t>
            </a:r>
          </a:p>
        </p:txBody>
      </p:sp>
      <p:sp>
        <p:nvSpPr>
          <p:cNvPr id="3" name="Content Placeholder 2">
            <a:extLst>
              <a:ext uri="{FF2B5EF4-FFF2-40B4-BE49-F238E27FC236}">
                <a16:creationId xmlns:a16="http://schemas.microsoft.com/office/drawing/2014/main" id="{83B191C0-1455-C44E-AF15-3C73FDF81F38}"/>
              </a:ext>
            </a:extLst>
          </p:cNvPr>
          <p:cNvSpPr>
            <a:spLocks noGrp="1"/>
          </p:cNvSpPr>
          <p:nvPr>
            <p:ph sz="half" idx="1"/>
          </p:nvPr>
        </p:nvSpPr>
        <p:spPr>
          <a:xfrm>
            <a:off x="1581912" y="2638044"/>
            <a:ext cx="4271771" cy="3549000"/>
          </a:xfrm>
        </p:spPr>
        <p:txBody>
          <a:bodyPr>
            <a:normAutofit/>
          </a:bodyPr>
          <a:lstStyle/>
          <a:p>
            <a:r>
              <a:rPr lang="en-US" sz="2400" b="1" dirty="0"/>
              <a:t>Tech </a:t>
            </a:r>
            <a:r>
              <a:rPr lang="en-US" sz="2400" b="1" dirty="0" err="1"/>
              <a:t>Savy</a:t>
            </a:r>
            <a:endParaRPr lang="en-US" sz="2400" b="1" dirty="0"/>
          </a:p>
          <a:p>
            <a:pPr lvl="1"/>
            <a:r>
              <a:rPr lang="en-US" sz="2000" dirty="0"/>
              <a:t>Need a good on-line presence</a:t>
            </a:r>
          </a:p>
          <a:p>
            <a:r>
              <a:rPr lang="en-US" sz="2400" b="1" dirty="0"/>
              <a:t>Risk Adverse</a:t>
            </a:r>
          </a:p>
          <a:p>
            <a:pPr lvl="1"/>
            <a:r>
              <a:rPr lang="en-GB" sz="2000" dirty="0"/>
              <a:t>Emphasise job security and growth opportunities</a:t>
            </a:r>
          </a:p>
          <a:p>
            <a:r>
              <a:rPr lang="en-GB" sz="2400" b="1" dirty="0"/>
              <a:t>Independent</a:t>
            </a:r>
          </a:p>
          <a:p>
            <a:pPr lvl="1"/>
            <a:r>
              <a:rPr lang="en-GB" sz="2000" dirty="0"/>
              <a:t>Focus on flexibility and ownership</a:t>
            </a:r>
          </a:p>
          <a:p>
            <a:pPr marL="457200" lvl="1" indent="0">
              <a:buNone/>
            </a:pPr>
            <a:endParaRPr lang="en-GB" sz="2000" dirty="0"/>
          </a:p>
        </p:txBody>
      </p:sp>
      <p:sp>
        <p:nvSpPr>
          <p:cNvPr id="4" name="Content Placeholder 3">
            <a:extLst>
              <a:ext uri="{FF2B5EF4-FFF2-40B4-BE49-F238E27FC236}">
                <a16:creationId xmlns:a16="http://schemas.microsoft.com/office/drawing/2014/main" id="{94C6D0F6-8E13-8440-BD8D-A3D9DF8C2DDA}"/>
              </a:ext>
            </a:extLst>
          </p:cNvPr>
          <p:cNvSpPr>
            <a:spLocks noGrp="1"/>
          </p:cNvSpPr>
          <p:nvPr>
            <p:ph sz="half" idx="2"/>
          </p:nvPr>
        </p:nvSpPr>
        <p:spPr>
          <a:xfrm>
            <a:off x="6338315" y="2638043"/>
            <a:ext cx="4270247" cy="3548999"/>
          </a:xfrm>
        </p:spPr>
        <p:txBody>
          <a:bodyPr>
            <a:normAutofit/>
          </a:bodyPr>
          <a:lstStyle/>
          <a:p>
            <a:r>
              <a:rPr lang="en-GB" sz="2400" b="1" dirty="0"/>
              <a:t>Competitive </a:t>
            </a:r>
          </a:p>
          <a:p>
            <a:pPr lvl="1"/>
            <a:r>
              <a:rPr lang="en-GB" sz="2000" dirty="0"/>
              <a:t>Recognise hard work and provide regular feedback</a:t>
            </a:r>
          </a:p>
          <a:p>
            <a:r>
              <a:rPr lang="en-GB" sz="2400" b="1" dirty="0"/>
              <a:t>Open minded</a:t>
            </a:r>
          </a:p>
          <a:p>
            <a:pPr lvl="1"/>
            <a:r>
              <a:rPr lang="en-GB" sz="2000" dirty="0"/>
              <a:t>Shine a spotlight on your diversity and inclusion efforts</a:t>
            </a:r>
            <a:r>
              <a:rPr lang="en-GB" sz="2000" b="1" dirty="0"/>
              <a:t>	</a:t>
            </a:r>
          </a:p>
          <a:p>
            <a:r>
              <a:rPr lang="en-GB" sz="2400" b="1" dirty="0"/>
              <a:t>Focus on Authenticity</a:t>
            </a:r>
          </a:p>
          <a:p>
            <a:pPr lvl="1"/>
            <a:r>
              <a:rPr lang="en-GB" sz="2000" dirty="0"/>
              <a:t>Be real, be honest, and be present </a:t>
            </a:r>
          </a:p>
          <a:p>
            <a:endParaRPr lang="en-US" sz="2400" dirty="0"/>
          </a:p>
        </p:txBody>
      </p:sp>
    </p:spTree>
    <p:extLst>
      <p:ext uri="{BB962C8B-B14F-4D97-AF65-F5344CB8AC3E}">
        <p14:creationId xmlns:p14="http://schemas.microsoft.com/office/powerpoint/2010/main" val="289928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D4CB-E8F2-1346-814C-EF357A3F08B1}"/>
              </a:ext>
            </a:extLst>
          </p:cNvPr>
          <p:cNvSpPr>
            <a:spLocks noGrp="1"/>
          </p:cNvSpPr>
          <p:nvPr>
            <p:ph type="title"/>
          </p:nvPr>
        </p:nvSpPr>
        <p:spPr/>
        <p:txBody>
          <a:bodyPr/>
          <a:lstStyle/>
          <a:p>
            <a:r>
              <a:rPr lang="en-US" dirty="0"/>
              <a:t>ABC of Welsh HE External Environmental Factors</a:t>
            </a:r>
          </a:p>
        </p:txBody>
      </p:sp>
      <p:sp>
        <p:nvSpPr>
          <p:cNvPr id="3" name="Content Placeholder 2">
            <a:extLst>
              <a:ext uri="{FF2B5EF4-FFF2-40B4-BE49-F238E27FC236}">
                <a16:creationId xmlns:a16="http://schemas.microsoft.com/office/drawing/2014/main" id="{B1DAD8CE-5661-C242-9B6C-13A7D7D5ECEA}"/>
              </a:ext>
            </a:extLst>
          </p:cNvPr>
          <p:cNvSpPr>
            <a:spLocks noGrp="1"/>
          </p:cNvSpPr>
          <p:nvPr>
            <p:ph idx="1"/>
          </p:nvPr>
        </p:nvSpPr>
        <p:spPr/>
        <p:txBody>
          <a:bodyPr>
            <a:normAutofit/>
          </a:bodyPr>
          <a:lstStyle/>
          <a:p>
            <a:r>
              <a:rPr lang="en-GB" sz="2400" dirty="0"/>
              <a:t>Augur </a:t>
            </a:r>
          </a:p>
          <a:p>
            <a:r>
              <a:rPr lang="en-GB" sz="2400" dirty="0"/>
              <a:t>Brexit </a:t>
            </a:r>
          </a:p>
          <a:p>
            <a:r>
              <a:rPr lang="en-GB" sz="2400" dirty="0"/>
              <a:t>Competition </a:t>
            </a:r>
          </a:p>
          <a:p>
            <a:r>
              <a:rPr lang="en-GB" sz="2400" dirty="0">
                <a:solidFill>
                  <a:srgbClr val="FF0000"/>
                </a:solidFill>
              </a:rPr>
              <a:t>COVID-19</a:t>
            </a:r>
          </a:p>
          <a:p>
            <a:r>
              <a:rPr lang="en-GB" sz="2400" dirty="0"/>
              <a:t>Defined benefit pensions </a:t>
            </a:r>
          </a:p>
          <a:p>
            <a:r>
              <a:rPr lang="en-GB" sz="2400" dirty="0"/>
              <a:t>Employability </a:t>
            </a:r>
          </a:p>
          <a:p>
            <a:endParaRPr lang="en-US" dirty="0"/>
          </a:p>
        </p:txBody>
      </p:sp>
    </p:spTree>
    <p:extLst>
      <p:ext uri="{BB962C8B-B14F-4D97-AF65-F5344CB8AC3E}">
        <p14:creationId xmlns:p14="http://schemas.microsoft.com/office/powerpoint/2010/main" val="253864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37FE-FF63-FB44-8EFE-D1461D0E8906}"/>
              </a:ext>
            </a:extLst>
          </p:cNvPr>
          <p:cNvSpPr>
            <a:spLocks noGrp="1"/>
          </p:cNvSpPr>
          <p:nvPr>
            <p:ph type="title"/>
          </p:nvPr>
        </p:nvSpPr>
        <p:spPr/>
        <p:txBody>
          <a:bodyPr/>
          <a:lstStyle/>
          <a:p>
            <a:r>
              <a:rPr lang="en-US" dirty="0"/>
              <a:t>1,2,3… of Welsh HE External Environmental Factors </a:t>
            </a:r>
          </a:p>
        </p:txBody>
      </p:sp>
      <p:sp>
        <p:nvSpPr>
          <p:cNvPr id="3" name="Content Placeholder 2">
            <a:extLst>
              <a:ext uri="{FF2B5EF4-FFF2-40B4-BE49-F238E27FC236}">
                <a16:creationId xmlns:a16="http://schemas.microsoft.com/office/drawing/2014/main" id="{F04C1B55-9F1C-BB48-8362-B79A4F6D933F}"/>
              </a:ext>
            </a:extLst>
          </p:cNvPr>
          <p:cNvSpPr>
            <a:spLocks noGrp="1"/>
          </p:cNvSpPr>
          <p:nvPr>
            <p:ph idx="1"/>
          </p:nvPr>
        </p:nvSpPr>
        <p:spPr>
          <a:xfrm>
            <a:off x="2231136" y="2638044"/>
            <a:ext cx="7729728" cy="3525250"/>
          </a:xfrm>
        </p:spPr>
        <p:txBody>
          <a:bodyPr>
            <a:normAutofit fontScale="92500" lnSpcReduction="20000"/>
          </a:bodyPr>
          <a:lstStyle/>
          <a:p>
            <a:pPr marL="514350" indent="-514350">
              <a:buFont typeface="+mj-lt"/>
              <a:buAutoNum type="arabicPeriod"/>
            </a:pPr>
            <a:r>
              <a:rPr lang="en-GB" sz="2600" dirty="0"/>
              <a:t>One system – Commission for Tertiary Education &amp; Research</a:t>
            </a:r>
          </a:p>
          <a:p>
            <a:pPr marL="514350" indent="-514350">
              <a:buFont typeface="+mj-lt"/>
              <a:buAutoNum type="arabicPeriod"/>
            </a:pPr>
            <a:r>
              <a:rPr lang="en-GB" sz="2600" dirty="0"/>
              <a:t>Two steps – getting agreement at the Welsh assembly and implementation</a:t>
            </a:r>
          </a:p>
          <a:p>
            <a:pPr marL="514350" indent="-514350">
              <a:buFont typeface="+mj-lt"/>
              <a:buAutoNum type="arabicPeriod"/>
            </a:pPr>
            <a:r>
              <a:rPr lang="en-GB" sz="2600" dirty="0"/>
              <a:t>Three years – implementation will be done by 2023/4</a:t>
            </a:r>
          </a:p>
          <a:p>
            <a:pPr marL="514350" indent="-514350">
              <a:buFont typeface="+mj-lt"/>
              <a:buAutoNum type="arabicPeriod"/>
            </a:pPr>
            <a:r>
              <a:rPr lang="en-GB" sz="2600" dirty="0"/>
              <a:t>Four Regional Partnerships – SE, SW, NW and Mid Wales</a:t>
            </a:r>
          </a:p>
          <a:p>
            <a:pPr marL="514350" indent="-514350">
              <a:buFont typeface="+mj-lt"/>
              <a:buAutoNum type="arabicPeriod"/>
            </a:pPr>
            <a:r>
              <a:rPr lang="en-GB" sz="2600" dirty="0"/>
              <a:t>Five components to the sector – adults and community Education, 6</a:t>
            </a:r>
            <a:r>
              <a:rPr lang="en-GB" sz="2600" baseline="30000" dirty="0"/>
              <a:t>th</a:t>
            </a:r>
            <a:r>
              <a:rPr lang="en-GB" sz="2600" dirty="0"/>
              <a:t> form, HE, FE and apprenticeships</a:t>
            </a:r>
          </a:p>
          <a:p>
            <a:endParaRPr lang="en-US" dirty="0"/>
          </a:p>
        </p:txBody>
      </p:sp>
    </p:spTree>
    <p:extLst>
      <p:ext uri="{BB962C8B-B14F-4D97-AF65-F5344CB8AC3E}">
        <p14:creationId xmlns:p14="http://schemas.microsoft.com/office/powerpoint/2010/main" val="283782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clrChange>
              <a:clrFrom>
                <a:srgbClr val="FFFFFF"/>
              </a:clrFrom>
              <a:clrTo>
                <a:srgbClr val="FFFFFF">
                  <a:alpha val="0"/>
                </a:srgbClr>
              </a:clrTo>
            </a:clrChange>
            <a:duotone>
              <a:schemeClr val="accent6">
                <a:shade val="45000"/>
                <a:satMod val="135000"/>
              </a:schemeClr>
              <a:prstClr val="white"/>
            </a:duotone>
          </a:blip>
          <a:stretch>
            <a:fillRect/>
          </a:stretch>
        </p:blipFill>
        <p:spPr>
          <a:xfrm>
            <a:off x="2201111" y="577459"/>
            <a:ext cx="6607570" cy="5728145"/>
          </a:xfrm>
          <a:prstGeom prst="rect">
            <a:avLst/>
          </a:prstGeom>
        </p:spPr>
      </p:pic>
      <p:graphicFrame>
        <p:nvGraphicFramePr>
          <p:cNvPr id="7" name="Diagram 6"/>
          <p:cNvGraphicFramePr/>
          <p:nvPr>
            <p:extLst>
              <p:ext uri="{D42A27DB-BD31-4B8C-83A1-F6EECF244321}">
                <p14:modId xmlns:p14="http://schemas.microsoft.com/office/powerpoint/2010/main" val="2626154879"/>
              </p:ext>
            </p:extLst>
          </p:nvPr>
        </p:nvGraphicFramePr>
        <p:xfrm>
          <a:off x="3954154" y="1770467"/>
          <a:ext cx="5561491" cy="35752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3"/>
          <p:cNvSpPr>
            <a:spLocks noGrp="1"/>
          </p:cNvSpPr>
          <p:nvPr>
            <p:ph type="title"/>
          </p:nvPr>
        </p:nvSpPr>
        <p:spPr>
          <a:xfrm>
            <a:off x="237067" y="164910"/>
            <a:ext cx="8082697" cy="785116"/>
          </a:xfrm>
        </p:spPr>
        <p:txBody>
          <a:bodyPr>
            <a:noAutofit/>
          </a:bodyPr>
          <a:lstStyle/>
          <a:p>
            <a:r>
              <a:rPr lang="en-GB" sz="2800" b="1" dirty="0">
                <a:latin typeface="+mn-lt"/>
              </a:rPr>
              <a:t>Strategic Thinking and the External Environment</a:t>
            </a:r>
          </a:p>
        </p:txBody>
      </p:sp>
    </p:spTree>
    <p:extLst>
      <p:ext uri="{BB962C8B-B14F-4D97-AF65-F5344CB8AC3E}">
        <p14:creationId xmlns:p14="http://schemas.microsoft.com/office/powerpoint/2010/main" val="381869090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5696" y="542452"/>
            <a:ext cx="6620608" cy="540000"/>
          </a:xfrm>
        </p:spPr>
        <p:txBody>
          <a:bodyPr>
            <a:noAutofit/>
          </a:bodyPr>
          <a:lstStyle/>
          <a:p>
            <a:pPr algn="ctr"/>
            <a:r>
              <a:rPr lang="en-US" sz="4400" b="1" dirty="0">
                <a:solidFill>
                  <a:schemeClr val="accent6">
                    <a:lumMod val="50000"/>
                  </a:schemeClr>
                </a:solidFill>
                <a:latin typeface="+mn-lt"/>
              </a:rPr>
              <a:t>STEEPLE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5458" y="1455068"/>
            <a:ext cx="9761084" cy="4320480"/>
          </a:xfrm>
        </p:spPr>
      </p:pic>
    </p:spTree>
    <p:extLst>
      <p:ext uri="{BB962C8B-B14F-4D97-AF65-F5344CB8AC3E}">
        <p14:creationId xmlns:p14="http://schemas.microsoft.com/office/powerpoint/2010/main" val="10953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11A58F2A-E0EE-E14D-9217-2325CAB3229A}"/>
              </a:ext>
            </a:extLst>
          </p:cNvPr>
          <p:cNvPicPr>
            <a:picLocks noChangeAspect="1"/>
          </p:cNvPicPr>
          <p:nvPr/>
        </p:nvPicPr>
        <p:blipFill>
          <a:blip r:embed="rId2"/>
          <a:stretch>
            <a:fillRect/>
          </a:stretch>
        </p:blipFill>
        <p:spPr>
          <a:xfrm>
            <a:off x="1830455" y="356596"/>
            <a:ext cx="8216658" cy="5792744"/>
          </a:xfrm>
          <a:prstGeom prst="rect">
            <a:avLst/>
          </a:prstGeom>
        </p:spPr>
      </p:pic>
    </p:spTree>
    <p:extLst>
      <p:ext uri="{BB962C8B-B14F-4D97-AF65-F5344CB8AC3E}">
        <p14:creationId xmlns:p14="http://schemas.microsoft.com/office/powerpoint/2010/main" val="1488995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1C165-ED7A-654D-A6D6-DA5F53751C51}"/>
              </a:ext>
            </a:extLst>
          </p:cNvPr>
          <p:cNvSpPr>
            <a:spLocks noGrp="1"/>
          </p:cNvSpPr>
          <p:nvPr>
            <p:ph type="title"/>
          </p:nvPr>
        </p:nvSpPr>
        <p:spPr/>
        <p:txBody>
          <a:bodyPr/>
          <a:lstStyle/>
          <a:p>
            <a:r>
              <a:rPr lang="en-US" dirty="0"/>
              <a:t>STEEPLE Activity	</a:t>
            </a:r>
          </a:p>
        </p:txBody>
      </p:sp>
      <p:sp>
        <p:nvSpPr>
          <p:cNvPr id="3" name="Content Placeholder 2">
            <a:extLst>
              <a:ext uri="{FF2B5EF4-FFF2-40B4-BE49-F238E27FC236}">
                <a16:creationId xmlns:a16="http://schemas.microsoft.com/office/drawing/2014/main" id="{0A7681C9-EFA9-5C46-81C7-23D4388417BE}"/>
              </a:ext>
            </a:extLst>
          </p:cNvPr>
          <p:cNvSpPr>
            <a:spLocks noGrp="1"/>
          </p:cNvSpPr>
          <p:nvPr>
            <p:ph idx="1"/>
          </p:nvPr>
        </p:nvSpPr>
        <p:spPr/>
        <p:txBody>
          <a:bodyPr/>
          <a:lstStyle/>
          <a:p>
            <a:r>
              <a:rPr lang="en-US" dirty="0"/>
              <a:t>You will now move into your breakout rooms in groups of 2 and a 3</a:t>
            </a:r>
          </a:p>
          <a:p>
            <a:pPr marL="0" indent="0">
              <a:buNone/>
            </a:pPr>
            <a:endParaRPr lang="en-US" dirty="0"/>
          </a:p>
        </p:txBody>
      </p:sp>
      <p:graphicFrame>
        <p:nvGraphicFramePr>
          <p:cNvPr id="5" name="Table 4">
            <a:extLst>
              <a:ext uri="{FF2B5EF4-FFF2-40B4-BE49-F238E27FC236}">
                <a16:creationId xmlns:a16="http://schemas.microsoft.com/office/drawing/2014/main" id="{D3F9E819-AEE4-004F-9C7C-84E09C4BAA7B}"/>
              </a:ext>
            </a:extLst>
          </p:cNvPr>
          <p:cNvGraphicFramePr>
            <a:graphicFrameLocks noGrp="1"/>
          </p:cNvGraphicFramePr>
          <p:nvPr>
            <p:extLst>
              <p:ext uri="{D42A27DB-BD31-4B8C-83A1-F6EECF244321}">
                <p14:modId xmlns:p14="http://schemas.microsoft.com/office/powerpoint/2010/main" val="3489604044"/>
              </p:ext>
            </p:extLst>
          </p:nvPr>
        </p:nvGraphicFramePr>
        <p:xfrm>
          <a:off x="838200" y="2565400"/>
          <a:ext cx="10642599" cy="2633663"/>
        </p:xfrm>
        <a:graphic>
          <a:graphicData uri="http://schemas.openxmlformats.org/drawingml/2006/table">
            <a:tbl>
              <a:tblPr firstRow="1" firstCol="1" bandRow="1">
                <a:tableStyleId>{5C22544A-7EE6-4342-B048-85BDC9FD1C3A}</a:tableStyleId>
              </a:tblPr>
              <a:tblGrid>
                <a:gridCol w="971051">
                  <a:extLst>
                    <a:ext uri="{9D8B030D-6E8A-4147-A177-3AD203B41FA5}">
                      <a16:colId xmlns:a16="http://schemas.microsoft.com/office/drawing/2014/main" val="474823330"/>
                    </a:ext>
                  </a:extLst>
                </a:gridCol>
                <a:gridCol w="1337710">
                  <a:extLst>
                    <a:ext uri="{9D8B030D-6E8A-4147-A177-3AD203B41FA5}">
                      <a16:colId xmlns:a16="http://schemas.microsoft.com/office/drawing/2014/main" val="3770592900"/>
                    </a:ext>
                  </a:extLst>
                </a:gridCol>
                <a:gridCol w="926275">
                  <a:extLst>
                    <a:ext uri="{9D8B030D-6E8A-4147-A177-3AD203B41FA5}">
                      <a16:colId xmlns:a16="http://schemas.microsoft.com/office/drawing/2014/main" val="1909628702"/>
                    </a:ext>
                  </a:extLst>
                </a:gridCol>
                <a:gridCol w="1187533">
                  <a:extLst>
                    <a:ext uri="{9D8B030D-6E8A-4147-A177-3AD203B41FA5}">
                      <a16:colId xmlns:a16="http://schemas.microsoft.com/office/drawing/2014/main" val="3627349040"/>
                    </a:ext>
                  </a:extLst>
                </a:gridCol>
                <a:gridCol w="1199408">
                  <a:extLst>
                    <a:ext uri="{9D8B030D-6E8A-4147-A177-3AD203B41FA5}">
                      <a16:colId xmlns:a16="http://schemas.microsoft.com/office/drawing/2014/main" val="2511883846"/>
                    </a:ext>
                  </a:extLst>
                </a:gridCol>
                <a:gridCol w="1769423">
                  <a:extLst>
                    <a:ext uri="{9D8B030D-6E8A-4147-A177-3AD203B41FA5}">
                      <a16:colId xmlns:a16="http://schemas.microsoft.com/office/drawing/2014/main" val="2264183540"/>
                    </a:ext>
                  </a:extLst>
                </a:gridCol>
                <a:gridCol w="1128156">
                  <a:extLst>
                    <a:ext uri="{9D8B030D-6E8A-4147-A177-3AD203B41FA5}">
                      <a16:colId xmlns:a16="http://schemas.microsoft.com/office/drawing/2014/main" val="1821964168"/>
                    </a:ext>
                  </a:extLst>
                </a:gridCol>
                <a:gridCol w="959463">
                  <a:extLst>
                    <a:ext uri="{9D8B030D-6E8A-4147-A177-3AD203B41FA5}">
                      <a16:colId xmlns:a16="http://schemas.microsoft.com/office/drawing/2014/main" val="3535191722"/>
                    </a:ext>
                  </a:extLst>
                </a:gridCol>
                <a:gridCol w="1163580">
                  <a:extLst>
                    <a:ext uri="{9D8B030D-6E8A-4147-A177-3AD203B41FA5}">
                      <a16:colId xmlns:a16="http://schemas.microsoft.com/office/drawing/2014/main" val="4128692802"/>
                    </a:ext>
                  </a:extLst>
                </a:gridCol>
              </a:tblGrid>
              <a:tr h="376238">
                <a:tc>
                  <a:txBody>
                    <a:bodyPr/>
                    <a:lstStyle/>
                    <a:p>
                      <a:r>
                        <a:rPr lang="cy-GB" sz="1800" dirty="0">
                          <a:effectLst/>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Social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Technical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Economic</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Environmental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Political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Legal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Ethical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56689108"/>
                  </a:ext>
                </a:extLst>
              </a:tr>
              <a:tr h="752475">
                <a:tc>
                  <a:txBody>
                    <a:bodyPr/>
                    <a:lstStyle/>
                    <a:p>
                      <a:r>
                        <a:rPr lang="cy-GB" sz="1800">
                          <a:effectLst/>
                        </a:rPr>
                        <a:t>0920</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Session 1 </a:t>
                      </a:r>
                      <a:endParaRPr lang="en-GB" sz="1800">
                        <a:effectLst/>
                      </a:endParaRPr>
                    </a:p>
                    <a:p>
                      <a:r>
                        <a:rPr lang="cy-GB" sz="1800">
                          <a:effectLst/>
                        </a:rPr>
                        <a:t>(15 mins)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algn="ctr"/>
                      <a:r>
                        <a:rPr lang="cy-GB" sz="1800" dirty="0">
                          <a:effectLst/>
                        </a:rPr>
                        <a:t>Group 1</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2">
                  <a:txBody>
                    <a:bodyPr/>
                    <a:lstStyle/>
                    <a:p>
                      <a:pPr algn="ctr"/>
                      <a:r>
                        <a:rPr lang="cy-GB" sz="1800">
                          <a:effectLst/>
                        </a:rPr>
                        <a:t>Group 2</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3">
                  <a:txBody>
                    <a:bodyPr/>
                    <a:lstStyle/>
                    <a:p>
                      <a:pPr algn="ctr"/>
                      <a:r>
                        <a:rPr lang="cy-GB" sz="1800" dirty="0">
                          <a:effectLst/>
                        </a:rPr>
                        <a:t>Group 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76445342"/>
                  </a:ext>
                </a:extLst>
              </a:tr>
              <a:tr h="752475">
                <a:tc>
                  <a:txBody>
                    <a:bodyPr/>
                    <a:lstStyle/>
                    <a:p>
                      <a:r>
                        <a:rPr lang="cy-GB" sz="1800">
                          <a:effectLst/>
                        </a:rPr>
                        <a:t>0935</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Session 2</a:t>
                      </a:r>
                      <a:endParaRPr lang="en-GB" sz="1800">
                        <a:effectLst/>
                      </a:endParaRPr>
                    </a:p>
                    <a:p>
                      <a:r>
                        <a:rPr lang="cy-GB" sz="1800">
                          <a:effectLst/>
                        </a:rPr>
                        <a:t>(15 mins)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algn="ctr"/>
                      <a:r>
                        <a:rPr lang="cy-GB" sz="1800">
                          <a:effectLst/>
                        </a:rPr>
                        <a:t>Group 3</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2">
                  <a:txBody>
                    <a:bodyPr/>
                    <a:lstStyle/>
                    <a:p>
                      <a:pPr algn="ctr"/>
                      <a:r>
                        <a:rPr lang="cy-GB" sz="1800">
                          <a:effectLst/>
                        </a:rPr>
                        <a:t>Group 1</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3">
                  <a:txBody>
                    <a:bodyPr/>
                    <a:lstStyle/>
                    <a:p>
                      <a:pPr algn="ctr"/>
                      <a:r>
                        <a:rPr lang="cy-GB" sz="1800">
                          <a:effectLst/>
                        </a:rPr>
                        <a:t>Group 2</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8576502"/>
                  </a:ext>
                </a:extLst>
              </a:tr>
              <a:tr h="752475">
                <a:tc>
                  <a:txBody>
                    <a:bodyPr/>
                    <a:lstStyle/>
                    <a:p>
                      <a:r>
                        <a:rPr lang="cy-GB" sz="1800">
                          <a:effectLst/>
                        </a:rPr>
                        <a:t>0950</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cy-GB" sz="1800">
                          <a:effectLst/>
                        </a:rPr>
                        <a:t>Session 3</a:t>
                      </a:r>
                      <a:endParaRPr lang="en-GB" sz="1800">
                        <a:effectLst/>
                      </a:endParaRPr>
                    </a:p>
                    <a:p>
                      <a:r>
                        <a:rPr lang="cy-GB" sz="1800">
                          <a:effectLst/>
                        </a:rPr>
                        <a:t>(15 mins)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algn="ctr"/>
                      <a:r>
                        <a:rPr lang="cy-GB" sz="1800">
                          <a:effectLst/>
                        </a:rPr>
                        <a:t>Group 2</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2">
                  <a:txBody>
                    <a:bodyPr/>
                    <a:lstStyle/>
                    <a:p>
                      <a:pPr algn="ctr"/>
                      <a:r>
                        <a:rPr lang="cy-GB" sz="1800" dirty="0">
                          <a:effectLst/>
                        </a:rPr>
                        <a:t>Group 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gridSpan="3">
                  <a:txBody>
                    <a:bodyPr/>
                    <a:lstStyle/>
                    <a:p>
                      <a:pPr algn="ctr"/>
                      <a:r>
                        <a:rPr lang="cy-GB" sz="1800" dirty="0">
                          <a:effectLst/>
                        </a:rPr>
                        <a:t>Group 1</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186976849"/>
                  </a:ext>
                </a:extLst>
              </a:tr>
            </a:tbl>
          </a:graphicData>
        </a:graphic>
      </p:graphicFrame>
    </p:spTree>
    <p:extLst>
      <p:ext uri="{BB962C8B-B14F-4D97-AF65-F5344CB8AC3E}">
        <p14:creationId xmlns:p14="http://schemas.microsoft.com/office/powerpoint/2010/main" val="453193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A146-7336-E84C-9E5D-0A6509FF445E}"/>
              </a:ext>
            </a:extLst>
          </p:cNvPr>
          <p:cNvSpPr>
            <a:spLocks noGrp="1"/>
          </p:cNvSpPr>
          <p:nvPr>
            <p:ph type="ctrTitle"/>
          </p:nvPr>
        </p:nvSpPr>
        <p:spPr/>
        <p:txBody>
          <a:bodyPr/>
          <a:lstStyle/>
          <a:p>
            <a:pPr algn="ctr"/>
            <a:r>
              <a:rPr lang="en-US" dirty="0"/>
              <a:t>Presenting the Key External Environmental Factors</a:t>
            </a:r>
          </a:p>
        </p:txBody>
      </p:sp>
      <p:sp>
        <p:nvSpPr>
          <p:cNvPr id="4" name="Subtitle 3">
            <a:extLst>
              <a:ext uri="{FF2B5EF4-FFF2-40B4-BE49-F238E27FC236}">
                <a16:creationId xmlns:a16="http://schemas.microsoft.com/office/drawing/2014/main" id="{EE140100-9DA7-9840-9F0A-61ACA0C9E52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38884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5697" y="141324"/>
            <a:ext cx="6620608" cy="540000"/>
          </a:xfrm>
        </p:spPr>
        <p:txBody>
          <a:bodyPr>
            <a:noAutofit/>
          </a:bodyPr>
          <a:lstStyle/>
          <a:p>
            <a:pPr algn="ctr"/>
            <a:r>
              <a:rPr lang="en-US" b="1" dirty="0">
                <a:solidFill>
                  <a:schemeClr val="bg1">
                    <a:lumMod val="50000"/>
                  </a:schemeClr>
                </a:solidFill>
              </a:rPr>
              <a:t>Knowledge share</a:t>
            </a:r>
            <a:endParaRPr lang="en-US" sz="4400" b="1" dirty="0">
              <a:solidFill>
                <a:schemeClr val="bg1">
                  <a:lumMod val="50000"/>
                </a:schemeClr>
              </a:solidFill>
              <a:latin typeface="+mn-lt"/>
            </a:endParaRPr>
          </a:p>
        </p:txBody>
      </p:sp>
      <p:pic>
        <p:nvPicPr>
          <p:cNvPr id="6" name="Content Placeholder 4">
            <a:extLst>
              <a:ext uri="{FF2B5EF4-FFF2-40B4-BE49-F238E27FC236}">
                <a16:creationId xmlns:a16="http://schemas.microsoft.com/office/drawing/2014/main" id="{18D225D5-B6EF-6B4B-B47B-91A4807A19C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46260" y="2682052"/>
            <a:ext cx="3860681" cy="3092535"/>
          </a:xfrm>
        </p:spPr>
      </p:pic>
      <p:sp>
        <p:nvSpPr>
          <p:cNvPr id="3" name="TextBox 2">
            <a:extLst>
              <a:ext uri="{FF2B5EF4-FFF2-40B4-BE49-F238E27FC236}">
                <a16:creationId xmlns:a16="http://schemas.microsoft.com/office/drawing/2014/main" id="{DA937619-F4F0-4C4E-8C96-A2DDA5F075AF}"/>
              </a:ext>
            </a:extLst>
          </p:cNvPr>
          <p:cNvSpPr txBox="1"/>
          <p:nvPr/>
        </p:nvSpPr>
        <p:spPr>
          <a:xfrm>
            <a:off x="572651" y="1301449"/>
            <a:ext cx="10697861" cy="954107"/>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What are your sources of information and intelligence for these STEEPLE factors?</a:t>
            </a:r>
          </a:p>
        </p:txBody>
      </p:sp>
      <p:pic>
        <p:nvPicPr>
          <p:cNvPr id="8" name="Picture 7">
            <a:extLst>
              <a:ext uri="{FF2B5EF4-FFF2-40B4-BE49-F238E27FC236}">
                <a16:creationId xmlns:a16="http://schemas.microsoft.com/office/drawing/2014/main" id="{3E2AFBF1-111C-2246-B08F-B99098894499}"/>
              </a:ext>
            </a:extLst>
          </p:cNvPr>
          <p:cNvPicPr>
            <a:picLocks noChangeAspect="1"/>
          </p:cNvPicPr>
          <p:nvPr/>
        </p:nvPicPr>
        <p:blipFill>
          <a:blip r:embed="rId4"/>
          <a:stretch>
            <a:fillRect/>
          </a:stretch>
        </p:blipFill>
        <p:spPr>
          <a:xfrm>
            <a:off x="6527190" y="2682052"/>
            <a:ext cx="4082922" cy="3081304"/>
          </a:xfrm>
          <a:prstGeom prst="rect">
            <a:avLst/>
          </a:prstGeom>
        </p:spPr>
      </p:pic>
    </p:spTree>
    <p:extLst>
      <p:ext uri="{BB962C8B-B14F-4D97-AF65-F5344CB8AC3E}">
        <p14:creationId xmlns:p14="http://schemas.microsoft.com/office/powerpoint/2010/main" val="271023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BBEDE4-2020-0945-ADAA-A5AA276F533B}"/>
              </a:ext>
            </a:extLst>
          </p:cNvPr>
          <p:cNvPicPr>
            <a:picLocks noChangeAspect="1"/>
          </p:cNvPicPr>
          <p:nvPr/>
        </p:nvPicPr>
        <p:blipFill>
          <a:blip r:embed="rId2"/>
          <a:stretch>
            <a:fillRect/>
          </a:stretch>
        </p:blipFill>
        <p:spPr>
          <a:xfrm>
            <a:off x="0" y="123132"/>
            <a:ext cx="12192000" cy="6611736"/>
          </a:xfrm>
          <a:prstGeom prst="rect">
            <a:avLst/>
          </a:prstGeom>
        </p:spPr>
      </p:pic>
      <p:sp>
        <p:nvSpPr>
          <p:cNvPr id="4" name="TextBox 3">
            <a:extLst>
              <a:ext uri="{FF2B5EF4-FFF2-40B4-BE49-F238E27FC236}">
                <a16:creationId xmlns:a16="http://schemas.microsoft.com/office/drawing/2014/main" id="{A29B55EB-E347-7649-8597-772E1EA1788A}"/>
              </a:ext>
            </a:extLst>
          </p:cNvPr>
          <p:cNvSpPr txBox="1"/>
          <p:nvPr/>
        </p:nvSpPr>
        <p:spPr>
          <a:xfrm>
            <a:off x="0" y="6400800"/>
            <a:ext cx="9639300" cy="369332"/>
          </a:xfrm>
          <a:prstGeom prst="rect">
            <a:avLst/>
          </a:prstGeom>
          <a:solidFill>
            <a:schemeClr val="bg2"/>
          </a:solidFill>
        </p:spPr>
        <p:txBody>
          <a:bodyPr wrap="square" rtlCol="0">
            <a:spAutoFit/>
          </a:bodyPr>
          <a:lstStyle/>
          <a:p>
            <a:r>
              <a:rPr lang="en-GB" dirty="0">
                <a:hlinkClick r:id="rId3"/>
              </a:rPr>
              <a:t>https://www.hepi.ac.uk/2019/05/02/who-influences-uk-higher-education-policy/</a:t>
            </a:r>
            <a:endParaRPr lang="en-US" dirty="0"/>
          </a:p>
        </p:txBody>
      </p:sp>
    </p:spTree>
    <p:extLst>
      <p:ext uri="{BB962C8B-B14F-4D97-AF65-F5344CB8AC3E}">
        <p14:creationId xmlns:p14="http://schemas.microsoft.com/office/powerpoint/2010/main" val="2312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85FCC9-42EA-BD40-95C6-BBC060212D03}"/>
              </a:ext>
            </a:extLst>
          </p:cNvPr>
          <p:cNvPicPr>
            <a:picLocks noChangeAspect="1"/>
          </p:cNvPicPr>
          <p:nvPr/>
        </p:nvPicPr>
        <p:blipFill>
          <a:blip r:embed="rId2"/>
          <a:stretch>
            <a:fillRect/>
          </a:stretch>
        </p:blipFill>
        <p:spPr>
          <a:xfrm>
            <a:off x="0" y="224362"/>
            <a:ext cx="11334750" cy="6167209"/>
          </a:xfrm>
          <a:prstGeom prst="rect">
            <a:avLst/>
          </a:prstGeom>
        </p:spPr>
      </p:pic>
      <p:sp>
        <p:nvSpPr>
          <p:cNvPr id="4" name="TextBox 3">
            <a:extLst>
              <a:ext uri="{FF2B5EF4-FFF2-40B4-BE49-F238E27FC236}">
                <a16:creationId xmlns:a16="http://schemas.microsoft.com/office/drawing/2014/main" id="{CA59B703-0992-8E42-B2BC-06117E74AC21}"/>
              </a:ext>
            </a:extLst>
          </p:cNvPr>
          <p:cNvSpPr txBox="1"/>
          <p:nvPr/>
        </p:nvSpPr>
        <p:spPr>
          <a:xfrm>
            <a:off x="0" y="6400800"/>
            <a:ext cx="9639300" cy="369332"/>
          </a:xfrm>
          <a:prstGeom prst="rect">
            <a:avLst/>
          </a:prstGeom>
          <a:solidFill>
            <a:schemeClr val="bg2"/>
          </a:solidFill>
        </p:spPr>
        <p:txBody>
          <a:bodyPr wrap="square" rtlCol="0">
            <a:spAutoFit/>
          </a:bodyPr>
          <a:lstStyle/>
          <a:p>
            <a:r>
              <a:rPr lang="en-GB" dirty="0">
                <a:hlinkClick r:id="rId3"/>
              </a:rPr>
              <a:t>https://www.hepi.ac.uk/2019/05/02/who-influences-uk-higher-education-policy/</a:t>
            </a:r>
            <a:endParaRPr lang="en-US" dirty="0"/>
          </a:p>
        </p:txBody>
      </p:sp>
    </p:spTree>
    <p:extLst>
      <p:ext uri="{BB962C8B-B14F-4D97-AF65-F5344CB8AC3E}">
        <p14:creationId xmlns:p14="http://schemas.microsoft.com/office/powerpoint/2010/main" val="3512426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BDDBD-3F27-3A4C-9E53-92AFC437DCBE}"/>
              </a:ext>
            </a:extLst>
          </p:cNvPr>
          <p:cNvSpPr>
            <a:spLocks noGrp="1"/>
          </p:cNvSpPr>
          <p:nvPr>
            <p:ph type="ctrTitle"/>
          </p:nvPr>
        </p:nvSpPr>
        <p:spPr/>
        <p:txBody>
          <a:bodyPr>
            <a:normAutofit fontScale="90000"/>
          </a:bodyPr>
          <a:lstStyle/>
          <a:p>
            <a:r>
              <a:rPr lang="en-US" dirty="0"/>
              <a:t>Strategic Thinking – </a:t>
            </a:r>
            <a:r>
              <a:rPr lang="en-US" i="1" dirty="0"/>
              <a:t>responding to the external environment</a:t>
            </a:r>
          </a:p>
        </p:txBody>
      </p:sp>
      <p:sp>
        <p:nvSpPr>
          <p:cNvPr id="4" name="Subtitle 3">
            <a:extLst>
              <a:ext uri="{FF2B5EF4-FFF2-40B4-BE49-F238E27FC236}">
                <a16:creationId xmlns:a16="http://schemas.microsoft.com/office/drawing/2014/main" id="{C9A5D3D4-907E-B845-AA0F-2F716E7A112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95107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shot 2018-06-20 07.37.3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2333" y="863600"/>
            <a:ext cx="9398000" cy="4597400"/>
          </a:xfrm>
          <a:prstGeom prst="rect">
            <a:avLst/>
          </a:prstGeom>
        </p:spPr>
      </p:pic>
    </p:spTree>
    <p:extLst>
      <p:ext uri="{BB962C8B-B14F-4D97-AF65-F5344CB8AC3E}">
        <p14:creationId xmlns:p14="http://schemas.microsoft.com/office/powerpoint/2010/main" val="3817472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300">
                <a:solidFill>
                  <a:srgbClr val="FFFFFF"/>
                </a:solidFill>
              </a:rPr>
              <a:t>What is the purpose of your institution?</a:t>
            </a:r>
          </a:p>
        </p:txBody>
      </p:sp>
      <p:sp>
        <p:nvSpPr>
          <p:cNvPr id="3" name="Content Placeholder 2"/>
          <p:cNvSpPr>
            <a:spLocks noGrp="1"/>
          </p:cNvSpPr>
          <p:nvPr>
            <p:ph idx="1"/>
          </p:nvPr>
        </p:nvSpPr>
        <p:spPr>
          <a:xfrm>
            <a:off x="5591694" y="486887"/>
            <a:ext cx="6022373" cy="5866411"/>
          </a:xfrm>
        </p:spPr>
        <p:txBody>
          <a:bodyPr anchor="ctr">
            <a:normAutofit/>
          </a:bodyPr>
          <a:lstStyle/>
          <a:p>
            <a:r>
              <a:rPr lang="en-GB" sz="2800" dirty="0"/>
              <a:t>What business you are in?</a:t>
            </a:r>
          </a:p>
          <a:p>
            <a:pPr lvl="1"/>
            <a:r>
              <a:rPr lang="en-GB" sz="2400" dirty="0"/>
              <a:t>Education</a:t>
            </a:r>
          </a:p>
          <a:p>
            <a:pPr lvl="2"/>
            <a:r>
              <a:rPr lang="en-GB" sz="2400" dirty="0"/>
              <a:t>Learning &amp; Teaching</a:t>
            </a:r>
          </a:p>
          <a:p>
            <a:pPr lvl="1"/>
            <a:r>
              <a:rPr lang="en-GB" sz="2400" dirty="0"/>
              <a:t>Research</a:t>
            </a:r>
          </a:p>
          <a:p>
            <a:pPr lvl="1"/>
            <a:r>
              <a:rPr lang="en-GB" sz="2400" dirty="0"/>
              <a:t>Leadership</a:t>
            </a:r>
          </a:p>
          <a:p>
            <a:pPr lvl="1"/>
            <a:r>
              <a:rPr lang="en-GB" sz="2400" dirty="0"/>
              <a:t>Enterprise</a:t>
            </a:r>
          </a:p>
          <a:p>
            <a:pPr lvl="1"/>
            <a:r>
              <a:rPr lang="en-GB" sz="2400" dirty="0"/>
              <a:t>Civic Mission</a:t>
            </a:r>
          </a:p>
          <a:p>
            <a:r>
              <a:rPr lang="en-GB" sz="2600" dirty="0"/>
              <a:t>Unique selling point?</a:t>
            </a:r>
          </a:p>
          <a:p>
            <a:pPr lvl="1"/>
            <a:r>
              <a:rPr lang="en-GB" sz="2400" dirty="0"/>
              <a:t>Pick 3 words!</a:t>
            </a:r>
          </a:p>
        </p:txBody>
      </p:sp>
    </p:spTree>
    <p:extLst>
      <p:ext uri="{BB962C8B-B14F-4D97-AF65-F5344CB8AC3E}">
        <p14:creationId xmlns:p14="http://schemas.microsoft.com/office/powerpoint/2010/main" val="259584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711826525"/>
              </p:ext>
            </p:extLst>
          </p:nvPr>
        </p:nvGraphicFramePr>
        <p:xfrm>
          <a:off x="1756697" y="17206"/>
          <a:ext cx="8633184" cy="6142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3636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p:spPr>
        <p:txBody>
          <a:bodyPr/>
          <a:lstStyle/>
          <a:p>
            <a:r>
              <a:rPr lang="en-US" sz="5333"/>
              <a:t>What is Strategy?</a:t>
            </a:r>
          </a:p>
        </p:txBody>
      </p:sp>
      <p:sp>
        <p:nvSpPr>
          <p:cNvPr id="10243" name="Rectangle 3"/>
          <p:cNvSpPr>
            <a:spLocks noGrp="1" noChangeArrowheads="1"/>
          </p:cNvSpPr>
          <p:nvPr>
            <p:ph idx="1"/>
          </p:nvPr>
        </p:nvSpPr>
        <p:spPr>
          <a:xfrm>
            <a:off x="1757548" y="2638044"/>
            <a:ext cx="8621486" cy="3513374"/>
          </a:xfrm>
          <a:noFill/>
          <a:ln/>
        </p:spPr>
        <p:txBody>
          <a:bodyPr>
            <a:normAutofit fontScale="85000" lnSpcReduction="20000"/>
          </a:bodyPr>
          <a:lstStyle/>
          <a:p>
            <a:pPr>
              <a:lnSpc>
                <a:spcPct val="115000"/>
              </a:lnSpc>
              <a:spcBef>
                <a:spcPct val="35000"/>
              </a:spcBef>
              <a:spcAft>
                <a:spcPct val="35000"/>
              </a:spcAft>
              <a:buFont typeface="Wingdings" charset="0"/>
              <a:buNone/>
            </a:pPr>
            <a:r>
              <a:rPr lang="en-US" sz="2933" b="1" i="1" dirty="0"/>
              <a:t>In modern ‘business’ it can be regarded as:</a:t>
            </a:r>
            <a:endParaRPr lang="en-US" sz="2933" dirty="0"/>
          </a:p>
          <a:p>
            <a:pPr>
              <a:lnSpc>
                <a:spcPct val="115000"/>
              </a:lnSpc>
              <a:spcBef>
                <a:spcPct val="35000"/>
              </a:spcBef>
              <a:spcAft>
                <a:spcPct val="35000"/>
              </a:spcAft>
            </a:pPr>
            <a:r>
              <a:rPr lang="en-US" sz="2933" dirty="0"/>
              <a:t>A set of guidelines that direct the manager to reach his/her desired long-term positions.  It comprises the objectives that are sought and the strategic ideas that are required to accomplish them.</a:t>
            </a:r>
          </a:p>
          <a:p>
            <a:pPr>
              <a:lnSpc>
                <a:spcPct val="115000"/>
              </a:lnSpc>
              <a:spcBef>
                <a:spcPct val="35000"/>
              </a:spcBef>
              <a:spcAft>
                <a:spcPct val="35000"/>
              </a:spcAft>
            </a:pPr>
            <a:r>
              <a:rPr lang="en-US" sz="2933" dirty="0"/>
              <a:t>Where do I want to be? - </a:t>
            </a:r>
            <a:r>
              <a:rPr lang="en-US" sz="2933" b="1" dirty="0">
                <a:solidFill>
                  <a:srgbClr val="500093"/>
                </a:solidFill>
              </a:rPr>
              <a:t>Objective(s)</a:t>
            </a:r>
            <a:endParaRPr lang="en-US" sz="2933" dirty="0"/>
          </a:p>
          <a:p>
            <a:pPr>
              <a:lnSpc>
                <a:spcPct val="115000"/>
              </a:lnSpc>
              <a:spcBef>
                <a:spcPct val="35000"/>
              </a:spcBef>
              <a:spcAft>
                <a:spcPct val="35000"/>
              </a:spcAft>
            </a:pPr>
            <a:r>
              <a:rPr lang="en-US" sz="2933" dirty="0"/>
              <a:t>How am I going to get there? -</a:t>
            </a:r>
            <a:r>
              <a:rPr lang="en-US" sz="2933" b="1" dirty="0">
                <a:solidFill>
                  <a:srgbClr val="500093"/>
                </a:solidFill>
              </a:rPr>
              <a:t> Strategies</a:t>
            </a:r>
          </a:p>
        </p:txBody>
      </p:sp>
    </p:spTree>
    <p:extLst>
      <p:ext uri="{BB962C8B-B14F-4D97-AF65-F5344CB8AC3E}">
        <p14:creationId xmlns:p14="http://schemas.microsoft.com/office/powerpoint/2010/main" val="1635122282"/>
      </p:ext>
    </p:extLst>
  </p:cSld>
  <p:clrMapOvr>
    <a:masterClrMapping/>
  </p:clrMapOvr>
  <p:transition spd="med">
    <p:cover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0243">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0243">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0243">
                                            <p:txEl>
                                              <p:pRg st="2" end="2"/>
                                            </p:txEl>
                                          </p:spTgt>
                                        </p:tgtEl>
                                        <p:attrNameLst>
                                          <p:attrName>ppt_c</p:attrName>
                                        </p:attrNameLst>
                                      </p:cBhvr>
                                      <p:to>
                                        <a:schemeClr val="folHlink"/>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3" end="3"/>
                                            </p:txEl>
                                          </p:spTgt>
                                        </p:tgtEl>
                                        <p:attrNameLst>
                                          <p:attrName>style.visibility</p:attrName>
                                        </p:attrNameLst>
                                      </p:cBhvr>
                                      <p:to>
                                        <p:strVal val="visible"/>
                                      </p:to>
                                    </p:set>
                                    <p:anim calcmode="lin" valueType="num">
                                      <p:cBhvr additive="base">
                                        <p:cTn id="25" dur="500" fill="hold"/>
                                        <p:tgtEl>
                                          <p:spTgt spid="1024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43">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0243">
                                            <p:txEl>
                                              <p:pRg st="3" end="3"/>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2" name="Rectangle 4"/>
          <p:cNvSpPr>
            <a:spLocks noGrp="1" noChangeArrowheads="1"/>
          </p:cNvSpPr>
          <p:nvPr>
            <p:ph type="title"/>
          </p:nvPr>
        </p:nvSpPr>
        <p:spPr>
          <a:xfrm>
            <a:off x="914400" y="152400"/>
            <a:ext cx="10363200" cy="685800"/>
          </a:xfrm>
        </p:spPr>
        <p:txBody>
          <a:bodyPr>
            <a:normAutofit fontScale="90000"/>
          </a:bodyPr>
          <a:lstStyle/>
          <a:p>
            <a:r>
              <a:rPr lang="en-GB">
                <a:solidFill>
                  <a:schemeClr val="tx1"/>
                </a:solidFill>
              </a:rPr>
              <a:t>Strategy vs. Tactics</a:t>
            </a:r>
            <a:endParaRPr lang="en-GB"/>
          </a:p>
        </p:txBody>
      </p:sp>
      <p:sp>
        <p:nvSpPr>
          <p:cNvPr id="196614" name="Rectangle 6"/>
          <p:cNvSpPr>
            <a:spLocks noChangeArrowheads="1"/>
          </p:cNvSpPr>
          <p:nvPr/>
        </p:nvSpPr>
        <p:spPr bwMode="auto">
          <a:xfrm>
            <a:off x="914400" y="2209799"/>
            <a:ext cx="4436208" cy="3031639"/>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buClr>
                <a:srgbClr val="FF3300"/>
              </a:buClr>
              <a:buFont typeface="Wingdings" charset="0"/>
              <a:buChar char="n"/>
            </a:pPr>
            <a:r>
              <a:rPr lang="en-GB" sz="3733" dirty="0"/>
              <a:t>  </a:t>
            </a:r>
            <a:r>
              <a:rPr lang="en-GB" sz="3733" dirty="0">
                <a:latin typeface="FordBold" charset="0"/>
              </a:rPr>
              <a:t>Broad</a:t>
            </a:r>
          </a:p>
          <a:p>
            <a:pPr>
              <a:buClr>
                <a:srgbClr val="FF3300"/>
              </a:buClr>
              <a:buFont typeface="Wingdings" charset="0"/>
              <a:buNone/>
            </a:pPr>
            <a:endParaRPr lang="en-GB" sz="3733" dirty="0">
              <a:latin typeface="FordBold" charset="0"/>
            </a:endParaRPr>
          </a:p>
          <a:p>
            <a:pPr>
              <a:buClr>
                <a:srgbClr val="FF3300"/>
              </a:buClr>
              <a:buFont typeface="Wingdings" charset="0"/>
              <a:buChar char="n"/>
            </a:pPr>
            <a:r>
              <a:rPr lang="en-GB" sz="3733" dirty="0">
                <a:latin typeface="FordBold" charset="0"/>
              </a:rPr>
              <a:t>  Long-term</a:t>
            </a:r>
          </a:p>
          <a:p>
            <a:pPr>
              <a:buClr>
                <a:srgbClr val="FF3300"/>
              </a:buClr>
              <a:buFont typeface="Wingdings" charset="0"/>
              <a:buNone/>
            </a:pPr>
            <a:endParaRPr lang="en-GB" sz="3733" dirty="0">
              <a:latin typeface="FordBold" charset="0"/>
            </a:endParaRPr>
          </a:p>
          <a:p>
            <a:pPr>
              <a:buClr>
                <a:srgbClr val="FF3300"/>
              </a:buClr>
              <a:buFont typeface="Wingdings" charset="0"/>
              <a:buChar char="n"/>
            </a:pPr>
            <a:r>
              <a:rPr lang="en-GB" sz="3733" dirty="0">
                <a:latin typeface="FordBold" charset="0"/>
              </a:rPr>
              <a:t>  Direction</a:t>
            </a:r>
          </a:p>
        </p:txBody>
      </p:sp>
      <p:sp>
        <p:nvSpPr>
          <p:cNvPr id="196615" name="Rectangle 7"/>
          <p:cNvSpPr>
            <a:spLocks noChangeArrowheads="1"/>
          </p:cNvSpPr>
          <p:nvPr/>
        </p:nvSpPr>
        <p:spPr bwMode="auto">
          <a:xfrm>
            <a:off x="6467571" y="2209800"/>
            <a:ext cx="4810029" cy="3031637"/>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buClr>
                <a:srgbClr val="FF3300"/>
              </a:buClr>
              <a:buFont typeface="Wingdings" charset="0"/>
              <a:buChar char="n"/>
            </a:pPr>
            <a:r>
              <a:rPr lang="en-GB" sz="3733" dirty="0"/>
              <a:t>  </a:t>
            </a:r>
            <a:r>
              <a:rPr lang="en-GB" sz="3733" dirty="0">
                <a:latin typeface="FordBold" charset="0"/>
              </a:rPr>
              <a:t>Focussed</a:t>
            </a:r>
          </a:p>
          <a:p>
            <a:pPr>
              <a:buClr>
                <a:srgbClr val="FF3300"/>
              </a:buClr>
              <a:buFont typeface="Wingdings" charset="0"/>
              <a:buNone/>
            </a:pPr>
            <a:endParaRPr lang="en-GB" sz="3733" dirty="0">
              <a:latin typeface="FordBold" charset="0"/>
            </a:endParaRPr>
          </a:p>
          <a:p>
            <a:pPr>
              <a:buClr>
                <a:srgbClr val="FF3300"/>
              </a:buClr>
              <a:buFont typeface="Wingdings" charset="0"/>
              <a:buChar char="n"/>
            </a:pPr>
            <a:r>
              <a:rPr lang="en-GB" sz="3733" dirty="0">
                <a:latin typeface="FordBold" charset="0"/>
              </a:rPr>
              <a:t>  Short-term</a:t>
            </a:r>
          </a:p>
          <a:p>
            <a:pPr>
              <a:buClr>
                <a:srgbClr val="FF3300"/>
              </a:buClr>
              <a:buFont typeface="Wingdings" charset="0"/>
              <a:buNone/>
            </a:pPr>
            <a:endParaRPr lang="en-GB" sz="3733" dirty="0">
              <a:latin typeface="FordBold" charset="0"/>
            </a:endParaRPr>
          </a:p>
          <a:p>
            <a:pPr>
              <a:buClr>
                <a:srgbClr val="FF3300"/>
              </a:buClr>
              <a:buFont typeface="Wingdings" charset="0"/>
              <a:buChar char="n"/>
            </a:pPr>
            <a:r>
              <a:rPr lang="en-GB" sz="3733" dirty="0">
                <a:latin typeface="FordBold" charset="0"/>
              </a:rPr>
              <a:t>  Detail</a:t>
            </a:r>
          </a:p>
        </p:txBody>
      </p:sp>
      <p:sp>
        <p:nvSpPr>
          <p:cNvPr id="196616" name="Text Box 8"/>
          <p:cNvSpPr txBox="1">
            <a:spLocks noChangeArrowheads="1"/>
          </p:cNvSpPr>
          <p:nvPr/>
        </p:nvSpPr>
        <p:spPr bwMode="auto">
          <a:xfrm>
            <a:off x="5588000" y="2819400"/>
            <a:ext cx="1219200" cy="7489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4267" i="1">
                <a:latin typeface="FordBold" charset="0"/>
              </a:rPr>
              <a:t>vs.</a:t>
            </a:r>
          </a:p>
        </p:txBody>
      </p:sp>
    </p:spTree>
    <p:extLst>
      <p:ext uri="{BB962C8B-B14F-4D97-AF65-F5344CB8AC3E}">
        <p14:creationId xmlns:p14="http://schemas.microsoft.com/office/powerpoint/2010/main" val="178630059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a:xfrm>
            <a:off x="508000" y="304800"/>
            <a:ext cx="11988800" cy="609600"/>
          </a:xfrm>
        </p:spPr>
        <p:txBody>
          <a:bodyPr>
            <a:normAutofit fontScale="90000"/>
          </a:bodyPr>
          <a:lstStyle/>
          <a:p>
            <a:r>
              <a:rPr lang="en-GB" dirty="0">
                <a:solidFill>
                  <a:schemeClr val="accent2"/>
                </a:solidFill>
              </a:rPr>
              <a:t>Strategy and Tactics</a:t>
            </a:r>
            <a:endParaRPr lang="en-GB" b="1" dirty="0">
              <a:solidFill>
                <a:schemeClr val="accent2"/>
              </a:solidFill>
            </a:endParaRPr>
          </a:p>
        </p:txBody>
      </p:sp>
      <p:grpSp>
        <p:nvGrpSpPr>
          <p:cNvPr id="13" name="Group 3"/>
          <p:cNvGrpSpPr>
            <a:grpSpLocks/>
          </p:cNvGrpSpPr>
          <p:nvPr/>
        </p:nvGrpSpPr>
        <p:grpSpPr bwMode="auto">
          <a:xfrm>
            <a:off x="1872469" y="1390693"/>
            <a:ext cx="8106731" cy="4770514"/>
            <a:chOff x="320" y="790"/>
            <a:chExt cx="5354" cy="3102"/>
          </a:xfrm>
        </p:grpSpPr>
        <p:sp>
          <p:nvSpPr>
            <p:cNvPr id="14" name="Line 4"/>
            <p:cNvSpPr>
              <a:spLocks noChangeShapeType="1"/>
            </p:cNvSpPr>
            <p:nvPr/>
          </p:nvSpPr>
          <p:spPr bwMode="auto">
            <a:xfrm flipV="1">
              <a:off x="1404" y="1199"/>
              <a:ext cx="0" cy="211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endParaRPr lang="en-GB"/>
            </a:p>
          </p:txBody>
        </p:sp>
        <p:sp>
          <p:nvSpPr>
            <p:cNvPr id="15" name="Line 5"/>
            <p:cNvSpPr>
              <a:spLocks noChangeShapeType="1"/>
            </p:cNvSpPr>
            <p:nvPr/>
          </p:nvSpPr>
          <p:spPr bwMode="auto">
            <a:xfrm>
              <a:off x="1404" y="3312"/>
              <a:ext cx="2808" cy="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endParaRPr lang="en-GB"/>
            </a:p>
          </p:txBody>
        </p:sp>
        <p:sp>
          <p:nvSpPr>
            <p:cNvPr id="16" name="Line 6"/>
            <p:cNvSpPr>
              <a:spLocks noChangeShapeType="1"/>
            </p:cNvSpPr>
            <p:nvPr/>
          </p:nvSpPr>
          <p:spPr bwMode="auto">
            <a:xfrm flipV="1">
              <a:off x="1404" y="1824"/>
              <a:ext cx="2704" cy="96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endParaRPr lang="en-GB"/>
            </a:p>
          </p:txBody>
        </p:sp>
        <p:sp>
          <p:nvSpPr>
            <p:cNvPr id="17" name="Text Box 7"/>
            <p:cNvSpPr txBox="1">
              <a:spLocks noChangeArrowheads="1"/>
            </p:cNvSpPr>
            <p:nvPr/>
          </p:nvSpPr>
          <p:spPr bwMode="auto">
            <a:xfrm>
              <a:off x="4212" y="1536"/>
              <a:ext cx="1462" cy="33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103217" tIns="51609" rIns="103217" bIns="51609">
              <a:spAutoFit/>
            </a:bodyPr>
            <a:lstStyle>
              <a:lvl1pPr defTabSz="774700">
                <a:defRPr sz="2400">
                  <a:solidFill>
                    <a:schemeClr val="tx1"/>
                  </a:solidFill>
                  <a:latin typeface="Times New Roman" charset="0"/>
                  <a:ea typeface="ＭＳ Ｐゴシック" charset="0"/>
                </a:defRPr>
              </a:lvl1pPr>
              <a:lvl2pPr marL="387350" defTabSz="774700">
                <a:defRPr sz="2400">
                  <a:solidFill>
                    <a:schemeClr val="tx1"/>
                  </a:solidFill>
                  <a:latin typeface="Times New Roman" charset="0"/>
                  <a:ea typeface="ＭＳ Ｐゴシック" charset="0"/>
                </a:defRPr>
              </a:lvl2pPr>
              <a:lvl3pPr marL="774700" defTabSz="774700">
                <a:defRPr sz="2400">
                  <a:solidFill>
                    <a:schemeClr val="tx1"/>
                  </a:solidFill>
                  <a:latin typeface="Times New Roman" charset="0"/>
                  <a:ea typeface="ＭＳ Ｐゴシック" charset="0"/>
                </a:defRPr>
              </a:lvl3pPr>
              <a:lvl4pPr marL="1160463" defTabSz="774700">
                <a:defRPr sz="2400">
                  <a:solidFill>
                    <a:schemeClr val="tx1"/>
                  </a:solidFill>
                  <a:latin typeface="Times New Roman" charset="0"/>
                  <a:ea typeface="ＭＳ Ｐゴシック" charset="0"/>
                </a:defRPr>
              </a:lvl4pPr>
              <a:lvl5pPr marL="1547813" defTabSz="774700">
                <a:defRPr sz="2400">
                  <a:solidFill>
                    <a:schemeClr val="tx1"/>
                  </a:solidFill>
                  <a:latin typeface="Times New Roman" charset="0"/>
                  <a:ea typeface="ＭＳ Ｐゴシック" charset="0"/>
                </a:defRPr>
              </a:lvl5pPr>
              <a:lvl6pPr marL="2005013" defTabSz="774700" eaLnBrk="0" fontAlgn="base" hangingPunct="0">
                <a:spcBef>
                  <a:spcPct val="0"/>
                </a:spcBef>
                <a:spcAft>
                  <a:spcPct val="0"/>
                </a:spcAft>
                <a:defRPr sz="2400">
                  <a:solidFill>
                    <a:schemeClr val="tx1"/>
                  </a:solidFill>
                  <a:latin typeface="Times New Roman" charset="0"/>
                  <a:ea typeface="ＭＳ Ｐゴシック" charset="0"/>
                </a:defRPr>
              </a:lvl6pPr>
              <a:lvl7pPr marL="2462213" defTabSz="774700" eaLnBrk="0" fontAlgn="base" hangingPunct="0">
                <a:spcBef>
                  <a:spcPct val="0"/>
                </a:spcBef>
                <a:spcAft>
                  <a:spcPct val="0"/>
                </a:spcAft>
                <a:defRPr sz="2400">
                  <a:solidFill>
                    <a:schemeClr val="tx1"/>
                  </a:solidFill>
                  <a:latin typeface="Times New Roman" charset="0"/>
                  <a:ea typeface="ＭＳ Ｐゴシック" charset="0"/>
                </a:defRPr>
              </a:lvl7pPr>
              <a:lvl8pPr marL="2919413" defTabSz="774700" eaLnBrk="0" fontAlgn="base" hangingPunct="0">
                <a:spcBef>
                  <a:spcPct val="0"/>
                </a:spcBef>
                <a:spcAft>
                  <a:spcPct val="0"/>
                </a:spcAft>
                <a:defRPr sz="2400">
                  <a:solidFill>
                    <a:schemeClr val="tx1"/>
                  </a:solidFill>
                  <a:latin typeface="Times New Roman" charset="0"/>
                  <a:ea typeface="ＭＳ Ｐゴシック" charset="0"/>
                </a:defRPr>
              </a:lvl8pPr>
              <a:lvl9pPr marL="3376613" defTabSz="7747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GB" sz="2667" dirty="0">
                  <a:solidFill>
                    <a:srgbClr val="FF0000"/>
                  </a:solidFill>
                  <a:latin typeface="Ford-BoldExt" charset="0"/>
                </a:rPr>
                <a:t>STRATEGY</a:t>
              </a:r>
            </a:p>
          </p:txBody>
        </p:sp>
        <p:sp>
          <p:nvSpPr>
            <p:cNvPr id="18" name="Freeform 8"/>
            <p:cNvSpPr>
              <a:spLocks/>
            </p:cNvSpPr>
            <p:nvPr/>
          </p:nvSpPr>
          <p:spPr bwMode="auto">
            <a:xfrm>
              <a:off x="1447" y="1488"/>
              <a:ext cx="2704" cy="1296"/>
            </a:xfrm>
            <a:custGeom>
              <a:avLst/>
              <a:gdLst>
                <a:gd name="T0" fmla="*/ 0 w 2512"/>
                <a:gd name="T1" fmla="*/ 1000 h 1000"/>
                <a:gd name="T2" fmla="*/ 240 w 2512"/>
                <a:gd name="T3" fmla="*/ 616 h 1000"/>
                <a:gd name="T4" fmla="*/ 1200 w 2512"/>
                <a:gd name="T5" fmla="*/ 856 h 1000"/>
                <a:gd name="T6" fmla="*/ 1536 w 2512"/>
                <a:gd name="T7" fmla="*/ 88 h 1000"/>
                <a:gd name="T8" fmla="*/ 2352 w 2512"/>
                <a:gd name="T9" fmla="*/ 328 h 1000"/>
                <a:gd name="T10" fmla="*/ 2496 w 2512"/>
                <a:gd name="T11" fmla="*/ 328 h 1000"/>
              </a:gdLst>
              <a:ahLst/>
              <a:cxnLst>
                <a:cxn ang="0">
                  <a:pos x="T0" y="T1"/>
                </a:cxn>
                <a:cxn ang="0">
                  <a:pos x="T2" y="T3"/>
                </a:cxn>
                <a:cxn ang="0">
                  <a:pos x="T4" y="T5"/>
                </a:cxn>
                <a:cxn ang="0">
                  <a:pos x="T6" y="T7"/>
                </a:cxn>
                <a:cxn ang="0">
                  <a:pos x="T8" y="T9"/>
                </a:cxn>
                <a:cxn ang="0">
                  <a:pos x="T10" y="T11"/>
                </a:cxn>
              </a:cxnLst>
              <a:rect l="0" t="0" r="r" b="b"/>
              <a:pathLst>
                <a:path w="2512" h="1000">
                  <a:moveTo>
                    <a:pt x="0" y="1000"/>
                  </a:moveTo>
                  <a:cubicBezTo>
                    <a:pt x="20" y="820"/>
                    <a:pt x="40" y="640"/>
                    <a:pt x="240" y="616"/>
                  </a:cubicBezTo>
                  <a:cubicBezTo>
                    <a:pt x="440" y="592"/>
                    <a:pt x="984" y="944"/>
                    <a:pt x="1200" y="856"/>
                  </a:cubicBezTo>
                  <a:cubicBezTo>
                    <a:pt x="1416" y="768"/>
                    <a:pt x="1344" y="176"/>
                    <a:pt x="1536" y="88"/>
                  </a:cubicBezTo>
                  <a:cubicBezTo>
                    <a:pt x="1728" y="0"/>
                    <a:pt x="2192" y="288"/>
                    <a:pt x="2352" y="328"/>
                  </a:cubicBezTo>
                  <a:cubicBezTo>
                    <a:pt x="2512" y="368"/>
                    <a:pt x="2472" y="328"/>
                    <a:pt x="2496" y="328"/>
                  </a:cubicBezTo>
                </a:path>
              </a:pathLst>
            </a:custGeom>
            <a:noFill/>
            <a:ln w="38100" cap="flat" cmpd="sng">
              <a:solidFill>
                <a:srgbClr val="00FF00"/>
              </a:solidFill>
              <a:prstDash val="sysDot"/>
              <a:round/>
              <a:headEnd type="stealth"/>
              <a:tailEnd type="stealth"/>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wrap="square">
              <a:spAutoFit/>
            </a:bodyPr>
            <a:lstStyle/>
            <a:p>
              <a:endParaRPr lang="en-GB" dirty="0"/>
            </a:p>
          </p:txBody>
        </p:sp>
        <p:sp>
          <p:nvSpPr>
            <p:cNvPr id="20" name="Text Box 10"/>
            <p:cNvSpPr txBox="1">
              <a:spLocks noChangeArrowheads="1"/>
            </p:cNvSpPr>
            <p:nvPr/>
          </p:nvSpPr>
          <p:spPr bwMode="auto">
            <a:xfrm>
              <a:off x="4212" y="2064"/>
              <a:ext cx="1092" cy="33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103217" tIns="51609" rIns="103217" bIns="51609">
              <a:spAutoFit/>
            </a:bodyPr>
            <a:lstStyle>
              <a:lvl1pPr defTabSz="774700">
                <a:defRPr sz="2400">
                  <a:solidFill>
                    <a:schemeClr val="tx1"/>
                  </a:solidFill>
                  <a:latin typeface="Times New Roman" charset="0"/>
                  <a:ea typeface="ＭＳ Ｐゴシック" charset="0"/>
                </a:defRPr>
              </a:lvl1pPr>
              <a:lvl2pPr marL="387350" defTabSz="774700">
                <a:defRPr sz="2400">
                  <a:solidFill>
                    <a:schemeClr val="tx1"/>
                  </a:solidFill>
                  <a:latin typeface="Times New Roman" charset="0"/>
                  <a:ea typeface="ＭＳ Ｐゴシック" charset="0"/>
                </a:defRPr>
              </a:lvl2pPr>
              <a:lvl3pPr marL="774700" defTabSz="774700">
                <a:defRPr sz="2400">
                  <a:solidFill>
                    <a:schemeClr val="tx1"/>
                  </a:solidFill>
                  <a:latin typeface="Times New Roman" charset="0"/>
                  <a:ea typeface="ＭＳ Ｐゴシック" charset="0"/>
                </a:defRPr>
              </a:lvl3pPr>
              <a:lvl4pPr marL="1160463" defTabSz="774700">
                <a:defRPr sz="2400">
                  <a:solidFill>
                    <a:schemeClr val="tx1"/>
                  </a:solidFill>
                  <a:latin typeface="Times New Roman" charset="0"/>
                  <a:ea typeface="ＭＳ Ｐゴシック" charset="0"/>
                </a:defRPr>
              </a:lvl4pPr>
              <a:lvl5pPr marL="1547813" defTabSz="774700">
                <a:defRPr sz="2400">
                  <a:solidFill>
                    <a:schemeClr val="tx1"/>
                  </a:solidFill>
                  <a:latin typeface="Times New Roman" charset="0"/>
                  <a:ea typeface="ＭＳ Ｐゴシック" charset="0"/>
                </a:defRPr>
              </a:lvl5pPr>
              <a:lvl6pPr marL="2005013" defTabSz="774700" eaLnBrk="0" fontAlgn="base" hangingPunct="0">
                <a:spcBef>
                  <a:spcPct val="0"/>
                </a:spcBef>
                <a:spcAft>
                  <a:spcPct val="0"/>
                </a:spcAft>
                <a:defRPr sz="2400">
                  <a:solidFill>
                    <a:schemeClr val="tx1"/>
                  </a:solidFill>
                  <a:latin typeface="Times New Roman" charset="0"/>
                  <a:ea typeface="ＭＳ Ｐゴシック" charset="0"/>
                </a:defRPr>
              </a:lvl6pPr>
              <a:lvl7pPr marL="2462213" defTabSz="774700" eaLnBrk="0" fontAlgn="base" hangingPunct="0">
                <a:spcBef>
                  <a:spcPct val="0"/>
                </a:spcBef>
                <a:spcAft>
                  <a:spcPct val="0"/>
                </a:spcAft>
                <a:defRPr sz="2400">
                  <a:solidFill>
                    <a:schemeClr val="tx1"/>
                  </a:solidFill>
                  <a:latin typeface="Times New Roman" charset="0"/>
                  <a:ea typeface="ＭＳ Ｐゴシック" charset="0"/>
                </a:defRPr>
              </a:lvl7pPr>
              <a:lvl8pPr marL="2919413" defTabSz="774700" eaLnBrk="0" fontAlgn="base" hangingPunct="0">
                <a:spcBef>
                  <a:spcPct val="0"/>
                </a:spcBef>
                <a:spcAft>
                  <a:spcPct val="0"/>
                </a:spcAft>
                <a:defRPr sz="2400">
                  <a:solidFill>
                    <a:schemeClr val="tx1"/>
                  </a:solidFill>
                  <a:latin typeface="Times New Roman" charset="0"/>
                  <a:ea typeface="ＭＳ Ｐゴシック" charset="0"/>
                </a:defRPr>
              </a:lvl8pPr>
              <a:lvl9pPr marL="3376613" defTabSz="7747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pPr>
              <a:r>
                <a:rPr lang="en-GB" sz="2667">
                  <a:solidFill>
                    <a:srgbClr val="00FF00"/>
                  </a:solidFill>
                  <a:latin typeface="Ford-BoldExt" charset="0"/>
                </a:rPr>
                <a:t>TACTICS</a:t>
              </a:r>
            </a:p>
          </p:txBody>
        </p:sp>
        <p:sp>
          <p:nvSpPr>
            <p:cNvPr id="21" name="Text Box 11"/>
            <p:cNvSpPr txBox="1">
              <a:spLocks noChangeArrowheads="1"/>
            </p:cNvSpPr>
            <p:nvPr/>
          </p:nvSpPr>
          <p:spPr bwMode="auto">
            <a:xfrm>
              <a:off x="3670" y="3504"/>
              <a:ext cx="1124" cy="388"/>
            </a:xfrm>
            <a:prstGeom prst="rect">
              <a:avLst/>
            </a:prstGeom>
            <a:solidFill>
              <a:srgbClr val="DDDDDD"/>
            </a:solidFill>
            <a:ln w="9525">
              <a:solidFill>
                <a:schemeClr val="accent2"/>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103217" tIns="51609" rIns="103217" bIns="51609">
              <a:spAutoFit/>
            </a:bodyPr>
            <a:lstStyle>
              <a:lvl1pPr defTabSz="774700">
                <a:defRPr sz="2400">
                  <a:solidFill>
                    <a:schemeClr val="tx1"/>
                  </a:solidFill>
                  <a:latin typeface="Times New Roman" charset="0"/>
                  <a:ea typeface="ＭＳ Ｐゴシック" charset="0"/>
                </a:defRPr>
              </a:lvl1pPr>
              <a:lvl2pPr marL="387350" defTabSz="774700">
                <a:defRPr sz="2400">
                  <a:solidFill>
                    <a:schemeClr val="tx1"/>
                  </a:solidFill>
                  <a:latin typeface="Times New Roman" charset="0"/>
                  <a:ea typeface="ＭＳ Ｐゴシック" charset="0"/>
                </a:defRPr>
              </a:lvl2pPr>
              <a:lvl3pPr marL="774700" defTabSz="774700">
                <a:defRPr sz="2400">
                  <a:solidFill>
                    <a:schemeClr val="tx1"/>
                  </a:solidFill>
                  <a:latin typeface="Times New Roman" charset="0"/>
                  <a:ea typeface="ＭＳ Ｐゴシック" charset="0"/>
                </a:defRPr>
              </a:lvl3pPr>
              <a:lvl4pPr marL="1160463" defTabSz="774700">
                <a:defRPr sz="2400">
                  <a:solidFill>
                    <a:schemeClr val="tx1"/>
                  </a:solidFill>
                  <a:latin typeface="Times New Roman" charset="0"/>
                  <a:ea typeface="ＭＳ Ｐゴシック" charset="0"/>
                </a:defRPr>
              </a:lvl4pPr>
              <a:lvl5pPr marL="1547813" defTabSz="774700">
                <a:defRPr sz="2400">
                  <a:solidFill>
                    <a:schemeClr val="tx1"/>
                  </a:solidFill>
                  <a:latin typeface="Times New Roman" charset="0"/>
                  <a:ea typeface="ＭＳ Ｐゴシック" charset="0"/>
                </a:defRPr>
              </a:lvl5pPr>
              <a:lvl6pPr marL="2005013" defTabSz="774700" eaLnBrk="0" fontAlgn="base" hangingPunct="0">
                <a:spcBef>
                  <a:spcPct val="0"/>
                </a:spcBef>
                <a:spcAft>
                  <a:spcPct val="0"/>
                </a:spcAft>
                <a:defRPr sz="2400">
                  <a:solidFill>
                    <a:schemeClr val="tx1"/>
                  </a:solidFill>
                  <a:latin typeface="Times New Roman" charset="0"/>
                  <a:ea typeface="ＭＳ Ｐゴシック" charset="0"/>
                </a:defRPr>
              </a:lvl6pPr>
              <a:lvl7pPr marL="2462213" defTabSz="774700" eaLnBrk="0" fontAlgn="base" hangingPunct="0">
                <a:spcBef>
                  <a:spcPct val="0"/>
                </a:spcBef>
                <a:spcAft>
                  <a:spcPct val="0"/>
                </a:spcAft>
                <a:defRPr sz="2400">
                  <a:solidFill>
                    <a:schemeClr val="tx1"/>
                  </a:solidFill>
                  <a:latin typeface="Times New Roman" charset="0"/>
                  <a:ea typeface="ＭＳ Ｐゴシック" charset="0"/>
                </a:defRPr>
              </a:lvl7pPr>
              <a:lvl8pPr marL="2919413" defTabSz="774700" eaLnBrk="0" fontAlgn="base" hangingPunct="0">
                <a:spcBef>
                  <a:spcPct val="0"/>
                </a:spcBef>
                <a:spcAft>
                  <a:spcPct val="0"/>
                </a:spcAft>
                <a:defRPr sz="2400">
                  <a:solidFill>
                    <a:schemeClr val="tx1"/>
                  </a:solidFill>
                  <a:latin typeface="Times New Roman" charset="0"/>
                  <a:ea typeface="ＭＳ Ｐゴシック" charset="0"/>
                </a:defRPr>
              </a:lvl8pPr>
              <a:lvl9pPr marL="3376613" defTabSz="7747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spcBef>
                  <a:spcPct val="50000"/>
                </a:spcBef>
              </a:pPr>
              <a:r>
                <a:rPr lang="en-GB" sz="3200" dirty="0">
                  <a:solidFill>
                    <a:schemeClr val="accent2"/>
                  </a:solidFill>
                  <a:latin typeface="Ford-BoldExt" charset="0"/>
                </a:rPr>
                <a:t>TIME</a:t>
              </a:r>
            </a:p>
          </p:txBody>
        </p:sp>
        <p:sp>
          <p:nvSpPr>
            <p:cNvPr id="22" name="Text Box 12"/>
            <p:cNvSpPr txBox="1">
              <a:spLocks noChangeArrowheads="1"/>
            </p:cNvSpPr>
            <p:nvPr/>
          </p:nvSpPr>
          <p:spPr bwMode="auto">
            <a:xfrm>
              <a:off x="320" y="790"/>
              <a:ext cx="1880" cy="388"/>
            </a:xfrm>
            <a:prstGeom prst="rect">
              <a:avLst/>
            </a:prstGeom>
            <a:solidFill>
              <a:srgbClr val="DDDDDD"/>
            </a:solidFill>
            <a:ln w="9525">
              <a:solidFill>
                <a:schemeClr val="accent2"/>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103217" tIns="51609" rIns="103217" bIns="51609">
              <a:spAutoFit/>
            </a:bodyPr>
            <a:lstStyle>
              <a:lvl1pPr defTabSz="774700">
                <a:defRPr sz="2400">
                  <a:solidFill>
                    <a:schemeClr val="tx1"/>
                  </a:solidFill>
                  <a:latin typeface="Times New Roman" charset="0"/>
                  <a:ea typeface="ＭＳ Ｐゴシック" charset="0"/>
                </a:defRPr>
              </a:lvl1pPr>
              <a:lvl2pPr marL="387350" defTabSz="774700">
                <a:defRPr sz="2400">
                  <a:solidFill>
                    <a:schemeClr val="tx1"/>
                  </a:solidFill>
                  <a:latin typeface="Times New Roman" charset="0"/>
                  <a:ea typeface="ＭＳ Ｐゴシック" charset="0"/>
                </a:defRPr>
              </a:lvl2pPr>
              <a:lvl3pPr marL="774700" defTabSz="774700">
                <a:defRPr sz="2400">
                  <a:solidFill>
                    <a:schemeClr val="tx1"/>
                  </a:solidFill>
                  <a:latin typeface="Times New Roman" charset="0"/>
                  <a:ea typeface="ＭＳ Ｐゴシック" charset="0"/>
                </a:defRPr>
              </a:lvl3pPr>
              <a:lvl4pPr marL="1160463" defTabSz="774700">
                <a:defRPr sz="2400">
                  <a:solidFill>
                    <a:schemeClr val="tx1"/>
                  </a:solidFill>
                  <a:latin typeface="Times New Roman" charset="0"/>
                  <a:ea typeface="ＭＳ Ｐゴシック" charset="0"/>
                </a:defRPr>
              </a:lvl4pPr>
              <a:lvl5pPr marL="1547813" defTabSz="774700">
                <a:defRPr sz="2400">
                  <a:solidFill>
                    <a:schemeClr val="tx1"/>
                  </a:solidFill>
                  <a:latin typeface="Times New Roman" charset="0"/>
                  <a:ea typeface="ＭＳ Ｐゴシック" charset="0"/>
                </a:defRPr>
              </a:lvl5pPr>
              <a:lvl6pPr marL="2005013" defTabSz="774700" eaLnBrk="0" fontAlgn="base" hangingPunct="0">
                <a:spcBef>
                  <a:spcPct val="0"/>
                </a:spcBef>
                <a:spcAft>
                  <a:spcPct val="0"/>
                </a:spcAft>
                <a:defRPr sz="2400">
                  <a:solidFill>
                    <a:schemeClr val="tx1"/>
                  </a:solidFill>
                  <a:latin typeface="Times New Roman" charset="0"/>
                  <a:ea typeface="ＭＳ Ｐゴシック" charset="0"/>
                </a:defRPr>
              </a:lvl6pPr>
              <a:lvl7pPr marL="2462213" defTabSz="774700" eaLnBrk="0" fontAlgn="base" hangingPunct="0">
                <a:spcBef>
                  <a:spcPct val="0"/>
                </a:spcBef>
                <a:spcAft>
                  <a:spcPct val="0"/>
                </a:spcAft>
                <a:defRPr sz="2400">
                  <a:solidFill>
                    <a:schemeClr val="tx1"/>
                  </a:solidFill>
                  <a:latin typeface="Times New Roman" charset="0"/>
                  <a:ea typeface="ＭＳ Ｐゴシック" charset="0"/>
                </a:defRPr>
              </a:lvl7pPr>
              <a:lvl8pPr marL="2919413" defTabSz="774700" eaLnBrk="0" fontAlgn="base" hangingPunct="0">
                <a:spcBef>
                  <a:spcPct val="0"/>
                </a:spcBef>
                <a:spcAft>
                  <a:spcPct val="0"/>
                </a:spcAft>
                <a:defRPr sz="2400">
                  <a:solidFill>
                    <a:schemeClr val="tx1"/>
                  </a:solidFill>
                  <a:latin typeface="Times New Roman" charset="0"/>
                  <a:ea typeface="ＭＳ Ｐゴシック" charset="0"/>
                </a:defRPr>
              </a:lvl8pPr>
              <a:lvl9pPr marL="3376613" defTabSz="7747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spcBef>
                  <a:spcPct val="50000"/>
                </a:spcBef>
              </a:pPr>
              <a:r>
                <a:rPr lang="en-GB" sz="3200" dirty="0">
                  <a:solidFill>
                    <a:schemeClr val="accent2"/>
                  </a:solidFill>
                  <a:latin typeface="Ford-BoldExt" charset="0"/>
                </a:rPr>
                <a:t>DIRECTION</a:t>
              </a:r>
            </a:p>
          </p:txBody>
        </p:sp>
      </p:grpSp>
    </p:spTree>
    <p:extLst>
      <p:ext uri="{BB962C8B-B14F-4D97-AF65-F5344CB8AC3E}">
        <p14:creationId xmlns:p14="http://schemas.microsoft.com/office/powerpoint/2010/main" val="2214243050"/>
      </p:ext>
    </p:extLst>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a:xfrm>
            <a:off x="2231136" y="50606"/>
            <a:ext cx="7729728" cy="1188720"/>
          </a:xfrm>
        </p:spPr>
        <p:txBody>
          <a:bodyPr/>
          <a:lstStyle/>
          <a:p>
            <a:r>
              <a:rPr lang="en-GB"/>
              <a:t>Strategy v. Tactics</a:t>
            </a:r>
          </a:p>
        </p:txBody>
      </p:sp>
      <p:sp>
        <p:nvSpPr>
          <p:cNvPr id="198659" name="Text Box 3"/>
          <p:cNvSpPr txBox="1">
            <a:spLocks noChangeArrowheads="1"/>
          </p:cNvSpPr>
          <p:nvPr/>
        </p:nvSpPr>
        <p:spPr bwMode="auto">
          <a:xfrm>
            <a:off x="3754967" y="2753641"/>
            <a:ext cx="2336800" cy="1430339"/>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r>
              <a:rPr lang="en-GB" sz="2667" dirty="0">
                <a:latin typeface="FordBold" charset="0"/>
              </a:rPr>
              <a:t>DIE </a:t>
            </a:r>
            <a:r>
              <a:rPr lang="en-GB" sz="2133" dirty="0">
                <a:latin typeface="FordLight" charset="0"/>
              </a:rPr>
              <a:t>(Slowly)</a:t>
            </a:r>
            <a:endParaRPr lang="en-GB" sz="1333" dirty="0">
              <a:latin typeface="FordLight" charset="0"/>
            </a:endParaRPr>
          </a:p>
        </p:txBody>
      </p:sp>
      <p:sp>
        <p:nvSpPr>
          <p:cNvPr id="198660" name="Text Box 4"/>
          <p:cNvSpPr txBox="1">
            <a:spLocks noChangeArrowheads="1"/>
          </p:cNvSpPr>
          <p:nvPr/>
        </p:nvSpPr>
        <p:spPr bwMode="auto">
          <a:xfrm>
            <a:off x="3754967" y="4183980"/>
            <a:ext cx="2336800" cy="143192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r>
              <a:rPr lang="en-GB" sz="2667" dirty="0">
                <a:latin typeface="FordBold" charset="0"/>
              </a:rPr>
              <a:t>DIE </a:t>
            </a:r>
            <a:r>
              <a:rPr lang="en-GB" sz="2133" dirty="0">
                <a:latin typeface="FordLight" charset="0"/>
              </a:rPr>
              <a:t>(Quickly)</a:t>
            </a:r>
            <a:endParaRPr lang="en-GB" sz="1333" dirty="0">
              <a:latin typeface="FordLight" charset="0"/>
            </a:endParaRPr>
          </a:p>
        </p:txBody>
      </p:sp>
      <p:sp>
        <p:nvSpPr>
          <p:cNvPr id="198661" name="Text Box 5"/>
          <p:cNvSpPr txBox="1">
            <a:spLocks noChangeArrowheads="1"/>
          </p:cNvSpPr>
          <p:nvPr/>
        </p:nvSpPr>
        <p:spPr bwMode="auto">
          <a:xfrm>
            <a:off x="6091767" y="4183980"/>
            <a:ext cx="2338917" cy="143192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r>
              <a:rPr lang="en-GB" sz="3200" b="1"/>
              <a:t> </a:t>
            </a:r>
            <a:r>
              <a:rPr lang="en-GB" sz="2667">
                <a:latin typeface="FordBold" charset="0"/>
              </a:rPr>
              <a:t>SURVIVE</a:t>
            </a:r>
          </a:p>
        </p:txBody>
      </p:sp>
      <p:sp>
        <p:nvSpPr>
          <p:cNvPr id="198662" name="Text Box 6"/>
          <p:cNvSpPr txBox="1">
            <a:spLocks noChangeArrowheads="1"/>
          </p:cNvSpPr>
          <p:nvPr/>
        </p:nvSpPr>
        <p:spPr bwMode="auto">
          <a:xfrm>
            <a:off x="6091767" y="2753641"/>
            <a:ext cx="2338917" cy="1430339"/>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r>
              <a:rPr lang="en-GB" sz="2667">
                <a:latin typeface="FordBold" charset="0"/>
              </a:rPr>
              <a:t>THRIVE</a:t>
            </a:r>
          </a:p>
        </p:txBody>
      </p:sp>
      <p:sp>
        <p:nvSpPr>
          <p:cNvPr id="198663" name="Text Box 7"/>
          <p:cNvSpPr txBox="1">
            <a:spLocks noChangeArrowheads="1"/>
          </p:cNvSpPr>
          <p:nvPr/>
        </p:nvSpPr>
        <p:spPr bwMode="auto">
          <a:xfrm>
            <a:off x="3754967" y="2140867"/>
            <a:ext cx="2336800" cy="612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gn="ctr"/>
            <a:r>
              <a:rPr lang="en-GB" sz="2400" dirty="0">
                <a:solidFill>
                  <a:schemeClr val="accent4"/>
                </a:solidFill>
                <a:latin typeface="FordLight" charset="0"/>
              </a:rPr>
              <a:t>Ineffective</a:t>
            </a:r>
          </a:p>
        </p:txBody>
      </p:sp>
      <p:sp>
        <p:nvSpPr>
          <p:cNvPr id="198664" name="Text Box 8"/>
          <p:cNvSpPr txBox="1">
            <a:spLocks noChangeArrowheads="1"/>
          </p:cNvSpPr>
          <p:nvPr/>
        </p:nvSpPr>
        <p:spPr bwMode="auto">
          <a:xfrm>
            <a:off x="6091767" y="2140867"/>
            <a:ext cx="2338917" cy="612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gn="ctr"/>
            <a:r>
              <a:rPr lang="en-GB" sz="2400" dirty="0">
                <a:solidFill>
                  <a:schemeClr val="accent4"/>
                </a:solidFill>
                <a:latin typeface="FordLight" charset="0"/>
              </a:rPr>
              <a:t>Effective</a:t>
            </a:r>
            <a:endParaRPr lang="en-GB" sz="1333" dirty="0">
              <a:solidFill>
                <a:schemeClr val="accent4"/>
              </a:solidFill>
              <a:latin typeface="FordLight" charset="0"/>
            </a:endParaRPr>
          </a:p>
        </p:txBody>
      </p:sp>
      <p:sp>
        <p:nvSpPr>
          <p:cNvPr id="198665" name="Text Box 9"/>
          <p:cNvSpPr txBox="1">
            <a:spLocks noChangeArrowheads="1"/>
          </p:cNvSpPr>
          <p:nvPr/>
        </p:nvSpPr>
        <p:spPr bwMode="auto">
          <a:xfrm>
            <a:off x="2137834" y="3163218"/>
            <a:ext cx="1617133" cy="612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sz="2400" dirty="0">
                <a:solidFill>
                  <a:schemeClr val="accent4"/>
                </a:solidFill>
                <a:latin typeface="FordLight" charset="0"/>
              </a:rPr>
              <a:t>Efficient</a:t>
            </a:r>
            <a:endParaRPr lang="en-GB" sz="1333" dirty="0">
              <a:solidFill>
                <a:schemeClr val="accent4"/>
              </a:solidFill>
              <a:latin typeface="FordLight" charset="0"/>
            </a:endParaRPr>
          </a:p>
        </p:txBody>
      </p:sp>
      <p:sp>
        <p:nvSpPr>
          <p:cNvPr id="198666" name="Text Box 10"/>
          <p:cNvSpPr txBox="1">
            <a:spLocks noChangeArrowheads="1"/>
          </p:cNvSpPr>
          <p:nvPr/>
        </p:nvSpPr>
        <p:spPr bwMode="auto">
          <a:xfrm>
            <a:off x="2032002" y="4593555"/>
            <a:ext cx="1722967" cy="612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sz="2400" dirty="0">
                <a:solidFill>
                  <a:schemeClr val="accent4"/>
                </a:solidFill>
                <a:latin typeface="FordLight" charset="0"/>
              </a:rPr>
              <a:t>Inefficient</a:t>
            </a:r>
            <a:endParaRPr lang="en-GB" sz="1333" dirty="0">
              <a:solidFill>
                <a:schemeClr val="accent4"/>
              </a:solidFill>
              <a:latin typeface="FordLight" charset="0"/>
            </a:endParaRPr>
          </a:p>
        </p:txBody>
      </p:sp>
      <p:sp>
        <p:nvSpPr>
          <p:cNvPr id="198667" name="Text Box 11"/>
          <p:cNvSpPr txBox="1">
            <a:spLocks noChangeArrowheads="1"/>
          </p:cNvSpPr>
          <p:nvPr/>
        </p:nvSpPr>
        <p:spPr bwMode="auto">
          <a:xfrm>
            <a:off x="1418167" y="5206330"/>
            <a:ext cx="2336800" cy="10223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sz="2667" dirty="0">
                <a:latin typeface="FordBold" charset="0"/>
              </a:rPr>
              <a:t>Doing things right</a:t>
            </a:r>
          </a:p>
        </p:txBody>
      </p:sp>
      <p:sp>
        <p:nvSpPr>
          <p:cNvPr id="198668" name="Line 12"/>
          <p:cNvSpPr>
            <a:spLocks noChangeShapeType="1"/>
          </p:cNvSpPr>
          <p:nvPr/>
        </p:nvSpPr>
        <p:spPr bwMode="auto">
          <a:xfrm flipV="1">
            <a:off x="3570817" y="5206330"/>
            <a:ext cx="0" cy="1022351"/>
          </a:xfrm>
          <a:prstGeom prst="line">
            <a:avLst/>
          </a:prstGeom>
          <a:noFill/>
          <a:ln w="38100">
            <a:solidFill>
              <a:srgbClr val="0070C0"/>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198669" name="Text Box 13"/>
          <p:cNvSpPr txBox="1">
            <a:spLocks noChangeArrowheads="1"/>
          </p:cNvSpPr>
          <p:nvPr/>
        </p:nvSpPr>
        <p:spPr bwMode="auto">
          <a:xfrm>
            <a:off x="8250767" y="1323305"/>
            <a:ext cx="2336800" cy="10223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gn="ctr"/>
            <a:r>
              <a:rPr lang="en-GB" sz="2667" dirty="0">
                <a:latin typeface="FordBold" charset="0"/>
              </a:rPr>
              <a:t>Doing the right things</a:t>
            </a:r>
          </a:p>
        </p:txBody>
      </p:sp>
      <p:sp>
        <p:nvSpPr>
          <p:cNvPr id="198670" name="Line 14"/>
          <p:cNvSpPr>
            <a:spLocks noChangeShapeType="1"/>
          </p:cNvSpPr>
          <p:nvPr/>
        </p:nvSpPr>
        <p:spPr bwMode="auto">
          <a:xfrm>
            <a:off x="8610602" y="2548855"/>
            <a:ext cx="1257300" cy="0"/>
          </a:xfrm>
          <a:prstGeom prst="line">
            <a:avLst/>
          </a:prstGeom>
          <a:noFill/>
          <a:ln w="38100">
            <a:solidFill>
              <a:srgbClr val="00B050"/>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198672" name="Text Box 16"/>
          <p:cNvSpPr txBox="1">
            <a:spLocks noChangeArrowheads="1"/>
          </p:cNvSpPr>
          <p:nvPr/>
        </p:nvSpPr>
        <p:spPr bwMode="auto">
          <a:xfrm>
            <a:off x="4267202" y="1323305"/>
            <a:ext cx="3596217" cy="514351"/>
          </a:xfrm>
          <a:prstGeom prst="rect">
            <a:avLst/>
          </a:prstGeom>
          <a:solidFill>
            <a:srgbClr val="92D05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pPr algn="ctr"/>
            <a:r>
              <a:rPr lang="en-GB" sz="2667" dirty="0">
                <a:latin typeface="FordBold" charset="0"/>
              </a:rPr>
              <a:t>Strategy</a:t>
            </a:r>
          </a:p>
        </p:txBody>
      </p:sp>
      <p:graphicFrame>
        <p:nvGraphicFramePr>
          <p:cNvPr id="198673" name="Object 17"/>
          <p:cNvGraphicFramePr>
            <a:graphicFrameLocks noChangeAspect="1"/>
          </p:cNvGraphicFramePr>
          <p:nvPr/>
        </p:nvGraphicFramePr>
        <p:xfrm>
          <a:off x="4673602" y="4826917"/>
          <a:ext cx="1411817" cy="808039"/>
        </p:xfrm>
        <a:graphic>
          <a:graphicData uri="http://schemas.openxmlformats.org/presentationml/2006/ole">
            <mc:AlternateContent xmlns:mc="http://schemas.openxmlformats.org/markup-compatibility/2006">
              <mc:Choice xmlns:v="urn:schemas-microsoft-com:vml" Requires="v">
                <p:oleObj spid="_x0000_s1129" name="Clip" r:id="rId3" imgW="5154120" imgH="3928680" progId="MS_ClipArt_Gallery.2">
                  <p:embed/>
                </p:oleObj>
              </mc:Choice>
              <mc:Fallback>
                <p:oleObj name="Clip" r:id="rId3" imgW="5154120" imgH="3928680" progId="MS_ClipArt_Gallery.2">
                  <p:embed/>
                  <p:pic>
                    <p:nvPicPr>
                      <p:cNvPr id="198673"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3602" y="4826917"/>
                        <a:ext cx="1411817" cy="8080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198674" name="Object 18"/>
          <p:cNvGraphicFramePr>
            <a:graphicFrameLocks noChangeAspect="1"/>
          </p:cNvGraphicFramePr>
          <p:nvPr/>
        </p:nvGraphicFramePr>
        <p:xfrm flipV="1">
          <a:off x="4775202" y="3226717"/>
          <a:ext cx="1293284" cy="950913"/>
        </p:xfrm>
        <a:graphic>
          <a:graphicData uri="http://schemas.openxmlformats.org/presentationml/2006/ole">
            <mc:AlternateContent xmlns:mc="http://schemas.openxmlformats.org/markup-compatibility/2006">
              <mc:Choice xmlns:v="urn:schemas-microsoft-com:vml" Requires="v">
                <p:oleObj spid="_x0000_s1130" name="Clip" r:id="rId5" imgW="4016520" imgH="3945240" progId="MS_ClipArt_Gallery.2">
                  <p:embed/>
                </p:oleObj>
              </mc:Choice>
              <mc:Fallback>
                <p:oleObj name="Clip" r:id="rId5" imgW="4016520" imgH="3945240" progId="MS_ClipArt_Gallery.2">
                  <p:embed/>
                  <p:pic>
                    <p:nvPicPr>
                      <p:cNvPr id="198674" name="Object 1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V="1">
                        <a:off x="4775202" y="3226717"/>
                        <a:ext cx="1293284" cy="950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198675" name="Object 19"/>
          <p:cNvGraphicFramePr>
            <a:graphicFrameLocks noChangeAspect="1"/>
          </p:cNvGraphicFramePr>
          <p:nvPr/>
        </p:nvGraphicFramePr>
        <p:xfrm>
          <a:off x="6400802" y="3074316"/>
          <a:ext cx="1530351" cy="1074739"/>
        </p:xfrm>
        <a:graphic>
          <a:graphicData uri="http://schemas.openxmlformats.org/presentationml/2006/ole">
            <mc:AlternateContent xmlns:mc="http://schemas.openxmlformats.org/markup-compatibility/2006">
              <mc:Choice xmlns:v="urn:schemas-microsoft-com:vml" Requires="v">
                <p:oleObj spid="_x0000_s1131" name="Clip" r:id="rId7" imgW="4218480" imgH="3951360" progId="MS_ClipArt_Gallery.2">
                  <p:embed/>
                </p:oleObj>
              </mc:Choice>
              <mc:Fallback>
                <p:oleObj name="Clip" r:id="rId7" imgW="4218480" imgH="3951360" progId="MS_ClipArt_Gallery.2">
                  <p:embed/>
                  <p:pic>
                    <p:nvPicPr>
                      <p:cNvPr id="198675" name="Object 1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00802" y="3074316"/>
                        <a:ext cx="1530351" cy="10747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graphicFrame>
        <p:nvGraphicFramePr>
          <p:cNvPr id="198676" name="Object 20"/>
          <p:cNvGraphicFramePr>
            <a:graphicFrameLocks noChangeAspect="1"/>
          </p:cNvGraphicFramePr>
          <p:nvPr/>
        </p:nvGraphicFramePr>
        <p:xfrm>
          <a:off x="6885712" y="4675103"/>
          <a:ext cx="817416" cy="859592"/>
        </p:xfrm>
        <a:graphic>
          <a:graphicData uri="http://schemas.openxmlformats.org/presentationml/2006/ole">
            <mc:AlternateContent xmlns:mc="http://schemas.openxmlformats.org/markup-compatibility/2006">
              <mc:Choice xmlns:v="urn:schemas-microsoft-com:vml" Requires="v">
                <p:oleObj spid="_x0000_s1132" name="Clip" r:id="rId9" imgW="2673000" imgH="3752640" progId="MS_ClipArt_Gallery.2">
                  <p:embed/>
                </p:oleObj>
              </mc:Choice>
              <mc:Fallback>
                <p:oleObj name="Clip" r:id="rId9" imgW="2673000" imgH="3752640" progId="MS_ClipArt_Gallery.2">
                  <p:embed/>
                  <p:pic>
                    <p:nvPicPr>
                      <p:cNvPr id="198676" name="Object 20"/>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85712" y="4675103"/>
                        <a:ext cx="817416" cy="8595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2" name="TextBox 1">
            <a:extLst>
              <a:ext uri="{FF2B5EF4-FFF2-40B4-BE49-F238E27FC236}">
                <a16:creationId xmlns:a16="http://schemas.microsoft.com/office/drawing/2014/main" id="{6ECEA95B-876D-2243-B858-1A595AFC6CD4}"/>
              </a:ext>
            </a:extLst>
          </p:cNvPr>
          <p:cNvSpPr txBox="1"/>
          <p:nvPr/>
        </p:nvSpPr>
        <p:spPr>
          <a:xfrm rot="16200000">
            <a:off x="-46271" y="3514383"/>
            <a:ext cx="2801842" cy="523220"/>
          </a:xfrm>
          <a:prstGeom prst="rect">
            <a:avLst/>
          </a:prstGeom>
          <a:solidFill>
            <a:schemeClr val="accent2">
              <a:lumMod val="75000"/>
            </a:schemeClr>
          </a:solidFill>
        </p:spPr>
        <p:txBody>
          <a:bodyPr wrap="square" rtlCol="0">
            <a:spAutoFit/>
          </a:bodyPr>
          <a:lstStyle/>
          <a:p>
            <a:pPr algn="ctr"/>
            <a:r>
              <a:rPr lang="en-US" sz="2800" dirty="0"/>
              <a:t>Tactics</a:t>
            </a:r>
          </a:p>
        </p:txBody>
      </p:sp>
    </p:spTree>
    <p:extLst>
      <p:ext uri="{BB962C8B-B14F-4D97-AF65-F5344CB8AC3E}">
        <p14:creationId xmlns:p14="http://schemas.microsoft.com/office/powerpoint/2010/main" val="354865248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8669"/>
                                        </p:tgtEl>
                                        <p:attrNameLst>
                                          <p:attrName>style.visibility</p:attrName>
                                        </p:attrNameLst>
                                      </p:cBhvr>
                                      <p:to>
                                        <p:strVal val="visible"/>
                                      </p:to>
                                    </p:set>
                                    <p:anim calcmode="lin" valueType="num">
                                      <p:cBhvr additive="base">
                                        <p:cTn id="7" dur="500" fill="hold"/>
                                        <p:tgtEl>
                                          <p:spTgt spid="198669"/>
                                        </p:tgtEl>
                                        <p:attrNameLst>
                                          <p:attrName>ppt_x</p:attrName>
                                        </p:attrNameLst>
                                      </p:cBhvr>
                                      <p:tavLst>
                                        <p:tav tm="0">
                                          <p:val>
                                            <p:strVal val="0-#ppt_w/2"/>
                                          </p:val>
                                        </p:tav>
                                        <p:tav tm="100000">
                                          <p:val>
                                            <p:strVal val="#ppt_x"/>
                                          </p:val>
                                        </p:tav>
                                      </p:tavLst>
                                    </p:anim>
                                    <p:anim calcmode="lin" valueType="num">
                                      <p:cBhvr additive="base">
                                        <p:cTn id="8" dur="500" fill="hold"/>
                                        <p:tgtEl>
                                          <p:spTgt spid="198669"/>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98670"/>
                                        </p:tgtEl>
                                        <p:attrNameLst>
                                          <p:attrName>style.visibility</p:attrName>
                                        </p:attrNameLst>
                                      </p:cBhvr>
                                      <p:to>
                                        <p:strVal val="visible"/>
                                      </p:to>
                                    </p:set>
                                    <p:anim calcmode="lin" valueType="num">
                                      <p:cBhvr additive="base">
                                        <p:cTn id="11" dur="500" fill="hold"/>
                                        <p:tgtEl>
                                          <p:spTgt spid="198670"/>
                                        </p:tgtEl>
                                        <p:attrNameLst>
                                          <p:attrName>ppt_x</p:attrName>
                                        </p:attrNameLst>
                                      </p:cBhvr>
                                      <p:tavLst>
                                        <p:tav tm="0">
                                          <p:val>
                                            <p:strVal val="0-#ppt_w/2"/>
                                          </p:val>
                                        </p:tav>
                                        <p:tav tm="100000">
                                          <p:val>
                                            <p:strVal val="#ppt_x"/>
                                          </p:val>
                                        </p:tav>
                                      </p:tavLst>
                                    </p:anim>
                                    <p:anim calcmode="lin" valueType="num">
                                      <p:cBhvr additive="base">
                                        <p:cTn id="12" dur="500" fill="hold"/>
                                        <p:tgtEl>
                                          <p:spTgt spid="198670"/>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98667"/>
                                        </p:tgtEl>
                                        <p:attrNameLst>
                                          <p:attrName>style.visibility</p:attrName>
                                        </p:attrNameLst>
                                      </p:cBhvr>
                                      <p:to>
                                        <p:strVal val="visible"/>
                                      </p:to>
                                    </p:set>
                                    <p:anim calcmode="lin" valueType="num">
                                      <p:cBhvr additive="base">
                                        <p:cTn id="17" dur="500" fill="hold"/>
                                        <p:tgtEl>
                                          <p:spTgt spid="198667"/>
                                        </p:tgtEl>
                                        <p:attrNameLst>
                                          <p:attrName>ppt_x</p:attrName>
                                        </p:attrNameLst>
                                      </p:cBhvr>
                                      <p:tavLst>
                                        <p:tav tm="0">
                                          <p:val>
                                            <p:strVal val="#ppt_x"/>
                                          </p:val>
                                        </p:tav>
                                        <p:tav tm="100000">
                                          <p:val>
                                            <p:strVal val="#ppt_x"/>
                                          </p:val>
                                        </p:tav>
                                      </p:tavLst>
                                    </p:anim>
                                    <p:anim calcmode="lin" valueType="num">
                                      <p:cBhvr additive="base">
                                        <p:cTn id="18" dur="500" fill="hold"/>
                                        <p:tgtEl>
                                          <p:spTgt spid="19866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8668"/>
                                        </p:tgtEl>
                                        <p:attrNameLst>
                                          <p:attrName>style.visibility</p:attrName>
                                        </p:attrNameLst>
                                      </p:cBhvr>
                                      <p:to>
                                        <p:strVal val="visible"/>
                                      </p:to>
                                    </p:set>
                                    <p:anim calcmode="lin" valueType="num">
                                      <p:cBhvr additive="base">
                                        <p:cTn id="21" dur="500" fill="hold"/>
                                        <p:tgtEl>
                                          <p:spTgt spid="198668"/>
                                        </p:tgtEl>
                                        <p:attrNameLst>
                                          <p:attrName>ppt_x</p:attrName>
                                        </p:attrNameLst>
                                      </p:cBhvr>
                                      <p:tavLst>
                                        <p:tav tm="0">
                                          <p:val>
                                            <p:strVal val="#ppt_x"/>
                                          </p:val>
                                        </p:tav>
                                        <p:tav tm="100000">
                                          <p:val>
                                            <p:strVal val="#ppt_x"/>
                                          </p:val>
                                        </p:tav>
                                      </p:tavLst>
                                    </p:anim>
                                    <p:anim calcmode="lin" valueType="num">
                                      <p:cBhvr additive="base">
                                        <p:cTn id="22" dur="500" fill="hold"/>
                                        <p:tgtEl>
                                          <p:spTgt spid="19866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67" grpId="0"/>
      <p:bldP spid="198668" grpId="0" animBg="1"/>
      <p:bldP spid="198669" grpId="0"/>
      <p:bldP spid="19867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FF98D-C97B-2249-B19A-B63E28802AB2}"/>
              </a:ext>
            </a:extLst>
          </p:cNvPr>
          <p:cNvSpPr>
            <a:spLocks noGrp="1"/>
          </p:cNvSpPr>
          <p:nvPr>
            <p:ph type="title"/>
          </p:nvPr>
        </p:nvSpPr>
        <p:spPr>
          <a:xfrm>
            <a:off x="2231136" y="59158"/>
            <a:ext cx="7729728" cy="1188720"/>
          </a:xfrm>
        </p:spPr>
        <p:txBody>
          <a:bodyPr/>
          <a:lstStyle/>
          <a:p>
            <a:r>
              <a:rPr lang="en-US" dirty="0"/>
              <a:t>Tools for Strategic Thinking: SWOT</a:t>
            </a:r>
          </a:p>
        </p:txBody>
      </p:sp>
      <p:sp>
        <p:nvSpPr>
          <p:cNvPr id="4" name="Rectangle 3">
            <a:extLst>
              <a:ext uri="{FF2B5EF4-FFF2-40B4-BE49-F238E27FC236}">
                <a16:creationId xmlns:a16="http://schemas.microsoft.com/office/drawing/2014/main" id="{8340ADB5-DD6A-9343-A7AD-356188233899}"/>
              </a:ext>
            </a:extLst>
          </p:cNvPr>
          <p:cNvSpPr/>
          <p:nvPr/>
        </p:nvSpPr>
        <p:spPr>
          <a:xfrm>
            <a:off x="3460380" y="1613645"/>
            <a:ext cx="2483224" cy="2034988"/>
          </a:xfrm>
          <a:prstGeom prst="rect">
            <a:avLst/>
          </a:prstGeom>
          <a:solidFill>
            <a:schemeClr val="accent5"/>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9B8B1B-B30E-A649-8429-FB3E7271941B}"/>
              </a:ext>
            </a:extLst>
          </p:cNvPr>
          <p:cNvSpPr/>
          <p:nvPr/>
        </p:nvSpPr>
        <p:spPr>
          <a:xfrm>
            <a:off x="3460380" y="3648633"/>
            <a:ext cx="2483224" cy="2034988"/>
          </a:xfrm>
          <a:prstGeom prst="rect">
            <a:avLst/>
          </a:prstGeom>
          <a:solidFill>
            <a:schemeClr val="accent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70AA2BD-50D4-A24A-A8F0-F72DE8551A34}"/>
              </a:ext>
            </a:extLst>
          </p:cNvPr>
          <p:cNvSpPr/>
          <p:nvPr/>
        </p:nvSpPr>
        <p:spPr>
          <a:xfrm>
            <a:off x="5943604" y="3648633"/>
            <a:ext cx="2483224" cy="2034988"/>
          </a:xfrm>
          <a:prstGeom prst="rect">
            <a:avLst/>
          </a:prstGeom>
          <a:solidFill>
            <a:srgbClr val="C0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B39D591-6004-CA45-AEFD-BDBACEE5D484}"/>
              </a:ext>
            </a:extLst>
          </p:cNvPr>
          <p:cNvSpPr/>
          <p:nvPr/>
        </p:nvSpPr>
        <p:spPr>
          <a:xfrm>
            <a:off x="5943604" y="1613645"/>
            <a:ext cx="2483224" cy="2034988"/>
          </a:xfrm>
          <a:prstGeom prst="rect">
            <a:avLst/>
          </a:prstGeom>
          <a:solidFill>
            <a:schemeClr val="accent6">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DC3A56F-F29C-F642-A6AE-B9F875047720}"/>
              </a:ext>
            </a:extLst>
          </p:cNvPr>
          <p:cNvSpPr txBox="1"/>
          <p:nvPr/>
        </p:nvSpPr>
        <p:spPr>
          <a:xfrm>
            <a:off x="3738286" y="2128715"/>
            <a:ext cx="1927412" cy="984885"/>
          </a:xfrm>
          <a:prstGeom prst="rect">
            <a:avLst/>
          </a:prstGeom>
          <a:noFill/>
        </p:spPr>
        <p:txBody>
          <a:bodyPr wrap="square" rtlCol="0">
            <a:spAutoFit/>
          </a:bodyPr>
          <a:lstStyle/>
          <a:p>
            <a:pPr algn="ctr"/>
            <a:r>
              <a:rPr lang="en-US" sz="4000" dirty="0">
                <a:solidFill>
                  <a:schemeClr val="bg1"/>
                </a:solidFill>
              </a:rPr>
              <a:t>S</a:t>
            </a:r>
          </a:p>
          <a:p>
            <a:pPr algn="ctr"/>
            <a:r>
              <a:rPr lang="en-US" dirty="0"/>
              <a:t>Strengths</a:t>
            </a:r>
          </a:p>
        </p:txBody>
      </p:sp>
      <p:sp>
        <p:nvSpPr>
          <p:cNvPr id="10" name="TextBox 9">
            <a:extLst>
              <a:ext uri="{FF2B5EF4-FFF2-40B4-BE49-F238E27FC236}">
                <a16:creationId xmlns:a16="http://schemas.microsoft.com/office/drawing/2014/main" id="{5FAA54BC-6CB1-D54A-AD68-49490C26BD51}"/>
              </a:ext>
            </a:extLst>
          </p:cNvPr>
          <p:cNvSpPr txBox="1"/>
          <p:nvPr/>
        </p:nvSpPr>
        <p:spPr>
          <a:xfrm>
            <a:off x="6221510" y="4320114"/>
            <a:ext cx="1927412" cy="923330"/>
          </a:xfrm>
          <a:prstGeom prst="rect">
            <a:avLst/>
          </a:prstGeom>
          <a:noFill/>
        </p:spPr>
        <p:txBody>
          <a:bodyPr wrap="square" rtlCol="0">
            <a:spAutoFit/>
          </a:bodyPr>
          <a:lstStyle/>
          <a:p>
            <a:pPr algn="ctr"/>
            <a:r>
              <a:rPr lang="en-US" sz="3600" dirty="0">
                <a:solidFill>
                  <a:schemeClr val="bg1"/>
                </a:solidFill>
              </a:rPr>
              <a:t>T</a:t>
            </a:r>
          </a:p>
          <a:p>
            <a:pPr algn="ctr"/>
            <a:r>
              <a:rPr lang="en-US" dirty="0"/>
              <a:t>Threats</a:t>
            </a:r>
          </a:p>
        </p:txBody>
      </p:sp>
      <p:sp>
        <p:nvSpPr>
          <p:cNvPr id="11" name="TextBox 10">
            <a:extLst>
              <a:ext uri="{FF2B5EF4-FFF2-40B4-BE49-F238E27FC236}">
                <a16:creationId xmlns:a16="http://schemas.microsoft.com/office/drawing/2014/main" id="{86293B17-B49F-6B4E-9115-A37060B41C38}"/>
              </a:ext>
            </a:extLst>
          </p:cNvPr>
          <p:cNvSpPr txBox="1"/>
          <p:nvPr/>
        </p:nvSpPr>
        <p:spPr>
          <a:xfrm>
            <a:off x="3662087" y="4320114"/>
            <a:ext cx="1927412" cy="923330"/>
          </a:xfrm>
          <a:prstGeom prst="rect">
            <a:avLst/>
          </a:prstGeom>
          <a:noFill/>
        </p:spPr>
        <p:txBody>
          <a:bodyPr wrap="square" rtlCol="0">
            <a:spAutoFit/>
          </a:bodyPr>
          <a:lstStyle/>
          <a:p>
            <a:pPr algn="ctr"/>
            <a:r>
              <a:rPr lang="en-US" sz="3600" dirty="0">
                <a:solidFill>
                  <a:schemeClr val="bg1"/>
                </a:solidFill>
              </a:rPr>
              <a:t>O</a:t>
            </a:r>
          </a:p>
          <a:p>
            <a:pPr algn="ctr"/>
            <a:r>
              <a:rPr lang="en-US" dirty="0"/>
              <a:t>Opportunities</a:t>
            </a:r>
          </a:p>
        </p:txBody>
      </p:sp>
      <p:sp>
        <p:nvSpPr>
          <p:cNvPr id="12" name="TextBox 11">
            <a:extLst>
              <a:ext uri="{FF2B5EF4-FFF2-40B4-BE49-F238E27FC236}">
                <a16:creationId xmlns:a16="http://schemas.microsoft.com/office/drawing/2014/main" id="{0E41EEF8-A5A2-4741-B817-3E33552D5346}"/>
              </a:ext>
            </a:extLst>
          </p:cNvPr>
          <p:cNvSpPr txBox="1"/>
          <p:nvPr/>
        </p:nvSpPr>
        <p:spPr>
          <a:xfrm>
            <a:off x="6221510" y="2146766"/>
            <a:ext cx="1927412" cy="923330"/>
          </a:xfrm>
          <a:prstGeom prst="rect">
            <a:avLst/>
          </a:prstGeom>
          <a:noFill/>
        </p:spPr>
        <p:txBody>
          <a:bodyPr wrap="square" rtlCol="0">
            <a:spAutoFit/>
          </a:bodyPr>
          <a:lstStyle/>
          <a:p>
            <a:pPr algn="ctr"/>
            <a:r>
              <a:rPr lang="en-US" sz="3600" dirty="0">
                <a:solidFill>
                  <a:schemeClr val="bg1"/>
                </a:solidFill>
              </a:rPr>
              <a:t>W</a:t>
            </a:r>
          </a:p>
          <a:p>
            <a:pPr algn="ctr"/>
            <a:r>
              <a:rPr lang="en-US" dirty="0"/>
              <a:t>Weaknesses</a:t>
            </a:r>
          </a:p>
        </p:txBody>
      </p:sp>
    </p:spTree>
    <p:extLst>
      <p:ext uri="{BB962C8B-B14F-4D97-AF65-F5344CB8AC3E}">
        <p14:creationId xmlns:p14="http://schemas.microsoft.com/office/powerpoint/2010/main" val="174986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40ADB5-DD6A-9343-A7AD-356188233899}"/>
              </a:ext>
            </a:extLst>
          </p:cNvPr>
          <p:cNvSpPr/>
          <p:nvPr/>
        </p:nvSpPr>
        <p:spPr>
          <a:xfrm>
            <a:off x="3460380" y="1613645"/>
            <a:ext cx="2483224" cy="2034988"/>
          </a:xfrm>
          <a:prstGeom prst="rect">
            <a:avLst/>
          </a:prstGeom>
          <a:solidFill>
            <a:schemeClr val="accent5"/>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9B8B1B-B30E-A649-8429-FB3E7271941B}"/>
              </a:ext>
            </a:extLst>
          </p:cNvPr>
          <p:cNvSpPr/>
          <p:nvPr/>
        </p:nvSpPr>
        <p:spPr>
          <a:xfrm>
            <a:off x="3460380" y="3648633"/>
            <a:ext cx="2483224" cy="2034988"/>
          </a:xfrm>
          <a:prstGeom prst="rect">
            <a:avLst/>
          </a:prstGeom>
          <a:solidFill>
            <a:schemeClr val="accent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70AA2BD-50D4-A24A-A8F0-F72DE8551A34}"/>
              </a:ext>
            </a:extLst>
          </p:cNvPr>
          <p:cNvSpPr/>
          <p:nvPr/>
        </p:nvSpPr>
        <p:spPr>
          <a:xfrm rot="20621433">
            <a:off x="6381085" y="3956365"/>
            <a:ext cx="2483224" cy="2034988"/>
          </a:xfrm>
          <a:prstGeom prst="rect">
            <a:avLst/>
          </a:prstGeom>
          <a:solidFill>
            <a:srgbClr val="C0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B39D591-6004-CA45-AEFD-BDBACEE5D484}"/>
              </a:ext>
            </a:extLst>
          </p:cNvPr>
          <p:cNvSpPr/>
          <p:nvPr/>
        </p:nvSpPr>
        <p:spPr>
          <a:xfrm>
            <a:off x="5943604" y="1613645"/>
            <a:ext cx="2483224" cy="2034988"/>
          </a:xfrm>
          <a:prstGeom prst="rect">
            <a:avLst/>
          </a:prstGeom>
          <a:solidFill>
            <a:schemeClr val="accent6">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DC3A56F-F29C-F642-A6AE-B9F875047720}"/>
              </a:ext>
            </a:extLst>
          </p:cNvPr>
          <p:cNvSpPr txBox="1"/>
          <p:nvPr/>
        </p:nvSpPr>
        <p:spPr>
          <a:xfrm>
            <a:off x="3738286" y="2128715"/>
            <a:ext cx="1927412" cy="984885"/>
          </a:xfrm>
          <a:prstGeom prst="rect">
            <a:avLst/>
          </a:prstGeom>
          <a:noFill/>
        </p:spPr>
        <p:txBody>
          <a:bodyPr wrap="square" rtlCol="0">
            <a:spAutoFit/>
          </a:bodyPr>
          <a:lstStyle/>
          <a:p>
            <a:pPr algn="ctr"/>
            <a:r>
              <a:rPr lang="en-US" sz="4000" dirty="0">
                <a:solidFill>
                  <a:schemeClr val="bg1"/>
                </a:solidFill>
              </a:rPr>
              <a:t>S</a:t>
            </a:r>
          </a:p>
          <a:p>
            <a:pPr algn="ctr"/>
            <a:r>
              <a:rPr lang="en-US" dirty="0"/>
              <a:t>Strengths</a:t>
            </a:r>
          </a:p>
        </p:txBody>
      </p:sp>
      <p:sp>
        <p:nvSpPr>
          <p:cNvPr id="10" name="TextBox 9">
            <a:extLst>
              <a:ext uri="{FF2B5EF4-FFF2-40B4-BE49-F238E27FC236}">
                <a16:creationId xmlns:a16="http://schemas.microsoft.com/office/drawing/2014/main" id="{5FAA54BC-6CB1-D54A-AD68-49490C26BD51}"/>
              </a:ext>
            </a:extLst>
          </p:cNvPr>
          <p:cNvSpPr txBox="1"/>
          <p:nvPr/>
        </p:nvSpPr>
        <p:spPr>
          <a:xfrm rot="20597769">
            <a:off x="6658991" y="4439267"/>
            <a:ext cx="1927412" cy="923330"/>
          </a:xfrm>
          <a:prstGeom prst="rect">
            <a:avLst/>
          </a:prstGeom>
          <a:noFill/>
        </p:spPr>
        <p:txBody>
          <a:bodyPr wrap="square" rtlCol="0">
            <a:spAutoFit/>
          </a:bodyPr>
          <a:lstStyle/>
          <a:p>
            <a:pPr algn="ctr"/>
            <a:r>
              <a:rPr lang="en-US" sz="3600" dirty="0">
                <a:solidFill>
                  <a:schemeClr val="bg1"/>
                </a:solidFill>
              </a:rPr>
              <a:t>T</a:t>
            </a:r>
          </a:p>
          <a:p>
            <a:pPr algn="ctr"/>
            <a:r>
              <a:rPr lang="en-US" dirty="0"/>
              <a:t>Threats</a:t>
            </a:r>
          </a:p>
        </p:txBody>
      </p:sp>
      <p:sp>
        <p:nvSpPr>
          <p:cNvPr id="11" name="TextBox 10">
            <a:extLst>
              <a:ext uri="{FF2B5EF4-FFF2-40B4-BE49-F238E27FC236}">
                <a16:creationId xmlns:a16="http://schemas.microsoft.com/office/drawing/2014/main" id="{86293B17-B49F-6B4E-9115-A37060B41C38}"/>
              </a:ext>
            </a:extLst>
          </p:cNvPr>
          <p:cNvSpPr txBox="1"/>
          <p:nvPr/>
        </p:nvSpPr>
        <p:spPr>
          <a:xfrm>
            <a:off x="3662087" y="4320114"/>
            <a:ext cx="1927412" cy="923330"/>
          </a:xfrm>
          <a:prstGeom prst="rect">
            <a:avLst/>
          </a:prstGeom>
          <a:noFill/>
        </p:spPr>
        <p:txBody>
          <a:bodyPr wrap="square" rtlCol="0">
            <a:spAutoFit/>
          </a:bodyPr>
          <a:lstStyle/>
          <a:p>
            <a:pPr algn="ctr"/>
            <a:r>
              <a:rPr lang="en-US" sz="3600" dirty="0">
                <a:solidFill>
                  <a:schemeClr val="bg1"/>
                </a:solidFill>
              </a:rPr>
              <a:t>O</a:t>
            </a:r>
          </a:p>
          <a:p>
            <a:pPr algn="ctr"/>
            <a:r>
              <a:rPr lang="en-US" dirty="0"/>
              <a:t>Opportunities</a:t>
            </a:r>
          </a:p>
        </p:txBody>
      </p:sp>
      <p:sp>
        <p:nvSpPr>
          <p:cNvPr id="12" name="TextBox 11">
            <a:extLst>
              <a:ext uri="{FF2B5EF4-FFF2-40B4-BE49-F238E27FC236}">
                <a16:creationId xmlns:a16="http://schemas.microsoft.com/office/drawing/2014/main" id="{0E41EEF8-A5A2-4741-B817-3E33552D5346}"/>
              </a:ext>
            </a:extLst>
          </p:cNvPr>
          <p:cNvSpPr txBox="1"/>
          <p:nvPr/>
        </p:nvSpPr>
        <p:spPr>
          <a:xfrm>
            <a:off x="6221510" y="2146766"/>
            <a:ext cx="1927412" cy="923330"/>
          </a:xfrm>
          <a:prstGeom prst="rect">
            <a:avLst/>
          </a:prstGeom>
          <a:noFill/>
        </p:spPr>
        <p:txBody>
          <a:bodyPr wrap="square" rtlCol="0">
            <a:spAutoFit/>
          </a:bodyPr>
          <a:lstStyle/>
          <a:p>
            <a:pPr algn="ctr"/>
            <a:r>
              <a:rPr lang="en-US" sz="3600" dirty="0">
                <a:solidFill>
                  <a:schemeClr val="bg1"/>
                </a:solidFill>
              </a:rPr>
              <a:t>W</a:t>
            </a:r>
          </a:p>
          <a:p>
            <a:pPr algn="ctr"/>
            <a:r>
              <a:rPr lang="en-US" dirty="0"/>
              <a:t>Weaknesses</a:t>
            </a:r>
          </a:p>
        </p:txBody>
      </p:sp>
      <p:sp>
        <p:nvSpPr>
          <p:cNvPr id="9" name="Title 8">
            <a:extLst>
              <a:ext uri="{FF2B5EF4-FFF2-40B4-BE49-F238E27FC236}">
                <a16:creationId xmlns:a16="http://schemas.microsoft.com/office/drawing/2014/main" id="{EDF05109-7679-AC44-AC25-7ACF4B9557DB}"/>
              </a:ext>
            </a:extLst>
          </p:cNvPr>
          <p:cNvSpPr>
            <a:spLocks noGrp="1"/>
          </p:cNvSpPr>
          <p:nvPr>
            <p:ph type="title"/>
          </p:nvPr>
        </p:nvSpPr>
        <p:spPr>
          <a:xfrm>
            <a:off x="2356645" y="157409"/>
            <a:ext cx="7761131" cy="1188720"/>
          </a:xfrm>
        </p:spPr>
        <p:txBody>
          <a:bodyPr/>
          <a:lstStyle/>
          <a:p>
            <a:r>
              <a:rPr lang="en-US" dirty="0"/>
              <a:t>Risks of Entrepreneurial thinking?</a:t>
            </a:r>
          </a:p>
        </p:txBody>
      </p:sp>
    </p:spTree>
    <p:extLst>
      <p:ext uri="{BB962C8B-B14F-4D97-AF65-F5344CB8AC3E}">
        <p14:creationId xmlns:p14="http://schemas.microsoft.com/office/powerpoint/2010/main" val="53004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C2E52FB-2D9B-A24E-B4F0-32F750B3ABA8}"/>
              </a:ext>
            </a:extLst>
          </p:cNvPr>
          <p:cNvSpPr>
            <a:spLocks noGrp="1" noChangeArrowheads="1"/>
          </p:cNvSpPr>
          <p:nvPr>
            <p:ph type="title"/>
          </p:nvPr>
        </p:nvSpPr>
        <p:spPr>
          <a:xfrm>
            <a:off x="796926" y="115194"/>
            <a:ext cx="10515600" cy="880607"/>
          </a:xfrm>
        </p:spPr>
        <p:txBody>
          <a:bodyPr>
            <a:noAutofit/>
          </a:bodyPr>
          <a:lstStyle/>
          <a:p>
            <a:r>
              <a:rPr lang="en-US" dirty="0"/>
              <a:t>Tools for Strategic Thinking: </a:t>
            </a:r>
            <a:r>
              <a:rPr lang="en-GB" altLang="en-US" dirty="0"/>
              <a:t>The Boston Box</a:t>
            </a:r>
          </a:p>
        </p:txBody>
      </p:sp>
      <p:sp>
        <p:nvSpPr>
          <p:cNvPr id="21507" name="Rectangle 3">
            <a:extLst>
              <a:ext uri="{FF2B5EF4-FFF2-40B4-BE49-F238E27FC236}">
                <a16:creationId xmlns:a16="http://schemas.microsoft.com/office/drawing/2014/main" id="{394AAFD0-5ECF-5748-8E8B-ECE570B21833}"/>
              </a:ext>
            </a:extLst>
          </p:cNvPr>
          <p:cNvSpPr>
            <a:spLocks noChangeArrowheads="1"/>
          </p:cNvSpPr>
          <p:nvPr/>
        </p:nvSpPr>
        <p:spPr bwMode="auto">
          <a:xfrm>
            <a:off x="3178810" y="4816914"/>
            <a:ext cx="584200" cy="4667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1508" name="Rectangle 4">
            <a:extLst>
              <a:ext uri="{FF2B5EF4-FFF2-40B4-BE49-F238E27FC236}">
                <a16:creationId xmlns:a16="http://schemas.microsoft.com/office/drawing/2014/main" id="{7E46416E-0A37-5A49-AF65-AE0F40B9C0A6}"/>
              </a:ext>
            </a:extLst>
          </p:cNvPr>
          <p:cNvSpPr>
            <a:spLocks noChangeArrowheads="1"/>
          </p:cNvSpPr>
          <p:nvPr/>
        </p:nvSpPr>
        <p:spPr bwMode="auto">
          <a:xfrm>
            <a:off x="3330575" y="4870889"/>
            <a:ext cx="40716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dirty="0">
                <a:solidFill>
                  <a:srgbClr val="000000"/>
                </a:solidFill>
                <a:latin typeface="Comic Sans MS" panose="030F0902030302020204" pitchFamily="66" charset="0"/>
              </a:rPr>
              <a:t>Low</a:t>
            </a:r>
            <a:endParaRPr lang="en-GB" altLang="en-US" sz="2800" dirty="0"/>
          </a:p>
        </p:txBody>
      </p:sp>
      <p:sp>
        <p:nvSpPr>
          <p:cNvPr id="21509" name="Rectangle 5">
            <a:extLst>
              <a:ext uri="{FF2B5EF4-FFF2-40B4-BE49-F238E27FC236}">
                <a16:creationId xmlns:a16="http://schemas.microsoft.com/office/drawing/2014/main" id="{59A9C434-3B18-8F40-AD59-82349F58B570}"/>
              </a:ext>
            </a:extLst>
          </p:cNvPr>
          <p:cNvSpPr>
            <a:spLocks noChangeArrowheads="1"/>
          </p:cNvSpPr>
          <p:nvPr/>
        </p:nvSpPr>
        <p:spPr bwMode="auto">
          <a:xfrm>
            <a:off x="3213100" y="3065901"/>
            <a:ext cx="700088" cy="4667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1510" name="Rectangle 6">
            <a:extLst>
              <a:ext uri="{FF2B5EF4-FFF2-40B4-BE49-F238E27FC236}">
                <a16:creationId xmlns:a16="http://schemas.microsoft.com/office/drawing/2014/main" id="{A93A4544-47C9-7044-844E-F8DD9E775846}"/>
              </a:ext>
            </a:extLst>
          </p:cNvPr>
          <p:cNvSpPr>
            <a:spLocks noChangeArrowheads="1"/>
          </p:cNvSpPr>
          <p:nvPr/>
        </p:nvSpPr>
        <p:spPr bwMode="auto">
          <a:xfrm>
            <a:off x="3187701" y="3146864"/>
            <a:ext cx="639806"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GB" altLang="en-US" dirty="0">
                <a:solidFill>
                  <a:srgbClr val="000000"/>
                </a:solidFill>
                <a:latin typeface="Comic Sans MS" panose="030F0902030302020204" pitchFamily="66" charset="0"/>
              </a:rPr>
              <a:t>High</a:t>
            </a:r>
            <a:endParaRPr lang="en-GB" altLang="en-US" sz="2800" dirty="0"/>
          </a:p>
        </p:txBody>
      </p:sp>
      <p:sp>
        <p:nvSpPr>
          <p:cNvPr id="21511" name="Rectangle 7">
            <a:extLst>
              <a:ext uri="{FF2B5EF4-FFF2-40B4-BE49-F238E27FC236}">
                <a16:creationId xmlns:a16="http://schemas.microsoft.com/office/drawing/2014/main" id="{E4C76E25-AB81-9446-B8AD-817FBBE2AF93}"/>
              </a:ext>
            </a:extLst>
          </p:cNvPr>
          <p:cNvSpPr>
            <a:spLocks noChangeArrowheads="1"/>
          </p:cNvSpPr>
          <p:nvPr/>
        </p:nvSpPr>
        <p:spPr bwMode="auto">
          <a:xfrm>
            <a:off x="3792538" y="2346763"/>
            <a:ext cx="2921000" cy="1871662"/>
          </a:xfrm>
          <a:prstGeom prst="rect">
            <a:avLst/>
          </a:prstGeom>
          <a:solidFill>
            <a:srgbClr val="FFFFFF"/>
          </a:solidFill>
          <a:ln w="11113">
            <a:solidFill>
              <a:srgbClr val="000000"/>
            </a:solidFill>
            <a:miter lim="800000"/>
            <a:headEnd/>
            <a:tailEnd/>
          </a:ln>
        </p:spPr>
        <p:txBody>
          <a:bodyPr/>
          <a:lstStyle/>
          <a:p>
            <a:endParaRPr lang="en-US"/>
          </a:p>
        </p:txBody>
      </p:sp>
      <p:grpSp>
        <p:nvGrpSpPr>
          <p:cNvPr id="21512" name="Group 8">
            <a:extLst>
              <a:ext uri="{FF2B5EF4-FFF2-40B4-BE49-F238E27FC236}">
                <a16:creationId xmlns:a16="http://schemas.microsoft.com/office/drawing/2014/main" id="{EFCAD4BB-0F51-8D4C-B424-1B6DB4345155}"/>
              </a:ext>
            </a:extLst>
          </p:cNvPr>
          <p:cNvGrpSpPr>
            <a:grpSpLocks/>
          </p:cNvGrpSpPr>
          <p:nvPr/>
        </p:nvGrpSpPr>
        <p:grpSpPr bwMode="auto">
          <a:xfrm>
            <a:off x="4448175" y="2408675"/>
            <a:ext cx="1606550" cy="1684338"/>
            <a:chOff x="1842" y="1430"/>
            <a:chExt cx="1012" cy="1061"/>
          </a:xfrm>
        </p:grpSpPr>
        <p:sp>
          <p:nvSpPr>
            <p:cNvPr id="21513" name="Freeform 9">
              <a:extLst>
                <a:ext uri="{FF2B5EF4-FFF2-40B4-BE49-F238E27FC236}">
                  <a16:creationId xmlns:a16="http://schemas.microsoft.com/office/drawing/2014/main" id="{8FFD73C8-846A-DD42-96C9-853DECD1303A}"/>
                </a:ext>
              </a:extLst>
            </p:cNvPr>
            <p:cNvSpPr>
              <a:spLocks/>
            </p:cNvSpPr>
            <p:nvPr/>
          </p:nvSpPr>
          <p:spPr bwMode="auto">
            <a:xfrm>
              <a:off x="1842" y="1550"/>
              <a:ext cx="447" cy="941"/>
            </a:xfrm>
            <a:custGeom>
              <a:avLst/>
              <a:gdLst>
                <a:gd name="T0" fmla="*/ 149 w 447"/>
                <a:gd name="T1" fmla="*/ 30 h 941"/>
                <a:gd name="T2" fmla="*/ 14 w 447"/>
                <a:gd name="T3" fmla="*/ 0 h 941"/>
                <a:gd name="T4" fmla="*/ 0 w 447"/>
                <a:gd name="T5" fmla="*/ 45 h 941"/>
                <a:gd name="T6" fmla="*/ 0 w 447"/>
                <a:gd name="T7" fmla="*/ 180 h 941"/>
                <a:gd name="T8" fmla="*/ 14 w 447"/>
                <a:gd name="T9" fmla="*/ 344 h 941"/>
                <a:gd name="T10" fmla="*/ 0 w 447"/>
                <a:gd name="T11" fmla="*/ 450 h 941"/>
                <a:gd name="T12" fmla="*/ 14 w 447"/>
                <a:gd name="T13" fmla="*/ 536 h 941"/>
                <a:gd name="T14" fmla="*/ 29 w 447"/>
                <a:gd name="T15" fmla="*/ 612 h 941"/>
                <a:gd name="T16" fmla="*/ 29 w 447"/>
                <a:gd name="T17" fmla="*/ 686 h 941"/>
                <a:gd name="T18" fmla="*/ 0 w 447"/>
                <a:gd name="T19" fmla="*/ 747 h 941"/>
                <a:gd name="T20" fmla="*/ 14 w 447"/>
                <a:gd name="T21" fmla="*/ 837 h 941"/>
                <a:gd name="T22" fmla="*/ 0 w 447"/>
                <a:gd name="T23" fmla="*/ 941 h 941"/>
                <a:gd name="T24" fmla="*/ 119 w 447"/>
                <a:gd name="T25" fmla="*/ 941 h 941"/>
                <a:gd name="T26" fmla="*/ 282 w 447"/>
                <a:gd name="T27" fmla="*/ 926 h 941"/>
                <a:gd name="T28" fmla="*/ 388 w 447"/>
                <a:gd name="T29" fmla="*/ 941 h 941"/>
                <a:gd name="T30" fmla="*/ 447 w 447"/>
                <a:gd name="T31" fmla="*/ 941 h 941"/>
                <a:gd name="T32" fmla="*/ 388 w 447"/>
                <a:gd name="T33" fmla="*/ 806 h 941"/>
                <a:gd name="T34" fmla="*/ 358 w 447"/>
                <a:gd name="T35" fmla="*/ 776 h 941"/>
                <a:gd name="T36" fmla="*/ 327 w 447"/>
                <a:gd name="T37" fmla="*/ 686 h 941"/>
                <a:gd name="T38" fmla="*/ 282 w 447"/>
                <a:gd name="T39" fmla="*/ 612 h 941"/>
                <a:gd name="T40" fmla="*/ 268 w 447"/>
                <a:gd name="T41" fmla="*/ 522 h 941"/>
                <a:gd name="T42" fmla="*/ 298 w 447"/>
                <a:gd name="T43" fmla="*/ 419 h 941"/>
                <a:gd name="T44" fmla="*/ 253 w 447"/>
                <a:gd name="T45" fmla="*/ 284 h 941"/>
                <a:gd name="T46" fmla="*/ 223 w 447"/>
                <a:gd name="T47" fmla="*/ 165 h 941"/>
                <a:gd name="T48" fmla="*/ 149 w 447"/>
                <a:gd name="T49" fmla="*/ 30 h 9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47" h="941">
                  <a:moveTo>
                    <a:pt x="149" y="30"/>
                  </a:moveTo>
                  <a:lnTo>
                    <a:pt x="14" y="0"/>
                  </a:lnTo>
                  <a:lnTo>
                    <a:pt x="0" y="45"/>
                  </a:lnTo>
                  <a:lnTo>
                    <a:pt x="0" y="180"/>
                  </a:lnTo>
                  <a:lnTo>
                    <a:pt x="14" y="344"/>
                  </a:lnTo>
                  <a:lnTo>
                    <a:pt x="0" y="450"/>
                  </a:lnTo>
                  <a:lnTo>
                    <a:pt x="14" y="536"/>
                  </a:lnTo>
                  <a:lnTo>
                    <a:pt x="29" y="612"/>
                  </a:lnTo>
                  <a:lnTo>
                    <a:pt x="29" y="686"/>
                  </a:lnTo>
                  <a:lnTo>
                    <a:pt x="0" y="747"/>
                  </a:lnTo>
                  <a:lnTo>
                    <a:pt x="14" y="837"/>
                  </a:lnTo>
                  <a:lnTo>
                    <a:pt x="0" y="941"/>
                  </a:lnTo>
                  <a:lnTo>
                    <a:pt x="119" y="941"/>
                  </a:lnTo>
                  <a:lnTo>
                    <a:pt x="282" y="926"/>
                  </a:lnTo>
                  <a:lnTo>
                    <a:pt x="388" y="941"/>
                  </a:lnTo>
                  <a:lnTo>
                    <a:pt x="447" y="941"/>
                  </a:lnTo>
                  <a:lnTo>
                    <a:pt x="388" y="806"/>
                  </a:lnTo>
                  <a:lnTo>
                    <a:pt x="358" y="776"/>
                  </a:lnTo>
                  <a:lnTo>
                    <a:pt x="327" y="686"/>
                  </a:lnTo>
                  <a:lnTo>
                    <a:pt x="282" y="612"/>
                  </a:lnTo>
                  <a:lnTo>
                    <a:pt x="268" y="522"/>
                  </a:lnTo>
                  <a:lnTo>
                    <a:pt x="298" y="419"/>
                  </a:lnTo>
                  <a:lnTo>
                    <a:pt x="253" y="284"/>
                  </a:lnTo>
                  <a:lnTo>
                    <a:pt x="223" y="165"/>
                  </a:lnTo>
                  <a:lnTo>
                    <a:pt x="149" y="30"/>
                  </a:lnTo>
                  <a:close/>
                </a:path>
              </a:pathLst>
            </a:custGeom>
            <a:solidFill>
              <a:srgbClr val="FF66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14" name="Freeform 10">
              <a:extLst>
                <a:ext uri="{FF2B5EF4-FFF2-40B4-BE49-F238E27FC236}">
                  <a16:creationId xmlns:a16="http://schemas.microsoft.com/office/drawing/2014/main" id="{B86E9AA0-EAE3-2544-8CCC-5C0E3A606693}"/>
                </a:ext>
              </a:extLst>
            </p:cNvPr>
            <p:cNvSpPr>
              <a:spLocks/>
            </p:cNvSpPr>
            <p:nvPr/>
          </p:nvSpPr>
          <p:spPr bwMode="auto">
            <a:xfrm>
              <a:off x="1842" y="1550"/>
              <a:ext cx="447" cy="941"/>
            </a:xfrm>
            <a:custGeom>
              <a:avLst/>
              <a:gdLst>
                <a:gd name="T0" fmla="*/ 149 w 447"/>
                <a:gd name="T1" fmla="*/ 30 h 941"/>
                <a:gd name="T2" fmla="*/ 14 w 447"/>
                <a:gd name="T3" fmla="*/ 0 h 941"/>
                <a:gd name="T4" fmla="*/ 0 w 447"/>
                <a:gd name="T5" fmla="*/ 45 h 941"/>
                <a:gd name="T6" fmla="*/ 0 w 447"/>
                <a:gd name="T7" fmla="*/ 180 h 941"/>
                <a:gd name="T8" fmla="*/ 14 w 447"/>
                <a:gd name="T9" fmla="*/ 344 h 941"/>
                <a:gd name="T10" fmla="*/ 0 w 447"/>
                <a:gd name="T11" fmla="*/ 450 h 941"/>
                <a:gd name="T12" fmla="*/ 14 w 447"/>
                <a:gd name="T13" fmla="*/ 536 h 941"/>
                <a:gd name="T14" fmla="*/ 29 w 447"/>
                <a:gd name="T15" fmla="*/ 612 h 941"/>
                <a:gd name="T16" fmla="*/ 29 w 447"/>
                <a:gd name="T17" fmla="*/ 686 h 941"/>
                <a:gd name="T18" fmla="*/ 0 w 447"/>
                <a:gd name="T19" fmla="*/ 747 h 941"/>
                <a:gd name="T20" fmla="*/ 14 w 447"/>
                <a:gd name="T21" fmla="*/ 837 h 941"/>
                <a:gd name="T22" fmla="*/ 0 w 447"/>
                <a:gd name="T23" fmla="*/ 941 h 941"/>
                <a:gd name="T24" fmla="*/ 119 w 447"/>
                <a:gd name="T25" fmla="*/ 941 h 941"/>
                <a:gd name="T26" fmla="*/ 282 w 447"/>
                <a:gd name="T27" fmla="*/ 926 h 941"/>
                <a:gd name="T28" fmla="*/ 388 w 447"/>
                <a:gd name="T29" fmla="*/ 941 h 941"/>
                <a:gd name="T30" fmla="*/ 447 w 447"/>
                <a:gd name="T31" fmla="*/ 941 h 941"/>
                <a:gd name="T32" fmla="*/ 388 w 447"/>
                <a:gd name="T33" fmla="*/ 806 h 941"/>
                <a:gd name="T34" fmla="*/ 358 w 447"/>
                <a:gd name="T35" fmla="*/ 776 h 941"/>
                <a:gd name="T36" fmla="*/ 327 w 447"/>
                <a:gd name="T37" fmla="*/ 686 h 941"/>
                <a:gd name="T38" fmla="*/ 282 w 447"/>
                <a:gd name="T39" fmla="*/ 612 h 941"/>
                <a:gd name="T40" fmla="*/ 268 w 447"/>
                <a:gd name="T41" fmla="*/ 522 h 941"/>
                <a:gd name="T42" fmla="*/ 298 w 447"/>
                <a:gd name="T43" fmla="*/ 419 h 941"/>
                <a:gd name="T44" fmla="*/ 253 w 447"/>
                <a:gd name="T45" fmla="*/ 284 h 941"/>
                <a:gd name="T46" fmla="*/ 223 w 447"/>
                <a:gd name="T47" fmla="*/ 165 h 941"/>
                <a:gd name="T48" fmla="*/ 149 w 447"/>
                <a:gd name="T49" fmla="*/ 30 h 9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47" h="941">
                  <a:moveTo>
                    <a:pt x="149" y="30"/>
                  </a:moveTo>
                  <a:lnTo>
                    <a:pt x="14" y="0"/>
                  </a:lnTo>
                  <a:lnTo>
                    <a:pt x="0" y="45"/>
                  </a:lnTo>
                  <a:lnTo>
                    <a:pt x="0" y="180"/>
                  </a:lnTo>
                  <a:lnTo>
                    <a:pt x="14" y="344"/>
                  </a:lnTo>
                  <a:lnTo>
                    <a:pt x="0" y="450"/>
                  </a:lnTo>
                  <a:lnTo>
                    <a:pt x="14" y="536"/>
                  </a:lnTo>
                  <a:lnTo>
                    <a:pt x="29" y="612"/>
                  </a:lnTo>
                  <a:lnTo>
                    <a:pt x="29" y="686"/>
                  </a:lnTo>
                  <a:lnTo>
                    <a:pt x="0" y="747"/>
                  </a:lnTo>
                  <a:lnTo>
                    <a:pt x="14" y="837"/>
                  </a:lnTo>
                  <a:lnTo>
                    <a:pt x="0" y="941"/>
                  </a:lnTo>
                  <a:lnTo>
                    <a:pt x="119" y="941"/>
                  </a:lnTo>
                  <a:lnTo>
                    <a:pt x="282" y="926"/>
                  </a:lnTo>
                  <a:lnTo>
                    <a:pt x="388" y="941"/>
                  </a:lnTo>
                  <a:lnTo>
                    <a:pt x="447" y="941"/>
                  </a:lnTo>
                  <a:lnTo>
                    <a:pt x="388" y="806"/>
                  </a:lnTo>
                  <a:lnTo>
                    <a:pt x="358" y="776"/>
                  </a:lnTo>
                  <a:lnTo>
                    <a:pt x="327" y="686"/>
                  </a:lnTo>
                  <a:lnTo>
                    <a:pt x="282" y="612"/>
                  </a:lnTo>
                  <a:lnTo>
                    <a:pt x="268" y="522"/>
                  </a:lnTo>
                  <a:lnTo>
                    <a:pt x="298" y="419"/>
                  </a:lnTo>
                  <a:lnTo>
                    <a:pt x="253" y="284"/>
                  </a:lnTo>
                  <a:lnTo>
                    <a:pt x="223" y="165"/>
                  </a:lnTo>
                  <a:lnTo>
                    <a:pt x="149" y="3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5" name="Freeform 11">
              <a:extLst>
                <a:ext uri="{FF2B5EF4-FFF2-40B4-BE49-F238E27FC236}">
                  <a16:creationId xmlns:a16="http://schemas.microsoft.com/office/drawing/2014/main" id="{F8CB3D9A-603D-284A-9D25-7AF07E96BB44}"/>
                </a:ext>
              </a:extLst>
            </p:cNvPr>
            <p:cNvSpPr>
              <a:spLocks/>
            </p:cNvSpPr>
            <p:nvPr/>
          </p:nvSpPr>
          <p:spPr bwMode="auto">
            <a:xfrm>
              <a:off x="2036" y="1535"/>
              <a:ext cx="758" cy="956"/>
            </a:xfrm>
            <a:custGeom>
              <a:avLst/>
              <a:gdLst>
                <a:gd name="T0" fmla="*/ 208 w 758"/>
                <a:gd name="T1" fmla="*/ 522 h 956"/>
                <a:gd name="T2" fmla="*/ 253 w 758"/>
                <a:gd name="T3" fmla="*/ 717 h 956"/>
                <a:gd name="T4" fmla="*/ 283 w 758"/>
                <a:gd name="T5" fmla="*/ 776 h 956"/>
                <a:gd name="T6" fmla="*/ 283 w 758"/>
                <a:gd name="T7" fmla="*/ 821 h 956"/>
                <a:gd name="T8" fmla="*/ 312 w 758"/>
                <a:gd name="T9" fmla="*/ 941 h 956"/>
                <a:gd name="T10" fmla="*/ 474 w 758"/>
                <a:gd name="T11" fmla="*/ 941 h 956"/>
                <a:gd name="T12" fmla="*/ 519 w 758"/>
                <a:gd name="T13" fmla="*/ 926 h 956"/>
                <a:gd name="T14" fmla="*/ 640 w 758"/>
                <a:gd name="T15" fmla="*/ 956 h 956"/>
                <a:gd name="T16" fmla="*/ 758 w 758"/>
                <a:gd name="T17" fmla="*/ 956 h 956"/>
                <a:gd name="T18" fmla="*/ 744 w 758"/>
                <a:gd name="T19" fmla="*/ 896 h 956"/>
                <a:gd name="T20" fmla="*/ 758 w 758"/>
                <a:gd name="T21" fmla="*/ 641 h 956"/>
                <a:gd name="T22" fmla="*/ 758 w 758"/>
                <a:gd name="T23" fmla="*/ 537 h 956"/>
                <a:gd name="T24" fmla="*/ 729 w 758"/>
                <a:gd name="T25" fmla="*/ 465 h 956"/>
                <a:gd name="T26" fmla="*/ 744 w 758"/>
                <a:gd name="T27" fmla="*/ 359 h 956"/>
                <a:gd name="T28" fmla="*/ 744 w 758"/>
                <a:gd name="T29" fmla="*/ 225 h 956"/>
                <a:gd name="T30" fmla="*/ 729 w 758"/>
                <a:gd name="T31" fmla="*/ 150 h 956"/>
                <a:gd name="T32" fmla="*/ 758 w 758"/>
                <a:gd name="T33" fmla="*/ 15 h 956"/>
                <a:gd name="T34" fmla="*/ 654 w 758"/>
                <a:gd name="T35" fmla="*/ 15 h 956"/>
                <a:gd name="T36" fmla="*/ 564 w 758"/>
                <a:gd name="T37" fmla="*/ 0 h 956"/>
                <a:gd name="T38" fmla="*/ 445 w 758"/>
                <a:gd name="T39" fmla="*/ 15 h 956"/>
                <a:gd name="T40" fmla="*/ 355 w 758"/>
                <a:gd name="T41" fmla="*/ 15 h 956"/>
                <a:gd name="T42" fmla="*/ 164 w 758"/>
                <a:gd name="T43" fmla="*/ 45 h 956"/>
                <a:gd name="T44" fmla="*/ 0 w 758"/>
                <a:gd name="T45" fmla="*/ 15 h 956"/>
                <a:gd name="T46" fmla="*/ 0 w 758"/>
                <a:gd name="T47" fmla="*/ 30 h 956"/>
                <a:gd name="T48" fmla="*/ 0 w 758"/>
                <a:gd name="T49" fmla="*/ 45 h 956"/>
                <a:gd name="T50" fmla="*/ 88 w 758"/>
                <a:gd name="T51" fmla="*/ 195 h 956"/>
                <a:gd name="T52" fmla="*/ 119 w 758"/>
                <a:gd name="T53" fmla="*/ 270 h 956"/>
                <a:gd name="T54" fmla="*/ 194 w 758"/>
                <a:gd name="T55" fmla="*/ 315 h 956"/>
                <a:gd name="T56" fmla="*/ 238 w 758"/>
                <a:gd name="T57" fmla="*/ 285 h 956"/>
                <a:gd name="T58" fmla="*/ 278 w 758"/>
                <a:gd name="T59" fmla="*/ 263 h 956"/>
                <a:gd name="T60" fmla="*/ 370 w 758"/>
                <a:gd name="T61" fmla="*/ 240 h 956"/>
                <a:gd name="T62" fmla="*/ 474 w 758"/>
                <a:gd name="T63" fmla="*/ 254 h 956"/>
                <a:gd name="T64" fmla="*/ 594 w 758"/>
                <a:gd name="T65" fmla="*/ 299 h 956"/>
                <a:gd name="T66" fmla="*/ 609 w 758"/>
                <a:gd name="T67" fmla="*/ 344 h 956"/>
                <a:gd name="T68" fmla="*/ 564 w 758"/>
                <a:gd name="T69" fmla="*/ 315 h 956"/>
                <a:gd name="T70" fmla="*/ 325 w 758"/>
                <a:gd name="T71" fmla="*/ 344 h 956"/>
                <a:gd name="T72" fmla="*/ 268 w 758"/>
                <a:gd name="T73" fmla="*/ 404 h 956"/>
                <a:gd name="T74" fmla="*/ 283 w 758"/>
                <a:gd name="T75" fmla="*/ 449 h 956"/>
                <a:gd name="T76" fmla="*/ 341 w 758"/>
                <a:gd name="T77" fmla="*/ 465 h 956"/>
                <a:gd name="T78" fmla="*/ 400 w 758"/>
                <a:gd name="T79" fmla="*/ 522 h 956"/>
                <a:gd name="T80" fmla="*/ 474 w 758"/>
                <a:gd name="T81" fmla="*/ 537 h 956"/>
                <a:gd name="T82" fmla="*/ 550 w 758"/>
                <a:gd name="T83" fmla="*/ 596 h 956"/>
                <a:gd name="T84" fmla="*/ 609 w 758"/>
                <a:gd name="T85" fmla="*/ 657 h 956"/>
                <a:gd name="T86" fmla="*/ 640 w 758"/>
                <a:gd name="T87" fmla="*/ 657 h 956"/>
                <a:gd name="T88" fmla="*/ 684 w 758"/>
                <a:gd name="T89" fmla="*/ 701 h 956"/>
                <a:gd name="T90" fmla="*/ 668 w 758"/>
                <a:gd name="T91" fmla="*/ 717 h 956"/>
                <a:gd name="T92" fmla="*/ 564 w 758"/>
                <a:gd name="T93" fmla="*/ 657 h 956"/>
                <a:gd name="T94" fmla="*/ 460 w 758"/>
                <a:gd name="T95" fmla="*/ 627 h 956"/>
                <a:gd name="T96" fmla="*/ 370 w 758"/>
                <a:gd name="T97" fmla="*/ 627 h 956"/>
                <a:gd name="T98" fmla="*/ 208 w 758"/>
                <a:gd name="T99" fmla="*/ 522 h 9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58" h="956">
                  <a:moveTo>
                    <a:pt x="208" y="522"/>
                  </a:moveTo>
                  <a:lnTo>
                    <a:pt x="253" y="717"/>
                  </a:lnTo>
                  <a:lnTo>
                    <a:pt x="283" y="776"/>
                  </a:lnTo>
                  <a:lnTo>
                    <a:pt x="283" y="821"/>
                  </a:lnTo>
                  <a:lnTo>
                    <a:pt x="312" y="941"/>
                  </a:lnTo>
                  <a:lnTo>
                    <a:pt x="474" y="941"/>
                  </a:lnTo>
                  <a:lnTo>
                    <a:pt x="519" y="926"/>
                  </a:lnTo>
                  <a:lnTo>
                    <a:pt x="640" y="956"/>
                  </a:lnTo>
                  <a:lnTo>
                    <a:pt x="758" y="956"/>
                  </a:lnTo>
                  <a:lnTo>
                    <a:pt x="744" y="896"/>
                  </a:lnTo>
                  <a:lnTo>
                    <a:pt x="758" y="641"/>
                  </a:lnTo>
                  <a:lnTo>
                    <a:pt x="758" y="537"/>
                  </a:lnTo>
                  <a:lnTo>
                    <a:pt x="729" y="465"/>
                  </a:lnTo>
                  <a:lnTo>
                    <a:pt x="744" y="359"/>
                  </a:lnTo>
                  <a:lnTo>
                    <a:pt x="744" y="225"/>
                  </a:lnTo>
                  <a:lnTo>
                    <a:pt x="729" y="150"/>
                  </a:lnTo>
                  <a:lnTo>
                    <a:pt x="758" y="15"/>
                  </a:lnTo>
                  <a:lnTo>
                    <a:pt x="654" y="15"/>
                  </a:lnTo>
                  <a:lnTo>
                    <a:pt x="564" y="0"/>
                  </a:lnTo>
                  <a:lnTo>
                    <a:pt x="445" y="15"/>
                  </a:lnTo>
                  <a:lnTo>
                    <a:pt x="355" y="15"/>
                  </a:lnTo>
                  <a:lnTo>
                    <a:pt x="164" y="45"/>
                  </a:lnTo>
                  <a:lnTo>
                    <a:pt x="0" y="15"/>
                  </a:lnTo>
                  <a:lnTo>
                    <a:pt x="0" y="30"/>
                  </a:lnTo>
                  <a:lnTo>
                    <a:pt x="0" y="45"/>
                  </a:lnTo>
                  <a:lnTo>
                    <a:pt x="88" y="195"/>
                  </a:lnTo>
                  <a:lnTo>
                    <a:pt x="119" y="270"/>
                  </a:lnTo>
                  <a:lnTo>
                    <a:pt x="194" y="315"/>
                  </a:lnTo>
                  <a:lnTo>
                    <a:pt x="238" y="285"/>
                  </a:lnTo>
                  <a:lnTo>
                    <a:pt x="278" y="263"/>
                  </a:lnTo>
                  <a:lnTo>
                    <a:pt x="370" y="240"/>
                  </a:lnTo>
                  <a:lnTo>
                    <a:pt x="474" y="254"/>
                  </a:lnTo>
                  <a:lnTo>
                    <a:pt x="594" y="299"/>
                  </a:lnTo>
                  <a:lnTo>
                    <a:pt x="609" y="344"/>
                  </a:lnTo>
                  <a:lnTo>
                    <a:pt x="564" y="315"/>
                  </a:lnTo>
                  <a:lnTo>
                    <a:pt x="325" y="344"/>
                  </a:lnTo>
                  <a:lnTo>
                    <a:pt x="268" y="404"/>
                  </a:lnTo>
                  <a:lnTo>
                    <a:pt x="283" y="449"/>
                  </a:lnTo>
                  <a:lnTo>
                    <a:pt x="341" y="465"/>
                  </a:lnTo>
                  <a:lnTo>
                    <a:pt x="400" y="522"/>
                  </a:lnTo>
                  <a:lnTo>
                    <a:pt x="474" y="537"/>
                  </a:lnTo>
                  <a:lnTo>
                    <a:pt x="550" y="596"/>
                  </a:lnTo>
                  <a:lnTo>
                    <a:pt x="609" y="657"/>
                  </a:lnTo>
                  <a:lnTo>
                    <a:pt x="640" y="657"/>
                  </a:lnTo>
                  <a:lnTo>
                    <a:pt x="684" y="701"/>
                  </a:lnTo>
                  <a:lnTo>
                    <a:pt x="668" y="717"/>
                  </a:lnTo>
                  <a:lnTo>
                    <a:pt x="564" y="657"/>
                  </a:lnTo>
                  <a:lnTo>
                    <a:pt x="460" y="627"/>
                  </a:lnTo>
                  <a:lnTo>
                    <a:pt x="370" y="627"/>
                  </a:lnTo>
                  <a:lnTo>
                    <a:pt x="208" y="522"/>
                  </a:lnTo>
                  <a:close/>
                </a:path>
              </a:pathLst>
            </a:custGeom>
            <a:solidFill>
              <a:srgbClr val="5E6B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16" name="Freeform 12">
              <a:extLst>
                <a:ext uri="{FF2B5EF4-FFF2-40B4-BE49-F238E27FC236}">
                  <a16:creationId xmlns:a16="http://schemas.microsoft.com/office/drawing/2014/main" id="{5A9F8523-7C3F-3146-B305-901643B9A0AE}"/>
                </a:ext>
              </a:extLst>
            </p:cNvPr>
            <p:cNvSpPr>
              <a:spLocks/>
            </p:cNvSpPr>
            <p:nvPr/>
          </p:nvSpPr>
          <p:spPr bwMode="auto">
            <a:xfrm>
              <a:off x="2036" y="1535"/>
              <a:ext cx="758" cy="956"/>
            </a:xfrm>
            <a:custGeom>
              <a:avLst/>
              <a:gdLst>
                <a:gd name="T0" fmla="*/ 208 w 758"/>
                <a:gd name="T1" fmla="*/ 522 h 956"/>
                <a:gd name="T2" fmla="*/ 253 w 758"/>
                <a:gd name="T3" fmla="*/ 717 h 956"/>
                <a:gd name="T4" fmla="*/ 283 w 758"/>
                <a:gd name="T5" fmla="*/ 776 h 956"/>
                <a:gd name="T6" fmla="*/ 283 w 758"/>
                <a:gd name="T7" fmla="*/ 821 h 956"/>
                <a:gd name="T8" fmla="*/ 312 w 758"/>
                <a:gd name="T9" fmla="*/ 941 h 956"/>
                <a:gd name="T10" fmla="*/ 474 w 758"/>
                <a:gd name="T11" fmla="*/ 941 h 956"/>
                <a:gd name="T12" fmla="*/ 519 w 758"/>
                <a:gd name="T13" fmla="*/ 926 h 956"/>
                <a:gd name="T14" fmla="*/ 640 w 758"/>
                <a:gd name="T15" fmla="*/ 956 h 956"/>
                <a:gd name="T16" fmla="*/ 758 w 758"/>
                <a:gd name="T17" fmla="*/ 956 h 956"/>
                <a:gd name="T18" fmla="*/ 744 w 758"/>
                <a:gd name="T19" fmla="*/ 896 h 956"/>
                <a:gd name="T20" fmla="*/ 758 w 758"/>
                <a:gd name="T21" fmla="*/ 641 h 956"/>
                <a:gd name="T22" fmla="*/ 758 w 758"/>
                <a:gd name="T23" fmla="*/ 537 h 956"/>
                <a:gd name="T24" fmla="*/ 729 w 758"/>
                <a:gd name="T25" fmla="*/ 465 h 956"/>
                <a:gd name="T26" fmla="*/ 744 w 758"/>
                <a:gd name="T27" fmla="*/ 359 h 956"/>
                <a:gd name="T28" fmla="*/ 744 w 758"/>
                <a:gd name="T29" fmla="*/ 225 h 956"/>
                <a:gd name="T30" fmla="*/ 729 w 758"/>
                <a:gd name="T31" fmla="*/ 150 h 956"/>
                <a:gd name="T32" fmla="*/ 758 w 758"/>
                <a:gd name="T33" fmla="*/ 15 h 956"/>
                <a:gd name="T34" fmla="*/ 654 w 758"/>
                <a:gd name="T35" fmla="*/ 15 h 956"/>
                <a:gd name="T36" fmla="*/ 564 w 758"/>
                <a:gd name="T37" fmla="*/ 0 h 956"/>
                <a:gd name="T38" fmla="*/ 445 w 758"/>
                <a:gd name="T39" fmla="*/ 15 h 956"/>
                <a:gd name="T40" fmla="*/ 355 w 758"/>
                <a:gd name="T41" fmla="*/ 15 h 956"/>
                <a:gd name="T42" fmla="*/ 164 w 758"/>
                <a:gd name="T43" fmla="*/ 45 h 956"/>
                <a:gd name="T44" fmla="*/ 0 w 758"/>
                <a:gd name="T45" fmla="*/ 15 h 956"/>
                <a:gd name="T46" fmla="*/ 0 w 758"/>
                <a:gd name="T47" fmla="*/ 30 h 956"/>
                <a:gd name="T48" fmla="*/ 0 w 758"/>
                <a:gd name="T49" fmla="*/ 45 h 956"/>
                <a:gd name="T50" fmla="*/ 88 w 758"/>
                <a:gd name="T51" fmla="*/ 195 h 956"/>
                <a:gd name="T52" fmla="*/ 119 w 758"/>
                <a:gd name="T53" fmla="*/ 270 h 956"/>
                <a:gd name="T54" fmla="*/ 194 w 758"/>
                <a:gd name="T55" fmla="*/ 315 h 956"/>
                <a:gd name="T56" fmla="*/ 238 w 758"/>
                <a:gd name="T57" fmla="*/ 285 h 956"/>
                <a:gd name="T58" fmla="*/ 278 w 758"/>
                <a:gd name="T59" fmla="*/ 263 h 956"/>
                <a:gd name="T60" fmla="*/ 370 w 758"/>
                <a:gd name="T61" fmla="*/ 240 h 956"/>
                <a:gd name="T62" fmla="*/ 474 w 758"/>
                <a:gd name="T63" fmla="*/ 254 h 956"/>
                <a:gd name="T64" fmla="*/ 594 w 758"/>
                <a:gd name="T65" fmla="*/ 299 h 956"/>
                <a:gd name="T66" fmla="*/ 609 w 758"/>
                <a:gd name="T67" fmla="*/ 344 h 956"/>
                <a:gd name="T68" fmla="*/ 564 w 758"/>
                <a:gd name="T69" fmla="*/ 315 h 956"/>
                <a:gd name="T70" fmla="*/ 325 w 758"/>
                <a:gd name="T71" fmla="*/ 344 h 956"/>
                <a:gd name="T72" fmla="*/ 268 w 758"/>
                <a:gd name="T73" fmla="*/ 404 h 956"/>
                <a:gd name="T74" fmla="*/ 283 w 758"/>
                <a:gd name="T75" fmla="*/ 449 h 956"/>
                <a:gd name="T76" fmla="*/ 341 w 758"/>
                <a:gd name="T77" fmla="*/ 465 h 956"/>
                <a:gd name="T78" fmla="*/ 400 w 758"/>
                <a:gd name="T79" fmla="*/ 522 h 956"/>
                <a:gd name="T80" fmla="*/ 474 w 758"/>
                <a:gd name="T81" fmla="*/ 537 h 956"/>
                <a:gd name="T82" fmla="*/ 550 w 758"/>
                <a:gd name="T83" fmla="*/ 596 h 956"/>
                <a:gd name="T84" fmla="*/ 609 w 758"/>
                <a:gd name="T85" fmla="*/ 657 h 956"/>
                <a:gd name="T86" fmla="*/ 640 w 758"/>
                <a:gd name="T87" fmla="*/ 657 h 956"/>
                <a:gd name="T88" fmla="*/ 684 w 758"/>
                <a:gd name="T89" fmla="*/ 701 h 956"/>
                <a:gd name="T90" fmla="*/ 668 w 758"/>
                <a:gd name="T91" fmla="*/ 717 h 956"/>
                <a:gd name="T92" fmla="*/ 564 w 758"/>
                <a:gd name="T93" fmla="*/ 657 h 956"/>
                <a:gd name="T94" fmla="*/ 460 w 758"/>
                <a:gd name="T95" fmla="*/ 627 h 956"/>
                <a:gd name="T96" fmla="*/ 370 w 758"/>
                <a:gd name="T97" fmla="*/ 627 h 956"/>
                <a:gd name="T98" fmla="*/ 208 w 758"/>
                <a:gd name="T99" fmla="*/ 522 h 9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58" h="956">
                  <a:moveTo>
                    <a:pt x="208" y="522"/>
                  </a:moveTo>
                  <a:lnTo>
                    <a:pt x="253" y="717"/>
                  </a:lnTo>
                  <a:lnTo>
                    <a:pt x="283" y="776"/>
                  </a:lnTo>
                  <a:lnTo>
                    <a:pt x="283" y="821"/>
                  </a:lnTo>
                  <a:lnTo>
                    <a:pt x="312" y="941"/>
                  </a:lnTo>
                  <a:lnTo>
                    <a:pt x="474" y="941"/>
                  </a:lnTo>
                  <a:lnTo>
                    <a:pt x="519" y="926"/>
                  </a:lnTo>
                  <a:lnTo>
                    <a:pt x="640" y="956"/>
                  </a:lnTo>
                  <a:lnTo>
                    <a:pt x="758" y="956"/>
                  </a:lnTo>
                  <a:lnTo>
                    <a:pt x="744" y="896"/>
                  </a:lnTo>
                  <a:lnTo>
                    <a:pt x="758" y="641"/>
                  </a:lnTo>
                  <a:lnTo>
                    <a:pt x="758" y="537"/>
                  </a:lnTo>
                  <a:lnTo>
                    <a:pt x="729" y="465"/>
                  </a:lnTo>
                  <a:lnTo>
                    <a:pt x="744" y="359"/>
                  </a:lnTo>
                  <a:lnTo>
                    <a:pt x="744" y="225"/>
                  </a:lnTo>
                  <a:lnTo>
                    <a:pt x="729" y="150"/>
                  </a:lnTo>
                  <a:lnTo>
                    <a:pt x="758" y="15"/>
                  </a:lnTo>
                  <a:lnTo>
                    <a:pt x="654" y="15"/>
                  </a:lnTo>
                  <a:lnTo>
                    <a:pt x="564" y="0"/>
                  </a:lnTo>
                  <a:lnTo>
                    <a:pt x="445" y="15"/>
                  </a:lnTo>
                  <a:lnTo>
                    <a:pt x="355" y="15"/>
                  </a:lnTo>
                  <a:lnTo>
                    <a:pt x="164" y="45"/>
                  </a:lnTo>
                  <a:lnTo>
                    <a:pt x="0" y="15"/>
                  </a:lnTo>
                  <a:lnTo>
                    <a:pt x="0" y="30"/>
                  </a:lnTo>
                  <a:lnTo>
                    <a:pt x="0" y="45"/>
                  </a:lnTo>
                  <a:lnTo>
                    <a:pt x="88" y="195"/>
                  </a:lnTo>
                  <a:lnTo>
                    <a:pt x="119" y="270"/>
                  </a:lnTo>
                  <a:lnTo>
                    <a:pt x="194" y="315"/>
                  </a:lnTo>
                  <a:lnTo>
                    <a:pt x="238" y="285"/>
                  </a:lnTo>
                  <a:lnTo>
                    <a:pt x="278" y="263"/>
                  </a:lnTo>
                  <a:lnTo>
                    <a:pt x="370" y="240"/>
                  </a:lnTo>
                  <a:lnTo>
                    <a:pt x="474" y="254"/>
                  </a:lnTo>
                  <a:lnTo>
                    <a:pt x="594" y="299"/>
                  </a:lnTo>
                  <a:lnTo>
                    <a:pt x="609" y="344"/>
                  </a:lnTo>
                  <a:lnTo>
                    <a:pt x="564" y="315"/>
                  </a:lnTo>
                  <a:lnTo>
                    <a:pt x="325" y="344"/>
                  </a:lnTo>
                  <a:lnTo>
                    <a:pt x="268" y="404"/>
                  </a:lnTo>
                  <a:lnTo>
                    <a:pt x="283" y="449"/>
                  </a:lnTo>
                  <a:lnTo>
                    <a:pt x="341" y="465"/>
                  </a:lnTo>
                  <a:lnTo>
                    <a:pt x="400" y="522"/>
                  </a:lnTo>
                  <a:lnTo>
                    <a:pt x="474" y="537"/>
                  </a:lnTo>
                  <a:lnTo>
                    <a:pt x="550" y="596"/>
                  </a:lnTo>
                  <a:lnTo>
                    <a:pt x="609" y="657"/>
                  </a:lnTo>
                  <a:lnTo>
                    <a:pt x="640" y="657"/>
                  </a:lnTo>
                  <a:lnTo>
                    <a:pt x="684" y="701"/>
                  </a:lnTo>
                  <a:lnTo>
                    <a:pt x="668" y="717"/>
                  </a:lnTo>
                  <a:lnTo>
                    <a:pt x="564" y="657"/>
                  </a:lnTo>
                  <a:lnTo>
                    <a:pt x="460" y="627"/>
                  </a:lnTo>
                  <a:lnTo>
                    <a:pt x="370" y="627"/>
                  </a:lnTo>
                  <a:lnTo>
                    <a:pt x="208" y="522"/>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7" name="Freeform 13">
              <a:extLst>
                <a:ext uri="{FF2B5EF4-FFF2-40B4-BE49-F238E27FC236}">
                  <a16:creationId xmlns:a16="http://schemas.microsoft.com/office/drawing/2014/main" id="{7F12CB4A-5ABD-EF4E-B670-6466BDC6123F}"/>
                </a:ext>
              </a:extLst>
            </p:cNvPr>
            <p:cNvSpPr>
              <a:spLocks/>
            </p:cNvSpPr>
            <p:nvPr/>
          </p:nvSpPr>
          <p:spPr bwMode="auto">
            <a:xfrm>
              <a:off x="2179" y="1670"/>
              <a:ext cx="126" cy="147"/>
            </a:xfrm>
            <a:custGeom>
              <a:avLst/>
              <a:gdLst>
                <a:gd name="T0" fmla="*/ 57 w 126"/>
                <a:gd name="T1" fmla="*/ 147 h 147"/>
                <a:gd name="T2" fmla="*/ 27 w 126"/>
                <a:gd name="T3" fmla="*/ 141 h 147"/>
                <a:gd name="T4" fmla="*/ 6 w 126"/>
                <a:gd name="T5" fmla="*/ 119 h 147"/>
                <a:gd name="T6" fmla="*/ 0 w 126"/>
                <a:gd name="T7" fmla="*/ 92 h 147"/>
                <a:gd name="T8" fmla="*/ 4 w 126"/>
                <a:gd name="T9" fmla="*/ 64 h 147"/>
                <a:gd name="T10" fmla="*/ 11 w 126"/>
                <a:gd name="T11" fmla="*/ 44 h 147"/>
                <a:gd name="T12" fmla="*/ 19 w 126"/>
                <a:gd name="T13" fmla="*/ 26 h 147"/>
                <a:gd name="T14" fmla="*/ 34 w 126"/>
                <a:gd name="T15" fmla="*/ 11 h 147"/>
                <a:gd name="T16" fmla="*/ 52 w 126"/>
                <a:gd name="T17" fmla="*/ 1 h 147"/>
                <a:gd name="T18" fmla="*/ 80 w 126"/>
                <a:gd name="T19" fmla="*/ 0 h 147"/>
                <a:gd name="T20" fmla="*/ 95 w 126"/>
                <a:gd name="T21" fmla="*/ 8 h 147"/>
                <a:gd name="T22" fmla="*/ 105 w 126"/>
                <a:gd name="T23" fmla="*/ 16 h 147"/>
                <a:gd name="T24" fmla="*/ 116 w 126"/>
                <a:gd name="T25" fmla="*/ 28 h 147"/>
                <a:gd name="T26" fmla="*/ 125 w 126"/>
                <a:gd name="T27" fmla="*/ 45 h 147"/>
                <a:gd name="T28" fmla="*/ 126 w 126"/>
                <a:gd name="T29" fmla="*/ 72 h 147"/>
                <a:gd name="T30" fmla="*/ 124 w 126"/>
                <a:gd name="T31" fmla="*/ 93 h 147"/>
                <a:gd name="T32" fmla="*/ 116 w 126"/>
                <a:gd name="T33" fmla="*/ 106 h 147"/>
                <a:gd name="T34" fmla="*/ 104 w 126"/>
                <a:gd name="T35" fmla="*/ 118 h 147"/>
                <a:gd name="T36" fmla="*/ 88 w 126"/>
                <a:gd name="T37" fmla="*/ 133 h 147"/>
                <a:gd name="T38" fmla="*/ 57 w 126"/>
                <a:gd name="T39"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6" h="147">
                  <a:moveTo>
                    <a:pt x="57" y="147"/>
                  </a:moveTo>
                  <a:lnTo>
                    <a:pt x="27" y="141"/>
                  </a:lnTo>
                  <a:lnTo>
                    <a:pt x="6" y="119"/>
                  </a:lnTo>
                  <a:lnTo>
                    <a:pt x="0" y="92"/>
                  </a:lnTo>
                  <a:lnTo>
                    <a:pt x="4" y="64"/>
                  </a:lnTo>
                  <a:lnTo>
                    <a:pt x="11" y="44"/>
                  </a:lnTo>
                  <a:lnTo>
                    <a:pt x="19" y="26"/>
                  </a:lnTo>
                  <a:lnTo>
                    <a:pt x="34" y="11"/>
                  </a:lnTo>
                  <a:lnTo>
                    <a:pt x="52" y="1"/>
                  </a:lnTo>
                  <a:lnTo>
                    <a:pt x="80" y="0"/>
                  </a:lnTo>
                  <a:lnTo>
                    <a:pt x="95" y="8"/>
                  </a:lnTo>
                  <a:lnTo>
                    <a:pt x="105" y="16"/>
                  </a:lnTo>
                  <a:lnTo>
                    <a:pt x="116" y="28"/>
                  </a:lnTo>
                  <a:lnTo>
                    <a:pt x="125" y="45"/>
                  </a:lnTo>
                  <a:lnTo>
                    <a:pt x="126" y="72"/>
                  </a:lnTo>
                  <a:lnTo>
                    <a:pt x="124" y="93"/>
                  </a:lnTo>
                  <a:lnTo>
                    <a:pt x="116" y="106"/>
                  </a:lnTo>
                  <a:lnTo>
                    <a:pt x="104" y="118"/>
                  </a:lnTo>
                  <a:lnTo>
                    <a:pt x="88" y="133"/>
                  </a:lnTo>
                  <a:lnTo>
                    <a:pt x="57"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18" name="Freeform 14">
              <a:extLst>
                <a:ext uri="{FF2B5EF4-FFF2-40B4-BE49-F238E27FC236}">
                  <a16:creationId xmlns:a16="http://schemas.microsoft.com/office/drawing/2014/main" id="{DFFDDA40-8A61-4E44-A2C4-D8ACF19484C0}"/>
                </a:ext>
              </a:extLst>
            </p:cNvPr>
            <p:cNvSpPr>
              <a:spLocks/>
            </p:cNvSpPr>
            <p:nvPr/>
          </p:nvSpPr>
          <p:spPr bwMode="auto">
            <a:xfrm>
              <a:off x="2179" y="1670"/>
              <a:ext cx="126" cy="147"/>
            </a:xfrm>
            <a:custGeom>
              <a:avLst/>
              <a:gdLst>
                <a:gd name="T0" fmla="*/ 57 w 126"/>
                <a:gd name="T1" fmla="*/ 147 h 147"/>
                <a:gd name="T2" fmla="*/ 27 w 126"/>
                <a:gd name="T3" fmla="*/ 141 h 147"/>
                <a:gd name="T4" fmla="*/ 6 w 126"/>
                <a:gd name="T5" fmla="*/ 119 h 147"/>
                <a:gd name="T6" fmla="*/ 0 w 126"/>
                <a:gd name="T7" fmla="*/ 92 h 147"/>
                <a:gd name="T8" fmla="*/ 4 w 126"/>
                <a:gd name="T9" fmla="*/ 64 h 147"/>
                <a:gd name="T10" fmla="*/ 11 w 126"/>
                <a:gd name="T11" fmla="*/ 44 h 147"/>
                <a:gd name="T12" fmla="*/ 19 w 126"/>
                <a:gd name="T13" fmla="*/ 26 h 147"/>
                <a:gd name="T14" fmla="*/ 34 w 126"/>
                <a:gd name="T15" fmla="*/ 11 h 147"/>
                <a:gd name="T16" fmla="*/ 52 w 126"/>
                <a:gd name="T17" fmla="*/ 1 h 147"/>
                <a:gd name="T18" fmla="*/ 80 w 126"/>
                <a:gd name="T19" fmla="*/ 0 h 147"/>
                <a:gd name="T20" fmla="*/ 95 w 126"/>
                <a:gd name="T21" fmla="*/ 8 h 147"/>
                <a:gd name="T22" fmla="*/ 105 w 126"/>
                <a:gd name="T23" fmla="*/ 16 h 147"/>
                <a:gd name="T24" fmla="*/ 116 w 126"/>
                <a:gd name="T25" fmla="*/ 28 h 147"/>
                <a:gd name="T26" fmla="*/ 125 w 126"/>
                <a:gd name="T27" fmla="*/ 45 h 147"/>
                <a:gd name="T28" fmla="*/ 126 w 126"/>
                <a:gd name="T29" fmla="*/ 72 h 147"/>
                <a:gd name="T30" fmla="*/ 124 w 126"/>
                <a:gd name="T31" fmla="*/ 93 h 147"/>
                <a:gd name="T32" fmla="*/ 116 w 126"/>
                <a:gd name="T33" fmla="*/ 106 h 147"/>
                <a:gd name="T34" fmla="*/ 104 w 126"/>
                <a:gd name="T35" fmla="*/ 118 h 147"/>
                <a:gd name="T36" fmla="*/ 88 w 126"/>
                <a:gd name="T37" fmla="*/ 133 h 147"/>
                <a:gd name="T38" fmla="*/ 57 w 126"/>
                <a:gd name="T39"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6" h="147">
                  <a:moveTo>
                    <a:pt x="57" y="147"/>
                  </a:moveTo>
                  <a:lnTo>
                    <a:pt x="27" y="141"/>
                  </a:lnTo>
                  <a:lnTo>
                    <a:pt x="6" y="119"/>
                  </a:lnTo>
                  <a:lnTo>
                    <a:pt x="0" y="92"/>
                  </a:lnTo>
                  <a:lnTo>
                    <a:pt x="4" y="64"/>
                  </a:lnTo>
                  <a:lnTo>
                    <a:pt x="11" y="44"/>
                  </a:lnTo>
                  <a:lnTo>
                    <a:pt x="19" y="26"/>
                  </a:lnTo>
                  <a:lnTo>
                    <a:pt x="34" y="11"/>
                  </a:lnTo>
                  <a:lnTo>
                    <a:pt x="52" y="1"/>
                  </a:lnTo>
                  <a:lnTo>
                    <a:pt x="80" y="0"/>
                  </a:lnTo>
                  <a:lnTo>
                    <a:pt x="95" y="8"/>
                  </a:lnTo>
                  <a:lnTo>
                    <a:pt x="105" y="16"/>
                  </a:lnTo>
                  <a:lnTo>
                    <a:pt x="116" y="28"/>
                  </a:lnTo>
                  <a:lnTo>
                    <a:pt x="125" y="45"/>
                  </a:lnTo>
                  <a:lnTo>
                    <a:pt x="126" y="72"/>
                  </a:lnTo>
                  <a:lnTo>
                    <a:pt x="124" y="93"/>
                  </a:lnTo>
                  <a:lnTo>
                    <a:pt x="116" y="106"/>
                  </a:lnTo>
                  <a:lnTo>
                    <a:pt x="104" y="118"/>
                  </a:lnTo>
                  <a:lnTo>
                    <a:pt x="88" y="133"/>
                  </a:lnTo>
                  <a:lnTo>
                    <a:pt x="57" y="147"/>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19" name="Freeform 15">
              <a:extLst>
                <a:ext uri="{FF2B5EF4-FFF2-40B4-BE49-F238E27FC236}">
                  <a16:creationId xmlns:a16="http://schemas.microsoft.com/office/drawing/2014/main" id="{3A0C2DBC-3973-034B-B5BD-00E4D094B4C3}"/>
                </a:ext>
              </a:extLst>
            </p:cNvPr>
            <p:cNvSpPr>
              <a:spLocks/>
            </p:cNvSpPr>
            <p:nvPr/>
          </p:nvSpPr>
          <p:spPr bwMode="auto">
            <a:xfrm>
              <a:off x="2169" y="1445"/>
              <a:ext cx="179" cy="195"/>
            </a:xfrm>
            <a:custGeom>
              <a:avLst/>
              <a:gdLst>
                <a:gd name="T0" fmla="*/ 90 w 179"/>
                <a:gd name="T1" fmla="*/ 120 h 195"/>
                <a:gd name="T2" fmla="*/ 16 w 179"/>
                <a:gd name="T3" fmla="*/ 180 h 195"/>
                <a:gd name="T4" fmla="*/ 45 w 179"/>
                <a:gd name="T5" fmla="*/ 105 h 195"/>
                <a:gd name="T6" fmla="*/ 0 w 179"/>
                <a:gd name="T7" fmla="*/ 61 h 195"/>
                <a:gd name="T8" fmla="*/ 61 w 179"/>
                <a:gd name="T9" fmla="*/ 61 h 195"/>
                <a:gd name="T10" fmla="*/ 90 w 179"/>
                <a:gd name="T11" fmla="*/ 0 h 195"/>
                <a:gd name="T12" fmla="*/ 120 w 179"/>
                <a:gd name="T13" fmla="*/ 61 h 195"/>
                <a:gd name="T14" fmla="*/ 179 w 179"/>
                <a:gd name="T15" fmla="*/ 75 h 195"/>
                <a:gd name="T16" fmla="*/ 120 w 179"/>
                <a:gd name="T17" fmla="*/ 105 h 195"/>
                <a:gd name="T18" fmla="*/ 150 w 179"/>
                <a:gd name="T19" fmla="*/ 195 h 195"/>
                <a:gd name="T20" fmla="*/ 90 w 179"/>
                <a:gd name="T21" fmla="*/ 120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9" h="195">
                  <a:moveTo>
                    <a:pt x="90" y="120"/>
                  </a:moveTo>
                  <a:lnTo>
                    <a:pt x="16" y="180"/>
                  </a:lnTo>
                  <a:lnTo>
                    <a:pt x="45" y="105"/>
                  </a:lnTo>
                  <a:lnTo>
                    <a:pt x="0" y="61"/>
                  </a:lnTo>
                  <a:lnTo>
                    <a:pt x="61" y="61"/>
                  </a:lnTo>
                  <a:lnTo>
                    <a:pt x="90" y="0"/>
                  </a:lnTo>
                  <a:lnTo>
                    <a:pt x="120" y="61"/>
                  </a:lnTo>
                  <a:lnTo>
                    <a:pt x="179" y="75"/>
                  </a:lnTo>
                  <a:lnTo>
                    <a:pt x="120" y="105"/>
                  </a:lnTo>
                  <a:lnTo>
                    <a:pt x="150" y="195"/>
                  </a:lnTo>
                  <a:lnTo>
                    <a:pt x="90" y="120"/>
                  </a:lnTo>
                  <a:close/>
                </a:path>
              </a:pathLst>
            </a:custGeom>
            <a:solidFill>
              <a:srgbClr val="FF161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20" name="Freeform 16">
              <a:extLst>
                <a:ext uri="{FF2B5EF4-FFF2-40B4-BE49-F238E27FC236}">
                  <a16:creationId xmlns:a16="http://schemas.microsoft.com/office/drawing/2014/main" id="{D42F1AC3-BF39-D543-9163-683577946DC0}"/>
                </a:ext>
              </a:extLst>
            </p:cNvPr>
            <p:cNvSpPr>
              <a:spLocks/>
            </p:cNvSpPr>
            <p:nvPr/>
          </p:nvSpPr>
          <p:spPr bwMode="auto">
            <a:xfrm>
              <a:off x="2169" y="1445"/>
              <a:ext cx="179" cy="195"/>
            </a:xfrm>
            <a:custGeom>
              <a:avLst/>
              <a:gdLst>
                <a:gd name="T0" fmla="*/ 90 w 179"/>
                <a:gd name="T1" fmla="*/ 120 h 195"/>
                <a:gd name="T2" fmla="*/ 16 w 179"/>
                <a:gd name="T3" fmla="*/ 180 h 195"/>
                <a:gd name="T4" fmla="*/ 45 w 179"/>
                <a:gd name="T5" fmla="*/ 105 h 195"/>
                <a:gd name="T6" fmla="*/ 0 w 179"/>
                <a:gd name="T7" fmla="*/ 61 h 195"/>
                <a:gd name="T8" fmla="*/ 61 w 179"/>
                <a:gd name="T9" fmla="*/ 61 h 195"/>
                <a:gd name="T10" fmla="*/ 90 w 179"/>
                <a:gd name="T11" fmla="*/ 0 h 195"/>
                <a:gd name="T12" fmla="*/ 120 w 179"/>
                <a:gd name="T13" fmla="*/ 61 h 195"/>
                <a:gd name="T14" fmla="*/ 179 w 179"/>
                <a:gd name="T15" fmla="*/ 75 h 195"/>
                <a:gd name="T16" fmla="*/ 120 w 179"/>
                <a:gd name="T17" fmla="*/ 105 h 195"/>
                <a:gd name="T18" fmla="*/ 150 w 179"/>
                <a:gd name="T19" fmla="*/ 195 h 195"/>
                <a:gd name="T20" fmla="*/ 90 w 179"/>
                <a:gd name="T21" fmla="*/ 120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9" h="195">
                  <a:moveTo>
                    <a:pt x="90" y="120"/>
                  </a:moveTo>
                  <a:lnTo>
                    <a:pt x="16" y="180"/>
                  </a:lnTo>
                  <a:lnTo>
                    <a:pt x="45" y="105"/>
                  </a:lnTo>
                  <a:lnTo>
                    <a:pt x="0" y="61"/>
                  </a:lnTo>
                  <a:lnTo>
                    <a:pt x="61" y="61"/>
                  </a:lnTo>
                  <a:lnTo>
                    <a:pt x="90" y="0"/>
                  </a:lnTo>
                  <a:lnTo>
                    <a:pt x="120" y="61"/>
                  </a:lnTo>
                  <a:lnTo>
                    <a:pt x="179" y="75"/>
                  </a:lnTo>
                  <a:lnTo>
                    <a:pt x="120" y="105"/>
                  </a:lnTo>
                  <a:lnTo>
                    <a:pt x="150" y="195"/>
                  </a:lnTo>
                  <a:lnTo>
                    <a:pt x="90" y="12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1" name="Freeform 17">
              <a:extLst>
                <a:ext uri="{FF2B5EF4-FFF2-40B4-BE49-F238E27FC236}">
                  <a16:creationId xmlns:a16="http://schemas.microsoft.com/office/drawing/2014/main" id="{B5FDD7EF-50B4-D146-961A-21968DF48804}"/>
                </a:ext>
              </a:extLst>
            </p:cNvPr>
            <p:cNvSpPr>
              <a:spLocks/>
            </p:cNvSpPr>
            <p:nvPr/>
          </p:nvSpPr>
          <p:spPr bwMode="auto">
            <a:xfrm>
              <a:off x="1924" y="1430"/>
              <a:ext cx="112" cy="105"/>
            </a:xfrm>
            <a:custGeom>
              <a:avLst/>
              <a:gdLst>
                <a:gd name="T0" fmla="*/ 59 w 112"/>
                <a:gd name="T1" fmla="*/ 68 h 105"/>
                <a:gd name="T2" fmla="*/ 22 w 112"/>
                <a:gd name="T3" fmla="*/ 105 h 105"/>
                <a:gd name="T4" fmla="*/ 39 w 112"/>
                <a:gd name="T5" fmla="*/ 57 h 105"/>
                <a:gd name="T6" fmla="*/ 0 w 112"/>
                <a:gd name="T7" fmla="*/ 31 h 105"/>
                <a:gd name="T8" fmla="*/ 47 w 112"/>
                <a:gd name="T9" fmla="*/ 36 h 105"/>
                <a:gd name="T10" fmla="*/ 67 w 112"/>
                <a:gd name="T11" fmla="*/ 0 h 105"/>
                <a:gd name="T12" fmla="*/ 75 w 112"/>
                <a:gd name="T13" fmla="*/ 36 h 105"/>
                <a:gd name="T14" fmla="*/ 112 w 112"/>
                <a:gd name="T15" fmla="*/ 45 h 105"/>
                <a:gd name="T16" fmla="*/ 82 w 112"/>
                <a:gd name="T17" fmla="*/ 60 h 105"/>
                <a:gd name="T18" fmla="*/ 96 w 112"/>
                <a:gd name="T19" fmla="*/ 105 h 105"/>
                <a:gd name="T20" fmla="*/ 59 w 112"/>
                <a:gd name="T21" fmla="*/ 68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105">
                  <a:moveTo>
                    <a:pt x="59" y="68"/>
                  </a:moveTo>
                  <a:lnTo>
                    <a:pt x="22" y="105"/>
                  </a:lnTo>
                  <a:lnTo>
                    <a:pt x="39" y="57"/>
                  </a:lnTo>
                  <a:lnTo>
                    <a:pt x="0" y="31"/>
                  </a:lnTo>
                  <a:lnTo>
                    <a:pt x="47" y="36"/>
                  </a:lnTo>
                  <a:lnTo>
                    <a:pt x="67" y="0"/>
                  </a:lnTo>
                  <a:lnTo>
                    <a:pt x="75" y="36"/>
                  </a:lnTo>
                  <a:lnTo>
                    <a:pt x="112" y="45"/>
                  </a:lnTo>
                  <a:lnTo>
                    <a:pt x="82" y="60"/>
                  </a:lnTo>
                  <a:lnTo>
                    <a:pt x="96" y="105"/>
                  </a:lnTo>
                  <a:lnTo>
                    <a:pt x="59" y="68"/>
                  </a:lnTo>
                  <a:close/>
                </a:path>
              </a:pathLst>
            </a:custGeom>
            <a:solidFill>
              <a:srgbClr val="FFFF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22" name="Freeform 18">
              <a:extLst>
                <a:ext uri="{FF2B5EF4-FFF2-40B4-BE49-F238E27FC236}">
                  <a16:creationId xmlns:a16="http://schemas.microsoft.com/office/drawing/2014/main" id="{7539004F-797A-1240-B346-C55A3153FBF9}"/>
                </a:ext>
              </a:extLst>
            </p:cNvPr>
            <p:cNvSpPr>
              <a:spLocks/>
            </p:cNvSpPr>
            <p:nvPr/>
          </p:nvSpPr>
          <p:spPr bwMode="auto">
            <a:xfrm>
              <a:off x="1924" y="1430"/>
              <a:ext cx="112" cy="105"/>
            </a:xfrm>
            <a:custGeom>
              <a:avLst/>
              <a:gdLst>
                <a:gd name="T0" fmla="*/ 59 w 112"/>
                <a:gd name="T1" fmla="*/ 68 h 105"/>
                <a:gd name="T2" fmla="*/ 22 w 112"/>
                <a:gd name="T3" fmla="*/ 105 h 105"/>
                <a:gd name="T4" fmla="*/ 39 w 112"/>
                <a:gd name="T5" fmla="*/ 57 h 105"/>
                <a:gd name="T6" fmla="*/ 0 w 112"/>
                <a:gd name="T7" fmla="*/ 31 h 105"/>
                <a:gd name="T8" fmla="*/ 47 w 112"/>
                <a:gd name="T9" fmla="*/ 36 h 105"/>
                <a:gd name="T10" fmla="*/ 67 w 112"/>
                <a:gd name="T11" fmla="*/ 0 h 105"/>
                <a:gd name="T12" fmla="*/ 75 w 112"/>
                <a:gd name="T13" fmla="*/ 36 h 105"/>
                <a:gd name="T14" fmla="*/ 112 w 112"/>
                <a:gd name="T15" fmla="*/ 45 h 105"/>
                <a:gd name="T16" fmla="*/ 82 w 112"/>
                <a:gd name="T17" fmla="*/ 60 h 105"/>
                <a:gd name="T18" fmla="*/ 96 w 112"/>
                <a:gd name="T19" fmla="*/ 105 h 105"/>
                <a:gd name="T20" fmla="*/ 59 w 112"/>
                <a:gd name="T21" fmla="*/ 68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105">
                  <a:moveTo>
                    <a:pt x="59" y="68"/>
                  </a:moveTo>
                  <a:lnTo>
                    <a:pt x="22" y="105"/>
                  </a:lnTo>
                  <a:lnTo>
                    <a:pt x="39" y="57"/>
                  </a:lnTo>
                  <a:lnTo>
                    <a:pt x="0" y="31"/>
                  </a:lnTo>
                  <a:lnTo>
                    <a:pt x="47" y="36"/>
                  </a:lnTo>
                  <a:lnTo>
                    <a:pt x="67" y="0"/>
                  </a:lnTo>
                  <a:lnTo>
                    <a:pt x="75" y="36"/>
                  </a:lnTo>
                  <a:lnTo>
                    <a:pt x="112" y="45"/>
                  </a:lnTo>
                  <a:lnTo>
                    <a:pt x="82" y="60"/>
                  </a:lnTo>
                  <a:lnTo>
                    <a:pt x="96" y="105"/>
                  </a:lnTo>
                  <a:lnTo>
                    <a:pt x="59" y="6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3" name="Freeform 19">
              <a:extLst>
                <a:ext uri="{FF2B5EF4-FFF2-40B4-BE49-F238E27FC236}">
                  <a16:creationId xmlns:a16="http://schemas.microsoft.com/office/drawing/2014/main" id="{68F0DABA-977C-A84C-9186-DC81FF8C2DA9}"/>
                </a:ext>
              </a:extLst>
            </p:cNvPr>
            <p:cNvSpPr>
              <a:spLocks/>
            </p:cNvSpPr>
            <p:nvPr/>
          </p:nvSpPr>
          <p:spPr bwMode="auto">
            <a:xfrm>
              <a:off x="2735" y="1430"/>
              <a:ext cx="119" cy="135"/>
            </a:xfrm>
            <a:custGeom>
              <a:avLst/>
              <a:gdLst>
                <a:gd name="T0" fmla="*/ 59 w 119"/>
                <a:gd name="T1" fmla="*/ 90 h 135"/>
                <a:gd name="T2" fmla="*/ 14 w 119"/>
                <a:gd name="T3" fmla="*/ 120 h 135"/>
                <a:gd name="T4" fmla="*/ 30 w 119"/>
                <a:gd name="T5" fmla="*/ 76 h 135"/>
                <a:gd name="T6" fmla="*/ 0 w 119"/>
                <a:gd name="T7" fmla="*/ 45 h 135"/>
                <a:gd name="T8" fmla="*/ 45 w 119"/>
                <a:gd name="T9" fmla="*/ 45 h 135"/>
                <a:gd name="T10" fmla="*/ 59 w 119"/>
                <a:gd name="T11" fmla="*/ 0 h 135"/>
                <a:gd name="T12" fmla="*/ 74 w 119"/>
                <a:gd name="T13" fmla="*/ 45 h 135"/>
                <a:gd name="T14" fmla="*/ 119 w 119"/>
                <a:gd name="T15" fmla="*/ 45 h 135"/>
                <a:gd name="T16" fmla="*/ 90 w 119"/>
                <a:gd name="T17" fmla="*/ 76 h 135"/>
                <a:gd name="T18" fmla="*/ 104 w 119"/>
                <a:gd name="T19" fmla="*/ 135 h 135"/>
                <a:gd name="T20" fmla="*/ 59 w 119"/>
                <a:gd name="T21" fmla="*/ 9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9" h="135">
                  <a:moveTo>
                    <a:pt x="59" y="90"/>
                  </a:moveTo>
                  <a:lnTo>
                    <a:pt x="14" y="120"/>
                  </a:lnTo>
                  <a:lnTo>
                    <a:pt x="30" y="76"/>
                  </a:lnTo>
                  <a:lnTo>
                    <a:pt x="0" y="45"/>
                  </a:lnTo>
                  <a:lnTo>
                    <a:pt x="45" y="45"/>
                  </a:lnTo>
                  <a:lnTo>
                    <a:pt x="59" y="0"/>
                  </a:lnTo>
                  <a:lnTo>
                    <a:pt x="74" y="45"/>
                  </a:lnTo>
                  <a:lnTo>
                    <a:pt x="119" y="45"/>
                  </a:lnTo>
                  <a:lnTo>
                    <a:pt x="90" y="76"/>
                  </a:lnTo>
                  <a:lnTo>
                    <a:pt x="104" y="135"/>
                  </a:lnTo>
                  <a:lnTo>
                    <a:pt x="59" y="90"/>
                  </a:lnTo>
                  <a:close/>
                </a:path>
              </a:pathLst>
            </a:custGeom>
            <a:solidFill>
              <a:srgbClr val="FF161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24" name="Freeform 20">
              <a:extLst>
                <a:ext uri="{FF2B5EF4-FFF2-40B4-BE49-F238E27FC236}">
                  <a16:creationId xmlns:a16="http://schemas.microsoft.com/office/drawing/2014/main" id="{32C5C3F7-FB97-AE46-8BB7-BC979EED0750}"/>
                </a:ext>
              </a:extLst>
            </p:cNvPr>
            <p:cNvSpPr>
              <a:spLocks/>
            </p:cNvSpPr>
            <p:nvPr/>
          </p:nvSpPr>
          <p:spPr bwMode="auto">
            <a:xfrm>
              <a:off x="2735" y="1430"/>
              <a:ext cx="119" cy="135"/>
            </a:xfrm>
            <a:custGeom>
              <a:avLst/>
              <a:gdLst>
                <a:gd name="T0" fmla="*/ 59 w 119"/>
                <a:gd name="T1" fmla="*/ 90 h 135"/>
                <a:gd name="T2" fmla="*/ 14 w 119"/>
                <a:gd name="T3" fmla="*/ 120 h 135"/>
                <a:gd name="T4" fmla="*/ 30 w 119"/>
                <a:gd name="T5" fmla="*/ 76 h 135"/>
                <a:gd name="T6" fmla="*/ 0 w 119"/>
                <a:gd name="T7" fmla="*/ 45 h 135"/>
                <a:gd name="T8" fmla="*/ 45 w 119"/>
                <a:gd name="T9" fmla="*/ 45 h 135"/>
                <a:gd name="T10" fmla="*/ 59 w 119"/>
                <a:gd name="T11" fmla="*/ 0 h 135"/>
                <a:gd name="T12" fmla="*/ 74 w 119"/>
                <a:gd name="T13" fmla="*/ 45 h 135"/>
                <a:gd name="T14" fmla="*/ 119 w 119"/>
                <a:gd name="T15" fmla="*/ 45 h 135"/>
                <a:gd name="T16" fmla="*/ 90 w 119"/>
                <a:gd name="T17" fmla="*/ 76 h 135"/>
                <a:gd name="T18" fmla="*/ 104 w 119"/>
                <a:gd name="T19" fmla="*/ 135 h 135"/>
                <a:gd name="T20" fmla="*/ 59 w 119"/>
                <a:gd name="T21" fmla="*/ 9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9" h="135">
                  <a:moveTo>
                    <a:pt x="59" y="90"/>
                  </a:moveTo>
                  <a:lnTo>
                    <a:pt x="14" y="120"/>
                  </a:lnTo>
                  <a:lnTo>
                    <a:pt x="30" y="76"/>
                  </a:lnTo>
                  <a:lnTo>
                    <a:pt x="0" y="45"/>
                  </a:lnTo>
                  <a:lnTo>
                    <a:pt x="45" y="45"/>
                  </a:lnTo>
                  <a:lnTo>
                    <a:pt x="59" y="0"/>
                  </a:lnTo>
                  <a:lnTo>
                    <a:pt x="74" y="45"/>
                  </a:lnTo>
                  <a:lnTo>
                    <a:pt x="119" y="45"/>
                  </a:lnTo>
                  <a:lnTo>
                    <a:pt x="90" y="76"/>
                  </a:lnTo>
                  <a:lnTo>
                    <a:pt x="104" y="135"/>
                  </a:lnTo>
                  <a:lnTo>
                    <a:pt x="59" y="9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5" name="Freeform 21">
              <a:extLst>
                <a:ext uri="{FF2B5EF4-FFF2-40B4-BE49-F238E27FC236}">
                  <a16:creationId xmlns:a16="http://schemas.microsoft.com/office/drawing/2014/main" id="{D4A700C0-3D07-1140-AD7C-E87E2B9DBB53}"/>
                </a:ext>
              </a:extLst>
            </p:cNvPr>
            <p:cNvSpPr>
              <a:spLocks/>
            </p:cNvSpPr>
            <p:nvPr/>
          </p:nvSpPr>
          <p:spPr bwMode="auto">
            <a:xfrm>
              <a:off x="2510" y="1550"/>
              <a:ext cx="255" cy="239"/>
            </a:xfrm>
            <a:custGeom>
              <a:avLst/>
              <a:gdLst>
                <a:gd name="T0" fmla="*/ 105 w 255"/>
                <a:gd name="T1" fmla="*/ 105 h 239"/>
                <a:gd name="T2" fmla="*/ 45 w 255"/>
                <a:gd name="T3" fmla="*/ 0 h 239"/>
                <a:gd name="T4" fmla="*/ 135 w 255"/>
                <a:gd name="T5" fmla="*/ 60 h 239"/>
                <a:gd name="T6" fmla="*/ 210 w 255"/>
                <a:gd name="T7" fmla="*/ 15 h 239"/>
                <a:gd name="T8" fmla="*/ 194 w 255"/>
                <a:gd name="T9" fmla="*/ 90 h 239"/>
                <a:gd name="T10" fmla="*/ 255 w 255"/>
                <a:gd name="T11" fmla="*/ 149 h 239"/>
                <a:gd name="T12" fmla="*/ 166 w 255"/>
                <a:gd name="T13" fmla="*/ 149 h 239"/>
                <a:gd name="T14" fmla="*/ 135 w 255"/>
                <a:gd name="T15" fmla="*/ 239 h 239"/>
                <a:gd name="T16" fmla="*/ 105 w 255"/>
                <a:gd name="T17" fmla="*/ 149 h 239"/>
                <a:gd name="T18" fmla="*/ 0 w 255"/>
                <a:gd name="T19" fmla="*/ 149 h 239"/>
                <a:gd name="T20" fmla="*/ 105 w 255"/>
                <a:gd name="T21" fmla="*/ 105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5" h="239">
                  <a:moveTo>
                    <a:pt x="105" y="105"/>
                  </a:moveTo>
                  <a:lnTo>
                    <a:pt x="45" y="0"/>
                  </a:lnTo>
                  <a:lnTo>
                    <a:pt x="135" y="60"/>
                  </a:lnTo>
                  <a:lnTo>
                    <a:pt x="210" y="15"/>
                  </a:lnTo>
                  <a:lnTo>
                    <a:pt x="194" y="90"/>
                  </a:lnTo>
                  <a:lnTo>
                    <a:pt x="255" y="149"/>
                  </a:lnTo>
                  <a:lnTo>
                    <a:pt x="166" y="149"/>
                  </a:lnTo>
                  <a:lnTo>
                    <a:pt x="135" y="239"/>
                  </a:lnTo>
                  <a:lnTo>
                    <a:pt x="105" y="149"/>
                  </a:lnTo>
                  <a:lnTo>
                    <a:pt x="0" y="149"/>
                  </a:lnTo>
                  <a:lnTo>
                    <a:pt x="105"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26" name="Freeform 22">
              <a:extLst>
                <a:ext uri="{FF2B5EF4-FFF2-40B4-BE49-F238E27FC236}">
                  <a16:creationId xmlns:a16="http://schemas.microsoft.com/office/drawing/2014/main" id="{8E27B275-303E-6A40-970D-F58C7CCF0A4D}"/>
                </a:ext>
              </a:extLst>
            </p:cNvPr>
            <p:cNvSpPr>
              <a:spLocks/>
            </p:cNvSpPr>
            <p:nvPr/>
          </p:nvSpPr>
          <p:spPr bwMode="auto">
            <a:xfrm>
              <a:off x="2510" y="1550"/>
              <a:ext cx="255" cy="239"/>
            </a:xfrm>
            <a:custGeom>
              <a:avLst/>
              <a:gdLst>
                <a:gd name="T0" fmla="*/ 105 w 255"/>
                <a:gd name="T1" fmla="*/ 105 h 239"/>
                <a:gd name="T2" fmla="*/ 45 w 255"/>
                <a:gd name="T3" fmla="*/ 0 h 239"/>
                <a:gd name="T4" fmla="*/ 135 w 255"/>
                <a:gd name="T5" fmla="*/ 60 h 239"/>
                <a:gd name="T6" fmla="*/ 210 w 255"/>
                <a:gd name="T7" fmla="*/ 15 h 239"/>
                <a:gd name="T8" fmla="*/ 194 w 255"/>
                <a:gd name="T9" fmla="*/ 90 h 239"/>
                <a:gd name="T10" fmla="*/ 255 w 255"/>
                <a:gd name="T11" fmla="*/ 149 h 239"/>
                <a:gd name="T12" fmla="*/ 166 w 255"/>
                <a:gd name="T13" fmla="*/ 149 h 239"/>
                <a:gd name="T14" fmla="*/ 135 w 255"/>
                <a:gd name="T15" fmla="*/ 239 h 239"/>
                <a:gd name="T16" fmla="*/ 105 w 255"/>
                <a:gd name="T17" fmla="*/ 149 h 239"/>
                <a:gd name="T18" fmla="*/ 0 w 255"/>
                <a:gd name="T19" fmla="*/ 149 h 239"/>
                <a:gd name="T20" fmla="*/ 105 w 255"/>
                <a:gd name="T21" fmla="*/ 105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5" h="239">
                  <a:moveTo>
                    <a:pt x="105" y="105"/>
                  </a:moveTo>
                  <a:lnTo>
                    <a:pt x="45" y="0"/>
                  </a:lnTo>
                  <a:lnTo>
                    <a:pt x="135" y="60"/>
                  </a:lnTo>
                  <a:lnTo>
                    <a:pt x="210" y="15"/>
                  </a:lnTo>
                  <a:lnTo>
                    <a:pt x="194" y="90"/>
                  </a:lnTo>
                  <a:lnTo>
                    <a:pt x="255" y="149"/>
                  </a:lnTo>
                  <a:lnTo>
                    <a:pt x="166" y="149"/>
                  </a:lnTo>
                  <a:lnTo>
                    <a:pt x="135" y="239"/>
                  </a:lnTo>
                  <a:lnTo>
                    <a:pt x="105" y="149"/>
                  </a:lnTo>
                  <a:lnTo>
                    <a:pt x="0" y="149"/>
                  </a:lnTo>
                  <a:lnTo>
                    <a:pt x="105" y="10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7" name="Freeform 23">
              <a:extLst>
                <a:ext uri="{FF2B5EF4-FFF2-40B4-BE49-F238E27FC236}">
                  <a16:creationId xmlns:a16="http://schemas.microsoft.com/office/drawing/2014/main" id="{A5E7AC12-5F4B-8B49-924D-8820ACA59D71}"/>
                </a:ext>
              </a:extLst>
            </p:cNvPr>
            <p:cNvSpPr>
              <a:spLocks/>
            </p:cNvSpPr>
            <p:nvPr/>
          </p:nvSpPr>
          <p:spPr bwMode="auto">
            <a:xfrm>
              <a:off x="1901" y="1699"/>
              <a:ext cx="149" cy="151"/>
            </a:xfrm>
            <a:custGeom>
              <a:avLst/>
              <a:gdLst>
                <a:gd name="T0" fmla="*/ 75 w 149"/>
                <a:gd name="T1" fmla="*/ 90 h 151"/>
                <a:gd name="T2" fmla="*/ 29 w 149"/>
                <a:gd name="T3" fmla="*/ 135 h 151"/>
                <a:gd name="T4" fmla="*/ 45 w 149"/>
                <a:gd name="T5" fmla="*/ 76 h 151"/>
                <a:gd name="T6" fmla="*/ 0 w 149"/>
                <a:gd name="T7" fmla="*/ 45 h 151"/>
                <a:gd name="T8" fmla="*/ 60 w 149"/>
                <a:gd name="T9" fmla="*/ 45 h 151"/>
                <a:gd name="T10" fmla="*/ 75 w 149"/>
                <a:gd name="T11" fmla="*/ 0 h 151"/>
                <a:gd name="T12" fmla="*/ 90 w 149"/>
                <a:gd name="T13" fmla="*/ 45 h 151"/>
                <a:gd name="T14" fmla="*/ 149 w 149"/>
                <a:gd name="T15" fmla="*/ 61 h 151"/>
                <a:gd name="T16" fmla="*/ 105 w 149"/>
                <a:gd name="T17" fmla="*/ 76 h 151"/>
                <a:gd name="T18" fmla="*/ 119 w 149"/>
                <a:gd name="T19" fmla="*/ 151 h 151"/>
                <a:gd name="T20" fmla="*/ 75 w 149"/>
                <a:gd name="T21" fmla="*/ 9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9" h="151">
                  <a:moveTo>
                    <a:pt x="75" y="90"/>
                  </a:moveTo>
                  <a:lnTo>
                    <a:pt x="29" y="135"/>
                  </a:lnTo>
                  <a:lnTo>
                    <a:pt x="45" y="76"/>
                  </a:lnTo>
                  <a:lnTo>
                    <a:pt x="0" y="45"/>
                  </a:lnTo>
                  <a:lnTo>
                    <a:pt x="60" y="45"/>
                  </a:lnTo>
                  <a:lnTo>
                    <a:pt x="75" y="0"/>
                  </a:lnTo>
                  <a:lnTo>
                    <a:pt x="90" y="45"/>
                  </a:lnTo>
                  <a:lnTo>
                    <a:pt x="149" y="61"/>
                  </a:lnTo>
                  <a:lnTo>
                    <a:pt x="105" y="76"/>
                  </a:lnTo>
                  <a:lnTo>
                    <a:pt x="119" y="151"/>
                  </a:lnTo>
                  <a:lnTo>
                    <a:pt x="75" y="90"/>
                  </a:lnTo>
                  <a:close/>
                </a:path>
              </a:pathLst>
            </a:custGeom>
            <a:solidFill>
              <a:srgbClr val="FFFF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28" name="Freeform 24">
              <a:extLst>
                <a:ext uri="{FF2B5EF4-FFF2-40B4-BE49-F238E27FC236}">
                  <a16:creationId xmlns:a16="http://schemas.microsoft.com/office/drawing/2014/main" id="{EEC3AA90-2CF1-6A44-B259-DCD605C63BAC}"/>
                </a:ext>
              </a:extLst>
            </p:cNvPr>
            <p:cNvSpPr>
              <a:spLocks/>
            </p:cNvSpPr>
            <p:nvPr/>
          </p:nvSpPr>
          <p:spPr bwMode="auto">
            <a:xfrm>
              <a:off x="1901" y="1699"/>
              <a:ext cx="149" cy="151"/>
            </a:xfrm>
            <a:custGeom>
              <a:avLst/>
              <a:gdLst>
                <a:gd name="T0" fmla="*/ 75 w 149"/>
                <a:gd name="T1" fmla="*/ 90 h 151"/>
                <a:gd name="T2" fmla="*/ 29 w 149"/>
                <a:gd name="T3" fmla="*/ 135 h 151"/>
                <a:gd name="T4" fmla="*/ 45 w 149"/>
                <a:gd name="T5" fmla="*/ 76 h 151"/>
                <a:gd name="T6" fmla="*/ 0 w 149"/>
                <a:gd name="T7" fmla="*/ 45 h 151"/>
                <a:gd name="T8" fmla="*/ 60 w 149"/>
                <a:gd name="T9" fmla="*/ 45 h 151"/>
                <a:gd name="T10" fmla="*/ 75 w 149"/>
                <a:gd name="T11" fmla="*/ 0 h 151"/>
                <a:gd name="T12" fmla="*/ 90 w 149"/>
                <a:gd name="T13" fmla="*/ 45 h 151"/>
                <a:gd name="T14" fmla="*/ 149 w 149"/>
                <a:gd name="T15" fmla="*/ 61 h 151"/>
                <a:gd name="T16" fmla="*/ 105 w 149"/>
                <a:gd name="T17" fmla="*/ 76 h 151"/>
                <a:gd name="T18" fmla="*/ 119 w 149"/>
                <a:gd name="T19" fmla="*/ 151 h 151"/>
                <a:gd name="T20" fmla="*/ 75 w 149"/>
                <a:gd name="T21" fmla="*/ 9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9" h="151">
                  <a:moveTo>
                    <a:pt x="75" y="90"/>
                  </a:moveTo>
                  <a:lnTo>
                    <a:pt x="29" y="135"/>
                  </a:lnTo>
                  <a:lnTo>
                    <a:pt x="45" y="76"/>
                  </a:lnTo>
                  <a:lnTo>
                    <a:pt x="0" y="45"/>
                  </a:lnTo>
                  <a:lnTo>
                    <a:pt x="60" y="45"/>
                  </a:lnTo>
                  <a:lnTo>
                    <a:pt x="75" y="0"/>
                  </a:lnTo>
                  <a:lnTo>
                    <a:pt x="90" y="45"/>
                  </a:lnTo>
                  <a:lnTo>
                    <a:pt x="149" y="61"/>
                  </a:lnTo>
                  <a:lnTo>
                    <a:pt x="105" y="76"/>
                  </a:lnTo>
                  <a:lnTo>
                    <a:pt x="119" y="151"/>
                  </a:lnTo>
                  <a:lnTo>
                    <a:pt x="75" y="9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9" name="Freeform 25">
              <a:extLst>
                <a:ext uri="{FF2B5EF4-FFF2-40B4-BE49-F238E27FC236}">
                  <a16:creationId xmlns:a16="http://schemas.microsoft.com/office/drawing/2014/main" id="{B8500DBE-6D29-8040-A6AD-EEAF4505B633}"/>
                </a:ext>
              </a:extLst>
            </p:cNvPr>
            <p:cNvSpPr>
              <a:spLocks/>
            </p:cNvSpPr>
            <p:nvPr/>
          </p:nvSpPr>
          <p:spPr bwMode="auto">
            <a:xfrm>
              <a:off x="2344" y="1582"/>
              <a:ext cx="107" cy="103"/>
            </a:xfrm>
            <a:custGeom>
              <a:avLst/>
              <a:gdLst>
                <a:gd name="T0" fmla="*/ 47 w 107"/>
                <a:gd name="T1" fmla="*/ 58 h 103"/>
                <a:gd name="T2" fmla="*/ 0 w 107"/>
                <a:gd name="T3" fmla="*/ 67 h 103"/>
                <a:gd name="T4" fmla="*/ 37 w 107"/>
                <a:gd name="T5" fmla="*/ 40 h 103"/>
                <a:gd name="T6" fmla="*/ 23 w 107"/>
                <a:gd name="T7" fmla="*/ 0 h 103"/>
                <a:gd name="T8" fmla="*/ 62 w 107"/>
                <a:gd name="T9" fmla="*/ 28 h 103"/>
                <a:gd name="T10" fmla="*/ 92 w 107"/>
                <a:gd name="T11" fmla="*/ 13 h 103"/>
                <a:gd name="T12" fmla="*/ 78 w 107"/>
                <a:gd name="T13" fmla="*/ 43 h 103"/>
                <a:gd name="T14" fmla="*/ 107 w 107"/>
                <a:gd name="T15" fmla="*/ 73 h 103"/>
                <a:gd name="T16" fmla="*/ 70 w 107"/>
                <a:gd name="T17" fmla="*/ 65 h 103"/>
                <a:gd name="T18" fmla="*/ 47 w 107"/>
                <a:gd name="T19" fmla="*/ 103 h 103"/>
                <a:gd name="T20" fmla="*/ 47 w 107"/>
                <a:gd name="T21" fmla="*/ 58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7" h="103">
                  <a:moveTo>
                    <a:pt x="47" y="58"/>
                  </a:moveTo>
                  <a:lnTo>
                    <a:pt x="0" y="67"/>
                  </a:lnTo>
                  <a:lnTo>
                    <a:pt x="37" y="40"/>
                  </a:lnTo>
                  <a:lnTo>
                    <a:pt x="23" y="0"/>
                  </a:lnTo>
                  <a:lnTo>
                    <a:pt x="62" y="28"/>
                  </a:lnTo>
                  <a:lnTo>
                    <a:pt x="92" y="13"/>
                  </a:lnTo>
                  <a:lnTo>
                    <a:pt x="78" y="43"/>
                  </a:lnTo>
                  <a:lnTo>
                    <a:pt x="107" y="73"/>
                  </a:lnTo>
                  <a:lnTo>
                    <a:pt x="70" y="65"/>
                  </a:lnTo>
                  <a:lnTo>
                    <a:pt x="47" y="103"/>
                  </a:lnTo>
                  <a:lnTo>
                    <a:pt x="47" y="58"/>
                  </a:lnTo>
                  <a:close/>
                </a:path>
              </a:pathLst>
            </a:custGeom>
            <a:solidFill>
              <a:srgbClr val="FFFF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30" name="Freeform 26">
              <a:extLst>
                <a:ext uri="{FF2B5EF4-FFF2-40B4-BE49-F238E27FC236}">
                  <a16:creationId xmlns:a16="http://schemas.microsoft.com/office/drawing/2014/main" id="{DB2BCD17-2A7F-364C-83CA-3B4C983BCDA4}"/>
                </a:ext>
              </a:extLst>
            </p:cNvPr>
            <p:cNvSpPr>
              <a:spLocks/>
            </p:cNvSpPr>
            <p:nvPr/>
          </p:nvSpPr>
          <p:spPr bwMode="auto">
            <a:xfrm>
              <a:off x="2344" y="1582"/>
              <a:ext cx="107" cy="103"/>
            </a:xfrm>
            <a:custGeom>
              <a:avLst/>
              <a:gdLst>
                <a:gd name="T0" fmla="*/ 47 w 107"/>
                <a:gd name="T1" fmla="*/ 58 h 103"/>
                <a:gd name="T2" fmla="*/ 0 w 107"/>
                <a:gd name="T3" fmla="*/ 67 h 103"/>
                <a:gd name="T4" fmla="*/ 37 w 107"/>
                <a:gd name="T5" fmla="*/ 40 h 103"/>
                <a:gd name="T6" fmla="*/ 23 w 107"/>
                <a:gd name="T7" fmla="*/ 0 h 103"/>
                <a:gd name="T8" fmla="*/ 62 w 107"/>
                <a:gd name="T9" fmla="*/ 28 h 103"/>
                <a:gd name="T10" fmla="*/ 92 w 107"/>
                <a:gd name="T11" fmla="*/ 13 h 103"/>
                <a:gd name="T12" fmla="*/ 78 w 107"/>
                <a:gd name="T13" fmla="*/ 43 h 103"/>
                <a:gd name="T14" fmla="*/ 107 w 107"/>
                <a:gd name="T15" fmla="*/ 73 h 103"/>
                <a:gd name="T16" fmla="*/ 70 w 107"/>
                <a:gd name="T17" fmla="*/ 65 h 103"/>
                <a:gd name="T18" fmla="*/ 47 w 107"/>
                <a:gd name="T19" fmla="*/ 103 h 103"/>
                <a:gd name="T20" fmla="*/ 47 w 107"/>
                <a:gd name="T21" fmla="*/ 58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7" h="103">
                  <a:moveTo>
                    <a:pt x="47" y="58"/>
                  </a:moveTo>
                  <a:lnTo>
                    <a:pt x="0" y="67"/>
                  </a:lnTo>
                  <a:lnTo>
                    <a:pt x="37" y="40"/>
                  </a:lnTo>
                  <a:lnTo>
                    <a:pt x="23" y="0"/>
                  </a:lnTo>
                  <a:lnTo>
                    <a:pt x="62" y="28"/>
                  </a:lnTo>
                  <a:lnTo>
                    <a:pt x="92" y="13"/>
                  </a:lnTo>
                  <a:lnTo>
                    <a:pt x="78" y="43"/>
                  </a:lnTo>
                  <a:lnTo>
                    <a:pt x="107" y="73"/>
                  </a:lnTo>
                  <a:lnTo>
                    <a:pt x="70" y="65"/>
                  </a:lnTo>
                  <a:lnTo>
                    <a:pt x="47" y="103"/>
                  </a:lnTo>
                  <a:lnTo>
                    <a:pt x="47" y="5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1" name="Freeform 27">
              <a:extLst>
                <a:ext uri="{FF2B5EF4-FFF2-40B4-BE49-F238E27FC236}">
                  <a16:creationId xmlns:a16="http://schemas.microsoft.com/office/drawing/2014/main" id="{7C0B6A52-AA0C-8C49-B83D-FA38F6CC9499}"/>
                </a:ext>
              </a:extLst>
            </p:cNvPr>
            <p:cNvSpPr>
              <a:spLocks/>
            </p:cNvSpPr>
            <p:nvPr/>
          </p:nvSpPr>
          <p:spPr bwMode="auto">
            <a:xfrm>
              <a:off x="1946" y="1939"/>
              <a:ext cx="90" cy="90"/>
            </a:xfrm>
            <a:custGeom>
              <a:avLst/>
              <a:gdLst>
                <a:gd name="T0" fmla="*/ 45 w 90"/>
                <a:gd name="T1" fmla="*/ 61 h 90"/>
                <a:gd name="T2" fmla="*/ 15 w 90"/>
                <a:gd name="T3" fmla="*/ 90 h 90"/>
                <a:gd name="T4" fmla="*/ 30 w 90"/>
                <a:gd name="T5" fmla="*/ 45 h 90"/>
                <a:gd name="T6" fmla="*/ 0 w 90"/>
                <a:gd name="T7" fmla="*/ 30 h 90"/>
                <a:gd name="T8" fmla="*/ 30 w 90"/>
                <a:gd name="T9" fmla="*/ 30 h 90"/>
                <a:gd name="T10" fmla="*/ 45 w 90"/>
                <a:gd name="T11" fmla="*/ 0 h 90"/>
                <a:gd name="T12" fmla="*/ 60 w 90"/>
                <a:gd name="T13" fmla="*/ 30 h 90"/>
                <a:gd name="T14" fmla="*/ 90 w 90"/>
                <a:gd name="T15" fmla="*/ 30 h 90"/>
                <a:gd name="T16" fmla="*/ 60 w 90"/>
                <a:gd name="T17" fmla="*/ 45 h 90"/>
                <a:gd name="T18" fmla="*/ 74 w 90"/>
                <a:gd name="T19" fmla="*/ 90 h 90"/>
                <a:gd name="T20" fmla="*/ 45 w 90"/>
                <a:gd name="T21" fmla="*/ 61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0" h="90">
                  <a:moveTo>
                    <a:pt x="45" y="61"/>
                  </a:moveTo>
                  <a:lnTo>
                    <a:pt x="15" y="90"/>
                  </a:lnTo>
                  <a:lnTo>
                    <a:pt x="30" y="45"/>
                  </a:lnTo>
                  <a:lnTo>
                    <a:pt x="0" y="30"/>
                  </a:lnTo>
                  <a:lnTo>
                    <a:pt x="30" y="30"/>
                  </a:lnTo>
                  <a:lnTo>
                    <a:pt x="45" y="0"/>
                  </a:lnTo>
                  <a:lnTo>
                    <a:pt x="60" y="30"/>
                  </a:lnTo>
                  <a:lnTo>
                    <a:pt x="90" y="30"/>
                  </a:lnTo>
                  <a:lnTo>
                    <a:pt x="60" y="45"/>
                  </a:lnTo>
                  <a:lnTo>
                    <a:pt x="74" y="90"/>
                  </a:lnTo>
                  <a:lnTo>
                    <a:pt x="45" y="6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32" name="Freeform 28">
              <a:extLst>
                <a:ext uri="{FF2B5EF4-FFF2-40B4-BE49-F238E27FC236}">
                  <a16:creationId xmlns:a16="http://schemas.microsoft.com/office/drawing/2014/main" id="{AD118B78-9D1D-524F-85B0-2C0CCE004F56}"/>
                </a:ext>
              </a:extLst>
            </p:cNvPr>
            <p:cNvSpPr>
              <a:spLocks/>
            </p:cNvSpPr>
            <p:nvPr/>
          </p:nvSpPr>
          <p:spPr bwMode="auto">
            <a:xfrm>
              <a:off x="1946" y="1939"/>
              <a:ext cx="90" cy="90"/>
            </a:xfrm>
            <a:custGeom>
              <a:avLst/>
              <a:gdLst>
                <a:gd name="T0" fmla="*/ 45 w 90"/>
                <a:gd name="T1" fmla="*/ 61 h 90"/>
                <a:gd name="T2" fmla="*/ 15 w 90"/>
                <a:gd name="T3" fmla="*/ 90 h 90"/>
                <a:gd name="T4" fmla="*/ 30 w 90"/>
                <a:gd name="T5" fmla="*/ 45 h 90"/>
                <a:gd name="T6" fmla="*/ 0 w 90"/>
                <a:gd name="T7" fmla="*/ 30 h 90"/>
                <a:gd name="T8" fmla="*/ 30 w 90"/>
                <a:gd name="T9" fmla="*/ 30 h 90"/>
                <a:gd name="T10" fmla="*/ 45 w 90"/>
                <a:gd name="T11" fmla="*/ 0 h 90"/>
                <a:gd name="T12" fmla="*/ 60 w 90"/>
                <a:gd name="T13" fmla="*/ 30 h 90"/>
                <a:gd name="T14" fmla="*/ 90 w 90"/>
                <a:gd name="T15" fmla="*/ 30 h 90"/>
                <a:gd name="T16" fmla="*/ 60 w 90"/>
                <a:gd name="T17" fmla="*/ 45 h 90"/>
                <a:gd name="T18" fmla="*/ 74 w 90"/>
                <a:gd name="T19" fmla="*/ 90 h 90"/>
                <a:gd name="T20" fmla="*/ 45 w 90"/>
                <a:gd name="T21" fmla="*/ 61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0" h="90">
                  <a:moveTo>
                    <a:pt x="45" y="61"/>
                  </a:moveTo>
                  <a:lnTo>
                    <a:pt x="15" y="90"/>
                  </a:lnTo>
                  <a:lnTo>
                    <a:pt x="30" y="45"/>
                  </a:lnTo>
                  <a:lnTo>
                    <a:pt x="0" y="30"/>
                  </a:lnTo>
                  <a:lnTo>
                    <a:pt x="30" y="30"/>
                  </a:lnTo>
                  <a:lnTo>
                    <a:pt x="45" y="0"/>
                  </a:lnTo>
                  <a:lnTo>
                    <a:pt x="60" y="30"/>
                  </a:lnTo>
                  <a:lnTo>
                    <a:pt x="90" y="30"/>
                  </a:lnTo>
                  <a:lnTo>
                    <a:pt x="60" y="45"/>
                  </a:lnTo>
                  <a:lnTo>
                    <a:pt x="74" y="90"/>
                  </a:lnTo>
                  <a:lnTo>
                    <a:pt x="45" y="61"/>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3" name="Freeform 29">
              <a:extLst>
                <a:ext uri="{FF2B5EF4-FFF2-40B4-BE49-F238E27FC236}">
                  <a16:creationId xmlns:a16="http://schemas.microsoft.com/office/drawing/2014/main" id="{51739708-C0B5-814D-9E43-522D46883361}"/>
                </a:ext>
              </a:extLst>
            </p:cNvPr>
            <p:cNvSpPr>
              <a:spLocks/>
            </p:cNvSpPr>
            <p:nvPr/>
          </p:nvSpPr>
          <p:spPr bwMode="auto">
            <a:xfrm>
              <a:off x="2496" y="1924"/>
              <a:ext cx="90" cy="105"/>
            </a:xfrm>
            <a:custGeom>
              <a:avLst/>
              <a:gdLst>
                <a:gd name="T0" fmla="*/ 45 w 90"/>
                <a:gd name="T1" fmla="*/ 60 h 105"/>
                <a:gd name="T2" fmla="*/ 0 w 90"/>
                <a:gd name="T3" fmla="*/ 76 h 105"/>
                <a:gd name="T4" fmla="*/ 30 w 90"/>
                <a:gd name="T5" fmla="*/ 45 h 105"/>
                <a:gd name="T6" fmla="*/ 14 w 90"/>
                <a:gd name="T7" fmla="*/ 0 h 105"/>
                <a:gd name="T8" fmla="*/ 45 w 90"/>
                <a:gd name="T9" fmla="*/ 31 h 105"/>
                <a:gd name="T10" fmla="*/ 75 w 90"/>
                <a:gd name="T11" fmla="*/ 15 h 105"/>
                <a:gd name="T12" fmla="*/ 59 w 90"/>
                <a:gd name="T13" fmla="*/ 45 h 105"/>
                <a:gd name="T14" fmla="*/ 90 w 90"/>
                <a:gd name="T15" fmla="*/ 60 h 105"/>
                <a:gd name="T16" fmla="*/ 59 w 90"/>
                <a:gd name="T17" fmla="*/ 60 h 105"/>
                <a:gd name="T18" fmla="*/ 45 w 90"/>
                <a:gd name="T19" fmla="*/ 105 h 105"/>
                <a:gd name="T20" fmla="*/ 45 w 90"/>
                <a:gd name="T21" fmla="*/ 6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0" h="105">
                  <a:moveTo>
                    <a:pt x="45" y="60"/>
                  </a:moveTo>
                  <a:lnTo>
                    <a:pt x="0" y="76"/>
                  </a:lnTo>
                  <a:lnTo>
                    <a:pt x="30" y="45"/>
                  </a:lnTo>
                  <a:lnTo>
                    <a:pt x="14" y="0"/>
                  </a:lnTo>
                  <a:lnTo>
                    <a:pt x="45" y="31"/>
                  </a:lnTo>
                  <a:lnTo>
                    <a:pt x="75" y="15"/>
                  </a:lnTo>
                  <a:lnTo>
                    <a:pt x="59" y="45"/>
                  </a:lnTo>
                  <a:lnTo>
                    <a:pt x="90" y="60"/>
                  </a:lnTo>
                  <a:lnTo>
                    <a:pt x="59" y="60"/>
                  </a:lnTo>
                  <a:lnTo>
                    <a:pt x="45" y="105"/>
                  </a:lnTo>
                  <a:lnTo>
                    <a:pt x="45"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34" name="Freeform 30">
              <a:extLst>
                <a:ext uri="{FF2B5EF4-FFF2-40B4-BE49-F238E27FC236}">
                  <a16:creationId xmlns:a16="http://schemas.microsoft.com/office/drawing/2014/main" id="{434CDEB2-B459-1741-9E04-2855333F28D4}"/>
                </a:ext>
              </a:extLst>
            </p:cNvPr>
            <p:cNvSpPr>
              <a:spLocks/>
            </p:cNvSpPr>
            <p:nvPr/>
          </p:nvSpPr>
          <p:spPr bwMode="auto">
            <a:xfrm>
              <a:off x="2496" y="1924"/>
              <a:ext cx="90" cy="105"/>
            </a:xfrm>
            <a:custGeom>
              <a:avLst/>
              <a:gdLst>
                <a:gd name="T0" fmla="*/ 45 w 90"/>
                <a:gd name="T1" fmla="*/ 60 h 105"/>
                <a:gd name="T2" fmla="*/ 0 w 90"/>
                <a:gd name="T3" fmla="*/ 76 h 105"/>
                <a:gd name="T4" fmla="*/ 30 w 90"/>
                <a:gd name="T5" fmla="*/ 45 h 105"/>
                <a:gd name="T6" fmla="*/ 14 w 90"/>
                <a:gd name="T7" fmla="*/ 0 h 105"/>
                <a:gd name="T8" fmla="*/ 45 w 90"/>
                <a:gd name="T9" fmla="*/ 31 h 105"/>
                <a:gd name="T10" fmla="*/ 75 w 90"/>
                <a:gd name="T11" fmla="*/ 15 h 105"/>
                <a:gd name="T12" fmla="*/ 59 w 90"/>
                <a:gd name="T13" fmla="*/ 45 h 105"/>
                <a:gd name="T14" fmla="*/ 90 w 90"/>
                <a:gd name="T15" fmla="*/ 60 h 105"/>
                <a:gd name="T16" fmla="*/ 59 w 90"/>
                <a:gd name="T17" fmla="*/ 60 h 105"/>
                <a:gd name="T18" fmla="*/ 45 w 90"/>
                <a:gd name="T19" fmla="*/ 105 h 105"/>
                <a:gd name="T20" fmla="*/ 45 w 90"/>
                <a:gd name="T21" fmla="*/ 6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0" h="105">
                  <a:moveTo>
                    <a:pt x="45" y="60"/>
                  </a:moveTo>
                  <a:lnTo>
                    <a:pt x="0" y="76"/>
                  </a:lnTo>
                  <a:lnTo>
                    <a:pt x="30" y="45"/>
                  </a:lnTo>
                  <a:lnTo>
                    <a:pt x="14" y="0"/>
                  </a:lnTo>
                  <a:lnTo>
                    <a:pt x="45" y="31"/>
                  </a:lnTo>
                  <a:lnTo>
                    <a:pt x="75" y="15"/>
                  </a:lnTo>
                  <a:lnTo>
                    <a:pt x="59" y="45"/>
                  </a:lnTo>
                  <a:lnTo>
                    <a:pt x="90" y="60"/>
                  </a:lnTo>
                  <a:lnTo>
                    <a:pt x="59" y="60"/>
                  </a:lnTo>
                  <a:lnTo>
                    <a:pt x="45" y="105"/>
                  </a:lnTo>
                  <a:lnTo>
                    <a:pt x="45" y="6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5" name="Freeform 31">
              <a:extLst>
                <a:ext uri="{FF2B5EF4-FFF2-40B4-BE49-F238E27FC236}">
                  <a16:creationId xmlns:a16="http://schemas.microsoft.com/office/drawing/2014/main" id="{A226592E-61D7-424A-8CDD-2D5E98EC64BA}"/>
                </a:ext>
              </a:extLst>
            </p:cNvPr>
            <p:cNvSpPr>
              <a:spLocks/>
            </p:cNvSpPr>
            <p:nvPr/>
          </p:nvSpPr>
          <p:spPr bwMode="auto">
            <a:xfrm>
              <a:off x="2620" y="1994"/>
              <a:ext cx="100" cy="108"/>
            </a:xfrm>
            <a:custGeom>
              <a:avLst/>
              <a:gdLst>
                <a:gd name="T0" fmla="*/ 56 w 100"/>
                <a:gd name="T1" fmla="*/ 78 h 108"/>
                <a:gd name="T2" fmla="*/ 10 w 100"/>
                <a:gd name="T3" fmla="*/ 108 h 108"/>
                <a:gd name="T4" fmla="*/ 36 w 100"/>
                <a:gd name="T5" fmla="*/ 64 h 108"/>
                <a:gd name="T6" fmla="*/ 0 w 100"/>
                <a:gd name="T7" fmla="*/ 48 h 108"/>
                <a:gd name="T8" fmla="*/ 40 w 100"/>
                <a:gd name="T9" fmla="*/ 43 h 108"/>
                <a:gd name="T10" fmla="*/ 56 w 100"/>
                <a:gd name="T11" fmla="*/ 0 h 108"/>
                <a:gd name="T12" fmla="*/ 70 w 100"/>
                <a:gd name="T13" fmla="*/ 43 h 108"/>
                <a:gd name="T14" fmla="*/ 100 w 100"/>
                <a:gd name="T15" fmla="*/ 48 h 108"/>
                <a:gd name="T16" fmla="*/ 70 w 100"/>
                <a:gd name="T17" fmla="*/ 63 h 108"/>
                <a:gd name="T18" fmla="*/ 84 w 100"/>
                <a:gd name="T19" fmla="*/ 108 h 108"/>
                <a:gd name="T20" fmla="*/ 56 w 100"/>
                <a:gd name="T21" fmla="*/ 7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 h="108">
                  <a:moveTo>
                    <a:pt x="56" y="78"/>
                  </a:moveTo>
                  <a:lnTo>
                    <a:pt x="10" y="108"/>
                  </a:lnTo>
                  <a:lnTo>
                    <a:pt x="36" y="64"/>
                  </a:lnTo>
                  <a:lnTo>
                    <a:pt x="0" y="48"/>
                  </a:lnTo>
                  <a:lnTo>
                    <a:pt x="40" y="43"/>
                  </a:lnTo>
                  <a:lnTo>
                    <a:pt x="56" y="0"/>
                  </a:lnTo>
                  <a:lnTo>
                    <a:pt x="70" y="43"/>
                  </a:lnTo>
                  <a:lnTo>
                    <a:pt x="100" y="48"/>
                  </a:lnTo>
                  <a:lnTo>
                    <a:pt x="70" y="63"/>
                  </a:lnTo>
                  <a:lnTo>
                    <a:pt x="84" y="108"/>
                  </a:lnTo>
                  <a:lnTo>
                    <a:pt x="56" y="78"/>
                  </a:lnTo>
                  <a:close/>
                </a:path>
              </a:pathLst>
            </a:custGeom>
            <a:solidFill>
              <a:srgbClr val="FFFF3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36" name="Freeform 32">
              <a:extLst>
                <a:ext uri="{FF2B5EF4-FFF2-40B4-BE49-F238E27FC236}">
                  <a16:creationId xmlns:a16="http://schemas.microsoft.com/office/drawing/2014/main" id="{95CC6E49-DD0E-EB4D-BE94-102D835732BA}"/>
                </a:ext>
              </a:extLst>
            </p:cNvPr>
            <p:cNvSpPr>
              <a:spLocks/>
            </p:cNvSpPr>
            <p:nvPr/>
          </p:nvSpPr>
          <p:spPr bwMode="auto">
            <a:xfrm>
              <a:off x="2620" y="1994"/>
              <a:ext cx="100" cy="108"/>
            </a:xfrm>
            <a:custGeom>
              <a:avLst/>
              <a:gdLst>
                <a:gd name="T0" fmla="*/ 56 w 100"/>
                <a:gd name="T1" fmla="*/ 78 h 108"/>
                <a:gd name="T2" fmla="*/ 10 w 100"/>
                <a:gd name="T3" fmla="*/ 108 h 108"/>
                <a:gd name="T4" fmla="*/ 36 w 100"/>
                <a:gd name="T5" fmla="*/ 64 h 108"/>
                <a:gd name="T6" fmla="*/ 0 w 100"/>
                <a:gd name="T7" fmla="*/ 48 h 108"/>
                <a:gd name="T8" fmla="*/ 40 w 100"/>
                <a:gd name="T9" fmla="*/ 43 h 108"/>
                <a:gd name="T10" fmla="*/ 56 w 100"/>
                <a:gd name="T11" fmla="*/ 0 h 108"/>
                <a:gd name="T12" fmla="*/ 70 w 100"/>
                <a:gd name="T13" fmla="*/ 43 h 108"/>
                <a:gd name="T14" fmla="*/ 100 w 100"/>
                <a:gd name="T15" fmla="*/ 48 h 108"/>
                <a:gd name="T16" fmla="*/ 70 w 100"/>
                <a:gd name="T17" fmla="*/ 63 h 108"/>
                <a:gd name="T18" fmla="*/ 84 w 100"/>
                <a:gd name="T19" fmla="*/ 108 h 108"/>
                <a:gd name="T20" fmla="*/ 56 w 100"/>
                <a:gd name="T21" fmla="*/ 7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 h="108">
                  <a:moveTo>
                    <a:pt x="56" y="78"/>
                  </a:moveTo>
                  <a:lnTo>
                    <a:pt x="10" y="108"/>
                  </a:lnTo>
                  <a:lnTo>
                    <a:pt x="36" y="64"/>
                  </a:lnTo>
                  <a:lnTo>
                    <a:pt x="0" y="48"/>
                  </a:lnTo>
                  <a:lnTo>
                    <a:pt x="40" y="43"/>
                  </a:lnTo>
                  <a:lnTo>
                    <a:pt x="56" y="0"/>
                  </a:lnTo>
                  <a:lnTo>
                    <a:pt x="70" y="43"/>
                  </a:lnTo>
                  <a:lnTo>
                    <a:pt x="100" y="48"/>
                  </a:lnTo>
                  <a:lnTo>
                    <a:pt x="70" y="63"/>
                  </a:lnTo>
                  <a:lnTo>
                    <a:pt x="84" y="108"/>
                  </a:lnTo>
                  <a:lnTo>
                    <a:pt x="56" y="7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7" name="Freeform 33">
              <a:extLst>
                <a:ext uri="{FF2B5EF4-FFF2-40B4-BE49-F238E27FC236}">
                  <a16:creationId xmlns:a16="http://schemas.microsoft.com/office/drawing/2014/main" id="{F9A73D02-2EA7-AF4B-BF13-50CC09468808}"/>
                </a:ext>
              </a:extLst>
            </p:cNvPr>
            <p:cNvSpPr>
              <a:spLocks/>
            </p:cNvSpPr>
            <p:nvPr/>
          </p:nvSpPr>
          <p:spPr bwMode="auto">
            <a:xfrm>
              <a:off x="2386" y="2221"/>
              <a:ext cx="148" cy="150"/>
            </a:xfrm>
            <a:custGeom>
              <a:avLst/>
              <a:gdLst>
                <a:gd name="T0" fmla="*/ 80 w 148"/>
                <a:gd name="T1" fmla="*/ 105 h 150"/>
                <a:gd name="T2" fmla="*/ 20 w 148"/>
                <a:gd name="T3" fmla="*/ 150 h 150"/>
                <a:gd name="T4" fmla="*/ 46 w 148"/>
                <a:gd name="T5" fmla="*/ 85 h 150"/>
                <a:gd name="T6" fmla="*/ 0 w 148"/>
                <a:gd name="T7" fmla="*/ 51 h 150"/>
                <a:gd name="T8" fmla="*/ 57 w 148"/>
                <a:gd name="T9" fmla="*/ 53 h 150"/>
                <a:gd name="T10" fmla="*/ 80 w 148"/>
                <a:gd name="T11" fmla="*/ 0 h 150"/>
                <a:gd name="T12" fmla="*/ 95 w 148"/>
                <a:gd name="T13" fmla="*/ 59 h 150"/>
                <a:gd name="T14" fmla="*/ 148 w 148"/>
                <a:gd name="T15" fmla="*/ 60 h 150"/>
                <a:gd name="T16" fmla="*/ 106 w 148"/>
                <a:gd name="T17" fmla="*/ 87 h 150"/>
                <a:gd name="T18" fmla="*/ 124 w 148"/>
                <a:gd name="T19" fmla="*/ 150 h 150"/>
                <a:gd name="T20" fmla="*/ 80 w 148"/>
                <a:gd name="T21" fmla="*/ 105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8" h="150">
                  <a:moveTo>
                    <a:pt x="80" y="105"/>
                  </a:moveTo>
                  <a:lnTo>
                    <a:pt x="20" y="150"/>
                  </a:lnTo>
                  <a:lnTo>
                    <a:pt x="46" y="85"/>
                  </a:lnTo>
                  <a:lnTo>
                    <a:pt x="0" y="51"/>
                  </a:lnTo>
                  <a:lnTo>
                    <a:pt x="57" y="53"/>
                  </a:lnTo>
                  <a:lnTo>
                    <a:pt x="80" y="0"/>
                  </a:lnTo>
                  <a:lnTo>
                    <a:pt x="95" y="59"/>
                  </a:lnTo>
                  <a:lnTo>
                    <a:pt x="148" y="60"/>
                  </a:lnTo>
                  <a:lnTo>
                    <a:pt x="106" y="87"/>
                  </a:lnTo>
                  <a:lnTo>
                    <a:pt x="124" y="150"/>
                  </a:lnTo>
                  <a:lnTo>
                    <a:pt x="80" y="105"/>
                  </a:lnTo>
                  <a:close/>
                </a:path>
              </a:pathLst>
            </a:custGeom>
            <a:solidFill>
              <a:srgbClr val="FF161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38" name="Freeform 34">
              <a:extLst>
                <a:ext uri="{FF2B5EF4-FFF2-40B4-BE49-F238E27FC236}">
                  <a16:creationId xmlns:a16="http://schemas.microsoft.com/office/drawing/2014/main" id="{89D145D9-5BCC-414F-B350-6CEB51BFD9B0}"/>
                </a:ext>
              </a:extLst>
            </p:cNvPr>
            <p:cNvSpPr>
              <a:spLocks/>
            </p:cNvSpPr>
            <p:nvPr/>
          </p:nvSpPr>
          <p:spPr bwMode="auto">
            <a:xfrm>
              <a:off x="2386" y="2221"/>
              <a:ext cx="148" cy="150"/>
            </a:xfrm>
            <a:custGeom>
              <a:avLst/>
              <a:gdLst>
                <a:gd name="T0" fmla="*/ 80 w 148"/>
                <a:gd name="T1" fmla="*/ 105 h 150"/>
                <a:gd name="T2" fmla="*/ 20 w 148"/>
                <a:gd name="T3" fmla="*/ 150 h 150"/>
                <a:gd name="T4" fmla="*/ 46 w 148"/>
                <a:gd name="T5" fmla="*/ 85 h 150"/>
                <a:gd name="T6" fmla="*/ 0 w 148"/>
                <a:gd name="T7" fmla="*/ 51 h 150"/>
                <a:gd name="T8" fmla="*/ 57 w 148"/>
                <a:gd name="T9" fmla="*/ 53 h 150"/>
                <a:gd name="T10" fmla="*/ 80 w 148"/>
                <a:gd name="T11" fmla="*/ 0 h 150"/>
                <a:gd name="T12" fmla="*/ 95 w 148"/>
                <a:gd name="T13" fmla="*/ 59 h 150"/>
                <a:gd name="T14" fmla="*/ 148 w 148"/>
                <a:gd name="T15" fmla="*/ 60 h 150"/>
                <a:gd name="T16" fmla="*/ 106 w 148"/>
                <a:gd name="T17" fmla="*/ 87 h 150"/>
                <a:gd name="T18" fmla="*/ 124 w 148"/>
                <a:gd name="T19" fmla="*/ 150 h 150"/>
                <a:gd name="T20" fmla="*/ 80 w 148"/>
                <a:gd name="T21" fmla="*/ 105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8" h="150">
                  <a:moveTo>
                    <a:pt x="80" y="105"/>
                  </a:moveTo>
                  <a:lnTo>
                    <a:pt x="20" y="150"/>
                  </a:lnTo>
                  <a:lnTo>
                    <a:pt x="46" y="85"/>
                  </a:lnTo>
                  <a:lnTo>
                    <a:pt x="0" y="51"/>
                  </a:lnTo>
                  <a:lnTo>
                    <a:pt x="57" y="53"/>
                  </a:lnTo>
                  <a:lnTo>
                    <a:pt x="80" y="0"/>
                  </a:lnTo>
                  <a:lnTo>
                    <a:pt x="95" y="59"/>
                  </a:lnTo>
                  <a:lnTo>
                    <a:pt x="148" y="60"/>
                  </a:lnTo>
                  <a:lnTo>
                    <a:pt x="106" y="87"/>
                  </a:lnTo>
                  <a:lnTo>
                    <a:pt x="124" y="150"/>
                  </a:lnTo>
                  <a:lnTo>
                    <a:pt x="80" y="105"/>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9" name="Freeform 35">
              <a:extLst>
                <a:ext uri="{FF2B5EF4-FFF2-40B4-BE49-F238E27FC236}">
                  <a16:creationId xmlns:a16="http://schemas.microsoft.com/office/drawing/2014/main" id="{3876257A-7747-E64E-9AE6-E130AB9B130A}"/>
                </a:ext>
              </a:extLst>
            </p:cNvPr>
            <p:cNvSpPr>
              <a:spLocks/>
            </p:cNvSpPr>
            <p:nvPr/>
          </p:nvSpPr>
          <p:spPr bwMode="auto">
            <a:xfrm>
              <a:off x="1887" y="2117"/>
              <a:ext cx="237" cy="239"/>
            </a:xfrm>
            <a:custGeom>
              <a:avLst/>
              <a:gdLst>
                <a:gd name="T0" fmla="*/ 79 w 237"/>
                <a:gd name="T1" fmla="*/ 107 h 239"/>
                <a:gd name="T2" fmla="*/ 14 w 237"/>
                <a:gd name="T3" fmla="*/ 30 h 239"/>
                <a:gd name="T4" fmla="*/ 104 w 237"/>
                <a:gd name="T5" fmla="*/ 59 h 239"/>
                <a:gd name="T6" fmla="*/ 163 w 237"/>
                <a:gd name="T7" fmla="*/ 0 h 239"/>
                <a:gd name="T8" fmla="*/ 163 w 237"/>
                <a:gd name="T9" fmla="*/ 90 h 239"/>
                <a:gd name="T10" fmla="*/ 237 w 237"/>
                <a:gd name="T11" fmla="*/ 119 h 239"/>
                <a:gd name="T12" fmla="*/ 158 w 237"/>
                <a:gd name="T13" fmla="*/ 144 h 239"/>
                <a:gd name="T14" fmla="*/ 149 w 237"/>
                <a:gd name="T15" fmla="*/ 239 h 239"/>
                <a:gd name="T16" fmla="*/ 103 w 237"/>
                <a:gd name="T17" fmla="*/ 156 h 239"/>
                <a:gd name="T18" fmla="*/ 0 w 237"/>
                <a:gd name="T19" fmla="*/ 180 h 239"/>
                <a:gd name="T20" fmla="*/ 79 w 237"/>
                <a:gd name="T21" fmla="*/ 107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7" h="239">
                  <a:moveTo>
                    <a:pt x="79" y="107"/>
                  </a:moveTo>
                  <a:lnTo>
                    <a:pt x="14" y="30"/>
                  </a:lnTo>
                  <a:lnTo>
                    <a:pt x="104" y="59"/>
                  </a:lnTo>
                  <a:lnTo>
                    <a:pt x="163" y="0"/>
                  </a:lnTo>
                  <a:lnTo>
                    <a:pt x="163" y="90"/>
                  </a:lnTo>
                  <a:lnTo>
                    <a:pt x="237" y="119"/>
                  </a:lnTo>
                  <a:lnTo>
                    <a:pt x="158" y="144"/>
                  </a:lnTo>
                  <a:lnTo>
                    <a:pt x="149" y="239"/>
                  </a:lnTo>
                  <a:lnTo>
                    <a:pt x="103" y="156"/>
                  </a:lnTo>
                  <a:lnTo>
                    <a:pt x="0" y="180"/>
                  </a:lnTo>
                  <a:lnTo>
                    <a:pt x="79" y="107"/>
                  </a:lnTo>
                  <a:close/>
                </a:path>
              </a:pathLst>
            </a:custGeom>
            <a:solidFill>
              <a:srgbClr val="0F218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0" name="Freeform 36">
              <a:extLst>
                <a:ext uri="{FF2B5EF4-FFF2-40B4-BE49-F238E27FC236}">
                  <a16:creationId xmlns:a16="http://schemas.microsoft.com/office/drawing/2014/main" id="{F229E8D5-2022-8240-8C62-341B89F6FEDF}"/>
                </a:ext>
              </a:extLst>
            </p:cNvPr>
            <p:cNvSpPr>
              <a:spLocks/>
            </p:cNvSpPr>
            <p:nvPr/>
          </p:nvSpPr>
          <p:spPr bwMode="auto">
            <a:xfrm>
              <a:off x="1887" y="2117"/>
              <a:ext cx="237" cy="239"/>
            </a:xfrm>
            <a:custGeom>
              <a:avLst/>
              <a:gdLst>
                <a:gd name="T0" fmla="*/ 79 w 237"/>
                <a:gd name="T1" fmla="*/ 107 h 239"/>
                <a:gd name="T2" fmla="*/ 14 w 237"/>
                <a:gd name="T3" fmla="*/ 30 h 239"/>
                <a:gd name="T4" fmla="*/ 104 w 237"/>
                <a:gd name="T5" fmla="*/ 59 h 239"/>
                <a:gd name="T6" fmla="*/ 163 w 237"/>
                <a:gd name="T7" fmla="*/ 0 h 239"/>
                <a:gd name="T8" fmla="*/ 163 w 237"/>
                <a:gd name="T9" fmla="*/ 90 h 239"/>
                <a:gd name="T10" fmla="*/ 237 w 237"/>
                <a:gd name="T11" fmla="*/ 119 h 239"/>
                <a:gd name="T12" fmla="*/ 158 w 237"/>
                <a:gd name="T13" fmla="*/ 144 h 239"/>
                <a:gd name="T14" fmla="*/ 149 w 237"/>
                <a:gd name="T15" fmla="*/ 239 h 239"/>
                <a:gd name="T16" fmla="*/ 103 w 237"/>
                <a:gd name="T17" fmla="*/ 156 h 239"/>
                <a:gd name="T18" fmla="*/ 0 w 237"/>
                <a:gd name="T19" fmla="*/ 180 h 239"/>
                <a:gd name="T20" fmla="*/ 79 w 237"/>
                <a:gd name="T21" fmla="*/ 107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7" h="239">
                  <a:moveTo>
                    <a:pt x="79" y="107"/>
                  </a:moveTo>
                  <a:lnTo>
                    <a:pt x="14" y="30"/>
                  </a:lnTo>
                  <a:lnTo>
                    <a:pt x="104" y="59"/>
                  </a:lnTo>
                  <a:lnTo>
                    <a:pt x="163" y="0"/>
                  </a:lnTo>
                  <a:lnTo>
                    <a:pt x="163" y="90"/>
                  </a:lnTo>
                  <a:lnTo>
                    <a:pt x="237" y="119"/>
                  </a:lnTo>
                  <a:lnTo>
                    <a:pt x="158" y="144"/>
                  </a:lnTo>
                  <a:lnTo>
                    <a:pt x="149" y="239"/>
                  </a:lnTo>
                  <a:lnTo>
                    <a:pt x="103" y="156"/>
                  </a:lnTo>
                  <a:lnTo>
                    <a:pt x="0" y="180"/>
                  </a:lnTo>
                  <a:lnTo>
                    <a:pt x="79" y="107"/>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1541" name="Rectangle 37">
            <a:extLst>
              <a:ext uri="{FF2B5EF4-FFF2-40B4-BE49-F238E27FC236}">
                <a16:creationId xmlns:a16="http://schemas.microsoft.com/office/drawing/2014/main" id="{E75DEEF2-25C5-C54F-9F0B-53EAC5EC62E2}"/>
              </a:ext>
            </a:extLst>
          </p:cNvPr>
          <p:cNvSpPr>
            <a:spLocks noChangeArrowheads="1"/>
          </p:cNvSpPr>
          <p:nvPr/>
        </p:nvSpPr>
        <p:spPr bwMode="auto">
          <a:xfrm>
            <a:off x="6710363" y="4213663"/>
            <a:ext cx="2921000" cy="1871662"/>
          </a:xfrm>
          <a:prstGeom prst="rect">
            <a:avLst/>
          </a:prstGeom>
          <a:solidFill>
            <a:srgbClr val="FFFFFF"/>
          </a:solidFill>
          <a:ln w="11113">
            <a:solidFill>
              <a:srgbClr val="000000"/>
            </a:solidFill>
            <a:miter lim="800000"/>
            <a:headEnd/>
            <a:tailEnd/>
          </a:ln>
        </p:spPr>
        <p:txBody>
          <a:bodyPr/>
          <a:lstStyle/>
          <a:p>
            <a:endParaRPr lang="en-US"/>
          </a:p>
        </p:txBody>
      </p:sp>
      <p:grpSp>
        <p:nvGrpSpPr>
          <p:cNvPr id="21542" name="Group 38">
            <a:extLst>
              <a:ext uri="{FF2B5EF4-FFF2-40B4-BE49-F238E27FC236}">
                <a16:creationId xmlns:a16="http://schemas.microsoft.com/office/drawing/2014/main" id="{BF10C4FA-70C3-2A49-89B7-16B5618DBA00}"/>
              </a:ext>
            </a:extLst>
          </p:cNvPr>
          <p:cNvGrpSpPr>
            <a:grpSpLocks/>
          </p:cNvGrpSpPr>
          <p:nvPr/>
        </p:nvGrpSpPr>
        <p:grpSpPr bwMode="auto">
          <a:xfrm>
            <a:off x="7319963" y="4278750"/>
            <a:ext cx="1693862" cy="1792288"/>
            <a:chOff x="3651" y="2608"/>
            <a:chExt cx="1067" cy="1129"/>
          </a:xfrm>
        </p:grpSpPr>
        <p:sp>
          <p:nvSpPr>
            <p:cNvPr id="21543" name="Freeform 39">
              <a:extLst>
                <a:ext uri="{FF2B5EF4-FFF2-40B4-BE49-F238E27FC236}">
                  <a16:creationId xmlns:a16="http://schemas.microsoft.com/office/drawing/2014/main" id="{6E8217B5-F233-9843-916D-58D0ADC7CC84}"/>
                </a:ext>
              </a:extLst>
            </p:cNvPr>
            <p:cNvSpPr>
              <a:spLocks/>
            </p:cNvSpPr>
            <p:nvPr/>
          </p:nvSpPr>
          <p:spPr bwMode="auto">
            <a:xfrm>
              <a:off x="3651" y="2608"/>
              <a:ext cx="1067" cy="1129"/>
            </a:xfrm>
            <a:custGeom>
              <a:avLst/>
              <a:gdLst>
                <a:gd name="T0" fmla="*/ 174 w 2132"/>
                <a:gd name="T1" fmla="*/ 1303 h 2258"/>
                <a:gd name="T2" fmla="*/ 370 w 2132"/>
                <a:gd name="T3" fmla="*/ 1166 h 2258"/>
                <a:gd name="T4" fmla="*/ 448 w 2132"/>
                <a:gd name="T5" fmla="*/ 1076 h 2258"/>
                <a:gd name="T6" fmla="*/ 540 w 2132"/>
                <a:gd name="T7" fmla="*/ 991 h 2258"/>
                <a:gd name="T8" fmla="*/ 646 w 2132"/>
                <a:gd name="T9" fmla="*/ 894 h 2258"/>
                <a:gd name="T10" fmla="*/ 743 w 2132"/>
                <a:gd name="T11" fmla="*/ 802 h 2258"/>
                <a:gd name="T12" fmla="*/ 845 w 2132"/>
                <a:gd name="T13" fmla="*/ 736 h 2258"/>
                <a:gd name="T14" fmla="*/ 939 w 2132"/>
                <a:gd name="T15" fmla="*/ 610 h 2258"/>
                <a:gd name="T16" fmla="*/ 1033 w 2132"/>
                <a:gd name="T17" fmla="*/ 496 h 2258"/>
                <a:gd name="T18" fmla="*/ 973 w 2132"/>
                <a:gd name="T19" fmla="*/ 450 h 2258"/>
                <a:gd name="T20" fmla="*/ 925 w 2132"/>
                <a:gd name="T21" fmla="*/ 557 h 2258"/>
                <a:gd name="T22" fmla="*/ 889 w 2132"/>
                <a:gd name="T23" fmla="*/ 428 h 2258"/>
                <a:gd name="T24" fmla="*/ 998 w 2132"/>
                <a:gd name="T25" fmla="*/ 190 h 2258"/>
                <a:gd name="T26" fmla="*/ 1088 w 2132"/>
                <a:gd name="T27" fmla="*/ 152 h 2258"/>
                <a:gd name="T28" fmla="*/ 1234 w 2132"/>
                <a:gd name="T29" fmla="*/ 68 h 2258"/>
                <a:gd name="T30" fmla="*/ 1454 w 2132"/>
                <a:gd name="T31" fmla="*/ 2 h 2258"/>
                <a:gd name="T32" fmla="*/ 1628 w 2132"/>
                <a:gd name="T33" fmla="*/ 9 h 2258"/>
                <a:gd name="T34" fmla="*/ 1791 w 2132"/>
                <a:gd name="T35" fmla="*/ 57 h 2258"/>
                <a:gd name="T36" fmla="*/ 1891 w 2132"/>
                <a:gd name="T37" fmla="*/ 66 h 2258"/>
                <a:gd name="T38" fmla="*/ 1968 w 2132"/>
                <a:gd name="T39" fmla="*/ 106 h 2258"/>
                <a:gd name="T40" fmla="*/ 2069 w 2132"/>
                <a:gd name="T41" fmla="*/ 180 h 2258"/>
                <a:gd name="T42" fmla="*/ 2038 w 2132"/>
                <a:gd name="T43" fmla="*/ 363 h 2258"/>
                <a:gd name="T44" fmla="*/ 1948 w 2132"/>
                <a:gd name="T45" fmla="*/ 336 h 2258"/>
                <a:gd name="T46" fmla="*/ 1971 w 2132"/>
                <a:gd name="T47" fmla="*/ 473 h 2258"/>
                <a:gd name="T48" fmla="*/ 2000 w 2132"/>
                <a:gd name="T49" fmla="*/ 618 h 2258"/>
                <a:gd name="T50" fmla="*/ 1977 w 2132"/>
                <a:gd name="T51" fmla="*/ 713 h 2258"/>
                <a:gd name="T52" fmla="*/ 1939 w 2132"/>
                <a:gd name="T53" fmla="*/ 839 h 2258"/>
                <a:gd name="T54" fmla="*/ 1931 w 2132"/>
                <a:gd name="T55" fmla="*/ 1097 h 2258"/>
                <a:gd name="T56" fmla="*/ 1879 w 2132"/>
                <a:gd name="T57" fmla="*/ 1676 h 2258"/>
                <a:gd name="T58" fmla="*/ 1958 w 2132"/>
                <a:gd name="T59" fmla="*/ 1845 h 2258"/>
                <a:gd name="T60" fmla="*/ 2086 w 2132"/>
                <a:gd name="T61" fmla="*/ 1929 h 2258"/>
                <a:gd name="T62" fmla="*/ 2084 w 2132"/>
                <a:gd name="T63" fmla="*/ 1986 h 2258"/>
                <a:gd name="T64" fmla="*/ 2063 w 2132"/>
                <a:gd name="T65" fmla="*/ 2037 h 2258"/>
                <a:gd name="T66" fmla="*/ 1971 w 2132"/>
                <a:gd name="T67" fmla="*/ 2046 h 2258"/>
                <a:gd name="T68" fmla="*/ 1893 w 2132"/>
                <a:gd name="T69" fmla="*/ 2046 h 2258"/>
                <a:gd name="T70" fmla="*/ 1740 w 2132"/>
                <a:gd name="T71" fmla="*/ 1999 h 2258"/>
                <a:gd name="T72" fmla="*/ 1676 w 2132"/>
                <a:gd name="T73" fmla="*/ 1955 h 2258"/>
                <a:gd name="T74" fmla="*/ 1590 w 2132"/>
                <a:gd name="T75" fmla="*/ 1618 h 2258"/>
                <a:gd name="T76" fmla="*/ 1475 w 2132"/>
                <a:gd name="T77" fmla="*/ 1664 h 2258"/>
                <a:gd name="T78" fmla="*/ 1291 w 2132"/>
                <a:gd name="T79" fmla="*/ 1822 h 2258"/>
                <a:gd name="T80" fmla="*/ 1333 w 2132"/>
                <a:gd name="T81" fmla="*/ 1894 h 2258"/>
                <a:gd name="T82" fmla="*/ 1287 w 2132"/>
                <a:gd name="T83" fmla="*/ 1946 h 2258"/>
                <a:gd name="T84" fmla="*/ 1328 w 2132"/>
                <a:gd name="T85" fmla="*/ 2052 h 2258"/>
                <a:gd name="T86" fmla="*/ 1425 w 2132"/>
                <a:gd name="T87" fmla="*/ 2124 h 2258"/>
                <a:gd name="T88" fmla="*/ 1406 w 2132"/>
                <a:gd name="T89" fmla="*/ 2202 h 2258"/>
                <a:gd name="T90" fmla="*/ 1295 w 2132"/>
                <a:gd name="T91" fmla="*/ 2214 h 2258"/>
                <a:gd name="T92" fmla="*/ 1222 w 2132"/>
                <a:gd name="T93" fmla="*/ 2252 h 2258"/>
                <a:gd name="T94" fmla="*/ 1161 w 2132"/>
                <a:gd name="T95" fmla="*/ 2242 h 2258"/>
                <a:gd name="T96" fmla="*/ 1069 w 2132"/>
                <a:gd name="T97" fmla="*/ 2231 h 2258"/>
                <a:gd name="T98" fmla="*/ 946 w 2132"/>
                <a:gd name="T99" fmla="*/ 2130 h 2258"/>
                <a:gd name="T100" fmla="*/ 768 w 2132"/>
                <a:gd name="T101" fmla="*/ 2052 h 2258"/>
                <a:gd name="T102" fmla="*/ 651 w 2132"/>
                <a:gd name="T103" fmla="*/ 2105 h 2258"/>
                <a:gd name="T104" fmla="*/ 552 w 2132"/>
                <a:gd name="T105" fmla="*/ 2104 h 2258"/>
                <a:gd name="T106" fmla="*/ 485 w 2132"/>
                <a:gd name="T107" fmla="*/ 2145 h 2258"/>
                <a:gd name="T108" fmla="*/ 379 w 2132"/>
                <a:gd name="T109" fmla="*/ 2124 h 2258"/>
                <a:gd name="T110" fmla="*/ 293 w 2132"/>
                <a:gd name="T111" fmla="*/ 2102 h 2258"/>
                <a:gd name="T112" fmla="*/ 220 w 2132"/>
                <a:gd name="T113" fmla="*/ 2088 h 2258"/>
                <a:gd name="T114" fmla="*/ 128 w 2132"/>
                <a:gd name="T115" fmla="*/ 2016 h 2258"/>
                <a:gd name="T116" fmla="*/ 61 w 2132"/>
                <a:gd name="T117" fmla="*/ 1892 h 2258"/>
                <a:gd name="T118" fmla="*/ 34 w 2132"/>
                <a:gd name="T119" fmla="*/ 1752 h 2258"/>
                <a:gd name="T120" fmla="*/ 17 w 2132"/>
                <a:gd name="T121" fmla="*/ 1588 h 2258"/>
                <a:gd name="T122" fmla="*/ 55 w 2132"/>
                <a:gd name="T123" fmla="*/ 1487 h 2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32" h="2258">
                  <a:moveTo>
                    <a:pt x="101" y="1424"/>
                  </a:moveTo>
                  <a:lnTo>
                    <a:pt x="107" y="1398"/>
                  </a:lnTo>
                  <a:lnTo>
                    <a:pt x="119" y="1375"/>
                  </a:lnTo>
                  <a:lnTo>
                    <a:pt x="130" y="1360"/>
                  </a:lnTo>
                  <a:lnTo>
                    <a:pt x="140" y="1348"/>
                  </a:lnTo>
                  <a:lnTo>
                    <a:pt x="144" y="1343"/>
                  </a:lnTo>
                  <a:lnTo>
                    <a:pt x="147" y="1337"/>
                  </a:lnTo>
                  <a:lnTo>
                    <a:pt x="153" y="1329"/>
                  </a:lnTo>
                  <a:lnTo>
                    <a:pt x="159" y="1322"/>
                  </a:lnTo>
                  <a:lnTo>
                    <a:pt x="167" y="1312"/>
                  </a:lnTo>
                  <a:lnTo>
                    <a:pt x="174" y="1303"/>
                  </a:lnTo>
                  <a:lnTo>
                    <a:pt x="186" y="1293"/>
                  </a:lnTo>
                  <a:lnTo>
                    <a:pt x="199" y="1284"/>
                  </a:lnTo>
                  <a:lnTo>
                    <a:pt x="228" y="1268"/>
                  </a:lnTo>
                  <a:lnTo>
                    <a:pt x="257" y="1253"/>
                  </a:lnTo>
                  <a:lnTo>
                    <a:pt x="283" y="1240"/>
                  </a:lnTo>
                  <a:lnTo>
                    <a:pt x="310" y="1227"/>
                  </a:lnTo>
                  <a:lnTo>
                    <a:pt x="331" y="1213"/>
                  </a:lnTo>
                  <a:lnTo>
                    <a:pt x="349" y="1200"/>
                  </a:lnTo>
                  <a:lnTo>
                    <a:pt x="362" y="1189"/>
                  </a:lnTo>
                  <a:lnTo>
                    <a:pt x="368" y="1177"/>
                  </a:lnTo>
                  <a:lnTo>
                    <a:pt x="370" y="1166"/>
                  </a:lnTo>
                  <a:lnTo>
                    <a:pt x="374" y="1151"/>
                  </a:lnTo>
                  <a:lnTo>
                    <a:pt x="385" y="1135"/>
                  </a:lnTo>
                  <a:lnTo>
                    <a:pt x="402" y="1122"/>
                  </a:lnTo>
                  <a:lnTo>
                    <a:pt x="406" y="1116"/>
                  </a:lnTo>
                  <a:lnTo>
                    <a:pt x="412" y="1109"/>
                  </a:lnTo>
                  <a:lnTo>
                    <a:pt x="418" y="1105"/>
                  </a:lnTo>
                  <a:lnTo>
                    <a:pt x="421" y="1101"/>
                  </a:lnTo>
                  <a:lnTo>
                    <a:pt x="427" y="1099"/>
                  </a:lnTo>
                  <a:lnTo>
                    <a:pt x="433" y="1093"/>
                  </a:lnTo>
                  <a:lnTo>
                    <a:pt x="441" y="1088"/>
                  </a:lnTo>
                  <a:lnTo>
                    <a:pt x="448" y="1076"/>
                  </a:lnTo>
                  <a:lnTo>
                    <a:pt x="454" y="1069"/>
                  </a:lnTo>
                  <a:lnTo>
                    <a:pt x="460" y="1057"/>
                  </a:lnTo>
                  <a:lnTo>
                    <a:pt x="467" y="1048"/>
                  </a:lnTo>
                  <a:lnTo>
                    <a:pt x="477" y="1036"/>
                  </a:lnTo>
                  <a:lnTo>
                    <a:pt x="487" y="1025"/>
                  </a:lnTo>
                  <a:lnTo>
                    <a:pt x="496" y="1015"/>
                  </a:lnTo>
                  <a:lnTo>
                    <a:pt x="506" y="1008"/>
                  </a:lnTo>
                  <a:lnTo>
                    <a:pt x="515" y="1002"/>
                  </a:lnTo>
                  <a:lnTo>
                    <a:pt x="523" y="998"/>
                  </a:lnTo>
                  <a:lnTo>
                    <a:pt x="533" y="995"/>
                  </a:lnTo>
                  <a:lnTo>
                    <a:pt x="540" y="991"/>
                  </a:lnTo>
                  <a:lnTo>
                    <a:pt x="548" y="987"/>
                  </a:lnTo>
                  <a:lnTo>
                    <a:pt x="556" y="983"/>
                  </a:lnTo>
                  <a:lnTo>
                    <a:pt x="561" y="977"/>
                  </a:lnTo>
                  <a:lnTo>
                    <a:pt x="567" y="972"/>
                  </a:lnTo>
                  <a:lnTo>
                    <a:pt x="573" y="966"/>
                  </a:lnTo>
                  <a:lnTo>
                    <a:pt x="582" y="953"/>
                  </a:lnTo>
                  <a:lnTo>
                    <a:pt x="594" y="937"/>
                  </a:lnTo>
                  <a:lnTo>
                    <a:pt x="609" y="926"/>
                  </a:lnTo>
                  <a:lnTo>
                    <a:pt x="626" y="920"/>
                  </a:lnTo>
                  <a:lnTo>
                    <a:pt x="636" y="907"/>
                  </a:lnTo>
                  <a:lnTo>
                    <a:pt x="646" y="894"/>
                  </a:lnTo>
                  <a:lnTo>
                    <a:pt x="655" y="882"/>
                  </a:lnTo>
                  <a:lnTo>
                    <a:pt x="667" y="875"/>
                  </a:lnTo>
                  <a:lnTo>
                    <a:pt x="672" y="869"/>
                  </a:lnTo>
                  <a:lnTo>
                    <a:pt x="682" y="861"/>
                  </a:lnTo>
                  <a:lnTo>
                    <a:pt x="690" y="852"/>
                  </a:lnTo>
                  <a:lnTo>
                    <a:pt x="699" y="840"/>
                  </a:lnTo>
                  <a:lnTo>
                    <a:pt x="711" y="831"/>
                  </a:lnTo>
                  <a:lnTo>
                    <a:pt x="720" y="821"/>
                  </a:lnTo>
                  <a:lnTo>
                    <a:pt x="730" y="814"/>
                  </a:lnTo>
                  <a:lnTo>
                    <a:pt x="738" y="808"/>
                  </a:lnTo>
                  <a:lnTo>
                    <a:pt x="743" y="802"/>
                  </a:lnTo>
                  <a:lnTo>
                    <a:pt x="749" y="795"/>
                  </a:lnTo>
                  <a:lnTo>
                    <a:pt x="755" y="787"/>
                  </a:lnTo>
                  <a:lnTo>
                    <a:pt x="764" y="780"/>
                  </a:lnTo>
                  <a:lnTo>
                    <a:pt x="772" y="774"/>
                  </a:lnTo>
                  <a:lnTo>
                    <a:pt x="784" y="768"/>
                  </a:lnTo>
                  <a:lnTo>
                    <a:pt x="795" y="762"/>
                  </a:lnTo>
                  <a:lnTo>
                    <a:pt x="807" y="761"/>
                  </a:lnTo>
                  <a:lnTo>
                    <a:pt x="816" y="755"/>
                  </a:lnTo>
                  <a:lnTo>
                    <a:pt x="826" y="747"/>
                  </a:lnTo>
                  <a:lnTo>
                    <a:pt x="835" y="742"/>
                  </a:lnTo>
                  <a:lnTo>
                    <a:pt x="845" y="736"/>
                  </a:lnTo>
                  <a:lnTo>
                    <a:pt x="854" y="732"/>
                  </a:lnTo>
                  <a:lnTo>
                    <a:pt x="862" y="724"/>
                  </a:lnTo>
                  <a:lnTo>
                    <a:pt x="870" y="717"/>
                  </a:lnTo>
                  <a:lnTo>
                    <a:pt x="875" y="709"/>
                  </a:lnTo>
                  <a:lnTo>
                    <a:pt x="879" y="702"/>
                  </a:lnTo>
                  <a:lnTo>
                    <a:pt x="887" y="690"/>
                  </a:lnTo>
                  <a:lnTo>
                    <a:pt x="897" y="675"/>
                  </a:lnTo>
                  <a:lnTo>
                    <a:pt x="906" y="658"/>
                  </a:lnTo>
                  <a:lnTo>
                    <a:pt x="918" y="641"/>
                  </a:lnTo>
                  <a:lnTo>
                    <a:pt x="929" y="624"/>
                  </a:lnTo>
                  <a:lnTo>
                    <a:pt x="939" y="610"/>
                  </a:lnTo>
                  <a:lnTo>
                    <a:pt x="946" y="603"/>
                  </a:lnTo>
                  <a:lnTo>
                    <a:pt x="962" y="593"/>
                  </a:lnTo>
                  <a:lnTo>
                    <a:pt x="973" y="584"/>
                  </a:lnTo>
                  <a:lnTo>
                    <a:pt x="985" y="574"/>
                  </a:lnTo>
                  <a:lnTo>
                    <a:pt x="994" y="563"/>
                  </a:lnTo>
                  <a:lnTo>
                    <a:pt x="1004" y="549"/>
                  </a:lnTo>
                  <a:lnTo>
                    <a:pt x="1012" y="538"/>
                  </a:lnTo>
                  <a:lnTo>
                    <a:pt x="1017" y="527"/>
                  </a:lnTo>
                  <a:lnTo>
                    <a:pt x="1023" y="519"/>
                  </a:lnTo>
                  <a:lnTo>
                    <a:pt x="1029" y="509"/>
                  </a:lnTo>
                  <a:lnTo>
                    <a:pt x="1033" y="496"/>
                  </a:lnTo>
                  <a:lnTo>
                    <a:pt x="1033" y="485"/>
                  </a:lnTo>
                  <a:lnTo>
                    <a:pt x="1027" y="479"/>
                  </a:lnTo>
                  <a:lnTo>
                    <a:pt x="1019" y="479"/>
                  </a:lnTo>
                  <a:lnTo>
                    <a:pt x="1012" y="477"/>
                  </a:lnTo>
                  <a:lnTo>
                    <a:pt x="1002" y="475"/>
                  </a:lnTo>
                  <a:lnTo>
                    <a:pt x="996" y="471"/>
                  </a:lnTo>
                  <a:lnTo>
                    <a:pt x="990" y="466"/>
                  </a:lnTo>
                  <a:lnTo>
                    <a:pt x="987" y="460"/>
                  </a:lnTo>
                  <a:lnTo>
                    <a:pt x="983" y="456"/>
                  </a:lnTo>
                  <a:lnTo>
                    <a:pt x="981" y="450"/>
                  </a:lnTo>
                  <a:lnTo>
                    <a:pt x="973" y="450"/>
                  </a:lnTo>
                  <a:lnTo>
                    <a:pt x="967" y="452"/>
                  </a:lnTo>
                  <a:lnTo>
                    <a:pt x="964" y="454"/>
                  </a:lnTo>
                  <a:lnTo>
                    <a:pt x="960" y="456"/>
                  </a:lnTo>
                  <a:lnTo>
                    <a:pt x="952" y="483"/>
                  </a:lnTo>
                  <a:lnTo>
                    <a:pt x="946" y="513"/>
                  </a:lnTo>
                  <a:lnTo>
                    <a:pt x="941" y="544"/>
                  </a:lnTo>
                  <a:lnTo>
                    <a:pt x="939" y="565"/>
                  </a:lnTo>
                  <a:lnTo>
                    <a:pt x="937" y="565"/>
                  </a:lnTo>
                  <a:lnTo>
                    <a:pt x="933" y="563"/>
                  </a:lnTo>
                  <a:lnTo>
                    <a:pt x="929" y="559"/>
                  </a:lnTo>
                  <a:lnTo>
                    <a:pt x="925" y="557"/>
                  </a:lnTo>
                  <a:lnTo>
                    <a:pt x="921" y="553"/>
                  </a:lnTo>
                  <a:lnTo>
                    <a:pt x="918" y="549"/>
                  </a:lnTo>
                  <a:lnTo>
                    <a:pt x="916" y="547"/>
                  </a:lnTo>
                  <a:lnTo>
                    <a:pt x="914" y="544"/>
                  </a:lnTo>
                  <a:lnTo>
                    <a:pt x="912" y="528"/>
                  </a:lnTo>
                  <a:lnTo>
                    <a:pt x="910" y="502"/>
                  </a:lnTo>
                  <a:lnTo>
                    <a:pt x="910" y="471"/>
                  </a:lnTo>
                  <a:lnTo>
                    <a:pt x="912" y="445"/>
                  </a:lnTo>
                  <a:lnTo>
                    <a:pt x="904" y="439"/>
                  </a:lnTo>
                  <a:lnTo>
                    <a:pt x="895" y="433"/>
                  </a:lnTo>
                  <a:lnTo>
                    <a:pt x="889" y="428"/>
                  </a:lnTo>
                  <a:lnTo>
                    <a:pt x="887" y="420"/>
                  </a:lnTo>
                  <a:lnTo>
                    <a:pt x="895" y="405"/>
                  </a:lnTo>
                  <a:lnTo>
                    <a:pt x="906" y="388"/>
                  </a:lnTo>
                  <a:lnTo>
                    <a:pt x="921" y="371"/>
                  </a:lnTo>
                  <a:lnTo>
                    <a:pt x="931" y="352"/>
                  </a:lnTo>
                  <a:lnTo>
                    <a:pt x="944" y="312"/>
                  </a:lnTo>
                  <a:lnTo>
                    <a:pt x="960" y="270"/>
                  </a:lnTo>
                  <a:lnTo>
                    <a:pt x="975" y="234"/>
                  </a:lnTo>
                  <a:lnTo>
                    <a:pt x="985" y="213"/>
                  </a:lnTo>
                  <a:lnTo>
                    <a:pt x="992" y="201"/>
                  </a:lnTo>
                  <a:lnTo>
                    <a:pt x="998" y="190"/>
                  </a:lnTo>
                  <a:lnTo>
                    <a:pt x="1004" y="180"/>
                  </a:lnTo>
                  <a:lnTo>
                    <a:pt x="1006" y="169"/>
                  </a:lnTo>
                  <a:lnTo>
                    <a:pt x="1015" y="169"/>
                  </a:lnTo>
                  <a:lnTo>
                    <a:pt x="1027" y="167"/>
                  </a:lnTo>
                  <a:lnTo>
                    <a:pt x="1036" y="165"/>
                  </a:lnTo>
                  <a:lnTo>
                    <a:pt x="1046" y="163"/>
                  </a:lnTo>
                  <a:lnTo>
                    <a:pt x="1056" y="159"/>
                  </a:lnTo>
                  <a:lnTo>
                    <a:pt x="1065" y="158"/>
                  </a:lnTo>
                  <a:lnTo>
                    <a:pt x="1073" y="156"/>
                  </a:lnTo>
                  <a:lnTo>
                    <a:pt x="1081" y="154"/>
                  </a:lnTo>
                  <a:lnTo>
                    <a:pt x="1088" y="152"/>
                  </a:lnTo>
                  <a:lnTo>
                    <a:pt x="1098" y="148"/>
                  </a:lnTo>
                  <a:lnTo>
                    <a:pt x="1109" y="146"/>
                  </a:lnTo>
                  <a:lnTo>
                    <a:pt x="1123" y="142"/>
                  </a:lnTo>
                  <a:lnTo>
                    <a:pt x="1136" y="139"/>
                  </a:lnTo>
                  <a:lnTo>
                    <a:pt x="1151" y="135"/>
                  </a:lnTo>
                  <a:lnTo>
                    <a:pt x="1169" y="133"/>
                  </a:lnTo>
                  <a:lnTo>
                    <a:pt x="1186" y="129"/>
                  </a:lnTo>
                  <a:lnTo>
                    <a:pt x="1195" y="114"/>
                  </a:lnTo>
                  <a:lnTo>
                    <a:pt x="1211" y="93"/>
                  </a:lnTo>
                  <a:lnTo>
                    <a:pt x="1224" y="76"/>
                  </a:lnTo>
                  <a:lnTo>
                    <a:pt x="1234" y="68"/>
                  </a:lnTo>
                  <a:lnTo>
                    <a:pt x="1245" y="64"/>
                  </a:lnTo>
                  <a:lnTo>
                    <a:pt x="1266" y="57"/>
                  </a:lnTo>
                  <a:lnTo>
                    <a:pt x="1295" y="47"/>
                  </a:lnTo>
                  <a:lnTo>
                    <a:pt x="1328" y="38"/>
                  </a:lnTo>
                  <a:lnTo>
                    <a:pt x="1360" y="26"/>
                  </a:lnTo>
                  <a:lnTo>
                    <a:pt x="1389" y="17"/>
                  </a:lnTo>
                  <a:lnTo>
                    <a:pt x="1412" y="9"/>
                  </a:lnTo>
                  <a:lnTo>
                    <a:pt x="1425" y="5"/>
                  </a:lnTo>
                  <a:lnTo>
                    <a:pt x="1433" y="3"/>
                  </a:lnTo>
                  <a:lnTo>
                    <a:pt x="1445" y="2"/>
                  </a:lnTo>
                  <a:lnTo>
                    <a:pt x="1454" y="2"/>
                  </a:lnTo>
                  <a:lnTo>
                    <a:pt x="1466" y="0"/>
                  </a:lnTo>
                  <a:lnTo>
                    <a:pt x="1475" y="0"/>
                  </a:lnTo>
                  <a:lnTo>
                    <a:pt x="1487" y="0"/>
                  </a:lnTo>
                  <a:lnTo>
                    <a:pt x="1496" y="2"/>
                  </a:lnTo>
                  <a:lnTo>
                    <a:pt x="1504" y="2"/>
                  </a:lnTo>
                  <a:lnTo>
                    <a:pt x="1523" y="3"/>
                  </a:lnTo>
                  <a:lnTo>
                    <a:pt x="1544" y="3"/>
                  </a:lnTo>
                  <a:lnTo>
                    <a:pt x="1565" y="5"/>
                  </a:lnTo>
                  <a:lnTo>
                    <a:pt x="1586" y="7"/>
                  </a:lnTo>
                  <a:lnTo>
                    <a:pt x="1607" y="9"/>
                  </a:lnTo>
                  <a:lnTo>
                    <a:pt x="1628" y="9"/>
                  </a:lnTo>
                  <a:lnTo>
                    <a:pt x="1646" y="11"/>
                  </a:lnTo>
                  <a:lnTo>
                    <a:pt x="1661" y="13"/>
                  </a:lnTo>
                  <a:lnTo>
                    <a:pt x="1676" y="17"/>
                  </a:lnTo>
                  <a:lnTo>
                    <a:pt x="1694" y="21"/>
                  </a:lnTo>
                  <a:lnTo>
                    <a:pt x="1711" y="28"/>
                  </a:lnTo>
                  <a:lnTo>
                    <a:pt x="1728" y="36"/>
                  </a:lnTo>
                  <a:lnTo>
                    <a:pt x="1745" y="43"/>
                  </a:lnTo>
                  <a:lnTo>
                    <a:pt x="1761" y="49"/>
                  </a:lnTo>
                  <a:lnTo>
                    <a:pt x="1774" y="55"/>
                  </a:lnTo>
                  <a:lnTo>
                    <a:pt x="1784" y="57"/>
                  </a:lnTo>
                  <a:lnTo>
                    <a:pt x="1791" y="57"/>
                  </a:lnTo>
                  <a:lnTo>
                    <a:pt x="1799" y="59"/>
                  </a:lnTo>
                  <a:lnTo>
                    <a:pt x="1807" y="59"/>
                  </a:lnTo>
                  <a:lnTo>
                    <a:pt x="1816" y="61"/>
                  </a:lnTo>
                  <a:lnTo>
                    <a:pt x="1826" y="64"/>
                  </a:lnTo>
                  <a:lnTo>
                    <a:pt x="1835" y="66"/>
                  </a:lnTo>
                  <a:lnTo>
                    <a:pt x="1845" y="70"/>
                  </a:lnTo>
                  <a:lnTo>
                    <a:pt x="1853" y="72"/>
                  </a:lnTo>
                  <a:lnTo>
                    <a:pt x="1860" y="70"/>
                  </a:lnTo>
                  <a:lnTo>
                    <a:pt x="1868" y="70"/>
                  </a:lnTo>
                  <a:lnTo>
                    <a:pt x="1879" y="68"/>
                  </a:lnTo>
                  <a:lnTo>
                    <a:pt x="1891" y="66"/>
                  </a:lnTo>
                  <a:lnTo>
                    <a:pt x="1901" y="64"/>
                  </a:lnTo>
                  <a:lnTo>
                    <a:pt x="1912" y="62"/>
                  </a:lnTo>
                  <a:lnTo>
                    <a:pt x="1922" y="62"/>
                  </a:lnTo>
                  <a:lnTo>
                    <a:pt x="1929" y="61"/>
                  </a:lnTo>
                  <a:lnTo>
                    <a:pt x="1931" y="66"/>
                  </a:lnTo>
                  <a:lnTo>
                    <a:pt x="1933" y="76"/>
                  </a:lnTo>
                  <a:lnTo>
                    <a:pt x="1935" y="83"/>
                  </a:lnTo>
                  <a:lnTo>
                    <a:pt x="1937" y="91"/>
                  </a:lnTo>
                  <a:lnTo>
                    <a:pt x="1946" y="95"/>
                  </a:lnTo>
                  <a:lnTo>
                    <a:pt x="1958" y="100"/>
                  </a:lnTo>
                  <a:lnTo>
                    <a:pt x="1968" y="106"/>
                  </a:lnTo>
                  <a:lnTo>
                    <a:pt x="1979" y="110"/>
                  </a:lnTo>
                  <a:lnTo>
                    <a:pt x="1989" y="116"/>
                  </a:lnTo>
                  <a:lnTo>
                    <a:pt x="1996" y="121"/>
                  </a:lnTo>
                  <a:lnTo>
                    <a:pt x="2004" y="127"/>
                  </a:lnTo>
                  <a:lnTo>
                    <a:pt x="2008" y="131"/>
                  </a:lnTo>
                  <a:lnTo>
                    <a:pt x="2015" y="139"/>
                  </a:lnTo>
                  <a:lnTo>
                    <a:pt x="2021" y="146"/>
                  </a:lnTo>
                  <a:lnTo>
                    <a:pt x="2029" y="154"/>
                  </a:lnTo>
                  <a:lnTo>
                    <a:pt x="2040" y="161"/>
                  </a:lnTo>
                  <a:lnTo>
                    <a:pt x="2054" y="171"/>
                  </a:lnTo>
                  <a:lnTo>
                    <a:pt x="2069" y="180"/>
                  </a:lnTo>
                  <a:lnTo>
                    <a:pt x="2081" y="190"/>
                  </a:lnTo>
                  <a:lnTo>
                    <a:pt x="2084" y="199"/>
                  </a:lnTo>
                  <a:lnTo>
                    <a:pt x="2084" y="222"/>
                  </a:lnTo>
                  <a:lnTo>
                    <a:pt x="2083" y="262"/>
                  </a:lnTo>
                  <a:lnTo>
                    <a:pt x="2079" y="302"/>
                  </a:lnTo>
                  <a:lnTo>
                    <a:pt x="2075" y="319"/>
                  </a:lnTo>
                  <a:lnTo>
                    <a:pt x="2069" y="321"/>
                  </a:lnTo>
                  <a:lnTo>
                    <a:pt x="2061" y="325"/>
                  </a:lnTo>
                  <a:lnTo>
                    <a:pt x="2054" y="331"/>
                  </a:lnTo>
                  <a:lnTo>
                    <a:pt x="2048" y="340"/>
                  </a:lnTo>
                  <a:lnTo>
                    <a:pt x="2038" y="363"/>
                  </a:lnTo>
                  <a:lnTo>
                    <a:pt x="2027" y="399"/>
                  </a:lnTo>
                  <a:lnTo>
                    <a:pt x="2015" y="435"/>
                  </a:lnTo>
                  <a:lnTo>
                    <a:pt x="2008" y="458"/>
                  </a:lnTo>
                  <a:lnTo>
                    <a:pt x="2000" y="433"/>
                  </a:lnTo>
                  <a:lnTo>
                    <a:pt x="1987" y="401"/>
                  </a:lnTo>
                  <a:lnTo>
                    <a:pt x="1971" y="371"/>
                  </a:lnTo>
                  <a:lnTo>
                    <a:pt x="1958" y="346"/>
                  </a:lnTo>
                  <a:lnTo>
                    <a:pt x="1956" y="342"/>
                  </a:lnTo>
                  <a:lnTo>
                    <a:pt x="1952" y="338"/>
                  </a:lnTo>
                  <a:lnTo>
                    <a:pt x="1950" y="336"/>
                  </a:lnTo>
                  <a:lnTo>
                    <a:pt x="1948" y="336"/>
                  </a:lnTo>
                  <a:lnTo>
                    <a:pt x="1939" y="344"/>
                  </a:lnTo>
                  <a:lnTo>
                    <a:pt x="1933" y="350"/>
                  </a:lnTo>
                  <a:lnTo>
                    <a:pt x="1929" y="355"/>
                  </a:lnTo>
                  <a:lnTo>
                    <a:pt x="1925" y="361"/>
                  </a:lnTo>
                  <a:lnTo>
                    <a:pt x="1924" y="372"/>
                  </a:lnTo>
                  <a:lnTo>
                    <a:pt x="1929" y="390"/>
                  </a:lnTo>
                  <a:lnTo>
                    <a:pt x="1941" y="409"/>
                  </a:lnTo>
                  <a:lnTo>
                    <a:pt x="1964" y="424"/>
                  </a:lnTo>
                  <a:lnTo>
                    <a:pt x="1968" y="437"/>
                  </a:lnTo>
                  <a:lnTo>
                    <a:pt x="1971" y="454"/>
                  </a:lnTo>
                  <a:lnTo>
                    <a:pt x="1971" y="473"/>
                  </a:lnTo>
                  <a:lnTo>
                    <a:pt x="1969" y="487"/>
                  </a:lnTo>
                  <a:lnTo>
                    <a:pt x="1971" y="506"/>
                  </a:lnTo>
                  <a:lnTo>
                    <a:pt x="1975" y="527"/>
                  </a:lnTo>
                  <a:lnTo>
                    <a:pt x="1981" y="546"/>
                  </a:lnTo>
                  <a:lnTo>
                    <a:pt x="1991" y="559"/>
                  </a:lnTo>
                  <a:lnTo>
                    <a:pt x="1989" y="570"/>
                  </a:lnTo>
                  <a:lnTo>
                    <a:pt x="1989" y="586"/>
                  </a:lnTo>
                  <a:lnTo>
                    <a:pt x="1989" y="601"/>
                  </a:lnTo>
                  <a:lnTo>
                    <a:pt x="1992" y="610"/>
                  </a:lnTo>
                  <a:lnTo>
                    <a:pt x="1996" y="616"/>
                  </a:lnTo>
                  <a:lnTo>
                    <a:pt x="2000" y="618"/>
                  </a:lnTo>
                  <a:lnTo>
                    <a:pt x="2002" y="622"/>
                  </a:lnTo>
                  <a:lnTo>
                    <a:pt x="2000" y="625"/>
                  </a:lnTo>
                  <a:lnTo>
                    <a:pt x="1994" y="633"/>
                  </a:lnTo>
                  <a:lnTo>
                    <a:pt x="1989" y="645"/>
                  </a:lnTo>
                  <a:lnTo>
                    <a:pt x="1983" y="656"/>
                  </a:lnTo>
                  <a:lnTo>
                    <a:pt x="1981" y="664"/>
                  </a:lnTo>
                  <a:lnTo>
                    <a:pt x="1983" y="671"/>
                  </a:lnTo>
                  <a:lnTo>
                    <a:pt x="1985" y="681"/>
                  </a:lnTo>
                  <a:lnTo>
                    <a:pt x="1985" y="694"/>
                  </a:lnTo>
                  <a:lnTo>
                    <a:pt x="1981" y="709"/>
                  </a:lnTo>
                  <a:lnTo>
                    <a:pt x="1977" y="713"/>
                  </a:lnTo>
                  <a:lnTo>
                    <a:pt x="1969" y="721"/>
                  </a:lnTo>
                  <a:lnTo>
                    <a:pt x="1960" y="732"/>
                  </a:lnTo>
                  <a:lnTo>
                    <a:pt x="1948" y="745"/>
                  </a:lnTo>
                  <a:lnTo>
                    <a:pt x="1937" y="761"/>
                  </a:lnTo>
                  <a:lnTo>
                    <a:pt x="1925" y="774"/>
                  </a:lnTo>
                  <a:lnTo>
                    <a:pt x="1920" y="785"/>
                  </a:lnTo>
                  <a:lnTo>
                    <a:pt x="1916" y="793"/>
                  </a:lnTo>
                  <a:lnTo>
                    <a:pt x="1920" y="808"/>
                  </a:lnTo>
                  <a:lnTo>
                    <a:pt x="1925" y="821"/>
                  </a:lnTo>
                  <a:lnTo>
                    <a:pt x="1931" y="831"/>
                  </a:lnTo>
                  <a:lnTo>
                    <a:pt x="1939" y="839"/>
                  </a:lnTo>
                  <a:lnTo>
                    <a:pt x="1946" y="848"/>
                  </a:lnTo>
                  <a:lnTo>
                    <a:pt x="1952" y="859"/>
                  </a:lnTo>
                  <a:lnTo>
                    <a:pt x="1956" y="871"/>
                  </a:lnTo>
                  <a:lnTo>
                    <a:pt x="1956" y="882"/>
                  </a:lnTo>
                  <a:lnTo>
                    <a:pt x="1952" y="898"/>
                  </a:lnTo>
                  <a:lnTo>
                    <a:pt x="1946" y="918"/>
                  </a:lnTo>
                  <a:lnTo>
                    <a:pt x="1941" y="939"/>
                  </a:lnTo>
                  <a:lnTo>
                    <a:pt x="1931" y="960"/>
                  </a:lnTo>
                  <a:lnTo>
                    <a:pt x="1937" y="1002"/>
                  </a:lnTo>
                  <a:lnTo>
                    <a:pt x="1939" y="1050"/>
                  </a:lnTo>
                  <a:lnTo>
                    <a:pt x="1931" y="1097"/>
                  </a:lnTo>
                  <a:lnTo>
                    <a:pt x="1918" y="1137"/>
                  </a:lnTo>
                  <a:lnTo>
                    <a:pt x="1920" y="1164"/>
                  </a:lnTo>
                  <a:lnTo>
                    <a:pt x="1922" y="1202"/>
                  </a:lnTo>
                  <a:lnTo>
                    <a:pt x="1924" y="1248"/>
                  </a:lnTo>
                  <a:lnTo>
                    <a:pt x="1920" y="1301"/>
                  </a:lnTo>
                  <a:lnTo>
                    <a:pt x="1914" y="1358"/>
                  </a:lnTo>
                  <a:lnTo>
                    <a:pt x="1902" y="1415"/>
                  </a:lnTo>
                  <a:lnTo>
                    <a:pt x="1885" y="1470"/>
                  </a:lnTo>
                  <a:lnTo>
                    <a:pt x="1860" y="1520"/>
                  </a:lnTo>
                  <a:lnTo>
                    <a:pt x="1868" y="1584"/>
                  </a:lnTo>
                  <a:lnTo>
                    <a:pt x="1879" y="1676"/>
                  </a:lnTo>
                  <a:lnTo>
                    <a:pt x="1889" y="1765"/>
                  </a:lnTo>
                  <a:lnTo>
                    <a:pt x="1897" y="1816"/>
                  </a:lnTo>
                  <a:lnTo>
                    <a:pt x="1906" y="1816"/>
                  </a:lnTo>
                  <a:lnTo>
                    <a:pt x="1918" y="1816"/>
                  </a:lnTo>
                  <a:lnTo>
                    <a:pt x="1927" y="1818"/>
                  </a:lnTo>
                  <a:lnTo>
                    <a:pt x="1935" y="1820"/>
                  </a:lnTo>
                  <a:lnTo>
                    <a:pt x="1943" y="1822"/>
                  </a:lnTo>
                  <a:lnTo>
                    <a:pt x="1950" y="1826"/>
                  </a:lnTo>
                  <a:lnTo>
                    <a:pt x="1954" y="1830"/>
                  </a:lnTo>
                  <a:lnTo>
                    <a:pt x="1956" y="1835"/>
                  </a:lnTo>
                  <a:lnTo>
                    <a:pt x="1958" y="1845"/>
                  </a:lnTo>
                  <a:lnTo>
                    <a:pt x="1960" y="1852"/>
                  </a:lnTo>
                  <a:lnTo>
                    <a:pt x="1964" y="1860"/>
                  </a:lnTo>
                  <a:lnTo>
                    <a:pt x="1973" y="1864"/>
                  </a:lnTo>
                  <a:lnTo>
                    <a:pt x="1983" y="1868"/>
                  </a:lnTo>
                  <a:lnTo>
                    <a:pt x="1996" y="1873"/>
                  </a:lnTo>
                  <a:lnTo>
                    <a:pt x="2014" y="1881"/>
                  </a:lnTo>
                  <a:lnTo>
                    <a:pt x="2031" y="1891"/>
                  </a:lnTo>
                  <a:lnTo>
                    <a:pt x="2048" y="1902"/>
                  </a:lnTo>
                  <a:lnTo>
                    <a:pt x="2065" y="1911"/>
                  </a:lnTo>
                  <a:lnTo>
                    <a:pt x="2079" y="1921"/>
                  </a:lnTo>
                  <a:lnTo>
                    <a:pt x="2086" y="1929"/>
                  </a:lnTo>
                  <a:lnTo>
                    <a:pt x="2098" y="1936"/>
                  </a:lnTo>
                  <a:lnTo>
                    <a:pt x="2115" y="1944"/>
                  </a:lnTo>
                  <a:lnTo>
                    <a:pt x="2130" y="1955"/>
                  </a:lnTo>
                  <a:lnTo>
                    <a:pt x="2132" y="1972"/>
                  </a:lnTo>
                  <a:lnTo>
                    <a:pt x="2125" y="1972"/>
                  </a:lnTo>
                  <a:lnTo>
                    <a:pt x="2115" y="1972"/>
                  </a:lnTo>
                  <a:lnTo>
                    <a:pt x="2107" y="1968"/>
                  </a:lnTo>
                  <a:lnTo>
                    <a:pt x="2102" y="1967"/>
                  </a:lnTo>
                  <a:lnTo>
                    <a:pt x="2098" y="1970"/>
                  </a:lnTo>
                  <a:lnTo>
                    <a:pt x="2090" y="1978"/>
                  </a:lnTo>
                  <a:lnTo>
                    <a:pt x="2084" y="1986"/>
                  </a:lnTo>
                  <a:lnTo>
                    <a:pt x="2081" y="1991"/>
                  </a:lnTo>
                  <a:lnTo>
                    <a:pt x="2083" y="1999"/>
                  </a:lnTo>
                  <a:lnTo>
                    <a:pt x="2083" y="2007"/>
                  </a:lnTo>
                  <a:lnTo>
                    <a:pt x="2081" y="2014"/>
                  </a:lnTo>
                  <a:lnTo>
                    <a:pt x="2077" y="2020"/>
                  </a:lnTo>
                  <a:lnTo>
                    <a:pt x="2081" y="2024"/>
                  </a:lnTo>
                  <a:lnTo>
                    <a:pt x="2084" y="2027"/>
                  </a:lnTo>
                  <a:lnTo>
                    <a:pt x="2086" y="2033"/>
                  </a:lnTo>
                  <a:lnTo>
                    <a:pt x="2086" y="2037"/>
                  </a:lnTo>
                  <a:lnTo>
                    <a:pt x="2077" y="2037"/>
                  </a:lnTo>
                  <a:lnTo>
                    <a:pt x="2063" y="2037"/>
                  </a:lnTo>
                  <a:lnTo>
                    <a:pt x="2054" y="2035"/>
                  </a:lnTo>
                  <a:lnTo>
                    <a:pt x="2046" y="2029"/>
                  </a:lnTo>
                  <a:lnTo>
                    <a:pt x="2040" y="2031"/>
                  </a:lnTo>
                  <a:lnTo>
                    <a:pt x="2031" y="2033"/>
                  </a:lnTo>
                  <a:lnTo>
                    <a:pt x="2021" y="2037"/>
                  </a:lnTo>
                  <a:lnTo>
                    <a:pt x="2010" y="2039"/>
                  </a:lnTo>
                  <a:lnTo>
                    <a:pt x="1998" y="2041"/>
                  </a:lnTo>
                  <a:lnTo>
                    <a:pt x="1989" y="2043"/>
                  </a:lnTo>
                  <a:lnTo>
                    <a:pt x="1979" y="2043"/>
                  </a:lnTo>
                  <a:lnTo>
                    <a:pt x="1971" y="2043"/>
                  </a:lnTo>
                  <a:lnTo>
                    <a:pt x="1971" y="2046"/>
                  </a:lnTo>
                  <a:lnTo>
                    <a:pt x="1968" y="2052"/>
                  </a:lnTo>
                  <a:lnTo>
                    <a:pt x="1966" y="2056"/>
                  </a:lnTo>
                  <a:lnTo>
                    <a:pt x="1964" y="2060"/>
                  </a:lnTo>
                  <a:lnTo>
                    <a:pt x="1960" y="2058"/>
                  </a:lnTo>
                  <a:lnTo>
                    <a:pt x="1954" y="2054"/>
                  </a:lnTo>
                  <a:lnTo>
                    <a:pt x="1950" y="2050"/>
                  </a:lnTo>
                  <a:lnTo>
                    <a:pt x="1948" y="2046"/>
                  </a:lnTo>
                  <a:lnTo>
                    <a:pt x="1941" y="2048"/>
                  </a:lnTo>
                  <a:lnTo>
                    <a:pt x="1929" y="2050"/>
                  </a:lnTo>
                  <a:lnTo>
                    <a:pt x="1912" y="2048"/>
                  </a:lnTo>
                  <a:lnTo>
                    <a:pt x="1893" y="2046"/>
                  </a:lnTo>
                  <a:lnTo>
                    <a:pt x="1872" y="2041"/>
                  </a:lnTo>
                  <a:lnTo>
                    <a:pt x="1851" y="2033"/>
                  </a:lnTo>
                  <a:lnTo>
                    <a:pt x="1828" y="2022"/>
                  </a:lnTo>
                  <a:lnTo>
                    <a:pt x="1807" y="2008"/>
                  </a:lnTo>
                  <a:lnTo>
                    <a:pt x="1799" y="2010"/>
                  </a:lnTo>
                  <a:lnTo>
                    <a:pt x="1787" y="2010"/>
                  </a:lnTo>
                  <a:lnTo>
                    <a:pt x="1776" y="2010"/>
                  </a:lnTo>
                  <a:lnTo>
                    <a:pt x="1766" y="2008"/>
                  </a:lnTo>
                  <a:lnTo>
                    <a:pt x="1755" y="2007"/>
                  </a:lnTo>
                  <a:lnTo>
                    <a:pt x="1745" y="2003"/>
                  </a:lnTo>
                  <a:lnTo>
                    <a:pt x="1740" y="1999"/>
                  </a:lnTo>
                  <a:lnTo>
                    <a:pt x="1736" y="1995"/>
                  </a:lnTo>
                  <a:lnTo>
                    <a:pt x="1732" y="1984"/>
                  </a:lnTo>
                  <a:lnTo>
                    <a:pt x="1728" y="1972"/>
                  </a:lnTo>
                  <a:lnTo>
                    <a:pt x="1726" y="1959"/>
                  </a:lnTo>
                  <a:lnTo>
                    <a:pt x="1726" y="1944"/>
                  </a:lnTo>
                  <a:lnTo>
                    <a:pt x="1715" y="1951"/>
                  </a:lnTo>
                  <a:lnTo>
                    <a:pt x="1705" y="1957"/>
                  </a:lnTo>
                  <a:lnTo>
                    <a:pt x="1694" y="1963"/>
                  </a:lnTo>
                  <a:lnTo>
                    <a:pt x="1688" y="1963"/>
                  </a:lnTo>
                  <a:lnTo>
                    <a:pt x="1682" y="1959"/>
                  </a:lnTo>
                  <a:lnTo>
                    <a:pt x="1676" y="1955"/>
                  </a:lnTo>
                  <a:lnTo>
                    <a:pt x="1673" y="1949"/>
                  </a:lnTo>
                  <a:lnTo>
                    <a:pt x="1671" y="1942"/>
                  </a:lnTo>
                  <a:lnTo>
                    <a:pt x="1669" y="1919"/>
                  </a:lnTo>
                  <a:lnTo>
                    <a:pt x="1665" y="1879"/>
                  </a:lnTo>
                  <a:lnTo>
                    <a:pt x="1659" y="1837"/>
                  </a:lnTo>
                  <a:lnTo>
                    <a:pt x="1657" y="1809"/>
                  </a:lnTo>
                  <a:lnTo>
                    <a:pt x="1640" y="1793"/>
                  </a:lnTo>
                  <a:lnTo>
                    <a:pt x="1625" y="1763"/>
                  </a:lnTo>
                  <a:lnTo>
                    <a:pt x="1611" y="1719"/>
                  </a:lnTo>
                  <a:lnTo>
                    <a:pt x="1600" y="1670"/>
                  </a:lnTo>
                  <a:lnTo>
                    <a:pt x="1590" y="1618"/>
                  </a:lnTo>
                  <a:lnTo>
                    <a:pt x="1581" y="1573"/>
                  </a:lnTo>
                  <a:lnTo>
                    <a:pt x="1573" y="1535"/>
                  </a:lnTo>
                  <a:lnTo>
                    <a:pt x="1567" y="1510"/>
                  </a:lnTo>
                  <a:lnTo>
                    <a:pt x="1556" y="1525"/>
                  </a:lnTo>
                  <a:lnTo>
                    <a:pt x="1542" y="1546"/>
                  </a:lnTo>
                  <a:lnTo>
                    <a:pt x="1529" y="1571"/>
                  </a:lnTo>
                  <a:lnTo>
                    <a:pt x="1514" y="1596"/>
                  </a:lnTo>
                  <a:lnTo>
                    <a:pt x="1500" y="1620"/>
                  </a:lnTo>
                  <a:lnTo>
                    <a:pt x="1491" y="1643"/>
                  </a:lnTo>
                  <a:lnTo>
                    <a:pt x="1481" y="1658"/>
                  </a:lnTo>
                  <a:lnTo>
                    <a:pt x="1475" y="1664"/>
                  </a:lnTo>
                  <a:lnTo>
                    <a:pt x="1468" y="1666"/>
                  </a:lnTo>
                  <a:lnTo>
                    <a:pt x="1454" y="1668"/>
                  </a:lnTo>
                  <a:lnTo>
                    <a:pt x="1441" y="1668"/>
                  </a:lnTo>
                  <a:lnTo>
                    <a:pt x="1429" y="1668"/>
                  </a:lnTo>
                  <a:lnTo>
                    <a:pt x="1416" y="1685"/>
                  </a:lnTo>
                  <a:lnTo>
                    <a:pt x="1399" y="1706"/>
                  </a:lnTo>
                  <a:lnTo>
                    <a:pt x="1377" y="1731"/>
                  </a:lnTo>
                  <a:lnTo>
                    <a:pt x="1354" y="1755"/>
                  </a:lnTo>
                  <a:lnTo>
                    <a:pt x="1331" y="1780"/>
                  </a:lnTo>
                  <a:lnTo>
                    <a:pt x="1310" y="1803"/>
                  </a:lnTo>
                  <a:lnTo>
                    <a:pt x="1291" y="1822"/>
                  </a:lnTo>
                  <a:lnTo>
                    <a:pt x="1278" y="1835"/>
                  </a:lnTo>
                  <a:lnTo>
                    <a:pt x="1286" y="1837"/>
                  </a:lnTo>
                  <a:lnTo>
                    <a:pt x="1295" y="1837"/>
                  </a:lnTo>
                  <a:lnTo>
                    <a:pt x="1305" y="1839"/>
                  </a:lnTo>
                  <a:lnTo>
                    <a:pt x="1310" y="1841"/>
                  </a:lnTo>
                  <a:lnTo>
                    <a:pt x="1318" y="1851"/>
                  </a:lnTo>
                  <a:lnTo>
                    <a:pt x="1331" y="1866"/>
                  </a:lnTo>
                  <a:lnTo>
                    <a:pt x="1341" y="1881"/>
                  </a:lnTo>
                  <a:lnTo>
                    <a:pt x="1343" y="1891"/>
                  </a:lnTo>
                  <a:lnTo>
                    <a:pt x="1337" y="1892"/>
                  </a:lnTo>
                  <a:lnTo>
                    <a:pt x="1333" y="1894"/>
                  </a:lnTo>
                  <a:lnTo>
                    <a:pt x="1330" y="1892"/>
                  </a:lnTo>
                  <a:lnTo>
                    <a:pt x="1324" y="1889"/>
                  </a:lnTo>
                  <a:lnTo>
                    <a:pt x="1326" y="1892"/>
                  </a:lnTo>
                  <a:lnTo>
                    <a:pt x="1326" y="1896"/>
                  </a:lnTo>
                  <a:lnTo>
                    <a:pt x="1326" y="1900"/>
                  </a:lnTo>
                  <a:lnTo>
                    <a:pt x="1324" y="1904"/>
                  </a:lnTo>
                  <a:lnTo>
                    <a:pt x="1322" y="1908"/>
                  </a:lnTo>
                  <a:lnTo>
                    <a:pt x="1316" y="1915"/>
                  </a:lnTo>
                  <a:lnTo>
                    <a:pt x="1307" y="1925"/>
                  </a:lnTo>
                  <a:lnTo>
                    <a:pt x="1297" y="1934"/>
                  </a:lnTo>
                  <a:lnTo>
                    <a:pt x="1287" y="1946"/>
                  </a:lnTo>
                  <a:lnTo>
                    <a:pt x="1276" y="1955"/>
                  </a:lnTo>
                  <a:lnTo>
                    <a:pt x="1268" y="1965"/>
                  </a:lnTo>
                  <a:lnTo>
                    <a:pt x="1261" y="1970"/>
                  </a:lnTo>
                  <a:lnTo>
                    <a:pt x="1266" y="1980"/>
                  </a:lnTo>
                  <a:lnTo>
                    <a:pt x="1276" y="1991"/>
                  </a:lnTo>
                  <a:lnTo>
                    <a:pt x="1284" y="2003"/>
                  </a:lnTo>
                  <a:lnTo>
                    <a:pt x="1295" y="2016"/>
                  </a:lnTo>
                  <a:lnTo>
                    <a:pt x="1305" y="2027"/>
                  </a:lnTo>
                  <a:lnTo>
                    <a:pt x="1312" y="2039"/>
                  </a:lnTo>
                  <a:lnTo>
                    <a:pt x="1322" y="2046"/>
                  </a:lnTo>
                  <a:lnTo>
                    <a:pt x="1328" y="2052"/>
                  </a:lnTo>
                  <a:lnTo>
                    <a:pt x="1337" y="2050"/>
                  </a:lnTo>
                  <a:lnTo>
                    <a:pt x="1351" y="2048"/>
                  </a:lnTo>
                  <a:lnTo>
                    <a:pt x="1360" y="2048"/>
                  </a:lnTo>
                  <a:lnTo>
                    <a:pt x="1368" y="2050"/>
                  </a:lnTo>
                  <a:lnTo>
                    <a:pt x="1374" y="2056"/>
                  </a:lnTo>
                  <a:lnTo>
                    <a:pt x="1383" y="2069"/>
                  </a:lnTo>
                  <a:lnTo>
                    <a:pt x="1397" y="2086"/>
                  </a:lnTo>
                  <a:lnTo>
                    <a:pt x="1412" y="2107"/>
                  </a:lnTo>
                  <a:lnTo>
                    <a:pt x="1416" y="2113"/>
                  </a:lnTo>
                  <a:lnTo>
                    <a:pt x="1422" y="2119"/>
                  </a:lnTo>
                  <a:lnTo>
                    <a:pt x="1425" y="2124"/>
                  </a:lnTo>
                  <a:lnTo>
                    <a:pt x="1429" y="2130"/>
                  </a:lnTo>
                  <a:lnTo>
                    <a:pt x="1439" y="2144"/>
                  </a:lnTo>
                  <a:lnTo>
                    <a:pt x="1445" y="2155"/>
                  </a:lnTo>
                  <a:lnTo>
                    <a:pt x="1448" y="2163"/>
                  </a:lnTo>
                  <a:lnTo>
                    <a:pt x="1448" y="2168"/>
                  </a:lnTo>
                  <a:lnTo>
                    <a:pt x="1441" y="2174"/>
                  </a:lnTo>
                  <a:lnTo>
                    <a:pt x="1431" y="2180"/>
                  </a:lnTo>
                  <a:lnTo>
                    <a:pt x="1422" y="2182"/>
                  </a:lnTo>
                  <a:lnTo>
                    <a:pt x="1412" y="2182"/>
                  </a:lnTo>
                  <a:lnTo>
                    <a:pt x="1410" y="2191"/>
                  </a:lnTo>
                  <a:lnTo>
                    <a:pt x="1406" y="2202"/>
                  </a:lnTo>
                  <a:lnTo>
                    <a:pt x="1400" y="2212"/>
                  </a:lnTo>
                  <a:lnTo>
                    <a:pt x="1399" y="2220"/>
                  </a:lnTo>
                  <a:lnTo>
                    <a:pt x="1395" y="2216"/>
                  </a:lnTo>
                  <a:lnTo>
                    <a:pt x="1391" y="2212"/>
                  </a:lnTo>
                  <a:lnTo>
                    <a:pt x="1385" y="2208"/>
                  </a:lnTo>
                  <a:lnTo>
                    <a:pt x="1381" y="2204"/>
                  </a:lnTo>
                  <a:lnTo>
                    <a:pt x="1370" y="2210"/>
                  </a:lnTo>
                  <a:lnTo>
                    <a:pt x="1353" y="2214"/>
                  </a:lnTo>
                  <a:lnTo>
                    <a:pt x="1335" y="2216"/>
                  </a:lnTo>
                  <a:lnTo>
                    <a:pt x="1314" y="2216"/>
                  </a:lnTo>
                  <a:lnTo>
                    <a:pt x="1295" y="2214"/>
                  </a:lnTo>
                  <a:lnTo>
                    <a:pt x="1278" y="2212"/>
                  </a:lnTo>
                  <a:lnTo>
                    <a:pt x="1264" y="2208"/>
                  </a:lnTo>
                  <a:lnTo>
                    <a:pt x="1255" y="2204"/>
                  </a:lnTo>
                  <a:lnTo>
                    <a:pt x="1251" y="2212"/>
                  </a:lnTo>
                  <a:lnTo>
                    <a:pt x="1249" y="2220"/>
                  </a:lnTo>
                  <a:lnTo>
                    <a:pt x="1247" y="2225"/>
                  </a:lnTo>
                  <a:lnTo>
                    <a:pt x="1245" y="2231"/>
                  </a:lnTo>
                  <a:lnTo>
                    <a:pt x="1230" y="2231"/>
                  </a:lnTo>
                  <a:lnTo>
                    <a:pt x="1228" y="2237"/>
                  </a:lnTo>
                  <a:lnTo>
                    <a:pt x="1224" y="2244"/>
                  </a:lnTo>
                  <a:lnTo>
                    <a:pt x="1222" y="2252"/>
                  </a:lnTo>
                  <a:lnTo>
                    <a:pt x="1222" y="2258"/>
                  </a:lnTo>
                  <a:lnTo>
                    <a:pt x="1217" y="2254"/>
                  </a:lnTo>
                  <a:lnTo>
                    <a:pt x="1211" y="2250"/>
                  </a:lnTo>
                  <a:lnTo>
                    <a:pt x="1205" y="2244"/>
                  </a:lnTo>
                  <a:lnTo>
                    <a:pt x="1201" y="2241"/>
                  </a:lnTo>
                  <a:lnTo>
                    <a:pt x="1197" y="2241"/>
                  </a:lnTo>
                  <a:lnTo>
                    <a:pt x="1192" y="2241"/>
                  </a:lnTo>
                  <a:lnTo>
                    <a:pt x="1186" y="2242"/>
                  </a:lnTo>
                  <a:lnTo>
                    <a:pt x="1182" y="2242"/>
                  </a:lnTo>
                  <a:lnTo>
                    <a:pt x="1172" y="2242"/>
                  </a:lnTo>
                  <a:lnTo>
                    <a:pt x="1161" y="2242"/>
                  </a:lnTo>
                  <a:lnTo>
                    <a:pt x="1151" y="2241"/>
                  </a:lnTo>
                  <a:lnTo>
                    <a:pt x="1144" y="2239"/>
                  </a:lnTo>
                  <a:lnTo>
                    <a:pt x="1134" y="2237"/>
                  </a:lnTo>
                  <a:lnTo>
                    <a:pt x="1126" y="2235"/>
                  </a:lnTo>
                  <a:lnTo>
                    <a:pt x="1121" y="2233"/>
                  </a:lnTo>
                  <a:lnTo>
                    <a:pt x="1115" y="2229"/>
                  </a:lnTo>
                  <a:lnTo>
                    <a:pt x="1107" y="2229"/>
                  </a:lnTo>
                  <a:lnTo>
                    <a:pt x="1100" y="2229"/>
                  </a:lnTo>
                  <a:lnTo>
                    <a:pt x="1090" y="2229"/>
                  </a:lnTo>
                  <a:lnTo>
                    <a:pt x="1079" y="2231"/>
                  </a:lnTo>
                  <a:lnTo>
                    <a:pt x="1069" y="2231"/>
                  </a:lnTo>
                  <a:lnTo>
                    <a:pt x="1058" y="2231"/>
                  </a:lnTo>
                  <a:lnTo>
                    <a:pt x="1046" y="2233"/>
                  </a:lnTo>
                  <a:lnTo>
                    <a:pt x="1036" y="2233"/>
                  </a:lnTo>
                  <a:lnTo>
                    <a:pt x="1021" y="2235"/>
                  </a:lnTo>
                  <a:lnTo>
                    <a:pt x="1008" y="2235"/>
                  </a:lnTo>
                  <a:lnTo>
                    <a:pt x="998" y="2235"/>
                  </a:lnTo>
                  <a:lnTo>
                    <a:pt x="994" y="2233"/>
                  </a:lnTo>
                  <a:lnTo>
                    <a:pt x="977" y="2214"/>
                  </a:lnTo>
                  <a:lnTo>
                    <a:pt x="964" y="2189"/>
                  </a:lnTo>
                  <a:lnTo>
                    <a:pt x="954" y="2161"/>
                  </a:lnTo>
                  <a:lnTo>
                    <a:pt x="946" y="2130"/>
                  </a:lnTo>
                  <a:lnTo>
                    <a:pt x="943" y="2102"/>
                  </a:lnTo>
                  <a:lnTo>
                    <a:pt x="939" y="2073"/>
                  </a:lnTo>
                  <a:lnTo>
                    <a:pt x="939" y="2050"/>
                  </a:lnTo>
                  <a:lnTo>
                    <a:pt x="941" y="2033"/>
                  </a:lnTo>
                  <a:lnTo>
                    <a:pt x="925" y="2037"/>
                  </a:lnTo>
                  <a:lnTo>
                    <a:pt x="904" y="2041"/>
                  </a:lnTo>
                  <a:lnTo>
                    <a:pt x="877" y="2045"/>
                  </a:lnTo>
                  <a:lnTo>
                    <a:pt x="849" y="2046"/>
                  </a:lnTo>
                  <a:lnTo>
                    <a:pt x="818" y="2050"/>
                  </a:lnTo>
                  <a:lnTo>
                    <a:pt x="791" y="2052"/>
                  </a:lnTo>
                  <a:lnTo>
                    <a:pt x="768" y="2052"/>
                  </a:lnTo>
                  <a:lnTo>
                    <a:pt x="753" y="2052"/>
                  </a:lnTo>
                  <a:lnTo>
                    <a:pt x="749" y="2058"/>
                  </a:lnTo>
                  <a:lnTo>
                    <a:pt x="745" y="2066"/>
                  </a:lnTo>
                  <a:lnTo>
                    <a:pt x="739" y="2073"/>
                  </a:lnTo>
                  <a:lnTo>
                    <a:pt x="732" y="2081"/>
                  </a:lnTo>
                  <a:lnTo>
                    <a:pt x="722" y="2088"/>
                  </a:lnTo>
                  <a:lnTo>
                    <a:pt x="709" y="2092"/>
                  </a:lnTo>
                  <a:lnTo>
                    <a:pt x="690" y="2092"/>
                  </a:lnTo>
                  <a:lnTo>
                    <a:pt x="665" y="2088"/>
                  </a:lnTo>
                  <a:lnTo>
                    <a:pt x="659" y="2098"/>
                  </a:lnTo>
                  <a:lnTo>
                    <a:pt x="651" y="2105"/>
                  </a:lnTo>
                  <a:lnTo>
                    <a:pt x="644" y="2113"/>
                  </a:lnTo>
                  <a:lnTo>
                    <a:pt x="634" y="2121"/>
                  </a:lnTo>
                  <a:lnTo>
                    <a:pt x="623" y="2126"/>
                  </a:lnTo>
                  <a:lnTo>
                    <a:pt x="609" y="2130"/>
                  </a:lnTo>
                  <a:lnTo>
                    <a:pt x="594" y="2134"/>
                  </a:lnTo>
                  <a:lnTo>
                    <a:pt x="575" y="2134"/>
                  </a:lnTo>
                  <a:lnTo>
                    <a:pt x="573" y="2123"/>
                  </a:lnTo>
                  <a:lnTo>
                    <a:pt x="569" y="2111"/>
                  </a:lnTo>
                  <a:lnTo>
                    <a:pt x="561" y="2102"/>
                  </a:lnTo>
                  <a:lnTo>
                    <a:pt x="552" y="2094"/>
                  </a:lnTo>
                  <a:lnTo>
                    <a:pt x="552" y="2104"/>
                  </a:lnTo>
                  <a:lnTo>
                    <a:pt x="550" y="2119"/>
                  </a:lnTo>
                  <a:lnTo>
                    <a:pt x="548" y="2132"/>
                  </a:lnTo>
                  <a:lnTo>
                    <a:pt x="548" y="2144"/>
                  </a:lnTo>
                  <a:lnTo>
                    <a:pt x="540" y="2144"/>
                  </a:lnTo>
                  <a:lnTo>
                    <a:pt x="531" y="2144"/>
                  </a:lnTo>
                  <a:lnTo>
                    <a:pt x="523" y="2142"/>
                  </a:lnTo>
                  <a:lnTo>
                    <a:pt x="513" y="2142"/>
                  </a:lnTo>
                  <a:lnTo>
                    <a:pt x="504" y="2142"/>
                  </a:lnTo>
                  <a:lnTo>
                    <a:pt x="496" y="2142"/>
                  </a:lnTo>
                  <a:lnTo>
                    <a:pt x="490" y="2144"/>
                  </a:lnTo>
                  <a:lnTo>
                    <a:pt x="485" y="2145"/>
                  </a:lnTo>
                  <a:lnTo>
                    <a:pt x="475" y="2149"/>
                  </a:lnTo>
                  <a:lnTo>
                    <a:pt x="465" y="2147"/>
                  </a:lnTo>
                  <a:lnTo>
                    <a:pt x="454" y="2142"/>
                  </a:lnTo>
                  <a:lnTo>
                    <a:pt x="446" y="2128"/>
                  </a:lnTo>
                  <a:lnTo>
                    <a:pt x="435" y="2128"/>
                  </a:lnTo>
                  <a:lnTo>
                    <a:pt x="425" y="2128"/>
                  </a:lnTo>
                  <a:lnTo>
                    <a:pt x="414" y="2128"/>
                  </a:lnTo>
                  <a:lnTo>
                    <a:pt x="404" y="2126"/>
                  </a:lnTo>
                  <a:lnTo>
                    <a:pt x="397" y="2126"/>
                  </a:lnTo>
                  <a:lnTo>
                    <a:pt x="387" y="2126"/>
                  </a:lnTo>
                  <a:lnTo>
                    <a:pt x="379" y="2124"/>
                  </a:lnTo>
                  <a:lnTo>
                    <a:pt x="372" y="2124"/>
                  </a:lnTo>
                  <a:lnTo>
                    <a:pt x="362" y="2123"/>
                  </a:lnTo>
                  <a:lnTo>
                    <a:pt x="354" y="2121"/>
                  </a:lnTo>
                  <a:lnTo>
                    <a:pt x="349" y="2119"/>
                  </a:lnTo>
                  <a:lnTo>
                    <a:pt x="343" y="2117"/>
                  </a:lnTo>
                  <a:lnTo>
                    <a:pt x="337" y="2115"/>
                  </a:lnTo>
                  <a:lnTo>
                    <a:pt x="328" y="2111"/>
                  </a:lnTo>
                  <a:lnTo>
                    <a:pt x="320" y="2109"/>
                  </a:lnTo>
                  <a:lnTo>
                    <a:pt x="310" y="2105"/>
                  </a:lnTo>
                  <a:lnTo>
                    <a:pt x="301" y="2104"/>
                  </a:lnTo>
                  <a:lnTo>
                    <a:pt x="293" y="2102"/>
                  </a:lnTo>
                  <a:lnTo>
                    <a:pt x="285" y="2102"/>
                  </a:lnTo>
                  <a:lnTo>
                    <a:pt x="282" y="2102"/>
                  </a:lnTo>
                  <a:lnTo>
                    <a:pt x="274" y="2102"/>
                  </a:lnTo>
                  <a:lnTo>
                    <a:pt x="266" y="2100"/>
                  </a:lnTo>
                  <a:lnTo>
                    <a:pt x="260" y="2098"/>
                  </a:lnTo>
                  <a:lnTo>
                    <a:pt x="259" y="2094"/>
                  </a:lnTo>
                  <a:lnTo>
                    <a:pt x="251" y="2094"/>
                  </a:lnTo>
                  <a:lnTo>
                    <a:pt x="243" y="2092"/>
                  </a:lnTo>
                  <a:lnTo>
                    <a:pt x="236" y="2090"/>
                  </a:lnTo>
                  <a:lnTo>
                    <a:pt x="228" y="2090"/>
                  </a:lnTo>
                  <a:lnTo>
                    <a:pt x="220" y="2088"/>
                  </a:lnTo>
                  <a:lnTo>
                    <a:pt x="215" y="2086"/>
                  </a:lnTo>
                  <a:lnTo>
                    <a:pt x="207" y="2085"/>
                  </a:lnTo>
                  <a:lnTo>
                    <a:pt x="199" y="2083"/>
                  </a:lnTo>
                  <a:lnTo>
                    <a:pt x="192" y="2081"/>
                  </a:lnTo>
                  <a:lnTo>
                    <a:pt x="186" y="2079"/>
                  </a:lnTo>
                  <a:lnTo>
                    <a:pt x="178" y="2075"/>
                  </a:lnTo>
                  <a:lnTo>
                    <a:pt x="170" y="2073"/>
                  </a:lnTo>
                  <a:lnTo>
                    <a:pt x="153" y="2062"/>
                  </a:lnTo>
                  <a:lnTo>
                    <a:pt x="140" y="2050"/>
                  </a:lnTo>
                  <a:lnTo>
                    <a:pt x="132" y="2035"/>
                  </a:lnTo>
                  <a:lnTo>
                    <a:pt x="128" y="2016"/>
                  </a:lnTo>
                  <a:lnTo>
                    <a:pt x="130" y="1997"/>
                  </a:lnTo>
                  <a:lnTo>
                    <a:pt x="130" y="1978"/>
                  </a:lnTo>
                  <a:lnTo>
                    <a:pt x="130" y="1961"/>
                  </a:lnTo>
                  <a:lnTo>
                    <a:pt x="130" y="1951"/>
                  </a:lnTo>
                  <a:lnTo>
                    <a:pt x="124" y="1944"/>
                  </a:lnTo>
                  <a:lnTo>
                    <a:pt x="115" y="1936"/>
                  </a:lnTo>
                  <a:lnTo>
                    <a:pt x="103" y="1927"/>
                  </a:lnTo>
                  <a:lnTo>
                    <a:pt x="92" y="1917"/>
                  </a:lnTo>
                  <a:lnTo>
                    <a:pt x="78" y="1908"/>
                  </a:lnTo>
                  <a:lnTo>
                    <a:pt x="69" y="1900"/>
                  </a:lnTo>
                  <a:lnTo>
                    <a:pt x="61" y="1892"/>
                  </a:lnTo>
                  <a:lnTo>
                    <a:pt x="59" y="1887"/>
                  </a:lnTo>
                  <a:lnTo>
                    <a:pt x="61" y="1873"/>
                  </a:lnTo>
                  <a:lnTo>
                    <a:pt x="65" y="1860"/>
                  </a:lnTo>
                  <a:lnTo>
                    <a:pt x="67" y="1849"/>
                  </a:lnTo>
                  <a:lnTo>
                    <a:pt x="67" y="1839"/>
                  </a:lnTo>
                  <a:lnTo>
                    <a:pt x="65" y="1824"/>
                  </a:lnTo>
                  <a:lnTo>
                    <a:pt x="63" y="1807"/>
                  </a:lnTo>
                  <a:lnTo>
                    <a:pt x="55" y="1790"/>
                  </a:lnTo>
                  <a:lnTo>
                    <a:pt x="46" y="1769"/>
                  </a:lnTo>
                  <a:lnTo>
                    <a:pt x="40" y="1759"/>
                  </a:lnTo>
                  <a:lnTo>
                    <a:pt x="34" y="1752"/>
                  </a:lnTo>
                  <a:lnTo>
                    <a:pt x="27" y="1742"/>
                  </a:lnTo>
                  <a:lnTo>
                    <a:pt x="21" y="1733"/>
                  </a:lnTo>
                  <a:lnTo>
                    <a:pt x="13" y="1723"/>
                  </a:lnTo>
                  <a:lnTo>
                    <a:pt x="10" y="1714"/>
                  </a:lnTo>
                  <a:lnTo>
                    <a:pt x="4" y="1704"/>
                  </a:lnTo>
                  <a:lnTo>
                    <a:pt x="2" y="1695"/>
                  </a:lnTo>
                  <a:lnTo>
                    <a:pt x="0" y="1672"/>
                  </a:lnTo>
                  <a:lnTo>
                    <a:pt x="0" y="1645"/>
                  </a:lnTo>
                  <a:lnTo>
                    <a:pt x="4" y="1620"/>
                  </a:lnTo>
                  <a:lnTo>
                    <a:pt x="10" y="1601"/>
                  </a:lnTo>
                  <a:lnTo>
                    <a:pt x="17" y="1588"/>
                  </a:lnTo>
                  <a:lnTo>
                    <a:pt x="23" y="1577"/>
                  </a:lnTo>
                  <a:lnTo>
                    <a:pt x="27" y="1567"/>
                  </a:lnTo>
                  <a:lnTo>
                    <a:pt x="29" y="1558"/>
                  </a:lnTo>
                  <a:lnTo>
                    <a:pt x="29" y="1550"/>
                  </a:lnTo>
                  <a:lnTo>
                    <a:pt x="32" y="1542"/>
                  </a:lnTo>
                  <a:lnTo>
                    <a:pt x="36" y="1537"/>
                  </a:lnTo>
                  <a:lnTo>
                    <a:pt x="40" y="1533"/>
                  </a:lnTo>
                  <a:lnTo>
                    <a:pt x="44" y="1527"/>
                  </a:lnTo>
                  <a:lnTo>
                    <a:pt x="50" y="1518"/>
                  </a:lnTo>
                  <a:lnTo>
                    <a:pt x="54" y="1504"/>
                  </a:lnTo>
                  <a:lnTo>
                    <a:pt x="55" y="1487"/>
                  </a:lnTo>
                  <a:lnTo>
                    <a:pt x="63" y="1468"/>
                  </a:lnTo>
                  <a:lnTo>
                    <a:pt x="78" y="1453"/>
                  </a:lnTo>
                  <a:lnTo>
                    <a:pt x="94" y="1438"/>
                  </a:lnTo>
                  <a:lnTo>
                    <a:pt x="101" y="14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4" name="Freeform 40">
              <a:extLst>
                <a:ext uri="{FF2B5EF4-FFF2-40B4-BE49-F238E27FC236}">
                  <a16:creationId xmlns:a16="http://schemas.microsoft.com/office/drawing/2014/main" id="{03A4861C-77FF-BA42-85A3-8B429D24BFBE}"/>
                </a:ext>
              </a:extLst>
            </p:cNvPr>
            <p:cNvSpPr>
              <a:spLocks/>
            </p:cNvSpPr>
            <p:nvPr/>
          </p:nvSpPr>
          <p:spPr bwMode="auto">
            <a:xfrm>
              <a:off x="4559" y="2742"/>
              <a:ext cx="78" cy="129"/>
            </a:xfrm>
            <a:custGeom>
              <a:avLst/>
              <a:gdLst>
                <a:gd name="T0" fmla="*/ 150 w 157"/>
                <a:gd name="T1" fmla="*/ 156 h 257"/>
                <a:gd name="T2" fmla="*/ 154 w 157"/>
                <a:gd name="T3" fmla="*/ 169 h 257"/>
                <a:gd name="T4" fmla="*/ 157 w 157"/>
                <a:gd name="T5" fmla="*/ 186 h 257"/>
                <a:gd name="T6" fmla="*/ 157 w 157"/>
                <a:gd name="T7" fmla="*/ 205 h 257"/>
                <a:gd name="T8" fmla="*/ 155 w 157"/>
                <a:gd name="T9" fmla="*/ 219 h 257"/>
                <a:gd name="T10" fmla="*/ 152 w 157"/>
                <a:gd name="T11" fmla="*/ 226 h 257"/>
                <a:gd name="T12" fmla="*/ 148 w 157"/>
                <a:gd name="T13" fmla="*/ 238 h 257"/>
                <a:gd name="T14" fmla="*/ 144 w 157"/>
                <a:gd name="T15" fmla="*/ 249 h 257"/>
                <a:gd name="T16" fmla="*/ 140 w 157"/>
                <a:gd name="T17" fmla="*/ 257 h 257"/>
                <a:gd name="T18" fmla="*/ 134 w 157"/>
                <a:gd name="T19" fmla="*/ 257 h 257"/>
                <a:gd name="T20" fmla="*/ 127 w 157"/>
                <a:gd name="T21" fmla="*/ 253 h 257"/>
                <a:gd name="T22" fmla="*/ 119 w 157"/>
                <a:gd name="T23" fmla="*/ 245 h 257"/>
                <a:gd name="T24" fmla="*/ 111 w 157"/>
                <a:gd name="T25" fmla="*/ 238 h 257"/>
                <a:gd name="T26" fmla="*/ 104 w 157"/>
                <a:gd name="T27" fmla="*/ 228 h 257"/>
                <a:gd name="T28" fmla="*/ 96 w 157"/>
                <a:gd name="T29" fmla="*/ 221 h 257"/>
                <a:gd name="T30" fmla="*/ 87 w 157"/>
                <a:gd name="T31" fmla="*/ 221 h 257"/>
                <a:gd name="T32" fmla="*/ 77 w 157"/>
                <a:gd name="T33" fmla="*/ 234 h 257"/>
                <a:gd name="T34" fmla="*/ 64 w 157"/>
                <a:gd name="T35" fmla="*/ 221 h 257"/>
                <a:gd name="T36" fmla="*/ 48 w 157"/>
                <a:gd name="T37" fmla="*/ 200 h 257"/>
                <a:gd name="T38" fmla="*/ 33 w 157"/>
                <a:gd name="T39" fmla="*/ 177 h 257"/>
                <a:gd name="T40" fmla="*/ 25 w 157"/>
                <a:gd name="T41" fmla="*/ 162 h 257"/>
                <a:gd name="T42" fmla="*/ 23 w 157"/>
                <a:gd name="T43" fmla="*/ 141 h 257"/>
                <a:gd name="T44" fmla="*/ 19 w 157"/>
                <a:gd name="T45" fmla="*/ 108 h 257"/>
                <a:gd name="T46" fmla="*/ 14 w 157"/>
                <a:gd name="T47" fmla="*/ 76 h 257"/>
                <a:gd name="T48" fmla="*/ 0 w 157"/>
                <a:gd name="T49" fmla="*/ 51 h 257"/>
                <a:gd name="T50" fmla="*/ 10 w 157"/>
                <a:gd name="T51" fmla="*/ 44 h 257"/>
                <a:gd name="T52" fmla="*/ 19 w 157"/>
                <a:gd name="T53" fmla="*/ 32 h 257"/>
                <a:gd name="T54" fmla="*/ 27 w 157"/>
                <a:gd name="T55" fmla="*/ 17 h 257"/>
                <a:gd name="T56" fmla="*/ 27 w 157"/>
                <a:gd name="T57" fmla="*/ 0 h 257"/>
                <a:gd name="T58" fmla="*/ 35 w 157"/>
                <a:gd name="T59" fmla="*/ 7 h 257"/>
                <a:gd name="T60" fmla="*/ 46 w 157"/>
                <a:gd name="T61" fmla="*/ 25 h 257"/>
                <a:gd name="T62" fmla="*/ 60 w 157"/>
                <a:gd name="T63" fmla="*/ 47 h 257"/>
                <a:gd name="T64" fmla="*/ 75 w 157"/>
                <a:gd name="T65" fmla="*/ 76 h 257"/>
                <a:gd name="T66" fmla="*/ 92 w 157"/>
                <a:gd name="T67" fmla="*/ 104 h 257"/>
                <a:gd name="T68" fmla="*/ 110 w 157"/>
                <a:gd name="T69" fmla="*/ 129 h 257"/>
                <a:gd name="T70" fmla="*/ 129 w 157"/>
                <a:gd name="T71" fmla="*/ 146 h 257"/>
                <a:gd name="T72" fmla="*/ 150 w 157"/>
                <a:gd name="T73" fmla="*/ 156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7" h="257">
                  <a:moveTo>
                    <a:pt x="150" y="156"/>
                  </a:moveTo>
                  <a:lnTo>
                    <a:pt x="154" y="169"/>
                  </a:lnTo>
                  <a:lnTo>
                    <a:pt x="157" y="186"/>
                  </a:lnTo>
                  <a:lnTo>
                    <a:pt x="157" y="205"/>
                  </a:lnTo>
                  <a:lnTo>
                    <a:pt x="155" y="219"/>
                  </a:lnTo>
                  <a:lnTo>
                    <a:pt x="152" y="226"/>
                  </a:lnTo>
                  <a:lnTo>
                    <a:pt x="148" y="238"/>
                  </a:lnTo>
                  <a:lnTo>
                    <a:pt x="144" y="249"/>
                  </a:lnTo>
                  <a:lnTo>
                    <a:pt x="140" y="257"/>
                  </a:lnTo>
                  <a:lnTo>
                    <a:pt x="134" y="257"/>
                  </a:lnTo>
                  <a:lnTo>
                    <a:pt x="127" y="253"/>
                  </a:lnTo>
                  <a:lnTo>
                    <a:pt x="119" y="245"/>
                  </a:lnTo>
                  <a:lnTo>
                    <a:pt x="111" y="238"/>
                  </a:lnTo>
                  <a:lnTo>
                    <a:pt x="104" y="228"/>
                  </a:lnTo>
                  <a:lnTo>
                    <a:pt x="96" y="221"/>
                  </a:lnTo>
                  <a:lnTo>
                    <a:pt x="87" y="221"/>
                  </a:lnTo>
                  <a:lnTo>
                    <a:pt x="77" y="234"/>
                  </a:lnTo>
                  <a:lnTo>
                    <a:pt x="64" y="221"/>
                  </a:lnTo>
                  <a:lnTo>
                    <a:pt x="48" y="200"/>
                  </a:lnTo>
                  <a:lnTo>
                    <a:pt x="33" y="177"/>
                  </a:lnTo>
                  <a:lnTo>
                    <a:pt x="25" y="162"/>
                  </a:lnTo>
                  <a:lnTo>
                    <a:pt x="23" y="141"/>
                  </a:lnTo>
                  <a:lnTo>
                    <a:pt x="19" y="108"/>
                  </a:lnTo>
                  <a:lnTo>
                    <a:pt x="14" y="76"/>
                  </a:lnTo>
                  <a:lnTo>
                    <a:pt x="0" y="51"/>
                  </a:lnTo>
                  <a:lnTo>
                    <a:pt x="10" y="44"/>
                  </a:lnTo>
                  <a:lnTo>
                    <a:pt x="19" y="32"/>
                  </a:lnTo>
                  <a:lnTo>
                    <a:pt x="27" y="17"/>
                  </a:lnTo>
                  <a:lnTo>
                    <a:pt x="27" y="0"/>
                  </a:lnTo>
                  <a:lnTo>
                    <a:pt x="35" y="7"/>
                  </a:lnTo>
                  <a:lnTo>
                    <a:pt x="46" y="25"/>
                  </a:lnTo>
                  <a:lnTo>
                    <a:pt x="60" y="47"/>
                  </a:lnTo>
                  <a:lnTo>
                    <a:pt x="75" y="76"/>
                  </a:lnTo>
                  <a:lnTo>
                    <a:pt x="92" y="104"/>
                  </a:lnTo>
                  <a:lnTo>
                    <a:pt x="110" y="129"/>
                  </a:lnTo>
                  <a:lnTo>
                    <a:pt x="129" y="146"/>
                  </a:lnTo>
                  <a:lnTo>
                    <a:pt x="150" y="156"/>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5" name="Freeform 41">
              <a:extLst>
                <a:ext uri="{FF2B5EF4-FFF2-40B4-BE49-F238E27FC236}">
                  <a16:creationId xmlns:a16="http://schemas.microsoft.com/office/drawing/2014/main" id="{F1E11B69-610D-794F-B54A-F52B85E51F7F}"/>
                </a:ext>
              </a:extLst>
            </p:cNvPr>
            <p:cNvSpPr>
              <a:spLocks/>
            </p:cNvSpPr>
            <p:nvPr/>
          </p:nvSpPr>
          <p:spPr bwMode="auto">
            <a:xfrm>
              <a:off x="4018" y="2989"/>
              <a:ext cx="172" cy="737"/>
            </a:xfrm>
            <a:custGeom>
              <a:avLst/>
              <a:gdLst>
                <a:gd name="T0" fmla="*/ 51 w 343"/>
                <a:gd name="T1" fmla="*/ 176 h 1474"/>
                <a:gd name="T2" fmla="*/ 78 w 343"/>
                <a:gd name="T3" fmla="*/ 123 h 1474"/>
                <a:gd name="T4" fmla="*/ 80 w 343"/>
                <a:gd name="T5" fmla="*/ 19 h 1474"/>
                <a:gd name="T6" fmla="*/ 38 w 343"/>
                <a:gd name="T7" fmla="*/ 13 h 1474"/>
                <a:gd name="T8" fmla="*/ 9 w 343"/>
                <a:gd name="T9" fmla="*/ 41 h 1474"/>
                <a:gd name="T10" fmla="*/ 25 w 343"/>
                <a:gd name="T11" fmla="*/ 95 h 1474"/>
                <a:gd name="T12" fmla="*/ 4 w 343"/>
                <a:gd name="T13" fmla="*/ 180 h 1474"/>
                <a:gd name="T14" fmla="*/ 13 w 343"/>
                <a:gd name="T15" fmla="*/ 378 h 1474"/>
                <a:gd name="T16" fmla="*/ 30 w 343"/>
                <a:gd name="T17" fmla="*/ 540 h 1474"/>
                <a:gd name="T18" fmla="*/ 38 w 343"/>
                <a:gd name="T19" fmla="*/ 663 h 1474"/>
                <a:gd name="T20" fmla="*/ 86 w 343"/>
                <a:gd name="T21" fmla="*/ 743 h 1474"/>
                <a:gd name="T22" fmla="*/ 97 w 343"/>
                <a:gd name="T23" fmla="*/ 662 h 1474"/>
                <a:gd name="T24" fmla="*/ 69 w 343"/>
                <a:gd name="T25" fmla="*/ 490 h 1474"/>
                <a:gd name="T26" fmla="*/ 69 w 343"/>
                <a:gd name="T27" fmla="*/ 403 h 1474"/>
                <a:gd name="T28" fmla="*/ 84 w 343"/>
                <a:gd name="T29" fmla="*/ 409 h 1474"/>
                <a:gd name="T30" fmla="*/ 99 w 343"/>
                <a:gd name="T31" fmla="*/ 502 h 1474"/>
                <a:gd name="T32" fmla="*/ 119 w 343"/>
                <a:gd name="T33" fmla="*/ 629 h 1474"/>
                <a:gd name="T34" fmla="*/ 141 w 343"/>
                <a:gd name="T35" fmla="*/ 709 h 1474"/>
                <a:gd name="T36" fmla="*/ 132 w 343"/>
                <a:gd name="T37" fmla="*/ 753 h 1474"/>
                <a:gd name="T38" fmla="*/ 128 w 343"/>
                <a:gd name="T39" fmla="*/ 779 h 1474"/>
                <a:gd name="T40" fmla="*/ 176 w 343"/>
                <a:gd name="T41" fmla="*/ 850 h 1474"/>
                <a:gd name="T42" fmla="*/ 197 w 343"/>
                <a:gd name="T43" fmla="*/ 966 h 1474"/>
                <a:gd name="T44" fmla="*/ 205 w 343"/>
                <a:gd name="T45" fmla="*/ 1154 h 1474"/>
                <a:gd name="T46" fmla="*/ 233 w 343"/>
                <a:gd name="T47" fmla="*/ 1225 h 1474"/>
                <a:gd name="T48" fmla="*/ 212 w 343"/>
                <a:gd name="T49" fmla="*/ 1259 h 1474"/>
                <a:gd name="T50" fmla="*/ 209 w 343"/>
                <a:gd name="T51" fmla="*/ 1341 h 1474"/>
                <a:gd name="T52" fmla="*/ 243 w 343"/>
                <a:gd name="T53" fmla="*/ 1453 h 1474"/>
                <a:gd name="T54" fmla="*/ 287 w 343"/>
                <a:gd name="T55" fmla="*/ 1474 h 1474"/>
                <a:gd name="T56" fmla="*/ 274 w 343"/>
                <a:gd name="T57" fmla="*/ 1400 h 1474"/>
                <a:gd name="T58" fmla="*/ 285 w 343"/>
                <a:gd name="T59" fmla="*/ 1276 h 1474"/>
                <a:gd name="T60" fmla="*/ 301 w 343"/>
                <a:gd name="T61" fmla="*/ 1232 h 1474"/>
                <a:gd name="T62" fmla="*/ 258 w 343"/>
                <a:gd name="T63" fmla="*/ 987 h 1474"/>
                <a:gd name="T64" fmla="*/ 274 w 343"/>
                <a:gd name="T65" fmla="*/ 932 h 1474"/>
                <a:gd name="T66" fmla="*/ 291 w 343"/>
                <a:gd name="T67" fmla="*/ 930 h 1474"/>
                <a:gd name="T68" fmla="*/ 329 w 343"/>
                <a:gd name="T69" fmla="*/ 928 h 1474"/>
                <a:gd name="T70" fmla="*/ 314 w 343"/>
                <a:gd name="T71" fmla="*/ 894 h 1474"/>
                <a:gd name="T72" fmla="*/ 329 w 343"/>
                <a:gd name="T73" fmla="*/ 869 h 1474"/>
                <a:gd name="T74" fmla="*/ 327 w 343"/>
                <a:gd name="T75" fmla="*/ 842 h 1474"/>
                <a:gd name="T76" fmla="*/ 297 w 343"/>
                <a:gd name="T77" fmla="*/ 867 h 1474"/>
                <a:gd name="T78" fmla="*/ 258 w 343"/>
                <a:gd name="T79" fmla="*/ 848 h 1474"/>
                <a:gd name="T80" fmla="*/ 276 w 343"/>
                <a:gd name="T81" fmla="*/ 831 h 1474"/>
                <a:gd name="T82" fmla="*/ 302 w 343"/>
                <a:gd name="T83" fmla="*/ 806 h 1474"/>
                <a:gd name="T84" fmla="*/ 266 w 343"/>
                <a:gd name="T85" fmla="*/ 799 h 1474"/>
                <a:gd name="T86" fmla="*/ 247 w 343"/>
                <a:gd name="T87" fmla="*/ 730 h 1474"/>
                <a:gd name="T88" fmla="*/ 218 w 343"/>
                <a:gd name="T89" fmla="*/ 743 h 1474"/>
                <a:gd name="T90" fmla="*/ 178 w 343"/>
                <a:gd name="T91" fmla="*/ 776 h 1474"/>
                <a:gd name="T92" fmla="*/ 174 w 343"/>
                <a:gd name="T93" fmla="*/ 745 h 1474"/>
                <a:gd name="T94" fmla="*/ 220 w 343"/>
                <a:gd name="T95" fmla="*/ 684 h 1474"/>
                <a:gd name="T96" fmla="*/ 209 w 343"/>
                <a:gd name="T97" fmla="*/ 644 h 1474"/>
                <a:gd name="T98" fmla="*/ 228 w 343"/>
                <a:gd name="T99" fmla="*/ 616 h 1474"/>
                <a:gd name="T100" fmla="*/ 253 w 343"/>
                <a:gd name="T101" fmla="*/ 585 h 1474"/>
                <a:gd name="T102" fmla="*/ 222 w 343"/>
                <a:gd name="T103" fmla="*/ 559 h 1474"/>
                <a:gd name="T104" fmla="*/ 191 w 343"/>
                <a:gd name="T105" fmla="*/ 517 h 1474"/>
                <a:gd name="T106" fmla="*/ 172 w 343"/>
                <a:gd name="T107" fmla="*/ 445 h 1474"/>
                <a:gd name="T108" fmla="*/ 143 w 343"/>
                <a:gd name="T109" fmla="*/ 384 h 1474"/>
                <a:gd name="T110" fmla="*/ 97 w 343"/>
                <a:gd name="T111" fmla="*/ 287 h 14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43" h="1474">
                  <a:moveTo>
                    <a:pt x="55" y="218"/>
                  </a:moveTo>
                  <a:lnTo>
                    <a:pt x="46" y="209"/>
                  </a:lnTo>
                  <a:lnTo>
                    <a:pt x="46" y="194"/>
                  </a:lnTo>
                  <a:lnTo>
                    <a:pt x="51" y="176"/>
                  </a:lnTo>
                  <a:lnTo>
                    <a:pt x="59" y="163"/>
                  </a:lnTo>
                  <a:lnTo>
                    <a:pt x="65" y="152"/>
                  </a:lnTo>
                  <a:lnTo>
                    <a:pt x="73" y="138"/>
                  </a:lnTo>
                  <a:lnTo>
                    <a:pt x="78" y="123"/>
                  </a:lnTo>
                  <a:lnTo>
                    <a:pt x="84" y="102"/>
                  </a:lnTo>
                  <a:lnTo>
                    <a:pt x="88" y="76"/>
                  </a:lnTo>
                  <a:lnTo>
                    <a:pt x="86" y="45"/>
                  </a:lnTo>
                  <a:lnTo>
                    <a:pt x="80" y="19"/>
                  </a:lnTo>
                  <a:lnTo>
                    <a:pt x="73" y="0"/>
                  </a:lnTo>
                  <a:lnTo>
                    <a:pt x="61" y="1"/>
                  </a:lnTo>
                  <a:lnTo>
                    <a:pt x="50" y="7"/>
                  </a:lnTo>
                  <a:lnTo>
                    <a:pt x="38" y="13"/>
                  </a:lnTo>
                  <a:lnTo>
                    <a:pt x="30" y="19"/>
                  </a:lnTo>
                  <a:lnTo>
                    <a:pt x="21" y="26"/>
                  </a:lnTo>
                  <a:lnTo>
                    <a:pt x="15" y="34"/>
                  </a:lnTo>
                  <a:lnTo>
                    <a:pt x="9" y="41"/>
                  </a:lnTo>
                  <a:lnTo>
                    <a:pt x="4" y="47"/>
                  </a:lnTo>
                  <a:lnTo>
                    <a:pt x="21" y="60"/>
                  </a:lnTo>
                  <a:lnTo>
                    <a:pt x="27" y="76"/>
                  </a:lnTo>
                  <a:lnTo>
                    <a:pt x="25" y="95"/>
                  </a:lnTo>
                  <a:lnTo>
                    <a:pt x="19" y="110"/>
                  </a:lnTo>
                  <a:lnTo>
                    <a:pt x="11" y="127"/>
                  </a:lnTo>
                  <a:lnTo>
                    <a:pt x="7" y="152"/>
                  </a:lnTo>
                  <a:lnTo>
                    <a:pt x="4" y="180"/>
                  </a:lnTo>
                  <a:lnTo>
                    <a:pt x="0" y="211"/>
                  </a:lnTo>
                  <a:lnTo>
                    <a:pt x="0" y="254"/>
                  </a:lnTo>
                  <a:lnTo>
                    <a:pt x="5" y="315"/>
                  </a:lnTo>
                  <a:lnTo>
                    <a:pt x="13" y="378"/>
                  </a:lnTo>
                  <a:lnTo>
                    <a:pt x="23" y="429"/>
                  </a:lnTo>
                  <a:lnTo>
                    <a:pt x="28" y="469"/>
                  </a:lnTo>
                  <a:lnTo>
                    <a:pt x="32" y="506"/>
                  </a:lnTo>
                  <a:lnTo>
                    <a:pt x="30" y="540"/>
                  </a:lnTo>
                  <a:lnTo>
                    <a:pt x="27" y="572"/>
                  </a:lnTo>
                  <a:lnTo>
                    <a:pt x="25" y="604"/>
                  </a:lnTo>
                  <a:lnTo>
                    <a:pt x="30" y="635"/>
                  </a:lnTo>
                  <a:lnTo>
                    <a:pt x="38" y="663"/>
                  </a:lnTo>
                  <a:lnTo>
                    <a:pt x="48" y="688"/>
                  </a:lnTo>
                  <a:lnTo>
                    <a:pt x="59" y="711"/>
                  </a:lnTo>
                  <a:lnTo>
                    <a:pt x="71" y="732"/>
                  </a:lnTo>
                  <a:lnTo>
                    <a:pt x="86" y="743"/>
                  </a:lnTo>
                  <a:lnTo>
                    <a:pt x="103" y="736"/>
                  </a:lnTo>
                  <a:lnTo>
                    <a:pt x="113" y="717"/>
                  </a:lnTo>
                  <a:lnTo>
                    <a:pt x="111" y="692"/>
                  </a:lnTo>
                  <a:lnTo>
                    <a:pt x="97" y="662"/>
                  </a:lnTo>
                  <a:lnTo>
                    <a:pt x="80" y="620"/>
                  </a:lnTo>
                  <a:lnTo>
                    <a:pt x="69" y="572"/>
                  </a:lnTo>
                  <a:lnTo>
                    <a:pt x="67" y="526"/>
                  </a:lnTo>
                  <a:lnTo>
                    <a:pt x="69" y="490"/>
                  </a:lnTo>
                  <a:lnTo>
                    <a:pt x="74" y="468"/>
                  </a:lnTo>
                  <a:lnTo>
                    <a:pt x="76" y="452"/>
                  </a:lnTo>
                  <a:lnTo>
                    <a:pt x="74" y="431"/>
                  </a:lnTo>
                  <a:lnTo>
                    <a:pt x="69" y="403"/>
                  </a:lnTo>
                  <a:lnTo>
                    <a:pt x="61" y="365"/>
                  </a:lnTo>
                  <a:lnTo>
                    <a:pt x="69" y="376"/>
                  </a:lnTo>
                  <a:lnTo>
                    <a:pt x="76" y="391"/>
                  </a:lnTo>
                  <a:lnTo>
                    <a:pt x="84" y="409"/>
                  </a:lnTo>
                  <a:lnTo>
                    <a:pt x="88" y="420"/>
                  </a:lnTo>
                  <a:lnTo>
                    <a:pt x="92" y="437"/>
                  </a:lnTo>
                  <a:lnTo>
                    <a:pt x="97" y="468"/>
                  </a:lnTo>
                  <a:lnTo>
                    <a:pt x="99" y="502"/>
                  </a:lnTo>
                  <a:lnTo>
                    <a:pt x="99" y="528"/>
                  </a:lnTo>
                  <a:lnTo>
                    <a:pt x="103" y="559"/>
                  </a:lnTo>
                  <a:lnTo>
                    <a:pt x="111" y="595"/>
                  </a:lnTo>
                  <a:lnTo>
                    <a:pt x="119" y="629"/>
                  </a:lnTo>
                  <a:lnTo>
                    <a:pt x="126" y="652"/>
                  </a:lnTo>
                  <a:lnTo>
                    <a:pt x="132" y="669"/>
                  </a:lnTo>
                  <a:lnTo>
                    <a:pt x="138" y="690"/>
                  </a:lnTo>
                  <a:lnTo>
                    <a:pt x="141" y="709"/>
                  </a:lnTo>
                  <a:lnTo>
                    <a:pt x="143" y="724"/>
                  </a:lnTo>
                  <a:lnTo>
                    <a:pt x="141" y="736"/>
                  </a:lnTo>
                  <a:lnTo>
                    <a:pt x="138" y="745"/>
                  </a:lnTo>
                  <a:lnTo>
                    <a:pt x="132" y="753"/>
                  </a:lnTo>
                  <a:lnTo>
                    <a:pt x="128" y="759"/>
                  </a:lnTo>
                  <a:lnTo>
                    <a:pt x="126" y="764"/>
                  </a:lnTo>
                  <a:lnTo>
                    <a:pt x="126" y="772"/>
                  </a:lnTo>
                  <a:lnTo>
                    <a:pt x="128" y="779"/>
                  </a:lnTo>
                  <a:lnTo>
                    <a:pt x="134" y="789"/>
                  </a:lnTo>
                  <a:lnTo>
                    <a:pt x="143" y="802"/>
                  </a:lnTo>
                  <a:lnTo>
                    <a:pt x="159" y="823"/>
                  </a:lnTo>
                  <a:lnTo>
                    <a:pt x="176" y="850"/>
                  </a:lnTo>
                  <a:lnTo>
                    <a:pt x="187" y="877"/>
                  </a:lnTo>
                  <a:lnTo>
                    <a:pt x="193" y="901"/>
                  </a:lnTo>
                  <a:lnTo>
                    <a:pt x="195" y="932"/>
                  </a:lnTo>
                  <a:lnTo>
                    <a:pt x="197" y="966"/>
                  </a:lnTo>
                  <a:lnTo>
                    <a:pt x="197" y="996"/>
                  </a:lnTo>
                  <a:lnTo>
                    <a:pt x="197" y="1038"/>
                  </a:lnTo>
                  <a:lnTo>
                    <a:pt x="201" y="1097"/>
                  </a:lnTo>
                  <a:lnTo>
                    <a:pt x="205" y="1154"/>
                  </a:lnTo>
                  <a:lnTo>
                    <a:pt x="210" y="1198"/>
                  </a:lnTo>
                  <a:lnTo>
                    <a:pt x="224" y="1206"/>
                  </a:lnTo>
                  <a:lnTo>
                    <a:pt x="230" y="1215"/>
                  </a:lnTo>
                  <a:lnTo>
                    <a:pt x="233" y="1225"/>
                  </a:lnTo>
                  <a:lnTo>
                    <a:pt x="235" y="1230"/>
                  </a:lnTo>
                  <a:lnTo>
                    <a:pt x="232" y="1236"/>
                  </a:lnTo>
                  <a:lnTo>
                    <a:pt x="222" y="1246"/>
                  </a:lnTo>
                  <a:lnTo>
                    <a:pt x="212" y="1259"/>
                  </a:lnTo>
                  <a:lnTo>
                    <a:pt x="207" y="1272"/>
                  </a:lnTo>
                  <a:lnTo>
                    <a:pt x="205" y="1289"/>
                  </a:lnTo>
                  <a:lnTo>
                    <a:pt x="205" y="1312"/>
                  </a:lnTo>
                  <a:lnTo>
                    <a:pt x="209" y="1341"/>
                  </a:lnTo>
                  <a:lnTo>
                    <a:pt x="212" y="1369"/>
                  </a:lnTo>
                  <a:lnTo>
                    <a:pt x="220" y="1400"/>
                  </a:lnTo>
                  <a:lnTo>
                    <a:pt x="230" y="1428"/>
                  </a:lnTo>
                  <a:lnTo>
                    <a:pt x="243" y="1453"/>
                  </a:lnTo>
                  <a:lnTo>
                    <a:pt x="260" y="1472"/>
                  </a:lnTo>
                  <a:lnTo>
                    <a:pt x="264" y="1474"/>
                  </a:lnTo>
                  <a:lnTo>
                    <a:pt x="274" y="1474"/>
                  </a:lnTo>
                  <a:lnTo>
                    <a:pt x="287" y="1474"/>
                  </a:lnTo>
                  <a:lnTo>
                    <a:pt x="302" y="1472"/>
                  </a:lnTo>
                  <a:lnTo>
                    <a:pt x="293" y="1457"/>
                  </a:lnTo>
                  <a:lnTo>
                    <a:pt x="283" y="1432"/>
                  </a:lnTo>
                  <a:lnTo>
                    <a:pt x="274" y="1400"/>
                  </a:lnTo>
                  <a:lnTo>
                    <a:pt x="268" y="1363"/>
                  </a:lnTo>
                  <a:lnTo>
                    <a:pt x="266" y="1329"/>
                  </a:lnTo>
                  <a:lnTo>
                    <a:pt x="272" y="1299"/>
                  </a:lnTo>
                  <a:lnTo>
                    <a:pt x="285" y="1276"/>
                  </a:lnTo>
                  <a:lnTo>
                    <a:pt x="308" y="1266"/>
                  </a:lnTo>
                  <a:lnTo>
                    <a:pt x="310" y="1255"/>
                  </a:lnTo>
                  <a:lnTo>
                    <a:pt x="306" y="1242"/>
                  </a:lnTo>
                  <a:lnTo>
                    <a:pt x="301" y="1232"/>
                  </a:lnTo>
                  <a:lnTo>
                    <a:pt x="291" y="1225"/>
                  </a:lnTo>
                  <a:lnTo>
                    <a:pt x="283" y="1164"/>
                  </a:lnTo>
                  <a:lnTo>
                    <a:pt x="270" y="1072"/>
                  </a:lnTo>
                  <a:lnTo>
                    <a:pt x="258" y="987"/>
                  </a:lnTo>
                  <a:lnTo>
                    <a:pt x="251" y="941"/>
                  </a:lnTo>
                  <a:lnTo>
                    <a:pt x="258" y="939"/>
                  </a:lnTo>
                  <a:lnTo>
                    <a:pt x="266" y="935"/>
                  </a:lnTo>
                  <a:lnTo>
                    <a:pt x="274" y="932"/>
                  </a:lnTo>
                  <a:lnTo>
                    <a:pt x="279" y="930"/>
                  </a:lnTo>
                  <a:lnTo>
                    <a:pt x="281" y="930"/>
                  </a:lnTo>
                  <a:lnTo>
                    <a:pt x="287" y="930"/>
                  </a:lnTo>
                  <a:lnTo>
                    <a:pt x="291" y="930"/>
                  </a:lnTo>
                  <a:lnTo>
                    <a:pt x="299" y="932"/>
                  </a:lnTo>
                  <a:lnTo>
                    <a:pt x="308" y="932"/>
                  </a:lnTo>
                  <a:lnTo>
                    <a:pt x="318" y="930"/>
                  </a:lnTo>
                  <a:lnTo>
                    <a:pt x="329" y="928"/>
                  </a:lnTo>
                  <a:lnTo>
                    <a:pt x="343" y="924"/>
                  </a:lnTo>
                  <a:lnTo>
                    <a:pt x="333" y="915"/>
                  </a:lnTo>
                  <a:lnTo>
                    <a:pt x="322" y="903"/>
                  </a:lnTo>
                  <a:lnTo>
                    <a:pt x="314" y="894"/>
                  </a:lnTo>
                  <a:lnTo>
                    <a:pt x="312" y="884"/>
                  </a:lnTo>
                  <a:lnTo>
                    <a:pt x="316" y="877"/>
                  </a:lnTo>
                  <a:lnTo>
                    <a:pt x="322" y="873"/>
                  </a:lnTo>
                  <a:lnTo>
                    <a:pt x="329" y="869"/>
                  </a:lnTo>
                  <a:lnTo>
                    <a:pt x="341" y="869"/>
                  </a:lnTo>
                  <a:lnTo>
                    <a:pt x="339" y="857"/>
                  </a:lnTo>
                  <a:lnTo>
                    <a:pt x="333" y="850"/>
                  </a:lnTo>
                  <a:lnTo>
                    <a:pt x="327" y="842"/>
                  </a:lnTo>
                  <a:lnTo>
                    <a:pt x="320" y="838"/>
                  </a:lnTo>
                  <a:lnTo>
                    <a:pt x="312" y="846"/>
                  </a:lnTo>
                  <a:lnTo>
                    <a:pt x="304" y="857"/>
                  </a:lnTo>
                  <a:lnTo>
                    <a:pt x="297" y="867"/>
                  </a:lnTo>
                  <a:lnTo>
                    <a:pt x="291" y="875"/>
                  </a:lnTo>
                  <a:lnTo>
                    <a:pt x="281" y="867"/>
                  </a:lnTo>
                  <a:lnTo>
                    <a:pt x="270" y="857"/>
                  </a:lnTo>
                  <a:lnTo>
                    <a:pt x="258" y="848"/>
                  </a:lnTo>
                  <a:lnTo>
                    <a:pt x="249" y="840"/>
                  </a:lnTo>
                  <a:lnTo>
                    <a:pt x="256" y="838"/>
                  </a:lnTo>
                  <a:lnTo>
                    <a:pt x="266" y="835"/>
                  </a:lnTo>
                  <a:lnTo>
                    <a:pt x="276" y="831"/>
                  </a:lnTo>
                  <a:lnTo>
                    <a:pt x="285" y="823"/>
                  </a:lnTo>
                  <a:lnTo>
                    <a:pt x="293" y="818"/>
                  </a:lnTo>
                  <a:lnTo>
                    <a:pt x="299" y="812"/>
                  </a:lnTo>
                  <a:lnTo>
                    <a:pt x="302" y="806"/>
                  </a:lnTo>
                  <a:lnTo>
                    <a:pt x="302" y="802"/>
                  </a:lnTo>
                  <a:lnTo>
                    <a:pt x="295" y="799"/>
                  </a:lnTo>
                  <a:lnTo>
                    <a:pt x="279" y="799"/>
                  </a:lnTo>
                  <a:lnTo>
                    <a:pt x="266" y="799"/>
                  </a:lnTo>
                  <a:lnTo>
                    <a:pt x="256" y="789"/>
                  </a:lnTo>
                  <a:lnTo>
                    <a:pt x="253" y="772"/>
                  </a:lnTo>
                  <a:lnTo>
                    <a:pt x="249" y="751"/>
                  </a:lnTo>
                  <a:lnTo>
                    <a:pt x="247" y="730"/>
                  </a:lnTo>
                  <a:lnTo>
                    <a:pt x="249" y="713"/>
                  </a:lnTo>
                  <a:lnTo>
                    <a:pt x="239" y="721"/>
                  </a:lnTo>
                  <a:lnTo>
                    <a:pt x="230" y="732"/>
                  </a:lnTo>
                  <a:lnTo>
                    <a:pt x="218" y="743"/>
                  </a:lnTo>
                  <a:lnTo>
                    <a:pt x="207" y="755"/>
                  </a:lnTo>
                  <a:lnTo>
                    <a:pt x="197" y="764"/>
                  </a:lnTo>
                  <a:lnTo>
                    <a:pt x="186" y="772"/>
                  </a:lnTo>
                  <a:lnTo>
                    <a:pt x="178" y="776"/>
                  </a:lnTo>
                  <a:lnTo>
                    <a:pt x="170" y="774"/>
                  </a:lnTo>
                  <a:lnTo>
                    <a:pt x="166" y="768"/>
                  </a:lnTo>
                  <a:lnTo>
                    <a:pt x="168" y="757"/>
                  </a:lnTo>
                  <a:lnTo>
                    <a:pt x="174" y="745"/>
                  </a:lnTo>
                  <a:lnTo>
                    <a:pt x="182" y="730"/>
                  </a:lnTo>
                  <a:lnTo>
                    <a:pt x="193" y="713"/>
                  </a:lnTo>
                  <a:lnTo>
                    <a:pt x="205" y="698"/>
                  </a:lnTo>
                  <a:lnTo>
                    <a:pt x="220" y="684"/>
                  </a:lnTo>
                  <a:lnTo>
                    <a:pt x="233" y="675"/>
                  </a:lnTo>
                  <a:lnTo>
                    <a:pt x="232" y="663"/>
                  </a:lnTo>
                  <a:lnTo>
                    <a:pt x="220" y="654"/>
                  </a:lnTo>
                  <a:lnTo>
                    <a:pt x="209" y="644"/>
                  </a:lnTo>
                  <a:lnTo>
                    <a:pt x="205" y="637"/>
                  </a:lnTo>
                  <a:lnTo>
                    <a:pt x="210" y="631"/>
                  </a:lnTo>
                  <a:lnTo>
                    <a:pt x="218" y="623"/>
                  </a:lnTo>
                  <a:lnTo>
                    <a:pt x="228" y="616"/>
                  </a:lnTo>
                  <a:lnTo>
                    <a:pt x="237" y="608"/>
                  </a:lnTo>
                  <a:lnTo>
                    <a:pt x="247" y="601"/>
                  </a:lnTo>
                  <a:lnTo>
                    <a:pt x="253" y="593"/>
                  </a:lnTo>
                  <a:lnTo>
                    <a:pt x="253" y="585"/>
                  </a:lnTo>
                  <a:lnTo>
                    <a:pt x="249" y="580"/>
                  </a:lnTo>
                  <a:lnTo>
                    <a:pt x="241" y="574"/>
                  </a:lnTo>
                  <a:lnTo>
                    <a:pt x="232" y="566"/>
                  </a:lnTo>
                  <a:lnTo>
                    <a:pt x="222" y="559"/>
                  </a:lnTo>
                  <a:lnTo>
                    <a:pt x="214" y="549"/>
                  </a:lnTo>
                  <a:lnTo>
                    <a:pt x="205" y="540"/>
                  </a:lnTo>
                  <a:lnTo>
                    <a:pt x="199" y="528"/>
                  </a:lnTo>
                  <a:lnTo>
                    <a:pt x="191" y="517"/>
                  </a:lnTo>
                  <a:lnTo>
                    <a:pt x="187" y="506"/>
                  </a:lnTo>
                  <a:lnTo>
                    <a:pt x="182" y="483"/>
                  </a:lnTo>
                  <a:lnTo>
                    <a:pt x="176" y="462"/>
                  </a:lnTo>
                  <a:lnTo>
                    <a:pt x="172" y="445"/>
                  </a:lnTo>
                  <a:lnTo>
                    <a:pt x="168" y="433"/>
                  </a:lnTo>
                  <a:lnTo>
                    <a:pt x="161" y="420"/>
                  </a:lnTo>
                  <a:lnTo>
                    <a:pt x="153" y="403"/>
                  </a:lnTo>
                  <a:lnTo>
                    <a:pt x="143" y="384"/>
                  </a:lnTo>
                  <a:lnTo>
                    <a:pt x="138" y="367"/>
                  </a:lnTo>
                  <a:lnTo>
                    <a:pt x="126" y="344"/>
                  </a:lnTo>
                  <a:lnTo>
                    <a:pt x="111" y="315"/>
                  </a:lnTo>
                  <a:lnTo>
                    <a:pt x="97" y="287"/>
                  </a:lnTo>
                  <a:lnTo>
                    <a:pt x="99" y="270"/>
                  </a:lnTo>
                  <a:lnTo>
                    <a:pt x="55" y="218"/>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6" name="Freeform 42">
              <a:extLst>
                <a:ext uri="{FF2B5EF4-FFF2-40B4-BE49-F238E27FC236}">
                  <a16:creationId xmlns:a16="http://schemas.microsoft.com/office/drawing/2014/main" id="{71F04C94-C704-E64F-9255-6298316B6C5E}"/>
                </a:ext>
              </a:extLst>
            </p:cNvPr>
            <p:cNvSpPr>
              <a:spLocks/>
            </p:cNvSpPr>
            <p:nvPr/>
          </p:nvSpPr>
          <p:spPr bwMode="auto">
            <a:xfrm>
              <a:off x="4171" y="2625"/>
              <a:ext cx="482" cy="459"/>
            </a:xfrm>
            <a:custGeom>
              <a:avLst/>
              <a:gdLst>
                <a:gd name="T0" fmla="*/ 232 w 964"/>
                <a:gd name="T1" fmla="*/ 66 h 917"/>
                <a:gd name="T2" fmla="*/ 251 w 964"/>
                <a:gd name="T3" fmla="*/ 91 h 917"/>
                <a:gd name="T4" fmla="*/ 361 w 964"/>
                <a:gd name="T5" fmla="*/ 7 h 917"/>
                <a:gd name="T6" fmla="*/ 339 w 964"/>
                <a:gd name="T7" fmla="*/ 47 h 917"/>
                <a:gd name="T8" fmla="*/ 376 w 964"/>
                <a:gd name="T9" fmla="*/ 80 h 917"/>
                <a:gd name="T10" fmla="*/ 297 w 964"/>
                <a:gd name="T11" fmla="*/ 125 h 917"/>
                <a:gd name="T12" fmla="*/ 336 w 964"/>
                <a:gd name="T13" fmla="*/ 177 h 917"/>
                <a:gd name="T14" fmla="*/ 349 w 964"/>
                <a:gd name="T15" fmla="*/ 141 h 917"/>
                <a:gd name="T16" fmla="*/ 416 w 964"/>
                <a:gd name="T17" fmla="*/ 127 h 917"/>
                <a:gd name="T18" fmla="*/ 443 w 964"/>
                <a:gd name="T19" fmla="*/ 238 h 917"/>
                <a:gd name="T20" fmla="*/ 336 w 964"/>
                <a:gd name="T21" fmla="*/ 413 h 917"/>
                <a:gd name="T22" fmla="*/ 374 w 964"/>
                <a:gd name="T23" fmla="*/ 443 h 917"/>
                <a:gd name="T24" fmla="*/ 384 w 964"/>
                <a:gd name="T25" fmla="*/ 411 h 917"/>
                <a:gd name="T26" fmla="*/ 431 w 964"/>
                <a:gd name="T27" fmla="*/ 262 h 917"/>
                <a:gd name="T28" fmla="*/ 544 w 964"/>
                <a:gd name="T29" fmla="*/ 241 h 917"/>
                <a:gd name="T30" fmla="*/ 698 w 964"/>
                <a:gd name="T31" fmla="*/ 243 h 917"/>
                <a:gd name="T32" fmla="*/ 767 w 964"/>
                <a:gd name="T33" fmla="*/ 352 h 917"/>
                <a:gd name="T34" fmla="*/ 828 w 964"/>
                <a:gd name="T35" fmla="*/ 474 h 917"/>
                <a:gd name="T36" fmla="*/ 861 w 964"/>
                <a:gd name="T37" fmla="*/ 542 h 917"/>
                <a:gd name="T38" fmla="*/ 886 w 964"/>
                <a:gd name="T39" fmla="*/ 565 h 917"/>
                <a:gd name="T40" fmla="*/ 887 w 964"/>
                <a:gd name="T41" fmla="*/ 517 h 917"/>
                <a:gd name="T42" fmla="*/ 945 w 964"/>
                <a:gd name="T43" fmla="*/ 565 h 917"/>
                <a:gd name="T44" fmla="*/ 951 w 964"/>
                <a:gd name="T45" fmla="*/ 611 h 917"/>
                <a:gd name="T46" fmla="*/ 907 w 964"/>
                <a:gd name="T47" fmla="*/ 673 h 917"/>
                <a:gd name="T48" fmla="*/ 920 w 964"/>
                <a:gd name="T49" fmla="*/ 628 h 917"/>
                <a:gd name="T50" fmla="*/ 899 w 964"/>
                <a:gd name="T51" fmla="*/ 601 h 917"/>
                <a:gd name="T52" fmla="*/ 884 w 964"/>
                <a:gd name="T53" fmla="*/ 650 h 917"/>
                <a:gd name="T54" fmla="*/ 851 w 964"/>
                <a:gd name="T55" fmla="*/ 677 h 917"/>
                <a:gd name="T56" fmla="*/ 840 w 964"/>
                <a:gd name="T57" fmla="*/ 639 h 917"/>
                <a:gd name="T58" fmla="*/ 813 w 964"/>
                <a:gd name="T59" fmla="*/ 649 h 917"/>
                <a:gd name="T60" fmla="*/ 805 w 964"/>
                <a:gd name="T61" fmla="*/ 668 h 917"/>
                <a:gd name="T62" fmla="*/ 740 w 964"/>
                <a:gd name="T63" fmla="*/ 609 h 917"/>
                <a:gd name="T64" fmla="*/ 740 w 964"/>
                <a:gd name="T65" fmla="*/ 643 h 917"/>
                <a:gd name="T66" fmla="*/ 703 w 964"/>
                <a:gd name="T67" fmla="*/ 709 h 917"/>
                <a:gd name="T68" fmla="*/ 612 w 964"/>
                <a:gd name="T69" fmla="*/ 738 h 917"/>
                <a:gd name="T70" fmla="*/ 665 w 964"/>
                <a:gd name="T71" fmla="*/ 799 h 917"/>
                <a:gd name="T72" fmla="*/ 550 w 964"/>
                <a:gd name="T73" fmla="*/ 909 h 917"/>
                <a:gd name="T74" fmla="*/ 435 w 964"/>
                <a:gd name="T75" fmla="*/ 902 h 917"/>
                <a:gd name="T76" fmla="*/ 366 w 964"/>
                <a:gd name="T77" fmla="*/ 827 h 917"/>
                <a:gd name="T78" fmla="*/ 324 w 964"/>
                <a:gd name="T79" fmla="*/ 793 h 917"/>
                <a:gd name="T80" fmla="*/ 270 w 964"/>
                <a:gd name="T81" fmla="*/ 755 h 917"/>
                <a:gd name="T82" fmla="*/ 213 w 964"/>
                <a:gd name="T83" fmla="*/ 755 h 917"/>
                <a:gd name="T84" fmla="*/ 156 w 964"/>
                <a:gd name="T85" fmla="*/ 818 h 917"/>
                <a:gd name="T86" fmla="*/ 163 w 964"/>
                <a:gd name="T87" fmla="*/ 711 h 917"/>
                <a:gd name="T88" fmla="*/ 140 w 964"/>
                <a:gd name="T89" fmla="*/ 668 h 917"/>
                <a:gd name="T90" fmla="*/ 100 w 964"/>
                <a:gd name="T91" fmla="*/ 631 h 917"/>
                <a:gd name="T92" fmla="*/ 85 w 964"/>
                <a:gd name="T93" fmla="*/ 599 h 917"/>
                <a:gd name="T94" fmla="*/ 83 w 964"/>
                <a:gd name="T95" fmla="*/ 572 h 917"/>
                <a:gd name="T96" fmla="*/ 65 w 964"/>
                <a:gd name="T97" fmla="*/ 544 h 917"/>
                <a:gd name="T98" fmla="*/ 29 w 964"/>
                <a:gd name="T99" fmla="*/ 574 h 917"/>
                <a:gd name="T100" fmla="*/ 67 w 964"/>
                <a:gd name="T101" fmla="*/ 709 h 917"/>
                <a:gd name="T102" fmla="*/ 73 w 964"/>
                <a:gd name="T103" fmla="*/ 770 h 917"/>
                <a:gd name="T104" fmla="*/ 6 w 964"/>
                <a:gd name="T105" fmla="*/ 643 h 917"/>
                <a:gd name="T106" fmla="*/ 71 w 964"/>
                <a:gd name="T107" fmla="*/ 363 h 917"/>
                <a:gd name="T108" fmla="*/ 69 w 964"/>
                <a:gd name="T109" fmla="*/ 405 h 917"/>
                <a:gd name="T110" fmla="*/ 94 w 964"/>
                <a:gd name="T111" fmla="*/ 468 h 917"/>
                <a:gd name="T112" fmla="*/ 125 w 964"/>
                <a:gd name="T113" fmla="*/ 198 h 9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64" h="917">
                  <a:moveTo>
                    <a:pt x="136" y="173"/>
                  </a:moveTo>
                  <a:lnTo>
                    <a:pt x="150" y="156"/>
                  </a:lnTo>
                  <a:lnTo>
                    <a:pt x="165" y="137"/>
                  </a:lnTo>
                  <a:lnTo>
                    <a:pt x="180" y="118"/>
                  </a:lnTo>
                  <a:lnTo>
                    <a:pt x="198" y="99"/>
                  </a:lnTo>
                  <a:lnTo>
                    <a:pt x="215" y="82"/>
                  </a:lnTo>
                  <a:lnTo>
                    <a:pt x="232" y="66"/>
                  </a:lnTo>
                  <a:lnTo>
                    <a:pt x="249" y="55"/>
                  </a:lnTo>
                  <a:lnTo>
                    <a:pt x="263" y="46"/>
                  </a:lnTo>
                  <a:lnTo>
                    <a:pt x="259" y="57"/>
                  </a:lnTo>
                  <a:lnTo>
                    <a:pt x="255" y="66"/>
                  </a:lnTo>
                  <a:lnTo>
                    <a:pt x="251" y="78"/>
                  </a:lnTo>
                  <a:lnTo>
                    <a:pt x="244" y="89"/>
                  </a:lnTo>
                  <a:lnTo>
                    <a:pt x="251" y="91"/>
                  </a:lnTo>
                  <a:lnTo>
                    <a:pt x="261" y="84"/>
                  </a:lnTo>
                  <a:lnTo>
                    <a:pt x="274" y="72"/>
                  </a:lnTo>
                  <a:lnTo>
                    <a:pt x="288" y="59"/>
                  </a:lnTo>
                  <a:lnTo>
                    <a:pt x="305" y="46"/>
                  </a:lnTo>
                  <a:lnTo>
                    <a:pt x="322" y="30"/>
                  </a:lnTo>
                  <a:lnTo>
                    <a:pt x="341" y="17"/>
                  </a:lnTo>
                  <a:lnTo>
                    <a:pt x="361" y="7"/>
                  </a:lnTo>
                  <a:lnTo>
                    <a:pt x="378" y="0"/>
                  </a:lnTo>
                  <a:lnTo>
                    <a:pt x="378" y="11"/>
                  </a:lnTo>
                  <a:lnTo>
                    <a:pt x="362" y="21"/>
                  </a:lnTo>
                  <a:lnTo>
                    <a:pt x="347" y="32"/>
                  </a:lnTo>
                  <a:lnTo>
                    <a:pt x="332" y="46"/>
                  </a:lnTo>
                  <a:lnTo>
                    <a:pt x="322" y="57"/>
                  </a:lnTo>
                  <a:lnTo>
                    <a:pt x="339" y="47"/>
                  </a:lnTo>
                  <a:lnTo>
                    <a:pt x="357" y="42"/>
                  </a:lnTo>
                  <a:lnTo>
                    <a:pt x="368" y="42"/>
                  </a:lnTo>
                  <a:lnTo>
                    <a:pt x="378" y="46"/>
                  </a:lnTo>
                  <a:lnTo>
                    <a:pt x="382" y="55"/>
                  </a:lnTo>
                  <a:lnTo>
                    <a:pt x="382" y="66"/>
                  </a:lnTo>
                  <a:lnTo>
                    <a:pt x="380" y="76"/>
                  </a:lnTo>
                  <a:lnTo>
                    <a:pt x="376" y="80"/>
                  </a:lnTo>
                  <a:lnTo>
                    <a:pt x="370" y="82"/>
                  </a:lnTo>
                  <a:lnTo>
                    <a:pt x="361" y="87"/>
                  </a:lnTo>
                  <a:lnTo>
                    <a:pt x="347" y="95"/>
                  </a:lnTo>
                  <a:lnTo>
                    <a:pt x="334" y="103"/>
                  </a:lnTo>
                  <a:lnTo>
                    <a:pt x="318" y="112"/>
                  </a:lnTo>
                  <a:lnTo>
                    <a:pt x="307" y="120"/>
                  </a:lnTo>
                  <a:lnTo>
                    <a:pt x="297" y="125"/>
                  </a:lnTo>
                  <a:lnTo>
                    <a:pt x="293" y="129"/>
                  </a:lnTo>
                  <a:lnTo>
                    <a:pt x="293" y="139"/>
                  </a:lnTo>
                  <a:lnTo>
                    <a:pt x="297" y="154"/>
                  </a:lnTo>
                  <a:lnTo>
                    <a:pt x="307" y="169"/>
                  </a:lnTo>
                  <a:lnTo>
                    <a:pt x="318" y="181"/>
                  </a:lnTo>
                  <a:lnTo>
                    <a:pt x="326" y="181"/>
                  </a:lnTo>
                  <a:lnTo>
                    <a:pt x="336" y="177"/>
                  </a:lnTo>
                  <a:lnTo>
                    <a:pt x="345" y="173"/>
                  </a:lnTo>
                  <a:lnTo>
                    <a:pt x="351" y="171"/>
                  </a:lnTo>
                  <a:lnTo>
                    <a:pt x="351" y="165"/>
                  </a:lnTo>
                  <a:lnTo>
                    <a:pt x="349" y="160"/>
                  </a:lnTo>
                  <a:lnTo>
                    <a:pt x="347" y="154"/>
                  </a:lnTo>
                  <a:lnTo>
                    <a:pt x="345" y="148"/>
                  </a:lnTo>
                  <a:lnTo>
                    <a:pt x="349" y="141"/>
                  </a:lnTo>
                  <a:lnTo>
                    <a:pt x="353" y="131"/>
                  </a:lnTo>
                  <a:lnTo>
                    <a:pt x="359" y="122"/>
                  </a:lnTo>
                  <a:lnTo>
                    <a:pt x="362" y="116"/>
                  </a:lnTo>
                  <a:lnTo>
                    <a:pt x="378" y="118"/>
                  </a:lnTo>
                  <a:lnTo>
                    <a:pt x="395" y="122"/>
                  </a:lnTo>
                  <a:lnTo>
                    <a:pt x="408" y="124"/>
                  </a:lnTo>
                  <a:lnTo>
                    <a:pt x="416" y="127"/>
                  </a:lnTo>
                  <a:lnTo>
                    <a:pt x="424" y="143"/>
                  </a:lnTo>
                  <a:lnTo>
                    <a:pt x="435" y="169"/>
                  </a:lnTo>
                  <a:lnTo>
                    <a:pt x="447" y="196"/>
                  </a:lnTo>
                  <a:lnTo>
                    <a:pt x="451" y="209"/>
                  </a:lnTo>
                  <a:lnTo>
                    <a:pt x="449" y="215"/>
                  </a:lnTo>
                  <a:lnTo>
                    <a:pt x="447" y="226"/>
                  </a:lnTo>
                  <a:lnTo>
                    <a:pt x="443" y="238"/>
                  </a:lnTo>
                  <a:lnTo>
                    <a:pt x="437" y="243"/>
                  </a:lnTo>
                  <a:lnTo>
                    <a:pt x="416" y="259"/>
                  </a:lnTo>
                  <a:lnTo>
                    <a:pt x="393" y="281"/>
                  </a:lnTo>
                  <a:lnTo>
                    <a:pt x="374" y="308"/>
                  </a:lnTo>
                  <a:lnTo>
                    <a:pt x="357" y="338"/>
                  </a:lnTo>
                  <a:lnTo>
                    <a:pt x="343" y="375"/>
                  </a:lnTo>
                  <a:lnTo>
                    <a:pt x="336" y="413"/>
                  </a:lnTo>
                  <a:lnTo>
                    <a:pt x="336" y="451"/>
                  </a:lnTo>
                  <a:lnTo>
                    <a:pt x="341" y="493"/>
                  </a:lnTo>
                  <a:lnTo>
                    <a:pt x="349" y="477"/>
                  </a:lnTo>
                  <a:lnTo>
                    <a:pt x="357" y="460"/>
                  </a:lnTo>
                  <a:lnTo>
                    <a:pt x="364" y="447"/>
                  </a:lnTo>
                  <a:lnTo>
                    <a:pt x="372" y="439"/>
                  </a:lnTo>
                  <a:lnTo>
                    <a:pt x="374" y="443"/>
                  </a:lnTo>
                  <a:lnTo>
                    <a:pt x="378" y="449"/>
                  </a:lnTo>
                  <a:lnTo>
                    <a:pt x="382" y="453"/>
                  </a:lnTo>
                  <a:lnTo>
                    <a:pt x="385" y="456"/>
                  </a:lnTo>
                  <a:lnTo>
                    <a:pt x="399" y="449"/>
                  </a:lnTo>
                  <a:lnTo>
                    <a:pt x="391" y="439"/>
                  </a:lnTo>
                  <a:lnTo>
                    <a:pt x="385" y="426"/>
                  </a:lnTo>
                  <a:lnTo>
                    <a:pt x="384" y="411"/>
                  </a:lnTo>
                  <a:lnTo>
                    <a:pt x="385" y="394"/>
                  </a:lnTo>
                  <a:lnTo>
                    <a:pt x="389" y="375"/>
                  </a:lnTo>
                  <a:lnTo>
                    <a:pt x="397" y="350"/>
                  </a:lnTo>
                  <a:lnTo>
                    <a:pt x="410" y="323"/>
                  </a:lnTo>
                  <a:lnTo>
                    <a:pt x="431" y="293"/>
                  </a:lnTo>
                  <a:lnTo>
                    <a:pt x="420" y="270"/>
                  </a:lnTo>
                  <a:lnTo>
                    <a:pt x="431" y="262"/>
                  </a:lnTo>
                  <a:lnTo>
                    <a:pt x="443" y="257"/>
                  </a:lnTo>
                  <a:lnTo>
                    <a:pt x="458" y="249"/>
                  </a:lnTo>
                  <a:lnTo>
                    <a:pt x="474" y="243"/>
                  </a:lnTo>
                  <a:lnTo>
                    <a:pt x="491" y="238"/>
                  </a:lnTo>
                  <a:lnTo>
                    <a:pt x="508" y="236"/>
                  </a:lnTo>
                  <a:lnTo>
                    <a:pt x="527" y="238"/>
                  </a:lnTo>
                  <a:lnTo>
                    <a:pt x="544" y="241"/>
                  </a:lnTo>
                  <a:lnTo>
                    <a:pt x="550" y="234"/>
                  </a:lnTo>
                  <a:lnTo>
                    <a:pt x="615" y="219"/>
                  </a:lnTo>
                  <a:lnTo>
                    <a:pt x="633" y="221"/>
                  </a:lnTo>
                  <a:lnTo>
                    <a:pt x="650" y="224"/>
                  </a:lnTo>
                  <a:lnTo>
                    <a:pt x="667" y="228"/>
                  </a:lnTo>
                  <a:lnTo>
                    <a:pt x="682" y="236"/>
                  </a:lnTo>
                  <a:lnTo>
                    <a:pt x="698" y="243"/>
                  </a:lnTo>
                  <a:lnTo>
                    <a:pt x="711" y="253"/>
                  </a:lnTo>
                  <a:lnTo>
                    <a:pt x="723" y="260"/>
                  </a:lnTo>
                  <a:lnTo>
                    <a:pt x="732" y="270"/>
                  </a:lnTo>
                  <a:lnTo>
                    <a:pt x="746" y="289"/>
                  </a:lnTo>
                  <a:lnTo>
                    <a:pt x="755" y="308"/>
                  </a:lnTo>
                  <a:lnTo>
                    <a:pt x="763" y="331"/>
                  </a:lnTo>
                  <a:lnTo>
                    <a:pt x="767" y="352"/>
                  </a:lnTo>
                  <a:lnTo>
                    <a:pt x="771" y="371"/>
                  </a:lnTo>
                  <a:lnTo>
                    <a:pt x="776" y="384"/>
                  </a:lnTo>
                  <a:lnTo>
                    <a:pt x="782" y="397"/>
                  </a:lnTo>
                  <a:lnTo>
                    <a:pt x="790" y="411"/>
                  </a:lnTo>
                  <a:lnTo>
                    <a:pt x="799" y="430"/>
                  </a:lnTo>
                  <a:lnTo>
                    <a:pt x="815" y="453"/>
                  </a:lnTo>
                  <a:lnTo>
                    <a:pt x="828" y="474"/>
                  </a:lnTo>
                  <a:lnTo>
                    <a:pt x="838" y="489"/>
                  </a:lnTo>
                  <a:lnTo>
                    <a:pt x="847" y="496"/>
                  </a:lnTo>
                  <a:lnTo>
                    <a:pt x="859" y="508"/>
                  </a:lnTo>
                  <a:lnTo>
                    <a:pt x="864" y="517"/>
                  </a:lnTo>
                  <a:lnTo>
                    <a:pt x="866" y="527"/>
                  </a:lnTo>
                  <a:lnTo>
                    <a:pt x="864" y="534"/>
                  </a:lnTo>
                  <a:lnTo>
                    <a:pt x="861" y="542"/>
                  </a:lnTo>
                  <a:lnTo>
                    <a:pt x="859" y="548"/>
                  </a:lnTo>
                  <a:lnTo>
                    <a:pt x="861" y="553"/>
                  </a:lnTo>
                  <a:lnTo>
                    <a:pt x="864" y="559"/>
                  </a:lnTo>
                  <a:lnTo>
                    <a:pt x="870" y="565"/>
                  </a:lnTo>
                  <a:lnTo>
                    <a:pt x="878" y="571"/>
                  </a:lnTo>
                  <a:lnTo>
                    <a:pt x="887" y="576"/>
                  </a:lnTo>
                  <a:lnTo>
                    <a:pt x="886" y="565"/>
                  </a:lnTo>
                  <a:lnTo>
                    <a:pt x="886" y="555"/>
                  </a:lnTo>
                  <a:lnTo>
                    <a:pt x="884" y="546"/>
                  </a:lnTo>
                  <a:lnTo>
                    <a:pt x="882" y="540"/>
                  </a:lnTo>
                  <a:lnTo>
                    <a:pt x="880" y="534"/>
                  </a:lnTo>
                  <a:lnTo>
                    <a:pt x="882" y="527"/>
                  </a:lnTo>
                  <a:lnTo>
                    <a:pt x="884" y="521"/>
                  </a:lnTo>
                  <a:lnTo>
                    <a:pt x="887" y="517"/>
                  </a:lnTo>
                  <a:lnTo>
                    <a:pt x="893" y="513"/>
                  </a:lnTo>
                  <a:lnTo>
                    <a:pt x="899" y="513"/>
                  </a:lnTo>
                  <a:lnTo>
                    <a:pt x="905" y="515"/>
                  </a:lnTo>
                  <a:lnTo>
                    <a:pt x="908" y="521"/>
                  </a:lnTo>
                  <a:lnTo>
                    <a:pt x="918" y="533"/>
                  </a:lnTo>
                  <a:lnTo>
                    <a:pt x="931" y="550"/>
                  </a:lnTo>
                  <a:lnTo>
                    <a:pt x="945" y="565"/>
                  </a:lnTo>
                  <a:lnTo>
                    <a:pt x="954" y="576"/>
                  </a:lnTo>
                  <a:lnTo>
                    <a:pt x="958" y="582"/>
                  </a:lnTo>
                  <a:lnTo>
                    <a:pt x="962" y="584"/>
                  </a:lnTo>
                  <a:lnTo>
                    <a:pt x="964" y="588"/>
                  </a:lnTo>
                  <a:lnTo>
                    <a:pt x="962" y="591"/>
                  </a:lnTo>
                  <a:lnTo>
                    <a:pt x="956" y="599"/>
                  </a:lnTo>
                  <a:lnTo>
                    <a:pt x="951" y="611"/>
                  </a:lnTo>
                  <a:lnTo>
                    <a:pt x="945" y="622"/>
                  </a:lnTo>
                  <a:lnTo>
                    <a:pt x="943" y="630"/>
                  </a:lnTo>
                  <a:lnTo>
                    <a:pt x="941" y="618"/>
                  </a:lnTo>
                  <a:lnTo>
                    <a:pt x="933" y="633"/>
                  </a:lnTo>
                  <a:lnTo>
                    <a:pt x="922" y="650"/>
                  </a:lnTo>
                  <a:lnTo>
                    <a:pt x="912" y="664"/>
                  </a:lnTo>
                  <a:lnTo>
                    <a:pt x="907" y="673"/>
                  </a:lnTo>
                  <a:lnTo>
                    <a:pt x="905" y="671"/>
                  </a:lnTo>
                  <a:lnTo>
                    <a:pt x="901" y="666"/>
                  </a:lnTo>
                  <a:lnTo>
                    <a:pt x="897" y="660"/>
                  </a:lnTo>
                  <a:lnTo>
                    <a:pt x="891" y="654"/>
                  </a:lnTo>
                  <a:lnTo>
                    <a:pt x="901" y="645"/>
                  </a:lnTo>
                  <a:lnTo>
                    <a:pt x="912" y="635"/>
                  </a:lnTo>
                  <a:lnTo>
                    <a:pt x="920" y="628"/>
                  </a:lnTo>
                  <a:lnTo>
                    <a:pt x="924" y="624"/>
                  </a:lnTo>
                  <a:lnTo>
                    <a:pt x="924" y="616"/>
                  </a:lnTo>
                  <a:lnTo>
                    <a:pt x="924" y="607"/>
                  </a:lnTo>
                  <a:lnTo>
                    <a:pt x="922" y="599"/>
                  </a:lnTo>
                  <a:lnTo>
                    <a:pt x="916" y="595"/>
                  </a:lnTo>
                  <a:lnTo>
                    <a:pt x="907" y="597"/>
                  </a:lnTo>
                  <a:lnTo>
                    <a:pt x="899" y="601"/>
                  </a:lnTo>
                  <a:lnTo>
                    <a:pt x="891" y="609"/>
                  </a:lnTo>
                  <a:lnTo>
                    <a:pt x="889" y="616"/>
                  </a:lnTo>
                  <a:lnTo>
                    <a:pt x="889" y="626"/>
                  </a:lnTo>
                  <a:lnTo>
                    <a:pt x="887" y="635"/>
                  </a:lnTo>
                  <a:lnTo>
                    <a:pt x="886" y="645"/>
                  </a:lnTo>
                  <a:lnTo>
                    <a:pt x="886" y="650"/>
                  </a:lnTo>
                  <a:lnTo>
                    <a:pt x="884" y="650"/>
                  </a:lnTo>
                  <a:lnTo>
                    <a:pt x="882" y="650"/>
                  </a:lnTo>
                  <a:lnTo>
                    <a:pt x="876" y="650"/>
                  </a:lnTo>
                  <a:lnTo>
                    <a:pt x="872" y="650"/>
                  </a:lnTo>
                  <a:lnTo>
                    <a:pt x="870" y="658"/>
                  </a:lnTo>
                  <a:lnTo>
                    <a:pt x="864" y="666"/>
                  </a:lnTo>
                  <a:lnTo>
                    <a:pt x="859" y="673"/>
                  </a:lnTo>
                  <a:lnTo>
                    <a:pt x="851" y="677"/>
                  </a:lnTo>
                  <a:lnTo>
                    <a:pt x="845" y="675"/>
                  </a:lnTo>
                  <a:lnTo>
                    <a:pt x="843" y="669"/>
                  </a:lnTo>
                  <a:lnTo>
                    <a:pt x="843" y="662"/>
                  </a:lnTo>
                  <a:lnTo>
                    <a:pt x="845" y="656"/>
                  </a:lnTo>
                  <a:lnTo>
                    <a:pt x="845" y="650"/>
                  </a:lnTo>
                  <a:lnTo>
                    <a:pt x="843" y="645"/>
                  </a:lnTo>
                  <a:lnTo>
                    <a:pt x="840" y="639"/>
                  </a:lnTo>
                  <a:lnTo>
                    <a:pt x="836" y="635"/>
                  </a:lnTo>
                  <a:lnTo>
                    <a:pt x="830" y="633"/>
                  </a:lnTo>
                  <a:lnTo>
                    <a:pt x="822" y="635"/>
                  </a:lnTo>
                  <a:lnTo>
                    <a:pt x="817" y="637"/>
                  </a:lnTo>
                  <a:lnTo>
                    <a:pt x="813" y="641"/>
                  </a:lnTo>
                  <a:lnTo>
                    <a:pt x="811" y="645"/>
                  </a:lnTo>
                  <a:lnTo>
                    <a:pt x="813" y="649"/>
                  </a:lnTo>
                  <a:lnTo>
                    <a:pt x="815" y="652"/>
                  </a:lnTo>
                  <a:lnTo>
                    <a:pt x="818" y="654"/>
                  </a:lnTo>
                  <a:lnTo>
                    <a:pt x="822" y="658"/>
                  </a:lnTo>
                  <a:lnTo>
                    <a:pt x="822" y="664"/>
                  </a:lnTo>
                  <a:lnTo>
                    <a:pt x="820" y="671"/>
                  </a:lnTo>
                  <a:lnTo>
                    <a:pt x="815" y="675"/>
                  </a:lnTo>
                  <a:lnTo>
                    <a:pt x="805" y="668"/>
                  </a:lnTo>
                  <a:lnTo>
                    <a:pt x="794" y="660"/>
                  </a:lnTo>
                  <a:lnTo>
                    <a:pt x="782" y="654"/>
                  </a:lnTo>
                  <a:lnTo>
                    <a:pt x="776" y="652"/>
                  </a:lnTo>
                  <a:lnTo>
                    <a:pt x="767" y="643"/>
                  </a:lnTo>
                  <a:lnTo>
                    <a:pt x="755" y="630"/>
                  </a:lnTo>
                  <a:lnTo>
                    <a:pt x="746" y="616"/>
                  </a:lnTo>
                  <a:lnTo>
                    <a:pt x="740" y="609"/>
                  </a:lnTo>
                  <a:lnTo>
                    <a:pt x="734" y="607"/>
                  </a:lnTo>
                  <a:lnTo>
                    <a:pt x="728" y="605"/>
                  </a:lnTo>
                  <a:lnTo>
                    <a:pt x="723" y="603"/>
                  </a:lnTo>
                  <a:lnTo>
                    <a:pt x="719" y="603"/>
                  </a:lnTo>
                  <a:lnTo>
                    <a:pt x="713" y="609"/>
                  </a:lnTo>
                  <a:lnTo>
                    <a:pt x="726" y="624"/>
                  </a:lnTo>
                  <a:lnTo>
                    <a:pt x="740" y="643"/>
                  </a:lnTo>
                  <a:lnTo>
                    <a:pt x="749" y="666"/>
                  </a:lnTo>
                  <a:lnTo>
                    <a:pt x="748" y="689"/>
                  </a:lnTo>
                  <a:lnTo>
                    <a:pt x="744" y="696"/>
                  </a:lnTo>
                  <a:lnTo>
                    <a:pt x="732" y="700"/>
                  </a:lnTo>
                  <a:lnTo>
                    <a:pt x="721" y="706"/>
                  </a:lnTo>
                  <a:lnTo>
                    <a:pt x="711" y="708"/>
                  </a:lnTo>
                  <a:lnTo>
                    <a:pt x="703" y="709"/>
                  </a:lnTo>
                  <a:lnTo>
                    <a:pt x="692" y="709"/>
                  </a:lnTo>
                  <a:lnTo>
                    <a:pt x="681" y="708"/>
                  </a:lnTo>
                  <a:lnTo>
                    <a:pt x="667" y="708"/>
                  </a:lnTo>
                  <a:lnTo>
                    <a:pt x="654" y="709"/>
                  </a:lnTo>
                  <a:lnTo>
                    <a:pt x="640" y="715"/>
                  </a:lnTo>
                  <a:lnTo>
                    <a:pt x="625" y="725"/>
                  </a:lnTo>
                  <a:lnTo>
                    <a:pt x="612" y="738"/>
                  </a:lnTo>
                  <a:lnTo>
                    <a:pt x="615" y="746"/>
                  </a:lnTo>
                  <a:lnTo>
                    <a:pt x="621" y="759"/>
                  </a:lnTo>
                  <a:lnTo>
                    <a:pt x="625" y="774"/>
                  </a:lnTo>
                  <a:lnTo>
                    <a:pt x="631" y="784"/>
                  </a:lnTo>
                  <a:lnTo>
                    <a:pt x="640" y="789"/>
                  </a:lnTo>
                  <a:lnTo>
                    <a:pt x="654" y="795"/>
                  </a:lnTo>
                  <a:lnTo>
                    <a:pt x="665" y="799"/>
                  </a:lnTo>
                  <a:lnTo>
                    <a:pt x="675" y="799"/>
                  </a:lnTo>
                  <a:lnTo>
                    <a:pt x="615" y="867"/>
                  </a:lnTo>
                  <a:lnTo>
                    <a:pt x="604" y="879"/>
                  </a:lnTo>
                  <a:lnTo>
                    <a:pt x="590" y="890"/>
                  </a:lnTo>
                  <a:lnTo>
                    <a:pt x="579" y="898"/>
                  </a:lnTo>
                  <a:lnTo>
                    <a:pt x="566" y="903"/>
                  </a:lnTo>
                  <a:lnTo>
                    <a:pt x="550" y="909"/>
                  </a:lnTo>
                  <a:lnTo>
                    <a:pt x="537" y="913"/>
                  </a:lnTo>
                  <a:lnTo>
                    <a:pt x="520" y="915"/>
                  </a:lnTo>
                  <a:lnTo>
                    <a:pt x="504" y="917"/>
                  </a:lnTo>
                  <a:lnTo>
                    <a:pt x="487" y="917"/>
                  </a:lnTo>
                  <a:lnTo>
                    <a:pt x="468" y="915"/>
                  </a:lnTo>
                  <a:lnTo>
                    <a:pt x="451" y="911"/>
                  </a:lnTo>
                  <a:lnTo>
                    <a:pt x="435" y="902"/>
                  </a:lnTo>
                  <a:lnTo>
                    <a:pt x="420" y="892"/>
                  </a:lnTo>
                  <a:lnTo>
                    <a:pt x="408" y="877"/>
                  </a:lnTo>
                  <a:lnTo>
                    <a:pt x="401" y="860"/>
                  </a:lnTo>
                  <a:lnTo>
                    <a:pt x="397" y="837"/>
                  </a:lnTo>
                  <a:lnTo>
                    <a:pt x="387" y="835"/>
                  </a:lnTo>
                  <a:lnTo>
                    <a:pt x="378" y="831"/>
                  </a:lnTo>
                  <a:lnTo>
                    <a:pt x="366" y="827"/>
                  </a:lnTo>
                  <a:lnTo>
                    <a:pt x="355" y="822"/>
                  </a:lnTo>
                  <a:lnTo>
                    <a:pt x="345" y="818"/>
                  </a:lnTo>
                  <a:lnTo>
                    <a:pt x="338" y="814"/>
                  </a:lnTo>
                  <a:lnTo>
                    <a:pt x="332" y="810"/>
                  </a:lnTo>
                  <a:lnTo>
                    <a:pt x="328" y="808"/>
                  </a:lnTo>
                  <a:lnTo>
                    <a:pt x="324" y="803"/>
                  </a:lnTo>
                  <a:lnTo>
                    <a:pt x="324" y="793"/>
                  </a:lnTo>
                  <a:lnTo>
                    <a:pt x="322" y="784"/>
                  </a:lnTo>
                  <a:lnTo>
                    <a:pt x="318" y="776"/>
                  </a:lnTo>
                  <a:lnTo>
                    <a:pt x="313" y="772"/>
                  </a:lnTo>
                  <a:lnTo>
                    <a:pt x="305" y="768"/>
                  </a:lnTo>
                  <a:lnTo>
                    <a:pt x="295" y="765"/>
                  </a:lnTo>
                  <a:lnTo>
                    <a:pt x="284" y="759"/>
                  </a:lnTo>
                  <a:lnTo>
                    <a:pt x="270" y="755"/>
                  </a:lnTo>
                  <a:lnTo>
                    <a:pt x="259" y="751"/>
                  </a:lnTo>
                  <a:lnTo>
                    <a:pt x="251" y="749"/>
                  </a:lnTo>
                  <a:lnTo>
                    <a:pt x="244" y="747"/>
                  </a:lnTo>
                  <a:lnTo>
                    <a:pt x="238" y="749"/>
                  </a:lnTo>
                  <a:lnTo>
                    <a:pt x="230" y="749"/>
                  </a:lnTo>
                  <a:lnTo>
                    <a:pt x="223" y="751"/>
                  </a:lnTo>
                  <a:lnTo>
                    <a:pt x="213" y="755"/>
                  </a:lnTo>
                  <a:lnTo>
                    <a:pt x="203" y="757"/>
                  </a:lnTo>
                  <a:lnTo>
                    <a:pt x="196" y="759"/>
                  </a:lnTo>
                  <a:lnTo>
                    <a:pt x="190" y="763"/>
                  </a:lnTo>
                  <a:lnTo>
                    <a:pt x="186" y="765"/>
                  </a:lnTo>
                  <a:lnTo>
                    <a:pt x="179" y="778"/>
                  </a:lnTo>
                  <a:lnTo>
                    <a:pt x="167" y="797"/>
                  </a:lnTo>
                  <a:lnTo>
                    <a:pt x="156" y="818"/>
                  </a:lnTo>
                  <a:lnTo>
                    <a:pt x="148" y="829"/>
                  </a:lnTo>
                  <a:lnTo>
                    <a:pt x="117" y="805"/>
                  </a:lnTo>
                  <a:lnTo>
                    <a:pt x="131" y="782"/>
                  </a:lnTo>
                  <a:lnTo>
                    <a:pt x="146" y="755"/>
                  </a:lnTo>
                  <a:lnTo>
                    <a:pt x="156" y="732"/>
                  </a:lnTo>
                  <a:lnTo>
                    <a:pt x="157" y="713"/>
                  </a:lnTo>
                  <a:lnTo>
                    <a:pt x="163" y="711"/>
                  </a:lnTo>
                  <a:lnTo>
                    <a:pt x="171" y="711"/>
                  </a:lnTo>
                  <a:lnTo>
                    <a:pt x="177" y="711"/>
                  </a:lnTo>
                  <a:lnTo>
                    <a:pt x="184" y="711"/>
                  </a:lnTo>
                  <a:lnTo>
                    <a:pt x="177" y="702"/>
                  </a:lnTo>
                  <a:lnTo>
                    <a:pt x="165" y="690"/>
                  </a:lnTo>
                  <a:lnTo>
                    <a:pt x="152" y="679"/>
                  </a:lnTo>
                  <a:lnTo>
                    <a:pt x="140" y="668"/>
                  </a:lnTo>
                  <a:lnTo>
                    <a:pt x="129" y="656"/>
                  </a:lnTo>
                  <a:lnTo>
                    <a:pt x="123" y="647"/>
                  </a:lnTo>
                  <a:lnTo>
                    <a:pt x="121" y="639"/>
                  </a:lnTo>
                  <a:lnTo>
                    <a:pt x="129" y="633"/>
                  </a:lnTo>
                  <a:lnTo>
                    <a:pt x="119" y="635"/>
                  </a:lnTo>
                  <a:lnTo>
                    <a:pt x="110" y="635"/>
                  </a:lnTo>
                  <a:lnTo>
                    <a:pt x="100" y="631"/>
                  </a:lnTo>
                  <a:lnTo>
                    <a:pt x="92" y="626"/>
                  </a:lnTo>
                  <a:lnTo>
                    <a:pt x="100" y="624"/>
                  </a:lnTo>
                  <a:lnTo>
                    <a:pt x="106" y="618"/>
                  </a:lnTo>
                  <a:lnTo>
                    <a:pt x="110" y="614"/>
                  </a:lnTo>
                  <a:lnTo>
                    <a:pt x="111" y="609"/>
                  </a:lnTo>
                  <a:lnTo>
                    <a:pt x="98" y="605"/>
                  </a:lnTo>
                  <a:lnTo>
                    <a:pt x="85" y="599"/>
                  </a:lnTo>
                  <a:lnTo>
                    <a:pt x="75" y="593"/>
                  </a:lnTo>
                  <a:lnTo>
                    <a:pt x="67" y="588"/>
                  </a:lnTo>
                  <a:lnTo>
                    <a:pt x="77" y="586"/>
                  </a:lnTo>
                  <a:lnTo>
                    <a:pt x="87" y="584"/>
                  </a:lnTo>
                  <a:lnTo>
                    <a:pt x="94" y="578"/>
                  </a:lnTo>
                  <a:lnTo>
                    <a:pt x="98" y="572"/>
                  </a:lnTo>
                  <a:lnTo>
                    <a:pt x="83" y="572"/>
                  </a:lnTo>
                  <a:lnTo>
                    <a:pt x="69" y="567"/>
                  </a:lnTo>
                  <a:lnTo>
                    <a:pt x="58" y="555"/>
                  </a:lnTo>
                  <a:lnTo>
                    <a:pt x="48" y="542"/>
                  </a:lnTo>
                  <a:lnTo>
                    <a:pt x="52" y="544"/>
                  </a:lnTo>
                  <a:lnTo>
                    <a:pt x="58" y="544"/>
                  </a:lnTo>
                  <a:lnTo>
                    <a:pt x="62" y="544"/>
                  </a:lnTo>
                  <a:lnTo>
                    <a:pt x="65" y="544"/>
                  </a:lnTo>
                  <a:lnTo>
                    <a:pt x="56" y="531"/>
                  </a:lnTo>
                  <a:lnTo>
                    <a:pt x="48" y="517"/>
                  </a:lnTo>
                  <a:lnTo>
                    <a:pt x="44" y="502"/>
                  </a:lnTo>
                  <a:lnTo>
                    <a:pt x="44" y="489"/>
                  </a:lnTo>
                  <a:lnTo>
                    <a:pt x="37" y="512"/>
                  </a:lnTo>
                  <a:lnTo>
                    <a:pt x="29" y="542"/>
                  </a:lnTo>
                  <a:lnTo>
                    <a:pt x="29" y="574"/>
                  </a:lnTo>
                  <a:lnTo>
                    <a:pt x="37" y="607"/>
                  </a:lnTo>
                  <a:lnTo>
                    <a:pt x="50" y="637"/>
                  </a:lnTo>
                  <a:lnTo>
                    <a:pt x="60" y="660"/>
                  </a:lnTo>
                  <a:lnTo>
                    <a:pt x="67" y="677"/>
                  </a:lnTo>
                  <a:lnTo>
                    <a:pt x="67" y="690"/>
                  </a:lnTo>
                  <a:lnTo>
                    <a:pt x="65" y="700"/>
                  </a:lnTo>
                  <a:lnTo>
                    <a:pt x="67" y="709"/>
                  </a:lnTo>
                  <a:lnTo>
                    <a:pt x="69" y="719"/>
                  </a:lnTo>
                  <a:lnTo>
                    <a:pt x="71" y="728"/>
                  </a:lnTo>
                  <a:lnTo>
                    <a:pt x="73" y="742"/>
                  </a:lnTo>
                  <a:lnTo>
                    <a:pt x="79" y="757"/>
                  </a:lnTo>
                  <a:lnTo>
                    <a:pt x="81" y="768"/>
                  </a:lnTo>
                  <a:lnTo>
                    <a:pt x="81" y="774"/>
                  </a:lnTo>
                  <a:lnTo>
                    <a:pt x="73" y="770"/>
                  </a:lnTo>
                  <a:lnTo>
                    <a:pt x="60" y="757"/>
                  </a:lnTo>
                  <a:lnTo>
                    <a:pt x="46" y="740"/>
                  </a:lnTo>
                  <a:lnTo>
                    <a:pt x="37" y="719"/>
                  </a:lnTo>
                  <a:lnTo>
                    <a:pt x="33" y="690"/>
                  </a:lnTo>
                  <a:lnTo>
                    <a:pt x="27" y="660"/>
                  </a:lnTo>
                  <a:lnTo>
                    <a:pt x="20" y="639"/>
                  </a:lnTo>
                  <a:lnTo>
                    <a:pt x="6" y="643"/>
                  </a:lnTo>
                  <a:lnTo>
                    <a:pt x="0" y="595"/>
                  </a:lnTo>
                  <a:lnTo>
                    <a:pt x="10" y="550"/>
                  </a:lnTo>
                  <a:lnTo>
                    <a:pt x="23" y="508"/>
                  </a:lnTo>
                  <a:lnTo>
                    <a:pt x="33" y="474"/>
                  </a:lnTo>
                  <a:lnTo>
                    <a:pt x="44" y="439"/>
                  </a:lnTo>
                  <a:lnTo>
                    <a:pt x="58" y="399"/>
                  </a:lnTo>
                  <a:lnTo>
                    <a:pt x="71" y="363"/>
                  </a:lnTo>
                  <a:lnTo>
                    <a:pt x="79" y="335"/>
                  </a:lnTo>
                  <a:lnTo>
                    <a:pt x="81" y="342"/>
                  </a:lnTo>
                  <a:lnTo>
                    <a:pt x="81" y="354"/>
                  </a:lnTo>
                  <a:lnTo>
                    <a:pt x="83" y="365"/>
                  </a:lnTo>
                  <a:lnTo>
                    <a:pt x="83" y="371"/>
                  </a:lnTo>
                  <a:lnTo>
                    <a:pt x="77" y="386"/>
                  </a:lnTo>
                  <a:lnTo>
                    <a:pt x="69" y="405"/>
                  </a:lnTo>
                  <a:lnTo>
                    <a:pt x="62" y="422"/>
                  </a:lnTo>
                  <a:lnTo>
                    <a:pt x="60" y="434"/>
                  </a:lnTo>
                  <a:lnTo>
                    <a:pt x="69" y="453"/>
                  </a:lnTo>
                  <a:lnTo>
                    <a:pt x="79" y="475"/>
                  </a:lnTo>
                  <a:lnTo>
                    <a:pt x="90" y="498"/>
                  </a:lnTo>
                  <a:lnTo>
                    <a:pt x="98" y="513"/>
                  </a:lnTo>
                  <a:lnTo>
                    <a:pt x="94" y="468"/>
                  </a:lnTo>
                  <a:lnTo>
                    <a:pt x="94" y="418"/>
                  </a:lnTo>
                  <a:lnTo>
                    <a:pt x="92" y="373"/>
                  </a:lnTo>
                  <a:lnTo>
                    <a:pt x="94" y="338"/>
                  </a:lnTo>
                  <a:lnTo>
                    <a:pt x="96" y="304"/>
                  </a:lnTo>
                  <a:lnTo>
                    <a:pt x="100" y="264"/>
                  </a:lnTo>
                  <a:lnTo>
                    <a:pt x="110" y="224"/>
                  </a:lnTo>
                  <a:lnTo>
                    <a:pt x="125" y="198"/>
                  </a:lnTo>
                  <a:lnTo>
                    <a:pt x="136" y="17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7" name="Freeform 43">
              <a:extLst>
                <a:ext uri="{FF2B5EF4-FFF2-40B4-BE49-F238E27FC236}">
                  <a16:creationId xmlns:a16="http://schemas.microsoft.com/office/drawing/2014/main" id="{62B2FCDB-C011-5B49-A9CD-D972C8689E45}"/>
                </a:ext>
              </a:extLst>
            </p:cNvPr>
            <p:cNvSpPr>
              <a:spLocks/>
            </p:cNvSpPr>
            <p:nvPr/>
          </p:nvSpPr>
          <p:spPr bwMode="auto">
            <a:xfrm>
              <a:off x="4106" y="2690"/>
              <a:ext cx="133" cy="197"/>
            </a:xfrm>
            <a:custGeom>
              <a:avLst/>
              <a:gdLst>
                <a:gd name="T0" fmla="*/ 255 w 266"/>
                <a:gd name="T1" fmla="*/ 69 h 394"/>
                <a:gd name="T2" fmla="*/ 243 w 266"/>
                <a:gd name="T3" fmla="*/ 57 h 394"/>
                <a:gd name="T4" fmla="*/ 232 w 266"/>
                <a:gd name="T5" fmla="*/ 48 h 394"/>
                <a:gd name="T6" fmla="*/ 218 w 266"/>
                <a:gd name="T7" fmla="*/ 42 h 394"/>
                <a:gd name="T8" fmla="*/ 203 w 266"/>
                <a:gd name="T9" fmla="*/ 36 h 394"/>
                <a:gd name="T10" fmla="*/ 188 w 266"/>
                <a:gd name="T11" fmla="*/ 34 h 394"/>
                <a:gd name="T12" fmla="*/ 174 w 266"/>
                <a:gd name="T13" fmla="*/ 36 h 394"/>
                <a:gd name="T14" fmla="*/ 159 w 266"/>
                <a:gd name="T15" fmla="*/ 40 h 394"/>
                <a:gd name="T16" fmla="*/ 146 w 266"/>
                <a:gd name="T17" fmla="*/ 48 h 394"/>
                <a:gd name="T18" fmla="*/ 130 w 266"/>
                <a:gd name="T19" fmla="*/ 63 h 394"/>
                <a:gd name="T20" fmla="*/ 113 w 266"/>
                <a:gd name="T21" fmla="*/ 86 h 394"/>
                <a:gd name="T22" fmla="*/ 96 w 266"/>
                <a:gd name="T23" fmla="*/ 114 h 394"/>
                <a:gd name="T24" fmla="*/ 77 w 266"/>
                <a:gd name="T25" fmla="*/ 145 h 394"/>
                <a:gd name="T26" fmla="*/ 61 w 266"/>
                <a:gd name="T27" fmla="*/ 177 h 394"/>
                <a:gd name="T28" fmla="*/ 48 w 266"/>
                <a:gd name="T29" fmla="*/ 208 h 394"/>
                <a:gd name="T30" fmla="*/ 40 w 266"/>
                <a:gd name="T31" fmla="*/ 232 h 394"/>
                <a:gd name="T32" fmla="*/ 36 w 266"/>
                <a:gd name="T33" fmla="*/ 249 h 394"/>
                <a:gd name="T34" fmla="*/ 35 w 266"/>
                <a:gd name="T35" fmla="*/ 284 h 394"/>
                <a:gd name="T36" fmla="*/ 31 w 266"/>
                <a:gd name="T37" fmla="*/ 329 h 394"/>
                <a:gd name="T38" fmla="*/ 25 w 266"/>
                <a:gd name="T39" fmla="*/ 371 h 394"/>
                <a:gd name="T40" fmla="*/ 17 w 266"/>
                <a:gd name="T41" fmla="*/ 394 h 394"/>
                <a:gd name="T42" fmla="*/ 13 w 266"/>
                <a:gd name="T43" fmla="*/ 390 h 394"/>
                <a:gd name="T44" fmla="*/ 10 w 266"/>
                <a:gd name="T45" fmla="*/ 386 h 394"/>
                <a:gd name="T46" fmla="*/ 8 w 266"/>
                <a:gd name="T47" fmla="*/ 384 h 394"/>
                <a:gd name="T48" fmla="*/ 6 w 266"/>
                <a:gd name="T49" fmla="*/ 381 h 394"/>
                <a:gd name="T50" fmla="*/ 4 w 266"/>
                <a:gd name="T51" fmla="*/ 365 h 394"/>
                <a:gd name="T52" fmla="*/ 2 w 266"/>
                <a:gd name="T53" fmla="*/ 339 h 394"/>
                <a:gd name="T54" fmla="*/ 2 w 266"/>
                <a:gd name="T55" fmla="*/ 308 h 394"/>
                <a:gd name="T56" fmla="*/ 4 w 266"/>
                <a:gd name="T57" fmla="*/ 282 h 394"/>
                <a:gd name="T58" fmla="*/ 8 w 266"/>
                <a:gd name="T59" fmla="*/ 276 h 394"/>
                <a:gd name="T60" fmla="*/ 8 w 266"/>
                <a:gd name="T61" fmla="*/ 265 h 394"/>
                <a:gd name="T62" fmla="*/ 4 w 266"/>
                <a:gd name="T63" fmla="*/ 253 h 394"/>
                <a:gd name="T64" fmla="*/ 0 w 266"/>
                <a:gd name="T65" fmla="*/ 244 h 394"/>
                <a:gd name="T66" fmla="*/ 8 w 266"/>
                <a:gd name="T67" fmla="*/ 238 h 394"/>
                <a:gd name="T68" fmla="*/ 13 w 266"/>
                <a:gd name="T69" fmla="*/ 230 h 394"/>
                <a:gd name="T70" fmla="*/ 17 w 266"/>
                <a:gd name="T71" fmla="*/ 223 h 394"/>
                <a:gd name="T72" fmla="*/ 21 w 266"/>
                <a:gd name="T73" fmla="*/ 215 h 394"/>
                <a:gd name="T74" fmla="*/ 27 w 266"/>
                <a:gd name="T75" fmla="*/ 204 h 394"/>
                <a:gd name="T76" fmla="*/ 38 w 266"/>
                <a:gd name="T77" fmla="*/ 179 h 394"/>
                <a:gd name="T78" fmla="*/ 54 w 266"/>
                <a:gd name="T79" fmla="*/ 149 h 394"/>
                <a:gd name="T80" fmla="*/ 71 w 266"/>
                <a:gd name="T81" fmla="*/ 112 h 394"/>
                <a:gd name="T82" fmla="*/ 90 w 266"/>
                <a:gd name="T83" fmla="*/ 78 h 394"/>
                <a:gd name="T84" fmla="*/ 107 w 266"/>
                <a:gd name="T85" fmla="*/ 48 h 394"/>
                <a:gd name="T86" fmla="*/ 121 w 266"/>
                <a:gd name="T87" fmla="*/ 27 h 394"/>
                <a:gd name="T88" fmla="*/ 128 w 266"/>
                <a:gd name="T89" fmla="*/ 17 h 394"/>
                <a:gd name="T90" fmla="*/ 136 w 266"/>
                <a:gd name="T91" fmla="*/ 15 h 394"/>
                <a:gd name="T92" fmla="*/ 151 w 266"/>
                <a:gd name="T93" fmla="*/ 14 h 394"/>
                <a:gd name="T94" fmla="*/ 173 w 266"/>
                <a:gd name="T95" fmla="*/ 10 h 394"/>
                <a:gd name="T96" fmla="*/ 194 w 266"/>
                <a:gd name="T97" fmla="*/ 6 h 394"/>
                <a:gd name="T98" fmla="*/ 215 w 266"/>
                <a:gd name="T99" fmla="*/ 4 h 394"/>
                <a:gd name="T100" fmla="*/ 232 w 266"/>
                <a:gd name="T101" fmla="*/ 0 h 394"/>
                <a:gd name="T102" fmla="*/ 245 w 266"/>
                <a:gd name="T103" fmla="*/ 0 h 394"/>
                <a:gd name="T104" fmla="*/ 249 w 266"/>
                <a:gd name="T105" fmla="*/ 0 h 394"/>
                <a:gd name="T106" fmla="*/ 251 w 266"/>
                <a:gd name="T107" fmla="*/ 8 h 394"/>
                <a:gd name="T108" fmla="*/ 253 w 266"/>
                <a:gd name="T109" fmla="*/ 21 h 394"/>
                <a:gd name="T110" fmla="*/ 255 w 266"/>
                <a:gd name="T111" fmla="*/ 34 h 394"/>
                <a:gd name="T112" fmla="*/ 255 w 266"/>
                <a:gd name="T113" fmla="*/ 42 h 394"/>
                <a:gd name="T114" fmla="*/ 266 w 266"/>
                <a:gd name="T115" fmla="*/ 44 h 394"/>
                <a:gd name="T116" fmla="*/ 255 w 266"/>
                <a:gd name="T117" fmla="*/ 69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66" h="394">
                  <a:moveTo>
                    <a:pt x="255" y="69"/>
                  </a:moveTo>
                  <a:lnTo>
                    <a:pt x="243" y="57"/>
                  </a:lnTo>
                  <a:lnTo>
                    <a:pt x="232" y="48"/>
                  </a:lnTo>
                  <a:lnTo>
                    <a:pt x="218" y="42"/>
                  </a:lnTo>
                  <a:lnTo>
                    <a:pt x="203" y="36"/>
                  </a:lnTo>
                  <a:lnTo>
                    <a:pt x="188" y="34"/>
                  </a:lnTo>
                  <a:lnTo>
                    <a:pt x="174" y="36"/>
                  </a:lnTo>
                  <a:lnTo>
                    <a:pt x="159" y="40"/>
                  </a:lnTo>
                  <a:lnTo>
                    <a:pt x="146" y="48"/>
                  </a:lnTo>
                  <a:lnTo>
                    <a:pt x="130" y="63"/>
                  </a:lnTo>
                  <a:lnTo>
                    <a:pt x="113" y="86"/>
                  </a:lnTo>
                  <a:lnTo>
                    <a:pt x="96" y="114"/>
                  </a:lnTo>
                  <a:lnTo>
                    <a:pt x="77" y="145"/>
                  </a:lnTo>
                  <a:lnTo>
                    <a:pt x="61" y="177"/>
                  </a:lnTo>
                  <a:lnTo>
                    <a:pt x="48" y="208"/>
                  </a:lnTo>
                  <a:lnTo>
                    <a:pt x="40" y="232"/>
                  </a:lnTo>
                  <a:lnTo>
                    <a:pt x="36" y="249"/>
                  </a:lnTo>
                  <a:lnTo>
                    <a:pt x="35" y="284"/>
                  </a:lnTo>
                  <a:lnTo>
                    <a:pt x="31" y="329"/>
                  </a:lnTo>
                  <a:lnTo>
                    <a:pt x="25" y="371"/>
                  </a:lnTo>
                  <a:lnTo>
                    <a:pt x="17" y="394"/>
                  </a:lnTo>
                  <a:lnTo>
                    <a:pt x="13" y="390"/>
                  </a:lnTo>
                  <a:lnTo>
                    <a:pt x="10" y="386"/>
                  </a:lnTo>
                  <a:lnTo>
                    <a:pt x="8" y="384"/>
                  </a:lnTo>
                  <a:lnTo>
                    <a:pt x="6" y="381"/>
                  </a:lnTo>
                  <a:lnTo>
                    <a:pt x="4" y="365"/>
                  </a:lnTo>
                  <a:lnTo>
                    <a:pt x="2" y="339"/>
                  </a:lnTo>
                  <a:lnTo>
                    <a:pt x="2" y="308"/>
                  </a:lnTo>
                  <a:lnTo>
                    <a:pt x="4" y="282"/>
                  </a:lnTo>
                  <a:lnTo>
                    <a:pt x="8" y="276"/>
                  </a:lnTo>
                  <a:lnTo>
                    <a:pt x="8" y="265"/>
                  </a:lnTo>
                  <a:lnTo>
                    <a:pt x="4" y="253"/>
                  </a:lnTo>
                  <a:lnTo>
                    <a:pt x="0" y="244"/>
                  </a:lnTo>
                  <a:lnTo>
                    <a:pt x="8" y="238"/>
                  </a:lnTo>
                  <a:lnTo>
                    <a:pt x="13" y="230"/>
                  </a:lnTo>
                  <a:lnTo>
                    <a:pt x="17" y="223"/>
                  </a:lnTo>
                  <a:lnTo>
                    <a:pt x="21" y="215"/>
                  </a:lnTo>
                  <a:lnTo>
                    <a:pt x="27" y="204"/>
                  </a:lnTo>
                  <a:lnTo>
                    <a:pt x="38" y="179"/>
                  </a:lnTo>
                  <a:lnTo>
                    <a:pt x="54" y="149"/>
                  </a:lnTo>
                  <a:lnTo>
                    <a:pt x="71" y="112"/>
                  </a:lnTo>
                  <a:lnTo>
                    <a:pt x="90" y="78"/>
                  </a:lnTo>
                  <a:lnTo>
                    <a:pt x="107" y="48"/>
                  </a:lnTo>
                  <a:lnTo>
                    <a:pt x="121" y="27"/>
                  </a:lnTo>
                  <a:lnTo>
                    <a:pt x="128" y="17"/>
                  </a:lnTo>
                  <a:lnTo>
                    <a:pt x="136" y="15"/>
                  </a:lnTo>
                  <a:lnTo>
                    <a:pt x="151" y="14"/>
                  </a:lnTo>
                  <a:lnTo>
                    <a:pt x="173" y="10"/>
                  </a:lnTo>
                  <a:lnTo>
                    <a:pt x="194" y="6"/>
                  </a:lnTo>
                  <a:lnTo>
                    <a:pt x="215" y="4"/>
                  </a:lnTo>
                  <a:lnTo>
                    <a:pt x="232" y="0"/>
                  </a:lnTo>
                  <a:lnTo>
                    <a:pt x="245" y="0"/>
                  </a:lnTo>
                  <a:lnTo>
                    <a:pt x="249" y="0"/>
                  </a:lnTo>
                  <a:lnTo>
                    <a:pt x="251" y="8"/>
                  </a:lnTo>
                  <a:lnTo>
                    <a:pt x="253" y="21"/>
                  </a:lnTo>
                  <a:lnTo>
                    <a:pt x="255" y="34"/>
                  </a:lnTo>
                  <a:lnTo>
                    <a:pt x="255" y="42"/>
                  </a:lnTo>
                  <a:lnTo>
                    <a:pt x="266" y="44"/>
                  </a:lnTo>
                  <a:lnTo>
                    <a:pt x="255" y="6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8" name="Freeform 44">
              <a:extLst>
                <a:ext uri="{FF2B5EF4-FFF2-40B4-BE49-F238E27FC236}">
                  <a16:creationId xmlns:a16="http://schemas.microsoft.com/office/drawing/2014/main" id="{0DF592F2-C208-3C4B-A717-B65EA40EB306}"/>
                </a:ext>
              </a:extLst>
            </p:cNvPr>
            <p:cNvSpPr>
              <a:spLocks/>
            </p:cNvSpPr>
            <p:nvPr/>
          </p:nvSpPr>
          <p:spPr bwMode="auto">
            <a:xfrm>
              <a:off x="4373" y="2618"/>
              <a:ext cx="233" cy="155"/>
            </a:xfrm>
            <a:custGeom>
              <a:avLst/>
              <a:gdLst>
                <a:gd name="T0" fmla="*/ 126 w 465"/>
                <a:gd name="T1" fmla="*/ 38 h 310"/>
                <a:gd name="T2" fmla="*/ 172 w 465"/>
                <a:gd name="T3" fmla="*/ 30 h 310"/>
                <a:gd name="T4" fmla="*/ 214 w 465"/>
                <a:gd name="T5" fmla="*/ 28 h 310"/>
                <a:gd name="T6" fmla="*/ 254 w 465"/>
                <a:gd name="T7" fmla="*/ 38 h 310"/>
                <a:gd name="T8" fmla="*/ 291 w 465"/>
                <a:gd name="T9" fmla="*/ 49 h 310"/>
                <a:gd name="T10" fmla="*/ 316 w 465"/>
                <a:gd name="T11" fmla="*/ 64 h 310"/>
                <a:gd name="T12" fmla="*/ 352 w 465"/>
                <a:gd name="T13" fmla="*/ 106 h 310"/>
                <a:gd name="T14" fmla="*/ 387 w 465"/>
                <a:gd name="T15" fmla="*/ 140 h 310"/>
                <a:gd name="T16" fmla="*/ 408 w 465"/>
                <a:gd name="T17" fmla="*/ 169 h 310"/>
                <a:gd name="T18" fmla="*/ 444 w 465"/>
                <a:gd name="T19" fmla="*/ 226 h 310"/>
                <a:gd name="T20" fmla="*/ 465 w 465"/>
                <a:gd name="T21" fmla="*/ 266 h 310"/>
                <a:gd name="T22" fmla="*/ 459 w 465"/>
                <a:gd name="T23" fmla="*/ 302 h 310"/>
                <a:gd name="T24" fmla="*/ 433 w 465"/>
                <a:gd name="T25" fmla="*/ 260 h 310"/>
                <a:gd name="T26" fmla="*/ 417 w 465"/>
                <a:gd name="T27" fmla="*/ 218 h 310"/>
                <a:gd name="T28" fmla="*/ 421 w 465"/>
                <a:gd name="T29" fmla="*/ 211 h 310"/>
                <a:gd name="T30" fmla="*/ 406 w 465"/>
                <a:gd name="T31" fmla="*/ 209 h 310"/>
                <a:gd name="T32" fmla="*/ 392 w 465"/>
                <a:gd name="T33" fmla="*/ 198 h 310"/>
                <a:gd name="T34" fmla="*/ 366 w 465"/>
                <a:gd name="T35" fmla="*/ 177 h 310"/>
                <a:gd name="T36" fmla="*/ 331 w 465"/>
                <a:gd name="T37" fmla="*/ 163 h 310"/>
                <a:gd name="T38" fmla="*/ 287 w 465"/>
                <a:gd name="T39" fmla="*/ 178 h 310"/>
                <a:gd name="T40" fmla="*/ 279 w 465"/>
                <a:gd name="T41" fmla="*/ 161 h 310"/>
                <a:gd name="T42" fmla="*/ 293 w 465"/>
                <a:gd name="T43" fmla="*/ 142 h 310"/>
                <a:gd name="T44" fmla="*/ 321 w 465"/>
                <a:gd name="T45" fmla="*/ 135 h 310"/>
                <a:gd name="T46" fmla="*/ 366 w 465"/>
                <a:gd name="T47" fmla="*/ 140 h 310"/>
                <a:gd name="T48" fmla="*/ 364 w 465"/>
                <a:gd name="T49" fmla="*/ 131 h 310"/>
                <a:gd name="T50" fmla="*/ 318 w 465"/>
                <a:gd name="T51" fmla="*/ 127 h 310"/>
                <a:gd name="T52" fmla="*/ 289 w 465"/>
                <a:gd name="T53" fmla="*/ 123 h 310"/>
                <a:gd name="T54" fmla="*/ 277 w 465"/>
                <a:gd name="T55" fmla="*/ 114 h 310"/>
                <a:gd name="T56" fmla="*/ 262 w 465"/>
                <a:gd name="T57" fmla="*/ 121 h 310"/>
                <a:gd name="T58" fmla="*/ 258 w 465"/>
                <a:gd name="T59" fmla="*/ 140 h 310"/>
                <a:gd name="T60" fmla="*/ 249 w 465"/>
                <a:gd name="T61" fmla="*/ 207 h 310"/>
                <a:gd name="T62" fmla="*/ 235 w 465"/>
                <a:gd name="T63" fmla="*/ 209 h 310"/>
                <a:gd name="T64" fmla="*/ 214 w 465"/>
                <a:gd name="T65" fmla="*/ 205 h 310"/>
                <a:gd name="T66" fmla="*/ 197 w 465"/>
                <a:gd name="T67" fmla="*/ 188 h 310"/>
                <a:gd name="T68" fmla="*/ 195 w 465"/>
                <a:gd name="T69" fmla="*/ 171 h 310"/>
                <a:gd name="T70" fmla="*/ 195 w 465"/>
                <a:gd name="T71" fmla="*/ 161 h 310"/>
                <a:gd name="T72" fmla="*/ 184 w 465"/>
                <a:gd name="T73" fmla="*/ 150 h 310"/>
                <a:gd name="T74" fmla="*/ 168 w 465"/>
                <a:gd name="T75" fmla="*/ 150 h 310"/>
                <a:gd name="T76" fmla="*/ 157 w 465"/>
                <a:gd name="T77" fmla="*/ 177 h 310"/>
                <a:gd name="T78" fmla="*/ 199 w 465"/>
                <a:gd name="T79" fmla="*/ 226 h 310"/>
                <a:gd name="T80" fmla="*/ 136 w 465"/>
                <a:gd name="T81" fmla="*/ 243 h 310"/>
                <a:gd name="T82" fmla="*/ 116 w 465"/>
                <a:gd name="T83" fmla="*/ 234 h 310"/>
                <a:gd name="T84" fmla="*/ 105 w 465"/>
                <a:gd name="T85" fmla="*/ 180 h 310"/>
                <a:gd name="T86" fmla="*/ 92 w 465"/>
                <a:gd name="T87" fmla="*/ 169 h 310"/>
                <a:gd name="T88" fmla="*/ 92 w 465"/>
                <a:gd name="T89" fmla="*/ 199 h 310"/>
                <a:gd name="T90" fmla="*/ 55 w 465"/>
                <a:gd name="T91" fmla="*/ 180 h 310"/>
                <a:gd name="T92" fmla="*/ 19 w 465"/>
                <a:gd name="T93" fmla="*/ 120 h 310"/>
                <a:gd name="T94" fmla="*/ 0 w 465"/>
                <a:gd name="T95" fmla="*/ 83 h 310"/>
                <a:gd name="T96" fmla="*/ 2 w 465"/>
                <a:gd name="T97" fmla="*/ 24 h 310"/>
                <a:gd name="T98" fmla="*/ 13 w 465"/>
                <a:gd name="T99" fmla="*/ 13 h 310"/>
                <a:gd name="T100" fmla="*/ 42 w 465"/>
                <a:gd name="T101" fmla="*/ 3 h 310"/>
                <a:gd name="T102" fmla="*/ 71 w 465"/>
                <a:gd name="T103" fmla="*/ 0 h 310"/>
                <a:gd name="T104" fmla="*/ 109 w 465"/>
                <a:gd name="T105" fmla="*/ 17 h 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465" h="310">
                  <a:moveTo>
                    <a:pt x="92" y="38"/>
                  </a:moveTo>
                  <a:lnTo>
                    <a:pt x="109" y="38"/>
                  </a:lnTo>
                  <a:lnTo>
                    <a:pt x="126" y="38"/>
                  </a:lnTo>
                  <a:lnTo>
                    <a:pt x="141" y="36"/>
                  </a:lnTo>
                  <a:lnTo>
                    <a:pt x="157" y="32"/>
                  </a:lnTo>
                  <a:lnTo>
                    <a:pt x="172" y="30"/>
                  </a:lnTo>
                  <a:lnTo>
                    <a:pt x="187" y="28"/>
                  </a:lnTo>
                  <a:lnTo>
                    <a:pt x="201" y="28"/>
                  </a:lnTo>
                  <a:lnTo>
                    <a:pt x="214" y="28"/>
                  </a:lnTo>
                  <a:lnTo>
                    <a:pt x="228" y="30"/>
                  </a:lnTo>
                  <a:lnTo>
                    <a:pt x="241" y="34"/>
                  </a:lnTo>
                  <a:lnTo>
                    <a:pt x="254" y="38"/>
                  </a:lnTo>
                  <a:lnTo>
                    <a:pt x="268" y="42"/>
                  </a:lnTo>
                  <a:lnTo>
                    <a:pt x="281" y="45"/>
                  </a:lnTo>
                  <a:lnTo>
                    <a:pt x="291" y="49"/>
                  </a:lnTo>
                  <a:lnTo>
                    <a:pt x="300" y="51"/>
                  </a:lnTo>
                  <a:lnTo>
                    <a:pt x="308" y="53"/>
                  </a:lnTo>
                  <a:lnTo>
                    <a:pt x="316" y="64"/>
                  </a:lnTo>
                  <a:lnTo>
                    <a:pt x="325" y="78"/>
                  </a:lnTo>
                  <a:lnTo>
                    <a:pt x="339" y="93"/>
                  </a:lnTo>
                  <a:lnTo>
                    <a:pt x="352" y="106"/>
                  </a:lnTo>
                  <a:lnTo>
                    <a:pt x="366" y="120"/>
                  </a:lnTo>
                  <a:lnTo>
                    <a:pt x="377" y="131"/>
                  </a:lnTo>
                  <a:lnTo>
                    <a:pt x="387" y="140"/>
                  </a:lnTo>
                  <a:lnTo>
                    <a:pt x="392" y="146"/>
                  </a:lnTo>
                  <a:lnTo>
                    <a:pt x="398" y="154"/>
                  </a:lnTo>
                  <a:lnTo>
                    <a:pt x="408" y="169"/>
                  </a:lnTo>
                  <a:lnTo>
                    <a:pt x="419" y="186"/>
                  </a:lnTo>
                  <a:lnTo>
                    <a:pt x="433" y="205"/>
                  </a:lnTo>
                  <a:lnTo>
                    <a:pt x="444" y="226"/>
                  </a:lnTo>
                  <a:lnTo>
                    <a:pt x="456" y="243"/>
                  </a:lnTo>
                  <a:lnTo>
                    <a:pt x="463" y="258"/>
                  </a:lnTo>
                  <a:lnTo>
                    <a:pt x="465" y="266"/>
                  </a:lnTo>
                  <a:lnTo>
                    <a:pt x="465" y="277"/>
                  </a:lnTo>
                  <a:lnTo>
                    <a:pt x="463" y="291"/>
                  </a:lnTo>
                  <a:lnTo>
                    <a:pt x="459" y="302"/>
                  </a:lnTo>
                  <a:lnTo>
                    <a:pt x="459" y="310"/>
                  </a:lnTo>
                  <a:lnTo>
                    <a:pt x="446" y="287"/>
                  </a:lnTo>
                  <a:lnTo>
                    <a:pt x="433" y="260"/>
                  </a:lnTo>
                  <a:lnTo>
                    <a:pt x="419" y="236"/>
                  </a:lnTo>
                  <a:lnTo>
                    <a:pt x="415" y="224"/>
                  </a:lnTo>
                  <a:lnTo>
                    <a:pt x="417" y="218"/>
                  </a:lnTo>
                  <a:lnTo>
                    <a:pt x="417" y="217"/>
                  </a:lnTo>
                  <a:lnTo>
                    <a:pt x="419" y="213"/>
                  </a:lnTo>
                  <a:lnTo>
                    <a:pt x="421" y="211"/>
                  </a:lnTo>
                  <a:lnTo>
                    <a:pt x="415" y="211"/>
                  </a:lnTo>
                  <a:lnTo>
                    <a:pt x="410" y="211"/>
                  </a:lnTo>
                  <a:lnTo>
                    <a:pt x="406" y="209"/>
                  </a:lnTo>
                  <a:lnTo>
                    <a:pt x="402" y="205"/>
                  </a:lnTo>
                  <a:lnTo>
                    <a:pt x="398" y="203"/>
                  </a:lnTo>
                  <a:lnTo>
                    <a:pt x="392" y="198"/>
                  </a:lnTo>
                  <a:lnTo>
                    <a:pt x="385" y="192"/>
                  </a:lnTo>
                  <a:lnTo>
                    <a:pt x="375" y="184"/>
                  </a:lnTo>
                  <a:lnTo>
                    <a:pt x="366" y="177"/>
                  </a:lnTo>
                  <a:lnTo>
                    <a:pt x="354" y="171"/>
                  </a:lnTo>
                  <a:lnTo>
                    <a:pt x="343" y="165"/>
                  </a:lnTo>
                  <a:lnTo>
                    <a:pt x="331" y="163"/>
                  </a:lnTo>
                  <a:lnTo>
                    <a:pt x="312" y="165"/>
                  </a:lnTo>
                  <a:lnTo>
                    <a:pt x="297" y="169"/>
                  </a:lnTo>
                  <a:lnTo>
                    <a:pt x="287" y="178"/>
                  </a:lnTo>
                  <a:lnTo>
                    <a:pt x="279" y="188"/>
                  </a:lnTo>
                  <a:lnTo>
                    <a:pt x="277" y="175"/>
                  </a:lnTo>
                  <a:lnTo>
                    <a:pt x="279" y="161"/>
                  </a:lnTo>
                  <a:lnTo>
                    <a:pt x="283" y="150"/>
                  </a:lnTo>
                  <a:lnTo>
                    <a:pt x="289" y="144"/>
                  </a:lnTo>
                  <a:lnTo>
                    <a:pt x="293" y="142"/>
                  </a:lnTo>
                  <a:lnTo>
                    <a:pt x="300" y="140"/>
                  </a:lnTo>
                  <a:lnTo>
                    <a:pt x="310" y="137"/>
                  </a:lnTo>
                  <a:lnTo>
                    <a:pt x="321" y="135"/>
                  </a:lnTo>
                  <a:lnTo>
                    <a:pt x="335" y="135"/>
                  </a:lnTo>
                  <a:lnTo>
                    <a:pt x="350" y="137"/>
                  </a:lnTo>
                  <a:lnTo>
                    <a:pt x="366" y="140"/>
                  </a:lnTo>
                  <a:lnTo>
                    <a:pt x="383" y="148"/>
                  </a:lnTo>
                  <a:lnTo>
                    <a:pt x="375" y="139"/>
                  </a:lnTo>
                  <a:lnTo>
                    <a:pt x="364" y="131"/>
                  </a:lnTo>
                  <a:lnTo>
                    <a:pt x="350" y="127"/>
                  </a:lnTo>
                  <a:lnTo>
                    <a:pt x="335" y="125"/>
                  </a:lnTo>
                  <a:lnTo>
                    <a:pt x="318" y="127"/>
                  </a:lnTo>
                  <a:lnTo>
                    <a:pt x="304" y="127"/>
                  </a:lnTo>
                  <a:lnTo>
                    <a:pt x="295" y="125"/>
                  </a:lnTo>
                  <a:lnTo>
                    <a:pt x="289" y="123"/>
                  </a:lnTo>
                  <a:lnTo>
                    <a:pt x="285" y="120"/>
                  </a:lnTo>
                  <a:lnTo>
                    <a:pt x="283" y="116"/>
                  </a:lnTo>
                  <a:lnTo>
                    <a:pt x="277" y="114"/>
                  </a:lnTo>
                  <a:lnTo>
                    <a:pt x="272" y="116"/>
                  </a:lnTo>
                  <a:lnTo>
                    <a:pt x="266" y="118"/>
                  </a:lnTo>
                  <a:lnTo>
                    <a:pt x="262" y="121"/>
                  </a:lnTo>
                  <a:lnTo>
                    <a:pt x="258" y="123"/>
                  </a:lnTo>
                  <a:lnTo>
                    <a:pt x="258" y="127"/>
                  </a:lnTo>
                  <a:lnTo>
                    <a:pt x="258" y="140"/>
                  </a:lnTo>
                  <a:lnTo>
                    <a:pt x="258" y="165"/>
                  </a:lnTo>
                  <a:lnTo>
                    <a:pt x="254" y="192"/>
                  </a:lnTo>
                  <a:lnTo>
                    <a:pt x="249" y="207"/>
                  </a:lnTo>
                  <a:lnTo>
                    <a:pt x="245" y="209"/>
                  </a:lnTo>
                  <a:lnTo>
                    <a:pt x="241" y="209"/>
                  </a:lnTo>
                  <a:lnTo>
                    <a:pt x="235" y="209"/>
                  </a:lnTo>
                  <a:lnTo>
                    <a:pt x="230" y="211"/>
                  </a:lnTo>
                  <a:lnTo>
                    <a:pt x="222" y="209"/>
                  </a:lnTo>
                  <a:lnTo>
                    <a:pt x="214" y="205"/>
                  </a:lnTo>
                  <a:lnTo>
                    <a:pt x="207" y="201"/>
                  </a:lnTo>
                  <a:lnTo>
                    <a:pt x="201" y="194"/>
                  </a:lnTo>
                  <a:lnTo>
                    <a:pt x="197" y="188"/>
                  </a:lnTo>
                  <a:lnTo>
                    <a:pt x="195" y="182"/>
                  </a:lnTo>
                  <a:lnTo>
                    <a:pt x="195" y="177"/>
                  </a:lnTo>
                  <a:lnTo>
                    <a:pt x="195" y="171"/>
                  </a:lnTo>
                  <a:lnTo>
                    <a:pt x="197" y="167"/>
                  </a:lnTo>
                  <a:lnTo>
                    <a:pt x="197" y="163"/>
                  </a:lnTo>
                  <a:lnTo>
                    <a:pt x="195" y="161"/>
                  </a:lnTo>
                  <a:lnTo>
                    <a:pt x="191" y="159"/>
                  </a:lnTo>
                  <a:lnTo>
                    <a:pt x="187" y="156"/>
                  </a:lnTo>
                  <a:lnTo>
                    <a:pt x="184" y="150"/>
                  </a:lnTo>
                  <a:lnTo>
                    <a:pt x="180" y="146"/>
                  </a:lnTo>
                  <a:lnTo>
                    <a:pt x="176" y="140"/>
                  </a:lnTo>
                  <a:lnTo>
                    <a:pt x="168" y="150"/>
                  </a:lnTo>
                  <a:lnTo>
                    <a:pt x="162" y="161"/>
                  </a:lnTo>
                  <a:lnTo>
                    <a:pt x="157" y="171"/>
                  </a:lnTo>
                  <a:lnTo>
                    <a:pt x="157" y="177"/>
                  </a:lnTo>
                  <a:lnTo>
                    <a:pt x="166" y="188"/>
                  </a:lnTo>
                  <a:lnTo>
                    <a:pt x="182" y="207"/>
                  </a:lnTo>
                  <a:lnTo>
                    <a:pt x="199" y="226"/>
                  </a:lnTo>
                  <a:lnTo>
                    <a:pt x="210" y="234"/>
                  </a:lnTo>
                  <a:lnTo>
                    <a:pt x="145" y="249"/>
                  </a:lnTo>
                  <a:lnTo>
                    <a:pt x="136" y="243"/>
                  </a:lnTo>
                  <a:lnTo>
                    <a:pt x="128" y="239"/>
                  </a:lnTo>
                  <a:lnTo>
                    <a:pt x="122" y="236"/>
                  </a:lnTo>
                  <a:lnTo>
                    <a:pt x="116" y="234"/>
                  </a:lnTo>
                  <a:lnTo>
                    <a:pt x="113" y="217"/>
                  </a:lnTo>
                  <a:lnTo>
                    <a:pt x="109" y="199"/>
                  </a:lnTo>
                  <a:lnTo>
                    <a:pt x="105" y="180"/>
                  </a:lnTo>
                  <a:lnTo>
                    <a:pt x="103" y="167"/>
                  </a:lnTo>
                  <a:lnTo>
                    <a:pt x="90" y="156"/>
                  </a:lnTo>
                  <a:lnTo>
                    <a:pt x="92" y="169"/>
                  </a:lnTo>
                  <a:lnTo>
                    <a:pt x="92" y="182"/>
                  </a:lnTo>
                  <a:lnTo>
                    <a:pt x="92" y="196"/>
                  </a:lnTo>
                  <a:lnTo>
                    <a:pt x="92" y="199"/>
                  </a:lnTo>
                  <a:lnTo>
                    <a:pt x="72" y="215"/>
                  </a:lnTo>
                  <a:lnTo>
                    <a:pt x="65" y="199"/>
                  </a:lnTo>
                  <a:lnTo>
                    <a:pt x="55" y="180"/>
                  </a:lnTo>
                  <a:lnTo>
                    <a:pt x="42" y="159"/>
                  </a:lnTo>
                  <a:lnTo>
                    <a:pt x="30" y="139"/>
                  </a:lnTo>
                  <a:lnTo>
                    <a:pt x="19" y="120"/>
                  </a:lnTo>
                  <a:lnTo>
                    <a:pt x="9" y="102"/>
                  </a:lnTo>
                  <a:lnTo>
                    <a:pt x="2" y="89"/>
                  </a:lnTo>
                  <a:lnTo>
                    <a:pt x="0" y="83"/>
                  </a:lnTo>
                  <a:lnTo>
                    <a:pt x="0" y="70"/>
                  </a:lnTo>
                  <a:lnTo>
                    <a:pt x="0" y="45"/>
                  </a:lnTo>
                  <a:lnTo>
                    <a:pt x="2" y="24"/>
                  </a:lnTo>
                  <a:lnTo>
                    <a:pt x="3" y="15"/>
                  </a:lnTo>
                  <a:lnTo>
                    <a:pt x="7" y="15"/>
                  </a:lnTo>
                  <a:lnTo>
                    <a:pt x="13" y="13"/>
                  </a:lnTo>
                  <a:lnTo>
                    <a:pt x="21" y="9"/>
                  </a:lnTo>
                  <a:lnTo>
                    <a:pt x="32" y="7"/>
                  </a:lnTo>
                  <a:lnTo>
                    <a:pt x="42" y="3"/>
                  </a:lnTo>
                  <a:lnTo>
                    <a:pt x="53" y="2"/>
                  </a:lnTo>
                  <a:lnTo>
                    <a:pt x="63" y="0"/>
                  </a:lnTo>
                  <a:lnTo>
                    <a:pt x="71" y="0"/>
                  </a:lnTo>
                  <a:lnTo>
                    <a:pt x="82" y="5"/>
                  </a:lnTo>
                  <a:lnTo>
                    <a:pt x="97" y="11"/>
                  </a:lnTo>
                  <a:lnTo>
                    <a:pt x="109" y="17"/>
                  </a:lnTo>
                  <a:lnTo>
                    <a:pt x="115" y="19"/>
                  </a:lnTo>
                  <a:lnTo>
                    <a:pt x="92" y="38"/>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49" name="Freeform 45">
              <a:extLst>
                <a:ext uri="{FF2B5EF4-FFF2-40B4-BE49-F238E27FC236}">
                  <a16:creationId xmlns:a16="http://schemas.microsoft.com/office/drawing/2014/main" id="{C36F7E61-6C83-FB44-8E0B-C4316DB509EB}"/>
                </a:ext>
              </a:extLst>
            </p:cNvPr>
            <p:cNvSpPr>
              <a:spLocks/>
            </p:cNvSpPr>
            <p:nvPr/>
          </p:nvSpPr>
          <p:spPr bwMode="auto">
            <a:xfrm>
              <a:off x="4046" y="2930"/>
              <a:ext cx="575" cy="495"/>
            </a:xfrm>
            <a:custGeom>
              <a:avLst/>
              <a:gdLst>
                <a:gd name="T0" fmla="*/ 943 w 1150"/>
                <a:gd name="T1" fmla="*/ 150 h 991"/>
                <a:gd name="T2" fmla="*/ 975 w 1150"/>
                <a:gd name="T3" fmla="*/ 123 h 991"/>
                <a:gd name="T4" fmla="*/ 1046 w 1150"/>
                <a:gd name="T5" fmla="*/ 123 h 991"/>
                <a:gd name="T6" fmla="*/ 1054 w 1150"/>
                <a:gd name="T7" fmla="*/ 190 h 991"/>
                <a:gd name="T8" fmla="*/ 1123 w 1150"/>
                <a:gd name="T9" fmla="*/ 249 h 991"/>
                <a:gd name="T10" fmla="*/ 1125 w 1150"/>
                <a:gd name="T11" fmla="*/ 508 h 991"/>
                <a:gd name="T12" fmla="*/ 1064 w 1150"/>
                <a:gd name="T13" fmla="*/ 618 h 991"/>
                <a:gd name="T14" fmla="*/ 1008 w 1150"/>
                <a:gd name="T15" fmla="*/ 639 h 991"/>
                <a:gd name="T16" fmla="*/ 960 w 1150"/>
                <a:gd name="T17" fmla="*/ 673 h 991"/>
                <a:gd name="T18" fmla="*/ 924 w 1150"/>
                <a:gd name="T19" fmla="*/ 751 h 991"/>
                <a:gd name="T20" fmla="*/ 861 w 1150"/>
                <a:gd name="T21" fmla="*/ 802 h 991"/>
                <a:gd name="T22" fmla="*/ 769 w 1150"/>
                <a:gd name="T23" fmla="*/ 848 h 991"/>
                <a:gd name="T24" fmla="*/ 617 w 1150"/>
                <a:gd name="T25" fmla="*/ 968 h 991"/>
                <a:gd name="T26" fmla="*/ 550 w 1150"/>
                <a:gd name="T27" fmla="*/ 972 h 991"/>
                <a:gd name="T28" fmla="*/ 606 w 1150"/>
                <a:gd name="T29" fmla="*/ 899 h 991"/>
                <a:gd name="T30" fmla="*/ 613 w 1150"/>
                <a:gd name="T31" fmla="*/ 835 h 991"/>
                <a:gd name="T32" fmla="*/ 573 w 1150"/>
                <a:gd name="T33" fmla="*/ 844 h 991"/>
                <a:gd name="T34" fmla="*/ 631 w 1150"/>
                <a:gd name="T35" fmla="*/ 802 h 991"/>
                <a:gd name="T36" fmla="*/ 677 w 1150"/>
                <a:gd name="T37" fmla="*/ 721 h 991"/>
                <a:gd name="T38" fmla="*/ 617 w 1150"/>
                <a:gd name="T39" fmla="*/ 755 h 991"/>
                <a:gd name="T40" fmla="*/ 546 w 1150"/>
                <a:gd name="T41" fmla="*/ 814 h 991"/>
                <a:gd name="T42" fmla="*/ 579 w 1150"/>
                <a:gd name="T43" fmla="*/ 702 h 991"/>
                <a:gd name="T44" fmla="*/ 638 w 1150"/>
                <a:gd name="T45" fmla="*/ 675 h 991"/>
                <a:gd name="T46" fmla="*/ 734 w 1150"/>
                <a:gd name="T47" fmla="*/ 644 h 991"/>
                <a:gd name="T48" fmla="*/ 631 w 1150"/>
                <a:gd name="T49" fmla="*/ 654 h 991"/>
                <a:gd name="T50" fmla="*/ 552 w 1150"/>
                <a:gd name="T51" fmla="*/ 650 h 991"/>
                <a:gd name="T52" fmla="*/ 525 w 1150"/>
                <a:gd name="T53" fmla="*/ 622 h 991"/>
                <a:gd name="T54" fmla="*/ 495 w 1150"/>
                <a:gd name="T55" fmla="*/ 578 h 991"/>
                <a:gd name="T56" fmla="*/ 456 w 1150"/>
                <a:gd name="T57" fmla="*/ 487 h 991"/>
                <a:gd name="T58" fmla="*/ 399 w 1150"/>
                <a:gd name="T59" fmla="*/ 445 h 991"/>
                <a:gd name="T60" fmla="*/ 246 w 1150"/>
                <a:gd name="T61" fmla="*/ 260 h 991"/>
                <a:gd name="T62" fmla="*/ 184 w 1150"/>
                <a:gd name="T63" fmla="*/ 197 h 991"/>
                <a:gd name="T64" fmla="*/ 136 w 1150"/>
                <a:gd name="T65" fmla="*/ 123 h 991"/>
                <a:gd name="T66" fmla="*/ 117 w 1150"/>
                <a:gd name="T67" fmla="*/ 144 h 991"/>
                <a:gd name="T68" fmla="*/ 150 w 1150"/>
                <a:gd name="T69" fmla="*/ 255 h 991"/>
                <a:gd name="T70" fmla="*/ 240 w 1150"/>
                <a:gd name="T71" fmla="*/ 291 h 991"/>
                <a:gd name="T72" fmla="*/ 276 w 1150"/>
                <a:gd name="T73" fmla="*/ 376 h 991"/>
                <a:gd name="T74" fmla="*/ 301 w 1150"/>
                <a:gd name="T75" fmla="*/ 479 h 991"/>
                <a:gd name="T76" fmla="*/ 178 w 1150"/>
                <a:gd name="T77" fmla="*/ 388 h 991"/>
                <a:gd name="T78" fmla="*/ 108 w 1150"/>
                <a:gd name="T79" fmla="*/ 270 h 991"/>
                <a:gd name="T80" fmla="*/ 90 w 1150"/>
                <a:gd name="T81" fmla="*/ 411 h 991"/>
                <a:gd name="T82" fmla="*/ 27 w 1150"/>
                <a:gd name="T83" fmla="*/ 327 h 991"/>
                <a:gd name="T84" fmla="*/ 86 w 1150"/>
                <a:gd name="T85" fmla="*/ 118 h 991"/>
                <a:gd name="T86" fmla="*/ 146 w 1150"/>
                <a:gd name="T87" fmla="*/ 3 h 991"/>
                <a:gd name="T88" fmla="*/ 177 w 1150"/>
                <a:gd name="T89" fmla="*/ 2 h 991"/>
                <a:gd name="T90" fmla="*/ 236 w 1150"/>
                <a:gd name="T91" fmla="*/ 53 h 991"/>
                <a:gd name="T92" fmla="*/ 299 w 1150"/>
                <a:gd name="T93" fmla="*/ 194 h 991"/>
                <a:gd name="T94" fmla="*/ 562 w 1150"/>
                <a:gd name="T95" fmla="*/ 333 h 991"/>
                <a:gd name="T96" fmla="*/ 656 w 1150"/>
                <a:gd name="T97" fmla="*/ 333 h 991"/>
                <a:gd name="T98" fmla="*/ 703 w 1150"/>
                <a:gd name="T99" fmla="*/ 393 h 991"/>
                <a:gd name="T100" fmla="*/ 621 w 1150"/>
                <a:gd name="T101" fmla="*/ 460 h 991"/>
                <a:gd name="T102" fmla="*/ 650 w 1150"/>
                <a:gd name="T103" fmla="*/ 483 h 991"/>
                <a:gd name="T104" fmla="*/ 627 w 1150"/>
                <a:gd name="T105" fmla="*/ 527 h 991"/>
                <a:gd name="T106" fmla="*/ 598 w 1150"/>
                <a:gd name="T107" fmla="*/ 587 h 991"/>
                <a:gd name="T108" fmla="*/ 648 w 1150"/>
                <a:gd name="T109" fmla="*/ 561 h 991"/>
                <a:gd name="T110" fmla="*/ 703 w 1150"/>
                <a:gd name="T111" fmla="*/ 513 h 991"/>
                <a:gd name="T112" fmla="*/ 765 w 1150"/>
                <a:gd name="T113" fmla="*/ 515 h 991"/>
                <a:gd name="T114" fmla="*/ 813 w 1150"/>
                <a:gd name="T115" fmla="*/ 513 h 991"/>
                <a:gd name="T116" fmla="*/ 870 w 1150"/>
                <a:gd name="T117" fmla="*/ 441 h 991"/>
                <a:gd name="T118" fmla="*/ 924 w 1150"/>
                <a:gd name="T119" fmla="*/ 323 h 991"/>
                <a:gd name="T120" fmla="*/ 945 w 1150"/>
                <a:gd name="T121" fmla="*/ 296 h 991"/>
                <a:gd name="T122" fmla="*/ 924 w 1150"/>
                <a:gd name="T123" fmla="*/ 190 h 9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50" h="991">
                  <a:moveTo>
                    <a:pt x="924" y="190"/>
                  </a:moveTo>
                  <a:lnTo>
                    <a:pt x="930" y="188"/>
                  </a:lnTo>
                  <a:lnTo>
                    <a:pt x="935" y="180"/>
                  </a:lnTo>
                  <a:lnTo>
                    <a:pt x="939" y="171"/>
                  </a:lnTo>
                  <a:lnTo>
                    <a:pt x="941" y="163"/>
                  </a:lnTo>
                  <a:lnTo>
                    <a:pt x="941" y="157"/>
                  </a:lnTo>
                  <a:lnTo>
                    <a:pt x="943" y="150"/>
                  </a:lnTo>
                  <a:lnTo>
                    <a:pt x="945" y="144"/>
                  </a:lnTo>
                  <a:lnTo>
                    <a:pt x="947" y="138"/>
                  </a:lnTo>
                  <a:lnTo>
                    <a:pt x="951" y="135"/>
                  </a:lnTo>
                  <a:lnTo>
                    <a:pt x="958" y="129"/>
                  </a:lnTo>
                  <a:lnTo>
                    <a:pt x="964" y="127"/>
                  </a:lnTo>
                  <a:lnTo>
                    <a:pt x="968" y="125"/>
                  </a:lnTo>
                  <a:lnTo>
                    <a:pt x="975" y="123"/>
                  </a:lnTo>
                  <a:lnTo>
                    <a:pt x="985" y="118"/>
                  </a:lnTo>
                  <a:lnTo>
                    <a:pt x="995" y="114"/>
                  </a:lnTo>
                  <a:lnTo>
                    <a:pt x="1002" y="112"/>
                  </a:lnTo>
                  <a:lnTo>
                    <a:pt x="1012" y="110"/>
                  </a:lnTo>
                  <a:lnTo>
                    <a:pt x="1027" y="112"/>
                  </a:lnTo>
                  <a:lnTo>
                    <a:pt x="1041" y="116"/>
                  </a:lnTo>
                  <a:lnTo>
                    <a:pt x="1046" y="123"/>
                  </a:lnTo>
                  <a:lnTo>
                    <a:pt x="1039" y="138"/>
                  </a:lnTo>
                  <a:lnTo>
                    <a:pt x="1037" y="156"/>
                  </a:lnTo>
                  <a:lnTo>
                    <a:pt x="1037" y="171"/>
                  </a:lnTo>
                  <a:lnTo>
                    <a:pt x="1039" y="180"/>
                  </a:lnTo>
                  <a:lnTo>
                    <a:pt x="1041" y="184"/>
                  </a:lnTo>
                  <a:lnTo>
                    <a:pt x="1046" y="186"/>
                  </a:lnTo>
                  <a:lnTo>
                    <a:pt x="1054" y="190"/>
                  </a:lnTo>
                  <a:lnTo>
                    <a:pt x="1062" y="192"/>
                  </a:lnTo>
                  <a:lnTo>
                    <a:pt x="1071" y="194"/>
                  </a:lnTo>
                  <a:lnTo>
                    <a:pt x="1081" y="194"/>
                  </a:lnTo>
                  <a:lnTo>
                    <a:pt x="1090" y="194"/>
                  </a:lnTo>
                  <a:lnTo>
                    <a:pt x="1098" y="194"/>
                  </a:lnTo>
                  <a:lnTo>
                    <a:pt x="1108" y="213"/>
                  </a:lnTo>
                  <a:lnTo>
                    <a:pt x="1123" y="249"/>
                  </a:lnTo>
                  <a:lnTo>
                    <a:pt x="1135" y="287"/>
                  </a:lnTo>
                  <a:lnTo>
                    <a:pt x="1142" y="317"/>
                  </a:lnTo>
                  <a:lnTo>
                    <a:pt x="1148" y="359"/>
                  </a:lnTo>
                  <a:lnTo>
                    <a:pt x="1150" y="407"/>
                  </a:lnTo>
                  <a:lnTo>
                    <a:pt x="1142" y="454"/>
                  </a:lnTo>
                  <a:lnTo>
                    <a:pt x="1129" y="494"/>
                  </a:lnTo>
                  <a:lnTo>
                    <a:pt x="1125" y="508"/>
                  </a:lnTo>
                  <a:lnTo>
                    <a:pt x="1119" y="523"/>
                  </a:lnTo>
                  <a:lnTo>
                    <a:pt x="1113" y="538"/>
                  </a:lnTo>
                  <a:lnTo>
                    <a:pt x="1106" y="555"/>
                  </a:lnTo>
                  <a:lnTo>
                    <a:pt x="1098" y="572"/>
                  </a:lnTo>
                  <a:lnTo>
                    <a:pt x="1089" y="587"/>
                  </a:lnTo>
                  <a:lnTo>
                    <a:pt x="1077" y="603"/>
                  </a:lnTo>
                  <a:lnTo>
                    <a:pt x="1064" y="618"/>
                  </a:lnTo>
                  <a:lnTo>
                    <a:pt x="1058" y="622"/>
                  </a:lnTo>
                  <a:lnTo>
                    <a:pt x="1052" y="627"/>
                  </a:lnTo>
                  <a:lnTo>
                    <a:pt x="1043" y="631"/>
                  </a:lnTo>
                  <a:lnTo>
                    <a:pt x="1035" y="633"/>
                  </a:lnTo>
                  <a:lnTo>
                    <a:pt x="1025" y="637"/>
                  </a:lnTo>
                  <a:lnTo>
                    <a:pt x="1018" y="639"/>
                  </a:lnTo>
                  <a:lnTo>
                    <a:pt x="1008" y="639"/>
                  </a:lnTo>
                  <a:lnTo>
                    <a:pt x="1002" y="637"/>
                  </a:lnTo>
                  <a:lnTo>
                    <a:pt x="991" y="637"/>
                  </a:lnTo>
                  <a:lnTo>
                    <a:pt x="983" y="639"/>
                  </a:lnTo>
                  <a:lnTo>
                    <a:pt x="974" y="644"/>
                  </a:lnTo>
                  <a:lnTo>
                    <a:pt x="968" y="650"/>
                  </a:lnTo>
                  <a:lnTo>
                    <a:pt x="962" y="660"/>
                  </a:lnTo>
                  <a:lnTo>
                    <a:pt x="960" y="673"/>
                  </a:lnTo>
                  <a:lnTo>
                    <a:pt x="960" y="688"/>
                  </a:lnTo>
                  <a:lnTo>
                    <a:pt x="960" y="702"/>
                  </a:lnTo>
                  <a:lnTo>
                    <a:pt x="958" y="709"/>
                  </a:lnTo>
                  <a:lnTo>
                    <a:pt x="952" y="719"/>
                  </a:lnTo>
                  <a:lnTo>
                    <a:pt x="945" y="730"/>
                  </a:lnTo>
                  <a:lnTo>
                    <a:pt x="935" y="741"/>
                  </a:lnTo>
                  <a:lnTo>
                    <a:pt x="924" y="751"/>
                  </a:lnTo>
                  <a:lnTo>
                    <a:pt x="914" y="761"/>
                  </a:lnTo>
                  <a:lnTo>
                    <a:pt x="907" y="768"/>
                  </a:lnTo>
                  <a:lnTo>
                    <a:pt x="901" y="772"/>
                  </a:lnTo>
                  <a:lnTo>
                    <a:pt x="895" y="776"/>
                  </a:lnTo>
                  <a:lnTo>
                    <a:pt x="885" y="783"/>
                  </a:lnTo>
                  <a:lnTo>
                    <a:pt x="874" y="793"/>
                  </a:lnTo>
                  <a:lnTo>
                    <a:pt x="861" y="802"/>
                  </a:lnTo>
                  <a:lnTo>
                    <a:pt x="847" y="814"/>
                  </a:lnTo>
                  <a:lnTo>
                    <a:pt x="834" y="825"/>
                  </a:lnTo>
                  <a:lnTo>
                    <a:pt x="822" y="833"/>
                  </a:lnTo>
                  <a:lnTo>
                    <a:pt x="811" y="840"/>
                  </a:lnTo>
                  <a:lnTo>
                    <a:pt x="811" y="825"/>
                  </a:lnTo>
                  <a:lnTo>
                    <a:pt x="795" y="829"/>
                  </a:lnTo>
                  <a:lnTo>
                    <a:pt x="769" y="848"/>
                  </a:lnTo>
                  <a:lnTo>
                    <a:pt x="734" y="873"/>
                  </a:lnTo>
                  <a:lnTo>
                    <a:pt x="698" y="903"/>
                  </a:lnTo>
                  <a:lnTo>
                    <a:pt x="665" y="932"/>
                  </a:lnTo>
                  <a:lnTo>
                    <a:pt x="642" y="955"/>
                  </a:lnTo>
                  <a:lnTo>
                    <a:pt x="631" y="964"/>
                  </a:lnTo>
                  <a:lnTo>
                    <a:pt x="625" y="966"/>
                  </a:lnTo>
                  <a:lnTo>
                    <a:pt x="617" y="968"/>
                  </a:lnTo>
                  <a:lnTo>
                    <a:pt x="608" y="972"/>
                  </a:lnTo>
                  <a:lnTo>
                    <a:pt x="594" y="975"/>
                  </a:lnTo>
                  <a:lnTo>
                    <a:pt x="583" y="979"/>
                  </a:lnTo>
                  <a:lnTo>
                    <a:pt x="571" y="983"/>
                  </a:lnTo>
                  <a:lnTo>
                    <a:pt x="560" y="987"/>
                  </a:lnTo>
                  <a:lnTo>
                    <a:pt x="552" y="991"/>
                  </a:lnTo>
                  <a:lnTo>
                    <a:pt x="550" y="972"/>
                  </a:lnTo>
                  <a:lnTo>
                    <a:pt x="552" y="949"/>
                  </a:lnTo>
                  <a:lnTo>
                    <a:pt x="558" y="930"/>
                  </a:lnTo>
                  <a:lnTo>
                    <a:pt x="562" y="918"/>
                  </a:lnTo>
                  <a:lnTo>
                    <a:pt x="569" y="913"/>
                  </a:lnTo>
                  <a:lnTo>
                    <a:pt x="581" y="907"/>
                  </a:lnTo>
                  <a:lnTo>
                    <a:pt x="596" y="903"/>
                  </a:lnTo>
                  <a:lnTo>
                    <a:pt x="606" y="899"/>
                  </a:lnTo>
                  <a:lnTo>
                    <a:pt x="613" y="888"/>
                  </a:lnTo>
                  <a:lnTo>
                    <a:pt x="623" y="867"/>
                  </a:lnTo>
                  <a:lnTo>
                    <a:pt x="631" y="844"/>
                  </a:lnTo>
                  <a:lnTo>
                    <a:pt x="633" y="827"/>
                  </a:lnTo>
                  <a:lnTo>
                    <a:pt x="629" y="827"/>
                  </a:lnTo>
                  <a:lnTo>
                    <a:pt x="621" y="831"/>
                  </a:lnTo>
                  <a:lnTo>
                    <a:pt x="613" y="835"/>
                  </a:lnTo>
                  <a:lnTo>
                    <a:pt x="604" y="840"/>
                  </a:lnTo>
                  <a:lnTo>
                    <a:pt x="592" y="846"/>
                  </a:lnTo>
                  <a:lnTo>
                    <a:pt x="583" y="852"/>
                  </a:lnTo>
                  <a:lnTo>
                    <a:pt x="575" y="858"/>
                  </a:lnTo>
                  <a:lnTo>
                    <a:pt x="567" y="859"/>
                  </a:lnTo>
                  <a:lnTo>
                    <a:pt x="569" y="854"/>
                  </a:lnTo>
                  <a:lnTo>
                    <a:pt x="573" y="844"/>
                  </a:lnTo>
                  <a:lnTo>
                    <a:pt x="577" y="837"/>
                  </a:lnTo>
                  <a:lnTo>
                    <a:pt x="583" y="831"/>
                  </a:lnTo>
                  <a:lnTo>
                    <a:pt x="587" y="827"/>
                  </a:lnTo>
                  <a:lnTo>
                    <a:pt x="596" y="821"/>
                  </a:lnTo>
                  <a:lnTo>
                    <a:pt x="606" y="816"/>
                  </a:lnTo>
                  <a:lnTo>
                    <a:pt x="617" y="810"/>
                  </a:lnTo>
                  <a:lnTo>
                    <a:pt x="631" y="802"/>
                  </a:lnTo>
                  <a:lnTo>
                    <a:pt x="642" y="795"/>
                  </a:lnTo>
                  <a:lnTo>
                    <a:pt x="656" y="789"/>
                  </a:lnTo>
                  <a:lnTo>
                    <a:pt x="665" y="783"/>
                  </a:lnTo>
                  <a:lnTo>
                    <a:pt x="673" y="768"/>
                  </a:lnTo>
                  <a:lnTo>
                    <a:pt x="677" y="749"/>
                  </a:lnTo>
                  <a:lnTo>
                    <a:pt x="679" y="732"/>
                  </a:lnTo>
                  <a:lnTo>
                    <a:pt x="677" y="721"/>
                  </a:lnTo>
                  <a:lnTo>
                    <a:pt x="669" y="722"/>
                  </a:lnTo>
                  <a:lnTo>
                    <a:pt x="661" y="726"/>
                  </a:lnTo>
                  <a:lnTo>
                    <a:pt x="652" y="730"/>
                  </a:lnTo>
                  <a:lnTo>
                    <a:pt x="642" y="736"/>
                  </a:lnTo>
                  <a:lnTo>
                    <a:pt x="633" y="743"/>
                  </a:lnTo>
                  <a:lnTo>
                    <a:pt x="625" y="749"/>
                  </a:lnTo>
                  <a:lnTo>
                    <a:pt x="617" y="755"/>
                  </a:lnTo>
                  <a:lnTo>
                    <a:pt x="611" y="759"/>
                  </a:lnTo>
                  <a:lnTo>
                    <a:pt x="600" y="770"/>
                  </a:lnTo>
                  <a:lnTo>
                    <a:pt x="585" y="785"/>
                  </a:lnTo>
                  <a:lnTo>
                    <a:pt x="569" y="802"/>
                  </a:lnTo>
                  <a:lnTo>
                    <a:pt x="560" y="814"/>
                  </a:lnTo>
                  <a:lnTo>
                    <a:pt x="554" y="816"/>
                  </a:lnTo>
                  <a:lnTo>
                    <a:pt x="546" y="814"/>
                  </a:lnTo>
                  <a:lnTo>
                    <a:pt x="539" y="810"/>
                  </a:lnTo>
                  <a:lnTo>
                    <a:pt x="533" y="804"/>
                  </a:lnTo>
                  <a:lnTo>
                    <a:pt x="535" y="789"/>
                  </a:lnTo>
                  <a:lnTo>
                    <a:pt x="548" y="761"/>
                  </a:lnTo>
                  <a:lnTo>
                    <a:pt x="564" y="730"/>
                  </a:lnTo>
                  <a:lnTo>
                    <a:pt x="575" y="709"/>
                  </a:lnTo>
                  <a:lnTo>
                    <a:pt x="579" y="702"/>
                  </a:lnTo>
                  <a:lnTo>
                    <a:pt x="585" y="696"/>
                  </a:lnTo>
                  <a:lnTo>
                    <a:pt x="590" y="690"/>
                  </a:lnTo>
                  <a:lnTo>
                    <a:pt x="598" y="686"/>
                  </a:lnTo>
                  <a:lnTo>
                    <a:pt x="606" y="683"/>
                  </a:lnTo>
                  <a:lnTo>
                    <a:pt x="615" y="679"/>
                  </a:lnTo>
                  <a:lnTo>
                    <a:pt x="627" y="677"/>
                  </a:lnTo>
                  <a:lnTo>
                    <a:pt x="638" y="675"/>
                  </a:lnTo>
                  <a:lnTo>
                    <a:pt x="652" y="673"/>
                  </a:lnTo>
                  <a:lnTo>
                    <a:pt x="667" y="669"/>
                  </a:lnTo>
                  <a:lnTo>
                    <a:pt x="682" y="665"/>
                  </a:lnTo>
                  <a:lnTo>
                    <a:pt x="698" y="662"/>
                  </a:lnTo>
                  <a:lnTo>
                    <a:pt x="713" y="656"/>
                  </a:lnTo>
                  <a:lnTo>
                    <a:pt x="725" y="650"/>
                  </a:lnTo>
                  <a:lnTo>
                    <a:pt x="734" y="644"/>
                  </a:lnTo>
                  <a:lnTo>
                    <a:pt x="740" y="637"/>
                  </a:lnTo>
                  <a:lnTo>
                    <a:pt x="723" y="643"/>
                  </a:lnTo>
                  <a:lnTo>
                    <a:pt x="705" y="648"/>
                  </a:lnTo>
                  <a:lnTo>
                    <a:pt x="686" y="652"/>
                  </a:lnTo>
                  <a:lnTo>
                    <a:pt x="665" y="654"/>
                  </a:lnTo>
                  <a:lnTo>
                    <a:pt x="648" y="656"/>
                  </a:lnTo>
                  <a:lnTo>
                    <a:pt x="631" y="654"/>
                  </a:lnTo>
                  <a:lnTo>
                    <a:pt x="617" y="652"/>
                  </a:lnTo>
                  <a:lnTo>
                    <a:pt x="608" y="648"/>
                  </a:lnTo>
                  <a:lnTo>
                    <a:pt x="598" y="650"/>
                  </a:lnTo>
                  <a:lnTo>
                    <a:pt x="587" y="650"/>
                  </a:lnTo>
                  <a:lnTo>
                    <a:pt x="575" y="652"/>
                  </a:lnTo>
                  <a:lnTo>
                    <a:pt x="564" y="652"/>
                  </a:lnTo>
                  <a:lnTo>
                    <a:pt x="552" y="650"/>
                  </a:lnTo>
                  <a:lnTo>
                    <a:pt x="542" y="650"/>
                  </a:lnTo>
                  <a:lnTo>
                    <a:pt x="535" y="650"/>
                  </a:lnTo>
                  <a:lnTo>
                    <a:pt x="531" y="650"/>
                  </a:lnTo>
                  <a:lnTo>
                    <a:pt x="527" y="648"/>
                  </a:lnTo>
                  <a:lnTo>
                    <a:pt x="525" y="641"/>
                  </a:lnTo>
                  <a:lnTo>
                    <a:pt x="525" y="631"/>
                  </a:lnTo>
                  <a:lnTo>
                    <a:pt x="525" y="622"/>
                  </a:lnTo>
                  <a:lnTo>
                    <a:pt x="523" y="616"/>
                  </a:lnTo>
                  <a:lnTo>
                    <a:pt x="519" y="610"/>
                  </a:lnTo>
                  <a:lnTo>
                    <a:pt x="516" y="605"/>
                  </a:lnTo>
                  <a:lnTo>
                    <a:pt x="508" y="599"/>
                  </a:lnTo>
                  <a:lnTo>
                    <a:pt x="502" y="593"/>
                  </a:lnTo>
                  <a:lnTo>
                    <a:pt x="498" y="587"/>
                  </a:lnTo>
                  <a:lnTo>
                    <a:pt x="495" y="578"/>
                  </a:lnTo>
                  <a:lnTo>
                    <a:pt x="493" y="566"/>
                  </a:lnTo>
                  <a:lnTo>
                    <a:pt x="491" y="553"/>
                  </a:lnTo>
                  <a:lnTo>
                    <a:pt x="487" y="538"/>
                  </a:lnTo>
                  <a:lnTo>
                    <a:pt x="481" y="523"/>
                  </a:lnTo>
                  <a:lnTo>
                    <a:pt x="472" y="506"/>
                  </a:lnTo>
                  <a:lnTo>
                    <a:pt x="464" y="496"/>
                  </a:lnTo>
                  <a:lnTo>
                    <a:pt x="456" y="487"/>
                  </a:lnTo>
                  <a:lnTo>
                    <a:pt x="447" y="479"/>
                  </a:lnTo>
                  <a:lnTo>
                    <a:pt x="437" y="471"/>
                  </a:lnTo>
                  <a:lnTo>
                    <a:pt x="428" y="464"/>
                  </a:lnTo>
                  <a:lnTo>
                    <a:pt x="418" y="460"/>
                  </a:lnTo>
                  <a:lnTo>
                    <a:pt x="410" y="454"/>
                  </a:lnTo>
                  <a:lnTo>
                    <a:pt x="405" y="452"/>
                  </a:lnTo>
                  <a:lnTo>
                    <a:pt x="399" y="445"/>
                  </a:lnTo>
                  <a:lnTo>
                    <a:pt x="389" y="428"/>
                  </a:lnTo>
                  <a:lnTo>
                    <a:pt x="376" y="405"/>
                  </a:lnTo>
                  <a:lnTo>
                    <a:pt x="359" y="378"/>
                  </a:lnTo>
                  <a:lnTo>
                    <a:pt x="336" y="348"/>
                  </a:lnTo>
                  <a:lnTo>
                    <a:pt x="311" y="317"/>
                  </a:lnTo>
                  <a:lnTo>
                    <a:pt x="280" y="287"/>
                  </a:lnTo>
                  <a:lnTo>
                    <a:pt x="246" y="260"/>
                  </a:lnTo>
                  <a:lnTo>
                    <a:pt x="226" y="258"/>
                  </a:lnTo>
                  <a:lnTo>
                    <a:pt x="228" y="249"/>
                  </a:lnTo>
                  <a:lnTo>
                    <a:pt x="226" y="239"/>
                  </a:lnTo>
                  <a:lnTo>
                    <a:pt x="219" y="230"/>
                  </a:lnTo>
                  <a:lnTo>
                    <a:pt x="209" y="218"/>
                  </a:lnTo>
                  <a:lnTo>
                    <a:pt x="196" y="209"/>
                  </a:lnTo>
                  <a:lnTo>
                    <a:pt x="184" y="197"/>
                  </a:lnTo>
                  <a:lnTo>
                    <a:pt x="175" y="190"/>
                  </a:lnTo>
                  <a:lnTo>
                    <a:pt x="167" y="184"/>
                  </a:lnTo>
                  <a:lnTo>
                    <a:pt x="155" y="173"/>
                  </a:lnTo>
                  <a:lnTo>
                    <a:pt x="148" y="159"/>
                  </a:lnTo>
                  <a:lnTo>
                    <a:pt x="142" y="146"/>
                  </a:lnTo>
                  <a:lnTo>
                    <a:pt x="140" y="133"/>
                  </a:lnTo>
                  <a:lnTo>
                    <a:pt x="136" y="123"/>
                  </a:lnTo>
                  <a:lnTo>
                    <a:pt x="132" y="116"/>
                  </a:lnTo>
                  <a:lnTo>
                    <a:pt x="129" y="110"/>
                  </a:lnTo>
                  <a:lnTo>
                    <a:pt x="125" y="104"/>
                  </a:lnTo>
                  <a:lnTo>
                    <a:pt x="121" y="110"/>
                  </a:lnTo>
                  <a:lnTo>
                    <a:pt x="117" y="119"/>
                  </a:lnTo>
                  <a:lnTo>
                    <a:pt x="117" y="131"/>
                  </a:lnTo>
                  <a:lnTo>
                    <a:pt x="117" y="144"/>
                  </a:lnTo>
                  <a:lnTo>
                    <a:pt x="115" y="161"/>
                  </a:lnTo>
                  <a:lnTo>
                    <a:pt x="113" y="180"/>
                  </a:lnTo>
                  <a:lnTo>
                    <a:pt x="109" y="199"/>
                  </a:lnTo>
                  <a:lnTo>
                    <a:pt x="108" y="218"/>
                  </a:lnTo>
                  <a:lnTo>
                    <a:pt x="121" y="235"/>
                  </a:lnTo>
                  <a:lnTo>
                    <a:pt x="134" y="247"/>
                  </a:lnTo>
                  <a:lnTo>
                    <a:pt x="150" y="255"/>
                  </a:lnTo>
                  <a:lnTo>
                    <a:pt x="167" y="260"/>
                  </a:lnTo>
                  <a:lnTo>
                    <a:pt x="182" y="262"/>
                  </a:lnTo>
                  <a:lnTo>
                    <a:pt x="198" y="262"/>
                  </a:lnTo>
                  <a:lnTo>
                    <a:pt x="213" y="260"/>
                  </a:lnTo>
                  <a:lnTo>
                    <a:pt x="226" y="258"/>
                  </a:lnTo>
                  <a:lnTo>
                    <a:pt x="246" y="260"/>
                  </a:lnTo>
                  <a:lnTo>
                    <a:pt x="240" y="291"/>
                  </a:lnTo>
                  <a:lnTo>
                    <a:pt x="247" y="313"/>
                  </a:lnTo>
                  <a:lnTo>
                    <a:pt x="259" y="331"/>
                  </a:lnTo>
                  <a:lnTo>
                    <a:pt x="269" y="342"/>
                  </a:lnTo>
                  <a:lnTo>
                    <a:pt x="274" y="350"/>
                  </a:lnTo>
                  <a:lnTo>
                    <a:pt x="278" y="359"/>
                  </a:lnTo>
                  <a:lnTo>
                    <a:pt x="280" y="367"/>
                  </a:lnTo>
                  <a:lnTo>
                    <a:pt x="276" y="376"/>
                  </a:lnTo>
                  <a:lnTo>
                    <a:pt x="272" y="384"/>
                  </a:lnTo>
                  <a:lnTo>
                    <a:pt x="272" y="395"/>
                  </a:lnTo>
                  <a:lnTo>
                    <a:pt x="274" y="407"/>
                  </a:lnTo>
                  <a:lnTo>
                    <a:pt x="276" y="422"/>
                  </a:lnTo>
                  <a:lnTo>
                    <a:pt x="282" y="441"/>
                  </a:lnTo>
                  <a:lnTo>
                    <a:pt x="293" y="460"/>
                  </a:lnTo>
                  <a:lnTo>
                    <a:pt x="301" y="479"/>
                  </a:lnTo>
                  <a:lnTo>
                    <a:pt x="303" y="488"/>
                  </a:lnTo>
                  <a:lnTo>
                    <a:pt x="292" y="490"/>
                  </a:lnTo>
                  <a:lnTo>
                    <a:pt x="272" y="483"/>
                  </a:lnTo>
                  <a:lnTo>
                    <a:pt x="251" y="464"/>
                  </a:lnTo>
                  <a:lnTo>
                    <a:pt x="226" y="441"/>
                  </a:lnTo>
                  <a:lnTo>
                    <a:pt x="201" y="414"/>
                  </a:lnTo>
                  <a:lnTo>
                    <a:pt x="178" y="388"/>
                  </a:lnTo>
                  <a:lnTo>
                    <a:pt x="161" y="365"/>
                  </a:lnTo>
                  <a:lnTo>
                    <a:pt x="148" y="348"/>
                  </a:lnTo>
                  <a:lnTo>
                    <a:pt x="140" y="334"/>
                  </a:lnTo>
                  <a:lnTo>
                    <a:pt x="131" y="319"/>
                  </a:lnTo>
                  <a:lnTo>
                    <a:pt x="123" y="302"/>
                  </a:lnTo>
                  <a:lnTo>
                    <a:pt x="115" y="287"/>
                  </a:lnTo>
                  <a:lnTo>
                    <a:pt x="108" y="270"/>
                  </a:lnTo>
                  <a:lnTo>
                    <a:pt x="100" y="255"/>
                  </a:lnTo>
                  <a:lnTo>
                    <a:pt x="92" y="243"/>
                  </a:lnTo>
                  <a:lnTo>
                    <a:pt x="86" y="232"/>
                  </a:lnTo>
                  <a:lnTo>
                    <a:pt x="79" y="260"/>
                  </a:lnTo>
                  <a:lnTo>
                    <a:pt x="81" y="313"/>
                  </a:lnTo>
                  <a:lnTo>
                    <a:pt x="88" y="371"/>
                  </a:lnTo>
                  <a:lnTo>
                    <a:pt x="90" y="411"/>
                  </a:lnTo>
                  <a:lnTo>
                    <a:pt x="83" y="399"/>
                  </a:lnTo>
                  <a:lnTo>
                    <a:pt x="71" y="388"/>
                  </a:lnTo>
                  <a:lnTo>
                    <a:pt x="58" y="384"/>
                  </a:lnTo>
                  <a:lnTo>
                    <a:pt x="44" y="388"/>
                  </a:lnTo>
                  <a:lnTo>
                    <a:pt x="0" y="336"/>
                  </a:lnTo>
                  <a:lnTo>
                    <a:pt x="16" y="336"/>
                  </a:lnTo>
                  <a:lnTo>
                    <a:pt x="27" y="327"/>
                  </a:lnTo>
                  <a:lnTo>
                    <a:pt x="35" y="308"/>
                  </a:lnTo>
                  <a:lnTo>
                    <a:pt x="37" y="283"/>
                  </a:lnTo>
                  <a:lnTo>
                    <a:pt x="41" y="249"/>
                  </a:lnTo>
                  <a:lnTo>
                    <a:pt x="48" y="205"/>
                  </a:lnTo>
                  <a:lnTo>
                    <a:pt x="60" y="165"/>
                  </a:lnTo>
                  <a:lnTo>
                    <a:pt x="73" y="137"/>
                  </a:lnTo>
                  <a:lnTo>
                    <a:pt x="86" y="118"/>
                  </a:lnTo>
                  <a:lnTo>
                    <a:pt x="100" y="99"/>
                  </a:lnTo>
                  <a:lnTo>
                    <a:pt x="111" y="81"/>
                  </a:lnTo>
                  <a:lnTo>
                    <a:pt x="119" y="62"/>
                  </a:lnTo>
                  <a:lnTo>
                    <a:pt x="125" y="43"/>
                  </a:lnTo>
                  <a:lnTo>
                    <a:pt x="131" y="26"/>
                  </a:lnTo>
                  <a:lnTo>
                    <a:pt x="138" y="13"/>
                  </a:lnTo>
                  <a:lnTo>
                    <a:pt x="146" y="3"/>
                  </a:lnTo>
                  <a:lnTo>
                    <a:pt x="150" y="5"/>
                  </a:lnTo>
                  <a:lnTo>
                    <a:pt x="155" y="7"/>
                  </a:lnTo>
                  <a:lnTo>
                    <a:pt x="159" y="11"/>
                  </a:lnTo>
                  <a:lnTo>
                    <a:pt x="163" y="15"/>
                  </a:lnTo>
                  <a:lnTo>
                    <a:pt x="167" y="11"/>
                  </a:lnTo>
                  <a:lnTo>
                    <a:pt x="173" y="5"/>
                  </a:lnTo>
                  <a:lnTo>
                    <a:pt x="177" y="2"/>
                  </a:lnTo>
                  <a:lnTo>
                    <a:pt x="180" y="0"/>
                  </a:lnTo>
                  <a:lnTo>
                    <a:pt x="188" y="7"/>
                  </a:lnTo>
                  <a:lnTo>
                    <a:pt x="196" y="17"/>
                  </a:lnTo>
                  <a:lnTo>
                    <a:pt x="203" y="28"/>
                  </a:lnTo>
                  <a:lnTo>
                    <a:pt x="211" y="36"/>
                  </a:lnTo>
                  <a:lnTo>
                    <a:pt x="223" y="41"/>
                  </a:lnTo>
                  <a:lnTo>
                    <a:pt x="236" y="53"/>
                  </a:lnTo>
                  <a:lnTo>
                    <a:pt x="247" y="66"/>
                  </a:lnTo>
                  <a:lnTo>
                    <a:pt x="255" y="81"/>
                  </a:lnTo>
                  <a:lnTo>
                    <a:pt x="259" y="104"/>
                  </a:lnTo>
                  <a:lnTo>
                    <a:pt x="265" y="133"/>
                  </a:lnTo>
                  <a:lnTo>
                    <a:pt x="272" y="161"/>
                  </a:lnTo>
                  <a:lnTo>
                    <a:pt x="284" y="180"/>
                  </a:lnTo>
                  <a:lnTo>
                    <a:pt x="299" y="194"/>
                  </a:lnTo>
                  <a:lnTo>
                    <a:pt x="326" y="215"/>
                  </a:lnTo>
                  <a:lnTo>
                    <a:pt x="359" y="237"/>
                  </a:lnTo>
                  <a:lnTo>
                    <a:pt x="397" y="264"/>
                  </a:lnTo>
                  <a:lnTo>
                    <a:pt x="437" y="289"/>
                  </a:lnTo>
                  <a:lnTo>
                    <a:pt x="481" y="310"/>
                  </a:lnTo>
                  <a:lnTo>
                    <a:pt x="521" y="327"/>
                  </a:lnTo>
                  <a:lnTo>
                    <a:pt x="562" y="333"/>
                  </a:lnTo>
                  <a:lnTo>
                    <a:pt x="575" y="333"/>
                  </a:lnTo>
                  <a:lnTo>
                    <a:pt x="588" y="333"/>
                  </a:lnTo>
                  <a:lnTo>
                    <a:pt x="602" y="333"/>
                  </a:lnTo>
                  <a:lnTo>
                    <a:pt x="617" y="331"/>
                  </a:lnTo>
                  <a:lnTo>
                    <a:pt x="633" y="331"/>
                  </a:lnTo>
                  <a:lnTo>
                    <a:pt x="646" y="331"/>
                  </a:lnTo>
                  <a:lnTo>
                    <a:pt x="656" y="333"/>
                  </a:lnTo>
                  <a:lnTo>
                    <a:pt x="665" y="334"/>
                  </a:lnTo>
                  <a:lnTo>
                    <a:pt x="679" y="340"/>
                  </a:lnTo>
                  <a:lnTo>
                    <a:pt x="692" y="350"/>
                  </a:lnTo>
                  <a:lnTo>
                    <a:pt x="702" y="361"/>
                  </a:lnTo>
                  <a:lnTo>
                    <a:pt x="707" y="372"/>
                  </a:lnTo>
                  <a:lnTo>
                    <a:pt x="707" y="382"/>
                  </a:lnTo>
                  <a:lnTo>
                    <a:pt x="703" y="393"/>
                  </a:lnTo>
                  <a:lnTo>
                    <a:pt x="692" y="405"/>
                  </a:lnTo>
                  <a:lnTo>
                    <a:pt x="671" y="418"/>
                  </a:lnTo>
                  <a:lnTo>
                    <a:pt x="657" y="426"/>
                  </a:lnTo>
                  <a:lnTo>
                    <a:pt x="646" y="433"/>
                  </a:lnTo>
                  <a:lnTo>
                    <a:pt x="636" y="441"/>
                  </a:lnTo>
                  <a:lnTo>
                    <a:pt x="627" y="450"/>
                  </a:lnTo>
                  <a:lnTo>
                    <a:pt x="621" y="460"/>
                  </a:lnTo>
                  <a:lnTo>
                    <a:pt x="615" y="469"/>
                  </a:lnTo>
                  <a:lnTo>
                    <a:pt x="611" y="479"/>
                  </a:lnTo>
                  <a:lnTo>
                    <a:pt x="611" y="487"/>
                  </a:lnTo>
                  <a:lnTo>
                    <a:pt x="625" y="483"/>
                  </a:lnTo>
                  <a:lnTo>
                    <a:pt x="636" y="479"/>
                  </a:lnTo>
                  <a:lnTo>
                    <a:pt x="644" y="479"/>
                  </a:lnTo>
                  <a:lnTo>
                    <a:pt x="650" y="483"/>
                  </a:lnTo>
                  <a:lnTo>
                    <a:pt x="656" y="490"/>
                  </a:lnTo>
                  <a:lnTo>
                    <a:pt x="657" y="498"/>
                  </a:lnTo>
                  <a:lnTo>
                    <a:pt x="657" y="506"/>
                  </a:lnTo>
                  <a:lnTo>
                    <a:pt x="652" y="509"/>
                  </a:lnTo>
                  <a:lnTo>
                    <a:pt x="644" y="513"/>
                  </a:lnTo>
                  <a:lnTo>
                    <a:pt x="634" y="519"/>
                  </a:lnTo>
                  <a:lnTo>
                    <a:pt x="627" y="527"/>
                  </a:lnTo>
                  <a:lnTo>
                    <a:pt x="619" y="536"/>
                  </a:lnTo>
                  <a:lnTo>
                    <a:pt x="613" y="547"/>
                  </a:lnTo>
                  <a:lnTo>
                    <a:pt x="610" y="557"/>
                  </a:lnTo>
                  <a:lnTo>
                    <a:pt x="606" y="568"/>
                  </a:lnTo>
                  <a:lnTo>
                    <a:pt x="602" y="576"/>
                  </a:lnTo>
                  <a:lnTo>
                    <a:pt x="598" y="582"/>
                  </a:lnTo>
                  <a:lnTo>
                    <a:pt x="598" y="587"/>
                  </a:lnTo>
                  <a:lnTo>
                    <a:pt x="600" y="589"/>
                  </a:lnTo>
                  <a:lnTo>
                    <a:pt x="608" y="589"/>
                  </a:lnTo>
                  <a:lnTo>
                    <a:pt x="613" y="586"/>
                  </a:lnTo>
                  <a:lnTo>
                    <a:pt x="621" y="582"/>
                  </a:lnTo>
                  <a:lnTo>
                    <a:pt x="629" y="576"/>
                  </a:lnTo>
                  <a:lnTo>
                    <a:pt x="638" y="568"/>
                  </a:lnTo>
                  <a:lnTo>
                    <a:pt x="648" y="561"/>
                  </a:lnTo>
                  <a:lnTo>
                    <a:pt x="656" y="555"/>
                  </a:lnTo>
                  <a:lnTo>
                    <a:pt x="661" y="549"/>
                  </a:lnTo>
                  <a:lnTo>
                    <a:pt x="667" y="544"/>
                  </a:lnTo>
                  <a:lnTo>
                    <a:pt x="673" y="536"/>
                  </a:lnTo>
                  <a:lnTo>
                    <a:pt x="682" y="527"/>
                  </a:lnTo>
                  <a:lnTo>
                    <a:pt x="692" y="519"/>
                  </a:lnTo>
                  <a:lnTo>
                    <a:pt x="703" y="513"/>
                  </a:lnTo>
                  <a:lnTo>
                    <a:pt x="713" y="511"/>
                  </a:lnTo>
                  <a:lnTo>
                    <a:pt x="723" y="511"/>
                  </a:lnTo>
                  <a:lnTo>
                    <a:pt x="732" y="513"/>
                  </a:lnTo>
                  <a:lnTo>
                    <a:pt x="742" y="513"/>
                  </a:lnTo>
                  <a:lnTo>
                    <a:pt x="749" y="515"/>
                  </a:lnTo>
                  <a:lnTo>
                    <a:pt x="757" y="517"/>
                  </a:lnTo>
                  <a:lnTo>
                    <a:pt x="765" y="515"/>
                  </a:lnTo>
                  <a:lnTo>
                    <a:pt x="769" y="513"/>
                  </a:lnTo>
                  <a:lnTo>
                    <a:pt x="776" y="508"/>
                  </a:lnTo>
                  <a:lnTo>
                    <a:pt x="784" y="502"/>
                  </a:lnTo>
                  <a:lnTo>
                    <a:pt x="792" y="498"/>
                  </a:lnTo>
                  <a:lnTo>
                    <a:pt x="797" y="498"/>
                  </a:lnTo>
                  <a:lnTo>
                    <a:pt x="803" y="504"/>
                  </a:lnTo>
                  <a:lnTo>
                    <a:pt x="813" y="513"/>
                  </a:lnTo>
                  <a:lnTo>
                    <a:pt x="828" y="521"/>
                  </a:lnTo>
                  <a:lnTo>
                    <a:pt x="845" y="523"/>
                  </a:lnTo>
                  <a:lnTo>
                    <a:pt x="862" y="517"/>
                  </a:lnTo>
                  <a:lnTo>
                    <a:pt x="872" y="506"/>
                  </a:lnTo>
                  <a:lnTo>
                    <a:pt x="878" y="490"/>
                  </a:lnTo>
                  <a:lnTo>
                    <a:pt x="876" y="471"/>
                  </a:lnTo>
                  <a:lnTo>
                    <a:pt x="870" y="441"/>
                  </a:lnTo>
                  <a:lnTo>
                    <a:pt x="862" y="401"/>
                  </a:lnTo>
                  <a:lnTo>
                    <a:pt x="861" y="365"/>
                  </a:lnTo>
                  <a:lnTo>
                    <a:pt x="866" y="344"/>
                  </a:lnTo>
                  <a:lnTo>
                    <a:pt x="876" y="338"/>
                  </a:lnTo>
                  <a:lnTo>
                    <a:pt x="889" y="333"/>
                  </a:lnTo>
                  <a:lnTo>
                    <a:pt x="907" y="327"/>
                  </a:lnTo>
                  <a:lnTo>
                    <a:pt x="924" y="323"/>
                  </a:lnTo>
                  <a:lnTo>
                    <a:pt x="939" y="317"/>
                  </a:lnTo>
                  <a:lnTo>
                    <a:pt x="954" y="313"/>
                  </a:lnTo>
                  <a:lnTo>
                    <a:pt x="966" y="308"/>
                  </a:lnTo>
                  <a:lnTo>
                    <a:pt x="974" y="304"/>
                  </a:lnTo>
                  <a:lnTo>
                    <a:pt x="974" y="294"/>
                  </a:lnTo>
                  <a:lnTo>
                    <a:pt x="960" y="296"/>
                  </a:lnTo>
                  <a:lnTo>
                    <a:pt x="945" y="296"/>
                  </a:lnTo>
                  <a:lnTo>
                    <a:pt x="930" y="296"/>
                  </a:lnTo>
                  <a:lnTo>
                    <a:pt x="912" y="293"/>
                  </a:lnTo>
                  <a:lnTo>
                    <a:pt x="897" y="287"/>
                  </a:lnTo>
                  <a:lnTo>
                    <a:pt x="884" y="281"/>
                  </a:lnTo>
                  <a:lnTo>
                    <a:pt x="872" y="270"/>
                  </a:lnTo>
                  <a:lnTo>
                    <a:pt x="864" y="258"/>
                  </a:lnTo>
                  <a:lnTo>
                    <a:pt x="924" y="19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0" name="Freeform 46">
              <a:extLst>
                <a:ext uri="{FF2B5EF4-FFF2-40B4-BE49-F238E27FC236}">
                  <a16:creationId xmlns:a16="http://schemas.microsoft.com/office/drawing/2014/main" id="{BA72F70A-D869-4345-9DE8-AC0CD790D37B}"/>
                </a:ext>
              </a:extLst>
            </p:cNvPr>
            <p:cNvSpPr>
              <a:spLocks/>
            </p:cNvSpPr>
            <p:nvPr/>
          </p:nvSpPr>
          <p:spPr bwMode="auto">
            <a:xfrm>
              <a:off x="3833" y="3122"/>
              <a:ext cx="84" cy="257"/>
            </a:xfrm>
            <a:custGeom>
              <a:avLst/>
              <a:gdLst>
                <a:gd name="T0" fmla="*/ 113 w 167"/>
                <a:gd name="T1" fmla="*/ 513 h 513"/>
                <a:gd name="T2" fmla="*/ 96 w 167"/>
                <a:gd name="T3" fmla="*/ 489 h 513"/>
                <a:gd name="T4" fmla="*/ 90 w 167"/>
                <a:gd name="T5" fmla="*/ 460 h 513"/>
                <a:gd name="T6" fmla="*/ 92 w 167"/>
                <a:gd name="T7" fmla="*/ 428 h 513"/>
                <a:gd name="T8" fmla="*/ 94 w 167"/>
                <a:gd name="T9" fmla="*/ 401 h 513"/>
                <a:gd name="T10" fmla="*/ 94 w 167"/>
                <a:gd name="T11" fmla="*/ 378 h 513"/>
                <a:gd name="T12" fmla="*/ 90 w 167"/>
                <a:gd name="T13" fmla="*/ 356 h 513"/>
                <a:gd name="T14" fmla="*/ 82 w 167"/>
                <a:gd name="T15" fmla="*/ 333 h 513"/>
                <a:gd name="T16" fmla="*/ 69 w 167"/>
                <a:gd name="T17" fmla="*/ 312 h 513"/>
                <a:gd name="T18" fmla="*/ 59 w 167"/>
                <a:gd name="T19" fmla="*/ 299 h 513"/>
                <a:gd name="T20" fmla="*/ 46 w 167"/>
                <a:gd name="T21" fmla="*/ 283 h 513"/>
                <a:gd name="T22" fmla="*/ 34 w 167"/>
                <a:gd name="T23" fmla="*/ 264 h 513"/>
                <a:gd name="T24" fmla="*/ 21 w 167"/>
                <a:gd name="T25" fmla="*/ 245 h 513"/>
                <a:gd name="T26" fmla="*/ 11 w 167"/>
                <a:gd name="T27" fmla="*/ 222 h 513"/>
                <a:gd name="T28" fmla="*/ 4 w 167"/>
                <a:gd name="T29" fmla="*/ 200 h 513"/>
                <a:gd name="T30" fmla="*/ 0 w 167"/>
                <a:gd name="T31" fmla="*/ 175 h 513"/>
                <a:gd name="T32" fmla="*/ 4 w 167"/>
                <a:gd name="T33" fmla="*/ 150 h 513"/>
                <a:gd name="T34" fmla="*/ 6 w 167"/>
                <a:gd name="T35" fmla="*/ 139 h 513"/>
                <a:gd name="T36" fmla="*/ 10 w 167"/>
                <a:gd name="T37" fmla="*/ 124 h 513"/>
                <a:gd name="T38" fmla="*/ 21 w 167"/>
                <a:gd name="T39" fmla="*/ 108 h 513"/>
                <a:gd name="T40" fmla="*/ 38 w 167"/>
                <a:gd name="T41" fmla="*/ 95 h 513"/>
                <a:gd name="T42" fmla="*/ 46 w 167"/>
                <a:gd name="T43" fmla="*/ 91 h 513"/>
                <a:gd name="T44" fmla="*/ 56 w 167"/>
                <a:gd name="T45" fmla="*/ 89 h 513"/>
                <a:gd name="T46" fmla="*/ 65 w 167"/>
                <a:gd name="T47" fmla="*/ 87 h 513"/>
                <a:gd name="T48" fmla="*/ 73 w 167"/>
                <a:gd name="T49" fmla="*/ 87 h 513"/>
                <a:gd name="T50" fmla="*/ 80 w 167"/>
                <a:gd name="T51" fmla="*/ 89 h 513"/>
                <a:gd name="T52" fmla="*/ 86 w 167"/>
                <a:gd name="T53" fmla="*/ 95 h 513"/>
                <a:gd name="T54" fmla="*/ 90 w 167"/>
                <a:gd name="T55" fmla="*/ 106 h 513"/>
                <a:gd name="T56" fmla="*/ 90 w 167"/>
                <a:gd name="T57" fmla="*/ 122 h 513"/>
                <a:gd name="T58" fmla="*/ 98 w 167"/>
                <a:gd name="T59" fmla="*/ 84 h 513"/>
                <a:gd name="T60" fmla="*/ 107 w 167"/>
                <a:gd name="T61" fmla="*/ 46 h 513"/>
                <a:gd name="T62" fmla="*/ 119 w 167"/>
                <a:gd name="T63" fmla="*/ 15 h 513"/>
                <a:gd name="T64" fmla="*/ 136 w 167"/>
                <a:gd name="T65" fmla="*/ 0 h 513"/>
                <a:gd name="T66" fmla="*/ 153 w 167"/>
                <a:gd name="T67" fmla="*/ 4 h 513"/>
                <a:gd name="T68" fmla="*/ 163 w 167"/>
                <a:gd name="T69" fmla="*/ 23 h 513"/>
                <a:gd name="T70" fmla="*/ 167 w 167"/>
                <a:gd name="T71" fmla="*/ 55 h 513"/>
                <a:gd name="T72" fmla="*/ 165 w 167"/>
                <a:gd name="T73" fmla="*/ 93 h 513"/>
                <a:gd name="T74" fmla="*/ 157 w 167"/>
                <a:gd name="T75" fmla="*/ 139 h 513"/>
                <a:gd name="T76" fmla="*/ 147 w 167"/>
                <a:gd name="T77" fmla="*/ 184 h 513"/>
                <a:gd name="T78" fmla="*/ 140 w 167"/>
                <a:gd name="T79" fmla="*/ 224 h 513"/>
                <a:gd name="T80" fmla="*/ 138 w 167"/>
                <a:gd name="T81" fmla="*/ 251 h 513"/>
                <a:gd name="T82" fmla="*/ 146 w 167"/>
                <a:gd name="T83" fmla="*/ 331 h 513"/>
                <a:gd name="T84" fmla="*/ 147 w 167"/>
                <a:gd name="T85" fmla="*/ 424 h 513"/>
                <a:gd name="T86" fmla="*/ 138 w 167"/>
                <a:gd name="T87" fmla="*/ 498 h 513"/>
                <a:gd name="T88" fmla="*/ 113 w 167"/>
                <a:gd name="T89" fmla="*/ 513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67" h="513">
                  <a:moveTo>
                    <a:pt x="113" y="513"/>
                  </a:moveTo>
                  <a:lnTo>
                    <a:pt x="96" y="489"/>
                  </a:lnTo>
                  <a:lnTo>
                    <a:pt x="90" y="460"/>
                  </a:lnTo>
                  <a:lnTo>
                    <a:pt x="92" y="428"/>
                  </a:lnTo>
                  <a:lnTo>
                    <a:pt x="94" y="401"/>
                  </a:lnTo>
                  <a:lnTo>
                    <a:pt x="94" y="378"/>
                  </a:lnTo>
                  <a:lnTo>
                    <a:pt x="90" y="356"/>
                  </a:lnTo>
                  <a:lnTo>
                    <a:pt x="82" y="333"/>
                  </a:lnTo>
                  <a:lnTo>
                    <a:pt x="69" y="312"/>
                  </a:lnTo>
                  <a:lnTo>
                    <a:pt x="59" y="299"/>
                  </a:lnTo>
                  <a:lnTo>
                    <a:pt x="46" y="283"/>
                  </a:lnTo>
                  <a:lnTo>
                    <a:pt x="34" y="264"/>
                  </a:lnTo>
                  <a:lnTo>
                    <a:pt x="21" y="245"/>
                  </a:lnTo>
                  <a:lnTo>
                    <a:pt x="11" y="222"/>
                  </a:lnTo>
                  <a:lnTo>
                    <a:pt x="4" y="200"/>
                  </a:lnTo>
                  <a:lnTo>
                    <a:pt x="0" y="175"/>
                  </a:lnTo>
                  <a:lnTo>
                    <a:pt x="4" y="150"/>
                  </a:lnTo>
                  <a:lnTo>
                    <a:pt x="6" y="139"/>
                  </a:lnTo>
                  <a:lnTo>
                    <a:pt x="10" y="124"/>
                  </a:lnTo>
                  <a:lnTo>
                    <a:pt x="21" y="108"/>
                  </a:lnTo>
                  <a:lnTo>
                    <a:pt x="38" y="95"/>
                  </a:lnTo>
                  <a:lnTo>
                    <a:pt x="46" y="91"/>
                  </a:lnTo>
                  <a:lnTo>
                    <a:pt x="56" y="89"/>
                  </a:lnTo>
                  <a:lnTo>
                    <a:pt x="65" y="87"/>
                  </a:lnTo>
                  <a:lnTo>
                    <a:pt x="73" y="87"/>
                  </a:lnTo>
                  <a:lnTo>
                    <a:pt x="80" y="89"/>
                  </a:lnTo>
                  <a:lnTo>
                    <a:pt x="86" y="95"/>
                  </a:lnTo>
                  <a:lnTo>
                    <a:pt x="90" y="106"/>
                  </a:lnTo>
                  <a:lnTo>
                    <a:pt x="90" y="122"/>
                  </a:lnTo>
                  <a:lnTo>
                    <a:pt x="98" y="84"/>
                  </a:lnTo>
                  <a:lnTo>
                    <a:pt x="107" y="46"/>
                  </a:lnTo>
                  <a:lnTo>
                    <a:pt x="119" y="15"/>
                  </a:lnTo>
                  <a:lnTo>
                    <a:pt x="136" y="0"/>
                  </a:lnTo>
                  <a:lnTo>
                    <a:pt x="153" y="4"/>
                  </a:lnTo>
                  <a:lnTo>
                    <a:pt x="163" y="23"/>
                  </a:lnTo>
                  <a:lnTo>
                    <a:pt x="167" y="55"/>
                  </a:lnTo>
                  <a:lnTo>
                    <a:pt x="165" y="93"/>
                  </a:lnTo>
                  <a:lnTo>
                    <a:pt x="157" y="139"/>
                  </a:lnTo>
                  <a:lnTo>
                    <a:pt x="147" y="184"/>
                  </a:lnTo>
                  <a:lnTo>
                    <a:pt x="140" y="224"/>
                  </a:lnTo>
                  <a:lnTo>
                    <a:pt x="138" y="251"/>
                  </a:lnTo>
                  <a:lnTo>
                    <a:pt x="146" y="331"/>
                  </a:lnTo>
                  <a:lnTo>
                    <a:pt x="147" y="424"/>
                  </a:lnTo>
                  <a:lnTo>
                    <a:pt x="138" y="498"/>
                  </a:lnTo>
                  <a:lnTo>
                    <a:pt x="113" y="51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1" name="Freeform 47">
              <a:extLst>
                <a:ext uri="{FF2B5EF4-FFF2-40B4-BE49-F238E27FC236}">
                  <a16:creationId xmlns:a16="http://schemas.microsoft.com/office/drawing/2014/main" id="{4E9A1552-C59A-C34E-8AD6-5D7E602D85F8}"/>
                </a:ext>
              </a:extLst>
            </p:cNvPr>
            <p:cNvSpPr>
              <a:spLocks/>
            </p:cNvSpPr>
            <p:nvPr/>
          </p:nvSpPr>
          <p:spPr bwMode="auto">
            <a:xfrm>
              <a:off x="3833" y="3612"/>
              <a:ext cx="68" cy="61"/>
            </a:xfrm>
            <a:custGeom>
              <a:avLst/>
              <a:gdLst>
                <a:gd name="T0" fmla="*/ 84 w 138"/>
                <a:gd name="T1" fmla="*/ 121 h 121"/>
                <a:gd name="T2" fmla="*/ 73 w 138"/>
                <a:gd name="T3" fmla="*/ 121 h 121"/>
                <a:gd name="T4" fmla="*/ 63 w 138"/>
                <a:gd name="T5" fmla="*/ 121 h 121"/>
                <a:gd name="T6" fmla="*/ 52 w 138"/>
                <a:gd name="T7" fmla="*/ 121 h 121"/>
                <a:gd name="T8" fmla="*/ 42 w 138"/>
                <a:gd name="T9" fmla="*/ 119 h 121"/>
                <a:gd name="T10" fmla="*/ 35 w 138"/>
                <a:gd name="T11" fmla="*/ 119 h 121"/>
                <a:gd name="T12" fmla="*/ 25 w 138"/>
                <a:gd name="T13" fmla="*/ 119 h 121"/>
                <a:gd name="T14" fmla="*/ 17 w 138"/>
                <a:gd name="T15" fmla="*/ 117 h 121"/>
                <a:gd name="T16" fmla="*/ 10 w 138"/>
                <a:gd name="T17" fmla="*/ 117 h 121"/>
                <a:gd name="T18" fmla="*/ 4 w 138"/>
                <a:gd name="T19" fmla="*/ 100 h 121"/>
                <a:gd name="T20" fmla="*/ 0 w 138"/>
                <a:gd name="T21" fmla="*/ 87 h 121"/>
                <a:gd name="T22" fmla="*/ 0 w 138"/>
                <a:gd name="T23" fmla="*/ 76 h 121"/>
                <a:gd name="T24" fmla="*/ 0 w 138"/>
                <a:gd name="T25" fmla="*/ 66 h 121"/>
                <a:gd name="T26" fmla="*/ 2 w 138"/>
                <a:gd name="T27" fmla="*/ 55 h 121"/>
                <a:gd name="T28" fmla="*/ 6 w 138"/>
                <a:gd name="T29" fmla="*/ 41 h 121"/>
                <a:gd name="T30" fmla="*/ 10 w 138"/>
                <a:gd name="T31" fmla="*/ 30 h 121"/>
                <a:gd name="T32" fmla="*/ 13 w 138"/>
                <a:gd name="T33" fmla="*/ 24 h 121"/>
                <a:gd name="T34" fmla="*/ 21 w 138"/>
                <a:gd name="T35" fmla="*/ 19 h 121"/>
                <a:gd name="T36" fmla="*/ 33 w 138"/>
                <a:gd name="T37" fmla="*/ 11 h 121"/>
                <a:gd name="T38" fmla="*/ 44 w 138"/>
                <a:gd name="T39" fmla="*/ 3 h 121"/>
                <a:gd name="T40" fmla="*/ 54 w 138"/>
                <a:gd name="T41" fmla="*/ 0 h 121"/>
                <a:gd name="T42" fmla="*/ 63 w 138"/>
                <a:gd name="T43" fmla="*/ 0 h 121"/>
                <a:gd name="T44" fmla="*/ 77 w 138"/>
                <a:gd name="T45" fmla="*/ 1 h 121"/>
                <a:gd name="T46" fmla="*/ 88 w 138"/>
                <a:gd name="T47" fmla="*/ 3 h 121"/>
                <a:gd name="T48" fmla="*/ 94 w 138"/>
                <a:gd name="T49" fmla="*/ 9 h 121"/>
                <a:gd name="T50" fmla="*/ 96 w 138"/>
                <a:gd name="T51" fmla="*/ 19 h 121"/>
                <a:gd name="T52" fmla="*/ 98 w 138"/>
                <a:gd name="T53" fmla="*/ 28 h 121"/>
                <a:gd name="T54" fmla="*/ 100 w 138"/>
                <a:gd name="T55" fmla="*/ 38 h 121"/>
                <a:gd name="T56" fmla="*/ 103 w 138"/>
                <a:gd name="T57" fmla="*/ 41 h 121"/>
                <a:gd name="T58" fmla="*/ 111 w 138"/>
                <a:gd name="T59" fmla="*/ 39 h 121"/>
                <a:gd name="T60" fmla="*/ 121 w 138"/>
                <a:gd name="T61" fmla="*/ 39 h 121"/>
                <a:gd name="T62" fmla="*/ 130 w 138"/>
                <a:gd name="T63" fmla="*/ 39 h 121"/>
                <a:gd name="T64" fmla="*/ 136 w 138"/>
                <a:gd name="T65" fmla="*/ 41 h 121"/>
                <a:gd name="T66" fmla="*/ 138 w 138"/>
                <a:gd name="T67" fmla="*/ 43 h 121"/>
                <a:gd name="T68" fmla="*/ 138 w 138"/>
                <a:gd name="T69" fmla="*/ 45 h 121"/>
                <a:gd name="T70" fmla="*/ 138 w 138"/>
                <a:gd name="T71" fmla="*/ 49 h 121"/>
                <a:gd name="T72" fmla="*/ 134 w 138"/>
                <a:gd name="T73" fmla="*/ 51 h 121"/>
                <a:gd name="T74" fmla="*/ 128 w 138"/>
                <a:gd name="T75" fmla="*/ 59 h 121"/>
                <a:gd name="T76" fmla="*/ 121 w 138"/>
                <a:gd name="T77" fmla="*/ 70 h 121"/>
                <a:gd name="T78" fmla="*/ 115 w 138"/>
                <a:gd name="T79" fmla="*/ 85 h 121"/>
                <a:gd name="T80" fmla="*/ 113 w 138"/>
                <a:gd name="T81" fmla="*/ 102 h 121"/>
                <a:gd name="T82" fmla="*/ 107 w 138"/>
                <a:gd name="T83" fmla="*/ 108 h 121"/>
                <a:gd name="T84" fmla="*/ 102 w 138"/>
                <a:gd name="T85" fmla="*/ 112 h 121"/>
                <a:gd name="T86" fmla="*/ 92 w 138"/>
                <a:gd name="T87" fmla="*/ 117 h 121"/>
                <a:gd name="T88" fmla="*/ 84 w 138"/>
                <a:gd name="T89" fmla="*/ 121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38" h="121">
                  <a:moveTo>
                    <a:pt x="84" y="121"/>
                  </a:moveTo>
                  <a:lnTo>
                    <a:pt x="73" y="121"/>
                  </a:lnTo>
                  <a:lnTo>
                    <a:pt x="63" y="121"/>
                  </a:lnTo>
                  <a:lnTo>
                    <a:pt x="52" y="121"/>
                  </a:lnTo>
                  <a:lnTo>
                    <a:pt x="42" y="119"/>
                  </a:lnTo>
                  <a:lnTo>
                    <a:pt x="35" y="119"/>
                  </a:lnTo>
                  <a:lnTo>
                    <a:pt x="25" y="119"/>
                  </a:lnTo>
                  <a:lnTo>
                    <a:pt x="17" y="117"/>
                  </a:lnTo>
                  <a:lnTo>
                    <a:pt x="10" y="117"/>
                  </a:lnTo>
                  <a:lnTo>
                    <a:pt x="4" y="100"/>
                  </a:lnTo>
                  <a:lnTo>
                    <a:pt x="0" y="87"/>
                  </a:lnTo>
                  <a:lnTo>
                    <a:pt x="0" y="76"/>
                  </a:lnTo>
                  <a:lnTo>
                    <a:pt x="0" y="66"/>
                  </a:lnTo>
                  <a:lnTo>
                    <a:pt x="2" y="55"/>
                  </a:lnTo>
                  <a:lnTo>
                    <a:pt x="6" y="41"/>
                  </a:lnTo>
                  <a:lnTo>
                    <a:pt x="10" y="30"/>
                  </a:lnTo>
                  <a:lnTo>
                    <a:pt x="13" y="24"/>
                  </a:lnTo>
                  <a:lnTo>
                    <a:pt x="21" y="19"/>
                  </a:lnTo>
                  <a:lnTo>
                    <a:pt x="33" y="11"/>
                  </a:lnTo>
                  <a:lnTo>
                    <a:pt x="44" y="3"/>
                  </a:lnTo>
                  <a:lnTo>
                    <a:pt x="54" y="0"/>
                  </a:lnTo>
                  <a:lnTo>
                    <a:pt x="63" y="0"/>
                  </a:lnTo>
                  <a:lnTo>
                    <a:pt x="77" y="1"/>
                  </a:lnTo>
                  <a:lnTo>
                    <a:pt x="88" y="3"/>
                  </a:lnTo>
                  <a:lnTo>
                    <a:pt x="94" y="9"/>
                  </a:lnTo>
                  <a:lnTo>
                    <a:pt x="96" y="19"/>
                  </a:lnTo>
                  <a:lnTo>
                    <a:pt x="98" y="28"/>
                  </a:lnTo>
                  <a:lnTo>
                    <a:pt x="100" y="38"/>
                  </a:lnTo>
                  <a:lnTo>
                    <a:pt x="103" y="41"/>
                  </a:lnTo>
                  <a:lnTo>
                    <a:pt x="111" y="39"/>
                  </a:lnTo>
                  <a:lnTo>
                    <a:pt x="121" y="39"/>
                  </a:lnTo>
                  <a:lnTo>
                    <a:pt x="130" y="39"/>
                  </a:lnTo>
                  <a:lnTo>
                    <a:pt x="136" y="41"/>
                  </a:lnTo>
                  <a:lnTo>
                    <a:pt x="138" y="43"/>
                  </a:lnTo>
                  <a:lnTo>
                    <a:pt x="138" y="45"/>
                  </a:lnTo>
                  <a:lnTo>
                    <a:pt x="138" y="49"/>
                  </a:lnTo>
                  <a:lnTo>
                    <a:pt x="134" y="51"/>
                  </a:lnTo>
                  <a:lnTo>
                    <a:pt x="128" y="59"/>
                  </a:lnTo>
                  <a:lnTo>
                    <a:pt x="121" y="70"/>
                  </a:lnTo>
                  <a:lnTo>
                    <a:pt x="115" y="85"/>
                  </a:lnTo>
                  <a:lnTo>
                    <a:pt x="113" y="102"/>
                  </a:lnTo>
                  <a:lnTo>
                    <a:pt x="107" y="108"/>
                  </a:lnTo>
                  <a:lnTo>
                    <a:pt x="102" y="112"/>
                  </a:lnTo>
                  <a:lnTo>
                    <a:pt x="92" y="117"/>
                  </a:lnTo>
                  <a:lnTo>
                    <a:pt x="84" y="121"/>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2" name="Freeform 48">
              <a:extLst>
                <a:ext uri="{FF2B5EF4-FFF2-40B4-BE49-F238E27FC236}">
                  <a16:creationId xmlns:a16="http://schemas.microsoft.com/office/drawing/2014/main" id="{E3B9A9BD-F375-3E43-9F7C-E4DAB1EA73F8}"/>
                </a:ext>
              </a:extLst>
            </p:cNvPr>
            <p:cNvSpPr>
              <a:spLocks/>
            </p:cNvSpPr>
            <p:nvPr/>
          </p:nvSpPr>
          <p:spPr bwMode="auto">
            <a:xfrm>
              <a:off x="4633" y="3569"/>
              <a:ext cx="60" cy="49"/>
            </a:xfrm>
            <a:custGeom>
              <a:avLst/>
              <a:gdLst>
                <a:gd name="T0" fmla="*/ 113 w 119"/>
                <a:gd name="T1" fmla="*/ 99 h 99"/>
                <a:gd name="T2" fmla="*/ 117 w 119"/>
                <a:gd name="T3" fmla="*/ 93 h 99"/>
                <a:gd name="T4" fmla="*/ 119 w 119"/>
                <a:gd name="T5" fmla="*/ 86 h 99"/>
                <a:gd name="T6" fmla="*/ 119 w 119"/>
                <a:gd name="T7" fmla="*/ 78 h 99"/>
                <a:gd name="T8" fmla="*/ 117 w 119"/>
                <a:gd name="T9" fmla="*/ 70 h 99"/>
                <a:gd name="T10" fmla="*/ 115 w 119"/>
                <a:gd name="T11" fmla="*/ 59 h 99"/>
                <a:gd name="T12" fmla="*/ 113 w 119"/>
                <a:gd name="T13" fmla="*/ 47 h 99"/>
                <a:gd name="T14" fmla="*/ 109 w 119"/>
                <a:gd name="T15" fmla="*/ 38 h 99"/>
                <a:gd name="T16" fmla="*/ 103 w 119"/>
                <a:gd name="T17" fmla="*/ 32 h 99"/>
                <a:gd name="T18" fmla="*/ 99 w 119"/>
                <a:gd name="T19" fmla="*/ 28 h 99"/>
                <a:gd name="T20" fmla="*/ 92 w 119"/>
                <a:gd name="T21" fmla="*/ 23 h 99"/>
                <a:gd name="T22" fmla="*/ 82 w 119"/>
                <a:gd name="T23" fmla="*/ 15 h 99"/>
                <a:gd name="T24" fmla="*/ 71 w 119"/>
                <a:gd name="T25" fmla="*/ 9 h 99"/>
                <a:gd name="T26" fmla="*/ 57 w 119"/>
                <a:gd name="T27" fmla="*/ 4 h 99"/>
                <a:gd name="T28" fmla="*/ 40 w 119"/>
                <a:gd name="T29" fmla="*/ 0 h 99"/>
                <a:gd name="T30" fmla="*/ 21 w 119"/>
                <a:gd name="T31" fmla="*/ 0 h 99"/>
                <a:gd name="T32" fmla="*/ 0 w 119"/>
                <a:gd name="T33" fmla="*/ 4 h 99"/>
                <a:gd name="T34" fmla="*/ 5 w 119"/>
                <a:gd name="T35" fmla="*/ 6 h 99"/>
                <a:gd name="T36" fmla="*/ 11 w 119"/>
                <a:gd name="T37" fmla="*/ 8 h 99"/>
                <a:gd name="T38" fmla="*/ 21 w 119"/>
                <a:gd name="T39" fmla="*/ 9 h 99"/>
                <a:gd name="T40" fmla="*/ 28 w 119"/>
                <a:gd name="T41" fmla="*/ 13 h 99"/>
                <a:gd name="T42" fmla="*/ 36 w 119"/>
                <a:gd name="T43" fmla="*/ 17 h 99"/>
                <a:gd name="T44" fmla="*/ 46 w 119"/>
                <a:gd name="T45" fmla="*/ 23 h 99"/>
                <a:gd name="T46" fmla="*/ 51 w 119"/>
                <a:gd name="T47" fmla="*/ 28 h 99"/>
                <a:gd name="T48" fmla="*/ 57 w 119"/>
                <a:gd name="T49" fmla="*/ 36 h 99"/>
                <a:gd name="T50" fmla="*/ 44 w 119"/>
                <a:gd name="T51" fmla="*/ 47 h 99"/>
                <a:gd name="T52" fmla="*/ 40 w 119"/>
                <a:gd name="T53" fmla="*/ 61 h 99"/>
                <a:gd name="T54" fmla="*/ 42 w 119"/>
                <a:gd name="T55" fmla="*/ 74 h 99"/>
                <a:gd name="T56" fmla="*/ 50 w 119"/>
                <a:gd name="T57" fmla="*/ 84 h 99"/>
                <a:gd name="T58" fmla="*/ 59 w 119"/>
                <a:gd name="T59" fmla="*/ 91 h 99"/>
                <a:gd name="T60" fmla="*/ 73 w 119"/>
                <a:gd name="T61" fmla="*/ 93 h 99"/>
                <a:gd name="T62" fmla="*/ 84 w 119"/>
                <a:gd name="T63" fmla="*/ 87 h 99"/>
                <a:gd name="T64" fmla="*/ 96 w 119"/>
                <a:gd name="T65" fmla="*/ 74 h 99"/>
                <a:gd name="T66" fmla="*/ 97 w 119"/>
                <a:gd name="T67" fmla="*/ 80 h 99"/>
                <a:gd name="T68" fmla="*/ 101 w 119"/>
                <a:gd name="T69" fmla="*/ 86 h 99"/>
                <a:gd name="T70" fmla="*/ 105 w 119"/>
                <a:gd name="T71" fmla="*/ 93 h 99"/>
                <a:gd name="T72" fmla="*/ 113 w 119"/>
                <a:gd name="T73" fmla="*/ 99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19" h="99">
                  <a:moveTo>
                    <a:pt x="113" y="99"/>
                  </a:moveTo>
                  <a:lnTo>
                    <a:pt x="117" y="93"/>
                  </a:lnTo>
                  <a:lnTo>
                    <a:pt x="119" y="86"/>
                  </a:lnTo>
                  <a:lnTo>
                    <a:pt x="119" y="78"/>
                  </a:lnTo>
                  <a:lnTo>
                    <a:pt x="117" y="70"/>
                  </a:lnTo>
                  <a:lnTo>
                    <a:pt x="115" y="59"/>
                  </a:lnTo>
                  <a:lnTo>
                    <a:pt x="113" y="47"/>
                  </a:lnTo>
                  <a:lnTo>
                    <a:pt x="109" y="38"/>
                  </a:lnTo>
                  <a:lnTo>
                    <a:pt x="103" y="32"/>
                  </a:lnTo>
                  <a:lnTo>
                    <a:pt x="99" y="28"/>
                  </a:lnTo>
                  <a:lnTo>
                    <a:pt x="92" y="23"/>
                  </a:lnTo>
                  <a:lnTo>
                    <a:pt x="82" y="15"/>
                  </a:lnTo>
                  <a:lnTo>
                    <a:pt x="71" y="9"/>
                  </a:lnTo>
                  <a:lnTo>
                    <a:pt x="57" y="4"/>
                  </a:lnTo>
                  <a:lnTo>
                    <a:pt x="40" y="0"/>
                  </a:lnTo>
                  <a:lnTo>
                    <a:pt x="21" y="0"/>
                  </a:lnTo>
                  <a:lnTo>
                    <a:pt x="0" y="4"/>
                  </a:lnTo>
                  <a:lnTo>
                    <a:pt x="5" y="6"/>
                  </a:lnTo>
                  <a:lnTo>
                    <a:pt x="11" y="8"/>
                  </a:lnTo>
                  <a:lnTo>
                    <a:pt x="21" y="9"/>
                  </a:lnTo>
                  <a:lnTo>
                    <a:pt x="28" y="13"/>
                  </a:lnTo>
                  <a:lnTo>
                    <a:pt x="36" y="17"/>
                  </a:lnTo>
                  <a:lnTo>
                    <a:pt x="46" y="23"/>
                  </a:lnTo>
                  <a:lnTo>
                    <a:pt x="51" y="28"/>
                  </a:lnTo>
                  <a:lnTo>
                    <a:pt x="57" y="36"/>
                  </a:lnTo>
                  <a:lnTo>
                    <a:pt x="44" y="47"/>
                  </a:lnTo>
                  <a:lnTo>
                    <a:pt x="40" y="61"/>
                  </a:lnTo>
                  <a:lnTo>
                    <a:pt x="42" y="74"/>
                  </a:lnTo>
                  <a:lnTo>
                    <a:pt x="50" y="84"/>
                  </a:lnTo>
                  <a:lnTo>
                    <a:pt x="59" y="91"/>
                  </a:lnTo>
                  <a:lnTo>
                    <a:pt x="73" y="93"/>
                  </a:lnTo>
                  <a:lnTo>
                    <a:pt x="84" y="87"/>
                  </a:lnTo>
                  <a:lnTo>
                    <a:pt x="96" y="74"/>
                  </a:lnTo>
                  <a:lnTo>
                    <a:pt x="97" y="80"/>
                  </a:lnTo>
                  <a:lnTo>
                    <a:pt x="101" y="86"/>
                  </a:lnTo>
                  <a:lnTo>
                    <a:pt x="105" y="93"/>
                  </a:lnTo>
                  <a:lnTo>
                    <a:pt x="113" y="9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3" name="Freeform 49">
              <a:extLst>
                <a:ext uri="{FF2B5EF4-FFF2-40B4-BE49-F238E27FC236}">
                  <a16:creationId xmlns:a16="http://schemas.microsoft.com/office/drawing/2014/main" id="{648C2800-F80E-3640-982D-3684F1B49483}"/>
                </a:ext>
              </a:extLst>
            </p:cNvPr>
            <p:cNvSpPr>
              <a:spLocks/>
            </p:cNvSpPr>
            <p:nvPr/>
          </p:nvSpPr>
          <p:spPr bwMode="auto">
            <a:xfrm>
              <a:off x="4619" y="3618"/>
              <a:ext cx="18" cy="20"/>
            </a:xfrm>
            <a:custGeom>
              <a:avLst/>
              <a:gdLst>
                <a:gd name="T0" fmla="*/ 36 w 36"/>
                <a:gd name="T1" fmla="*/ 23 h 40"/>
                <a:gd name="T2" fmla="*/ 36 w 36"/>
                <a:gd name="T3" fmla="*/ 26 h 40"/>
                <a:gd name="T4" fmla="*/ 33 w 36"/>
                <a:gd name="T5" fmla="*/ 32 h 40"/>
                <a:gd name="T6" fmla="*/ 31 w 36"/>
                <a:gd name="T7" fmla="*/ 36 h 40"/>
                <a:gd name="T8" fmla="*/ 29 w 36"/>
                <a:gd name="T9" fmla="*/ 40 h 40"/>
                <a:gd name="T10" fmla="*/ 25 w 36"/>
                <a:gd name="T11" fmla="*/ 38 h 40"/>
                <a:gd name="T12" fmla="*/ 19 w 36"/>
                <a:gd name="T13" fmla="*/ 34 h 40"/>
                <a:gd name="T14" fmla="*/ 15 w 36"/>
                <a:gd name="T15" fmla="*/ 30 h 40"/>
                <a:gd name="T16" fmla="*/ 13 w 36"/>
                <a:gd name="T17" fmla="*/ 26 h 40"/>
                <a:gd name="T18" fmla="*/ 11 w 36"/>
                <a:gd name="T19" fmla="*/ 23 h 40"/>
                <a:gd name="T20" fmla="*/ 8 w 36"/>
                <a:gd name="T21" fmla="*/ 19 h 40"/>
                <a:gd name="T22" fmla="*/ 4 w 36"/>
                <a:gd name="T23" fmla="*/ 17 h 40"/>
                <a:gd name="T24" fmla="*/ 0 w 36"/>
                <a:gd name="T25" fmla="*/ 13 h 40"/>
                <a:gd name="T26" fmla="*/ 2 w 36"/>
                <a:gd name="T27" fmla="*/ 9 h 40"/>
                <a:gd name="T28" fmla="*/ 6 w 36"/>
                <a:gd name="T29" fmla="*/ 6 h 40"/>
                <a:gd name="T30" fmla="*/ 10 w 36"/>
                <a:gd name="T31" fmla="*/ 2 h 40"/>
                <a:gd name="T32" fmla="*/ 13 w 36"/>
                <a:gd name="T33" fmla="*/ 0 h 40"/>
                <a:gd name="T34" fmla="*/ 19 w 36"/>
                <a:gd name="T35" fmla="*/ 6 h 40"/>
                <a:gd name="T36" fmla="*/ 27 w 36"/>
                <a:gd name="T37" fmla="*/ 11 h 40"/>
                <a:gd name="T38" fmla="*/ 33 w 36"/>
                <a:gd name="T39" fmla="*/ 17 h 40"/>
                <a:gd name="T40" fmla="*/ 36 w 36"/>
                <a:gd name="T41" fmla="*/ 23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6" h="40">
                  <a:moveTo>
                    <a:pt x="36" y="23"/>
                  </a:moveTo>
                  <a:lnTo>
                    <a:pt x="36" y="26"/>
                  </a:lnTo>
                  <a:lnTo>
                    <a:pt x="33" y="32"/>
                  </a:lnTo>
                  <a:lnTo>
                    <a:pt x="31" y="36"/>
                  </a:lnTo>
                  <a:lnTo>
                    <a:pt x="29" y="40"/>
                  </a:lnTo>
                  <a:lnTo>
                    <a:pt x="25" y="38"/>
                  </a:lnTo>
                  <a:lnTo>
                    <a:pt x="19" y="34"/>
                  </a:lnTo>
                  <a:lnTo>
                    <a:pt x="15" y="30"/>
                  </a:lnTo>
                  <a:lnTo>
                    <a:pt x="13" y="26"/>
                  </a:lnTo>
                  <a:lnTo>
                    <a:pt x="11" y="23"/>
                  </a:lnTo>
                  <a:lnTo>
                    <a:pt x="8" y="19"/>
                  </a:lnTo>
                  <a:lnTo>
                    <a:pt x="4" y="17"/>
                  </a:lnTo>
                  <a:lnTo>
                    <a:pt x="0" y="13"/>
                  </a:lnTo>
                  <a:lnTo>
                    <a:pt x="2" y="9"/>
                  </a:lnTo>
                  <a:lnTo>
                    <a:pt x="6" y="6"/>
                  </a:lnTo>
                  <a:lnTo>
                    <a:pt x="10" y="2"/>
                  </a:lnTo>
                  <a:lnTo>
                    <a:pt x="13" y="0"/>
                  </a:lnTo>
                  <a:lnTo>
                    <a:pt x="19" y="6"/>
                  </a:lnTo>
                  <a:lnTo>
                    <a:pt x="27" y="11"/>
                  </a:lnTo>
                  <a:lnTo>
                    <a:pt x="33" y="17"/>
                  </a:lnTo>
                  <a:lnTo>
                    <a:pt x="36" y="2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4" name="Freeform 50">
              <a:extLst>
                <a:ext uri="{FF2B5EF4-FFF2-40B4-BE49-F238E27FC236}">
                  <a16:creationId xmlns:a16="http://schemas.microsoft.com/office/drawing/2014/main" id="{A7B76337-D42F-4048-B02E-1F0B8FF5551E}"/>
                </a:ext>
              </a:extLst>
            </p:cNvPr>
            <p:cNvSpPr>
              <a:spLocks/>
            </p:cNvSpPr>
            <p:nvPr/>
          </p:nvSpPr>
          <p:spPr bwMode="auto">
            <a:xfrm>
              <a:off x="4252" y="3711"/>
              <a:ext cx="14" cy="26"/>
            </a:xfrm>
            <a:custGeom>
              <a:avLst/>
              <a:gdLst>
                <a:gd name="T0" fmla="*/ 29 w 29"/>
                <a:gd name="T1" fmla="*/ 27 h 54"/>
                <a:gd name="T2" fmla="*/ 27 w 29"/>
                <a:gd name="T3" fmla="*/ 33 h 54"/>
                <a:gd name="T4" fmla="*/ 23 w 29"/>
                <a:gd name="T5" fmla="*/ 40 h 54"/>
                <a:gd name="T6" fmla="*/ 21 w 29"/>
                <a:gd name="T7" fmla="*/ 48 h 54"/>
                <a:gd name="T8" fmla="*/ 21 w 29"/>
                <a:gd name="T9" fmla="*/ 54 h 54"/>
                <a:gd name="T10" fmla="*/ 16 w 29"/>
                <a:gd name="T11" fmla="*/ 50 h 54"/>
                <a:gd name="T12" fmla="*/ 10 w 29"/>
                <a:gd name="T13" fmla="*/ 46 h 54"/>
                <a:gd name="T14" fmla="*/ 4 w 29"/>
                <a:gd name="T15" fmla="*/ 40 h 54"/>
                <a:gd name="T16" fmla="*/ 0 w 29"/>
                <a:gd name="T17" fmla="*/ 37 h 54"/>
                <a:gd name="T18" fmla="*/ 2 w 29"/>
                <a:gd name="T19" fmla="*/ 27 h 54"/>
                <a:gd name="T20" fmla="*/ 8 w 29"/>
                <a:gd name="T21" fmla="*/ 17 h 54"/>
                <a:gd name="T22" fmla="*/ 12 w 29"/>
                <a:gd name="T23" fmla="*/ 8 h 54"/>
                <a:gd name="T24" fmla="*/ 17 w 29"/>
                <a:gd name="T25" fmla="*/ 0 h 54"/>
                <a:gd name="T26" fmla="*/ 21 w 29"/>
                <a:gd name="T27" fmla="*/ 6 h 54"/>
                <a:gd name="T28" fmla="*/ 25 w 29"/>
                <a:gd name="T29" fmla="*/ 14 h 54"/>
                <a:gd name="T30" fmla="*/ 27 w 29"/>
                <a:gd name="T31" fmla="*/ 21 h 54"/>
                <a:gd name="T32" fmla="*/ 29 w 29"/>
                <a:gd name="T33"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9" h="54">
                  <a:moveTo>
                    <a:pt x="29" y="27"/>
                  </a:moveTo>
                  <a:lnTo>
                    <a:pt x="27" y="33"/>
                  </a:lnTo>
                  <a:lnTo>
                    <a:pt x="23" y="40"/>
                  </a:lnTo>
                  <a:lnTo>
                    <a:pt x="21" y="48"/>
                  </a:lnTo>
                  <a:lnTo>
                    <a:pt x="21" y="54"/>
                  </a:lnTo>
                  <a:lnTo>
                    <a:pt x="16" y="50"/>
                  </a:lnTo>
                  <a:lnTo>
                    <a:pt x="10" y="46"/>
                  </a:lnTo>
                  <a:lnTo>
                    <a:pt x="4" y="40"/>
                  </a:lnTo>
                  <a:lnTo>
                    <a:pt x="0" y="37"/>
                  </a:lnTo>
                  <a:lnTo>
                    <a:pt x="2" y="27"/>
                  </a:lnTo>
                  <a:lnTo>
                    <a:pt x="8" y="17"/>
                  </a:lnTo>
                  <a:lnTo>
                    <a:pt x="12" y="8"/>
                  </a:lnTo>
                  <a:lnTo>
                    <a:pt x="17" y="0"/>
                  </a:lnTo>
                  <a:lnTo>
                    <a:pt x="21" y="6"/>
                  </a:lnTo>
                  <a:lnTo>
                    <a:pt x="25" y="14"/>
                  </a:lnTo>
                  <a:lnTo>
                    <a:pt x="27" y="21"/>
                  </a:lnTo>
                  <a:lnTo>
                    <a:pt x="29" y="27"/>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5" name="Freeform 51">
              <a:extLst>
                <a:ext uri="{FF2B5EF4-FFF2-40B4-BE49-F238E27FC236}">
                  <a16:creationId xmlns:a16="http://schemas.microsoft.com/office/drawing/2014/main" id="{A1D2BD43-49E3-264D-82BD-73E475B33AED}"/>
                </a:ext>
              </a:extLst>
            </p:cNvPr>
            <p:cNvSpPr>
              <a:spLocks/>
            </p:cNvSpPr>
            <p:nvPr/>
          </p:nvSpPr>
          <p:spPr bwMode="auto">
            <a:xfrm>
              <a:off x="4336" y="3656"/>
              <a:ext cx="30" cy="19"/>
            </a:xfrm>
            <a:custGeom>
              <a:avLst/>
              <a:gdLst>
                <a:gd name="T0" fmla="*/ 59 w 59"/>
                <a:gd name="T1" fmla="*/ 34 h 38"/>
                <a:gd name="T2" fmla="*/ 55 w 59"/>
                <a:gd name="T3" fmla="*/ 28 h 38"/>
                <a:gd name="T4" fmla="*/ 52 w 59"/>
                <a:gd name="T5" fmla="*/ 23 h 38"/>
                <a:gd name="T6" fmla="*/ 46 w 59"/>
                <a:gd name="T7" fmla="*/ 17 h 38"/>
                <a:gd name="T8" fmla="*/ 42 w 59"/>
                <a:gd name="T9" fmla="*/ 11 h 38"/>
                <a:gd name="T10" fmla="*/ 32 w 59"/>
                <a:gd name="T11" fmla="*/ 8 h 38"/>
                <a:gd name="T12" fmla="*/ 23 w 59"/>
                <a:gd name="T13" fmla="*/ 4 h 38"/>
                <a:gd name="T14" fmla="*/ 11 w 59"/>
                <a:gd name="T15" fmla="*/ 2 h 38"/>
                <a:gd name="T16" fmla="*/ 0 w 59"/>
                <a:gd name="T17" fmla="*/ 0 h 38"/>
                <a:gd name="T18" fmla="*/ 7 w 59"/>
                <a:gd name="T19" fmla="*/ 9 h 38"/>
                <a:gd name="T20" fmla="*/ 15 w 59"/>
                <a:gd name="T21" fmla="*/ 19 h 38"/>
                <a:gd name="T22" fmla="*/ 23 w 59"/>
                <a:gd name="T23" fmla="*/ 30 h 38"/>
                <a:gd name="T24" fmla="*/ 27 w 59"/>
                <a:gd name="T25" fmla="*/ 38 h 38"/>
                <a:gd name="T26" fmla="*/ 34 w 59"/>
                <a:gd name="T27" fmla="*/ 38 h 38"/>
                <a:gd name="T28" fmla="*/ 44 w 59"/>
                <a:gd name="T29" fmla="*/ 36 h 38"/>
                <a:gd name="T30" fmla="*/ 52 w 59"/>
                <a:gd name="T31" fmla="*/ 34 h 38"/>
                <a:gd name="T32" fmla="*/ 59 w 59"/>
                <a:gd name="T33" fmla="*/ 3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9" h="38">
                  <a:moveTo>
                    <a:pt x="59" y="34"/>
                  </a:moveTo>
                  <a:lnTo>
                    <a:pt x="55" y="28"/>
                  </a:lnTo>
                  <a:lnTo>
                    <a:pt x="52" y="23"/>
                  </a:lnTo>
                  <a:lnTo>
                    <a:pt x="46" y="17"/>
                  </a:lnTo>
                  <a:lnTo>
                    <a:pt x="42" y="11"/>
                  </a:lnTo>
                  <a:lnTo>
                    <a:pt x="32" y="8"/>
                  </a:lnTo>
                  <a:lnTo>
                    <a:pt x="23" y="4"/>
                  </a:lnTo>
                  <a:lnTo>
                    <a:pt x="11" y="2"/>
                  </a:lnTo>
                  <a:lnTo>
                    <a:pt x="0" y="0"/>
                  </a:lnTo>
                  <a:lnTo>
                    <a:pt x="7" y="9"/>
                  </a:lnTo>
                  <a:lnTo>
                    <a:pt x="15" y="19"/>
                  </a:lnTo>
                  <a:lnTo>
                    <a:pt x="23" y="30"/>
                  </a:lnTo>
                  <a:lnTo>
                    <a:pt x="27" y="38"/>
                  </a:lnTo>
                  <a:lnTo>
                    <a:pt x="34" y="38"/>
                  </a:lnTo>
                  <a:lnTo>
                    <a:pt x="44" y="36"/>
                  </a:lnTo>
                  <a:lnTo>
                    <a:pt x="52" y="34"/>
                  </a:lnTo>
                  <a:lnTo>
                    <a:pt x="59" y="34"/>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6" name="Freeform 52">
              <a:extLst>
                <a:ext uri="{FF2B5EF4-FFF2-40B4-BE49-F238E27FC236}">
                  <a16:creationId xmlns:a16="http://schemas.microsoft.com/office/drawing/2014/main" id="{2D68832F-05FD-DF49-8EC9-2A48351839C4}"/>
                </a:ext>
              </a:extLst>
            </p:cNvPr>
            <p:cNvSpPr>
              <a:spLocks/>
            </p:cNvSpPr>
            <p:nvPr/>
          </p:nvSpPr>
          <p:spPr bwMode="auto">
            <a:xfrm>
              <a:off x="4339" y="3688"/>
              <a:ext cx="18" cy="30"/>
            </a:xfrm>
            <a:custGeom>
              <a:avLst/>
              <a:gdLst>
                <a:gd name="T0" fmla="*/ 36 w 36"/>
                <a:gd name="T1" fmla="*/ 23 h 61"/>
                <a:gd name="T2" fmla="*/ 34 w 36"/>
                <a:gd name="T3" fmla="*/ 32 h 61"/>
                <a:gd name="T4" fmla="*/ 30 w 36"/>
                <a:gd name="T5" fmla="*/ 43 h 61"/>
                <a:gd name="T6" fmla="*/ 24 w 36"/>
                <a:gd name="T7" fmla="*/ 53 h 61"/>
                <a:gd name="T8" fmla="*/ 23 w 36"/>
                <a:gd name="T9" fmla="*/ 61 h 61"/>
                <a:gd name="T10" fmla="*/ 19 w 36"/>
                <a:gd name="T11" fmla="*/ 57 h 61"/>
                <a:gd name="T12" fmla="*/ 15 w 36"/>
                <a:gd name="T13" fmla="*/ 53 h 61"/>
                <a:gd name="T14" fmla="*/ 9 w 36"/>
                <a:gd name="T15" fmla="*/ 49 h 61"/>
                <a:gd name="T16" fmla="*/ 5 w 36"/>
                <a:gd name="T17" fmla="*/ 45 h 61"/>
                <a:gd name="T18" fmla="*/ 1 w 36"/>
                <a:gd name="T19" fmla="*/ 36 h 61"/>
                <a:gd name="T20" fmla="*/ 0 w 36"/>
                <a:gd name="T21" fmla="*/ 23 h 61"/>
                <a:gd name="T22" fmla="*/ 3 w 36"/>
                <a:gd name="T23" fmla="*/ 9 h 61"/>
                <a:gd name="T24" fmla="*/ 13 w 36"/>
                <a:gd name="T25" fmla="*/ 0 h 61"/>
                <a:gd name="T26" fmla="*/ 19 w 36"/>
                <a:gd name="T27" fmla="*/ 4 h 61"/>
                <a:gd name="T28" fmla="*/ 26 w 36"/>
                <a:gd name="T29" fmla="*/ 9 h 61"/>
                <a:gd name="T30" fmla="*/ 32 w 36"/>
                <a:gd name="T31" fmla="*/ 17 h 61"/>
                <a:gd name="T32" fmla="*/ 36 w 36"/>
                <a:gd name="T33" fmla="*/ 23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6" h="61">
                  <a:moveTo>
                    <a:pt x="36" y="23"/>
                  </a:moveTo>
                  <a:lnTo>
                    <a:pt x="34" y="32"/>
                  </a:lnTo>
                  <a:lnTo>
                    <a:pt x="30" y="43"/>
                  </a:lnTo>
                  <a:lnTo>
                    <a:pt x="24" y="53"/>
                  </a:lnTo>
                  <a:lnTo>
                    <a:pt x="23" y="61"/>
                  </a:lnTo>
                  <a:lnTo>
                    <a:pt x="19" y="57"/>
                  </a:lnTo>
                  <a:lnTo>
                    <a:pt x="15" y="53"/>
                  </a:lnTo>
                  <a:lnTo>
                    <a:pt x="9" y="49"/>
                  </a:lnTo>
                  <a:lnTo>
                    <a:pt x="5" y="45"/>
                  </a:lnTo>
                  <a:lnTo>
                    <a:pt x="1" y="36"/>
                  </a:lnTo>
                  <a:lnTo>
                    <a:pt x="0" y="23"/>
                  </a:lnTo>
                  <a:lnTo>
                    <a:pt x="3" y="9"/>
                  </a:lnTo>
                  <a:lnTo>
                    <a:pt x="13" y="0"/>
                  </a:lnTo>
                  <a:lnTo>
                    <a:pt x="19" y="4"/>
                  </a:lnTo>
                  <a:lnTo>
                    <a:pt x="26" y="9"/>
                  </a:lnTo>
                  <a:lnTo>
                    <a:pt x="32" y="17"/>
                  </a:lnTo>
                  <a:lnTo>
                    <a:pt x="36" y="2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7" name="Freeform 53">
              <a:extLst>
                <a:ext uri="{FF2B5EF4-FFF2-40B4-BE49-F238E27FC236}">
                  <a16:creationId xmlns:a16="http://schemas.microsoft.com/office/drawing/2014/main" id="{71D1FAFA-6FDE-9549-9F73-276CEB5E1935}"/>
                </a:ext>
              </a:extLst>
            </p:cNvPr>
            <p:cNvSpPr>
              <a:spLocks/>
            </p:cNvSpPr>
            <p:nvPr/>
          </p:nvSpPr>
          <p:spPr bwMode="auto">
            <a:xfrm>
              <a:off x="4187" y="3545"/>
              <a:ext cx="74" cy="26"/>
            </a:xfrm>
            <a:custGeom>
              <a:avLst/>
              <a:gdLst>
                <a:gd name="T0" fmla="*/ 0 w 147"/>
                <a:gd name="T1" fmla="*/ 52 h 52"/>
                <a:gd name="T2" fmla="*/ 11 w 147"/>
                <a:gd name="T3" fmla="*/ 40 h 52"/>
                <a:gd name="T4" fmla="*/ 27 w 147"/>
                <a:gd name="T5" fmla="*/ 27 h 52"/>
                <a:gd name="T6" fmla="*/ 44 w 147"/>
                <a:gd name="T7" fmla="*/ 16 h 52"/>
                <a:gd name="T8" fmla="*/ 63 w 147"/>
                <a:gd name="T9" fmla="*/ 6 h 52"/>
                <a:gd name="T10" fmla="*/ 84 w 147"/>
                <a:gd name="T11" fmla="*/ 0 h 52"/>
                <a:gd name="T12" fmla="*/ 105 w 147"/>
                <a:gd name="T13" fmla="*/ 0 h 52"/>
                <a:gd name="T14" fmla="*/ 126 w 147"/>
                <a:gd name="T15" fmla="*/ 8 h 52"/>
                <a:gd name="T16" fmla="*/ 147 w 147"/>
                <a:gd name="T17" fmla="*/ 25 h 52"/>
                <a:gd name="T18" fmla="*/ 132 w 147"/>
                <a:gd name="T19" fmla="*/ 23 h 52"/>
                <a:gd name="T20" fmla="*/ 113 w 147"/>
                <a:gd name="T21" fmla="*/ 25 h 52"/>
                <a:gd name="T22" fmla="*/ 94 w 147"/>
                <a:gd name="T23" fmla="*/ 27 h 52"/>
                <a:gd name="T24" fmla="*/ 73 w 147"/>
                <a:gd name="T25" fmla="*/ 31 h 52"/>
                <a:gd name="T26" fmla="*/ 52 w 147"/>
                <a:gd name="T27" fmla="*/ 37 h 52"/>
                <a:gd name="T28" fmla="*/ 32 w 147"/>
                <a:gd name="T29" fmla="*/ 40 h 52"/>
                <a:gd name="T30" fmla="*/ 15 w 147"/>
                <a:gd name="T31" fmla="*/ 46 h 52"/>
                <a:gd name="T32" fmla="*/ 0 w 147"/>
                <a:gd name="T33" fmla="*/ 52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7" h="52">
                  <a:moveTo>
                    <a:pt x="0" y="52"/>
                  </a:moveTo>
                  <a:lnTo>
                    <a:pt x="11" y="40"/>
                  </a:lnTo>
                  <a:lnTo>
                    <a:pt x="27" y="27"/>
                  </a:lnTo>
                  <a:lnTo>
                    <a:pt x="44" y="16"/>
                  </a:lnTo>
                  <a:lnTo>
                    <a:pt x="63" y="6"/>
                  </a:lnTo>
                  <a:lnTo>
                    <a:pt x="84" y="0"/>
                  </a:lnTo>
                  <a:lnTo>
                    <a:pt x="105" y="0"/>
                  </a:lnTo>
                  <a:lnTo>
                    <a:pt x="126" y="8"/>
                  </a:lnTo>
                  <a:lnTo>
                    <a:pt x="147" y="25"/>
                  </a:lnTo>
                  <a:lnTo>
                    <a:pt x="132" y="23"/>
                  </a:lnTo>
                  <a:lnTo>
                    <a:pt x="113" y="25"/>
                  </a:lnTo>
                  <a:lnTo>
                    <a:pt x="94" y="27"/>
                  </a:lnTo>
                  <a:lnTo>
                    <a:pt x="73" y="31"/>
                  </a:lnTo>
                  <a:lnTo>
                    <a:pt x="52" y="37"/>
                  </a:lnTo>
                  <a:lnTo>
                    <a:pt x="32" y="40"/>
                  </a:lnTo>
                  <a:lnTo>
                    <a:pt x="15" y="46"/>
                  </a:lnTo>
                  <a:lnTo>
                    <a:pt x="0" y="52"/>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8" name="Freeform 54">
              <a:extLst>
                <a:ext uri="{FF2B5EF4-FFF2-40B4-BE49-F238E27FC236}">
                  <a16:creationId xmlns:a16="http://schemas.microsoft.com/office/drawing/2014/main" id="{27D227CD-1C90-934D-93BE-E0D69BD12184}"/>
                </a:ext>
              </a:extLst>
            </p:cNvPr>
            <p:cNvSpPr>
              <a:spLocks/>
            </p:cNvSpPr>
            <p:nvPr/>
          </p:nvSpPr>
          <p:spPr bwMode="auto">
            <a:xfrm>
              <a:off x="4210" y="3584"/>
              <a:ext cx="61" cy="15"/>
            </a:xfrm>
            <a:custGeom>
              <a:avLst/>
              <a:gdLst>
                <a:gd name="T0" fmla="*/ 123 w 123"/>
                <a:gd name="T1" fmla="*/ 23 h 31"/>
                <a:gd name="T2" fmla="*/ 121 w 123"/>
                <a:gd name="T3" fmla="*/ 17 h 31"/>
                <a:gd name="T4" fmla="*/ 121 w 123"/>
                <a:gd name="T5" fmla="*/ 14 h 31"/>
                <a:gd name="T6" fmla="*/ 117 w 123"/>
                <a:gd name="T7" fmla="*/ 8 h 31"/>
                <a:gd name="T8" fmla="*/ 111 w 123"/>
                <a:gd name="T9" fmla="*/ 6 h 31"/>
                <a:gd name="T10" fmla="*/ 100 w 123"/>
                <a:gd name="T11" fmla="*/ 4 h 31"/>
                <a:gd name="T12" fmla="*/ 84 w 123"/>
                <a:gd name="T13" fmla="*/ 2 h 31"/>
                <a:gd name="T14" fmla="*/ 67 w 123"/>
                <a:gd name="T15" fmla="*/ 0 h 31"/>
                <a:gd name="T16" fmla="*/ 48 w 123"/>
                <a:gd name="T17" fmla="*/ 0 h 31"/>
                <a:gd name="T18" fmla="*/ 29 w 123"/>
                <a:gd name="T19" fmla="*/ 4 h 31"/>
                <a:gd name="T20" fmla="*/ 13 w 123"/>
                <a:gd name="T21" fmla="*/ 10 h 31"/>
                <a:gd name="T22" fmla="*/ 4 w 123"/>
                <a:gd name="T23" fmla="*/ 17 h 31"/>
                <a:gd name="T24" fmla="*/ 0 w 123"/>
                <a:gd name="T25" fmla="*/ 31 h 31"/>
                <a:gd name="T26" fmla="*/ 11 w 123"/>
                <a:gd name="T27" fmla="*/ 25 h 31"/>
                <a:gd name="T28" fmla="*/ 23 w 123"/>
                <a:gd name="T29" fmla="*/ 21 h 31"/>
                <a:gd name="T30" fmla="*/ 38 w 123"/>
                <a:gd name="T31" fmla="*/ 17 h 31"/>
                <a:gd name="T32" fmla="*/ 54 w 123"/>
                <a:gd name="T33" fmla="*/ 16 h 31"/>
                <a:gd name="T34" fmla="*/ 71 w 123"/>
                <a:gd name="T35" fmla="*/ 16 h 31"/>
                <a:gd name="T36" fmla="*/ 88 w 123"/>
                <a:gd name="T37" fmla="*/ 17 h 31"/>
                <a:gd name="T38" fmla="*/ 105 w 123"/>
                <a:gd name="T39" fmla="*/ 19 h 31"/>
                <a:gd name="T40" fmla="*/ 123 w 123"/>
                <a:gd name="T41" fmla="*/ 23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3" h="31">
                  <a:moveTo>
                    <a:pt x="123" y="23"/>
                  </a:moveTo>
                  <a:lnTo>
                    <a:pt x="121" y="17"/>
                  </a:lnTo>
                  <a:lnTo>
                    <a:pt x="121" y="14"/>
                  </a:lnTo>
                  <a:lnTo>
                    <a:pt x="117" y="8"/>
                  </a:lnTo>
                  <a:lnTo>
                    <a:pt x="111" y="6"/>
                  </a:lnTo>
                  <a:lnTo>
                    <a:pt x="100" y="4"/>
                  </a:lnTo>
                  <a:lnTo>
                    <a:pt x="84" y="2"/>
                  </a:lnTo>
                  <a:lnTo>
                    <a:pt x="67" y="0"/>
                  </a:lnTo>
                  <a:lnTo>
                    <a:pt x="48" y="0"/>
                  </a:lnTo>
                  <a:lnTo>
                    <a:pt x="29" y="4"/>
                  </a:lnTo>
                  <a:lnTo>
                    <a:pt x="13" y="10"/>
                  </a:lnTo>
                  <a:lnTo>
                    <a:pt x="4" y="17"/>
                  </a:lnTo>
                  <a:lnTo>
                    <a:pt x="0" y="31"/>
                  </a:lnTo>
                  <a:lnTo>
                    <a:pt x="11" y="25"/>
                  </a:lnTo>
                  <a:lnTo>
                    <a:pt x="23" y="21"/>
                  </a:lnTo>
                  <a:lnTo>
                    <a:pt x="38" y="17"/>
                  </a:lnTo>
                  <a:lnTo>
                    <a:pt x="54" y="16"/>
                  </a:lnTo>
                  <a:lnTo>
                    <a:pt x="71" y="16"/>
                  </a:lnTo>
                  <a:lnTo>
                    <a:pt x="88" y="17"/>
                  </a:lnTo>
                  <a:lnTo>
                    <a:pt x="105" y="19"/>
                  </a:lnTo>
                  <a:lnTo>
                    <a:pt x="123" y="2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59" name="Freeform 55">
              <a:extLst>
                <a:ext uri="{FF2B5EF4-FFF2-40B4-BE49-F238E27FC236}">
                  <a16:creationId xmlns:a16="http://schemas.microsoft.com/office/drawing/2014/main" id="{CCBD680F-B9A8-2D40-B23A-025967CB17C5}"/>
                </a:ext>
              </a:extLst>
            </p:cNvPr>
            <p:cNvSpPr>
              <a:spLocks/>
            </p:cNvSpPr>
            <p:nvPr/>
          </p:nvSpPr>
          <p:spPr bwMode="auto">
            <a:xfrm>
              <a:off x="4268" y="3652"/>
              <a:ext cx="71" cy="48"/>
            </a:xfrm>
            <a:custGeom>
              <a:avLst/>
              <a:gdLst>
                <a:gd name="T0" fmla="*/ 0 w 142"/>
                <a:gd name="T1" fmla="*/ 16 h 97"/>
                <a:gd name="T2" fmla="*/ 23 w 142"/>
                <a:gd name="T3" fmla="*/ 4 h 97"/>
                <a:gd name="T4" fmla="*/ 46 w 142"/>
                <a:gd name="T5" fmla="*/ 0 h 97"/>
                <a:gd name="T6" fmla="*/ 67 w 142"/>
                <a:gd name="T7" fmla="*/ 2 h 97"/>
                <a:gd name="T8" fmla="*/ 88 w 142"/>
                <a:gd name="T9" fmla="*/ 10 h 97"/>
                <a:gd name="T10" fmla="*/ 107 w 142"/>
                <a:gd name="T11" fmla="*/ 21 h 97"/>
                <a:gd name="T12" fmla="*/ 122 w 142"/>
                <a:gd name="T13" fmla="*/ 37 h 97"/>
                <a:gd name="T14" fmla="*/ 134 w 142"/>
                <a:gd name="T15" fmla="*/ 52 h 97"/>
                <a:gd name="T16" fmla="*/ 142 w 142"/>
                <a:gd name="T17" fmla="*/ 71 h 97"/>
                <a:gd name="T18" fmla="*/ 136 w 142"/>
                <a:gd name="T19" fmla="*/ 82 h 97"/>
                <a:gd name="T20" fmla="*/ 128 w 142"/>
                <a:gd name="T21" fmla="*/ 90 h 97"/>
                <a:gd name="T22" fmla="*/ 119 w 142"/>
                <a:gd name="T23" fmla="*/ 94 h 97"/>
                <a:gd name="T24" fmla="*/ 109 w 142"/>
                <a:gd name="T25" fmla="*/ 96 h 97"/>
                <a:gd name="T26" fmla="*/ 99 w 142"/>
                <a:gd name="T27" fmla="*/ 97 h 97"/>
                <a:gd name="T28" fmla="*/ 88 w 142"/>
                <a:gd name="T29" fmla="*/ 97 h 97"/>
                <a:gd name="T30" fmla="*/ 78 w 142"/>
                <a:gd name="T31" fmla="*/ 97 h 97"/>
                <a:gd name="T32" fmla="*/ 71 w 142"/>
                <a:gd name="T33" fmla="*/ 97 h 97"/>
                <a:gd name="T34" fmla="*/ 67 w 142"/>
                <a:gd name="T35" fmla="*/ 86 h 97"/>
                <a:gd name="T36" fmla="*/ 61 w 142"/>
                <a:gd name="T37" fmla="*/ 75 h 97"/>
                <a:gd name="T38" fmla="*/ 55 w 142"/>
                <a:gd name="T39" fmla="*/ 63 h 97"/>
                <a:gd name="T40" fmla="*/ 50 w 142"/>
                <a:gd name="T41" fmla="*/ 52 h 97"/>
                <a:gd name="T42" fmla="*/ 40 w 142"/>
                <a:gd name="T43" fmla="*/ 40 h 97"/>
                <a:gd name="T44" fmla="*/ 29 w 142"/>
                <a:gd name="T45" fmla="*/ 31 h 97"/>
                <a:gd name="T46" fmla="*/ 15 w 142"/>
                <a:gd name="T47" fmla="*/ 23 h 97"/>
                <a:gd name="T48" fmla="*/ 0 w 142"/>
                <a:gd name="T49" fmla="*/ 16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2" h="97">
                  <a:moveTo>
                    <a:pt x="0" y="16"/>
                  </a:moveTo>
                  <a:lnTo>
                    <a:pt x="23" y="4"/>
                  </a:lnTo>
                  <a:lnTo>
                    <a:pt x="46" y="0"/>
                  </a:lnTo>
                  <a:lnTo>
                    <a:pt x="67" y="2"/>
                  </a:lnTo>
                  <a:lnTo>
                    <a:pt x="88" y="10"/>
                  </a:lnTo>
                  <a:lnTo>
                    <a:pt x="107" y="21"/>
                  </a:lnTo>
                  <a:lnTo>
                    <a:pt x="122" y="37"/>
                  </a:lnTo>
                  <a:lnTo>
                    <a:pt x="134" y="52"/>
                  </a:lnTo>
                  <a:lnTo>
                    <a:pt x="142" y="71"/>
                  </a:lnTo>
                  <a:lnTo>
                    <a:pt x="136" y="82"/>
                  </a:lnTo>
                  <a:lnTo>
                    <a:pt x="128" y="90"/>
                  </a:lnTo>
                  <a:lnTo>
                    <a:pt x="119" y="94"/>
                  </a:lnTo>
                  <a:lnTo>
                    <a:pt x="109" y="96"/>
                  </a:lnTo>
                  <a:lnTo>
                    <a:pt x="99" y="97"/>
                  </a:lnTo>
                  <a:lnTo>
                    <a:pt x="88" y="97"/>
                  </a:lnTo>
                  <a:lnTo>
                    <a:pt x="78" y="97"/>
                  </a:lnTo>
                  <a:lnTo>
                    <a:pt x="71" y="97"/>
                  </a:lnTo>
                  <a:lnTo>
                    <a:pt x="67" y="86"/>
                  </a:lnTo>
                  <a:lnTo>
                    <a:pt x="61" y="75"/>
                  </a:lnTo>
                  <a:lnTo>
                    <a:pt x="55" y="63"/>
                  </a:lnTo>
                  <a:lnTo>
                    <a:pt x="50" y="52"/>
                  </a:lnTo>
                  <a:lnTo>
                    <a:pt x="40" y="40"/>
                  </a:lnTo>
                  <a:lnTo>
                    <a:pt x="29" y="31"/>
                  </a:lnTo>
                  <a:lnTo>
                    <a:pt x="15" y="23"/>
                  </a:lnTo>
                  <a:lnTo>
                    <a:pt x="0" y="16"/>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0" name="Freeform 56">
              <a:extLst>
                <a:ext uri="{FF2B5EF4-FFF2-40B4-BE49-F238E27FC236}">
                  <a16:creationId xmlns:a16="http://schemas.microsoft.com/office/drawing/2014/main" id="{CA433349-DB2B-6449-AE40-225B6220FC43}"/>
                </a:ext>
              </a:extLst>
            </p:cNvPr>
            <p:cNvSpPr>
              <a:spLocks/>
            </p:cNvSpPr>
            <p:nvPr/>
          </p:nvSpPr>
          <p:spPr bwMode="auto">
            <a:xfrm>
              <a:off x="4208" y="3654"/>
              <a:ext cx="71" cy="76"/>
            </a:xfrm>
            <a:custGeom>
              <a:avLst/>
              <a:gdLst>
                <a:gd name="T0" fmla="*/ 25 w 142"/>
                <a:gd name="T1" fmla="*/ 0 h 152"/>
                <a:gd name="T2" fmla="*/ 42 w 142"/>
                <a:gd name="T3" fmla="*/ 6 h 152"/>
                <a:gd name="T4" fmla="*/ 56 w 142"/>
                <a:gd name="T5" fmla="*/ 14 h 152"/>
                <a:gd name="T6" fmla="*/ 69 w 142"/>
                <a:gd name="T7" fmla="*/ 23 h 152"/>
                <a:gd name="T8" fmla="*/ 79 w 142"/>
                <a:gd name="T9" fmla="*/ 34 h 152"/>
                <a:gd name="T10" fmla="*/ 88 w 142"/>
                <a:gd name="T11" fmla="*/ 44 h 152"/>
                <a:gd name="T12" fmla="*/ 100 w 142"/>
                <a:gd name="T13" fmla="*/ 50 h 152"/>
                <a:gd name="T14" fmla="*/ 109 w 142"/>
                <a:gd name="T15" fmla="*/ 54 h 152"/>
                <a:gd name="T16" fmla="*/ 121 w 142"/>
                <a:gd name="T17" fmla="*/ 59 h 152"/>
                <a:gd name="T18" fmla="*/ 128 w 142"/>
                <a:gd name="T19" fmla="*/ 65 h 152"/>
                <a:gd name="T20" fmla="*/ 136 w 142"/>
                <a:gd name="T21" fmla="*/ 76 h 152"/>
                <a:gd name="T22" fmla="*/ 140 w 142"/>
                <a:gd name="T23" fmla="*/ 92 h 152"/>
                <a:gd name="T24" fmla="*/ 142 w 142"/>
                <a:gd name="T25" fmla="*/ 114 h 152"/>
                <a:gd name="T26" fmla="*/ 138 w 142"/>
                <a:gd name="T27" fmla="*/ 122 h 152"/>
                <a:gd name="T28" fmla="*/ 136 w 142"/>
                <a:gd name="T29" fmla="*/ 130 h 152"/>
                <a:gd name="T30" fmla="*/ 134 w 142"/>
                <a:gd name="T31" fmla="*/ 135 h 152"/>
                <a:gd name="T32" fmla="*/ 132 w 142"/>
                <a:gd name="T33" fmla="*/ 141 h 152"/>
                <a:gd name="T34" fmla="*/ 128 w 142"/>
                <a:gd name="T35" fmla="*/ 124 h 152"/>
                <a:gd name="T36" fmla="*/ 121 w 142"/>
                <a:gd name="T37" fmla="*/ 107 h 152"/>
                <a:gd name="T38" fmla="*/ 111 w 142"/>
                <a:gd name="T39" fmla="*/ 93 h 152"/>
                <a:gd name="T40" fmla="*/ 100 w 142"/>
                <a:gd name="T41" fmla="*/ 84 h 152"/>
                <a:gd name="T42" fmla="*/ 94 w 142"/>
                <a:gd name="T43" fmla="*/ 93 h 152"/>
                <a:gd name="T44" fmla="*/ 82 w 142"/>
                <a:gd name="T45" fmla="*/ 103 h 152"/>
                <a:gd name="T46" fmla="*/ 73 w 142"/>
                <a:gd name="T47" fmla="*/ 120 h 152"/>
                <a:gd name="T48" fmla="*/ 69 w 142"/>
                <a:gd name="T49" fmla="*/ 152 h 152"/>
                <a:gd name="T50" fmla="*/ 59 w 142"/>
                <a:gd name="T51" fmla="*/ 152 h 152"/>
                <a:gd name="T52" fmla="*/ 48 w 142"/>
                <a:gd name="T53" fmla="*/ 152 h 152"/>
                <a:gd name="T54" fmla="*/ 38 w 142"/>
                <a:gd name="T55" fmla="*/ 151 h 152"/>
                <a:gd name="T56" fmla="*/ 31 w 142"/>
                <a:gd name="T57" fmla="*/ 149 h 152"/>
                <a:gd name="T58" fmla="*/ 21 w 142"/>
                <a:gd name="T59" fmla="*/ 147 h 152"/>
                <a:gd name="T60" fmla="*/ 13 w 142"/>
                <a:gd name="T61" fmla="*/ 145 h 152"/>
                <a:gd name="T62" fmla="*/ 8 w 142"/>
                <a:gd name="T63" fmla="*/ 143 h 152"/>
                <a:gd name="T64" fmla="*/ 2 w 142"/>
                <a:gd name="T65" fmla="*/ 139 h 152"/>
                <a:gd name="T66" fmla="*/ 0 w 142"/>
                <a:gd name="T67" fmla="*/ 126 h 152"/>
                <a:gd name="T68" fmla="*/ 2 w 142"/>
                <a:gd name="T69" fmla="*/ 114 h 152"/>
                <a:gd name="T70" fmla="*/ 4 w 142"/>
                <a:gd name="T71" fmla="*/ 105 h 152"/>
                <a:gd name="T72" fmla="*/ 8 w 142"/>
                <a:gd name="T73" fmla="*/ 101 h 152"/>
                <a:gd name="T74" fmla="*/ 13 w 142"/>
                <a:gd name="T75" fmla="*/ 101 h 152"/>
                <a:gd name="T76" fmla="*/ 21 w 142"/>
                <a:gd name="T77" fmla="*/ 97 h 152"/>
                <a:gd name="T78" fmla="*/ 27 w 142"/>
                <a:gd name="T79" fmla="*/ 92 h 152"/>
                <a:gd name="T80" fmla="*/ 31 w 142"/>
                <a:gd name="T81" fmla="*/ 82 h 152"/>
                <a:gd name="T82" fmla="*/ 35 w 142"/>
                <a:gd name="T83" fmla="*/ 69 h 152"/>
                <a:gd name="T84" fmla="*/ 38 w 142"/>
                <a:gd name="T85" fmla="*/ 50 h 152"/>
                <a:gd name="T86" fmla="*/ 36 w 142"/>
                <a:gd name="T87" fmla="*/ 27 h 152"/>
                <a:gd name="T88" fmla="*/ 25 w 142"/>
                <a:gd name="T89"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2" h="152">
                  <a:moveTo>
                    <a:pt x="25" y="0"/>
                  </a:moveTo>
                  <a:lnTo>
                    <a:pt x="42" y="6"/>
                  </a:lnTo>
                  <a:lnTo>
                    <a:pt x="56" y="14"/>
                  </a:lnTo>
                  <a:lnTo>
                    <a:pt x="69" y="23"/>
                  </a:lnTo>
                  <a:lnTo>
                    <a:pt x="79" y="34"/>
                  </a:lnTo>
                  <a:lnTo>
                    <a:pt x="88" y="44"/>
                  </a:lnTo>
                  <a:lnTo>
                    <a:pt x="100" y="50"/>
                  </a:lnTo>
                  <a:lnTo>
                    <a:pt x="109" y="54"/>
                  </a:lnTo>
                  <a:lnTo>
                    <a:pt x="121" y="59"/>
                  </a:lnTo>
                  <a:lnTo>
                    <a:pt x="128" y="65"/>
                  </a:lnTo>
                  <a:lnTo>
                    <a:pt x="136" y="76"/>
                  </a:lnTo>
                  <a:lnTo>
                    <a:pt x="140" y="92"/>
                  </a:lnTo>
                  <a:lnTo>
                    <a:pt x="142" y="114"/>
                  </a:lnTo>
                  <a:lnTo>
                    <a:pt x="138" y="122"/>
                  </a:lnTo>
                  <a:lnTo>
                    <a:pt x="136" y="130"/>
                  </a:lnTo>
                  <a:lnTo>
                    <a:pt x="134" y="135"/>
                  </a:lnTo>
                  <a:lnTo>
                    <a:pt x="132" y="141"/>
                  </a:lnTo>
                  <a:lnTo>
                    <a:pt x="128" y="124"/>
                  </a:lnTo>
                  <a:lnTo>
                    <a:pt x="121" y="107"/>
                  </a:lnTo>
                  <a:lnTo>
                    <a:pt x="111" y="93"/>
                  </a:lnTo>
                  <a:lnTo>
                    <a:pt x="100" y="84"/>
                  </a:lnTo>
                  <a:lnTo>
                    <a:pt x="94" y="93"/>
                  </a:lnTo>
                  <a:lnTo>
                    <a:pt x="82" y="103"/>
                  </a:lnTo>
                  <a:lnTo>
                    <a:pt x="73" y="120"/>
                  </a:lnTo>
                  <a:lnTo>
                    <a:pt x="69" y="152"/>
                  </a:lnTo>
                  <a:lnTo>
                    <a:pt x="59" y="152"/>
                  </a:lnTo>
                  <a:lnTo>
                    <a:pt x="48" y="152"/>
                  </a:lnTo>
                  <a:lnTo>
                    <a:pt x="38" y="151"/>
                  </a:lnTo>
                  <a:lnTo>
                    <a:pt x="31" y="149"/>
                  </a:lnTo>
                  <a:lnTo>
                    <a:pt x="21" y="147"/>
                  </a:lnTo>
                  <a:lnTo>
                    <a:pt x="13" y="145"/>
                  </a:lnTo>
                  <a:lnTo>
                    <a:pt x="8" y="143"/>
                  </a:lnTo>
                  <a:lnTo>
                    <a:pt x="2" y="139"/>
                  </a:lnTo>
                  <a:lnTo>
                    <a:pt x="0" y="126"/>
                  </a:lnTo>
                  <a:lnTo>
                    <a:pt x="2" y="114"/>
                  </a:lnTo>
                  <a:lnTo>
                    <a:pt x="4" y="105"/>
                  </a:lnTo>
                  <a:lnTo>
                    <a:pt x="8" y="101"/>
                  </a:lnTo>
                  <a:lnTo>
                    <a:pt x="13" y="101"/>
                  </a:lnTo>
                  <a:lnTo>
                    <a:pt x="21" y="97"/>
                  </a:lnTo>
                  <a:lnTo>
                    <a:pt x="27" y="92"/>
                  </a:lnTo>
                  <a:lnTo>
                    <a:pt x="31" y="82"/>
                  </a:lnTo>
                  <a:lnTo>
                    <a:pt x="35" y="69"/>
                  </a:lnTo>
                  <a:lnTo>
                    <a:pt x="38" y="50"/>
                  </a:lnTo>
                  <a:lnTo>
                    <a:pt x="36" y="27"/>
                  </a:lnTo>
                  <a:lnTo>
                    <a:pt x="25" y="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1" name="Freeform 57">
              <a:extLst>
                <a:ext uri="{FF2B5EF4-FFF2-40B4-BE49-F238E27FC236}">
                  <a16:creationId xmlns:a16="http://schemas.microsoft.com/office/drawing/2014/main" id="{69F0A28A-F584-334C-BEAB-91C07480055A}"/>
                </a:ext>
              </a:extLst>
            </p:cNvPr>
            <p:cNvSpPr>
              <a:spLocks/>
            </p:cNvSpPr>
            <p:nvPr/>
          </p:nvSpPr>
          <p:spPr bwMode="auto">
            <a:xfrm>
              <a:off x="4556" y="3561"/>
              <a:ext cx="71" cy="56"/>
            </a:xfrm>
            <a:custGeom>
              <a:avLst/>
              <a:gdLst>
                <a:gd name="T0" fmla="*/ 65 w 141"/>
                <a:gd name="T1" fmla="*/ 0 h 112"/>
                <a:gd name="T2" fmla="*/ 80 w 141"/>
                <a:gd name="T3" fmla="*/ 4 h 112"/>
                <a:gd name="T4" fmla="*/ 92 w 141"/>
                <a:gd name="T5" fmla="*/ 9 h 112"/>
                <a:gd name="T6" fmla="*/ 101 w 141"/>
                <a:gd name="T7" fmla="*/ 15 h 112"/>
                <a:gd name="T8" fmla="*/ 107 w 141"/>
                <a:gd name="T9" fmla="*/ 24 h 112"/>
                <a:gd name="T10" fmla="*/ 111 w 141"/>
                <a:gd name="T11" fmla="*/ 34 h 112"/>
                <a:gd name="T12" fmla="*/ 116 w 141"/>
                <a:gd name="T13" fmla="*/ 43 h 112"/>
                <a:gd name="T14" fmla="*/ 122 w 141"/>
                <a:gd name="T15" fmla="*/ 53 h 112"/>
                <a:gd name="T16" fmla="*/ 126 w 141"/>
                <a:gd name="T17" fmla="*/ 59 h 112"/>
                <a:gd name="T18" fmla="*/ 130 w 141"/>
                <a:gd name="T19" fmla="*/ 64 h 112"/>
                <a:gd name="T20" fmla="*/ 136 w 141"/>
                <a:gd name="T21" fmla="*/ 72 h 112"/>
                <a:gd name="T22" fmla="*/ 139 w 141"/>
                <a:gd name="T23" fmla="*/ 80 h 112"/>
                <a:gd name="T24" fmla="*/ 141 w 141"/>
                <a:gd name="T25" fmla="*/ 85 h 112"/>
                <a:gd name="T26" fmla="*/ 136 w 141"/>
                <a:gd name="T27" fmla="*/ 85 h 112"/>
                <a:gd name="T28" fmla="*/ 128 w 141"/>
                <a:gd name="T29" fmla="*/ 87 h 112"/>
                <a:gd name="T30" fmla="*/ 122 w 141"/>
                <a:gd name="T31" fmla="*/ 89 h 112"/>
                <a:gd name="T32" fmla="*/ 118 w 141"/>
                <a:gd name="T33" fmla="*/ 91 h 112"/>
                <a:gd name="T34" fmla="*/ 115 w 141"/>
                <a:gd name="T35" fmla="*/ 95 h 112"/>
                <a:gd name="T36" fmla="*/ 107 w 141"/>
                <a:gd name="T37" fmla="*/ 102 h 112"/>
                <a:gd name="T38" fmla="*/ 99 w 141"/>
                <a:gd name="T39" fmla="*/ 108 h 112"/>
                <a:gd name="T40" fmla="*/ 90 w 141"/>
                <a:gd name="T41" fmla="*/ 112 h 112"/>
                <a:gd name="T42" fmla="*/ 82 w 141"/>
                <a:gd name="T43" fmla="*/ 112 h 112"/>
                <a:gd name="T44" fmla="*/ 76 w 141"/>
                <a:gd name="T45" fmla="*/ 110 h 112"/>
                <a:gd name="T46" fmla="*/ 70 w 141"/>
                <a:gd name="T47" fmla="*/ 104 h 112"/>
                <a:gd name="T48" fmla="*/ 67 w 141"/>
                <a:gd name="T49" fmla="*/ 97 h 112"/>
                <a:gd name="T50" fmla="*/ 61 w 141"/>
                <a:gd name="T51" fmla="*/ 87 h 112"/>
                <a:gd name="T52" fmla="*/ 55 w 141"/>
                <a:gd name="T53" fmla="*/ 80 h 112"/>
                <a:gd name="T54" fmla="*/ 46 w 141"/>
                <a:gd name="T55" fmla="*/ 76 h 112"/>
                <a:gd name="T56" fmla="*/ 32 w 141"/>
                <a:gd name="T57" fmla="*/ 80 h 112"/>
                <a:gd name="T58" fmla="*/ 23 w 141"/>
                <a:gd name="T59" fmla="*/ 72 h 112"/>
                <a:gd name="T60" fmla="*/ 15 w 141"/>
                <a:gd name="T61" fmla="*/ 66 h 112"/>
                <a:gd name="T62" fmla="*/ 9 w 141"/>
                <a:gd name="T63" fmla="*/ 59 h 112"/>
                <a:gd name="T64" fmla="*/ 5 w 141"/>
                <a:gd name="T65" fmla="*/ 53 h 112"/>
                <a:gd name="T66" fmla="*/ 3 w 141"/>
                <a:gd name="T67" fmla="*/ 45 h 112"/>
                <a:gd name="T68" fmla="*/ 1 w 141"/>
                <a:gd name="T69" fmla="*/ 38 h 112"/>
                <a:gd name="T70" fmla="*/ 0 w 141"/>
                <a:gd name="T71" fmla="*/ 30 h 112"/>
                <a:gd name="T72" fmla="*/ 0 w 141"/>
                <a:gd name="T73" fmla="*/ 24 h 112"/>
                <a:gd name="T74" fmla="*/ 9 w 141"/>
                <a:gd name="T75" fmla="*/ 26 h 112"/>
                <a:gd name="T76" fmla="*/ 19 w 141"/>
                <a:gd name="T77" fmla="*/ 28 h 112"/>
                <a:gd name="T78" fmla="*/ 26 w 141"/>
                <a:gd name="T79" fmla="*/ 32 h 112"/>
                <a:gd name="T80" fmla="*/ 32 w 141"/>
                <a:gd name="T81" fmla="*/ 34 h 112"/>
                <a:gd name="T82" fmla="*/ 42 w 141"/>
                <a:gd name="T83" fmla="*/ 34 h 112"/>
                <a:gd name="T84" fmla="*/ 55 w 141"/>
                <a:gd name="T85" fmla="*/ 30 h 112"/>
                <a:gd name="T86" fmla="*/ 69 w 141"/>
                <a:gd name="T87" fmla="*/ 26 h 112"/>
                <a:gd name="T88" fmla="*/ 76 w 141"/>
                <a:gd name="T89" fmla="*/ 23 h 112"/>
                <a:gd name="T90" fmla="*/ 76 w 141"/>
                <a:gd name="T91" fmla="*/ 17 h 112"/>
                <a:gd name="T92" fmla="*/ 74 w 141"/>
                <a:gd name="T93" fmla="*/ 11 h 112"/>
                <a:gd name="T94" fmla="*/ 70 w 141"/>
                <a:gd name="T95" fmla="*/ 5 h 112"/>
                <a:gd name="T96" fmla="*/ 65 w 141"/>
                <a:gd name="T97" fmla="*/ 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1" h="112">
                  <a:moveTo>
                    <a:pt x="65" y="0"/>
                  </a:moveTo>
                  <a:lnTo>
                    <a:pt x="80" y="4"/>
                  </a:lnTo>
                  <a:lnTo>
                    <a:pt x="92" y="9"/>
                  </a:lnTo>
                  <a:lnTo>
                    <a:pt x="101" y="15"/>
                  </a:lnTo>
                  <a:lnTo>
                    <a:pt x="107" y="24"/>
                  </a:lnTo>
                  <a:lnTo>
                    <a:pt x="111" y="34"/>
                  </a:lnTo>
                  <a:lnTo>
                    <a:pt x="116" y="43"/>
                  </a:lnTo>
                  <a:lnTo>
                    <a:pt x="122" y="53"/>
                  </a:lnTo>
                  <a:lnTo>
                    <a:pt x="126" y="59"/>
                  </a:lnTo>
                  <a:lnTo>
                    <a:pt x="130" y="64"/>
                  </a:lnTo>
                  <a:lnTo>
                    <a:pt x="136" y="72"/>
                  </a:lnTo>
                  <a:lnTo>
                    <a:pt x="139" y="80"/>
                  </a:lnTo>
                  <a:lnTo>
                    <a:pt x="141" y="85"/>
                  </a:lnTo>
                  <a:lnTo>
                    <a:pt x="136" y="85"/>
                  </a:lnTo>
                  <a:lnTo>
                    <a:pt x="128" y="87"/>
                  </a:lnTo>
                  <a:lnTo>
                    <a:pt x="122" y="89"/>
                  </a:lnTo>
                  <a:lnTo>
                    <a:pt x="118" y="91"/>
                  </a:lnTo>
                  <a:lnTo>
                    <a:pt x="115" y="95"/>
                  </a:lnTo>
                  <a:lnTo>
                    <a:pt x="107" y="102"/>
                  </a:lnTo>
                  <a:lnTo>
                    <a:pt x="99" y="108"/>
                  </a:lnTo>
                  <a:lnTo>
                    <a:pt x="90" y="112"/>
                  </a:lnTo>
                  <a:lnTo>
                    <a:pt x="82" y="112"/>
                  </a:lnTo>
                  <a:lnTo>
                    <a:pt x="76" y="110"/>
                  </a:lnTo>
                  <a:lnTo>
                    <a:pt x="70" y="104"/>
                  </a:lnTo>
                  <a:lnTo>
                    <a:pt x="67" y="97"/>
                  </a:lnTo>
                  <a:lnTo>
                    <a:pt x="61" y="87"/>
                  </a:lnTo>
                  <a:lnTo>
                    <a:pt x="55" y="80"/>
                  </a:lnTo>
                  <a:lnTo>
                    <a:pt x="46" y="76"/>
                  </a:lnTo>
                  <a:lnTo>
                    <a:pt x="32" y="80"/>
                  </a:lnTo>
                  <a:lnTo>
                    <a:pt x="23" y="72"/>
                  </a:lnTo>
                  <a:lnTo>
                    <a:pt x="15" y="66"/>
                  </a:lnTo>
                  <a:lnTo>
                    <a:pt x="9" y="59"/>
                  </a:lnTo>
                  <a:lnTo>
                    <a:pt x="5" y="53"/>
                  </a:lnTo>
                  <a:lnTo>
                    <a:pt x="3" y="45"/>
                  </a:lnTo>
                  <a:lnTo>
                    <a:pt x="1" y="38"/>
                  </a:lnTo>
                  <a:lnTo>
                    <a:pt x="0" y="30"/>
                  </a:lnTo>
                  <a:lnTo>
                    <a:pt x="0" y="24"/>
                  </a:lnTo>
                  <a:lnTo>
                    <a:pt x="9" y="26"/>
                  </a:lnTo>
                  <a:lnTo>
                    <a:pt x="19" y="28"/>
                  </a:lnTo>
                  <a:lnTo>
                    <a:pt x="26" y="32"/>
                  </a:lnTo>
                  <a:lnTo>
                    <a:pt x="32" y="34"/>
                  </a:lnTo>
                  <a:lnTo>
                    <a:pt x="42" y="34"/>
                  </a:lnTo>
                  <a:lnTo>
                    <a:pt x="55" y="30"/>
                  </a:lnTo>
                  <a:lnTo>
                    <a:pt x="69" y="26"/>
                  </a:lnTo>
                  <a:lnTo>
                    <a:pt x="76" y="23"/>
                  </a:lnTo>
                  <a:lnTo>
                    <a:pt x="76" y="17"/>
                  </a:lnTo>
                  <a:lnTo>
                    <a:pt x="74" y="11"/>
                  </a:lnTo>
                  <a:lnTo>
                    <a:pt x="70" y="5"/>
                  </a:lnTo>
                  <a:lnTo>
                    <a:pt x="65" y="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2" name="Freeform 58">
              <a:extLst>
                <a:ext uri="{FF2B5EF4-FFF2-40B4-BE49-F238E27FC236}">
                  <a16:creationId xmlns:a16="http://schemas.microsoft.com/office/drawing/2014/main" id="{CD13E97C-E3EB-5C4A-8822-B4004FC2161A}"/>
                </a:ext>
              </a:extLst>
            </p:cNvPr>
            <p:cNvSpPr>
              <a:spLocks/>
            </p:cNvSpPr>
            <p:nvPr/>
          </p:nvSpPr>
          <p:spPr bwMode="auto">
            <a:xfrm>
              <a:off x="4260" y="3318"/>
              <a:ext cx="26" cy="163"/>
            </a:xfrm>
            <a:custGeom>
              <a:avLst/>
              <a:gdLst>
                <a:gd name="T0" fmla="*/ 49 w 51"/>
                <a:gd name="T1" fmla="*/ 0 h 327"/>
                <a:gd name="T2" fmla="*/ 51 w 51"/>
                <a:gd name="T3" fmla="*/ 76 h 327"/>
                <a:gd name="T4" fmla="*/ 51 w 51"/>
                <a:gd name="T5" fmla="*/ 171 h 327"/>
                <a:gd name="T6" fmla="*/ 46 w 51"/>
                <a:gd name="T7" fmla="*/ 262 h 327"/>
                <a:gd name="T8" fmla="*/ 40 w 51"/>
                <a:gd name="T9" fmla="*/ 325 h 327"/>
                <a:gd name="T10" fmla="*/ 32 w 51"/>
                <a:gd name="T11" fmla="*/ 327 h 327"/>
                <a:gd name="T12" fmla="*/ 26 w 51"/>
                <a:gd name="T13" fmla="*/ 325 h 327"/>
                <a:gd name="T14" fmla="*/ 23 w 51"/>
                <a:gd name="T15" fmla="*/ 319 h 327"/>
                <a:gd name="T16" fmla="*/ 23 w 51"/>
                <a:gd name="T17" fmla="*/ 310 h 327"/>
                <a:gd name="T18" fmla="*/ 24 w 51"/>
                <a:gd name="T19" fmla="*/ 295 h 327"/>
                <a:gd name="T20" fmla="*/ 24 w 51"/>
                <a:gd name="T21" fmla="*/ 272 h 327"/>
                <a:gd name="T22" fmla="*/ 24 w 51"/>
                <a:gd name="T23" fmla="*/ 249 h 327"/>
                <a:gd name="T24" fmla="*/ 21 w 51"/>
                <a:gd name="T25" fmla="*/ 226 h 327"/>
                <a:gd name="T26" fmla="*/ 13 w 51"/>
                <a:gd name="T27" fmla="*/ 203 h 327"/>
                <a:gd name="T28" fmla="*/ 3 w 51"/>
                <a:gd name="T29" fmla="*/ 177 h 327"/>
                <a:gd name="T30" fmla="*/ 0 w 51"/>
                <a:gd name="T31" fmla="*/ 148 h 327"/>
                <a:gd name="T32" fmla="*/ 3 w 51"/>
                <a:gd name="T33" fmla="*/ 121 h 327"/>
                <a:gd name="T34" fmla="*/ 17 w 51"/>
                <a:gd name="T35" fmla="*/ 93 h 327"/>
                <a:gd name="T36" fmla="*/ 32 w 51"/>
                <a:gd name="T37" fmla="*/ 61 h 327"/>
                <a:gd name="T38" fmla="*/ 44 w 51"/>
                <a:gd name="T39" fmla="*/ 26 h 327"/>
                <a:gd name="T40" fmla="*/ 49 w 51"/>
                <a:gd name="T41" fmla="*/ 0 h 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1" h="327">
                  <a:moveTo>
                    <a:pt x="49" y="0"/>
                  </a:moveTo>
                  <a:lnTo>
                    <a:pt x="51" y="76"/>
                  </a:lnTo>
                  <a:lnTo>
                    <a:pt x="51" y="171"/>
                  </a:lnTo>
                  <a:lnTo>
                    <a:pt x="46" y="262"/>
                  </a:lnTo>
                  <a:lnTo>
                    <a:pt x="40" y="325"/>
                  </a:lnTo>
                  <a:lnTo>
                    <a:pt x="32" y="327"/>
                  </a:lnTo>
                  <a:lnTo>
                    <a:pt x="26" y="325"/>
                  </a:lnTo>
                  <a:lnTo>
                    <a:pt x="23" y="319"/>
                  </a:lnTo>
                  <a:lnTo>
                    <a:pt x="23" y="310"/>
                  </a:lnTo>
                  <a:lnTo>
                    <a:pt x="24" y="295"/>
                  </a:lnTo>
                  <a:lnTo>
                    <a:pt x="24" y="272"/>
                  </a:lnTo>
                  <a:lnTo>
                    <a:pt x="24" y="249"/>
                  </a:lnTo>
                  <a:lnTo>
                    <a:pt x="21" y="226"/>
                  </a:lnTo>
                  <a:lnTo>
                    <a:pt x="13" y="203"/>
                  </a:lnTo>
                  <a:lnTo>
                    <a:pt x="3" y="177"/>
                  </a:lnTo>
                  <a:lnTo>
                    <a:pt x="0" y="148"/>
                  </a:lnTo>
                  <a:lnTo>
                    <a:pt x="3" y="121"/>
                  </a:lnTo>
                  <a:lnTo>
                    <a:pt x="17" y="93"/>
                  </a:lnTo>
                  <a:lnTo>
                    <a:pt x="32" y="61"/>
                  </a:lnTo>
                  <a:lnTo>
                    <a:pt x="44" y="26"/>
                  </a:lnTo>
                  <a:lnTo>
                    <a:pt x="49" y="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3" name="Freeform 59">
              <a:extLst>
                <a:ext uri="{FF2B5EF4-FFF2-40B4-BE49-F238E27FC236}">
                  <a16:creationId xmlns:a16="http://schemas.microsoft.com/office/drawing/2014/main" id="{4348BC91-F16D-7348-A3C1-EB4D8D386DA8}"/>
                </a:ext>
              </a:extLst>
            </p:cNvPr>
            <p:cNvSpPr>
              <a:spLocks/>
            </p:cNvSpPr>
            <p:nvPr/>
          </p:nvSpPr>
          <p:spPr bwMode="auto">
            <a:xfrm>
              <a:off x="3909" y="3598"/>
              <a:ext cx="42" cy="48"/>
            </a:xfrm>
            <a:custGeom>
              <a:avLst/>
              <a:gdLst>
                <a:gd name="T0" fmla="*/ 37 w 85"/>
                <a:gd name="T1" fmla="*/ 97 h 97"/>
                <a:gd name="T2" fmla="*/ 41 w 85"/>
                <a:gd name="T3" fmla="*/ 82 h 97"/>
                <a:gd name="T4" fmla="*/ 48 w 85"/>
                <a:gd name="T5" fmla="*/ 70 h 97"/>
                <a:gd name="T6" fmla="*/ 62 w 85"/>
                <a:gd name="T7" fmla="*/ 61 h 97"/>
                <a:gd name="T8" fmla="*/ 77 w 85"/>
                <a:gd name="T9" fmla="*/ 57 h 97"/>
                <a:gd name="T10" fmla="*/ 73 w 85"/>
                <a:gd name="T11" fmla="*/ 44 h 97"/>
                <a:gd name="T12" fmla="*/ 75 w 85"/>
                <a:gd name="T13" fmla="*/ 29 h 97"/>
                <a:gd name="T14" fmla="*/ 79 w 85"/>
                <a:gd name="T15" fmla="*/ 17 h 97"/>
                <a:gd name="T16" fmla="*/ 85 w 85"/>
                <a:gd name="T17" fmla="*/ 11 h 97"/>
                <a:gd name="T18" fmla="*/ 73 w 85"/>
                <a:gd name="T19" fmla="*/ 8 h 97"/>
                <a:gd name="T20" fmla="*/ 62 w 85"/>
                <a:gd name="T21" fmla="*/ 4 h 97"/>
                <a:gd name="T22" fmla="*/ 50 w 85"/>
                <a:gd name="T23" fmla="*/ 2 h 97"/>
                <a:gd name="T24" fmla="*/ 41 w 85"/>
                <a:gd name="T25" fmla="*/ 0 h 97"/>
                <a:gd name="T26" fmla="*/ 31 w 85"/>
                <a:gd name="T27" fmla="*/ 0 h 97"/>
                <a:gd name="T28" fmla="*/ 23 w 85"/>
                <a:gd name="T29" fmla="*/ 0 h 97"/>
                <a:gd name="T30" fmla="*/ 16 w 85"/>
                <a:gd name="T31" fmla="*/ 0 h 97"/>
                <a:gd name="T32" fmla="*/ 12 w 85"/>
                <a:gd name="T33" fmla="*/ 2 h 97"/>
                <a:gd name="T34" fmla="*/ 6 w 85"/>
                <a:gd name="T35" fmla="*/ 10 h 97"/>
                <a:gd name="T36" fmla="*/ 2 w 85"/>
                <a:gd name="T37" fmla="*/ 19 h 97"/>
                <a:gd name="T38" fmla="*/ 0 w 85"/>
                <a:gd name="T39" fmla="*/ 29 h 97"/>
                <a:gd name="T40" fmla="*/ 2 w 85"/>
                <a:gd name="T41" fmla="*/ 34 h 97"/>
                <a:gd name="T42" fmla="*/ 6 w 85"/>
                <a:gd name="T43" fmla="*/ 40 h 97"/>
                <a:gd name="T44" fmla="*/ 12 w 85"/>
                <a:gd name="T45" fmla="*/ 48 h 97"/>
                <a:gd name="T46" fmla="*/ 16 w 85"/>
                <a:gd name="T47" fmla="*/ 57 h 97"/>
                <a:gd name="T48" fmla="*/ 18 w 85"/>
                <a:gd name="T49" fmla="*/ 68 h 97"/>
                <a:gd name="T50" fmla="*/ 21 w 85"/>
                <a:gd name="T51" fmla="*/ 74 h 97"/>
                <a:gd name="T52" fmla="*/ 27 w 85"/>
                <a:gd name="T53" fmla="*/ 82 h 97"/>
                <a:gd name="T54" fmla="*/ 33 w 85"/>
                <a:gd name="T55" fmla="*/ 89 h 97"/>
                <a:gd name="T56" fmla="*/ 37 w 85"/>
                <a:gd name="T57" fmla="*/ 9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5" h="97">
                  <a:moveTo>
                    <a:pt x="37" y="97"/>
                  </a:moveTo>
                  <a:lnTo>
                    <a:pt x="41" y="82"/>
                  </a:lnTo>
                  <a:lnTo>
                    <a:pt x="48" y="70"/>
                  </a:lnTo>
                  <a:lnTo>
                    <a:pt x="62" y="61"/>
                  </a:lnTo>
                  <a:lnTo>
                    <a:pt x="77" y="57"/>
                  </a:lnTo>
                  <a:lnTo>
                    <a:pt x="73" y="44"/>
                  </a:lnTo>
                  <a:lnTo>
                    <a:pt x="75" y="29"/>
                  </a:lnTo>
                  <a:lnTo>
                    <a:pt x="79" y="17"/>
                  </a:lnTo>
                  <a:lnTo>
                    <a:pt x="85" y="11"/>
                  </a:lnTo>
                  <a:lnTo>
                    <a:pt x="73" y="8"/>
                  </a:lnTo>
                  <a:lnTo>
                    <a:pt x="62" y="4"/>
                  </a:lnTo>
                  <a:lnTo>
                    <a:pt x="50" y="2"/>
                  </a:lnTo>
                  <a:lnTo>
                    <a:pt x="41" y="0"/>
                  </a:lnTo>
                  <a:lnTo>
                    <a:pt x="31" y="0"/>
                  </a:lnTo>
                  <a:lnTo>
                    <a:pt x="23" y="0"/>
                  </a:lnTo>
                  <a:lnTo>
                    <a:pt x="16" y="0"/>
                  </a:lnTo>
                  <a:lnTo>
                    <a:pt x="12" y="2"/>
                  </a:lnTo>
                  <a:lnTo>
                    <a:pt x="6" y="10"/>
                  </a:lnTo>
                  <a:lnTo>
                    <a:pt x="2" y="19"/>
                  </a:lnTo>
                  <a:lnTo>
                    <a:pt x="0" y="29"/>
                  </a:lnTo>
                  <a:lnTo>
                    <a:pt x="2" y="34"/>
                  </a:lnTo>
                  <a:lnTo>
                    <a:pt x="6" y="40"/>
                  </a:lnTo>
                  <a:lnTo>
                    <a:pt x="12" y="48"/>
                  </a:lnTo>
                  <a:lnTo>
                    <a:pt x="16" y="57"/>
                  </a:lnTo>
                  <a:lnTo>
                    <a:pt x="18" y="68"/>
                  </a:lnTo>
                  <a:lnTo>
                    <a:pt x="21" y="74"/>
                  </a:lnTo>
                  <a:lnTo>
                    <a:pt x="27" y="82"/>
                  </a:lnTo>
                  <a:lnTo>
                    <a:pt x="33" y="89"/>
                  </a:lnTo>
                  <a:lnTo>
                    <a:pt x="37" y="97"/>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4" name="Freeform 60">
              <a:extLst>
                <a:ext uri="{FF2B5EF4-FFF2-40B4-BE49-F238E27FC236}">
                  <a16:creationId xmlns:a16="http://schemas.microsoft.com/office/drawing/2014/main" id="{44503397-27C2-8048-B144-C635FCAB5474}"/>
                </a:ext>
              </a:extLst>
            </p:cNvPr>
            <p:cNvSpPr>
              <a:spLocks/>
            </p:cNvSpPr>
            <p:nvPr/>
          </p:nvSpPr>
          <p:spPr bwMode="auto">
            <a:xfrm>
              <a:off x="3954" y="3608"/>
              <a:ext cx="13" cy="24"/>
            </a:xfrm>
            <a:custGeom>
              <a:avLst/>
              <a:gdLst>
                <a:gd name="T0" fmla="*/ 18 w 25"/>
                <a:gd name="T1" fmla="*/ 0 h 47"/>
                <a:gd name="T2" fmla="*/ 23 w 25"/>
                <a:gd name="T3" fmla="*/ 11 h 47"/>
                <a:gd name="T4" fmla="*/ 25 w 25"/>
                <a:gd name="T5" fmla="*/ 25 h 47"/>
                <a:gd name="T6" fmla="*/ 25 w 25"/>
                <a:gd name="T7" fmla="*/ 38 h 47"/>
                <a:gd name="T8" fmla="*/ 23 w 25"/>
                <a:gd name="T9" fmla="*/ 47 h 47"/>
                <a:gd name="T10" fmla="*/ 18 w 25"/>
                <a:gd name="T11" fmla="*/ 44 h 47"/>
                <a:gd name="T12" fmla="*/ 14 w 25"/>
                <a:gd name="T13" fmla="*/ 38 h 47"/>
                <a:gd name="T14" fmla="*/ 8 w 25"/>
                <a:gd name="T15" fmla="*/ 36 h 47"/>
                <a:gd name="T16" fmla="*/ 2 w 25"/>
                <a:gd name="T17" fmla="*/ 34 h 47"/>
                <a:gd name="T18" fmla="*/ 0 w 25"/>
                <a:gd name="T19" fmla="*/ 27 h 47"/>
                <a:gd name="T20" fmla="*/ 2 w 25"/>
                <a:gd name="T21" fmla="*/ 21 h 47"/>
                <a:gd name="T22" fmla="*/ 4 w 25"/>
                <a:gd name="T23" fmla="*/ 15 h 47"/>
                <a:gd name="T24" fmla="*/ 6 w 25"/>
                <a:gd name="T25" fmla="*/ 13 h 47"/>
                <a:gd name="T26" fmla="*/ 8 w 25"/>
                <a:gd name="T27" fmla="*/ 9 h 47"/>
                <a:gd name="T28" fmla="*/ 12 w 25"/>
                <a:gd name="T29" fmla="*/ 6 h 47"/>
                <a:gd name="T30" fmla="*/ 16 w 25"/>
                <a:gd name="T31" fmla="*/ 2 h 47"/>
                <a:gd name="T32" fmla="*/ 18 w 25"/>
                <a:gd name="T33" fmla="*/ 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5" h="47">
                  <a:moveTo>
                    <a:pt x="18" y="0"/>
                  </a:moveTo>
                  <a:lnTo>
                    <a:pt x="23" y="11"/>
                  </a:lnTo>
                  <a:lnTo>
                    <a:pt x="25" y="25"/>
                  </a:lnTo>
                  <a:lnTo>
                    <a:pt x="25" y="38"/>
                  </a:lnTo>
                  <a:lnTo>
                    <a:pt x="23" y="47"/>
                  </a:lnTo>
                  <a:lnTo>
                    <a:pt x="18" y="44"/>
                  </a:lnTo>
                  <a:lnTo>
                    <a:pt x="14" y="38"/>
                  </a:lnTo>
                  <a:lnTo>
                    <a:pt x="8" y="36"/>
                  </a:lnTo>
                  <a:lnTo>
                    <a:pt x="2" y="34"/>
                  </a:lnTo>
                  <a:lnTo>
                    <a:pt x="0" y="27"/>
                  </a:lnTo>
                  <a:lnTo>
                    <a:pt x="2" y="21"/>
                  </a:lnTo>
                  <a:lnTo>
                    <a:pt x="4" y="15"/>
                  </a:lnTo>
                  <a:lnTo>
                    <a:pt x="6" y="13"/>
                  </a:lnTo>
                  <a:lnTo>
                    <a:pt x="8" y="9"/>
                  </a:lnTo>
                  <a:lnTo>
                    <a:pt x="12" y="6"/>
                  </a:lnTo>
                  <a:lnTo>
                    <a:pt x="16" y="2"/>
                  </a:lnTo>
                  <a:lnTo>
                    <a:pt x="18" y="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5" name="Freeform 61">
              <a:extLst>
                <a:ext uri="{FF2B5EF4-FFF2-40B4-BE49-F238E27FC236}">
                  <a16:creationId xmlns:a16="http://schemas.microsoft.com/office/drawing/2014/main" id="{151645AD-BC6C-7245-868E-81BDA5FF6CF6}"/>
                </a:ext>
              </a:extLst>
            </p:cNvPr>
            <p:cNvSpPr>
              <a:spLocks/>
            </p:cNvSpPr>
            <p:nvPr/>
          </p:nvSpPr>
          <p:spPr bwMode="auto">
            <a:xfrm>
              <a:off x="3959" y="3581"/>
              <a:ext cx="40" cy="35"/>
            </a:xfrm>
            <a:custGeom>
              <a:avLst/>
              <a:gdLst>
                <a:gd name="T0" fmla="*/ 0 w 80"/>
                <a:gd name="T1" fmla="*/ 2 h 68"/>
                <a:gd name="T2" fmla="*/ 8 w 80"/>
                <a:gd name="T3" fmla="*/ 0 h 68"/>
                <a:gd name="T4" fmla="*/ 17 w 80"/>
                <a:gd name="T5" fmla="*/ 0 h 68"/>
                <a:gd name="T6" fmla="*/ 27 w 80"/>
                <a:gd name="T7" fmla="*/ 2 h 68"/>
                <a:gd name="T8" fmla="*/ 33 w 80"/>
                <a:gd name="T9" fmla="*/ 5 h 68"/>
                <a:gd name="T10" fmla="*/ 42 w 80"/>
                <a:gd name="T11" fmla="*/ 13 h 68"/>
                <a:gd name="T12" fmla="*/ 57 w 80"/>
                <a:gd name="T13" fmla="*/ 22 h 68"/>
                <a:gd name="T14" fmla="*/ 73 w 80"/>
                <a:gd name="T15" fmla="*/ 34 h 68"/>
                <a:gd name="T16" fmla="*/ 80 w 80"/>
                <a:gd name="T17" fmla="*/ 42 h 68"/>
                <a:gd name="T18" fmla="*/ 75 w 80"/>
                <a:gd name="T19" fmla="*/ 55 h 68"/>
                <a:gd name="T20" fmla="*/ 67 w 80"/>
                <a:gd name="T21" fmla="*/ 47 h 68"/>
                <a:gd name="T22" fmla="*/ 59 w 80"/>
                <a:gd name="T23" fmla="*/ 42 h 68"/>
                <a:gd name="T24" fmla="*/ 52 w 80"/>
                <a:gd name="T25" fmla="*/ 38 h 68"/>
                <a:gd name="T26" fmla="*/ 46 w 80"/>
                <a:gd name="T27" fmla="*/ 36 h 68"/>
                <a:gd name="T28" fmla="*/ 48 w 80"/>
                <a:gd name="T29" fmla="*/ 42 h 68"/>
                <a:gd name="T30" fmla="*/ 48 w 80"/>
                <a:gd name="T31" fmla="*/ 51 h 68"/>
                <a:gd name="T32" fmla="*/ 46 w 80"/>
                <a:gd name="T33" fmla="*/ 61 h 68"/>
                <a:gd name="T34" fmla="*/ 44 w 80"/>
                <a:gd name="T35" fmla="*/ 68 h 68"/>
                <a:gd name="T36" fmla="*/ 42 w 80"/>
                <a:gd name="T37" fmla="*/ 61 h 68"/>
                <a:gd name="T38" fmla="*/ 40 w 80"/>
                <a:gd name="T39" fmla="*/ 51 h 68"/>
                <a:gd name="T40" fmla="*/ 36 w 80"/>
                <a:gd name="T41" fmla="*/ 43 h 68"/>
                <a:gd name="T42" fmla="*/ 33 w 80"/>
                <a:gd name="T43" fmla="*/ 36 h 68"/>
                <a:gd name="T44" fmla="*/ 25 w 80"/>
                <a:gd name="T45" fmla="*/ 28 h 68"/>
                <a:gd name="T46" fmla="*/ 13 w 80"/>
                <a:gd name="T47" fmla="*/ 19 h 68"/>
                <a:gd name="T48" fmla="*/ 2 w 80"/>
                <a:gd name="T49" fmla="*/ 9 h 68"/>
                <a:gd name="T50" fmla="*/ 0 w 80"/>
                <a:gd name="T51" fmla="*/ 2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80" h="68">
                  <a:moveTo>
                    <a:pt x="0" y="2"/>
                  </a:moveTo>
                  <a:lnTo>
                    <a:pt x="8" y="0"/>
                  </a:lnTo>
                  <a:lnTo>
                    <a:pt x="17" y="0"/>
                  </a:lnTo>
                  <a:lnTo>
                    <a:pt x="27" y="2"/>
                  </a:lnTo>
                  <a:lnTo>
                    <a:pt x="33" y="5"/>
                  </a:lnTo>
                  <a:lnTo>
                    <a:pt x="42" y="13"/>
                  </a:lnTo>
                  <a:lnTo>
                    <a:pt x="57" y="22"/>
                  </a:lnTo>
                  <a:lnTo>
                    <a:pt x="73" y="34"/>
                  </a:lnTo>
                  <a:lnTo>
                    <a:pt x="80" y="42"/>
                  </a:lnTo>
                  <a:lnTo>
                    <a:pt x="75" y="55"/>
                  </a:lnTo>
                  <a:lnTo>
                    <a:pt x="67" y="47"/>
                  </a:lnTo>
                  <a:lnTo>
                    <a:pt x="59" y="42"/>
                  </a:lnTo>
                  <a:lnTo>
                    <a:pt x="52" y="38"/>
                  </a:lnTo>
                  <a:lnTo>
                    <a:pt x="46" y="36"/>
                  </a:lnTo>
                  <a:lnTo>
                    <a:pt x="48" y="42"/>
                  </a:lnTo>
                  <a:lnTo>
                    <a:pt x="48" y="51"/>
                  </a:lnTo>
                  <a:lnTo>
                    <a:pt x="46" y="61"/>
                  </a:lnTo>
                  <a:lnTo>
                    <a:pt x="44" y="68"/>
                  </a:lnTo>
                  <a:lnTo>
                    <a:pt x="42" y="61"/>
                  </a:lnTo>
                  <a:lnTo>
                    <a:pt x="40" y="51"/>
                  </a:lnTo>
                  <a:lnTo>
                    <a:pt x="36" y="43"/>
                  </a:lnTo>
                  <a:lnTo>
                    <a:pt x="33" y="36"/>
                  </a:lnTo>
                  <a:lnTo>
                    <a:pt x="25" y="28"/>
                  </a:lnTo>
                  <a:lnTo>
                    <a:pt x="13" y="19"/>
                  </a:lnTo>
                  <a:lnTo>
                    <a:pt x="2" y="9"/>
                  </a:lnTo>
                  <a:lnTo>
                    <a:pt x="0" y="2"/>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6" name="Freeform 62">
              <a:extLst>
                <a:ext uri="{FF2B5EF4-FFF2-40B4-BE49-F238E27FC236}">
                  <a16:creationId xmlns:a16="http://schemas.microsoft.com/office/drawing/2014/main" id="{D38021BB-51BD-3B46-9314-117584040A56}"/>
                </a:ext>
              </a:extLst>
            </p:cNvPr>
            <p:cNvSpPr>
              <a:spLocks/>
            </p:cNvSpPr>
            <p:nvPr/>
          </p:nvSpPr>
          <p:spPr bwMode="auto">
            <a:xfrm>
              <a:off x="3905" y="3638"/>
              <a:ext cx="10" cy="21"/>
            </a:xfrm>
            <a:custGeom>
              <a:avLst/>
              <a:gdLst>
                <a:gd name="T0" fmla="*/ 0 w 19"/>
                <a:gd name="T1" fmla="*/ 7 h 42"/>
                <a:gd name="T2" fmla="*/ 2 w 19"/>
                <a:gd name="T3" fmla="*/ 6 h 42"/>
                <a:gd name="T4" fmla="*/ 5 w 19"/>
                <a:gd name="T5" fmla="*/ 4 h 42"/>
                <a:gd name="T6" fmla="*/ 9 w 19"/>
                <a:gd name="T7" fmla="*/ 2 h 42"/>
                <a:gd name="T8" fmla="*/ 11 w 19"/>
                <a:gd name="T9" fmla="*/ 0 h 42"/>
                <a:gd name="T10" fmla="*/ 17 w 19"/>
                <a:gd name="T11" fmla="*/ 6 h 42"/>
                <a:gd name="T12" fmla="*/ 19 w 19"/>
                <a:gd name="T13" fmla="*/ 15 h 42"/>
                <a:gd name="T14" fmla="*/ 19 w 19"/>
                <a:gd name="T15" fmla="*/ 28 h 42"/>
                <a:gd name="T16" fmla="*/ 15 w 19"/>
                <a:gd name="T17" fmla="*/ 42 h 42"/>
                <a:gd name="T18" fmla="*/ 13 w 19"/>
                <a:gd name="T19" fmla="*/ 32 h 42"/>
                <a:gd name="T20" fmla="*/ 9 w 19"/>
                <a:gd name="T21" fmla="*/ 21 h 42"/>
                <a:gd name="T22" fmla="*/ 3 w 19"/>
                <a:gd name="T23" fmla="*/ 13 h 42"/>
                <a:gd name="T24" fmla="*/ 0 w 19"/>
                <a:gd name="T25" fmla="*/ 7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 h="42">
                  <a:moveTo>
                    <a:pt x="0" y="7"/>
                  </a:moveTo>
                  <a:lnTo>
                    <a:pt x="2" y="6"/>
                  </a:lnTo>
                  <a:lnTo>
                    <a:pt x="5" y="4"/>
                  </a:lnTo>
                  <a:lnTo>
                    <a:pt x="9" y="2"/>
                  </a:lnTo>
                  <a:lnTo>
                    <a:pt x="11" y="0"/>
                  </a:lnTo>
                  <a:lnTo>
                    <a:pt x="17" y="6"/>
                  </a:lnTo>
                  <a:lnTo>
                    <a:pt x="19" y="15"/>
                  </a:lnTo>
                  <a:lnTo>
                    <a:pt x="19" y="28"/>
                  </a:lnTo>
                  <a:lnTo>
                    <a:pt x="15" y="42"/>
                  </a:lnTo>
                  <a:lnTo>
                    <a:pt x="13" y="32"/>
                  </a:lnTo>
                  <a:lnTo>
                    <a:pt x="9" y="21"/>
                  </a:lnTo>
                  <a:lnTo>
                    <a:pt x="3" y="13"/>
                  </a:lnTo>
                  <a:lnTo>
                    <a:pt x="0" y="7"/>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7" name="Freeform 63">
              <a:extLst>
                <a:ext uri="{FF2B5EF4-FFF2-40B4-BE49-F238E27FC236}">
                  <a16:creationId xmlns:a16="http://schemas.microsoft.com/office/drawing/2014/main" id="{1D946AA2-364A-0940-978E-9EBCF0539360}"/>
                </a:ext>
              </a:extLst>
            </p:cNvPr>
            <p:cNvSpPr>
              <a:spLocks/>
            </p:cNvSpPr>
            <p:nvPr/>
          </p:nvSpPr>
          <p:spPr bwMode="auto">
            <a:xfrm>
              <a:off x="3716" y="3561"/>
              <a:ext cx="120" cy="95"/>
            </a:xfrm>
            <a:custGeom>
              <a:avLst/>
              <a:gdLst>
                <a:gd name="T0" fmla="*/ 4 w 242"/>
                <a:gd name="T1" fmla="*/ 129 h 188"/>
                <a:gd name="T2" fmla="*/ 25 w 242"/>
                <a:gd name="T3" fmla="*/ 156 h 188"/>
                <a:gd name="T4" fmla="*/ 54 w 242"/>
                <a:gd name="T5" fmla="*/ 158 h 188"/>
                <a:gd name="T6" fmla="*/ 81 w 242"/>
                <a:gd name="T7" fmla="*/ 137 h 188"/>
                <a:gd name="T8" fmla="*/ 88 w 242"/>
                <a:gd name="T9" fmla="*/ 139 h 188"/>
                <a:gd name="T10" fmla="*/ 81 w 242"/>
                <a:gd name="T11" fmla="*/ 167 h 188"/>
                <a:gd name="T12" fmla="*/ 79 w 242"/>
                <a:gd name="T13" fmla="*/ 179 h 188"/>
                <a:gd name="T14" fmla="*/ 92 w 242"/>
                <a:gd name="T15" fmla="*/ 182 h 188"/>
                <a:gd name="T16" fmla="*/ 108 w 242"/>
                <a:gd name="T17" fmla="*/ 184 h 188"/>
                <a:gd name="T18" fmla="*/ 123 w 242"/>
                <a:gd name="T19" fmla="*/ 188 h 188"/>
                <a:gd name="T20" fmla="*/ 136 w 242"/>
                <a:gd name="T21" fmla="*/ 184 h 188"/>
                <a:gd name="T22" fmla="*/ 146 w 242"/>
                <a:gd name="T23" fmla="*/ 184 h 188"/>
                <a:gd name="T24" fmla="*/ 159 w 242"/>
                <a:gd name="T25" fmla="*/ 188 h 188"/>
                <a:gd name="T26" fmla="*/ 184 w 242"/>
                <a:gd name="T27" fmla="*/ 184 h 188"/>
                <a:gd name="T28" fmla="*/ 207 w 242"/>
                <a:gd name="T29" fmla="*/ 171 h 188"/>
                <a:gd name="T30" fmla="*/ 221 w 242"/>
                <a:gd name="T31" fmla="*/ 144 h 188"/>
                <a:gd name="T32" fmla="*/ 232 w 242"/>
                <a:gd name="T33" fmla="*/ 121 h 188"/>
                <a:gd name="T34" fmla="*/ 240 w 242"/>
                <a:gd name="T35" fmla="*/ 116 h 188"/>
                <a:gd name="T36" fmla="*/ 240 w 242"/>
                <a:gd name="T37" fmla="*/ 108 h 188"/>
                <a:gd name="T38" fmla="*/ 234 w 242"/>
                <a:gd name="T39" fmla="*/ 99 h 188"/>
                <a:gd name="T40" fmla="*/ 221 w 242"/>
                <a:gd name="T41" fmla="*/ 89 h 188"/>
                <a:gd name="T42" fmla="*/ 205 w 242"/>
                <a:gd name="T43" fmla="*/ 80 h 188"/>
                <a:gd name="T44" fmla="*/ 209 w 242"/>
                <a:gd name="T45" fmla="*/ 66 h 188"/>
                <a:gd name="T46" fmla="*/ 217 w 242"/>
                <a:gd name="T47" fmla="*/ 47 h 188"/>
                <a:gd name="T48" fmla="*/ 203 w 242"/>
                <a:gd name="T49" fmla="*/ 32 h 188"/>
                <a:gd name="T50" fmla="*/ 173 w 242"/>
                <a:gd name="T51" fmla="*/ 21 h 188"/>
                <a:gd name="T52" fmla="*/ 138 w 242"/>
                <a:gd name="T53" fmla="*/ 9 h 188"/>
                <a:gd name="T54" fmla="*/ 111 w 242"/>
                <a:gd name="T55" fmla="*/ 2 h 188"/>
                <a:gd name="T56" fmla="*/ 88 w 242"/>
                <a:gd name="T57" fmla="*/ 9 h 188"/>
                <a:gd name="T58" fmla="*/ 58 w 242"/>
                <a:gd name="T59" fmla="*/ 42 h 188"/>
                <a:gd name="T60" fmla="*/ 31 w 242"/>
                <a:gd name="T61" fmla="*/ 78 h 188"/>
                <a:gd name="T62" fmla="*/ 8 w 242"/>
                <a:gd name="T63" fmla="*/ 104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2" h="188">
                  <a:moveTo>
                    <a:pt x="0" y="110"/>
                  </a:moveTo>
                  <a:lnTo>
                    <a:pt x="4" y="129"/>
                  </a:lnTo>
                  <a:lnTo>
                    <a:pt x="12" y="144"/>
                  </a:lnTo>
                  <a:lnTo>
                    <a:pt x="25" y="156"/>
                  </a:lnTo>
                  <a:lnTo>
                    <a:pt x="42" y="167"/>
                  </a:lnTo>
                  <a:lnTo>
                    <a:pt x="54" y="158"/>
                  </a:lnTo>
                  <a:lnTo>
                    <a:pt x="67" y="146"/>
                  </a:lnTo>
                  <a:lnTo>
                    <a:pt x="81" y="137"/>
                  </a:lnTo>
                  <a:lnTo>
                    <a:pt x="88" y="127"/>
                  </a:lnTo>
                  <a:lnTo>
                    <a:pt x="88" y="139"/>
                  </a:lnTo>
                  <a:lnTo>
                    <a:pt x="87" y="154"/>
                  </a:lnTo>
                  <a:lnTo>
                    <a:pt x="81" y="167"/>
                  </a:lnTo>
                  <a:lnTo>
                    <a:pt x="71" y="177"/>
                  </a:lnTo>
                  <a:lnTo>
                    <a:pt x="79" y="179"/>
                  </a:lnTo>
                  <a:lnTo>
                    <a:pt x="87" y="180"/>
                  </a:lnTo>
                  <a:lnTo>
                    <a:pt x="92" y="182"/>
                  </a:lnTo>
                  <a:lnTo>
                    <a:pt x="100" y="184"/>
                  </a:lnTo>
                  <a:lnTo>
                    <a:pt x="108" y="184"/>
                  </a:lnTo>
                  <a:lnTo>
                    <a:pt x="115" y="186"/>
                  </a:lnTo>
                  <a:lnTo>
                    <a:pt x="123" y="188"/>
                  </a:lnTo>
                  <a:lnTo>
                    <a:pt x="131" y="188"/>
                  </a:lnTo>
                  <a:lnTo>
                    <a:pt x="136" y="184"/>
                  </a:lnTo>
                  <a:lnTo>
                    <a:pt x="142" y="184"/>
                  </a:lnTo>
                  <a:lnTo>
                    <a:pt x="146" y="184"/>
                  </a:lnTo>
                  <a:lnTo>
                    <a:pt x="152" y="186"/>
                  </a:lnTo>
                  <a:lnTo>
                    <a:pt x="159" y="188"/>
                  </a:lnTo>
                  <a:lnTo>
                    <a:pt x="173" y="186"/>
                  </a:lnTo>
                  <a:lnTo>
                    <a:pt x="184" y="184"/>
                  </a:lnTo>
                  <a:lnTo>
                    <a:pt x="198" y="180"/>
                  </a:lnTo>
                  <a:lnTo>
                    <a:pt x="207" y="171"/>
                  </a:lnTo>
                  <a:lnTo>
                    <a:pt x="215" y="160"/>
                  </a:lnTo>
                  <a:lnTo>
                    <a:pt x="221" y="144"/>
                  </a:lnTo>
                  <a:lnTo>
                    <a:pt x="224" y="123"/>
                  </a:lnTo>
                  <a:lnTo>
                    <a:pt x="232" y="121"/>
                  </a:lnTo>
                  <a:lnTo>
                    <a:pt x="236" y="120"/>
                  </a:lnTo>
                  <a:lnTo>
                    <a:pt x="240" y="116"/>
                  </a:lnTo>
                  <a:lnTo>
                    <a:pt x="242" y="114"/>
                  </a:lnTo>
                  <a:lnTo>
                    <a:pt x="240" y="108"/>
                  </a:lnTo>
                  <a:lnTo>
                    <a:pt x="238" y="102"/>
                  </a:lnTo>
                  <a:lnTo>
                    <a:pt x="234" y="99"/>
                  </a:lnTo>
                  <a:lnTo>
                    <a:pt x="228" y="93"/>
                  </a:lnTo>
                  <a:lnTo>
                    <a:pt x="221" y="89"/>
                  </a:lnTo>
                  <a:lnTo>
                    <a:pt x="211" y="85"/>
                  </a:lnTo>
                  <a:lnTo>
                    <a:pt x="205" y="80"/>
                  </a:lnTo>
                  <a:lnTo>
                    <a:pt x="205" y="74"/>
                  </a:lnTo>
                  <a:lnTo>
                    <a:pt x="209" y="66"/>
                  </a:lnTo>
                  <a:lnTo>
                    <a:pt x="213" y="59"/>
                  </a:lnTo>
                  <a:lnTo>
                    <a:pt x="217" y="47"/>
                  </a:lnTo>
                  <a:lnTo>
                    <a:pt x="213" y="36"/>
                  </a:lnTo>
                  <a:lnTo>
                    <a:pt x="203" y="32"/>
                  </a:lnTo>
                  <a:lnTo>
                    <a:pt x="188" y="26"/>
                  </a:lnTo>
                  <a:lnTo>
                    <a:pt x="173" y="21"/>
                  </a:lnTo>
                  <a:lnTo>
                    <a:pt x="155" y="15"/>
                  </a:lnTo>
                  <a:lnTo>
                    <a:pt x="138" y="9"/>
                  </a:lnTo>
                  <a:lnTo>
                    <a:pt x="123" y="4"/>
                  </a:lnTo>
                  <a:lnTo>
                    <a:pt x="111" y="2"/>
                  </a:lnTo>
                  <a:lnTo>
                    <a:pt x="104" y="0"/>
                  </a:lnTo>
                  <a:lnTo>
                    <a:pt x="88" y="9"/>
                  </a:lnTo>
                  <a:lnTo>
                    <a:pt x="73" y="24"/>
                  </a:lnTo>
                  <a:lnTo>
                    <a:pt x="58" y="42"/>
                  </a:lnTo>
                  <a:lnTo>
                    <a:pt x="44" y="59"/>
                  </a:lnTo>
                  <a:lnTo>
                    <a:pt x="31" y="78"/>
                  </a:lnTo>
                  <a:lnTo>
                    <a:pt x="18" y="93"/>
                  </a:lnTo>
                  <a:lnTo>
                    <a:pt x="8" y="104"/>
                  </a:lnTo>
                  <a:lnTo>
                    <a:pt x="0" y="11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8" name="Freeform 64">
              <a:extLst>
                <a:ext uri="{FF2B5EF4-FFF2-40B4-BE49-F238E27FC236}">
                  <a16:creationId xmlns:a16="http://schemas.microsoft.com/office/drawing/2014/main" id="{FD9355C4-2679-8B40-9963-B69B12FB9546}"/>
                </a:ext>
              </a:extLst>
            </p:cNvPr>
            <p:cNvSpPr>
              <a:spLocks/>
            </p:cNvSpPr>
            <p:nvPr/>
          </p:nvSpPr>
          <p:spPr bwMode="auto">
            <a:xfrm>
              <a:off x="3651" y="3400"/>
              <a:ext cx="190" cy="175"/>
            </a:xfrm>
            <a:custGeom>
              <a:avLst/>
              <a:gdLst>
                <a:gd name="T0" fmla="*/ 4 w 379"/>
                <a:gd name="T1" fmla="*/ 38 h 350"/>
                <a:gd name="T2" fmla="*/ 0 w 379"/>
                <a:gd name="T3" fmla="*/ 90 h 350"/>
                <a:gd name="T4" fmla="*/ 4 w 379"/>
                <a:gd name="T5" fmla="*/ 122 h 350"/>
                <a:gd name="T6" fmla="*/ 13 w 379"/>
                <a:gd name="T7" fmla="*/ 141 h 350"/>
                <a:gd name="T8" fmla="*/ 25 w 379"/>
                <a:gd name="T9" fmla="*/ 145 h 350"/>
                <a:gd name="T10" fmla="*/ 38 w 379"/>
                <a:gd name="T11" fmla="*/ 130 h 350"/>
                <a:gd name="T12" fmla="*/ 55 w 379"/>
                <a:gd name="T13" fmla="*/ 114 h 350"/>
                <a:gd name="T14" fmla="*/ 73 w 379"/>
                <a:gd name="T15" fmla="*/ 103 h 350"/>
                <a:gd name="T16" fmla="*/ 90 w 379"/>
                <a:gd name="T17" fmla="*/ 101 h 350"/>
                <a:gd name="T18" fmla="*/ 100 w 379"/>
                <a:gd name="T19" fmla="*/ 107 h 350"/>
                <a:gd name="T20" fmla="*/ 96 w 379"/>
                <a:gd name="T21" fmla="*/ 113 h 350"/>
                <a:gd name="T22" fmla="*/ 80 w 379"/>
                <a:gd name="T23" fmla="*/ 126 h 350"/>
                <a:gd name="T24" fmla="*/ 61 w 379"/>
                <a:gd name="T25" fmla="*/ 147 h 350"/>
                <a:gd name="T26" fmla="*/ 50 w 379"/>
                <a:gd name="T27" fmla="*/ 173 h 350"/>
                <a:gd name="T28" fmla="*/ 55 w 379"/>
                <a:gd name="T29" fmla="*/ 208 h 350"/>
                <a:gd name="T30" fmla="*/ 65 w 379"/>
                <a:gd name="T31" fmla="*/ 242 h 350"/>
                <a:gd name="T32" fmla="*/ 75 w 379"/>
                <a:gd name="T33" fmla="*/ 259 h 350"/>
                <a:gd name="T34" fmla="*/ 96 w 379"/>
                <a:gd name="T35" fmla="*/ 269 h 350"/>
                <a:gd name="T36" fmla="*/ 117 w 379"/>
                <a:gd name="T37" fmla="*/ 288 h 350"/>
                <a:gd name="T38" fmla="*/ 130 w 379"/>
                <a:gd name="T39" fmla="*/ 316 h 350"/>
                <a:gd name="T40" fmla="*/ 151 w 379"/>
                <a:gd name="T41" fmla="*/ 328 h 350"/>
                <a:gd name="T42" fmla="*/ 176 w 379"/>
                <a:gd name="T43" fmla="*/ 314 h 350"/>
                <a:gd name="T44" fmla="*/ 182 w 379"/>
                <a:gd name="T45" fmla="*/ 303 h 350"/>
                <a:gd name="T46" fmla="*/ 182 w 379"/>
                <a:gd name="T47" fmla="*/ 288 h 350"/>
                <a:gd name="T48" fmla="*/ 174 w 379"/>
                <a:gd name="T49" fmla="*/ 278 h 350"/>
                <a:gd name="T50" fmla="*/ 157 w 379"/>
                <a:gd name="T51" fmla="*/ 267 h 350"/>
                <a:gd name="T52" fmla="*/ 142 w 379"/>
                <a:gd name="T53" fmla="*/ 251 h 350"/>
                <a:gd name="T54" fmla="*/ 136 w 379"/>
                <a:gd name="T55" fmla="*/ 227 h 350"/>
                <a:gd name="T56" fmla="*/ 136 w 379"/>
                <a:gd name="T57" fmla="*/ 206 h 350"/>
                <a:gd name="T58" fmla="*/ 138 w 379"/>
                <a:gd name="T59" fmla="*/ 181 h 350"/>
                <a:gd name="T60" fmla="*/ 146 w 379"/>
                <a:gd name="T61" fmla="*/ 179 h 350"/>
                <a:gd name="T62" fmla="*/ 169 w 379"/>
                <a:gd name="T63" fmla="*/ 194 h 350"/>
                <a:gd name="T64" fmla="*/ 193 w 379"/>
                <a:gd name="T65" fmla="*/ 215 h 350"/>
                <a:gd name="T66" fmla="*/ 222 w 379"/>
                <a:gd name="T67" fmla="*/ 248 h 350"/>
                <a:gd name="T68" fmla="*/ 237 w 379"/>
                <a:gd name="T69" fmla="*/ 270 h 350"/>
                <a:gd name="T70" fmla="*/ 249 w 379"/>
                <a:gd name="T71" fmla="*/ 286 h 350"/>
                <a:gd name="T72" fmla="*/ 264 w 379"/>
                <a:gd name="T73" fmla="*/ 301 h 350"/>
                <a:gd name="T74" fmla="*/ 283 w 379"/>
                <a:gd name="T75" fmla="*/ 314 h 350"/>
                <a:gd name="T76" fmla="*/ 303 w 379"/>
                <a:gd name="T77" fmla="*/ 326 h 350"/>
                <a:gd name="T78" fmla="*/ 324 w 379"/>
                <a:gd name="T79" fmla="*/ 337 h 350"/>
                <a:gd name="T80" fmla="*/ 343 w 379"/>
                <a:gd name="T81" fmla="*/ 347 h 350"/>
                <a:gd name="T82" fmla="*/ 358 w 379"/>
                <a:gd name="T83" fmla="*/ 350 h 350"/>
                <a:gd name="T84" fmla="*/ 370 w 379"/>
                <a:gd name="T85" fmla="*/ 345 h 350"/>
                <a:gd name="T86" fmla="*/ 379 w 379"/>
                <a:gd name="T87" fmla="*/ 333 h 350"/>
                <a:gd name="T88" fmla="*/ 372 w 379"/>
                <a:gd name="T89" fmla="*/ 322 h 350"/>
                <a:gd name="T90" fmla="*/ 352 w 379"/>
                <a:gd name="T91" fmla="*/ 307 h 350"/>
                <a:gd name="T92" fmla="*/ 329 w 379"/>
                <a:gd name="T93" fmla="*/ 288 h 350"/>
                <a:gd name="T94" fmla="*/ 308 w 379"/>
                <a:gd name="T95" fmla="*/ 267 h 350"/>
                <a:gd name="T96" fmla="*/ 293 w 379"/>
                <a:gd name="T97" fmla="*/ 238 h 350"/>
                <a:gd name="T98" fmla="*/ 262 w 379"/>
                <a:gd name="T99" fmla="*/ 183 h 350"/>
                <a:gd name="T100" fmla="*/ 218 w 379"/>
                <a:gd name="T101" fmla="*/ 124 h 350"/>
                <a:gd name="T102" fmla="*/ 167 w 379"/>
                <a:gd name="T103" fmla="*/ 73 h 350"/>
                <a:gd name="T104" fmla="*/ 132 w 379"/>
                <a:gd name="T105" fmla="*/ 42 h 350"/>
                <a:gd name="T106" fmla="*/ 113 w 379"/>
                <a:gd name="T107" fmla="*/ 17 h 350"/>
                <a:gd name="T108" fmla="*/ 82 w 379"/>
                <a:gd name="T109" fmla="*/ 2 h 350"/>
                <a:gd name="T110" fmla="*/ 36 w 379"/>
                <a:gd name="T111" fmla="*/ 6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79" h="350">
                  <a:moveTo>
                    <a:pt x="10" y="19"/>
                  </a:moveTo>
                  <a:lnTo>
                    <a:pt x="4" y="38"/>
                  </a:lnTo>
                  <a:lnTo>
                    <a:pt x="0" y="63"/>
                  </a:lnTo>
                  <a:lnTo>
                    <a:pt x="0" y="90"/>
                  </a:lnTo>
                  <a:lnTo>
                    <a:pt x="2" y="113"/>
                  </a:lnTo>
                  <a:lnTo>
                    <a:pt x="4" y="122"/>
                  </a:lnTo>
                  <a:lnTo>
                    <a:pt x="10" y="132"/>
                  </a:lnTo>
                  <a:lnTo>
                    <a:pt x="13" y="141"/>
                  </a:lnTo>
                  <a:lnTo>
                    <a:pt x="21" y="151"/>
                  </a:lnTo>
                  <a:lnTo>
                    <a:pt x="25" y="145"/>
                  </a:lnTo>
                  <a:lnTo>
                    <a:pt x="31" y="137"/>
                  </a:lnTo>
                  <a:lnTo>
                    <a:pt x="38" y="130"/>
                  </a:lnTo>
                  <a:lnTo>
                    <a:pt x="46" y="122"/>
                  </a:lnTo>
                  <a:lnTo>
                    <a:pt x="55" y="114"/>
                  </a:lnTo>
                  <a:lnTo>
                    <a:pt x="65" y="109"/>
                  </a:lnTo>
                  <a:lnTo>
                    <a:pt x="73" y="103"/>
                  </a:lnTo>
                  <a:lnTo>
                    <a:pt x="82" y="101"/>
                  </a:lnTo>
                  <a:lnTo>
                    <a:pt x="90" y="101"/>
                  </a:lnTo>
                  <a:lnTo>
                    <a:pt x="96" y="103"/>
                  </a:lnTo>
                  <a:lnTo>
                    <a:pt x="100" y="107"/>
                  </a:lnTo>
                  <a:lnTo>
                    <a:pt x="103" y="109"/>
                  </a:lnTo>
                  <a:lnTo>
                    <a:pt x="96" y="113"/>
                  </a:lnTo>
                  <a:lnTo>
                    <a:pt x="88" y="118"/>
                  </a:lnTo>
                  <a:lnTo>
                    <a:pt x="80" y="126"/>
                  </a:lnTo>
                  <a:lnTo>
                    <a:pt x="71" y="135"/>
                  </a:lnTo>
                  <a:lnTo>
                    <a:pt x="61" y="147"/>
                  </a:lnTo>
                  <a:lnTo>
                    <a:pt x="54" y="160"/>
                  </a:lnTo>
                  <a:lnTo>
                    <a:pt x="50" y="173"/>
                  </a:lnTo>
                  <a:lnTo>
                    <a:pt x="46" y="187"/>
                  </a:lnTo>
                  <a:lnTo>
                    <a:pt x="55" y="208"/>
                  </a:lnTo>
                  <a:lnTo>
                    <a:pt x="63" y="225"/>
                  </a:lnTo>
                  <a:lnTo>
                    <a:pt x="65" y="242"/>
                  </a:lnTo>
                  <a:lnTo>
                    <a:pt x="67" y="257"/>
                  </a:lnTo>
                  <a:lnTo>
                    <a:pt x="75" y="259"/>
                  </a:lnTo>
                  <a:lnTo>
                    <a:pt x="84" y="263"/>
                  </a:lnTo>
                  <a:lnTo>
                    <a:pt x="96" y="269"/>
                  </a:lnTo>
                  <a:lnTo>
                    <a:pt x="107" y="276"/>
                  </a:lnTo>
                  <a:lnTo>
                    <a:pt x="117" y="288"/>
                  </a:lnTo>
                  <a:lnTo>
                    <a:pt x="124" y="301"/>
                  </a:lnTo>
                  <a:lnTo>
                    <a:pt x="130" y="316"/>
                  </a:lnTo>
                  <a:lnTo>
                    <a:pt x="134" y="335"/>
                  </a:lnTo>
                  <a:lnTo>
                    <a:pt x="151" y="328"/>
                  </a:lnTo>
                  <a:lnTo>
                    <a:pt x="165" y="320"/>
                  </a:lnTo>
                  <a:lnTo>
                    <a:pt x="176" y="314"/>
                  </a:lnTo>
                  <a:lnTo>
                    <a:pt x="180" y="309"/>
                  </a:lnTo>
                  <a:lnTo>
                    <a:pt x="182" y="303"/>
                  </a:lnTo>
                  <a:lnTo>
                    <a:pt x="184" y="295"/>
                  </a:lnTo>
                  <a:lnTo>
                    <a:pt x="182" y="288"/>
                  </a:lnTo>
                  <a:lnTo>
                    <a:pt x="180" y="284"/>
                  </a:lnTo>
                  <a:lnTo>
                    <a:pt x="174" y="278"/>
                  </a:lnTo>
                  <a:lnTo>
                    <a:pt x="167" y="270"/>
                  </a:lnTo>
                  <a:lnTo>
                    <a:pt x="157" y="267"/>
                  </a:lnTo>
                  <a:lnTo>
                    <a:pt x="146" y="265"/>
                  </a:lnTo>
                  <a:lnTo>
                    <a:pt x="142" y="251"/>
                  </a:lnTo>
                  <a:lnTo>
                    <a:pt x="138" y="238"/>
                  </a:lnTo>
                  <a:lnTo>
                    <a:pt x="136" y="227"/>
                  </a:lnTo>
                  <a:lnTo>
                    <a:pt x="136" y="217"/>
                  </a:lnTo>
                  <a:lnTo>
                    <a:pt x="136" y="206"/>
                  </a:lnTo>
                  <a:lnTo>
                    <a:pt x="136" y="192"/>
                  </a:lnTo>
                  <a:lnTo>
                    <a:pt x="138" y="181"/>
                  </a:lnTo>
                  <a:lnTo>
                    <a:pt x="140" y="177"/>
                  </a:lnTo>
                  <a:lnTo>
                    <a:pt x="146" y="179"/>
                  </a:lnTo>
                  <a:lnTo>
                    <a:pt x="157" y="185"/>
                  </a:lnTo>
                  <a:lnTo>
                    <a:pt x="169" y="194"/>
                  </a:lnTo>
                  <a:lnTo>
                    <a:pt x="182" y="204"/>
                  </a:lnTo>
                  <a:lnTo>
                    <a:pt x="193" y="215"/>
                  </a:lnTo>
                  <a:lnTo>
                    <a:pt x="209" y="231"/>
                  </a:lnTo>
                  <a:lnTo>
                    <a:pt x="222" y="248"/>
                  </a:lnTo>
                  <a:lnTo>
                    <a:pt x="232" y="263"/>
                  </a:lnTo>
                  <a:lnTo>
                    <a:pt x="237" y="270"/>
                  </a:lnTo>
                  <a:lnTo>
                    <a:pt x="243" y="278"/>
                  </a:lnTo>
                  <a:lnTo>
                    <a:pt x="249" y="286"/>
                  </a:lnTo>
                  <a:lnTo>
                    <a:pt x="257" y="293"/>
                  </a:lnTo>
                  <a:lnTo>
                    <a:pt x="264" y="301"/>
                  </a:lnTo>
                  <a:lnTo>
                    <a:pt x="274" y="307"/>
                  </a:lnTo>
                  <a:lnTo>
                    <a:pt x="283" y="314"/>
                  </a:lnTo>
                  <a:lnTo>
                    <a:pt x="293" y="320"/>
                  </a:lnTo>
                  <a:lnTo>
                    <a:pt x="303" y="326"/>
                  </a:lnTo>
                  <a:lnTo>
                    <a:pt x="314" y="331"/>
                  </a:lnTo>
                  <a:lnTo>
                    <a:pt x="324" y="337"/>
                  </a:lnTo>
                  <a:lnTo>
                    <a:pt x="333" y="343"/>
                  </a:lnTo>
                  <a:lnTo>
                    <a:pt x="343" y="347"/>
                  </a:lnTo>
                  <a:lnTo>
                    <a:pt x="351" y="348"/>
                  </a:lnTo>
                  <a:lnTo>
                    <a:pt x="358" y="350"/>
                  </a:lnTo>
                  <a:lnTo>
                    <a:pt x="362" y="350"/>
                  </a:lnTo>
                  <a:lnTo>
                    <a:pt x="370" y="345"/>
                  </a:lnTo>
                  <a:lnTo>
                    <a:pt x="375" y="339"/>
                  </a:lnTo>
                  <a:lnTo>
                    <a:pt x="379" y="333"/>
                  </a:lnTo>
                  <a:lnTo>
                    <a:pt x="377" y="326"/>
                  </a:lnTo>
                  <a:lnTo>
                    <a:pt x="372" y="322"/>
                  </a:lnTo>
                  <a:lnTo>
                    <a:pt x="364" y="314"/>
                  </a:lnTo>
                  <a:lnTo>
                    <a:pt x="352" y="307"/>
                  </a:lnTo>
                  <a:lnTo>
                    <a:pt x="341" y="297"/>
                  </a:lnTo>
                  <a:lnTo>
                    <a:pt x="329" y="288"/>
                  </a:lnTo>
                  <a:lnTo>
                    <a:pt x="318" y="278"/>
                  </a:lnTo>
                  <a:lnTo>
                    <a:pt x="308" y="267"/>
                  </a:lnTo>
                  <a:lnTo>
                    <a:pt x="303" y="257"/>
                  </a:lnTo>
                  <a:lnTo>
                    <a:pt x="293" y="238"/>
                  </a:lnTo>
                  <a:lnTo>
                    <a:pt x="280" y="211"/>
                  </a:lnTo>
                  <a:lnTo>
                    <a:pt x="262" y="183"/>
                  </a:lnTo>
                  <a:lnTo>
                    <a:pt x="241" y="153"/>
                  </a:lnTo>
                  <a:lnTo>
                    <a:pt x="218" y="124"/>
                  </a:lnTo>
                  <a:lnTo>
                    <a:pt x="193" y="95"/>
                  </a:lnTo>
                  <a:lnTo>
                    <a:pt x="167" y="73"/>
                  </a:lnTo>
                  <a:lnTo>
                    <a:pt x="138" y="57"/>
                  </a:lnTo>
                  <a:lnTo>
                    <a:pt x="132" y="42"/>
                  </a:lnTo>
                  <a:lnTo>
                    <a:pt x="124" y="29"/>
                  </a:lnTo>
                  <a:lnTo>
                    <a:pt x="113" y="17"/>
                  </a:lnTo>
                  <a:lnTo>
                    <a:pt x="100" y="6"/>
                  </a:lnTo>
                  <a:lnTo>
                    <a:pt x="82" y="2"/>
                  </a:lnTo>
                  <a:lnTo>
                    <a:pt x="61" y="0"/>
                  </a:lnTo>
                  <a:lnTo>
                    <a:pt x="36" y="6"/>
                  </a:lnTo>
                  <a:lnTo>
                    <a:pt x="10" y="1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69" name="Freeform 65">
              <a:extLst>
                <a:ext uri="{FF2B5EF4-FFF2-40B4-BE49-F238E27FC236}">
                  <a16:creationId xmlns:a16="http://schemas.microsoft.com/office/drawing/2014/main" id="{424B1DA7-6DCE-2544-A57E-9A2FCB8BDA3F}"/>
                </a:ext>
              </a:extLst>
            </p:cNvPr>
            <p:cNvSpPr>
              <a:spLocks/>
            </p:cNvSpPr>
            <p:nvPr/>
          </p:nvSpPr>
          <p:spPr bwMode="auto">
            <a:xfrm>
              <a:off x="3666" y="3225"/>
              <a:ext cx="303" cy="323"/>
            </a:xfrm>
            <a:custGeom>
              <a:avLst/>
              <a:gdLst>
                <a:gd name="T0" fmla="*/ 90 w 605"/>
                <a:gd name="T1" fmla="*/ 143 h 647"/>
                <a:gd name="T2" fmla="*/ 74 w 605"/>
                <a:gd name="T3" fmla="*/ 211 h 647"/>
                <a:gd name="T4" fmla="*/ 99 w 605"/>
                <a:gd name="T5" fmla="*/ 251 h 647"/>
                <a:gd name="T6" fmla="*/ 214 w 605"/>
                <a:gd name="T7" fmla="*/ 278 h 647"/>
                <a:gd name="T8" fmla="*/ 283 w 605"/>
                <a:gd name="T9" fmla="*/ 316 h 647"/>
                <a:gd name="T10" fmla="*/ 352 w 605"/>
                <a:gd name="T11" fmla="*/ 419 h 647"/>
                <a:gd name="T12" fmla="*/ 323 w 605"/>
                <a:gd name="T13" fmla="*/ 409 h 647"/>
                <a:gd name="T14" fmla="*/ 289 w 605"/>
                <a:gd name="T15" fmla="*/ 398 h 647"/>
                <a:gd name="T16" fmla="*/ 260 w 605"/>
                <a:gd name="T17" fmla="*/ 369 h 647"/>
                <a:gd name="T18" fmla="*/ 222 w 605"/>
                <a:gd name="T19" fmla="*/ 326 h 647"/>
                <a:gd name="T20" fmla="*/ 176 w 605"/>
                <a:gd name="T21" fmla="*/ 291 h 647"/>
                <a:gd name="T22" fmla="*/ 92 w 605"/>
                <a:gd name="T23" fmla="*/ 250 h 647"/>
                <a:gd name="T24" fmla="*/ 65 w 605"/>
                <a:gd name="T25" fmla="*/ 246 h 647"/>
                <a:gd name="T26" fmla="*/ 36 w 605"/>
                <a:gd name="T27" fmla="*/ 251 h 647"/>
                <a:gd name="T28" fmla="*/ 21 w 605"/>
                <a:gd name="T29" fmla="*/ 286 h 647"/>
                <a:gd name="T30" fmla="*/ 7 w 605"/>
                <a:gd name="T31" fmla="*/ 305 h 647"/>
                <a:gd name="T32" fmla="*/ 0 w 605"/>
                <a:gd name="T33" fmla="*/ 326 h 647"/>
                <a:gd name="T34" fmla="*/ 17 w 605"/>
                <a:gd name="T35" fmla="*/ 322 h 647"/>
                <a:gd name="T36" fmla="*/ 34 w 605"/>
                <a:gd name="T37" fmla="*/ 331 h 647"/>
                <a:gd name="T38" fmla="*/ 69 w 605"/>
                <a:gd name="T39" fmla="*/ 335 h 647"/>
                <a:gd name="T40" fmla="*/ 111 w 605"/>
                <a:gd name="T41" fmla="*/ 341 h 647"/>
                <a:gd name="T42" fmla="*/ 143 w 605"/>
                <a:gd name="T43" fmla="*/ 360 h 647"/>
                <a:gd name="T44" fmla="*/ 164 w 605"/>
                <a:gd name="T45" fmla="*/ 388 h 647"/>
                <a:gd name="T46" fmla="*/ 193 w 605"/>
                <a:gd name="T47" fmla="*/ 428 h 647"/>
                <a:gd name="T48" fmla="*/ 235 w 605"/>
                <a:gd name="T49" fmla="*/ 455 h 647"/>
                <a:gd name="T50" fmla="*/ 243 w 605"/>
                <a:gd name="T51" fmla="*/ 436 h 647"/>
                <a:gd name="T52" fmla="*/ 245 w 605"/>
                <a:gd name="T53" fmla="*/ 421 h 647"/>
                <a:gd name="T54" fmla="*/ 260 w 605"/>
                <a:gd name="T55" fmla="*/ 421 h 647"/>
                <a:gd name="T56" fmla="*/ 281 w 605"/>
                <a:gd name="T57" fmla="*/ 440 h 647"/>
                <a:gd name="T58" fmla="*/ 312 w 605"/>
                <a:gd name="T59" fmla="*/ 455 h 647"/>
                <a:gd name="T60" fmla="*/ 348 w 605"/>
                <a:gd name="T61" fmla="*/ 472 h 647"/>
                <a:gd name="T62" fmla="*/ 391 w 605"/>
                <a:gd name="T63" fmla="*/ 503 h 647"/>
                <a:gd name="T64" fmla="*/ 456 w 605"/>
                <a:gd name="T65" fmla="*/ 558 h 647"/>
                <a:gd name="T66" fmla="*/ 550 w 605"/>
                <a:gd name="T67" fmla="*/ 620 h 647"/>
                <a:gd name="T68" fmla="*/ 594 w 605"/>
                <a:gd name="T69" fmla="*/ 630 h 647"/>
                <a:gd name="T70" fmla="*/ 534 w 605"/>
                <a:gd name="T71" fmla="*/ 569 h 647"/>
                <a:gd name="T72" fmla="*/ 465 w 605"/>
                <a:gd name="T73" fmla="*/ 516 h 647"/>
                <a:gd name="T74" fmla="*/ 383 w 605"/>
                <a:gd name="T75" fmla="*/ 447 h 647"/>
                <a:gd name="T76" fmla="*/ 358 w 605"/>
                <a:gd name="T77" fmla="*/ 354 h 647"/>
                <a:gd name="T78" fmla="*/ 354 w 605"/>
                <a:gd name="T79" fmla="*/ 303 h 647"/>
                <a:gd name="T80" fmla="*/ 337 w 605"/>
                <a:gd name="T81" fmla="*/ 257 h 647"/>
                <a:gd name="T82" fmla="*/ 297 w 605"/>
                <a:gd name="T83" fmla="*/ 204 h 647"/>
                <a:gd name="T84" fmla="*/ 249 w 605"/>
                <a:gd name="T85" fmla="*/ 175 h 647"/>
                <a:gd name="T86" fmla="*/ 260 w 605"/>
                <a:gd name="T87" fmla="*/ 147 h 647"/>
                <a:gd name="T88" fmla="*/ 297 w 605"/>
                <a:gd name="T89" fmla="*/ 187 h 647"/>
                <a:gd name="T90" fmla="*/ 348 w 605"/>
                <a:gd name="T91" fmla="*/ 227 h 647"/>
                <a:gd name="T92" fmla="*/ 385 w 605"/>
                <a:gd name="T93" fmla="*/ 213 h 647"/>
                <a:gd name="T94" fmla="*/ 364 w 605"/>
                <a:gd name="T95" fmla="*/ 97 h 647"/>
                <a:gd name="T96" fmla="*/ 327 w 605"/>
                <a:gd name="T97" fmla="*/ 8 h 647"/>
                <a:gd name="T98" fmla="*/ 274 w 605"/>
                <a:gd name="T99" fmla="*/ 17 h 647"/>
                <a:gd name="T100" fmla="*/ 247 w 605"/>
                <a:gd name="T101" fmla="*/ 61 h 647"/>
                <a:gd name="T102" fmla="*/ 230 w 605"/>
                <a:gd name="T103" fmla="*/ 94 h 647"/>
                <a:gd name="T104" fmla="*/ 207 w 605"/>
                <a:gd name="T105" fmla="*/ 73 h 647"/>
                <a:gd name="T106" fmla="*/ 159 w 605"/>
                <a:gd name="T107" fmla="*/ 82 h 6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5" h="647">
                  <a:moveTo>
                    <a:pt x="111" y="116"/>
                  </a:moveTo>
                  <a:lnTo>
                    <a:pt x="101" y="128"/>
                  </a:lnTo>
                  <a:lnTo>
                    <a:pt x="90" y="143"/>
                  </a:lnTo>
                  <a:lnTo>
                    <a:pt x="78" y="166"/>
                  </a:lnTo>
                  <a:lnTo>
                    <a:pt x="72" y="192"/>
                  </a:lnTo>
                  <a:lnTo>
                    <a:pt x="74" y="211"/>
                  </a:lnTo>
                  <a:lnTo>
                    <a:pt x="86" y="229"/>
                  </a:lnTo>
                  <a:lnTo>
                    <a:pt x="95" y="242"/>
                  </a:lnTo>
                  <a:lnTo>
                    <a:pt x="99" y="251"/>
                  </a:lnTo>
                  <a:lnTo>
                    <a:pt x="161" y="284"/>
                  </a:lnTo>
                  <a:lnTo>
                    <a:pt x="189" y="278"/>
                  </a:lnTo>
                  <a:lnTo>
                    <a:pt x="214" y="278"/>
                  </a:lnTo>
                  <a:lnTo>
                    <a:pt x="237" y="284"/>
                  </a:lnTo>
                  <a:lnTo>
                    <a:pt x="260" y="297"/>
                  </a:lnTo>
                  <a:lnTo>
                    <a:pt x="283" y="316"/>
                  </a:lnTo>
                  <a:lnTo>
                    <a:pt x="304" y="343"/>
                  </a:lnTo>
                  <a:lnTo>
                    <a:pt x="327" y="377"/>
                  </a:lnTo>
                  <a:lnTo>
                    <a:pt x="352" y="419"/>
                  </a:lnTo>
                  <a:lnTo>
                    <a:pt x="343" y="415"/>
                  </a:lnTo>
                  <a:lnTo>
                    <a:pt x="333" y="411"/>
                  </a:lnTo>
                  <a:lnTo>
                    <a:pt x="323" y="409"/>
                  </a:lnTo>
                  <a:lnTo>
                    <a:pt x="312" y="406"/>
                  </a:lnTo>
                  <a:lnTo>
                    <a:pt x="300" y="402"/>
                  </a:lnTo>
                  <a:lnTo>
                    <a:pt x="289" y="398"/>
                  </a:lnTo>
                  <a:lnTo>
                    <a:pt x="279" y="390"/>
                  </a:lnTo>
                  <a:lnTo>
                    <a:pt x="270" y="381"/>
                  </a:lnTo>
                  <a:lnTo>
                    <a:pt x="260" y="369"/>
                  </a:lnTo>
                  <a:lnTo>
                    <a:pt x="249" y="356"/>
                  </a:lnTo>
                  <a:lnTo>
                    <a:pt x="235" y="341"/>
                  </a:lnTo>
                  <a:lnTo>
                    <a:pt x="222" y="326"/>
                  </a:lnTo>
                  <a:lnTo>
                    <a:pt x="207" y="312"/>
                  </a:lnTo>
                  <a:lnTo>
                    <a:pt x="191" y="301"/>
                  </a:lnTo>
                  <a:lnTo>
                    <a:pt x="176" y="291"/>
                  </a:lnTo>
                  <a:lnTo>
                    <a:pt x="161" y="284"/>
                  </a:lnTo>
                  <a:lnTo>
                    <a:pt x="99" y="251"/>
                  </a:lnTo>
                  <a:lnTo>
                    <a:pt x="92" y="250"/>
                  </a:lnTo>
                  <a:lnTo>
                    <a:pt x="84" y="248"/>
                  </a:lnTo>
                  <a:lnTo>
                    <a:pt x="74" y="246"/>
                  </a:lnTo>
                  <a:lnTo>
                    <a:pt x="65" y="246"/>
                  </a:lnTo>
                  <a:lnTo>
                    <a:pt x="55" y="246"/>
                  </a:lnTo>
                  <a:lnTo>
                    <a:pt x="46" y="248"/>
                  </a:lnTo>
                  <a:lnTo>
                    <a:pt x="36" y="251"/>
                  </a:lnTo>
                  <a:lnTo>
                    <a:pt x="26" y="255"/>
                  </a:lnTo>
                  <a:lnTo>
                    <a:pt x="25" y="272"/>
                  </a:lnTo>
                  <a:lnTo>
                    <a:pt x="21" y="286"/>
                  </a:lnTo>
                  <a:lnTo>
                    <a:pt x="15" y="295"/>
                  </a:lnTo>
                  <a:lnTo>
                    <a:pt x="11" y="301"/>
                  </a:lnTo>
                  <a:lnTo>
                    <a:pt x="7" y="305"/>
                  </a:lnTo>
                  <a:lnTo>
                    <a:pt x="3" y="310"/>
                  </a:lnTo>
                  <a:lnTo>
                    <a:pt x="0" y="318"/>
                  </a:lnTo>
                  <a:lnTo>
                    <a:pt x="0" y="326"/>
                  </a:lnTo>
                  <a:lnTo>
                    <a:pt x="11" y="316"/>
                  </a:lnTo>
                  <a:lnTo>
                    <a:pt x="13" y="318"/>
                  </a:lnTo>
                  <a:lnTo>
                    <a:pt x="17" y="322"/>
                  </a:lnTo>
                  <a:lnTo>
                    <a:pt x="21" y="324"/>
                  </a:lnTo>
                  <a:lnTo>
                    <a:pt x="26" y="328"/>
                  </a:lnTo>
                  <a:lnTo>
                    <a:pt x="34" y="331"/>
                  </a:lnTo>
                  <a:lnTo>
                    <a:pt x="44" y="333"/>
                  </a:lnTo>
                  <a:lnTo>
                    <a:pt x="55" y="335"/>
                  </a:lnTo>
                  <a:lnTo>
                    <a:pt x="69" y="335"/>
                  </a:lnTo>
                  <a:lnTo>
                    <a:pt x="84" y="335"/>
                  </a:lnTo>
                  <a:lnTo>
                    <a:pt x="97" y="337"/>
                  </a:lnTo>
                  <a:lnTo>
                    <a:pt x="111" y="341"/>
                  </a:lnTo>
                  <a:lnTo>
                    <a:pt x="122" y="347"/>
                  </a:lnTo>
                  <a:lnTo>
                    <a:pt x="134" y="352"/>
                  </a:lnTo>
                  <a:lnTo>
                    <a:pt x="143" y="360"/>
                  </a:lnTo>
                  <a:lnTo>
                    <a:pt x="151" y="367"/>
                  </a:lnTo>
                  <a:lnTo>
                    <a:pt x="157" y="377"/>
                  </a:lnTo>
                  <a:lnTo>
                    <a:pt x="164" y="388"/>
                  </a:lnTo>
                  <a:lnTo>
                    <a:pt x="172" y="400"/>
                  </a:lnTo>
                  <a:lnTo>
                    <a:pt x="182" y="415"/>
                  </a:lnTo>
                  <a:lnTo>
                    <a:pt x="193" y="428"/>
                  </a:lnTo>
                  <a:lnTo>
                    <a:pt x="207" y="440"/>
                  </a:lnTo>
                  <a:lnTo>
                    <a:pt x="220" y="449"/>
                  </a:lnTo>
                  <a:lnTo>
                    <a:pt x="235" y="455"/>
                  </a:lnTo>
                  <a:lnTo>
                    <a:pt x="251" y="455"/>
                  </a:lnTo>
                  <a:lnTo>
                    <a:pt x="247" y="445"/>
                  </a:lnTo>
                  <a:lnTo>
                    <a:pt x="243" y="436"/>
                  </a:lnTo>
                  <a:lnTo>
                    <a:pt x="241" y="426"/>
                  </a:lnTo>
                  <a:lnTo>
                    <a:pt x="239" y="421"/>
                  </a:lnTo>
                  <a:lnTo>
                    <a:pt x="245" y="421"/>
                  </a:lnTo>
                  <a:lnTo>
                    <a:pt x="251" y="419"/>
                  </a:lnTo>
                  <a:lnTo>
                    <a:pt x="256" y="419"/>
                  </a:lnTo>
                  <a:lnTo>
                    <a:pt x="260" y="421"/>
                  </a:lnTo>
                  <a:lnTo>
                    <a:pt x="266" y="425"/>
                  </a:lnTo>
                  <a:lnTo>
                    <a:pt x="272" y="432"/>
                  </a:lnTo>
                  <a:lnTo>
                    <a:pt x="281" y="440"/>
                  </a:lnTo>
                  <a:lnTo>
                    <a:pt x="293" y="447"/>
                  </a:lnTo>
                  <a:lnTo>
                    <a:pt x="300" y="451"/>
                  </a:lnTo>
                  <a:lnTo>
                    <a:pt x="312" y="455"/>
                  </a:lnTo>
                  <a:lnTo>
                    <a:pt x="323" y="459"/>
                  </a:lnTo>
                  <a:lnTo>
                    <a:pt x="335" y="464"/>
                  </a:lnTo>
                  <a:lnTo>
                    <a:pt x="348" y="472"/>
                  </a:lnTo>
                  <a:lnTo>
                    <a:pt x="362" y="480"/>
                  </a:lnTo>
                  <a:lnTo>
                    <a:pt x="377" y="491"/>
                  </a:lnTo>
                  <a:lnTo>
                    <a:pt x="391" y="503"/>
                  </a:lnTo>
                  <a:lnTo>
                    <a:pt x="408" y="518"/>
                  </a:lnTo>
                  <a:lnTo>
                    <a:pt x="429" y="537"/>
                  </a:lnTo>
                  <a:lnTo>
                    <a:pt x="456" y="558"/>
                  </a:lnTo>
                  <a:lnTo>
                    <a:pt x="486" y="581"/>
                  </a:lnTo>
                  <a:lnTo>
                    <a:pt x="517" y="601"/>
                  </a:lnTo>
                  <a:lnTo>
                    <a:pt x="550" y="620"/>
                  </a:lnTo>
                  <a:lnTo>
                    <a:pt x="578" y="638"/>
                  </a:lnTo>
                  <a:lnTo>
                    <a:pt x="605" y="647"/>
                  </a:lnTo>
                  <a:lnTo>
                    <a:pt x="594" y="630"/>
                  </a:lnTo>
                  <a:lnTo>
                    <a:pt x="578" y="611"/>
                  </a:lnTo>
                  <a:lnTo>
                    <a:pt x="557" y="590"/>
                  </a:lnTo>
                  <a:lnTo>
                    <a:pt x="534" y="569"/>
                  </a:lnTo>
                  <a:lnTo>
                    <a:pt x="511" y="548"/>
                  </a:lnTo>
                  <a:lnTo>
                    <a:pt x="488" y="531"/>
                  </a:lnTo>
                  <a:lnTo>
                    <a:pt x="465" y="516"/>
                  </a:lnTo>
                  <a:lnTo>
                    <a:pt x="446" y="504"/>
                  </a:lnTo>
                  <a:lnTo>
                    <a:pt x="408" y="478"/>
                  </a:lnTo>
                  <a:lnTo>
                    <a:pt x="383" y="447"/>
                  </a:lnTo>
                  <a:lnTo>
                    <a:pt x="368" y="415"/>
                  </a:lnTo>
                  <a:lnTo>
                    <a:pt x="360" y="383"/>
                  </a:lnTo>
                  <a:lnTo>
                    <a:pt x="358" y="354"/>
                  </a:lnTo>
                  <a:lnTo>
                    <a:pt x="358" y="329"/>
                  </a:lnTo>
                  <a:lnTo>
                    <a:pt x="358" y="310"/>
                  </a:lnTo>
                  <a:lnTo>
                    <a:pt x="354" y="303"/>
                  </a:lnTo>
                  <a:lnTo>
                    <a:pt x="350" y="291"/>
                  </a:lnTo>
                  <a:lnTo>
                    <a:pt x="345" y="274"/>
                  </a:lnTo>
                  <a:lnTo>
                    <a:pt x="337" y="257"/>
                  </a:lnTo>
                  <a:lnTo>
                    <a:pt x="325" y="238"/>
                  </a:lnTo>
                  <a:lnTo>
                    <a:pt x="312" y="221"/>
                  </a:lnTo>
                  <a:lnTo>
                    <a:pt x="297" y="204"/>
                  </a:lnTo>
                  <a:lnTo>
                    <a:pt x="276" y="191"/>
                  </a:lnTo>
                  <a:lnTo>
                    <a:pt x="253" y="181"/>
                  </a:lnTo>
                  <a:lnTo>
                    <a:pt x="249" y="175"/>
                  </a:lnTo>
                  <a:lnTo>
                    <a:pt x="249" y="164"/>
                  </a:lnTo>
                  <a:lnTo>
                    <a:pt x="253" y="152"/>
                  </a:lnTo>
                  <a:lnTo>
                    <a:pt x="260" y="147"/>
                  </a:lnTo>
                  <a:lnTo>
                    <a:pt x="270" y="158"/>
                  </a:lnTo>
                  <a:lnTo>
                    <a:pt x="283" y="172"/>
                  </a:lnTo>
                  <a:lnTo>
                    <a:pt x="297" y="187"/>
                  </a:lnTo>
                  <a:lnTo>
                    <a:pt x="314" y="202"/>
                  </a:lnTo>
                  <a:lnTo>
                    <a:pt x="331" y="217"/>
                  </a:lnTo>
                  <a:lnTo>
                    <a:pt x="348" y="227"/>
                  </a:lnTo>
                  <a:lnTo>
                    <a:pt x="368" y="236"/>
                  </a:lnTo>
                  <a:lnTo>
                    <a:pt x="387" y="238"/>
                  </a:lnTo>
                  <a:lnTo>
                    <a:pt x="385" y="213"/>
                  </a:lnTo>
                  <a:lnTo>
                    <a:pt x="381" y="177"/>
                  </a:lnTo>
                  <a:lnTo>
                    <a:pt x="373" y="139"/>
                  </a:lnTo>
                  <a:lnTo>
                    <a:pt x="364" y="97"/>
                  </a:lnTo>
                  <a:lnTo>
                    <a:pt x="352" y="59"/>
                  </a:lnTo>
                  <a:lnTo>
                    <a:pt x="341" y="29"/>
                  </a:lnTo>
                  <a:lnTo>
                    <a:pt x="327" y="8"/>
                  </a:lnTo>
                  <a:lnTo>
                    <a:pt x="316" y="0"/>
                  </a:lnTo>
                  <a:lnTo>
                    <a:pt x="291" y="6"/>
                  </a:lnTo>
                  <a:lnTo>
                    <a:pt x="274" y="17"/>
                  </a:lnTo>
                  <a:lnTo>
                    <a:pt x="262" y="31"/>
                  </a:lnTo>
                  <a:lnTo>
                    <a:pt x="253" y="46"/>
                  </a:lnTo>
                  <a:lnTo>
                    <a:pt x="247" y="61"/>
                  </a:lnTo>
                  <a:lnTo>
                    <a:pt x="241" y="76"/>
                  </a:lnTo>
                  <a:lnTo>
                    <a:pt x="235" y="86"/>
                  </a:lnTo>
                  <a:lnTo>
                    <a:pt x="230" y="94"/>
                  </a:lnTo>
                  <a:lnTo>
                    <a:pt x="224" y="84"/>
                  </a:lnTo>
                  <a:lnTo>
                    <a:pt x="216" y="78"/>
                  </a:lnTo>
                  <a:lnTo>
                    <a:pt x="207" y="73"/>
                  </a:lnTo>
                  <a:lnTo>
                    <a:pt x="193" y="71"/>
                  </a:lnTo>
                  <a:lnTo>
                    <a:pt x="178" y="75"/>
                  </a:lnTo>
                  <a:lnTo>
                    <a:pt x="159" y="82"/>
                  </a:lnTo>
                  <a:lnTo>
                    <a:pt x="138" y="95"/>
                  </a:lnTo>
                  <a:lnTo>
                    <a:pt x="111" y="116"/>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0" name="Freeform 66">
              <a:extLst>
                <a:ext uri="{FF2B5EF4-FFF2-40B4-BE49-F238E27FC236}">
                  <a16:creationId xmlns:a16="http://schemas.microsoft.com/office/drawing/2014/main" id="{F078E9B2-070D-E640-B1FD-270FEFBA62E6}"/>
                </a:ext>
              </a:extLst>
            </p:cNvPr>
            <p:cNvSpPr>
              <a:spLocks/>
            </p:cNvSpPr>
            <p:nvPr/>
          </p:nvSpPr>
          <p:spPr bwMode="auto">
            <a:xfrm>
              <a:off x="4154" y="3166"/>
              <a:ext cx="52" cy="48"/>
            </a:xfrm>
            <a:custGeom>
              <a:avLst/>
              <a:gdLst>
                <a:gd name="T0" fmla="*/ 0 w 103"/>
                <a:gd name="T1" fmla="*/ 0 h 97"/>
                <a:gd name="T2" fmla="*/ 7 w 103"/>
                <a:gd name="T3" fmla="*/ 6 h 97"/>
                <a:gd name="T4" fmla="*/ 17 w 103"/>
                <a:gd name="T5" fmla="*/ 12 h 97"/>
                <a:gd name="T6" fmla="*/ 27 w 103"/>
                <a:gd name="T7" fmla="*/ 17 h 97"/>
                <a:gd name="T8" fmla="*/ 36 w 103"/>
                <a:gd name="T9" fmla="*/ 23 h 97"/>
                <a:gd name="T10" fmla="*/ 46 w 103"/>
                <a:gd name="T11" fmla="*/ 31 h 97"/>
                <a:gd name="T12" fmla="*/ 55 w 103"/>
                <a:gd name="T13" fmla="*/ 37 h 97"/>
                <a:gd name="T14" fmla="*/ 63 w 103"/>
                <a:gd name="T15" fmla="*/ 42 h 97"/>
                <a:gd name="T16" fmla="*/ 71 w 103"/>
                <a:gd name="T17" fmla="*/ 48 h 97"/>
                <a:gd name="T18" fmla="*/ 84 w 103"/>
                <a:gd name="T19" fmla="*/ 57 h 97"/>
                <a:gd name="T20" fmla="*/ 96 w 103"/>
                <a:gd name="T21" fmla="*/ 67 h 97"/>
                <a:gd name="T22" fmla="*/ 103 w 103"/>
                <a:gd name="T23" fmla="*/ 76 h 97"/>
                <a:gd name="T24" fmla="*/ 103 w 103"/>
                <a:gd name="T25" fmla="*/ 86 h 97"/>
                <a:gd name="T26" fmla="*/ 97 w 103"/>
                <a:gd name="T27" fmla="*/ 94 h 97"/>
                <a:gd name="T28" fmla="*/ 86 w 103"/>
                <a:gd name="T29" fmla="*/ 97 h 97"/>
                <a:gd name="T30" fmla="*/ 71 w 103"/>
                <a:gd name="T31" fmla="*/ 95 h 97"/>
                <a:gd name="T32" fmla="*/ 53 w 103"/>
                <a:gd name="T33" fmla="*/ 86 h 97"/>
                <a:gd name="T34" fmla="*/ 48 w 103"/>
                <a:gd name="T35" fmla="*/ 90 h 97"/>
                <a:gd name="T36" fmla="*/ 40 w 103"/>
                <a:gd name="T37" fmla="*/ 94 h 97"/>
                <a:gd name="T38" fmla="*/ 30 w 103"/>
                <a:gd name="T39" fmla="*/ 94 h 97"/>
                <a:gd name="T40" fmla="*/ 21 w 103"/>
                <a:gd name="T41" fmla="*/ 90 h 97"/>
                <a:gd name="T42" fmla="*/ 11 w 103"/>
                <a:gd name="T43" fmla="*/ 80 h 97"/>
                <a:gd name="T44" fmla="*/ 6 w 103"/>
                <a:gd name="T45" fmla="*/ 61 h 97"/>
                <a:gd name="T46" fmla="*/ 0 w 103"/>
                <a:gd name="T47" fmla="*/ 37 h 97"/>
                <a:gd name="T48" fmla="*/ 0 w 103"/>
                <a:gd name="T49" fmla="*/ 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3" h="97">
                  <a:moveTo>
                    <a:pt x="0" y="0"/>
                  </a:moveTo>
                  <a:lnTo>
                    <a:pt x="7" y="6"/>
                  </a:lnTo>
                  <a:lnTo>
                    <a:pt x="17" y="12"/>
                  </a:lnTo>
                  <a:lnTo>
                    <a:pt x="27" y="17"/>
                  </a:lnTo>
                  <a:lnTo>
                    <a:pt x="36" y="23"/>
                  </a:lnTo>
                  <a:lnTo>
                    <a:pt x="46" y="31"/>
                  </a:lnTo>
                  <a:lnTo>
                    <a:pt x="55" y="37"/>
                  </a:lnTo>
                  <a:lnTo>
                    <a:pt x="63" y="42"/>
                  </a:lnTo>
                  <a:lnTo>
                    <a:pt x="71" y="48"/>
                  </a:lnTo>
                  <a:lnTo>
                    <a:pt x="84" y="57"/>
                  </a:lnTo>
                  <a:lnTo>
                    <a:pt x="96" y="67"/>
                  </a:lnTo>
                  <a:lnTo>
                    <a:pt x="103" y="76"/>
                  </a:lnTo>
                  <a:lnTo>
                    <a:pt x="103" y="86"/>
                  </a:lnTo>
                  <a:lnTo>
                    <a:pt x="97" y="94"/>
                  </a:lnTo>
                  <a:lnTo>
                    <a:pt x="86" y="97"/>
                  </a:lnTo>
                  <a:lnTo>
                    <a:pt x="71" y="95"/>
                  </a:lnTo>
                  <a:lnTo>
                    <a:pt x="53" y="86"/>
                  </a:lnTo>
                  <a:lnTo>
                    <a:pt x="48" y="90"/>
                  </a:lnTo>
                  <a:lnTo>
                    <a:pt x="40" y="94"/>
                  </a:lnTo>
                  <a:lnTo>
                    <a:pt x="30" y="94"/>
                  </a:lnTo>
                  <a:lnTo>
                    <a:pt x="21" y="90"/>
                  </a:lnTo>
                  <a:lnTo>
                    <a:pt x="11" y="80"/>
                  </a:lnTo>
                  <a:lnTo>
                    <a:pt x="6" y="61"/>
                  </a:lnTo>
                  <a:lnTo>
                    <a:pt x="0" y="37"/>
                  </a:lnTo>
                  <a:lnTo>
                    <a:pt x="0" y="0"/>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1" name="Freeform 67">
              <a:extLst>
                <a:ext uri="{FF2B5EF4-FFF2-40B4-BE49-F238E27FC236}">
                  <a16:creationId xmlns:a16="http://schemas.microsoft.com/office/drawing/2014/main" id="{2452B482-7F09-E942-A1B1-8A5371030054}"/>
                </a:ext>
              </a:extLst>
            </p:cNvPr>
            <p:cNvSpPr>
              <a:spLocks/>
            </p:cNvSpPr>
            <p:nvPr/>
          </p:nvSpPr>
          <p:spPr bwMode="auto">
            <a:xfrm>
              <a:off x="3921" y="3077"/>
              <a:ext cx="96" cy="357"/>
            </a:xfrm>
            <a:custGeom>
              <a:avLst/>
              <a:gdLst>
                <a:gd name="T0" fmla="*/ 62 w 194"/>
                <a:gd name="T1" fmla="*/ 50 h 714"/>
                <a:gd name="T2" fmla="*/ 50 w 194"/>
                <a:gd name="T3" fmla="*/ 124 h 714"/>
                <a:gd name="T4" fmla="*/ 46 w 194"/>
                <a:gd name="T5" fmla="*/ 208 h 714"/>
                <a:gd name="T6" fmla="*/ 64 w 194"/>
                <a:gd name="T7" fmla="*/ 324 h 714"/>
                <a:gd name="T8" fmla="*/ 87 w 194"/>
                <a:gd name="T9" fmla="*/ 354 h 714"/>
                <a:gd name="T10" fmla="*/ 102 w 194"/>
                <a:gd name="T11" fmla="*/ 354 h 714"/>
                <a:gd name="T12" fmla="*/ 98 w 194"/>
                <a:gd name="T13" fmla="*/ 330 h 714"/>
                <a:gd name="T14" fmla="*/ 81 w 194"/>
                <a:gd name="T15" fmla="*/ 236 h 714"/>
                <a:gd name="T16" fmla="*/ 87 w 194"/>
                <a:gd name="T17" fmla="*/ 132 h 714"/>
                <a:gd name="T18" fmla="*/ 108 w 194"/>
                <a:gd name="T19" fmla="*/ 27 h 714"/>
                <a:gd name="T20" fmla="*/ 132 w 194"/>
                <a:gd name="T21" fmla="*/ 2 h 714"/>
                <a:gd name="T22" fmla="*/ 157 w 194"/>
                <a:gd name="T23" fmla="*/ 6 h 714"/>
                <a:gd name="T24" fmla="*/ 163 w 194"/>
                <a:gd name="T25" fmla="*/ 44 h 714"/>
                <a:gd name="T26" fmla="*/ 159 w 194"/>
                <a:gd name="T27" fmla="*/ 105 h 714"/>
                <a:gd name="T28" fmla="*/ 150 w 194"/>
                <a:gd name="T29" fmla="*/ 181 h 714"/>
                <a:gd name="T30" fmla="*/ 144 w 194"/>
                <a:gd name="T31" fmla="*/ 288 h 714"/>
                <a:gd name="T32" fmla="*/ 154 w 194"/>
                <a:gd name="T33" fmla="*/ 373 h 714"/>
                <a:gd name="T34" fmla="*/ 167 w 194"/>
                <a:gd name="T35" fmla="*/ 428 h 714"/>
                <a:gd name="T36" fmla="*/ 182 w 194"/>
                <a:gd name="T37" fmla="*/ 478 h 714"/>
                <a:gd name="T38" fmla="*/ 194 w 194"/>
                <a:gd name="T39" fmla="*/ 543 h 714"/>
                <a:gd name="T40" fmla="*/ 184 w 194"/>
                <a:gd name="T41" fmla="*/ 565 h 714"/>
                <a:gd name="T42" fmla="*/ 173 w 194"/>
                <a:gd name="T43" fmla="*/ 569 h 714"/>
                <a:gd name="T44" fmla="*/ 161 w 194"/>
                <a:gd name="T45" fmla="*/ 556 h 714"/>
                <a:gd name="T46" fmla="*/ 146 w 194"/>
                <a:gd name="T47" fmla="*/ 529 h 714"/>
                <a:gd name="T48" fmla="*/ 134 w 194"/>
                <a:gd name="T49" fmla="*/ 495 h 714"/>
                <a:gd name="T50" fmla="*/ 110 w 194"/>
                <a:gd name="T51" fmla="*/ 461 h 714"/>
                <a:gd name="T52" fmla="*/ 83 w 194"/>
                <a:gd name="T53" fmla="*/ 476 h 714"/>
                <a:gd name="T54" fmla="*/ 98 w 194"/>
                <a:gd name="T55" fmla="*/ 539 h 714"/>
                <a:gd name="T56" fmla="*/ 115 w 194"/>
                <a:gd name="T57" fmla="*/ 579 h 714"/>
                <a:gd name="T58" fmla="*/ 134 w 194"/>
                <a:gd name="T59" fmla="*/ 617 h 714"/>
                <a:gd name="T60" fmla="*/ 152 w 194"/>
                <a:gd name="T61" fmla="*/ 661 h 714"/>
                <a:gd name="T62" fmla="*/ 157 w 194"/>
                <a:gd name="T63" fmla="*/ 701 h 714"/>
                <a:gd name="T64" fmla="*/ 142 w 194"/>
                <a:gd name="T65" fmla="*/ 704 h 714"/>
                <a:gd name="T66" fmla="*/ 110 w 194"/>
                <a:gd name="T67" fmla="*/ 649 h 714"/>
                <a:gd name="T68" fmla="*/ 73 w 194"/>
                <a:gd name="T69" fmla="*/ 569 h 714"/>
                <a:gd name="T70" fmla="*/ 42 w 194"/>
                <a:gd name="T71" fmla="*/ 482 h 714"/>
                <a:gd name="T72" fmla="*/ 23 w 194"/>
                <a:gd name="T73" fmla="*/ 402 h 714"/>
                <a:gd name="T74" fmla="*/ 4 w 194"/>
                <a:gd name="T75" fmla="*/ 297 h 714"/>
                <a:gd name="T76" fmla="*/ 0 w 194"/>
                <a:gd name="T77" fmla="*/ 183 h 714"/>
                <a:gd name="T78" fmla="*/ 27 w 194"/>
                <a:gd name="T79" fmla="*/ 77 h 7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94" h="714">
                  <a:moveTo>
                    <a:pt x="60" y="33"/>
                  </a:moveTo>
                  <a:lnTo>
                    <a:pt x="62" y="50"/>
                  </a:lnTo>
                  <a:lnTo>
                    <a:pt x="56" y="84"/>
                  </a:lnTo>
                  <a:lnTo>
                    <a:pt x="50" y="124"/>
                  </a:lnTo>
                  <a:lnTo>
                    <a:pt x="46" y="162"/>
                  </a:lnTo>
                  <a:lnTo>
                    <a:pt x="46" y="208"/>
                  </a:lnTo>
                  <a:lnTo>
                    <a:pt x="52" y="269"/>
                  </a:lnTo>
                  <a:lnTo>
                    <a:pt x="64" y="324"/>
                  </a:lnTo>
                  <a:lnTo>
                    <a:pt x="81" y="350"/>
                  </a:lnTo>
                  <a:lnTo>
                    <a:pt x="87" y="354"/>
                  </a:lnTo>
                  <a:lnTo>
                    <a:pt x="96" y="356"/>
                  </a:lnTo>
                  <a:lnTo>
                    <a:pt x="102" y="354"/>
                  </a:lnTo>
                  <a:lnTo>
                    <a:pt x="104" y="350"/>
                  </a:lnTo>
                  <a:lnTo>
                    <a:pt x="98" y="330"/>
                  </a:lnTo>
                  <a:lnTo>
                    <a:pt x="88" y="288"/>
                  </a:lnTo>
                  <a:lnTo>
                    <a:pt x="81" y="236"/>
                  </a:lnTo>
                  <a:lnTo>
                    <a:pt x="81" y="185"/>
                  </a:lnTo>
                  <a:lnTo>
                    <a:pt x="87" y="132"/>
                  </a:lnTo>
                  <a:lnTo>
                    <a:pt x="96" y="75"/>
                  </a:lnTo>
                  <a:lnTo>
                    <a:pt x="108" y="27"/>
                  </a:lnTo>
                  <a:lnTo>
                    <a:pt x="119" y="6"/>
                  </a:lnTo>
                  <a:lnTo>
                    <a:pt x="132" y="2"/>
                  </a:lnTo>
                  <a:lnTo>
                    <a:pt x="146" y="0"/>
                  </a:lnTo>
                  <a:lnTo>
                    <a:pt x="157" y="6"/>
                  </a:lnTo>
                  <a:lnTo>
                    <a:pt x="163" y="21"/>
                  </a:lnTo>
                  <a:lnTo>
                    <a:pt x="163" y="44"/>
                  </a:lnTo>
                  <a:lnTo>
                    <a:pt x="163" y="73"/>
                  </a:lnTo>
                  <a:lnTo>
                    <a:pt x="159" y="105"/>
                  </a:lnTo>
                  <a:lnTo>
                    <a:pt x="155" y="139"/>
                  </a:lnTo>
                  <a:lnTo>
                    <a:pt x="150" y="181"/>
                  </a:lnTo>
                  <a:lnTo>
                    <a:pt x="146" y="234"/>
                  </a:lnTo>
                  <a:lnTo>
                    <a:pt x="144" y="288"/>
                  </a:lnTo>
                  <a:lnTo>
                    <a:pt x="148" y="335"/>
                  </a:lnTo>
                  <a:lnTo>
                    <a:pt x="154" y="373"/>
                  </a:lnTo>
                  <a:lnTo>
                    <a:pt x="161" y="404"/>
                  </a:lnTo>
                  <a:lnTo>
                    <a:pt x="167" y="428"/>
                  </a:lnTo>
                  <a:lnTo>
                    <a:pt x="173" y="449"/>
                  </a:lnTo>
                  <a:lnTo>
                    <a:pt x="182" y="478"/>
                  </a:lnTo>
                  <a:lnTo>
                    <a:pt x="190" y="512"/>
                  </a:lnTo>
                  <a:lnTo>
                    <a:pt x="194" y="543"/>
                  </a:lnTo>
                  <a:lnTo>
                    <a:pt x="190" y="560"/>
                  </a:lnTo>
                  <a:lnTo>
                    <a:pt x="184" y="565"/>
                  </a:lnTo>
                  <a:lnTo>
                    <a:pt x="178" y="569"/>
                  </a:lnTo>
                  <a:lnTo>
                    <a:pt x="173" y="569"/>
                  </a:lnTo>
                  <a:lnTo>
                    <a:pt x="167" y="565"/>
                  </a:lnTo>
                  <a:lnTo>
                    <a:pt x="161" y="556"/>
                  </a:lnTo>
                  <a:lnTo>
                    <a:pt x="154" y="545"/>
                  </a:lnTo>
                  <a:lnTo>
                    <a:pt x="146" y="529"/>
                  </a:lnTo>
                  <a:lnTo>
                    <a:pt x="140" y="514"/>
                  </a:lnTo>
                  <a:lnTo>
                    <a:pt x="134" y="495"/>
                  </a:lnTo>
                  <a:lnTo>
                    <a:pt x="123" y="474"/>
                  </a:lnTo>
                  <a:lnTo>
                    <a:pt x="110" y="461"/>
                  </a:lnTo>
                  <a:lnTo>
                    <a:pt x="92" y="459"/>
                  </a:lnTo>
                  <a:lnTo>
                    <a:pt x="83" y="476"/>
                  </a:lnTo>
                  <a:lnTo>
                    <a:pt x="87" y="506"/>
                  </a:lnTo>
                  <a:lnTo>
                    <a:pt x="98" y="539"/>
                  </a:lnTo>
                  <a:lnTo>
                    <a:pt x="110" y="565"/>
                  </a:lnTo>
                  <a:lnTo>
                    <a:pt x="115" y="579"/>
                  </a:lnTo>
                  <a:lnTo>
                    <a:pt x="125" y="596"/>
                  </a:lnTo>
                  <a:lnTo>
                    <a:pt x="134" y="617"/>
                  </a:lnTo>
                  <a:lnTo>
                    <a:pt x="144" y="640"/>
                  </a:lnTo>
                  <a:lnTo>
                    <a:pt x="152" y="661"/>
                  </a:lnTo>
                  <a:lnTo>
                    <a:pt x="155" y="681"/>
                  </a:lnTo>
                  <a:lnTo>
                    <a:pt x="157" y="701"/>
                  </a:lnTo>
                  <a:lnTo>
                    <a:pt x="154" y="714"/>
                  </a:lnTo>
                  <a:lnTo>
                    <a:pt x="142" y="704"/>
                  </a:lnTo>
                  <a:lnTo>
                    <a:pt x="127" y="681"/>
                  </a:lnTo>
                  <a:lnTo>
                    <a:pt x="110" y="649"/>
                  </a:lnTo>
                  <a:lnTo>
                    <a:pt x="92" y="611"/>
                  </a:lnTo>
                  <a:lnTo>
                    <a:pt x="73" y="569"/>
                  </a:lnTo>
                  <a:lnTo>
                    <a:pt x="58" y="525"/>
                  </a:lnTo>
                  <a:lnTo>
                    <a:pt x="42" y="482"/>
                  </a:lnTo>
                  <a:lnTo>
                    <a:pt x="33" y="444"/>
                  </a:lnTo>
                  <a:lnTo>
                    <a:pt x="23" y="402"/>
                  </a:lnTo>
                  <a:lnTo>
                    <a:pt x="14" y="352"/>
                  </a:lnTo>
                  <a:lnTo>
                    <a:pt x="4" y="297"/>
                  </a:lnTo>
                  <a:lnTo>
                    <a:pt x="0" y="240"/>
                  </a:lnTo>
                  <a:lnTo>
                    <a:pt x="0" y="183"/>
                  </a:lnTo>
                  <a:lnTo>
                    <a:pt x="8" y="126"/>
                  </a:lnTo>
                  <a:lnTo>
                    <a:pt x="27" y="77"/>
                  </a:lnTo>
                  <a:lnTo>
                    <a:pt x="60" y="3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2" name="Freeform 68">
              <a:extLst>
                <a:ext uri="{FF2B5EF4-FFF2-40B4-BE49-F238E27FC236}">
                  <a16:creationId xmlns:a16="http://schemas.microsoft.com/office/drawing/2014/main" id="{0631C0AE-BC57-204C-950E-F8490983405E}"/>
                </a:ext>
              </a:extLst>
            </p:cNvPr>
            <p:cNvSpPr>
              <a:spLocks/>
            </p:cNvSpPr>
            <p:nvPr/>
          </p:nvSpPr>
          <p:spPr bwMode="auto">
            <a:xfrm>
              <a:off x="4543" y="2637"/>
              <a:ext cx="87" cy="144"/>
            </a:xfrm>
            <a:custGeom>
              <a:avLst/>
              <a:gdLst>
                <a:gd name="T0" fmla="*/ 69 w 174"/>
                <a:gd name="T1" fmla="*/ 15 h 289"/>
                <a:gd name="T2" fmla="*/ 61 w 174"/>
                <a:gd name="T3" fmla="*/ 13 h 289"/>
                <a:gd name="T4" fmla="*/ 51 w 174"/>
                <a:gd name="T5" fmla="*/ 9 h 289"/>
                <a:gd name="T6" fmla="*/ 42 w 174"/>
                <a:gd name="T7" fmla="*/ 7 h 289"/>
                <a:gd name="T8" fmla="*/ 32 w 174"/>
                <a:gd name="T9" fmla="*/ 4 h 289"/>
                <a:gd name="T10" fmla="*/ 23 w 174"/>
                <a:gd name="T11" fmla="*/ 2 h 289"/>
                <a:gd name="T12" fmla="*/ 15 w 174"/>
                <a:gd name="T13" fmla="*/ 2 h 289"/>
                <a:gd name="T14" fmla="*/ 7 w 174"/>
                <a:gd name="T15" fmla="*/ 0 h 289"/>
                <a:gd name="T16" fmla="*/ 0 w 174"/>
                <a:gd name="T17" fmla="*/ 0 h 289"/>
                <a:gd name="T18" fmla="*/ 11 w 174"/>
                <a:gd name="T19" fmla="*/ 7 h 289"/>
                <a:gd name="T20" fmla="*/ 25 w 174"/>
                <a:gd name="T21" fmla="*/ 15 h 289"/>
                <a:gd name="T22" fmla="*/ 40 w 174"/>
                <a:gd name="T23" fmla="*/ 24 h 289"/>
                <a:gd name="T24" fmla="*/ 53 w 174"/>
                <a:gd name="T25" fmla="*/ 32 h 289"/>
                <a:gd name="T26" fmla="*/ 67 w 174"/>
                <a:gd name="T27" fmla="*/ 42 h 289"/>
                <a:gd name="T28" fmla="*/ 78 w 174"/>
                <a:gd name="T29" fmla="*/ 49 h 289"/>
                <a:gd name="T30" fmla="*/ 86 w 174"/>
                <a:gd name="T31" fmla="*/ 57 h 289"/>
                <a:gd name="T32" fmla="*/ 92 w 174"/>
                <a:gd name="T33" fmla="*/ 61 h 289"/>
                <a:gd name="T34" fmla="*/ 99 w 174"/>
                <a:gd name="T35" fmla="*/ 78 h 289"/>
                <a:gd name="T36" fmla="*/ 113 w 174"/>
                <a:gd name="T37" fmla="*/ 106 h 289"/>
                <a:gd name="T38" fmla="*/ 130 w 174"/>
                <a:gd name="T39" fmla="*/ 140 h 289"/>
                <a:gd name="T40" fmla="*/ 147 w 174"/>
                <a:gd name="T41" fmla="*/ 171 h 289"/>
                <a:gd name="T42" fmla="*/ 153 w 174"/>
                <a:gd name="T43" fmla="*/ 194 h 289"/>
                <a:gd name="T44" fmla="*/ 159 w 174"/>
                <a:gd name="T45" fmla="*/ 226 h 289"/>
                <a:gd name="T46" fmla="*/ 164 w 174"/>
                <a:gd name="T47" fmla="*/ 257 h 289"/>
                <a:gd name="T48" fmla="*/ 164 w 174"/>
                <a:gd name="T49" fmla="*/ 279 h 289"/>
                <a:gd name="T50" fmla="*/ 166 w 174"/>
                <a:gd name="T51" fmla="*/ 279 h 289"/>
                <a:gd name="T52" fmla="*/ 168 w 174"/>
                <a:gd name="T53" fmla="*/ 281 h 289"/>
                <a:gd name="T54" fmla="*/ 172 w 174"/>
                <a:gd name="T55" fmla="*/ 285 h 289"/>
                <a:gd name="T56" fmla="*/ 174 w 174"/>
                <a:gd name="T57" fmla="*/ 289 h 289"/>
                <a:gd name="T58" fmla="*/ 174 w 174"/>
                <a:gd name="T59" fmla="*/ 257 h 289"/>
                <a:gd name="T60" fmla="*/ 172 w 174"/>
                <a:gd name="T61" fmla="*/ 222 h 289"/>
                <a:gd name="T62" fmla="*/ 168 w 174"/>
                <a:gd name="T63" fmla="*/ 188 h 289"/>
                <a:gd name="T64" fmla="*/ 164 w 174"/>
                <a:gd name="T65" fmla="*/ 161 h 289"/>
                <a:gd name="T66" fmla="*/ 161 w 174"/>
                <a:gd name="T67" fmla="*/ 150 h 289"/>
                <a:gd name="T68" fmla="*/ 157 w 174"/>
                <a:gd name="T69" fmla="*/ 137 h 289"/>
                <a:gd name="T70" fmla="*/ 151 w 174"/>
                <a:gd name="T71" fmla="*/ 123 h 289"/>
                <a:gd name="T72" fmla="*/ 143 w 174"/>
                <a:gd name="T73" fmla="*/ 106 h 289"/>
                <a:gd name="T74" fmla="*/ 132 w 174"/>
                <a:gd name="T75" fmla="*/ 87 h 289"/>
                <a:gd name="T76" fmla="*/ 117 w 174"/>
                <a:gd name="T77" fmla="*/ 66 h 289"/>
                <a:gd name="T78" fmla="*/ 95 w 174"/>
                <a:gd name="T79" fmla="*/ 42 h 289"/>
                <a:gd name="T80" fmla="*/ 69 w 174"/>
                <a:gd name="T81" fmla="*/ 15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74" h="289">
                  <a:moveTo>
                    <a:pt x="69" y="15"/>
                  </a:moveTo>
                  <a:lnTo>
                    <a:pt x="61" y="13"/>
                  </a:lnTo>
                  <a:lnTo>
                    <a:pt x="51" y="9"/>
                  </a:lnTo>
                  <a:lnTo>
                    <a:pt x="42" y="7"/>
                  </a:lnTo>
                  <a:lnTo>
                    <a:pt x="32" y="4"/>
                  </a:lnTo>
                  <a:lnTo>
                    <a:pt x="23" y="2"/>
                  </a:lnTo>
                  <a:lnTo>
                    <a:pt x="15" y="2"/>
                  </a:lnTo>
                  <a:lnTo>
                    <a:pt x="7" y="0"/>
                  </a:lnTo>
                  <a:lnTo>
                    <a:pt x="0" y="0"/>
                  </a:lnTo>
                  <a:lnTo>
                    <a:pt x="11" y="7"/>
                  </a:lnTo>
                  <a:lnTo>
                    <a:pt x="25" y="15"/>
                  </a:lnTo>
                  <a:lnTo>
                    <a:pt x="40" y="24"/>
                  </a:lnTo>
                  <a:lnTo>
                    <a:pt x="53" y="32"/>
                  </a:lnTo>
                  <a:lnTo>
                    <a:pt x="67" y="42"/>
                  </a:lnTo>
                  <a:lnTo>
                    <a:pt x="78" y="49"/>
                  </a:lnTo>
                  <a:lnTo>
                    <a:pt x="86" y="57"/>
                  </a:lnTo>
                  <a:lnTo>
                    <a:pt x="92" y="61"/>
                  </a:lnTo>
                  <a:lnTo>
                    <a:pt x="99" y="78"/>
                  </a:lnTo>
                  <a:lnTo>
                    <a:pt x="113" y="106"/>
                  </a:lnTo>
                  <a:lnTo>
                    <a:pt x="130" y="140"/>
                  </a:lnTo>
                  <a:lnTo>
                    <a:pt x="147" y="171"/>
                  </a:lnTo>
                  <a:lnTo>
                    <a:pt x="153" y="194"/>
                  </a:lnTo>
                  <a:lnTo>
                    <a:pt x="159" y="226"/>
                  </a:lnTo>
                  <a:lnTo>
                    <a:pt x="164" y="257"/>
                  </a:lnTo>
                  <a:lnTo>
                    <a:pt x="164" y="279"/>
                  </a:lnTo>
                  <a:lnTo>
                    <a:pt x="166" y="279"/>
                  </a:lnTo>
                  <a:lnTo>
                    <a:pt x="168" y="281"/>
                  </a:lnTo>
                  <a:lnTo>
                    <a:pt x="172" y="285"/>
                  </a:lnTo>
                  <a:lnTo>
                    <a:pt x="174" y="289"/>
                  </a:lnTo>
                  <a:lnTo>
                    <a:pt x="174" y="257"/>
                  </a:lnTo>
                  <a:lnTo>
                    <a:pt x="172" y="222"/>
                  </a:lnTo>
                  <a:lnTo>
                    <a:pt x="168" y="188"/>
                  </a:lnTo>
                  <a:lnTo>
                    <a:pt x="164" y="161"/>
                  </a:lnTo>
                  <a:lnTo>
                    <a:pt x="161" y="150"/>
                  </a:lnTo>
                  <a:lnTo>
                    <a:pt x="157" y="137"/>
                  </a:lnTo>
                  <a:lnTo>
                    <a:pt x="151" y="123"/>
                  </a:lnTo>
                  <a:lnTo>
                    <a:pt x="143" y="106"/>
                  </a:lnTo>
                  <a:lnTo>
                    <a:pt x="132" y="87"/>
                  </a:lnTo>
                  <a:lnTo>
                    <a:pt x="117" y="66"/>
                  </a:lnTo>
                  <a:lnTo>
                    <a:pt x="95" y="42"/>
                  </a:lnTo>
                  <a:lnTo>
                    <a:pt x="69" y="15"/>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3" name="Freeform 69">
              <a:extLst>
                <a:ext uri="{FF2B5EF4-FFF2-40B4-BE49-F238E27FC236}">
                  <a16:creationId xmlns:a16="http://schemas.microsoft.com/office/drawing/2014/main" id="{8780F715-A2A4-8740-9C3F-0BEA673CDBB7}"/>
                </a:ext>
              </a:extLst>
            </p:cNvPr>
            <p:cNvSpPr>
              <a:spLocks/>
            </p:cNvSpPr>
            <p:nvPr/>
          </p:nvSpPr>
          <p:spPr bwMode="auto">
            <a:xfrm>
              <a:off x="4310" y="2939"/>
              <a:ext cx="26" cy="65"/>
            </a:xfrm>
            <a:custGeom>
              <a:avLst/>
              <a:gdLst>
                <a:gd name="T0" fmla="*/ 25 w 54"/>
                <a:gd name="T1" fmla="*/ 0 h 129"/>
                <a:gd name="T2" fmla="*/ 4 w 54"/>
                <a:gd name="T3" fmla="*/ 32 h 129"/>
                <a:gd name="T4" fmla="*/ 0 w 54"/>
                <a:gd name="T5" fmla="*/ 72 h 129"/>
                <a:gd name="T6" fmla="*/ 8 w 54"/>
                <a:gd name="T7" fmla="*/ 106 h 129"/>
                <a:gd name="T8" fmla="*/ 17 w 54"/>
                <a:gd name="T9" fmla="*/ 129 h 129"/>
                <a:gd name="T10" fmla="*/ 27 w 54"/>
                <a:gd name="T11" fmla="*/ 127 h 129"/>
                <a:gd name="T12" fmla="*/ 38 w 54"/>
                <a:gd name="T13" fmla="*/ 123 h 129"/>
                <a:gd name="T14" fmla="*/ 48 w 54"/>
                <a:gd name="T15" fmla="*/ 118 h 129"/>
                <a:gd name="T16" fmla="*/ 54 w 54"/>
                <a:gd name="T17" fmla="*/ 112 h 129"/>
                <a:gd name="T18" fmla="*/ 37 w 54"/>
                <a:gd name="T19" fmla="*/ 93 h 129"/>
                <a:gd name="T20" fmla="*/ 25 w 54"/>
                <a:gd name="T21" fmla="*/ 64 h 129"/>
                <a:gd name="T22" fmla="*/ 19 w 54"/>
                <a:gd name="T23" fmla="*/ 32 h 129"/>
                <a:gd name="T24" fmla="*/ 25 w 54"/>
                <a:gd name="T25" fmla="*/ 0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 h="129">
                  <a:moveTo>
                    <a:pt x="25" y="0"/>
                  </a:moveTo>
                  <a:lnTo>
                    <a:pt x="4" y="32"/>
                  </a:lnTo>
                  <a:lnTo>
                    <a:pt x="0" y="72"/>
                  </a:lnTo>
                  <a:lnTo>
                    <a:pt x="8" y="106"/>
                  </a:lnTo>
                  <a:lnTo>
                    <a:pt x="17" y="129"/>
                  </a:lnTo>
                  <a:lnTo>
                    <a:pt x="27" y="127"/>
                  </a:lnTo>
                  <a:lnTo>
                    <a:pt x="38" y="123"/>
                  </a:lnTo>
                  <a:lnTo>
                    <a:pt x="48" y="118"/>
                  </a:lnTo>
                  <a:lnTo>
                    <a:pt x="54" y="112"/>
                  </a:lnTo>
                  <a:lnTo>
                    <a:pt x="37" y="93"/>
                  </a:lnTo>
                  <a:lnTo>
                    <a:pt x="25" y="64"/>
                  </a:lnTo>
                  <a:lnTo>
                    <a:pt x="19" y="32"/>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4" name="Freeform 70">
              <a:extLst>
                <a:ext uri="{FF2B5EF4-FFF2-40B4-BE49-F238E27FC236}">
                  <a16:creationId xmlns:a16="http://schemas.microsoft.com/office/drawing/2014/main" id="{A198C389-087A-0346-A8A2-F974736ED409}"/>
                </a:ext>
              </a:extLst>
            </p:cNvPr>
            <p:cNvSpPr>
              <a:spLocks/>
            </p:cNvSpPr>
            <p:nvPr/>
          </p:nvSpPr>
          <p:spPr bwMode="auto">
            <a:xfrm>
              <a:off x="4338" y="2975"/>
              <a:ext cx="19" cy="19"/>
            </a:xfrm>
            <a:custGeom>
              <a:avLst/>
              <a:gdLst>
                <a:gd name="T0" fmla="*/ 17 w 36"/>
                <a:gd name="T1" fmla="*/ 0 h 38"/>
                <a:gd name="T2" fmla="*/ 28 w 36"/>
                <a:gd name="T3" fmla="*/ 4 h 38"/>
                <a:gd name="T4" fmla="*/ 36 w 36"/>
                <a:gd name="T5" fmla="*/ 15 h 38"/>
                <a:gd name="T6" fmla="*/ 34 w 36"/>
                <a:gd name="T7" fmla="*/ 30 h 38"/>
                <a:gd name="T8" fmla="*/ 21 w 36"/>
                <a:gd name="T9" fmla="*/ 38 h 38"/>
                <a:gd name="T10" fmla="*/ 5 w 36"/>
                <a:gd name="T11" fmla="*/ 34 h 38"/>
                <a:gd name="T12" fmla="*/ 0 w 36"/>
                <a:gd name="T13" fmla="*/ 23 h 38"/>
                <a:gd name="T14" fmla="*/ 3 w 36"/>
                <a:gd name="T15" fmla="*/ 9 h 38"/>
                <a:gd name="T16" fmla="*/ 17 w 36"/>
                <a:gd name="T17"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 h="38">
                  <a:moveTo>
                    <a:pt x="17" y="0"/>
                  </a:moveTo>
                  <a:lnTo>
                    <a:pt x="28" y="4"/>
                  </a:lnTo>
                  <a:lnTo>
                    <a:pt x="36" y="15"/>
                  </a:lnTo>
                  <a:lnTo>
                    <a:pt x="34" y="30"/>
                  </a:lnTo>
                  <a:lnTo>
                    <a:pt x="21" y="38"/>
                  </a:lnTo>
                  <a:lnTo>
                    <a:pt x="5" y="34"/>
                  </a:lnTo>
                  <a:lnTo>
                    <a:pt x="0" y="23"/>
                  </a:lnTo>
                  <a:lnTo>
                    <a:pt x="3" y="9"/>
                  </a:lnTo>
                  <a:lnTo>
                    <a:pt x="1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5" name="Freeform 71">
              <a:extLst>
                <a:ext uri="{FF2B5EF4-FFF2-40B4-BE49-F238E27FC236}">
                  <a16:creationId xmlns:a16="http://schemas.microsoft.com/office/drawing/2014/main" id="{6629D7BE-0781-B84C-B87C-B0F3AFAFAB63}"/>
                </a:ext>
              </a:extLst>
            </p:cNvPr>
            <p:cNvSpPr>
              <a:spLocks/>
            </p:cNvSpPr>
            <p:nvPr/>
          </p:nvSpPr>
          <p:spPr bwMode="auto">
            <a:xfrm>
              <a:off x="4388" y="2931"/>
              <a:ext cx="11" cy="11"/>
            </a:xfrm>
            <a:custGeom>
              <a:avLst/>
              <a:gdLst>
                <a:gd name="T0" fmla="*/ 10 w 21"/>
                <a:gd name="T1" fmla="*/ 0 h 22"/>
                <a:gd name="T2" fmla="*/ 18 w 21"/>
                <a:gd name="T3" fmla="*/ 0 h 22"/>
                <a:gd name="T4" fmla="*/ 21 w 21"/>
                <a:gd name="T5" fmla="*/ 7 h 22"/>
                <a:gd name="T6" fmla="*/ 19 w 21"/>
                <a:gd name="T7" fmla="*/ 17 h 22"/>
                <a:gd name="T8" fmla="*/ 14 w 21"/>
                <a:gd name="T9" fmla="*/ 22 h 22"/>
                <a:gd name="T10" fmla="*/ 4 w 21"/>
                <a:gd name="T11" fmla="*/ 20 h 22"/>
                <a:gd name="T12" fmla="*/ 0 w 21"/>
                <a:gd name="T13" fmla="*/ 13 h 22"/>
                <a:gd name="T14" fmla="*/ 0 w 21"/>
                <a:gd name="T15" fmla="*/ 5 h 22"/>
                <a:gd name="T16" fmla="*/ 10 w 21"/>
                <a:gd name="T1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2">
                  <a:moveTo>
                    <a:pt x="10" y="0"/>
                  </a:moveTo>
                  <a:lnTo>
                    <a:pt x="18" y="0"/>
                  </a:lnTo>
                  <a:lnTo>
                    <a:pt x="21" y="7"/>
                  </a:lnTo>
                  <a:lnTo>
                    <a:pt x="19" y="17"/>
                  </a:lnTo>
                  <a:lnTo>
                    <a:pt x="14" y="22"/>
                  </a:lnTo>
                  <a:lnTo>
                    <a:pt x="4" y="20"/>
                  </a:lnTo>
                  <a:lnTo>
                    <a:pt x="0" y="13"/>
                  </a:lnTo>
                  <a:lnTo>
                    <a:pt x="0" y="5"/>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6" name="Freeform 72">
              <a:extLst>
                <a:ext uri="{FF2B5EF4-FFF2-40B4-BE49-F238E27FC236}">
                  <a16:creationId xmlns:a16="http://schemas.microsoft.com/office/drawing/2014/main" id="{C60A9C12-ADD8-064F-95C9-FCBD039EC2EC}"/>
                </a:ext>
              </a:extLst>
            </p:cNvPr>
            <p:cNvSpPr>
              <a:spLocks/>
            </p:cNvSpPr>
            <p:nvPr/>
          </p:nvSpPr>
          <p:spPr bwMode="auto">
            <a:xfrm>
              <a:off x="4367" y="2851"/>
              <a:ext cx="26" cy="36"/>
            </a:xfrm>
            <a:custGeom>
              <a:avLst/>
              <a:gdLst>
                <a:gd name="T0" fmla="*/ 0 w 52"/>
                <a:gd name="T1" fmla="*/ 47 h 72"/>
                <a:gd name="T2" fmla="*/ 14 w 52"/>
                <a:gd name="T3" fmla="*/ 38 h 72"/>
                <a:gd name="T4" fmla="*/ 29 w 52"/>
                <a:gd name="T5" fmla="*/ 24 h 72"/>
                <a:gd name="T6" fmla="*/ 42 w 52"/>
                <a:gd name="T7" fmla="*/ 11 h 72"/>
                <a:gd name="T8" fmla="*/ 50 w 52"/>
                <a:gd name="T9" fmla="*/ 0 h 72"/>
                <a:gd name="T10" fmla="*/ 52 w 52"/>
                <a:gd name="T11" fmla="*/ 9 h 72"/>
                <a:gd name="T12" fmla="*/ 50 w 52"/>
                <a:gd name="T13" fmla="*/ 21 h 72"/>
                <a:gd name="T14" fmla="*/ 46 w 52"/>
                <a:gd name="T15" fmla="*/ 30 h 72"/>
                <a:gd name="T16" fmla="*/ 38 w 52"/>
                <a:gd name="T17" fmla="*/ 40 h 72"/>
                <a:gd name="T18" fmla="*/ 40 w 52"/>
                <a:gd name="T19" fmla="*/ 51 h 72"/>
                <a:gd name="T20" fmla="*/ 38 w 52"/>
                <a:gd name="T21" fmla="*/ 61 h 72"/>
                <a:gd name="T22" fmla="*/ 37 w 52"/>
                <a:gd name="T23" fmla="*/ 66 h 72"/>
                <a:gd name="T24" fmla="*/ 33 w 52"/>
                <a:gd name="T25" fmla="*/ 70 h 72"/>
                <a:gd name="T26" fmla="*/ 29 w 52"/>
                <a:gd name="T27" fmla="*/ 72 h 72"/>
                <a:gd name="T28" fmla="*/ 23 w 52"/>
                <a:gd name="T29" fmla="*/ 70 h 72"/>
                <a:gd name="T30" fmla="*/ 19 w 52"/>
                <a:gd name="T31" fmla="*/ 66 h 72"/>
                <a:gd name="T32" fmla="*/ 17 w 52"/>
                <a:gd name="T33" fmla="*/ 53 h 72"/>
                <a:gd name="T34" fmla="*/ 14 w 52"/>
                <a:gd name="T35" fmla="*/ 55 h 72"/>
                <a:gd name="T36" fmla="*/ 8 w 52"/>
                <a:gd name="T37" fmla="*/ 57 h 72"/>
                <a:gd name="T38" fmla="*/ 4 w 52"/>
                <a:gd name="T39" fmla="*/ 61 h 72"/>
                <a:gd name="T40" fmla="*/ 2 w 52"/>
                <a:gd name="T41" fmla="*/ 61 h 72"/>
                <a:gd name="T42" fmla="*/ 0 w 52"/>
                <a:gd name="T43" fmla="*/ 47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2" h="72">
                  <a:moveTo>
                    <a:pt x="0" y="47"/>
                  </a:moveTo>
                  <a:lnTo>
                    <a:pt x="14" y="38"/>
                  </a:lnTo>
                  <a:lnTo>
                    <a:pt x="29" y="24"/>
                  </a:lnTo>
                  <a:lnTo>
                    <a:pt x="42" y="11"/>
                  </a:lnTo>
                  <a:lnTo>
                    <a:pt x="50" y="0"/>
                  </a:lnTo>
                  <a:lnTo>
                    <a:pt x="52" y="9"/>
                  </a:lnTo>
                  <a:lnTo>
                    <a:pt x="50" y="21"/>
                  </a:lnTo>
                  <a:lnTo>
                    <a:pt x="46" y="30"/>
                  </a:lnTo>
                  <a:lnTo>
                    <a:pt x="38" y="40"/>
                  </a:lnTo>
                  <a:lnTo>
                    <a:pt x="40" y="51"/>
                  </a:lnTo>
                  <a:lnTo>
                    <a:pt x="38" y="61"/>
                  </a:lnTo>
                  <a:lnTo>
                    <a:pt x="37" y="66"/>
                  </a:lnTo>
                  <a:lnTo>
                    <a:pt x="33" y="70"/>
                  </a:lnTo>
                  <a:lnTo>
                    <a:pt x="29" y="72"/>
                  </a:lnTo>
                  <a:lnTo>
                    <a:pt x="23" y="70"/>
                  </a:lnTo>
                  <a:lnTo>
                    <a:pt x="19" y="66"/>
                  </a:lnTo>
                  <a:lnTo>
                    <a:pt x="17" y="53"/>
                  </a:lnTo>
                  <a:lnTo>
                    <a:pt x="14" y="55"/>
                  </a:lnTo>
                  <a:lnTo>
                    <a:pt x="8" y="57"/>
                  </a:lnTo>
                  <a:lnTo>
                    <a:pt x="4" y="61"/>
                  </a:lnTo>
                  <a:lnTo>
                    <a:pt x="2" y="61"/>
                  </a:lnTo>
                  <a:lnTo>
                    <a:pt x="0"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7" name="Freeform 73">
              <a:extLst>
                <a:ext uri="{FF2B5EF4-FFF2-40B4-BE49-F238E27FC236}">
                  <a16:creationId xmlns:a16="http://schemas.microsoft.com/office/drawing/2014/main" id="{F961A0F5-2613-B540-8D76-3DAD20AD2577}"/>
                </a:ext>
              </a:extLst>
            </p:cNvPr>
            <p:cNvSpPr>
              <a:spLocks/>
            </p:cNvSpPr>
            <p:nvPr/>
          </p:nvSpPr>
          <p:spPr bwMode="auto">
            <a:xfrm>
              <a:off x="4477" y="2751"/>
              <a:ext cx="52" cy="32"/>
            </a:xfrm>
            <a:custGeom>
              <a:avLst/>
              <a:gdLst>
                <a:gd name="T0" fmla="*/ 6 w 104"/>
                <a:gd name="T1" fmla="*/ 0 h 65"/>
                <a:gd name="T2" fmla="*/ 20 w 104"/>
                <a:gd name="T3" fmla="*/ 2 h 65"/>
                <a:gd name="T4" fmla="*/ 35 w 104"/>
                <a:gd name="T5" fmla="*/ 6 h 65"/>
                <a:gd name="T6" fmla="*/ 50 w 104"/>
                <a:gd name="T7" fmla="*/ 13 h 65"/>
                <a:gd name="T8" fmla="*/ 64 w 104"/>
                <a:gd name="T9" fmla="*/ 21 h 65"/>
                <a:gd name="T10" fmla="*/ 79 w 104"/>
                <a:gd name="T11" fmla="*/ 30 h 65"/>
                <a:gd name="T12" fmla="*/ 90 w 104"/>
                <a:gd name="T13" fmla="*/ 42 h 65"/>
                <a:gd name="T14" fmla="*/ 98 w 104"/>
                <a:gd name="T15" fmla="*/ 53 h 65"/>
                <a:gd name="T16" fmla="*/ 104 w 104"/>
                <a:gd name="T17" fmla="*/ 65 h 65"/>
                <a:gd name="T18" fmla="*/ 94 w 104"/>
                <a:gd name="T19" fmla="*/ 57 h 65"/>
                <a:gd name="T20" fmla="*/ 83 w 104"/>
                <a:gd name="T21" fmla="*/ 48 h 65"/>
                <a:gd name="T22" fmla="*/ 69 w 104"/>
                <a:gd name="T23" fmla="*/ 40 h 65"/>
                <a:gd name="T24" fmla="*/ 56 w 104"/>
                <a:gd name="T25" fmla="*/ 32 h 65"/>
                <a:gd name="T26" fmla="*/ 41 w 104"/>
                <a:gd name="T27" fmla="*/ 27 h 65"/>
                <a:gd name="T28" fmla="*/ 29 w 104"/>
                <a:gd name="T29" fmla="*/ 21 h 65"/>
                <a:gd name="T30" fmla="*/ 20 w 104"/>
                <a:gd name="T31" fmla="*/ 17 h 65"/>
                <a:gd name="T32" fmla="*/ 12 w 104"/>
                <a:gd name="T33" fmla="*/ 15 h 65"/>
                <a:gd name="T34" fmla="*/ 4 w 104"/>
                <a:gd name="T35" fmla="*/ 11 h 65"/>
                <a:gd name="T36" fmla="*/ 0 w 104"/>
                <a:gd name="T37" fmla="*/ 6 h 65"/>
                <a:gd name="T38" fmla="*/ 2 w 104"/>
                <a:gd name="T39" fmla="*/ 2 h 65"/>
                <a:gd name="T40" fmla="*/ 6 w 104"/>
                <a:gd name="T41"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4" h="65">
                  <a:moveTo>
                    <a:pt x="6" y="0"/>
                  </a:moveTo>
                  <a:lnTo>
                    <a:pt x="20" y="2"/>
                  </a:lnTo>
                  <a:lnTo>
                    <a:pt x="35" y="6"/>
                  </a:lnTo>
                  <a:lnTo>
                    <a:pt x="50" y="13"/>
                  </a:lnTo>
                  <a:lnTo>
                    <a:pt x="64" y="21"/>
                  </a:lnTo>
                  <a:lnTo>
                    <a:pt x="79" y="30"/>
                  </a:lnTo>
                  <a:lnTo>
                    <a:pt x="90" y="42"/>
                  </a:lnTo>
                  <a:lnTo>
                    <a:pt x="98" y="53"/>
                  </a:lnTo>
                  <a:lnTo>
                    <a:pt x="104" y="65"/>
                  </a:lnTo>
                  <a:lnTo>
                    <a:pt x="94" y="57"/>
                  </a:lnTo>
                  <a:lnTo>
                    <a:pt x="83" y="48"/>
                  </a:lnTo>
                  <a:lnTo>
                    <a:pt x="69" y="40"/>
                  </a:lnTo>
                  <a:lnTo>
                    <a:pt x="56" y="32"/>
                  </a:lnTo>
                  <a:lnTo>
                    <a:pt x="41" y="27"/>
                  </a:lnTo>
                  <a:lnTo>
                    <a:pt x="29" y="21"/>
                  </a:lnTo>
                  <a:lnTo>
                    <a:pt x="20" y="17"/>
                  </a:lnTo>
                  <a:lnTo>
                    <a:pt x="12" y="15"/>
                  </a:lnTo>
                  <a:lnTo>
                    <a:pt x="4" y="11"/>
                  </a:lnTo>
                  <a:lnTo>
                    <a:pt x="0" y="6"/>
                  </a:lnTo>
                  <a:lnTo>
                    <a:pt x="2" y="2"/>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8" name="Freeform 74">
              <a:extLst>
                <a:ext uri="{FF2B5EF4-FFF2-40B4-BE49-F238E27FC236}">
                  <a16:creationId xmlns:a16="http://schemas.microsoft.com/office/drawing/2014/main" id="{FC806D2F-0A2E-8344-81D8-96BB66D36393}"/>
                </a:ext>
              </a:extLst>
            </p:cNvPr>
            <p:cNvSpPr>
              <a:spLocks/>
            </p:cNvSpPr>
            <p:nvPr/>
          </p:nvSpPr>
          <p:spPr bwMode="auto">
            <a:xfrm>
              <a:off x="4415" y="3003"/>
              <a:ext cx="42" cy="50"/>
            </a:xfrm>
            <a:custGeom>
              <a:avLst/>
              <a:gdLst>
                <a:gd name="T0" fmla="*/ 21 w 84"/>
                <a:gd name="T1" fmla="*/ 0 h 101"/>
                <a:gd name="T2" fmla="*/ 9 w 84"/>
                <a:gd name="T3" fmla="*/ 11 h 101"/>
                <a:gd name="T4" fmla="*/ 2 w 84"/>
                <a:gd name="T5" fmla="*/ 27 h 101"/>
                <a:gd name="T6" fmla="*/ 0 w 84"/>
                <a:gd name="T7" fmla="*/ 42 h 101"/>
                <a:gd name="T8" fmla="*/ 2 w 84"/>
                <a:gd name="T9" fmla="*/ 59 h 101"/>
                <a:gd name="T10" fmla="*/ 8 w 84"/>
                <a:gd name="T11" fmla="*/ 74 h 101"/>
                <a:gd name="T12" fmla="*/ 17 w 84"/>
                <a:gd name="T13" fmla="*/ 88 h 101"/>
                <a:gd name="T14" fmla="*/ 29 w 84"/>
                <a:gd name="T15" fmla="*/ 97 h 101"/>
                <a:gd name="T16" fmla="*/ 44 w 84"/>
                <a:gd name="T17" fmla="*/ 101 h 101"/>
                <a:gd name="T18" fmla="*/ 34 w 84"/>
                <a:gd name="T19" fmla="*/ 84 h 101"/>
                <a:gd name="T20" fmla="*/ 31 w 84"/>
                <a:gd name="T21" fmla="*/ 65 h 101"/>
                <a:gd name="T22" fmla="*/ 34 w 84"/>
                <a:gd name="T23" fmla="*/ 48 h 101"/>
                <a:gd name="T24" fmla="*/ 44 w 84"/>
                <a:gd name="T25" fmla="*/ 32 h 101"/>
                <a:gd name="T26" fmla="*/ 55 w 84"/>
                <a:gd name="T27" fmla="*/ 36 h 101"/>
                <a:gd name="T28" fmla="*/ 69 w 84"/>
                <a:gd name="T29" fmla="*/ 36 h 101"/>
                <a:gd name="T30" fmla="*/ 80 w 84"/>
                <a:gd name="T31" fmla="*/ 31 h 101"/>
                <a:gd name="T32" fmla="*/ 84 w 84"/>
                <a:gd name="T33" fmla="*/ 19 h 101"/>
                <a:gd name="T34" fmla="*/ 80 w 84"/>
                <a:gd name="T35" fmla="*/ 13 h 101"/>
                <a:gd name="T36" fmla="*/ 73 w 84"/>
                <a:gd name="T37" fmla="*/ 11 h 101"/>
                <a:gd name="T38" fmla="*/ 63 w 84"/>
                <a:gd name="T39" fmla="*/ 11 h 101"/>
                <a:gd name="T40" fmla="*/ 54 w 84"/>
                <a:gd name="T41" fmla="*/ 13 h 101"/>
                <a:gd name="T42" fmla="*/ 42 w 84"/>
                <a:gd name="T43" fmla="*/ 15 h 101"/>
                <a:gd name="T44" fmla="*/ 32 w 84"/>
                <a:gd name="T45" fmla="*/ 13 h 101"/>
                <a:gd name="T46" fmla="*/ 25 w 84"/>
                <a:gd name="T47" fmla="*/ 10 h 101"/>
                <a:gd name="T48" fmla="*/ 21 w 84"/>
                <a:gd name="T4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84" h="101">
                  <a:moveTo>
                    <a:pt x="21" y="0"/>
                  </a:moveTo>
                  <a:lnTo>
                    <a:pt x="9" y="11"/>
                  </a:lnTo>
                  <a:lnTo>
                    <a:pt x="2" y="27"/>
                  </a:lnTo>
                  <a:lnTo>
                    <a:pt x="0" y="42"/>
                  </a:lnTo>
                  <a:lnTo>
                    <a:pt x="2" y="59"/>
                  </a:lnTo>
                  <a:lnTo>
                    <a:pt x="8" y="74"/>
                  </a:lnTo>
                  <a:lnTo>
                    <a:pt x="17" y="88"/>
                  </a:lnTo>
                  <a:lnTo>
                    <a:pt x="29" y="97"/>
                  </a:lnTo>
                  <a:lnTo>
                    <a:pt x="44" y="101"/>
                  </a:lnTo>
                  <a:lnTo>
                    <a:pt x="34" y="84"/>
                  </a:lnTo>
                  <a:lnTo>
                    <a:pt x="31" y="65"/>
                  </a:lnTo>
                  <a:lnTo>
                    <a:pt x="34" y="48"/>
                  </a:lnTo>
                  <a:lnTo>
                    <a:pt x="44" y="32"/>
                  </a:lnTo>
                  <a:lnTo>
                    <a:pt x="55" y="36"/>
                  </a:lnTo>
                  <a:lnTo>
                    <a:pt x="69" y="36"/>
                  </a:lnTo>
                  <a:lnTo>
                    <a:pt x="80" y="31"/>
                  </a:lnTo>
                  <a:lnTo>
                    <a:pt x="84" y="19"/>
                  </a:lnTo>
                  <a:lnTo>
                    <a:pt x="80" y="13"/>
                  </a:lnTo>
                  <a:lnTo>
                    <a:pt x="73" y="11"/>
                  </a:lnTo>
                  <a:lnTo>
                    <a:pt x="63" y="11"/>
                  </a:lnTo>
                  <a:lnTo>
                    <a:pt x="54" y="13"/>
                  </a:lnTo>
                  <a:lnTo>
                    <a:pt x="42" y="15"/>
                  </a:lnTo>
                  <a:lnTo>
                    <a:pt x="32" y="13"/>
                  </a:lnTo>
                  <a:lnTo>
                    <a:pt x="25" y="10"/>
                  </a:lnTo>
                  <a:lnTo>
                    <a:pt x="2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79" name="Freeform 75">
              <a:extLst>
                <a:ext uri="{FF2B5EF4-FFF2-40B4-BE49-F238E27FC236}">
                  <a16:creationId xmlns:a16="http://schemas.microsoft.com/office/drawing/2014/main" id="{9DCA67CE-6BA4-D447-9A01-DFEDF30F163B}"/>
                </a:ext>
              </a:extLst>
            </p:cNvPr>
            <p:cNvSpPr>
              <a:spLocks/>
            </p:cNvSpPr>
            <p:nvPr/>
          </p:nvSpPr>
          <p:spPr bwMode="auto">
            <a:xfrm>
              <a:off x="4462" y="2936"/>
              <a:ext cx="9" cy="10"/>
            </a:xfrm>
            <a:custGeom>
              <a:avLst/>
              <a:gdLst>
                <a:gd name="T0" fmla="*/ 6 w 19"/>
                <a:gd name="T1" fmla="*/ 0 h 19"/>
                <a:gd name="T2" fmla="*/ 13 w 19"/>
                <a:gd name="T3" fmla="*/ 2 h 19"/>
                <a:gd name="T4" fmla="*/ 19 w 19"/>
                <a:gd name="T5" fmla="*/ 8 h 19"/>
                <a:gd name="T6" fmla="*/ 17 w 19"/>
                <a:gd name="T7" fmla="*/ 15 h 19"/>
                <a:gd name="T8" fmla="*/ 11 w 19"/>
                <a:gd name="T9" fmla="*/ 19 h 19"/>
                <a:gd name="T10" fmla="*/ 4 w 19"/>
                <a:gd name="T11" fmla="*/ 17 h 19"/>
                <a:gd name="T12" fmla="*/ 0 w 19"/>
                <a:gd name="T13" fmla="*/ 11 h 19"/>
                <a:gd name="T14" fmla="*/ 0 w 19"/>
                <a:gd name="T15" fmla="*/ 6 h 19"/>
                <a:gd name="T16" fmla="*/ 6 w 19"/>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19">
                  <a:moveTo>
                    <a:pt x="6" y="0"/>
                  </a:moveTo>
                  <a:lnTo>
                    <a:pt x="13" y="2"/>
                  </a:lnTo>
                  <a:lnTo>
                    <a:pt x="19" y="8"/>
                  </a:lnTo>
                  <a:lnTo>
                    <a:pt x="17" y="15"/>
                  </a:lnTo>
                  <a:lnTo>
                    <a:pt x="11" y="19"/>
                  </a:lnTo>
                  <a:lnTo>
                    <a:pt x="4" y="17"/>
                  </a:lnTo>
                  <a:lnTo>
                    <a:pt x="0" y="11"/>
                  </a:lnTo>
                  <a:lnTo>
                    <a:pt x="0" y="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0" name="Freeform 76">
              <a:extLst>
                <a:ext uri="{FF2B5EF4-FFF2-40B4-BE49-F238E27FC236}">
                  <a16:creationId xmlns:a16="http://schemas.microsoft.com/office/drawing/2014/main" id="{FA9D0459-D7A2-624F-BE69-AF524AF723F8}"/>
                </a:ext>
              </a:extLst>
            </p:cNvPr>
            <p:cNvSpPr>
              <a:spLocks/>
            </p:cNvSpPr>
            <p:nvPr/>
          </p:nvSpPr>
          <p:spPr bwMode="auto">
            <a:xfrm>
              <a:off x="4527" y="2891"/>
              <a:ext cx="11" cy="10"/>
            </a:xfrm>
            <a:custGeom>
              <a:avLst/>
              <a:gdLst>
                <a:gd name="T0" fmla="*/ 6 w 21"/>
                <a:gd name="T1" fmla="*/ 0 h 21"/>
                <a:gd name="T2" fmla="*/ 13 w 21"/>
                <a:gd name="T3" fmla="*/ 2 h 21"/>
                <a:gd name="T4" fmla="*/ 19 w 21"/>
                <a:gd name="T5" fmla="*/ 7 h 21"/>
                <a:gd name="T6" fmla="*/ 21 w 21"/>
                <a:gd name="T7" fmla="*/ 15 h 21"/>
                <a:gd name="T8" fmla="*/ 15 w 21"/>
                <a:gd name="T9" fmla="*/ 21 h 21"/>
                <a:gd name="T10" fmla="*/ 6 w 21"/>
                <a:gd name="T11" fmla="*/ 19 h 21"/>
                <a:gd name="T12" fmla="*/ 2 w 21"/>
                <a:gd name="T13" fmla="*/ 13 h 21"/>
                <a:gd name="T14" fmla="*/ 0 w 21"/>
                <a:gd name="T15" fmla="*/ 5 h 21"/>
                <a:gd name="T16" fmla="*/ 6 w 21"/>
                <a:gd name="T17"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1">
                  <a:moveTo>
                    <a:pt x="6" y="0"/>
                  </a:moveTo>
                  <a:lnTo>
                    <a:pt x="13" y="2"/>
                  </a:lnTo>
                  <a:lnTo>
                    <a:pt x="19" y="7"/>
                  </a:lnTo>
                  <a:lnTo>
                    <a:pt x="21" y="15"/>
                  </a:lnTo>
                  <a:lnTo>
                    <a:pt x="15" y="21"/>
                  </a:lnTo>
                  <a:lnTo>
                    <a:pt x="6" y="19"/>
                  </a:lnTo>
                  <a:lnTo>
                    <a:pt x="2" y="13"/>
                  </a:lnTo>
                  <a:lnTo>
                    <a:pt x="0" y="5"/>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1" name="Freeform 77">
              <a:extLst>
                <a:ext uri="{FF2B5EF4-FFF2-40B4-BE49-F238E27FC236}">
                  <a16:creationId xmlns:a16="http://schemas.microsoft.com/office/drawing/2014/main" id="{8BED4825-9CB6-BF47-A7EC-8BEDD0A6A17C}"/>
                </a:ext>
              </a:extLst>
            </p:cNvPr>
            <p:cNvSpPr>
              <a:spLocks/>
            </p:cNvSpPr>
            <p:nvPr/>
          </p:nvSpPr>
          <p:spPr bwMode="auto">
            <a:xfrm>
              <a:off x="4588" y="2919"/>
              <a:ext cx="15" cy="18"/>
            </a:xfrm>
            <a:custGeom>
              <a:avLst/>
              <a:gdLst>
                <a:gd name="T0" fmla="*/ 9 w 28"/>
                <a:gd name="T1" fmla="*/ 0 h 36"/>
                <a:gd name="T2" fmla="*/ 19 w 28"/>
                <a:gd name="T3" fmla="*/ 3 h 36"/>
                <a:gd name="T4" fmla="*/ 27 w 28"/>
                <a:gd name="T5" fmla="*/ 15 h 36"/>
                <a:gd name="T6" fmla="*/ 28 w 28"/>
                <a:gd name="T7" fmla="*/ 28 h 36"/>
                <a:gd name="T8" fmla="*/ 19 w 28"/>
                <a:gd name="T9" fmla="*/ 36 h 36"/>
                <a:gd name="T10" fmla="*/ 5 w 28"/>
                <a:gd name="T11" fmla="*/ 32 h 36"/>
                <a:gd name="T12" fmla="*/ 0 w 28"/>
                <a:gd name="T13" fmla="*/ 21 h 36"/>
                <a:gd name="T14" fmla="*/ 2 w 28"/>
                <a:gd name="T15" fmla="*/ 7 h 36"/>
                <a:gd name="T16" fmla="*/ 9 w 28"/>
                <a:gd name="T17"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 h="36">
                  <a:moveTo>
                    <a:pt x="9" y="0"/>
                  </a:moveTo>
                  <a:lnTo>
                    <a:pt x="19" y="3"/>
                  </a:lnTo>
                  <a:lnTo>
                    <a:pt x="27" y="15"/>
                  </a:lnTo>
                  <a:lnTo>
                    <a:pt x="28" y="28"/>
                  </a:lnTo>
                  <a:lnTo>
                    <a:pt x="19" y="36"/>
                  </a:lnTo>
                  <a:lnTo>
                    <a:pt x="5" y="32"/>
                  </a:lnTo>
                  <a:lnTo>
                    <a:pt x="0" y="21"/>
                  </a:lnTo>
                  <a:lnTo>
                    <a:pt x="2" y="7"/>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2" name="Freeform 78">
              <a:extLst>
                <a:ext uri="{FF2B5EF4-FFF2-40B4-BE49-F238E27FC236}">
                  <a16:creationId xmlns:a16="http://schemas.microsoft.com/office/drawing/2014/main" id="{7B939031-2BE5-334C-B9DB-C53035C3CE3F}"/>
                </a:ext>
              </a:extLst>
            </p:cNvPr>
            <p:cNvSpPr>
              <a:spLocks/>
            </p:cNvSpPr>
            <p:nvPr/>
          </p:nvSpPr>
          <p:spPr bwMode="auto">
            <a:xfrm>
              <a:off x="4549" y="2902"/>
              <a:ext cx="23" cy="40"/>
            </a:xfrm>
            <a:custGeom>
              <a:avLst/>
              <a:gdLst>
                <a:gd name="T0" fmla="*/ 46 w 46"/>
                <a:gd name="T1" fmla="*/ 35 h 80"/>
                <a:gd name="T2" fmla="*/ 42 w 46"/>
                <a:gd name="T3" fmla="*/ 48 h 80"/>
                <a:gd name="T4" fmla="*/ 38 w 46"/>
                <a:gd name="T5" fmla="*/ 63 h 80"/>
                <a:gd name="T6" fmla="*/ 33 w 46"/>
                <a:gd name="T7" fmla="*/ 75 h 80"/>
                <a:gd name="T8" fmla="*/ 27 w 46"/>
                <a:gd name="T9" fmla="*/ 80 h 80"/>
                <a:gd name="T10" fmla="*/ 19 w 46"/>
                <a:gd name="T11" fmla="*/ 80 h 80"/>
                <a:gd name="T12" fmla="*/ 14 w 46"/>
                <a:gd name="T13" fmla="*/ 77 h 80"/>
                <a:gd name="T14" fmla="*/ 8 w 46"/>
                <a:gd name="T15" fmla="*/ 71 h 80"/>
                <a:gd name="T16" fmla="*/ 6 w 46"/>
                <a:gd name="T17" fmla="*/ 63 h 80"/>
                <a:gd name="T18" fmla="*/ 8 w 46"/>
                <a:gd name="T19" fmla="*/ 56 h 80"/>
                <a:gd name="T20" fmla="*/ 10 w 46"/>
                <a:gd name="T21" fmla="*/ 50 h 80"/>
                <a:gd name="T22" fmla="*/ 15 w 46"/>
                <a:gd name="T23" fmla="*/ 46 h 80"/>
                <a:gd name="T24" fmla="*/ 25 w 46"/>
                <a:gd name="T25" fmla="*/ 44 h 80"/>
                <a:gd name="T26" fmla="*/ 27 w 46"/>
                <a:gd name="T27" fmla="*/ 42 h 80"/>
                <a:gd name="T28" fmla="*/ 27 w 46"/>
                <a:gd name="T29" fmla="*/ 38 h 80"/>
                <a:gd name="T30" fmla="*/ 25 w 46"/>
                <a:gd name="T31" fmla="*/ 35 h 80"/>
                <a:gd name="T32" fmla="*/ 23 w 46"/>
                <a:gd name="T33" fmla="*/ 33 h 80"/>
                <a:gd name="T34" fmla="*/ 17 w 46"/>
                <a:gd name="T35" fmla="*/ 35 h 80"/>
                <a:gd name="T36" fmla="*/ 12 w 46"/>
                <a:gd name="T37" fmla="*/ 35 h 80"/>
                <a:gd name="T38" fmla="*/ 6 w 46"/>
                <a:gd name="T39" fmla="*/ 31 h 80"/>
                <a:gd name="T40" fmla="*/ 2 w 46"/>
                <a:gd name="T41" fmla="*/ 23 h 80"/>
                <a:gd name="T42" fmla="*/ 0 w 46"/>
                <a:gd name="T43" fmla="*/ 14 h 80"/>
                <a:gd name="T44" fmla="*/ 2 w 46"/>
                <a:gd name="T45" fmla="*/ 8 h 80"/>
                <a:gd name="T46" fmla="*/ 6 w 46"/>
                <a:gd name="T47" fmla="*/ 4 h 80"/>
                <a:gd name="T48" fmla="*/ 12 w 46"/>
                <a:gd name="T49" fmla="*/ 0 h 80"/>
                <a:gd name="T50" fmla="*/ 19 w 46"/>
                <a:gd name="T51" fmla="*/ 2 h 80"/>
                <a:gd name="T52" fmla="*/ 23 w 46"/>
                <a:gd name="T53" fmla="*/ 8 h 80"/>
                <a:gd name="T54" fmla="*/ 27 w 46"/>
                <a:gd name="T55" fmla="*/ 14 h 80"/>
                <a:gd name="T56" fmla="*/ 29 w 46"/>
                <a:gd name="T57" fmla="*/ 21 h 80"/>
                <a:gd name="T58" fmla="*/ 31 w 46"/>
                <a:gd name="T59" fmla="*/ 27 h 80"/>
                <a:gd name="T60" fmla="*/ 37 w 46"/>
                <a:gd name="T61" fmla="*/ 31 h 80"/>
                <a:gd name="T62" fmla="*/ 40 w 46"/>
                <a:gd name="T63" fmla="*/ 35 h 80"/>
                <a:gd name="T64" fmla="*/ 46 w 46"/>
                <a:gd name="T65" fmla="*/ 35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6" h="80">
                  <a:moveTo>
                    <a:pt x="46" y="35"/>
                  </a:moveTo>
                  <a:lnTo>
                    <a:pt x="42" y="48"/>
                  </a:lnTo>
                  <a:lnTo>
                    <a:pt x="38" y="63"/>
                  </a:lnTo>
                  <a:lnTo>
                    <a:pt x="33" y="75"/>
                  </a:lnTo>
                  <a:lnTo>
                    <a:pt x="27" y="80"/>
                  </a:lnTo>
                  <a:lnTo>
                    <a:pt x="19" y="80"/>
                  </a:lnTo>
                  <a:lnTo>
                    <a:pt x="14" y="77"/>
                  </a:lnTo>
                  <a:lnTo>
                    <a:pt x="8" y="71"/>
                  </a:lnTo>
                  <a:lnTo>
                    <a:pt x="6" y="63"/>
                  </a:lnTo>
                  <a:lnTo>
                    <a:pt x="8" y="56"/>
                  </a:lnTo>
                  <a:lnTo>
                    <a:pt x="10" y="50"/>
                  </a:lnTo>
                  <a:lnTo>
                    <a:pt x="15" y="46"/>
                  </a:lnTo>
                  <a:lnTo>
                    <a:pt x="25" y="44"/>
                  </a:lnTo>
                  <a:lnTo>
                    <a:pt x="27" y="42"/>
                  </a:lnTo>
                  <a:lnTo>
                    <a:pt x="27" y="38"/>
                  </a:lnTo>
                  <a:lnTo>
                    <a:pt x="25" y="35"/>
                  </a:lnTo>
                  <a:lnTo>
                    <a:pt x="23" y="33"/>
                  </a:lnTo>
                  <a:lnTo>
                    <a:pt x="17" y="35"/>
                  </a:lnTo>
                  <a:lnTo>
                    <a:pt x="12" y="35"/>
                  </a:lnTo>
                  <a:lnTo>
                    <a:pt x="6" y="31"/>
                  </a:lnTo>
                  <a:lnTo>
                    <a:pt x="2" y="23"/>
                  </a:lnTo>
                  <a:lnTo>
                    <a:pt x="0" y="14"/>
                  </a:lnTo>
                  <a:lnTo>
                    <a:pt x="2" y="8"/>
                  </a:lnTo>
                  <a:lnTo>
                    <a:pt x="6" y="4"/>
                  </a:lnTo>
                  <a:lnTo>
                    <a:pt x="12" y="0"/>
                  </a:lnTo>
                  <a:lnTo>
                    <a:pt x="19" y="2"/>
                  </a:lnTo>
                  <a:lnTo>
                    <a:pt x="23" y="8"/>
                  </a:lnTo>
                  <a:lnTo>
                    <a:pt x="27" y="14"/>
                  </a:lnTo>
                  <a:lnTo>
                    <a:pt x="29" y="21"/>
                  </a:lnTo>
                  <a:lnTo>
                    <a:pt x="31" y="27"/>
                  </a:lnTo>
                  <a:lnTo>
                    <a:pt x="37" y="31"/>
                  </a:lnTo>
                  <a:lnTo>
                    <a:pt x="40" y="35"/>
                  </a:lnTo>
                  <a:lnTo>
                    <a:pt x="46" y="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3" name="Freeform 79">
              <a:extLst>
                <a:ext uri="{FF2B5EF4-FFF2-40B4-BE49-F238E27FC236}">
                  <a16:creationId xmlns:a16="http://schemas.microsoft.com/office/drawing/2014/main" id="{0D120D02-2BFF-6C44-B792-F02557E08B34}"/>
                </a:ext>
              </a:extLst>
            </p:cNvPr>
            <p:cNvSpPr>
              <a:spLocks/>
            </p:cNvSpPr>
            <p:nvPr/>
          </p:nvSpPr>
          <p:spPr bwMode="auto">
            <a:xfrm>
              <a:off x="4231" y="2756"/>
              <a:ext cx="32" cy="180"/>
            </a:xfrm>
            <a:custGeom>
              <a:avLst/>
              <a:gdLst>
                <a:gd name="T0" fmla="*/ 21 w 63"/>
                <a:gd name="T1" fmla="*/ 0 h 360"/>
                <a:gd name="T2" fmla="*/ 25 w 63"/>
                <a:gd name="T3" fmla="*/ 82 h 360"/>
                <a:gd name="T4" fmla="*/ 40 w 63"/>
                <a:gd name="T5" fmla="*/ 191 h 360"/>
                <a:gd name="T6" fmla="*/ 58 w 63"/>
                <a:gd name="T7" fmla="*/ 295 h 360"/>
                <a:gd name="T8" fmla="*/ 63 w 63"/>
                <a:gd name="T9" fmla="*/ 360 h 360"/>
                <a:gd name="T10" fmla="*/ 56 w 63"/>
                <a:gd name="T11" fmla="*/ 354 h 360"/>
                <a:gd name="T12" fmla="*/ 44 w 63"/>
                <a:gd name="T13" fmla="*/ 347 h 360"/>
                <a:gd name="T14" fmla="*/ 35 w 63"/>
                <a:gd name="T15" fmla="*/ 337 h 360"/>
                <a:gd name="T16" fmla="*/ 25 w 63"/>
                <a:gd name="T17" fmla="*/ 328 h 360"/>
                <a:gd name="T18" fmla="*/ 15 w 63"/>
                <a:gd name="T19" fmla="*/ 318 h 360"/>
                <a:gd name="T20" fmla="*/ 8 w 63"/>
                <a:gd name="T21" fmla="*/ 309 h 360"/>
                <a:gd name="T22" fmla="*/ 4 w 63"/>
                <a:gd name="T23" fmla="*/ 299 h 360"/>
                <a:gd name="T24" fmla="*/ 0 w 63"/>
                <a:gd name="T25" fmla="*/ 292 h 360"/>
                <a:gd name="T26" fmla="*/ 0 w 63"/>
                <a:gd name="T27" fmla="*/ 263 h 360"/>
                <a:gd name="T28" fmla="*/ 2 w 63"/>
                <a:gd name="T29" fmla="*/ 219 h 360"/>
                <a:gd name="T30" fmla="*/ 2 w 63"/>
                <a:gd name="T31" fmla="*/ 170 h 360"/>
                <a:gd name="T32" fmla="*/ 2 w 63"/>
                <a:gd name="T33" fmla="*/ 126 h 360"/>
                <a:gd name="T34" fmla="*/ 2 w 63"/>
                <a:gd name="T35" fmla="*/ 90 h 360"/>
                <a:gd name="T36" fmla="*/ 4 w 63"/>
                <a:gd name="T37" fmla="*/ 54 h 360"/>
                <a:gd name="T38" fmla="*/ 10 w 63"/>
                <a:gd name="T39" fmla="*/ 23 h 360"/>
                <a:gd name="T40" fmla="*/ 21 w 63"/>
                <a:gd name="T41" fmla="*/ 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360">
                  <a:moveTo>
                    <a:pt x="21" y="0"/>
                  </a:moveTo>
                  <a:lnTo>
                    <a:pt x="25" y="82"/>
                  </a:lnTo>
                  <a:lnTo>
                    <a:pt x="40" y="191"/>
                  </a:lnTo>
                  <a:lnTo>
                    <a:pt x="58" y="295"/>
                  </a:lnTo>
                  <a:lnTo>
                    <a:pt x="63" y="360"/>
                  </a:lnTo>
                  <a:lnTo>
                    <a:pt x="56" y="354"/>
                  </a:lnTo>
                  <a:lnTo>
                    <a:pt x="44" y="347"/>
                  </a:lnTo>
                  <a:lnTo>
                    <a:pt x="35" y="337"/>
                  </a:lnTo>
                  <a:lnTo>
                    <a:pt x="25" y="328"/>
                  </a:lnTo>
                  <a:lnTo>
                    <a:pt x="15" y="318"/>
                  </a:lnTo>
                  <a:lnTo>
                    <a:pt x="8" y="309"/>
                  </a:lnTo>
                  <a:lnTo>
                    <a:pt x="4" y="299"/>
                  </a:lnTo>
                  <a:lnTo>
                    <a:pt x="0" y="292"/>
                  </a:lnTo>
                  <a:lnTo>
                    <a:pt x="0" y="263"/>
                  </a:lnTo>
                  <a:lnTo>
                    <a:pt x="2" y="219"/>
                  </a:lnTo>
                  <a:lnTo>
                    <a:pt x="2" y="170"/>
                  </a:lnTo>
                  <a:lnTo>
                    <a:pt x="2" y="126"/>
                  </a:lnTo>
                  <a:lnTo>
                    <a:pt x="2" y="90"/>
                  </a:lnTo>
                  <a:lnTo>
                    <a:pt x="4" y="54"/>
                  </a:lnTo>
                  <a:lnTo>
                    <a:pt x="10" y="23"/>
                  </a:lnTo>
                  <a:lnTo>
                    <a:pt x="2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4" name="Freeform 80">
              <a:extLst>
                <a:ext uri="{FF2B5EF4-FFF2-40B4-BE49-F238E27FC236}">
                  <a16:creationId xmlns:a16="http://schemas.microsoft.com/office/drawing/2014/main" id="{3C446100-4005-EB42-8C1F-B7471481FA9C}"/>
                </a:ext>
              </a:extLst>
            </p:cNvPr>
            <p:cNvSpPr>
              <a:spLocks/>
            </p:cNvSpPr>
            <p:nvPr/>
          </p:nvSpPr>
          <p:spPr bwMode="auto">
            <a:xfrm>
              <a:off x="4250" y="2714"/>
              <a:ext cx="124" cy="206"/>
            </a:xfrm>
            <a:custGeom>
              <a:avLst/>
              <a:gdLst>
                <a:gd name="T0" fmla="*/ 111 w 248"/>
                <a:gd name="T1" fmla="*/ 378 h 413"/>
                <a:gd name="T2" fmla="*/ 140 w 248"/>
                <a:gd name="T3" fmla="*/ 352 h 413"/>
                <a:gd name="T4" fmla="*/ 146 w 248"/>
                <a:gd name="T5" fmla="*/ 329 h 413"/>
                <a:gd name="T6" fmla="*/ 140 w 248"/>
                <a:gd name="T7" fmla="*/ 302 h 413"/>
                <a:gd name="T8" fmla="*/ 133 w 248"/>
                <a:gd name="T9" fmla="*/ 278 h 413"/>
                <a:gd name="T10" fmla="*/ 115 w 248"/>
                <a:gd name="T11" fmla="*/ 243 h 413"/>
                <a:gd name="T12" fmla="*/ 108 w 248"/>
                <a:gd name="T13" fmla="*/ 222 h 413"/>
                <a:gd name="T14" fmla="*/ 96 w 248"/>
                <a:gd name="T15" fmla="*/ 215 h 413"/>
                <a:gd name="T16" fmla="*/ 87 w 248"/>
                <a:gd name="T17" fmla="*/ 222 h 413"/>
                <a:gd name="T18" fmla="*/ 75 w 248"/>
                <a:gd name="T19" fmla="*/ 226 h 413"/>
                <a:gd name="T20" fmla="*/ 58 w 248"/>
                <a:gd name="T21" fmla="*/ 222 h 413"/>
                <a:gd name="T22" fmla="*/ 41 w 248"/>
                <a:gd name="T23" fmla="*/ 211 h 413"/>
                <a:gd name="T24" fmla="*/ 25 w 248"/>
                <a:gd name="T25" fmla="*/ 205 h 413"/>
                <a:gd name="T26" fmla="*/ 8 w 248"/>
                <a:gd name="T27" fmla="*/ 205 h 413"/>
                <a:gd name="T28" fmla="*/ 6 w 248"/>
                <a:gd name="T29" fmla="*/ 175 h 413"/>
                <a:gd name="T30" fmla="*/ 16 w 248"/>
                <a:gd name="T31" fmla="*/ 127 h 413"/>
                <a:gd name="T32" fmla="*/ 21 w 248"/>
                <a:gd name="T33" fmla="*/ 89 h 413"/>
                <a:gd name="T34" fmla="*/ 35 w 248"/>
                <a:gd name="T35" fmla="*/ 59 h 413"/>
                <a:gd name="T36" fmla="*/ 52 w 248"/>
                <a:gd name="T37" fmla="*/ 51 h 413"/>
                <a:gd name="T38" fmla="*/ 64 w 248"/>
                <a:gd name="T39" fmla="*/ 42 h 413"/>
                <a:gd name="T40" fmla="*/ 75 w 248"/>
                <a:gd name="T41" fmla="*/ 28 h 413"/>
                <a:gd name="T42" fmla="*/ 90 w 248"/>
                <a:gd name="T43" fmla="*/ 11 h 413"/>
                <a:gd name="T44" fmla="*/ 110 w 248"/>
                <a:gd name="T45" fmla="*/ 15 h 413"/>
                <a:gd name="T46" fmla="*/ 117 w 248"/>
                <a:gd name="T47" fmla="*/ 49 h 413"/>
                <a:gd name="T48" fmla="*/ 94 w 248"/>
                <a:gd name="T49" fmla="*/ 64 h 413"/>
                <a:gd name="T50" fmla="*/ 71 w 248"/>
                <a:gd name="T51" fmla="*/ 66 h 413"/>
                <a:gd name="T52" fmla="*/ 48 w 248"/>
                <a:gd name="T53" fmla="*/ 76 h 413"/>
                <a:gd name="T54" fmla="*/ 37 w 248"/>
                <a:gd name="T55" fmla="*/ 103 h 413"/>
                <a:gd name="T56" fmla="*/ 48 w 248"/>
                <a:gd name="T57" fmla="*/ 110 h 413"/>
                <a:gd name="T58" fmla="*/ 73 w 248"/>
                <a:gd name="T59" fmla="*/ 83 h 413"/>
                <a:gd name="T60" fmla="*/ 102 w 248"/>
                <a:gd name="T61" fmla="*/ 78 h 413"/>
                <a:gd name="T62" fmla="*/ 119 w 248"/>
                <a:gd name="T63" fmla="*/ 80 h 413"/>
                <a:gd name="T64" fmla="*/ 134 w 248"/>
                <a:gd name="T65" fmla="*/ 83 h 413"/>
                <a:gd name="T66" fmla="*/ 148 w 248"/>
                <a:gd name="T67" fmla="*/ 95 h 413"/>
                <a:gd name="T68" fmla="*/ 165 w 248"/>
                <a:gd name="T69" fmla="*/ 97 h 413"/>
                <a:gd name="T70" fmla="*/ 184 w 248"/>
                <a:gd name="T71" fmla="*/ 82 h 413"/>
                <a:gd name="T72" fmla="*/ 202 w 248"/>
                <a:gd name="T73" fmla="*/ 66 h 413"/>
                <a:gd name="T74" fmla="*/ 211 w 248"/>
                <a:gd name="T75" fmla="*/ 51 h 413"/>
                <a:gd name="T76" fmla="*/ 215 w 248"/>
                <a:gd name="T77" fmla="*/ 28 h 413"/>
                <a:gd name="T78" fmla="*/ 219 w 248"/>
                <a:gd name="T79" fmla="*/ 6 h 413"/>
                <a:gd name="T80" fmla="*/ 236 w 248"/>
                <a:gd name="T81" fmla="*/ 0 h 413"/>
                <a:gd name="T82" fmla="*/ 246 w 248"/>
                <a:gd name="T83" fmla="*/ 7 h 413"/>
                <a:gd name="T84" fmla="*/ 248 w 248"/>
                <a:gd name="T85" fmla="*/ 28 h 413"/>
                <a:gd name="T86" fmla="*/ 236 w 248"/>
                <a:gd name="T87" fmla="*/ 55 h 413"/>
                <a:gd name="T88" fmla="*/ 202 w 248"/>
                <a:gd name="T89" fmla="*/ 83 h 413"/>
                <a:gd name="T90" fmla="*/ 169 w 248"/>
                <a:gd name="T91" fmla="*/ 122 h 413"/>
                <a:gd name="T92" fmla="*/ 150 w 248"/>
                <a:gd name="T93" fmla="*/ 165 h 413"/>
                <a:gd name="T94" fmla="*/ 142 w 248"/>
                <a:gd name="T95" fmla="*/ 213 h 413"/>
                <a:gd name="T96" fmla="*/ 148 w 248"/>
                <a:gd name="T97" fmla="*/ 259 h 413"/>
                <a:gd name="T98" fmla="*/ 154 w 248"/>
                <a:gd name="T99" fmla="*/ 325 h 413"/>
                <a:gd name="T100" fmla="*/ 154 w 248"/>
                <a:gd name="T101" fmla="*/ 361 h 413"/>
                <a:gd name="T102" fmla="*/ 138 w 248"/>
                <a:gd name="T103" fmla="*/ 378 h 413"/>
                <a:gd name="T104" fmla="*/ 121 w 248"/>
                <a:gd name="T105" fmla="*/ 395 h 413"/>
                <a:gd name="T106" fmla="*/ 104 w 248"/>
                <a:gd name="T107" fmla="*/ 409 h 413"/>
                <a:gd name="T108" fmla="*/ 98 w 248"/>
                <a:gd name="T109" fmla="*/ 405 h 413"/>
                <a:gd name="T110" fmla="*/ 94 w 248"/>
                <a:gd name="T111" fmla="*/ 386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48" h="413">
                  <a:moveTo>
                    <a:pt x="94" y="376"/>
                  </a:moveTo>
                  <a:lnTo>
                    <a:pt x="111" y="378"/>
                  </a:lnTo>
                  <a:lnTo>
                    <a:pt x="129" y="367"/>
                  </a:lnTo>
                  <a:lnTo>
                    <a:pt x="140" y="352"/>
                  </a:lnTo>
                  <a:lnTo>
                    <a:pt x="146" y="340"/>
                  </a:lnTo>
                  <a:lnTo>
                    <a:pt x="146" y="329"/>
                  </a:lnTo>
                  <a:lnTo>
                    <a:pt x="144" y="316"/>
                  </a:lnTo>
                  <a:lnTo>
                    <a:pt x="140" y="302"/>
                  </a:lnTo>
                  <a:lnTo>
                    <a:pt x="138" y="291"/>
                  </a:lnTo>
                  <a:lnTo>
                    <a:pt x="133" y="278"/>
                  </a:lnTo>
                  <a:lnTo>
                    <a:pt x="123" y="260"/>
                  </a:lnTo>
                  <a:lnTo>
                    <a:pt x="115" y="243"/>
                  </a:lnTo>
                  <a:lnTo>
                    <a:pt x="111" y="232"/>
                  </a:lnTo>
                  <a:lnTo>
                    <a:pt x="108" y="222"/>
                  </a:lnTo>
                  <a:lnTo>
                    <a:pt x="104" y="217"/>
                  </a:lnTo>
                  <a:lnTo>
                    <a:pt x="96" y="215"/>
                  </a:lnTo>
                  <a:lnTo>
                    <a:pt x="90" y="219"/>
                  </a:lnTo>
                  <a:lnTo>
                    <a:pt x="87" y="222"/>
                  </a:lnTo>
                  <a:lnTo>
                    <a:pt x="81" y="224"/>
                  </a:lnTo>
                  <a:lnTo>
                    <a:pt x="75" y="226"/>
                  </a:lnTo>
                  <a:lnTo>
                    <a:pt x="67" y="224"/>
                  </a:lnTo>
                  <a:lnTo>
                    <a:pt x="58" y="222"/>
                  </a:lnTo>
                  <a:lnTo>
                    <a:pt x="50" y="217"/>
                  </a:lnTo>
                  <a:lnTo>
                    <a:pt x="41" y="211"/>
                  </a:lnTo>
                  <a:lnTo>
                    <a:pt x="31" y="200"/>
                  </a:lnTo>
                  <a:lnTo>
                    <a:pt x="25" y="205"/>
                  </a:lnTo>
                  <a:lnTo>
                    <a:pt x="18" y="207"/>
                  </a:lnTo>
                  <a:lnTo>
                    <a:pt x="8" y="205"/>
                  </a:lnTo>
                  <a:lnTo>
                    <a:pt x="0" y="198"/>
                  </a:lnTo>
                  <a:lnTo>
                    <a:pt x="6" y="175"/>
                  </a:lnTo>
                  <a:lnTo>
                    <a:pt x="12" y="150"/>
                  </a:lnTo>
                  <a:lnTo>
                    <a:pt x="16" y="127"/>
                  </a:lnTo>
                  <a:lnTo>
                    <a:pt x="18" y="106"/>
                  </a:lnTo>
                  <a:lnTo>
                    <a:pt x="21" y="89"/>
                  </a:lnTo>
                  <a:lnTo>
                    <a:pt x="27" y="72"/>
                  </a:lnTo>
                  <a:lnTo>
                    <a:pt x="35" y="59"/>
                  </a:lnTo>
                  <a:lnTo>
                    <a:pt x="44" y="53"/>
                  </a:lnTo>
                  <a:lnTo>
                    <a:pt x="52" y="51"/>
                  </a:lnTo>
                  <a:lnTo>
                    <a:pt x="58" y="47"/>
                  </a:lnTo>
                  <a:lnTo>
                    <a:pt x="64" y="42"/>
                  </a:lnTo>
                  <a:lnTo>
                    <a:pt x="69" y="36"/>
                  </a:lnTo>
                  <a:lnTo>
                    <a:pt x="75" y="28"/>
                  </a:lnTo>
                  <a:lnTo>
                    <a:pt x="83" y="19"/>
                  </a:lnTo>
                  <a:lnTo>
                    <a:pt x="90" y="11"/>
                  </a:lnTo>
                  <a:lnTo>
                    <a:pt x="98" y="6"/>
                  </a:lnTo>
                  <a:lnTo>
                    <a:pt x="110" y="15"/>
                  </a:lnTo>
                  <a:lnTo>
                    <a:pt x="117" y="32"/>
                  </a:lnTo>
                  <a:lnTo>
                    <a:pt x="117" y="49"/>
                  </a:lnTo>
                  <a:lnTo>
                    <a:pt x="102" y="63"/>
                  </a:lnTo>
                  <a:lnTo>
                    <a:pt x="94" y="64"/>
                  </a:lnTo>
                  <a:lnTo>
                    <a:pt x="85" y="64"/>
                  </a:lnTo>
                  <a:lnTo>
                    <a:pt x="71" y="66"/>
                  </a:lnTo>
                  <a:lnTo>
                    <a:pt x="60" y="68"/>
                  </a:lnTo>
                  <a:lnTo>
                    <a:pt x="48" y="76"/>
                  </a:lnTo>
                  <a:lnTo>
                    <a:pt x="39" y="85"/>
                  </a:lnTo>
                  <a:lnTo>
                    <a:pt x="37" y="103"/>
                  </a:lnTo>
                  <a:lnTo>
                    <a:pt x="39" y="125"/>
                  </a:lnTo>
                  <a:lnTo>
                    <a:pt x="48" y="110"/>
                  </a:lnTo>
                  <a:lnTo>
                    <a:pt x="60" y="95"/>
                  </a:lnTo>
                  <a:lnTo>
                    <a:pt x="73" y="83"/>
                  </a:lnTo>
                  <a:lnTo>
                    <a:pt x="92" y="78"/>
                  </a:lnTo>
                  <a:lnTo>
                    <a:pt x="102" y="78"/>
                  </a:lnTo>
                  <a:lnTo>
                    <a:pt x="111" y="78"/>
                  </a:lnTo>
                  <a:lnTo>
                    <a:pt x="119" y="80"/>
                  </a:lnTo>
                  <a:lnTo>
                    <a:pt x="127" y="82"/>
                  </a:lnTo>
                  <a:lnTo>
                    <a:pt x="134" y="83"/>
                  </a:lnTo>
                  <a:lnTo>
                    <a:pt x="142" y="89"/>
                  </a:lnTo>
                  <a:lnTo>
                    <a:pt x="148" y="95"/>
                  </a:lnTo>
                  <a:lnTo>
                    <a:pt x="156" y="103"/>
                  </a:lnTo>
                  <a:lnTo>
                    <a:pt x="165" y="97"/>
                  </a:lnTo>
                  <a:lnTo>
                    <a:pt x="175" y="89"/>
                  </a:lnTo>
                  <a:lnTo>
                    <a:pt x="184" y="82"/>
                  </a:lnTo>
                  <a:lnTo>
                    <a:pt x="194" y="74"/>
                  </a:lnTo>
                  <a:lnTo>
                    <a:pt x="202" y="66"/>
                  </a:lnTo>
                  <a:lnTo>
                    <a:pt x="207" y="59"/>
                  </a:lnTo>
                  <a:lnTo>
                    <a:pt x="211" y="51"/>
                  </a:lnTo>
                  <a:lnTo>
                    <a:pt x="213" y="44"/>
                  </a:lnTo>
                  <a:lnTo>
                    <a:pt x="215" y="28"/>
                  </a:lnTo>
                  <a:lnTo>
                    <a:pt x="215" y="15"/>
                  </a:lnTo>
                  <a:lnTo>
                    <a:pt x="219" y="6"/>
                  </a:lnTo>
                  <a:lnTo>
                    <a:pt x="226" y="0"/>
                  </a:lnTo>
                  <a:lnTo>
                    <a:pt x="236" y="0"/>
                  </a:lnTo>
                  <a:lnTo>
                    <a:pt x="242" y="2"/>
                  </a:lnTo>
                  <a:lnTo>
                    <a:pt x="246" y="7"/>
                  </a:lnTo>
                  <a:lnTo>
                    <a:pt x="248" y="17"/>
                  </a:lnTo>
                  <a:lnTo>
                    <a:pt x="248" y="28"/>
                  </a:lnTo>
                  <a:lnTo>
                    <a:pt x="244" y="42"/>
                  </a:lnTo>
                  <a:lnTo>
                    <a:pt x="236" y="55"/>
                  </a:lnTo>
                  <a:lnTo>
                    <a:pt x="223" y="66"/>
                  </a:lnTo>
                  <a:lnTo>
                    <a:pt x="202" y="83"/>
                  </a:lnTo>
                  <a:lnTo>
                    <a:pt x="184" y="103"/>
                  </a:lnTo>
                  <a:lnTo>
                    <a:pt x="169" y="122"/>
                  </a:lnTo>
                  <a:lnTo>
                    <a:pt x="157" y="142"/>
                  </a:lnTo>
                  <a:lnTo>
                    <a:pt x="150" y="165"/>
                  </a:lnTo>
                  <a:lnTo>
                    <a:pt x="144" y="188"/>
                  </a:lnTo>
                  <a:lnTo>
                    <a:pt x="142" y="213"/>
                  </a:lnTo>
                  <a:lnTo>
                    <a:pt x="144" y="236"/>
                  </a:lnTo>
                  <a:lnTo>
                    <a:pt x="148" y="259"/>
                  </a:lnTo>
                  <a:lnTo>
                    <a:pt x="150" y="289"/>
                  </a:lnTo>
                  <a:lnTo>
                    <a:pt x="154" y="325"/>
                  </a:lnTo>
                  <a:lnTo>
                    <a:pt x="157" y="356"/>
                  </a:lnTo>
                  <a:lnTo>
                    <a:pt x="154" y="361"/>
                  </a:lnTo>
                  <a:lnTo>
                    <a:pt x="146" y="371"/>
                  </a:lnTo>
                  <a:lnTo>
                    <a:pt x="138" y="378"/>
                  </a:lnTo>
                  <a:lnTo>
                    <a:pt x="131" y="388"/>
                  </a:lnTo>
                  <a:lnTo>
                    <a:pt x="121" y="395"/>
                  </a:lnTo>
                  <a:lnTo>
                    <a:pt x="113" y="403"/>
                  </a:lnTo>
                  <a:lnTo>
                    <a:pt x="104" y="409"/>
                  </a:lnTo>
                  <a:lnTo>
                    <a:pt x="98" y="413"/>
                  </a:lnTo>
                  <a:lnTo>
                    <a:pt x="98" y="405"/>
                  </a:lnTo>
                  <a:lnTo>
                    <a:pt x="96" y="395"/>
                  </a:lnTo>
                  <a:lnTo>
                    <a:pt x="94" y="386"/>
                  </a:lnTo>
                  <a:lnTo>
                    <a:pt x="94" y="3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5" name="Freeform 81">
              <a:extLst>
                <a:ext uri="{FF2B5EF4-FFF2-40B4-BE49-F238E27FC236}">
                  <a16:creationId xmlns:a16="http://schemas.microsoft.com/office/drawing/2014/main" id="{73D0388B-AF72-0C48-BB86-B74F7D2FB013}"/>
                </a:ext>
              </a:extLst>
            </p:cNvPr>
            <p:cNvSpPr>
              <a:spLocks/>
            </p:cNvSpPr>
            <p:nvPr/>
          </p:nvSpPr>
          <p:spPr bwMode="auto">
            <a:xfrm>
              <a:off x="4384" y="2769"/>
              <a:ext cx="161" cy="239"/>
            </a:xfrm>
            <a:custGeom>
              <a:avLst/>
              <a:gdLst>
                <a:gd name="T0" fmla="*/ 308 w 321"/>
                <a:gd name="T1" fmla="*/ 312 h 478"/>
                <a:gd name="T2" fmla="*/ 321 w 321"/>
                <a:gd name="T3" fmla="*/ 301 h 478"/>
                <a:gd name="T4" fmla="*/ 298 w 321"/>
                <a:gd name="T5" fmla="*/ 285 h 478"/>
                <a:gd name="T6" fmla="*/ 268 w 321"/>
                <a:gd name="T7" fmla="*/ 268 h 478"/>
                <a:gd name="T8" fmla="*/ 233 w 321"/>
                <a:gd name="T9" fmla="*/ 232 h 478"/>
                <a:gd name="T10" fmla="*/ 207 w 321"/>
                <a:gd name="T11" fmla="*/ 221 h 478"/>
                <a:gd name="T12" fmla="*/ 187 w 321"/>
                <a:gd name="T13" fmla="*/ 225 h 478"/>
                <a:gd name="T14" fmla="*/ 172 w 321"/>
                <a:gd name="T15" fmla="*/ 209 h 478"/>
                <a:gd name="T16" fmla="*/ 193 w 321"/>
                <a:gd name="T17" fmla="*/ 185 h 478"/>
                <a:gd name="T18" fmla="*/ 239 w 321"/>
                <a:gd name="T19" fmla="*/ 198 h 478"/>
                <a:gd name="T20" fmla="*/ 272 w 321"/>
                <a:gd name="T21" fmla="*/ 228 h 478"/>
                <a:gd name="T22" fmla="*/ 291 w 321"/>
                <a:gd name="T23" fmla="*/ 209 h 478"/>
                <a:gd name="T24" fmla="*/ 245 w 321"/>
                <a:gd name="T25" fmla="*/ 185 h 478"/>
                <a:gd name="T26" fmla="*/ 210 w 321"/>
                <a:gd name="T27" fmla="*/ 149 h 478"/>
                <a:gd name="T28" fmla="*/ 226 w 321"/>
                <a:gd name="T29" fmla="*/ 116 h 478"/>
                <a:gd name="T30" fmla="*/ 239 w 321"/>
                <a:gd name="T31" fmla="*/ 84 h 478"/>
                <a:gd name="T32" fmla="*/ 245 w 321"/>
                <a:gd name="T33" fmla="*/ 51 h 478"/>
                <a:gd name="T34" fmla="*/ 222 w 321"/>
                <a:gd name="T35" fmla="*/ 34 h 478"/>
                <a:gd name="T36" fmla="*/ 199 w 321"/>
                <a:gd name="T37" fmla="*/ 34 h 478"/>
                <a:gd name="T38" fmla="*/ 199 w 321"/>
                <a:gd name="T39" fmla="*/ 15 h 478"/>
                <a:gd name="T40" fmla="*/ 176 w 321"/>
                <a:gd name="T41" fmla="*/ 4 h 478"/>
                <a:gd name="T42" fmla="*/ 161 w 321"/>
                <a:gd name="T43" fmla="*/ 17 h 478"/>
                <a:gd name="T44" fmla="*/ 124 w 321"/>
                <a:gd name="T45" fmla="*/ 13 h 478"/>
                <a:gd name="T46" fmla="*/ 82 w 321"/>
                <a:gd name="T47" fmla="*/ 23 h 478"/>
                <a:gd name="T48" fmla="*/ 32 w 321"/>
                <a:gd name="T49" fmla="*/ 55 h 478"/>
                <a:gd name="T50" fmla="*/ 17 w 321"/>
                <a:gd name="T51" fmla="*/ 82 h 478"/>
                <a:gd name="T52" fmla="*/ 0 w 321"/>
                <a:gd name="T53" fmla="*/ 105 h 478"/>
                <a:gd name="T54" fmla="*/ 11 w 321"/>
                <a:gd name="T55" fmla="*/ 129 h 478"/>
                <a:gd name="T56" fmla="*/ 28 w 321"/>
                <a:gd name="T57" fmla="*/ 139 h 478"/>
                <a:gd name="T58" fmla="*/ 42 w 321"/>
                <a:gd name="T59" fmla="*/ 156 h 478"/>
                <a:gd name="T60" fmla="*/ 65 w 321"/>
                <a:gd name="T61" fmla="*/ 171 h 478"/>
                <a:gd name="T62" fmla="*/ 70 w 321"/>
                <a:gd name="T63" fmla="*/ 204 h 478"/>
                <a:gd name="T64" fmla="*/ 53 w 321"/>
                <a:gd name="T65" fmla="*/ 215 h 478"/>
                <a:gd name="T66" fmla="*/ 38 w 321"/>
                <a:gd name="T67" fmla="*/ 236 h 478"/>
                <a:gd name="T68" fmla="*/ 53 w 321"/>
                <a:gd name="T69" fmla="*/ 259 h 478"/>
                <a:gd name="T70" fmla="*/ 80 w 321"/>
                <a:gd name="T71" fmla="*/ 213 h 478"/>
                <a:gd name="T72" fmla="*/ 97 w 321"/>
                <a:gd name="T73" fmla="*/ 173 h 478"/>
                <a:gd name="T74" fmla="*/ 118 w 321"/>
                <a:gd name="T75" fmla="*/ 200 h 478"/>
                <a:gd name="T76" fmla="*/ 93 w 321"/>
                <a:gd name="T77" fmla="*/ 259 h 478"/>
                <a:gd name="T78" fmla="*/ 70 w 321"/>
                <a:gd name="T79" fmla="*/ 318 h 478"/>
                <a:gd name="T80" fmla="*/ 72 w 321"/>
                <a:gd name="T81" fmla="*/ 348 h 478"/>
                <a:gd name="T82" fmla="*/ 46 w 321"/>
                <a:gd name="T83" fmla="*/ 348 h 478"/>
                <a:gd name="T84" fmla="*/ 44 w 321"/>
                <a:gd name="T85" fmla="*/ 375 h 478"/>
                <a:gd name="T86" fmla="*/ 57 w 321"/>
                <a:gd name="T87" fmla="*/ 392 h 478"/>
                <a:gd name="T88" fmla="*/ 28 w 321"/>
                <a:gd name="T89" fmla="*/ 436 h 478"/>
                <a:gd name="T90" fmla="*/ 34 w 321"/>
                <a:gd name="T91" fmla="*/ 462 h 478"/>
                <a:gd name="T92" fmla="*/ 48 w 321"/>
                <a:gd name="T93" fmla="*/ 468 h 478"/>
                <a:gd name="T94" fmla="*/ 78 w 321"/>
                <a:gd name="T95" fmla="*/ 417 h 478"/>
                <a:gd name="T96" fmla="*/ 90 w 321"/>
                <a:gd name="T97" fmla="*/ 373 h 478"/>
                <a:gd name="T98" fmla="*/ 120 w 321"/>
                <a:gd name="T99" fmla="*/ 350 h 478"/>
                <a:gd name="T100" fmla="*/ 126 w 321"/>
                <a:gd name="T101" fmla="*/ 325 h 478"/>
                <a:gd name="T102" fmla="*/ 151 w 321"/>
                <a:gd name="T103" fmla="*/ 291 h 478"/>
                <a:gd name="T104" fmla="*/ 214 w 321"/>
                <a:gd name="T105" fmla="*/ 287 h 478"/>
                <a:gd name="T106" fmla="*/ 237 w 321"/>
                <a:gd name="T107" fmla="*/ 314 h 478"/>
                <a:gd name="T108" fmla="*/ 251 w 321"/>
                <a:gd name="T109" fmla="*/ 322 h 478"/>
                <a:gd name="T110" fmla="*/ 291 w 321"/>
                <a:gd name="T111" fmla="*/ 316 h 4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21" h="478">
                  <a:moveTo>
                    <a:pt x="291" y="316"/>
                  </a:moveTo>
                  <a:lnTo>
                    <a:pt x="289" y="306"/>
                  </a:lnTo>
                  <a:lnTo>
                    <a:pt x="298" y="310"/>
                  </a:lnTo>
                  <a:lnTo>
                    <a:pt x="308" y="312"/>
                  </a:lnTo>
                  <a:lnTo>
                    <a:pt x="318" y="314"/>
                  </a:lnTo>
                  <a:lnTo>
                    <a:pt x="321" y="312"/>
                  </a:lnTo>
                  <a:lnTo>
                    <a:pt x="321" y="308"/>
                  </a:lnTo>
                  <a:lnTo>
                    <a:pt x="321" y="301"/>
                  </a:lnTo>
                  <a:lnTo>
                    <a:pt x="320" y="293"/>
                  </a:lnTo>
                  <a:lnTo>
                    <a:pt x="314" y="289"/>
                  </a:lnTo>
                  <a:lnTo>
                    <a:pt x="306" y="287"/>
                  </a:lnTo>
                  <a:lnTo>
                    <a:pt x="298" y="285"/>
                  </a:lnTo>
                  <a:lnTo>
                    <a:pt x="289" y="287"/>
                  </a:lnTo>
                  <a:lnTo>
                    <a:pt x="277" y="289"/>
                  </a:lnTo>
                  <a:lnTo>
                    <a:pt x="274" y="278"/>
                  </a:lnTo>
                  <a:lnTo>
                    <a:pt x="268" y="268"/>
                  </a:lnTo>
                  <a:lnTo>
                    <a:pt x="260" y="257"/>
                  </a:lnTo>
                  <a:lnTo>
                    <a:pt x="251" y="247"/>
                  </a:lnTo>
                  <a:lnTo>
                    <a:pt x="241" y="240"/>
                  </a:lnTo>
                  <a:lnTo>
                    <a:pt x="233" y="232"/>
                  </a:lnTo>
                  <a:lnTo>
                    <a:pt x="224" y="226"/>
                  </a:lnTo>
                  <a:lnTo>
                    <a:pt x="218" y="225"/>
                  </a:lnTo>
                  <a:lnTo>
                    <a:pt x="212" y="223"/>
                  </a:lnTo>
                  <a:lnTo>
                    <a:pt x="207" y="221"/>
                  </a:lnTo>
                  <a:lnTo>
                    <a:pt x="201" y="221"/>
                  </a:lnTo>
                  <a:lnTo>
                    <a:pt x="197" y="223"/>
                  </a:lnTo>
                  <a:lnTo>
                    <a:pt x="191" y="225"/>
                  </a:lnTo>
                  <a:lnTo>
                    <a:pt x="187" y="225"/>
                  </a:lnTo>
                  <a:lnTo>
                    <a:pt x="182" y="225"/>
                  </a:lnTo>
                  <a:lnTo>
                    <a:pt x="178" y="223"/>
                  </a:lnTo>
                  <a:lnTo>
                    <a:pt x="174" y="217"/>
                  </a:lnTo>
                  <a:lnTo>
                    <a:pt x="172" y="209"/>
                  </a:lnTo>
                  <a:lnTo>
                    <a:pt x="172" y="202"/>
                  </a:lnTo>
                  <a:lnTo>
                    <a:pt x="176" y="194"/>
                  </a:lnTo>
                  <a:lnTo>
                    <a:pt x="184" y="188"/>
                  </a:lnTo>
                  <a:lnTo>
                    <a:pt x="193" y="185"/>
                  </a:lnTo>
                  <a:lnTo>
                    <a:pt x="203" y="185"/>
                  </a:lnTo>
                  <a:lnTo>
                    <a:pt x="216" y="187"/>
                  </a:lnTo>
                  <a:lnTo>
                    <a:pt x="228" y="192"/>
                  </a:lnTo>
                  <a:lnTo>
                    <a:pt x="239" y="198"/>
                  </a:lnTo>
                  <a:lnTo>
                    <a:pt x="251" y="207"/>
                  </a:lnTo>
                  <a:lnTo>
                    <a:pt x="256" y="215"/>
                  </a:lnTo>
                  <a:lnTo>
                    <a:pt x="262" y="225"/>
                  </a:lnTo>
                  <a:lnTo>
                    <a:pt x="272" y="228"/>
                  </a:lnTo>
                  <a:lnTo>
                    <a:pt x="283" y="230"/>
                  </a:lnTo>
                  <a:lnTo>
                    <a:pt x="291" y="226"/>
                  </a:lnTo>
                  <a:lnTo>
                    <a:pt x="295" y="217"/>
                  </a:lnTo>
                  <a:lnTo>
                    <a:pt x="291" y="209"/>
                  </a:lnTo>
                  <a:lnTo>
                    <a:pt x="281" y="204"/>
                  </a:lnTo>
                  <a:lnTo>
                    <a:pt x="272" y="200"/>
                  </a:lnTo>
                  <a:lnTo>
                    <a:pt x="260" y="194"/>
                  </a:lnTo>
                  <a:lnTo>
                    <a:pt x="245" y="185"/>
                  </a:lnTo>
                  <a:lnTo>
                    <a:pt x="230" y="175"/>
                  </a:lnTo>
                  <a:lnTo>
                    <a:pt x="218" y="166"/>
                  </a:lnTo>
                  <a:lnTo>
                    <a:pt x="212" y="158"/>
                  </a:lnTo>
                  <a:lnTo>
                    <a:pt x="210" y="149"/>
                  </a:lnTo>
                  <a:lnTo>
                    <a:pt x="212" y="139"/>
                  </a:lnTo>
                  <a:lnTo>
                    <a:pt x="214" y="129"/>
                  </a:lnTo>
                  <a:lnTo>
                    <a:pt x="218" y="122"/>
                  </a:lnTo>
                  <a:lnTo>
                    <a:pt x="226" y="116"/>
                  </a:lnTo>
                  <a:lnTo>
                    <a:pt x="237" y="114"/>
                  </a:lnTo>
                  <a:lnTo>
                    <a:pt x="251" y="114"/>
                  </a:lnTo>
                  <a:lnTo>
                    <a:pt x="243" y="97"/>
                  </a:lnTo>
                  <a:lnTo>
                    <a:pt x="239" y="84"/>
                  </a:lnTo>
                  <a:lnTo>
                    <a:pt x="239" y="72"/>
                  </a:lnTo>
                  <a:lnTo>
                    <a:pt x="241" y="65"/>
                  </a:lnTo>
                  <a:lnTo>
                    <a:pt x="245" y="59"/>
                  </a:lnTo>
                  <a:lnTo>
                    <a:pt x="245" y="51"/>
                  </a:lnTo>
                  <a:lnTo>
                    <a:pt x="243" y="46"/>
                  </a:lnTo>
                  <a:lnTo>
                    <a:pt x="237" y="38"/>
                  </a:lnTo>
                  <a:lnTo>
                    <a:pt x="230" y="34"/>
                  </a:lnTo>
                  <a:lnTo>
                    <a:pt x="222" y="34"/>
                  </a:lnTo>
                  <a:lnTo>
                    <a:pt x="212" y="36"/>
                  </a:lnTo>
                  <a:lnTo>
                    <a:pt x="205" y="40"/>
                  </a:lnTo>
                  <a:lnTo>
                    <a:pt x="201" y="36"/>
                  </a:lnTo>
                  <a:lnTo>
                    <a:pt x="199" y="34"/>
                  </a:lnTo>
                  <a:lnTo>
                    <a:pt x="195" y="31"/>
                  </a:lnTo>
                  <a:lnTo>
                    <a:pt x="191" y="29"/>
                  </a:lnTo>
                  <a:lnTo>
                    <a:pt x="197" y="25"/>
                  </a:lnTo>
                  <a:lnTo>
                    <a:pt x="199" y="15"/>
                  </a:lnTo>
                  <a:lnTo>
                    <a:pt x="197" y="6"/>
                  </a:lnTo>
                  <a:lnTo>
                    <a:pt x="189" y="0"/>
                  </a:lnTo>
                  <a:lnTo>
                    <a:pt x="182" y="0"/>
                  </a:lnTo>
                  <a:lnTo>
                    <a:pt x="176" y="4"/>
                  </a:lnTo>
                  <a:lnTo>
                    <a:pt x="174" y="12"/>
                  </a:lnTo>
                  <a:lnTo>
                    <a:pt x="174" y="21"/>
                  </a:lnTo>
                  <a:lnTo>
                    <a:pt x="168" y="19"/>
                  </a:lnTo>
                  <a:lnTo>
                    <a:pt x="161" y="17"/>
                  </a:lnTo>
                  <a:lnTo>
                    <a:pt x="151" y="15"/>
                  </a:lnTo>
                  <a:lnTo>
                    <a:pt x="143" y="15"/>
                  </a:lnTo>
                  <a:lnTo>
                    <a:pt x="134" y="13"/>
                  </a:lnTo>
                  <a:lnTo>
                    <a:pt x="124" y="13"/>
                  </a:lnTo>
                  <a:lnTo>
                    <a:pt x="115" y="13"/>
                  </a:lnTo>
                  <a:lnTo>
                    <a:pt x="105" y="15"/>
                  </a:lnTo>
                  <a:lnTo>
                    <a:pt x="95" y="17"/>
                  </a:lnTo>
                  <a:lnTo>
                    <a:pt x="82" y="23"/>
                  </a:lnTo>
                  <a:lnTo>
                    <a:pt x="69" y="29"/>
                  </a:lnTo>
                  <a:lnTo>
                    <a:pt x="55" y="38"/>
                  </a:lnTo>
                  <a:lnTo>
                    <a:pt x="42" y="46"/>
                  </a:lnTo>
                  <a:lnTo>
                    <a:pt x="32" y="55"/>
                  </a:lnTo>
                  <a:lnTo>
                    <a:pt x="25" y="65"/>
                  </a:lnTo>
                  <a:lnTo>
                    <a:pt x="23" y="72"/>
                  </a:lnTo>
                  <a:lnTo>
                    <a:pt x="21" y="78"/>
                  </a:lnTo>
                  <a:lnTo>
                    <a:pt x="17" y="82"/>
                  </a:lnTo>
                  <a:lnTo>
                    <a:pt x="11" y="84"/>
                  </a:lnTo>
                  <a:lnTo>
                    <a:pt x="5" y="88"/>
                  </a:lnTo>
                  <a:lnTo>
                    <a:pt x="2" y="93"/>
                  </a:lnTo>
                  <a:lnTo>
                    <a:pt x="0" y="105"/>
                  </a:lnTo>
                  <a:lnTo>
                    <a:pt x="0" y="118"/>
                  </a:lnTo>
                  <a:lnTo>
                    <a:pt x="2" y="129"/>
                  </a:lnTo>
                  <a:lnTo>
                    <a:pt x="5" y="129"/>
                  </a:lnTo>
                  <a:lnTo>
                    <a:pt x="11" y="129"/>
                  </a:lnTo>
                  <a:lnTo>
                    <a:pt x="17" y="131"/>
                  </a:lnTo>
                  <a:lnTo>
                    <a:pt x="23" y="131"/>
                  </a:lnTo>
                  <a:lnTo>
                    <a:pt x="25" y="137"/>
                  </a:lnTo>
                  <a:lnTo>
                    <a:pt x="28" y="139"/>
                  </a:lnTo>
                  <a:lnTo>
                    <a:pt x="30" y="143"/>
                  </a:lnTo>
                  <a:lnTo>
                    <a:pt x="34" y="149"/>
                  </a:lnTo>
                  <a:lnTo>
                    <a:pt x="38" y="152"/>
                  </a:lnTo>
                  <a:lnTo>
                    <a:pt x="42" y="156"/>
                  </a:lnTo>
                  <a:lnTo>
                    <a:pt x="48" y="160"/>
                  </a:lnTo>
                  <a:lnTo>
                    <a:pt x="53" y="162"/>
                  </a:lnTo>
                  <a:lnTo>
                    <a:pt x="59" y="164"/>
                  </a:lnTo>
                  <a:lnTo>
                    <a:pt x="65" y="171"/>
                  </a:lnTo>
                  <a:lnTo>
                    <a:pt x="69" y="179"/>
                  </a:lnTo>
                  <a:lnTo>
                    <a:pt x="72" y="188"/>
                  </a:lnTo>
                  <a:lnTo>
                    <a:pt x="72" y="198"/>
                  </a:lnTo>
                  <a:lnTo>
                    <a:pt x="70" y="204"/>
                  </a:lnTo>
                  <a:lnTo>
                    <a:pt x="67" y="209"/>
                  </a:lnTo>
                  <a:lnTo>
                    <a:pt x="63" y="213"/>
                  </a:lnTo>
                  <a:lnTo>
                    <a:pt x="59" y="215"/>
                  </a:lnTo>
                  <a:lnTo>
                    <a:pt x="53" y="215"/>
                  </a:lnTo>
                  <a:lnTo>
                    <a:pt x="46" y="213"/>
                  </a:lnTo>
                  <a:lnTo>
                    <a:pt x="36" y="209"/>
                  </a:lnTo>
                  <a:lnTo>
                    <a:pt x="36" y="223"/>
                  </a:lnTo>
                  <a:lnTo>
                    <a:pt x="38" y="236"/>
                  </a:lnTo>
                  <a:lnTo>
                    <a:pt x="40" y="247"/>
                  </a:lnTo>
                  <a:lnTo>
                    <a:pt x="44" y="255"/>
                  </a:lnTo>
                  <a:lnTo>
                    <a:pt x="48" y="259"/>
                  </a:lnTo>
                  <a:lnTo>
                    <a:pt x="53" y="259"/>
                  </a:lnTo>
                  <a:lnTo>
                    <a:pt x="59" y="255"/>
                  </a:lnTo>
                  <a:lnTo>
                    <a:pt x="67" y="247"/>
                  </a:lnTo>
                  <a:lnTo>
                    <a:pt x="74" y="232"/>
                  </a:lnTo>
                  <a:lnTo>
                    <a:pt x="80" y="213"/>
                  </a:lnTo>
                  <a:lnTo>
                    <a:pt x="86" y="194"/>
                  </a:lnTo>
                  <a:lnTo>
                    <a:pt x="88" y="183"/>
                  </a:lnTo>
                  <a:lnTo>
                    <a:pt x="92" y="177"/>
                  </a:lnTo>
                  <a:lnTo>
                    <a:pt x="97" y="173"/>
                  </a:lnTo>
                  <a:lnTo>
                    <a:pt x="103" y="173"/>
                  </a:lnTo>
                  <a:lnTo>
                    <a:pt x="109" y="177"/>
                  </a:lnTo>
                  <a:lnTo>
                    <a:pt x="115" y="187"/>
                  </a:lnTo>
                  <a:lnTo>
                    <a:pt x="118" y="200"/>
                  </a:lnTo>
                  <a:lnTo>
                    <a:pt x="124" y="217"/>
                  </a:lnTo>
                  <a:lnTo>
                    <a:pt x="128" y="232"/>
                  </a:lnTo>
                  <a:lnTo>
                    <a:pt x="109" y="246"/>
                  </a:lnTo>
                  <a:lnTo>
                    <a:pt x="93" y="259"/>
                  </a:lnTo>
                  <a:lnTo>
                    <a:pt x="84" y="274"/>
                  </a:lnTo>
                  <a:lnTo>
                    <a:pt x="76" y="289"/>
                  </a:lnTo>
                  <a:lnTo>
                    <a:pt x="72" y="304"/>
                  </a:lnTo>
                  <a:lnTo>
                    <a:pt x="70" y="318"/>
                  </a:lnTo>
                  <a:lnTo>
                    <a:pt x="70" y="327"/>
                  </a:lnTo>
                  <a:lnTo>
                    <a:pt x="70" y="337"/>
                  </a:lnTo>
                  <a:lnTo>
                    <a:pt x="72" y="343"/>
                  </a:lnTo>
                  <a:lnTo>
                    <a:pt x="72" y="348"/>
                  </a:lnTo>
                  <a:lnTo>
                    <a:pt x="70" y="352"/>
                  </a:lnTo>
                  <a:lnTo>
                    <a:pt x="65" y="352"/>
                  </a:lnTo>
                  <a:lnTo>
                    <a:pt x="55" y="348"/>
                  </a:lnTo>
                  <a:lnTo>
                    <a:pt x="46" y="348"/>
                  </a:lnTo>
                  <a:lnTo>
                    <a:pt x="40" y="354"/>
                  </a:lnTo>
                  <a:lnTo>
                    <a:pt x="36" y="360"/>
                  </a:lnTo>
                  <a:lnTo>
                    <a:pt x="38" y="367"/>
                  </a:lnTo>
                  <a:lnTo>
                    <a:pt x="44" y="375"/>
                  </a:lnTo>
                  <a:lnTo>
                    <a:pt x="55" y="377"/>
                  </a:lnTo>
                  <a:lnTo>
                    <a:pt x="69" y="369"/>
                  </a:lnTo>
                  <a:lnTo>
                    <a:pt x="63" y="379"/>
                  </a:lnTo>
                  <a:lnTo>
                    <a:pt x="57" y="392"/>
                  </a:lnTo>
                  <a:lnTo>
                    <a:pt x="51" y="405"/>
                  </a:lnTo>
                  <a:lnTo>
                    <a:pt x="46" y="417"/>
                  </a:lnTo>
                  <a:lnTo>
                    <a:pt x="32" y="422"/>
                  </a:lnTo>
                  <a:lnTo>
                    <a:pt x="28" y="436"/>
                  </a:lnTo>
                  <a:lnTo>
                    <a:pt x="34" y="445"/>
                  </a:lnTo>
                  <a:lnTo>
                    <a:pt x="48" y="445"/>
                  </a:lnTo>
                  <a:lnTo>
                    <a:pt x="44" y="453"/>
                  </a:lnTo>
                  <a:lnTo>
                    <a:pt x="34" y="462"/>
                  </a:lnTo>
                  <a:lnTo>
                    <a:pt x="23" y="472"/>
                  </a:lnTo>
                  <a:lnTo>
                    <a:pt x="11" y="478"/>
                  </a:lnTo>
                  <a:lnTo>
                    <a:pt x="32" y="476"/>
                  </a:lnTo>
                  <a:lnTo>
                    <a:pt x="48" y="468"/>
                  </a:lnTo>
                  <a:lnTo>
                    <a:pt x="61" y="457"/>
                  </a:lnTo>
                  <a:lnTo>
                    <a:pt x="69" y="443"/>
                  </a:lnTo>
                  <a:lnTo>
                    <a:pt x="74" y="430"/>
                  </a:lnTo>
                  <a:lnTo>
                    <a:pt x="78" y="417"/>
                  </a:lnTo>
                  <a:lnTo>
                    <a:pt x="80" y="405"/>
                  </a:lnTo>
                  <a:lnTo>
                    <a:pt x="82" y="398"/>
                  </a:lnTo>
                  <a:lnTo>
                    <a:pt x="84" y="386"/>
                  </a:lnTo>
                  <a:lnTo>
                    <a:pt x="90" y="373"/>
                  </a:lnTo>
                  <a:lnTo>
                    <a:pt x="97" y="362"/>
                  </a:lnTo>
                  <a:lnTo>
                    <a:pt x="107" y="346"/>
                  </a:lnTo>
                  <a:lnTo>
                    <a:pt x="113" y="350"/>
                  </a:lnTo>
                  <a:lnTo>
                    <a:pt x="120" y="350"/>
                  </a:lnTo>
                  <a:lnTo>
                    <a:pt x="128" y="350"/>
                  </a:lnTo>
                  <a:lnTo>
                    <a:pt x="136" y="348"/>
                  </a:lnTo>
                  <a:lnTo>
                    <a:pt x="130" y="337"/>
                  </a:lnTo>
                  <a:lnTo>
                    <a:pt x="126" y="325"/>
                  </a:lnTo>
                  <a:lnTo>
                    <a:pt x="128" y="314"/>
                  </a:lnTo>
                  <a:lnTo>
                    <a:pt x="132" y="306"/>
                  </a:lnTo>
                  <a:lnTo>
                    <a:pt x="139" y="299"/>
                  </a:lnTo>
                  <a:lnTo>
                    <a:pt x="151" y="291"/>
                  </a:lnTo>
                  <a:lnTo>
                    <a:pt x="166" y="285"/>
                  </a:lnTo>
                  <a:lnTo>
                    <a:pt x="182" y="282"/>
                  </a:lnTo>
                  <a:lnTo>
                    <a:pt x="197" y="282"/>
                  </a:lnTo>
                  <a:lnTo>
                    <a:pt x="214" y="287"/>
                  </a:lnTo>
                  <a:lnTo>
                    <a:pt x="230" y="295"/>
                  </a:lnTo>
                  <a:lnTo>
                    <a:pt x="235" y="303"/>
                  </a:lnTo>
                  <a:lnTo>
                    <a:pt x="237" y="308"/>
                  </a:lnTo>
                  <a:lnTo>
                    <a:pt x="237" y="314"/>
                  </a:lnTo>
                  <a:lnTo>
                    <a:pt x="235" y="320"/>
                  </a:lnTo>
                  <a:lnTo>
                    <a:pt x="231" y="322"/>
                  </a:lnTo>
                  <a:lnTo>
                    <a:pt x="237" y="325"/>
                  </a:lnTo>
                  <a:lnTo>
                    <a:pt x="251" y="322"/>
                  </a:lnTo>
                  <a:lnTo>
                    <a:pt x="262" y="320"/>
                  </a:lnTo>
                  <a:lnTo>
                    <a:pt x="274" y="320"/>
                  </a:lnTo>
                  <a:lnTo>
                    <a:pt x="285" y="322"/>
                  </a:lnTo>
                  <a:lnTo>
                    <a:pt x="291" y="3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6" name="Freeform 82">
              <a:extLst>
                <a:ext uri="{FF2B5EF4-FFF2-40B4-BE49-F238E27FC236}">
                  <a16:creationId xmlns:a16="http://schemas.microsoft.com/office/drawing/2014/main" id="{010625A3-E8FB-9C46-BC45-829F6E150D1D}"/>
                </a:ext>
              </a:extLst>
            </p:cNvPr>
            <p:cNvSpPr>
              <a:spLocks/>
            </p:cNvSpPr>
            <p:nvPr/>
          </p:nvSpPr>
          <p:spPr bwMode="auto">
            <a:xfrm>
              <a:off x="4399" y="2804"/>
              <a:ext cx="26" cy="24"/>
            </a:xfrm>
            <a:custGeom>
              <a:avLst/>
              <a:gdLst>
                <a:gd name="T0" fmla="*/ 0 w 52"/>
                <a:gd name="T1" fmla="*/ 39 h 47"/>
                <a:gd name="T2" fmla="*/ 16 w 52"/>
                <a:gd name="T3" fmla="*/ 36 h 47"/>
                <a:gd name="T4" fmla="*/ 31 w 52"/>
                <a:gd name="T5" fmla="*/ 28 h 47"/>
                <a:gd name="T6" fmla="*/ 42 w 52"/>
                <a:gd name="T7" fmla="*/ 15 h 47"/>
                <a:gd name="T8" fmla="*/ 48 w 52"/>
                <a:gd name="T9" fmla="*/ 0 h 47"/>
                <a:gd name="T10" fmla="*/ 52 w 52"/>
                <a:gd name="T11" fmla="*/ 9 h 47"/>
                <a:gd name="T12" fmla="*/ 52 w 52"/>
                <a:gd name="T13" fmla="*/ 19 h 47"/>
                <a:gd name="T14" fmla="*/ 48 w 52"/>
                <a:gd name="T15" fmla="*/ 30 h 47"/>
                <a:gd name="T16" fmla="*/ 44 w 52"/>
                <a:gd name="T17" fmla="*/ 38 h 47"/>
                <a:gd name="T18" fmla="*/ 37 w 52"/>
                <a:gd name="T19" fmla="*/ 43 h 47"/>
                <a:gd name="T20" fmla="*/ 27 w 52"/>
                <a:gd name="T21" fmla="*/ 47 h 47"/>
                <a:gd name="T22" fmla="*/ 14 w 52"/>
                <a:gd name="T23" fmla="*/ 45 h 47"/>
                <a:gd name="T24" fmla="*/ 0 w 52"/>
                <a:gd name="T25" fmla="*/ 3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2" h="47">
                  <a:moveTo>
                    <a:pt x="0" y="39"/>
                  </a:moveTo>
                  <a:lnTo>
                    <a:pt x="16" y="36"/>
                  </a:lnTo>
                  <a:lnTo>
                    <a:pt x="31" y="28"/>
                  </a:lnTo>
                  <a:lnTo>
                    <a:pt x="42" y="15"/>
                  </a:lnTo>
                  <a:lnTo>
                    <a:pt x="48" y="0"/>
                  </a:lnTo>
                  <a:lnTo>
                    <a:pt x="52" y="9"/>
                  </a:lnTo>
                  <a:lnTo>
                    <a:pt x="52" y="19"/>
                  </a:lnTo>
                  <a:lnTo>
                    <a:pt x="48" y="30"/>
                  </a:lnTo>
                  <a:lnTo>
                    <a:pt x="44" y="38"/>
                  </a:lnTo>
                  <a:lnTo>
                    <a:pt x="37" y="43"/>
                  </a:lnTo>
                  <a:lnTo>
                    <a:pt x="27" y="47"/>
                  </a:lnTo>
                  <a:lnTo>
                    <a:pt x="14" y="45"/>
                  </a:lnTo>
                  <a:lnTo>
                    <a:pt x="0" y="3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7" name="Freeform 83">
              <a:extLst>
                <a:ext uri="{FF2B5EF4-FFF2-40B4-BE49-F238E27FC236}">
                  <a16:creationId xmlns:a16="http://schemas.microsoft.com/office/drawing/2014/main" id="{AC1780A1-D634-F94B-89FC-8B2859ED5B80}"/>
                </a:ext>
              </a:extLst>
            </p:cNvPr>
            <p:cNvSpPr>
              <a:spLocks/>
            </p:cNvSpPr>
            <p:nvPr/>
          </p:nvSpPr>
          <p:spPr bwMode="auto">
            <a:xfrm>
              <a:off x="4468" y="2800"/>
              <a:ext cx="22" cy="16"/>
            </a:xfrm>
            <a:custGeom>
              <a:avLst/>
              <a:gdLst>
                <a:gd name="T0" fmla="*/ 0 w 44"/>
                <a:gd name="T1" fmla="*/ 23 h 30"/>
                <a:gd name="T2" fmla="*/ 12 w 44"/>
                <a:gd name="T3" fmla="*/ 21 h 30"/>
                <a:gd name="T4" fmla="*/ 25 w 44"/>
                <a:gd name="T5" fmla="*/ 13 h 30"/>
                <a:gd name="T6" fmla="*/ 37 w 44"/>
                <a:gd name="T7" fmla="*/ 8 h 30"/>
                <a:gd name="T8" fmla="*/ 44 w 44"/>
                <a:gd name="T9" fmla="*/ 0 h 30"/>
                <a:gd name="T10" fmla="*/ 44 w 44"/>
                <a:gd name="T11" fmla="*/ 11 h 30"/>
                <a:gd name="T12" fmla="*/ 39 w 44"/>
                <a:gd name="T13" fmla="*/ 23 h 30"/>
                <a:gd name="T14" fmla="*/ 23 w 44"/>
                <a:gd name="T15" fmla="*/ 30 h 30"/>
                <a:gd name="T16" fmla="*/ 0 w 44"/>
                <a:gd name="T17" fmla="*/ 23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 h="30">
                  <a:moveTo>
                    <a:pt x="0" y="23"/>
                  </a:moveTo>
                  <a:lnTo>
                    <a:pt x="12" y="21"/>
                  </a:lnTo>
                  <a:lnTo>
                    <a:pt x="25" y="13"/>
                  </a:lnTo>
                  <a:lnTo>
                    <a:pt x="37" y="8"/>
                  </a:lnTo>
                  <a:lnTo>
                    <a:pt x="44" y="0"/>
                  </a:lnTo>
                  <a:lnTo>
                    <a:pt x="44" y="11"/>
                  </a:lnTo>
                  <a:lnTo>
                    <a:pt x="39" y="23"/>
                  </a:lnTo>
                  <a:lnTo>
                    <a:pt x="23" y="30"/>
                  </a:lnTo>
                  <a:lnTo>
                    <a:pt x="0" y="23"/>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8" name="Freeform 84">
              <a:extLst>
                <a:ext uri="{FF2B5EF4-FFF2-40B4-BE49-F238E27FC236}">
                  <a16:creationId xmlns:a16="http://schemas.microsoft.com/office/drawing/2014/main" id="{038CBD6F-4EE2-1448-91E9-85CE6BE03512}"/>
                </a:ext>
              </a:extLst>
            </p:cNvPr>
            <p:cNvSpPr>
              <a:spLocks/>
            </p:cNvSpPr>
            <p:nvPr/>
          </p:nvSpPr>
          <p:spPr bwMode="auto">
            <a:xfrm>
              <a:off x="4155" y="2636"/>
              <a:ext cx="545" cy="260"/>
            </a:xfrm>
            <a:custGeom>
              <a:avLst/>
              <a:gdLst>
                <a:gd name="T0" fmla="*/ 1036 w 1090"/>
                <a:gd name="T1" fmla="*/ 222 h 519"/>
                <a:gd name="T2" fmla="*/ 1090 w 1090"/>
                <a:gd name="T3" fmla="*/ 93 h 519"/>
                <a:gd name="T4" fmla="*/ 1059 w 1090"/>
                <a:gd name="T5" fmla="*/ 0 h 519"/>
                <a:gd name="T6" fmla="*/ 0 w 1090"/>
                <a:gd name="T7" fmla="*/ 266 h 519"/>
                <a:gd name="T8" fmla="*/ 19 w 1090"/>
                <a:gd name="T9" fmla="*/ 386 h 519"/>
                <a:gd name="T10" fmla="*/ 151 w 1090"/>
                <a:gd name="T11" fmla="*/ 492 h 519"/>
                <a:gd name="T12" fmla="*/ 195 w 1090"/>
                <a:gd name="T13" fmla="*/ 519 h 519"/>
                <a:gd name="T14" fmla="*/ 463 w 1090"/>
                <a:gd name="T15" fmla="*/ 456 h 519"/>
                <a:gd name="T16" fmla="*/ 532 w 1090"/>
                <a:gd name="T17" fmla="*/ 253 h 519"/>
                <a:gd name="T18" fmla="*/ 588 w 1090"/>
                <a:gd name="T19" fmla="*/ 238 h 519"/>
                <a:gd name="T20" fmla="*/ 741 w 1090"/>
                <a:gd name="T21" fmla="*/ 376 h 519"/>
                <a:gd name="T22" fmla="*/ 992 w 1090"/>
                <a:gd name="T23" fmla="*/ 319 h 519"/>
                <a:gd name="T24" fmla="*/ 1025 w 1090"/>
                <a:gd name="T25" fmla="*/ 243 h 519"/>
                <a:gd name="T26" fmla="*/ 1036 w 1090"/>
                <a:gd name="T27" fmla="*/ 222 h 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90" h="519">
                  <a:moveTo>
                    <a:pt x="1036" y="222"/>
                  </a:moveTo>
                  <a:lnTo>
                    <a:pt x="1090" y="93"/>
                  </a:lnTo>
                  <a:lnTo>
                    <a:pt x="1059" y="0"/>
                  </a:lnTo>
                  <a:lnTo>
                    <a:pt x="0" y="266"/>
                  </a:lnTo>
                  <a:lnTo>
                    <a:pt x="19" y="386"/>
                  </a:lnTo>
                  <a:lnTo>
                    <a:pt x="151" y="492"/>
                  </a:lnTo>
                  <a:lnTo>
                    <a:pt x="195" y="519"/>
                  </a:lnTo>
                  <a:lnTo>
                    <a:pt x="463" y="456"/>
                  </a:lnTo>
                  <a:lnTo>
                    <a:pt x="532" y="253"/>
                  </a:lnTo>
                  <a:lnTo>
                    <a:pt x="588" y="238"/>
                  </a:lnTo>
                  <a:lnTo>
                    <a:pt x="741" y="376"/>
                  </a:lnTo>
                  <a:lnTo>
                    <a:pt x="992" y="319"/>
                  </a:lnTo>
                  <a:lnTo>
                    <a:pt x="1025" y="243"/>
                  </a:lnTo>
                  <a:lnTo>
                    <a:pt x="1036" y="2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89" name="Freeform 85">
              <a:extLst>
                <a:ext uri="{FF2B5EF4-FFF2-40B4-BE49-F238E27FC236}">
                  <a16:creationId xmlns:a16="http://schemas.microsoft.com/office/drawing/2014/main" id="{10BB7428-A97E-5646-A9CA-A80E4E7011BC}"/>
                </a:ext>
              </a:extLst>
            </p:cNvPr>
            <p:cNvSpPr>
              <a:spLocks/>
            </p:cNvSpPr>
            <p:nvPr/>
          </p:nvSpPr>
          <p:spPr bwMode="auto">
            <a:xfrm>
              <a:off x="4671" y="2682"/>
              <a:ext cx="33" cy="66"/>
            </a:xfrm>
            <a:custGeom>
              <a:avLst/>
              <a:gdLst>
                <a:gd name="T0" fmla="*/ 54 w 68"/>
                <a:gd name="T1" fmla="*/ 4 h 133"/>
                <a:gd name="T2" fmla="*/ 54 w 68"/>
                <a:gd name="T3" fmla="*/ 0 h 133"/>
                <a:gd name="T4" fmla="*/ 0 w 68"/>
                <a:gd name="T5" fmla="*/ 129 h 133"/>
                <a:gd name="T6" fmla="*/ 12 w 68"/>
                <a:gd name="T7" fmla="*/ 133 h 133"/>
                <a:gd name="T8" fmla="*/ 66 w 68"/>
                <a:gd name="T9" fmla="*/ 4 h 133"/>
                <a:gd name="T10" fmla="*/ 66 w 68"/>
                <a:gd name="T11" fmla="*/ 0 h 133"/>
                <a:gd name="T12" fmla="*/ 66 w 68"/>
                <a:gd name="T13" fmla="*/ 4 h 133"/>
                <a:gd name="T14" fmla="*/ 68 w 68"/>
                <a:gd name="T15" fmla="*/ 2 h 133"/>
                <a:gd name="T16" fmla="*/ 66 w 68"/>
                <a:gd name="T17" fmla="*/ 0 h 133"/>
                <a:gd name="T18" fmla="*/ 54 w 68"/>
                <a:gd name="T19" fmla="*/ 4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8" h="133">
                  <a:moveTo>
                    <a:pt x="54" y="4"/>
                  </a:moveTo>
                  <a:lnTo>
                    <a:pt x="54" y="0"/>
                  </a:lnTo>
                  <a:lnTo>
                    <a:pt x="0" y="129"/>
                  </a:lnTo>
                  <a:lnTo>
                    <a:pt x="12" y="133"/>
                  </a:lnTo>
                  <a:lnTo>
                    <a:pt x="66" y="4"/>
                  </a:lnTo>
                  <a:lnTo>
                    <a:pt x="66" y="0"/>
                  </a:lnTo>
                  <a:lnTo>
                    <a:pt x="66" y="4"/>
                  </a:lnTo>
                  <a:lnTo>
                    <a:pt x="68" y="2"/>
                  </a:lnTo>
                  <a:lnTo>
                    <a:pt x="66" y="0"/>
                  </a:lnTo>
                  <a:lnTo>
                    <a:pt x="54"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0" name="Freeform 86">
              <a:extLst>
                <a:ext uri="{FF2B5EF4-FFF2-40B4-BE49-F238E27FC236}">
                  <a16:creationId xmlns:a16="http://schemas.microsoft.com/office/drawing/2014/main" id="{932CF0C2-9F2D-3D44-8C61-67A2E14E92EA}"/>
                </a:ext>
              </a:extLst>
            </p:cNvPr>
            <p:cNvSpPr>
              <a:spLocks/>
            </p:cNvSpPr>
            <p:nvPr/>
          </p:nvSpPr>
          <p:spPr bwMode="auto">
            <a:xfrm>
              <a:off x="4682" y="2632"/>
              <a:ext cx="21" cy="51"/>
            </a:xfrm>
            <a:custGeom>
              <a:avLst/>
              <a:gdLst>
                <a:gd name="T0" fmla="*/ 6 w 43"/>
                <a:gd name="T1" fmla="*/ 14 h 103"/>
                <a:gd name="T2" fmla="*/ 0 w 43"/>
                <a:gd name="T3" fmla="*/ 10 h 103"/>
                <a:gd name="T4" fmla="*/ 31 w 43"/>
                <a:gd name="T5" fmla="*/ 103 h 103"/>
                <a:gd name="T6" fmla="*/ 43 w 43"/>
                <a:gd name="T7" fmla="*/ 99 h 103"/>
                <a:gd name="T8" fmla="*/ 12 w 43"/>
                <a:gd name="T9" fmla="*/ 6 h 103"/>
                <a:gd name="T10" fmla="*/ 6 w 43"/>
                <a:gd name="T11" fmla="*/ 2 h 103"/>
                <a:gd name="T12" fmla="*/ 12 w 43"/>
                <a:gd name="T13" fmla="*/ 6 h 103"/>
                <a:gd name="T14" fmla="*/ 10 w 43"/>
                <a:gd name="T15" fmla="*/ 0 h 103"/>
                <a:gd name="T16" fmla="*/ 6 w 43"/>
                <a:gd name="T17" fmla="*/ 2 h 103"/>
                <a:gd name="T18" fmla="*/ 6 w 43"/>
                <a:gd name="T19" fmla="*/ 14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 h="103">
                  <a:moveTo>
                    <a:pt x="6" y="14"/>
                  </a:moveTo>
                  <a:lnTo>
                    <a:pt x="0" y="10"/>
                  </a:lnTo>
                  <a:lnTo>
                    <a:pt x="31" y="103"/>
                  </a:lnTo>
                  <a:lnTo>
                    <a:pt x="43" y="99"/>
                  </a:lnTo>
                  <a:lnTo>
                    <a:pt x="12" y="6"/>
                  </a:lnTo>
                  <a:lnTo>
                    <a:pt x="6" y="2"/>
                  </a:lnTo>
                  <a:lnTo>
                    <a:pt x="12" y="6"/>
                  </a:lnTo>
                  <a:lnTo>
                    <a:pt x="10" y="0"/>
                  </a:lnTo>
                  <a:lnTo>
                    <a:pt x="6" y="2"/>
                  </a:lnTo>
                  <a:lnTo>
                    <a:pt x="6"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1" name="Freeform 87">
              <a:extLst>
                <a:ext uri="{FF2B5EF4-FFF2-40B4-BE49-F238E27FC236}">
                  <a16:creationId xmlns:a16="http://schemas.microsoft.com/office/drawing/2014/main" id="{C9237B0B-5B42-D445-AA81-222AE5D0D1A8}"/>
                </a:ext>
              </a:extLst>
            </p:cNvPr>
            <p:cNvSpPr>
              <a:spLocks/>
            </p:cNvSpPr>
            <p:nvPr/>
          </p:nvSpPr>
          <p:spPr bwMode="auto">
            <a:xfrm>
              <a:off x="4152" y="2633"/>
              <a:ext cx="533" cy="139"/>
            </a:xfrm>
            <a:custGeom>
              <a:avLst/>
              <a:gdLst>
                <a:gd name="T0" fmla="*/ 13 w 1067"/>
                <a:gd name="T1" fmla="*/ 272 h 278"/>
                <a:gd name="T2" fmla="*/ 8 w 1067"/>
                <a:gd name="T3" fmla="*/ 278 h 278"/>
                <a:gd name="T4" fmla="*/ 1067 w 1067"/>
                <a:gd name="T5" fmla="*/ 12 h 278"/>
                <a:gd name="T6" fmla="*/ 1067 w 1067"/>
                <a:gd name="T7" fmla="*/ 0 h 278"/>
                <a:gd name="T8" fmla="*/ 8 w 1067"/>
                <a:gd name="T9" fmla="*/ 266 h 278"/>
                <a:gd name="T10" fmla="*/ 2 w 1067"/>
                <a:gd name="T11" fmla="*/ 272 h 278"/>
                <a:gd name="T12" fmla="*/ 8 w 1067"/>
                <a:gd name="T13" fmla="*/ 266 h 278"/>
                <a:gd name="T14" fmla="*/ 0 w 1067"/>
                <a:gd name="T15" fmla="*/ 268 h 278"/>
                <a:gd name="T16" fmla="*/ 2 w 1067"/>
                <a:gd name="T17" fmla="*/ 272 h 278"/>
                <a:gd name="T18" fmla="*/ 13 w 1067"/>
                <a:gd name="T19" fmla="*/ 272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67" h="278">
                  <a:moveTo>
                    <a:pt x="13" y="272"/>
                  </a:moveTo>
                  <a:lnTo>
                    <a:pt x="8" y="278"/>
                  </a:lnTo>
                  <a:lnTo>
                    <a:pt x="1067" y="12"/>
                  </a:lnTo>
                  <a:lnTo>
                    <a:pt x="1067" y="0"/>
                  </a:lnTo>
                  <a:lnTo>
                    <a:pt x="8" y="266"/>
                  </a:lnTo>
                  <a:lnTo>
                    <a:pt x="2" y="272"/>
                  </a:lnTo>
                  <a:lnTo>
                    <a:pt x="8" y="266"/>
                  </a:lnTo>
                  <a:lnTo>
                    <a:pt x="0" y="268"/>
                  </a:lnTo>
                  <a:lnTo>
                    <a:pt x="2" y="272"/>
                  </a:lnTo>
                  <a:lnTo>
                    <a:pt x="13" y="27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2" name="Freeform 88">
              <a:extLst>
                <a:ext uri="{FF2B5EF4-FFF2-40B4-BE49-F238E27FC236}">
                  <a16:creationId xmlns:a16="http://schemas.microsoft.com/office/drawing/2014/main" id="{2567098F-06B7-164A-952E-8A7A9044E7FD}"/>
                </a:ext>
              </a:extLst>
            </p:cNvPr>
            <p:cNvSpPr>
              <a:spLocks/>
            </p:cNvSpPr>
            <p:nvPr/>
          </p:nvSpPr>
          <p:spPr bwMode="auto">
            <a:xfrm>
              <a:off x="4152" y="2769"/>
              <a:ext cx="16" cy="63"/>
            </a:xfrm>
            <a:custGeom>
              <a:avLst/>
              <a:gdLst>
                <a:gd name="T0" fmla="*/ 29 w 31"/>
                <a:gd name="T1" fmla="*/ 114 h 126"/>
                <a:gd name="T2" fmla="*/ 31 w 31"/>
                <a:gd name="T3" fmla="*/ 120 h 126"/>
                <a:gd name="T4" fmla="*/ 11 w 31"/>
                <a:gd name="T5" fmla="*/ 0 h 126"/>
                <a:gd name="T6" fmla="*/ 0 w 31"/>
                <a:gd name="T7" fmla="*/ 0 h 126"/>
                <a:gd name="T8" fmla="*/ 19 w 31"/>
                <a:gd name="T9" fmla="*/ 120 h 126"/>
                <a:gd name="T10" fmla="*/ 21 w 31"/>
                <a:gd name="T11" fmla="*/ 126 h 126"/>
                <a:gd name="T12" fmla="*/ 19 w 31"/>
                <a:gd name="T13" fmla="*/ 120 h 126"/>
                <a:gd name="T14" fmla="*/ 19 w 31"/>
                <a:gd name="T15" fmla="*/ 124 h 126"/>
                <a:gd name="T16" fmla="*/ 21 w 31"/>
                <a:gd name="T17" fmla="*/ 126 h 126"/>
                <a:gd name="T18" fmla="*/ 29 w 31"/>
                <a:gd name="T19" fmla="*/ 114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 h="126">
                  <a:moveTo>
                    <a:pt x="29" y="114"/>
                  </a:moveTo>
                  <a:lnTo>
                    <a:pt x="31" y="120"/>
                  </a:lnTo>
                  <a:lnTo>
                    <a:pt x="11" y="0"/>
                  </a:lnTo>
                  <a:lnTo>
                    <a:pt x="0" y="0"/>
                  </a:lnTo>
                  <a:lnTo>
                    <a:pt x="19" y="120"/>
                  </a:lnTo>
                  <a:lnTo>
                    <a:pt x="21" y="126"/>
                  </a:lnTo>
                  <a:lnTo>
                    <a:pt x="19" y="120"/>
                  </a:lnTo>
                  <a:lnTo>
                    <a:pt x="19" y="124"/>
                  </a:lnTo>
                  <a:lnTo>
                    <a:pt x="21" y="126"/>
                  </a:lnTo>
                  <a:lnTo>
                    <a:pt x="29"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3" name="Freeform 89">
              <a:extLst>
                <a:ext uri="{FF2B5EF4-FFF2-40B4-BE49-F238E27FC236}">
                  <a16:creationId xmlns:a16="http://schemas.microsoft.com/office/drawing/2014/main" id="{9E23479B-405C-BA41-AAC8-25010CE1890C}"/>
                </a:ext>
              </a:extLst>
            </p:cNvPr>
            <p:cNvSpPr>
              <a:spLocks/>
            </p:cNvSpPr>
            <p:nvPr/>
          </p:nvSpPr>
          <p:spPr bwMode="auto">
            <a:xfrm>
              <a:off x="4163" y="2826"/>
              <a:ext cx="70" cy="59"/>
            </a:xfrm>
            <a:custGeom>
              <a:avLst/>
              <a:gdLst>
                <a:gd name="T0" fmla="*/ 140 w 140"/>
                <a:gd name="T1" fmla="*/ 107 h 118"/>
                <a:gd name="T2" fmla="*/ 140 w 140"/>
                <a:gd name="T3" fmla="*/ 107 h 118"/>
                <a:gd name="T4" fmla="*/ 8 w 140"/>
                <a:gd name="T5" fmla="*/ 0 h 118"/>
                <a:gd name="T6" fmla="*/ 0 w 140"/>
                <a:gd name="T7" fmla="*/ 12 h 118"/>
                <a:gd name="T8" fmla="*/ 132 w 140"/>
                <a:gd name="T9" fmla="*/ 118 h 118"/>
                <a:gd name="T10" fmla="*/ 132 w 140"/>
                <a:gd name="T11" fmla="*/ 118 h 118"/>
                <a:gd name="T12" fmla="*/ 140 w 140"/>
                <a:gd name="T13" fmla="*/ 107 h 118"/>
              </a:gdLst>
              <a:ahLst/>
              <a:cxnLst>
                <a:cxn ang="0">
                  <a:pos x="T0" y="T1"/>
                </a:cxn>
                <a:cxn ang="0">
                  <a:pos x="T2" y="T3"/>
                </a:cxn>
                <a:cxn ang="0">
                  <a:pos x="T4" y="T5"/>
                </a:cxn>
                <a:cxn ang="0">
                  <a:pos x="T6" y="T7"/>
                </a:cxn>
                <a:cxn ang="0">
                  <a:pos x="T8" y="T9"/>
                </a:cxn>
                <a:cxn ang="0">
                  <a:pos x="T10" y="T11"/>
                </a:cxn>
                <a:cxn ang="0">
                  <a:pos x="T12" y="T13"/>
                </a:cxn>
              </a:cxnLst>
              <a:rect l="0" t="0" r="r" b="b"/>
              <a:pathLst>
                <a:path w="140" h="118">
                  <a:moveTo>
                    <a:pt x="140" y="107"/>
                  </a:moveTo>
                  <a:lnTo>
                    <a:pt x="140" y="107"/>
                  </a:lnTo>
                  <a:lnTo>
                    <a:pt x="8" y="0"/>
                  </a:lnTo>
                  <a:lnTo>
                    <a:pt x="0" y="12"/>
                  </a:lnTo>
                  <a:lnTo>
                    <a:pt x="132" y="118"/>
                  </a:lnTo>
                  <a:lnTo>
                    <a:pt x="132" y="118"/>
                  </a:lnTo>
                  <a:lnTo>
                    <a:pt x="140"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4" name="Freeform 90">
              <a:extLst>
                <a:ext uri="{FF2B5EF4-FFF2-40B4-BE49-F238E27FC236}">
                  <a16:creationId xmlns:a16="http://schemas.microsoft.com/office/drawing/2014/main" id="{47A63F6A-6591-8648-9DE1-118B9E7040F8}"/>
                </a:ext>
              </a:extLst>
            </p:cNvPr>
            <p:cNvSpPr>
              <a:spLocks/>
            </p:cNvSpPr>
            <p:nvPr/>
          </p:nvSpPr>
          <p:spPr bwMode="auto">
            <a:xfrm>
              <a:off x="4229" y="2879"/>
              <a:ext cx="26" cy="20"/>
            </a:xfrm>
            <a:custGeom>
              <a:avLst/>
              <a:gdLst>
                <a:gd name="T0" fmla="*/ 48 w 52"/>
                <a:gd name="T1" fmla="*/ 26 h 40"/>
                <a:gd name="T2" fmla="*/ 52 w 52"/>
                <a:gd name="T3" fmla="*/ 26 h 40"/>
                <a:gd name="T4" fmla="*/ 8 w 52"/>
                <a:gd name="T5" fmla="*/ 0 h 40"/>
                <a:gd name="T6" fmla="*/ 0 w 52"/>
                <a:gd name="T7" fmla="*/ 11 h 40"/>
                <a:gd name="T8" fmla="*/ 44 w 52"/>
                <a:gd name="T9" fmla="*/ 38 h 40"/>
                <a:gd name="T10" fmla="*/ 48 w 52"/>
                <a:gd name="T11" fmla="*/ 38 h 40"/>
                <a:gd name="T12" fmla="*/ 44 w 52"/>
                <a:gd name="T13" fmla="*/ 38 h 40"/>
                <a:gd name="T14" fmla="*/ 48 w 52"/>
                <a:gd name="T15" fmla="*/ 40 h 40"/>
                <a:gd name="T16" fmla="*/ 48 w 52"/>
                <a:gd name="T17" fmla="*/ 38 h 40"/>
                <a:gd name="T18" fmla="*/ 48 w 52"/>
                <a:gd name="T19" fmla="*/ 2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40">
                  <a:moveTo>
                    <a:pt x="48" y="26"/>
                  </a:moveTo>
                  <a:lnTo>
                    <a:pt x="52" y="26"/>
                  </a:lnTo>
                  <a:lnTo>
                    <a:pt x="8" y="0"/>
                  </a:lnTo>
                  <a:lnTo>
                    <a:pt x="0" y="11"/>
                  </a:lnTo>
                  <a:lnTo>
                    <a:pt x="44" y="38"/>
                  </a:lnTo>
                  <a:lnTo>
                    <a:pt x="48" y="38"/>
                  </a:lnTo>
                  <a:lnTo>
                    <a:pt x="44" y="38"/>
                  </a:lnTo>
                  <a:lnTo>
                    <a:pt x="48" y="40"/>
                  </a:lnTo>
                  <a:lnTo>
                    <a:pt x="48" y="38"/>
                  </a:lnTo>
                  <a:lnTo>
                    <a:pt x="48"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5" name="Freeform 91">
              <a:extLst>
                <a:ext uri="{FF2B5EF4-FFF2-40B4-BE49-F238E27FC236}">
                  <a16:creationId xmlns:a16="http://schemas.microsoft.com/office/drawing/2014/main" id="{1530973E-3372-174B-A2C9-288099537513}"/>
                </a:ext>
              </a:extLst>
            </p:cNvPr>
            <p:cNvSpPr>
              <a:spLocks/>
            </p:cNvSpPr>
            <p:nvPr/>
          </p:nvSpPr>
          <p:spPr bwMode="auto">
            <a:xfrm>
              <a:off x="4253" y="2861"/>
              <a:ext cx="137" cy="37"/>
            </a:xfrm>
            <a:custGeom>
              <a:avLst/>
              <a:gdLst>
                <a:gd name="T0" fmla="*/ 263 w 274"/>
                <a:gd name="T1" fmla="*/ 3 h 74"/>
                <a:gd name="T2" fmla="*/ 268 w 274"/>
                <a:gd name="T3" fmla="*/ 0 h 74"/>
                <a:gd name="T4" fmla="*/ 0 w 274"/>
                <a:gd name="T5" fmla="*/ 62 h 74"/>
                <a:gd name="T6" fmla="*/ 0 w 274"/>
                <a:gd name="T7" fmla="*/ 74 h 74"/>
                <a:gd name="T8" fmla="*/ 268 w 274"/>
                <a:gd name="T9" fmla="*/ 11 h 74"/>
                <a:gd name="T10" fmla="*/ 274 w 274"/>
                <a:gd name="T11" fmla="*/ 7 h 74"/>
                <a:gd name="T12" fmla="*/ 268 w 274"/>
                <a:gd name="T13" fmla="*/ 11 h 74"/>
                <a:gd name="T14" fmla="*/ 274 w 274"/>
                <a:gd name="T15" fmla="*/ 11 h 74"/>
                <a:gd name="T16" fmla="*/ 274 w 274"/>
                <a:gd name="T17" fmla="*/ 7 h 74"/>
                <a:gd name="T18" fmla="*/ 263 w 274"/>
                <a:gd name="T19" fmla="*/ 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74" h="74">
                  <a:moveTo>
                    <a:pt x="263" y="3"/>
                  </a:moveTo>
                  <a:lnTo>
                    <a:pt x="268" y="0"/>
                  </a:lnTo>
                  <a:lnTo>
                    <a:pt x="0" y="62"/>
                  </a:lnTo>
                  <a:lnTo>
                    <a:pt x="0" y="74"/>
                  </a:lnTo>
                  <a:lnTo>
                    <a:pt x="268" y="11"/>
                  </a:lnTo>
                  <a:lnTo>
                    <a:pt x="274" y="7"/>
                  </a:lnTo>
                  <a:lnTo>
                    <a:pt x="268" y="11"/>
                  </a:lnTo>
                  <a:lnTo>
                    <a:pt x="274" y="11"/>
                  </a:lnTo>
                  <a:lnTo>
                    <a:pt x="274" y="7"/>
                  </a:lnTo>
                  <a:lnTo>
                    <a:pt x="263"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6" name="Freeform 92">
              <a:extLst>
                <a:ext uri="{FF2B5EF4-FFF2-40B4-BE49-F238E27FC236}">
                  <a16:creationId xmlns:a16="http://schemas.microsoft.com/office/drawing/2014/main" id="{EF178562-0474-4545-A547-10D17B66244C}"/>
                </a:ext>
              </a:extLst>
            </p:cNvPr>
            <p:cNvSpPr>
              <a:spLocks/>
            </p:cNvSpPr>
            <p:nvPr/>
          </p:nvSpPr>
          <p:spPr bwMode="auto">
            <a:xfrm>
              <a:off x="4384" y="2760"/>
              <a:ext cx="41" cy="105"/>
            </a:xfrm>
            <a:custGeom>
              <a:avLst/>
              <a:gdLst>
                <a:gd name="T0" fmla="*/ 72 w 80"/>
                <a:gd name="T1" fmla="*/ 0 h 211"/>
                <a:gd name="T2" fmla="*/ 69 w 80"/>
                <a:gd name="T3" fmla="*/ 4 h 211"/>
                <a:gd name="T4" fmla="*/ 0 w 80"/>
                <a:gd name="T5" fmla="*/ 207 h 211"/>
                <a:gd name="T6" fmla="*/ 11 w 80"/>
                <a:gd name="T7" fmla="*/ 211 h 211"/>
                <a:gd name="T8" fmla="*/ 80 w 80"/>
                <a:gd name="T9" fmla="*/ 8 h 211"/>
                <a:gd name="T10" fmla="*/ 76 w 80"/>
                <a:gd name="T11" fmla="*/ 12 h 211"/>
                <a:gd name="T12" fmla="*/ 72 w 80"/>
                <a:gd name="T13" fmla="*/ 0 h 211"/>
                <a:gd name="T14" fmla="*/ 69 w 80"/>
                <a:gd name="T15" fmla="*/ 0 h 211"/>
                <a:gd name="T16" fmla="*/ 69 w 80"/>
                <a:gd name="T17" fmla="*/ 4 h 211"/>
                <a:gd name="T18" fmla="*/ 72 w 80"/>
                <a:gd name="T19" fmla="*/ 0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211">
                  <a:moveTo>
                    <a:pt x="72" y="0"/>
                  </a:moveTo>
                  <a:lnTo>
                    <a:pt x="69" y="4"/>
                  </a:lnTo>
                  <a:lnTo>
                    <a:pt x="0" y="207"/>
                  </a:lnTo>
                  <a:lnTo>
                    <a:pt x="11" y="211"/>
                  </a:lnTo>
                  <a:lnTo>
                    <a:pt x="80" y="8"/>
                  </a:lnTo>
                  <a:lnTo>
                    <a:pt x="76" y="12"/>
                  </a:lnTo>
                  <a:lnTo>
                    <a:pt x="72" y="0"/>
                  </a:lnTo>
                  <a:lnTo>
                    <a:pt x="69" y="0"/>
                  </a:lnTo>
                  <a:lnTo>
                    <a:pt x="69" y="4"/>
                  </a:lnTo>
                  <a:lnTo>
                    <a:pt x="7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7" name="Freeform 93">
              <a:extLst>
                <a:ext uri="{FF2B5EF4-FFF2-40B4-BE49-F238E27FC236}">
                  <a16:creationId xmlns:a16="http://schemas.microsoft.com/office/drawing/2014/main" id="{1BC14A4E-5B28-2545-B4DC-AB4AA8F77F7E}"/>
                </a:ext>
              </a:extLst>
            </p:cNvPr>
            <p:cNvSpPr>
              <a:spLocks/>
            </p:cNvSpPr>
            <p:nvPr/>
          </p:nvSpPr>
          <p:spPr bwMode="auto">
            <a:xfrm>
              <a:off x="4421" y="2751"/>
              <a:ext cx="30" cy="14"/>
            </a:xfrm>
            <a:custGeom>
              <a:avLst/>
              <a:gdLst>
                <a:gd name="T0" fmla="*/ 62 w 62"/>
                <a:gd name="T1" fmla="*/ 4 h 29"/>
                <a:gd name="T2" fmla="*/ 56 w 62"/>
                <a:gd name="T3" fmla="*/ 2 h 29"/>
                <a:gd name="T4" fmla="*/ 0 w 62"/>
                <a:gd name="T5" fmla="*/ 17 h 29"/>
                <a:gd name="T6" fmla="*/ 4 w 62"/>
                <a:gd name="T7" fmla="*/ 29 h 29"/>
                <a:gd name="T8" fmla="*/ 60 w 62"/>
                <a:gd name="T9" fmla="*/ 13 h 29"/>
                <a:gd name="T10" fmla="*/ 54 w 62"/>
                <a:gd name="T11" fmla="*/ 11 h 29"/>
                <a:gd name="T12" fmla="*/ 62 w 62"/>
                <a:gd name="T13" fmla="*/ 4 h 29"/>
                <a:gd name="T14" fmla="*/ 60 w 62"/>
                <a:gd name="T15" fmla="*/ 0 h 29"/>
                <a:gd name="T16" fmla="*/ 56 w 62"/>
                <a:gd name="T17" fmla="*/ 2 h 29"/>
                <a:gd name="T18" fmla="*/ 62 w 62"/>
                <a:gd name="T19" fmla="*/ 4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29">
                  <a:moveTo>
                    <a:pt x="62" y="4"/>
                  </a:moveTo>
                  <a:lnTo>
                    <a:pt x="56" y="2"/>
                  </a:lnTo>
                  <a:lnTo>
                    <a:pt x="0" y="17"/>
                  </a:lnTo>
                  <a:lnTo>
                    <a:pt x="4" y="29"/>
                  </a:lnTo>
                  <a:lnTo>
                    <a:pt x="60" y="13"/>
                  </a:lnTo>
                  <a:lnTo>
                    <a:pt x="54" y="11"/>
                  </a:lnTo>
                  <a:lnTo>
                    <a:pt x="62" y="4"/>
                  </a:lnTo>
                  <a:lnTo>
                    <a:pt x="60" y="0"/>
                  </a:lnTo>
                  <a:lnTo>
                    <a:pt x="56" y="2"/>
                  </a:lnTo>
                  <a:lnTo>
                    <a:pt x="62"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8" name="Freeform 94">
              <a:extLst>
                <a:ext uri="{FF2B5EF4-FFF2-40B4-BE49-F238E27FC236}">
                  <a16:creationId xmlns:a16="http://schemas.microsoft.com/office/drawing/2014/main" id="{29E7DB0C-F5F9-9144-9A5B-A83C69796E32}"/>
                </a:ext>
              </a:extLst>
            </p:cNvPr>
            <p:cNvSpPr>
              <a:spLocks/>
            </p:cNvSpPr>
            <p:nvPr/>
          </p:nvSpPr>
          <p:spPr bwMode="auto">
            <a:xfrm>
              <a:off x="4448" y="2753"/>
              <a:ext cx="80" cy="75"/>
            </a:xfrm>
            <a:custGeom>
              <a:avLst/>
              <a:gdLst>
                <a:gd name="T0" fmla="*/ 157 w 161"/>
                <a:gd name="T1" fmla="*/ 137 h 150"/>
                <a:gd name="T2" fmla="*/ 161 w 161"/>
                <a:gd name="T3" fmla="*/ 139 h 150"/>
                <a:gd name="T4" fmla="*/ 8 w 161"/>
                <a:gd name="T5" fmla="*/ 0 h 150"/>
                <a:gd name="T6" fmla="*/ 0 w 161"/>
                <a:gd name="T7" fmla="*/ 7 h 150"/>
                <a:gd name="T8" fmla="*/ 153 w 161"/>
                <a:gd name="T9" fmla="*/ 146 h 150"/>
                <a:gd name="T10" fmla="*/ 157 w 161"/>
                <a:gd name="T11" fmla="*/ 148 h 150"/>
                <a:gd name="T12" fmla="*/ 153 w 161"/>
                <a:gd name="T13" fmla="*/ 146 h 150"/>
                <a:gd name="T14" fmla="*/ 155 w 161"/>
                <a:gd name="T15" fmla="*/ 150 h 150"/>
                <a:gd name="T16" fmla="*/ 157 w 161"/>
                <a:gd name="T17" fmla="*/ 148 h 150"/>
                <a:gd name="T18" fmla="*/ 157 w 161"/>
                <a:gd name="T19" fmla="*/ 13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1" h="150">
                  <a:moveTo>
                    <a:pt x="157" y="137"/>
                  </a:moveTo>
                  <a:lnTo>
                    <a:pt x="161" y="139"/>
                  </a:lnTo>
                  <a:lnTo>
                    <a:pt x="8" y="0"/>
                  </a:lnTo>
                  <a:lnTo>
                    <a:pt x="0" y="7"/>
                  </a:lnTo>
                  <a:lnTo>
                    <a:pt x="153" y="146"/>
                  </a:lnTo>
                  <a:lnTo>
                    <a:pt x="157" y="148"/>
                  </a:lnTo>
                  <a:lnTo>
                    <a:pt x="153" y="146"/>
                  </a:lnTo>
                  <a:lnTo>
                    <a:pt x="155" y="150"/>
                  </a:lnTo>
                  <a:lnTo>
                    <a:pt x="157" y="148"/>
                  </a:lnTo>
                  <a:lnTo>
                    <a:pt x="157"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599" name="Freeform 95">
              <a:extLst>
                <a:ext uri="{FF2B5EF4-FFF2-40B4-BE49-F238E27FC236}">
                  <a16:creationId xmlns:a16="http://schemas.microsoft.com/office/drawing/2014/main" id="{CCFEE7CD-77C6-1A4A-BC91-BD83B1B5C30D}"/>
                </a:ext>
              </a:extLst>
            </p:cNvPr>
            <p:cNvSpPr>
              <a:spLocks/>
            </p:cNvSpPr>
            <p:nvPr/>
          </p:nvSpPr>
          <p:spPr bwMode="auto">
            <a:xfrm>
              <a:off x="4526" y="2793"/>
              <a:ext cx="128" cy="34"/>
            </a:xfrm>
            <a:custGeom>
              <a:avLst/>
              <a:gdLst>
                <a:gd name="T0" fmla="*/ 245 w 257"/>
                <a:gd name="T1" fmla="*/ 3 h 68"/>
                <a:gd name="T2" fmla="*/ 251 w 257"/>
                <a:gd name="T3" fmla="*/ 0 h 68"/>
                <a:gd name="T4" fmla="*/ 0 w 257"/>
                <a:gd name="T5" fmla="*/ 57 h 68"/>
                <a:gd name="T6" fmla="*/ 0 w 257"/>
                <a:gd name="T7" fmla="*/ 68 h 68"/>
                <a:gd name="T8" fmla="*/ 251 w 257"/>
                <a:gd name="T9" fmla="*/ 11 h 68"/>
                <a:gd name="T10" fmla="*/ 257 w 257"/>
                <a:gd name="T11" fmla="*/ 7 h 68"/>
                <a:gd name="T12" fmla="*/ 251 w 257"/>
                <a:gd name="T13" fmla="*/ 11 h 68"/>
                <a:gd name="T14" fmla="*/ 255 w 257"/>
                <a:gd name="T15" fmla="*/ 11 h 68"/>
                <a:gd name="T16" fmla="*/ 257 w 257"/>
                <a:gd name="T17" fmla="*/ 7 h 68"/>
                <a:gd name="T18" fmla="*/ 245 w 257"/>
                <a:gd name="T19" fmla="*/ 3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7" h="68">
                  <a:moveTo>
                    <a:pt x="245" y="3"/>
                  </a:moveTo>
                  <a:lnTo>
                    <a:pt x="251" y="0"/>
                  </a:lnTo>
                  <a:lnTo>
                    <a:pt x="0" y="57"/>
                  </a:lnTo>
                  <a:lnTo>
                    <a:pt x="0" y="68"/>
                  </a:lnTo>
                  <a:lnTo>
                    <a:pt x="251" y="11"/>
                  </a:lnTo>
                  <a:lnTo>
                    <a:pt x="257" y="7"/>
                  </a:lnTo>
                  <a:lnTo>
                    <a:pt x="251" y="11"/>
                  </a:lnTo>
                  <a:lnTo>
                    <a:pt x="255" y="11"/>
                  </a:lnTo>
                  <a:lnTo>
                    <a:pt x="257" y="7"/>
                  </a:lnTo>
                  <a:lnTo>
                    <a:pt x="245"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0" name="Freeform 96">
              <a:extLst>
                <a:ext uri="{FF2B5EF4-FFF2-40B4-BE49-F238E27FC236}">
                  <a16:creationId xmlns:a16="http://schemas.microsoft.com/office/drawing/2014/main" id="{6CFE27FD-114F-A94E-8BE0-2518081AF45B}"/>
                </a:ext>
              </a:extLst>
            </p:cNvPr>
            <p:cNvSpPr>
              <a:spLocks/>
            </p:cNvSpPr>
            <p:nvPr/>
          </p:nvSpPr>
          <p:spPr bwMode="auto">
            <a:xfrm>
              <a:off x="4649" y="2757"/>
              <a:ext cx="22" cy="40"/>
            </a:xfrm>
            <a:custGeom>
              <a:avLst/>
              <a:gdLst>
                <a:gd name="T0" fmla="*/ 33 w 44"/>
                <a:gd name="T1" fmla="*/ 0 h 80"/>
                <a:gd name="T2" fmla="*/ 33 w 44"/>
                <a:gd name="T3" fmla="*/ 0 h 80"/>
                <a:gd name="T4" fmla="*/ 0 w 44"/>
                <a:gd name="T5" fmla="*/ 76 h 80"/>
                <a:gd name="T6" fmla="*/ 12 w 44"/>
                <a:gd name="T7" fmla="*/ 80 h 80"/>
                <a:gd name="T8" fmla="*/ 44 w 44"/>
                <a:gd name="T9" fmla="*/ 4 h 80"/>
                <a:gd name="T10" fmla="*/ 44 w 44"/>
                <a:gd name="T11" fmla="*/ 4 h 80"/>
                <a:gd name="T12" fmla="*/ 33 w 44"/>
                <a:gd name="T13" fmla="*/ 0 h 80"/>
              </a:gdLst>
              <a:ahLst/>
              <a:cxnLst>
                <a:cxn ang="0">
                  <a:pos x="T0" y="T1"/>
                </a:cxn>
                <a:cxn ang="0">
                  <a:pos x="T2" y="T3"/>
                </a:cxn>
                <a:cxn ang="0">
                  <a:pos x="T4" y="T5"/>
                </a:cxn>
                <a:cxn ang="0">
                  <a:pos x="T6" y="T7"/>
                </a:cxn>
                <a:cxn ang="0">
                  <a:pos x="T8" y="T9"/>
                </a:cxn>
                <a:cxn ang="0">
                  <a:pos x="T10" y="T11"/>
                </a:cxn>
                <a:cxn ang="0">
                  <a:pos x="T12" y="T13"/>
                </a:cxn>
              </a:cxnLst>
              <a:rect l="0" t="0" r="r" b="b"/>
              <a:pathLst>
                <a:path w="44" h="80">
                  <a:moveTo>
                    <a:pt x="33" y="0"/>
                  </a:moveTo>
                  <a:lnTo>
                    <a:pt x="33" y="0"/>
                  </a:lnTo>
                  <a:lnTo>
                    <a:pt x="0" y="76"/>
                  </a:lnTo>
                  <a:lnTo>
                    <a:pt x="12" y="80"/>
                  </a:lnTo>
                  <a:lnTo>
                    <a:pt x="44" y="4"/>
                  </a:lnTo>
                  <a:lnTo>
                    <a:pt x="44" y="4"/>
                  </a:lnTo>
                  <a:lnTo>
                    <a:pt x="3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1" name="Freeform 97">
              <a:extLst>
                <a:ext uri="{FF2B5EF4-FFF2-40B4-BE49-F238E27FC236}">
                  <a16:creationId xmlns:a16="http://schemas.microsoft.com/office/drawing/2014/main" id="{7E402A6F-ED0A-5847-AED7-F42D95C4B6EC}"/>
                </a:ext>
              </a:extLst>
            </p:cNvPr>
            <p:cNvSpPr>
              <a:spLocks/>
            </p:cNvSpPr>
            <p:nvPr/>
          </p:nvSpPr>
          <p:spPr bwMode="auto">
            <a:xfrm>
              <a:off x="4665" y="2746"/>
              <a:ext cx="11" cy="13"/>
            </a:xfrm>
            <a:custGeom>
              <a:avLst/>
              <a:gdLst>
                <a:gd name="T0" fmla="*/ 11 w 23"/>
                <a:gd name="T1" fmla="*/ 0 h 25"/>
                <a:gd name="T2" fmla="*/ 11 w 23"/>
                <a:gd name="T3" fmla="*/ 0 h 25"/>
                <a:gd name="T4" fmla="*/ 0 w 23"/>
                <a:gd name="T5" fmla="*/ 21 h 25"/>
                <a:gd name="T6" fmla="*/ 11 w 23"/>
                <a:gd name="T7" fmla="*/ 25 h 25"/>
                <a:gd name="T8" fmla="*/ 23 w 23"/>
                <a:gd name="T9" fmla="*/ 4 h 25"/>
                <a:gd name="T10" fmla="*/ 23 w 23"/>
                <a:gd name="T11" fmla="*/ 4 h 25"/>
                <a:gd name="T12" fmla="*/ 11 w 23"/>
                <a:gd name="T13" fmla="*/ 0 h 25"/>
              </a:gdLst>
              <a:ahLst/>
              <a:cxnLst>
                <a:cxn ang="0">
                  <a:pos x="T0" y="T1"/>
                </a:cxn>
                <a:cxn ang="0">
                  <a:pos x="T2" y="T3"/>
                </a:cxn>
                <a:cxn ang="0">
                  <a:pos x="T4" y="T5"/>
                </a:cxn>
                <a:cxn ang="0">
                  <a:pos x="T6" y="T7"/>
                </a:cxn>
                <a:cxn ang="0">
                  <a:pos x="T8" y="T9"/>
                </a:cxn>
                <a:cxn ang="0">
                  <a:pos x="T10" y="T11"/>
                </a:cxn>
                <a:cxn ang="0">
                  <a:pos x="T12" y="T13"/>
                </a:cxn>
              </a:cxnLst>
              <a:rect l="0" t="0" r="r" b="b"/>
              <a:pathLst>
                <a:path w="23" h="25">
                  <a:moveTo>
                    <a:pt x="11" y="0"/>
                  </a:moveTo>
                  <a:lnTo>
                    <a:pt x="11" y="0"/>
                  </a:lnTo>
                  <a:lnTo>
                    <a:pt x="0" y="21"/>
                  </a:lnTo>
                  <a:lnTo>
                    <a:pt x="11" y="25"/>
                  </a:lnTo>
                  <a:lnTo>
                    <a:pt x="23" y="4"/>
                  </a:lnTo>
                  <a:lnTo>
                    <a:pt x="23" y="4"/>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2" name="Freeform 98">
              <a:extLst>
                <a:ext uri="{FF2B5EF4-FFF2-40B4-BE49-F238E27FC236}">
                  <a16:creationId xmlns:a16="http://schemas.microsoft.com/office/drawing/2014/main" id="{D41A7E27-DBC4-7449-9D54-D73F892830A4}"/>
                </a:ext>
              </a:extLst>
            </p:cNvPr>
            <p:cNvSpPr>
              <a:spLocks/>
            </p:cNvSpPr>
            <p:nvPr/>
          </p:nvSpPr>
          <p:spPr bwMode="auto">
            <a:xfrm>
              <a:off x="4208" y="2750"/>
              <a:ext cx="182" cy="106"/>
            </a:xfrm>
            <a:custGeom>
              <a:avLst/>
              <a:gdLst>
                <a:gd name="T0" fmla="*/ 0 w 364"/>
                <a:gd name="T1" fmla="*/ 91 h 211"/>
                <a:gd name="T2" fmla="*/ 364 w 364"/>
                <a:gd name="T3" fmla="*/ 0 h 211"/>
                <a:gd name="T4" fmla="*/ 307 w 364"/>
                <a:gd name="T5" fmla="*/ 166 h 211"/>
                <a:gd name="T6" fmla="*/ 94 w 364"/>
                <a:gd name="T7" fmla="*/ 211 h 211"/>
                <a:gd name="T8" fmla="*/ 0 w 364"/>
                <a:gd name="T9" fmla="*/ 91 h 211"/>
              </a:gdLst>
              <a:ahLst/>
              <a:cxnLst>
                <a:cxn ang="0">
                  <a:pos x="T0" y="T1"/>
                </a:cxn>
                <a:cxn ang="0">
                  <a:pos x="T2" y="T3"/>
                </a:cxn>
                <a:cxn ang="0">
                  <a:pos x="T4" y="T5"/>
                </a:cxn>
                <a:cxn ang="0">
                  <a:pos x="T6" y="T7"/>
                </a:cxn>
                <a:cxn ang="0">
                  <a:pos x="T8" y="T9"/>
                </a:cxn>
              </a:cxnLst>
              <a:rect l="0" t="0" r="r" b="b"/>
              <a:pathLst>
                <a:path w="364" h="211">
                  <a:moveTo>
                    <a:pt x="0" y="91"/>
                  </a:moveTo>
                  <a:lnTo>
                    <a:pt x="364" y="0"/>
                  </a:lnTo>
                  <a:lnTo>
                    <a:pt x="307" y="166"/>
                  </a:lnTo>
                  <a:lnTo>
                    <a:pt x="94" y="211"/>
                  </a:lnTo>
                  <a:lnTo>
                    <a:pt x="0" y="91"/>
                  </a:lnTo>
                  <a:close/>
                </a:path>
              </a:pathLst>
            </a:custGeom>
            <a:solidFill>
              <a:srgbClr val="0000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3" name="Freeform 99">
              <a:extLst>
                <a:ext uri="{FF2B5EF4-FFF2-40B4-BE49-F238E27FC236}">
                  <a16:creationId xmlns:a16="http://schemas.microsoft.com/office/drawing/2014/main" id="{2E1C1E3E-A091-4C44-8256-8FE87FF36976}"/>
                </a:ext>
              </a:extLst>
            </p:cNvPr>
            <p:cNvSpPr>
              <a:spLocks/>
            </p:cNvSpPr>
            <p:nvPr/>
          </p:nvSpPr>
          <p:spPr bwMode="auto">
            <a:xfrm>
              <a:off x="4208" y="2745"/>
              <a:ext cx="188" cy="54"/>
            </a:xfrm>
            <a:custGeom>
              <a:avLst/>
              <a:gdLst>
                <a:gd name="T0" fmla="*/ 370 w 376"/>
                <a:gd name="T1" fmla="*/ 11 h 106"/>
                <a:gd name="T2" fmla="*/ 364 w 376"/>
                <a:gd name="T3" fmla="*/ 3 h 106"/>
                <a:gd name="T4" fmla="*/ 0 w 376"/>
                <a:gd name="T5" fmla="*/ 95 h 106"/>
                <a:gd name="T6" fmla="*/ 0 w 376"/>
                <a:gd name="T7" fmla="*/ 106 h 106"/>
                <a:gd name="T8" fmla="*/ 364 w 376"/>
                <a:gd name="T9" fmla="*/ 15 h 106"/>
                <a:gd name="T10" fmla="*/ 358 w 376"/>
                <a:gd name="T11" fmla="*/ 7 h 106"/>
                <a:gd name="T12" fmla="*/ 370 w 376"/>
                <a:gd name="T13" fmla="*/ 11 h 106"/>
                <a:gd name="T14" fmla="*/ 376 w 376"/>
                <a:gd name="T15" fmla="*/ 0 h 106"/>
                <a:gd name="T16" fmla="*/ 364 w 376"/>
                <a:gd name="T17" fmla="*/ 3 h 106"/>
                <a:gd name="T18" fmla="*/ 370 w 376"/>
                <a:gd name="T19" fmla="*/ 11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76" h="106">
                  <a:moveTo>
                    <a:pt x="370" y="11"/>
                  </a:moveTo>
                  <a:lnTo>
                    <a:pt x="364" y="3"/>
                  </a:lnTo>
                  <a:lnTo>
                    <a:pt x="0" y="95"/>
                  </a:lnTo>
                  <a:lnTo>
                    <a:pt x="0" y="106"/>
                  </a:lnTo>
                  <a:lnTo>
                    <a:pt x="364" y="15"/>
                  </a:lnTo>
                  <a:lnTo>
                    <a:pt x="358" y="7"/>
                  </a:lnTo>
                  <a:lnTo>
                    <a:pt x="370" y="11"/>
                  </a:lnTo>
                  <a:lnTo>
                    <a:pt x="376" y="0"/>
                  </a:lnTo>
                  <a:lnTo>
                    <a:pt x="364" y="3"/>
                  </a:lnTo>
                  <a:lnTo>
                    <a:pt x="370"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4" name="Freeform 100">
              <a:extLst>
                <a:ext uri="{FF2B5EF4-FFF2-40B4-BE49-F238E27FC236}">
                  <a16:creationId xmlns:a16="http://schemas.microsoft.com/office/drawing/2014/main" id="{B9D0E34D-3BA3-444D-BAED-55FD53AA415D}"/>
                </a:ext>
              </a:extLst>
            </p:cNvPr>
            <p:cNvSpPr>
              <a:spLocks/>
            </p:cNvSpPr>
            <p:nvPr/>
          </p:nvSpPr>
          <p:spPr bwMode="auto">
            <a:xfrm>
              <a:off x="4358" y="2749"/>
              <a:ext cx="35" cy="87"/>
            </a:xfrm>
            <a:custGeom>
              <a:avLst/>
              <a:gdLst>
                <a:gd name="T0" fmla="*/ 6 w 69"/>
                <a:gd name="T1" fmla="*/ 173 h 173"/>
                <a:gd name="T2" fmla="*/ 11 w 69"/>
                <a:gd name="T3" fmla="*/ 169 h 173"/>
                <a:gd name="T4" fmla="*/ 69 w 69"/>
                <a:gd name="T5" fmla="*/ 4 h 173"/>
                <a:gd name="T6" fmla="*/ 57 w 69"/>
                <a:gd name="T7" fmla="*/ 0 h 173"/>
                <a:gd name="T8" fmla="*/ 0 w 69"/>
                <a:gd name="T9" fmla="*/ 166 h 173"/>
                <a:gd name="T10" fmla="*/ 6 w 69"/>
                <a:gd name="T11" fmla="*/ 162 h 173"/>
                <a:gd name="T12" fmla="*/ 6 w 69"/>
                <a:gd name="T13" fmla="*/ 173 h 173"/>
                <a:gd name="T14" fmla="*/ 11 w 69"/>
                <a:gd name="T15" fmla="*/ 173 h 173"/>
                <a:gd name="T16" fmla="*/ 11 w 69"/>
                <a:gd name="T17" fmla="*/ 169 h 173"/>
                <a:gd name="T18" fmla="*/ 6 w 69"/>
                <a:gd name="T19" fmla="*/ 173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 h="173">
                  <a:moveTo>
                    <a:pt x="6" y="173"/>
                  </a:moveTo>
                  <a:lnTo>
                    <a:pt x="11" y="169"/>
                  </a:lnTo>
                  <a:lnTo>
                    <a:pt x="69" y="4"/>
                  </a:lnTo>
                  <a:lnTo>
                    <a:pt x="57" y="0"/>
                  </a:lnTo>
                  <a:lnTo>
                    <a:pt x="0" y="166"/>
                  </a:lnTo>
                  <a:lnTo>
                    <a:pt x="6" y="162"/>
                  </a:lnTo>
                  <a:lnTo>
                    <a:pt x="6" y="173"/>
                  </a:lnTo>
                  <a:lnTo>
                    <a:pt x="11" y="173"/>
                  </a:lnTo>
                  <a:lnTo>
                    <a:pt x="11" y="169"/>
                  </a:lnTo>
                  <a:lnTo>
                    <a:pt x="6" y="1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5" name="Freeform 101">
              <a:extLst>
                <a:ext uri="{FF2B5EF4-FFF2-40B4-BE49-F238E27FC236}">
                  <a16:creationId xmlns:a16="http://schemas.microsoft.com/office/drawing/2014/main" id="{86460701-AABB-6048-A5A4-A44910F45096}"/>
                </a:ext>
              </a:extLst>
            </p:cNvPr>
            <p:cNvSpPr>
              <a:spLocks/>
            </p:cNvSpPr>
            <p:nvPr/>
          </p:nvSpPr>
          <p:spPr bwMode="auto">
            <a:xfrm>
              <a:off x="4252" y="2830"/>
              <a:ext cx="109" cy="29"/>
            </a:xfrm>
            <a:custGeom>
              <a:avLst/>
              <a:gdLst>
                <a:gd name="T0" fmla="*/ 0 w 219"/>
                <a:gd name="T1" fmla="*/ 55 h 59"/>
                <a:gd name="T2" fmla="*/ 6 w 219"/>
                <a:gd name="T3" fmla="*/ 57 h 59"/>
                <a:gd name="T4" fmla="*/ 219 w 219"/>
                <a:gd name="T5" fmla="*/ 11 h 59"/>
                <a:gd name="T6" fmla="*/ 219 w 219"/>
                <a:gd name="T7" fmla="*/ 0 h 59"/>
                <a:gd name="T8" fmla="*/ 6 w 219"/>
                <a:gd name="T9" fmla="*/ 46 h 59"/>
                <a:gd name="T10" fmla="*/ 12 w 219"/>
                <a:gd name="T11" fmla="*/ 47 h 59"/>
                <a:gd name="T12" fmla="*/ 0 w 219"/>
                <a:gd name="T13" fmla="*/ 55 h 59"/>
                <a:gd name="T14" fmla="*/ 4 w 219"/>
                <a:gd name="T15" fmla="*/ 59 h 59"/>
                <a:gd name="T16" fmla="*/ 6 w 219"/>
                <a:gd name="T17" fmla="*/ 57 h 59"/>
                <a:gd name="T18" fmla="*/ 0 w 219"/>
                <a:gd name="T19" fmla="*/ 55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9" h="59">
                  <a:moveTo>
                    <a:pt x="0" y="55"/>
                  </a:moveTo>
                  <a:lnTo>
                    <a:pt x="6" y="57"/>
                  </a:lnTo>
                  <a:lnTo>
                    <a:pt x="219" y="11"/>
                  </a:lnTo>
                  <a:lnTo>
                    <a:pt x="219" y="0"/>
                  </a:lnTo>
                  <a:lnTo>
                    <a:pt x="6" y="46"/>
                  </a:lnTo>
                  <a:lnTo>
                    <a:pt x="12" y="47"/>
                  </a:lnTo>
                  <a:lnTo>
                    <a:pt x="0" y="55"/>
                  </a:lnTo>
                  <a:lnTo>
                    <a:pt x="4" y="59"/>
                  </a:lnTo>
                  <a:lnTo>
                    <a:pt x="6" y="57"/>
                  </a:lnTo>
                  <a:lnTo>
                    <a:pt x="0" y="5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6" name="Freeform 102">
              <a:extLst>
                <a:ext uri="{FF2B5EF4-FFF2-40B4-BE49-F238E27FC236}">
                  <a16:creationId xmlns:a16="http://schemas.microsoft.com/office/drawing/2014/main" id="{F6820C7A-B9FF-114A-9992-89689017CC15}"/>
                </a:ext>
              </a:extLst>
            </p:cNvPr>
            <p:cNvSpPr>
              <a:spLocks/>
            </p:cNvSpPr>
            <p:nvPr/>
          </p:nvSpPr>
          <p:spPr bwMode="auto">
            <a:xfrm>
              <a:off x="4202" y="2793"/>
              <a:ext cx="56" cy="65"/>
            </a:xfrm>
            <a:custGeom>
              <a:avLst/>
              <a:gdLst>
                <a:gd name="T0" fmla="*/ 11 w 111"/>
                <a:gd name="T1" fmla="*/ 0 h 129"/>
                <a:gd name="T2" fmla="*/ 5 w 111"/>
                <a:gd name="T3" fmla="*/ 9 h 129"/>
                <a:gd name="T4" fmla="*/ 99 w 111"/>
                <a:gd name="T5" fmla="*/ 129 h 129"/>
                <a:gd name="T6" fmla="*/ 111 w 111"/>
                <a:gd name="T7" fmla="*/ 121 h 129"/>
                <a:gd name="T8" fmla="*/ 17 w 111"/>
                <a:gd name="T9" fmla="*/ 2 h 129"/>
                <a:gd name="T10" fmla="*/ 11 w 111"/>
                <a:gd name="T11" fmla="*/ 11 h 129"/>
                <a:gd name="T12" fmla="*/ 11 w 111"/>
                <a:gd name="T13" fmla="*/ 0 h 129"/>
                <a:gd name="T14" fmla="*/ 0 w 111"/>
                <a:gd name="T15" fmla="*/ 2 h 129"/>
                <a:gd name="T16" fmla="*/ 5 w 111"/>
                <a:gd name="T17" fmla="*/ 9 h 129"/>
                <a:gd name="T18" fmla="*/ 11 w 111"/>
                <a:gd name="T19" fmla="*/ 0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1" h="129">
                  <a:moveTo>
                    <a:pt x="11" y="0"/>
                  </a:moveTo>
                  <a:lnTo>
                    <a:pt x="5" y="9"/>
                  </a:lnTo>
                  <a:lnTo>
                    <a:pt x="99" y="129"/>
                  </a:lnTo>
                  <a:lnTo>
                    <a:pt x="111" y="121"/>
                  </a:lnTo>
                  <a:lnTo>
                    <a:pt x="17" y="2"/>
                  </a:lnTo>
                  <a:lnTo>
                    <a:pt x="11" y="11"/>
                  </a:lnTo>
                  <a:lnTo>
                    <a:pt x="11" y="0"/>
                  </a:lnTo>
                  <a:lnTo>
                    <a:pt x="0" y="2"/>
                  </a:lnTo>
                  <a:lnTo>
                    <a:pt x="5" y="9"/>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7" name="Freeform 103">
              <a:extLst>
                <a:ext uri="{FF2B5EF4-FFF2-40B4-BE49-F238E27FC236}">
                  <a16:creationId xmlns:a16="http://schemas.microsoft.com/office/drawing/2014/main" id="{CCCA7151-C044-6D47-9C99-E98D9B0DDB2C}"/>
                </a:ext>
              </a:extLst>
            </p:cNvPr>
            <p:cNvSpPr>
              <a:spLocks/>
            </p:cNvSpPr>
            <p:nvPr/>
          </p:nvSpPr>
          <p:spPr bwMode="auto">
            <a:xfrm>
              <a:off x="4478" y="2683"/>
              <a:ext cx="171" cy="109"/>
            </a:xfrm>
            <a:custGeom>
              <a:avLst/>
              <a:gdLst>
                <a:gd name="T0" fmla="*/ 0 w 341"/>
                <a:gd name="T1" fmla="*/ 80 h 219"/>
                <a:gd name="T2" fmla="*/ 341 w 341"/>
                <a:gd name="T3" fmla="*/ 0 h 219"/>
                <a:gd name="T4" fmla="*/ 292 w 341"/>
                <a:gd name="T5" fmla="*/ 175 h 219"/>
                <a:gd name="T6" fmla="*/ 123 w 341"/>
                <a:gd name="T7" fmla="*/ 219 h 219"/>
                <a:gd name="T8" fmla="*/ 0 w 341"/>
                <a:gd name="T9" fmla="*/ 80 h 219"/>
              </a:gdLst>
              <a:ahLst/>
              <a:cxnLst>
                <a:cxn ang="0">
                  <a:pos x="T0" y="T1"/>
                </a:cxn>
                <a:cxn ang="0">
                  <a:pos x="T2" y="T3"/>
                </a:cxn>
                <a:cxn ang="0">
                  <a:pos x="T4" y="T5"/>
                </a:cxn>
                <a:cxn ang="0">
                  <a:pos x="T6" y="T7"/>
                </a:cxn>
                <a:cxn ang="0">
                  <a:pos x="T8" y="T9"/>
                </a:cxn>
              </a:cxnLst>
              <a:rect l="0" t="0" r="r" b="b"/>
              <a:pathLst>
                <a:path w="341" h="219">
                  <a:moveTo>
                    <a:pt x="0" y="80"/>
                  </a:moveTo>
                  <a:lnTo>
                    <a:pt x="341" y="0"/>
                  </a:lnTo>
                  <a:lnTo>
                    <a:pt x="292" y="175"/>
                  </a:lnTo>
                  <a:lnTo>
                    <a:pt x="123" y="219"/>
                  </a:lnTo>
                  <a:lnTo>
                    <a:pt x="0" y="80"/>
                  </a:lnTo>
                  <a:close/>
                </a:path>
              </a:pathLst>
            </a:custGeom>
            <a:solidFill>
              <a:srgbClr val="0000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8" name="Freeform 104">
              <a:extLst>
                <a:ext uri="{FF2B5EF4-FFF2-40B4-BE49-F238E27FC236}">
                  <a16:creationId xmlns:a16="http://schemas.microsoft.com/office/drawing/2014/main" id="{C1C9585D-A752-AD46-9DBA-567526969F54}"/>
                </a:ext>
              </a:extLst>
            </p:cNvPr>
            <p:cNvSpPr>
              <a:spLocks/>
            </p:cNvSpPr>
            <p:nvPr/>
          </p:nvSpPr>
          <p:spPr bwMode="auto">
            <a:xfrm>
              <a:off x="4478" y="2678"/>
              <a:ext cx="175" cy="47"/>
            </a:xfrm>
            <a:custGeom>
              <a:avLst/>
              <a:gdLst>
                <a:gd name="T0" fmla="*/ 347 w 351"/>
                <a:gd name="T1" fmla="*/ 11 h 95"/>
                <a:gd name="T2" fmla="*/ 341 w 351"/>
                <a:gd name="T3" fmla="*/ 3 h 95"/>
                <a:gd name="T4" fmla="*/ 0 w 351"/>
                <a:gd name="T5" fmla="*/ 83 h 95"/>
                <a:gd name="T6" fmla="*/ 0 w 351"/>
                <a:gd name="T7" fmla="*/ 95 h 95"/>
                <a:gd name="T8" fmla="*/ 341 w 351"/>
                <a:gd name="T9" fmla="*/ 15 h 95"/>
                <a:gd name="T10" fmla="*/ 336 w 351"/>
                <a:gd name="T11" fmla="*/ 7 h 95"/>
                <a:gd name="T12" fmla="*/ 347 w 351"/>
                <a:gd name="T13" fmla="*/ 11 h 95"/>
                <a:gd name="T14" fmla="*/ 351 w 351"/>
                <a:gd name="T15" fmla="*/ 0 h 95"/>
                <a:gd name="T16" fmla="*/ 341 w 351"/>
                <a:gd name="T17" fmla="*/ 3 h 95"/>
                <a:gd name="T18" fmla="*/ 347 w 351"/>
                <a:gd name="T19" fmla="*/ 11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51" h="95">
                  <a:moveTo>
                    <a:pt x="347" y="11"/>
                  </a:moveTo>
                  <a:lnTo>
                    <a:pt x="341" y="3"/>
                  </a:lnTo>
                  <a:lnTo>
                    <a:pt x="0" y="83"/>
                  </a:lnTo>
                  <a:lnTo>
                    <a:pt x="0" y="95"/>
                  </a:lnTo>
                  <a:lnTo>
                    <a:pt x="341" y="15"/>
                  </a:lnTo>
                  <a:lnTo>
                    <a:pt x="336" y="7"/>
                  </a:lnTo>
                  <a:lnTo>
                    <a:pt x="347" y="11"/>
                  </a:lnTo>
                  <a:lnTo>
                    <a:pt x="351" y="0"/>
                  </a:lnTo>
                  <a:lnTo>
                    <a:pt x="341" y="3"/>
                  </a:lnTo>
                  <a:lnTo>
                    <a:pt x="347"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09" name="Freeform 105">
              <a:extLst>
                <a:ext uri="{FF2B5EF4-FFF2-40B4-BE49-F238E27FC236}">
                  <a16:creationId xmlns:a16="http://schemas.microsoft.com/office/drawing/2014/main" id="{B8380DC5-9064-A14B-9B7E-181EF829C8F5}"/>
                </a:ext>
              </a:extLst>
            </p:cNvPr>
            <p:cNvSpPr>
              <a:spLocks/>
            </p:cNvSpPr>
            <p:nvPr/>
          </p:nvSpPr>
          <p:spPr bwMode="auto">
            <a:xfrm>
              <a:off x="4621" y="2682"/>
              <a:ext cx="31" cy="91"/>
            </a:xfrm>
            <a:custGeom>
              <a:avLst/>
              <a:gdLst>
                <a:gd name="T0" fmla="*/ 7 w 61"/>
                <a:gd name="T1" fmla="*/ 183 h 183"/>
                <a:gd name="T2" fmla="*/ 11 w 61"/>
                <a:gd name="T3" fmla="*/ 179 h 183"/>
                <a:gd name="T4" fmla="*/ 61 w 61"/>
                <a:gd name="T5" fmla="*/ 4 h 183"/>
                <a:gd name="T6" fmla="*/ 50 w 61"/>
                <a:gd name="T7" fmla="*/ 0 h 183"/>
                <a:gd name="T8" fmla="*/ 0 w 61"/>
                <a:gd name="T9" fmla="*/ 175 h 183"/>
                <a:gd name="T10" fmla="*/ 4 w 61"/>
                <a:gd name="T11" fmla="*/ 171 h 183"/>
                <a:gd name="T12" fmla="*/ 7 w 61"/>
                <a:gd name="T13" fmla="*/ 183 h 183"/>
                <a:gd name="T14" fmla="*/ 11 w 61"/>
                <a:gd name="T15" fmla="*/ 183 h 183"/>
                <a:gd name="T16" fmla="*/ 11 w 61"/>
                <a:gd name="T17" fmla="*/ 179 h 183"/>
                <a:gd name="T18" fmla="*/ 7 w 61"/>
                <a:gd name="T19" fmla="*/ 183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83">
                  <a:moveTo>
                    <a:pt x="7" y="183"/>
                  </a:moveTo>
                  <a:lnTo>
                    <a:pt x="11" y="179"/>
                  </a:lnTo>
                  <a:lnTo>
                    <a:pt x="61" y="4"/>
                  </a:lnTo>
                  <a:lnTo>
                    <a:pt x="50" y="0"/>
                  </a:lnTo>
                  <a:lnTo>
                    <a:pt x="0" y="175"/>
                  </a:lnTo>
                  <a:lnTo>
                    <a:pt x="4" y="171"/>
                  </a:lnTo>
                  <a:lnTo>
                    <a:pt x="7" y="183"/>
                  </a:lnTo>
                  <a:lnTo>
                    <a:pt x="11" y="183"/>
                  </a:lnTo>
                  <a:lnTo>
                    <a:pt x="11" y="179"/>
                  </a:lnTo>
                  <a:lnTo>
                    <a:pt x="7" y="1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10" name="Freeform 106">
              <a:extLst>
                <a:ext uri="{FF2B5EF4-FFF2-40B4-BE49-F238E27FC236}">
                  <a16:creationId xmlns:a16="http://schemas.microsoft.com/office/drawing/2014/main" id="{22409D2F-70B1-CD4B-B395-F025CB68053D}"/>
                </a:ext>
              </a:extLst>
            </p:cNvPr>
            <p:cNvSpPr>
              <a:spLocks/>
            </p:cNvSpPr>
            <p:nvPr/>
          </p:nvSpPr>
          <p:spPr bwMode="auto">
            <a:xfrm>
              <a:off x="4537" y="2767"/>
              <a:ext cx="88" cy="29"/>
            </a:xfrm>
            <a:custGeom>
              <a:avLst/>
              <a:gdLst>
                <a:gd name="T0" fmla="*/ 0 w 176"/>
                <a:gd name="T1" fmla="*/ 54 h 57"/>
                <a:gd name="T2" fmla="*/ 8 w 176"/>
                <a:gd name="T3" fmla="*/ 55 h 57"/>
                <a:gd name="T4" fmla="*/ 176 w 176"/>
                <a:gd name="T5" fmla="*/ 12 h 57"/>
                <a:gd name="T6" fmla="*/ 173 w 176"/>
                <a:gd name="T7" fmla="*/ 0 h 57"/>
                <a:gd name="T8" fmla="*/ 4 w 176"/>
                <a:gd name="T9" fmla="*/ 44 h 57"/>
                <a:gd name="T10" fmla="*/ 12 w 176"/>
                <a:gd name="T11" fmla="*/ 46 h 57"/>
                <a:gd name="T12" fmla="*/ 0 w 176"/>
                <a:gd name="T13" fmla="*/ 54 h 57"/>
                <a:gd name="T14" fmla="*/ 4 w 176"/>
                <a:gd name="T15" fmla="*/ 57 h 57"/>
                <a:gd name="T16" fmla="*/ 8 w 176"/>
                <a:gd name="T17" fmla="*/ 55 h 57"/>
                <a:gd name="T18" fmla="*/ 0 w 176"/>
                <a:gd name="T19" fmla="*/ 5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6" h="57">
                  <a:moveTo>
                    <a:pt x="0" y="54"/>
                  </a:moveTo>
                  <a:lnTo>
                    <a:pt x="8" y="55"/>
                  </a:lnTo>
                  <a:lnTo>
                    <a:pt x="176" y="12"/>
                  </a:lnTo>
                  <a:lnTo>
                    <a:pt x="173" y="0"/>
                  </a:lnTo>
                  <a:lnTo>
                    <a:pt x="4" y="44"/>
                  </a:lnTo>
                  <a:lnTo>
                    <a:pt x="12" y="46"/>
                  </a:lnTo>
                  <a:lnTo>
                    <a:pt x="0" y="54"/>
                  </a:lnTo>
                  <a:lnTo>
                    <a:pt x="4" y="57"/>
                  </a:lnTo>
                  <a:lnTo>
                    <a:pt x="8" y="55"/>
                  </a:lnTo>
                  <a:lnTo>
                    <a:pt x="0" y="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11" name="Freeform 107">
              <a:extLst>
                <a:ext uri="{FF2B5EF4-FFF2-40B4-BE49-F238E27FC236}">
                  <a16:creationId xmlns:a16="http://schemas.microsoft.com/office/drawing/2014/main" id="{BC76DC65-B7D5-4A4F-B113-1A136010BE39}"/>
                </a:ext>
              </a:extLst>
            </p:cNvPr>
            <p:cNvSpPr>
              <a:spLocks/>
            </p:cNvSpPr>
            <p:nvPr/>
          </p:nvSpPr>
          <p:spPr bwMode="auto">
            <a:xfrm>
              <a:off x="4471" y="2720"/>
              <a:ext cx="71" cy="74"/>
            </a:xfrm>
            <a:custGeom>
              <a:avLst/>
              <a:gdLst>
                <a:gd name="T0" fmla="*/ 13 w 142"/>
                <a:gd name="T1" fmla="*/ 0 h 149"/>
                <a:gd name="T2" fmla="*/ 8 w 142"/>
                <a:gd name="T3" fmla="*/ 10 h 149"/>
                <a:gd name="T4" fmla="*/ 130 w 142"/>
                <a:gd name="T5" fmla="*/ 149 h 149"/>
                <a:gd name="T6" fmla="*/ 142 w 142"/>
                <a:gd name="T7" fmla="*/ 141 h 149"/>
                <a:gd name="T8" fmla="*/ 19 w 142"/>
                <a:gd name="T9" fmla="*/ 2 h 149"/>
                <a:gd name="T10" fmla="*/ 13 w 142"/>
                <a:gd name="T11" fmla="*/ 12 h 149"/>
                <a:gd name="T12" fmla="*/ 13 w 142"/>
                <a:gd name="T13" fmla="*/ 0 h 149"/>
                <a:gd name="T14" fmla="*/ 0 w 142"/>
                <a:gd name="T15" fmla="*/ 2 h 149"/>
                <a:gd name="T16" fmla="*/ 8 w 142"/>
                <a:gd name="T17" fmla="*/ 10 h 149"/>
                <a:gd name="T18" fmla="*/ 13 w 142"/>
                <a:gd name="T19"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2" h="149">
                  <a:moveTo>
                    <a:pt x="13" y="0"/>
                  </a:moveTo>
                  <a:lnTo>
                    <a:pt x="8" y="10"/>
                  </a:lnTo>
                  <a:lnTo>
                    <a:pt x="130" y="149"/>
                  </a:lnTo>
                  <a:lnTo>
                    <a:pt x="142" y="141"/>
                  </a:lnTo>
                  <a:lnTo>
                    <a:pt x="19" y="2"/>
                  </a:lnTo>
                  <a:lnTo>
                    <a:pt x="13" y="12"/>
                  </a:lnTo>
                  <a:lnTo>
                    <a:pt x="13" y="0"/>
                  </a:lnTo>
                  <a:lnTo>
                    <a:pt x="0" y="2"/>
                  </a:lnTo>
                  <a:lnTo>
                    <a:pt x="8" y="10"/>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1612" name="Rectangle 108">
            <a:extLst>
              <a:ext uri="{FF2B5EF4-FFF2-40B4-BE49-F238E27FC236}">
                <a16:creationId xmlns:a16="http://schemas.microsoft.com/office/drawing/2014/main" id="{B2462F83-D82F-2E4C-9472-39BAA84F9F4B}"/>
              </a:ext>
            </a:extLst>
          </p:cNvPr>
          <p:cNvSpPr>
            <a:spLocks noChangeArrowheads="1"/>
          </p:cNvSpPr>
          <p:nvPr/>
        </p:nvSpPr>
        <p:spPr bwMode="auto">
          <a:xfrm>
            <a:off x="6710363" y="2346763"/>
            <a:ext cx="2921000" cy="1871662"/>
          </a:xfrm>
          <a:prstGeom prst="rect">
            <a:avLst/>
          </a:prstGeom>
          <a:solidFill>
            <a:srgbClr val="FFFFFF"/>
          </a:solidFill>
          <a:ln w="11113">
            <a:solidFill>
              <a:srgbClr val="000000"/>
            </a:solidFill>
            <a:miter lim="800000"/>
            <a:headEnd/>
            <a:tailEnd/>
          </a:ln>
        </p:spPr>
        <p:txBody>
          <a:bodyPr/>
          <a:lstStyle/>
          <a:p>
            <a:endParaRPr lang="en-US"/>
          </a:p>
        </p:txBody>
      </p:sp>
      <p:sp>
        <p:nvSpPr>
          <p:cNvPr id="21613" name="Rectangle 109">
            <a:extLst>
              <a:ext uri="{FF2B5EF4-FFF2-40B4-BE49-F238E27FC236}">
                <a16:creationId xmlns:a16="http://schemas.microsoft.com/office/drawing/2014/main" id="{EB58B54B-9D2B-2E47-930E-B61687847637}"/>
              </a:ext>
            </a:extLst>
          </p:cNvPr>
          <p:cNvSpPr>
            <a:spLocks noChangeArrowheads="1"/>
          </p:cNvSpPr>
          <p:nvPr/>
        </p:nvSpPr>
        <p:spPr bwMode="auto">
          <a:xfrm>
            <a:off x="7811189" y="2372238"/>
            <a:ext cx="1102624" cy="1969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GB" altLang="en-US" sz="12800" dirty="0">
                <a:solidFill>
                  <a:srgbClr val="C00000"/>
                </a:solidFill>
                <a:latin typeface="Arial" panose="020B0604020202020204" pitchFamily="34" charset="0"/>
                <a:cs typeface="Arial" panose="020B0604020202020204" pitchFamily="34" charset="0"/>
              </a:rPr>
              <a:t>?</a:t>
            </a:r>
            <a:endParaRPr lang="en-GB" altLang="en-US" dirty="0">
              <a:solidFill>
                <a:srgbClr val="C00000"/>
              </a:solidFill>
              <a:latin typeface="Arial" panose="020B0604020202020204" pitchFamily="34" charset="0"/>
              <a:cs typeface="Arial" panose="020B0604020202020204" pitchFamily="34" charset="0"/>
            </a:endParaRPr>
          </a:p>
        </p:txBody>
      </p:sp>
      <p:sp>
        <p:nvSpPr>
          <p:cNvPr id="21614" name="Rectangle 110">
            <a:extLst>
              <a:ext uri="{FF2B5EF4-FFF2-40B4-BE49-F238E27FC236}">
                <a16:creationId xmlns:a16="http://schemas.microsoft.com/office/drawing/2014/main" id="{23FDF2F7-66C1-C74E-AE17-722CDF4334A4}"/>
              </a:ext>
            </a:extLst>
          </p:cNvPr>
          <p:cNvSpPr>
            <a:spLocks noChangeArrowheads="1"/>
          </p:cNvSpPr>
          <p:nvPr/>
        </p:nvSpPr>
        <p:spPr bwMode="auto">
          <a:xfrm>
            <a:off x="3792538" y="4213663"/>
            <a:ext cx="2921000" cy="1871662"/>
          </a:xfrm>
          <a:prstGeom prst="rect">
            <a:avLst/>
          </a:prstGeom>
          <a:solidFill>
            <a:srgbClr val="FFFFFF"/>
          </a:solidFill>
          <a:ln w="11113">
            <a:solidFill>
              <a:srgbClr val="000000"/>
            </a:solidFill>
            <a:miter lim="800000"/>
            <a:headEnd/>
            <a:tailEnd/>
          </a:ln>
        </p:spPr>
        <p:txBody>
          <a:bodyPr/>
          <a:lstStyle/>
          <a:p>
            <a:endParaRPr lang="en-US"/>
          </a:p>
        </p:txBody>
      </p:sp>
      <p:grpSp>
        <p:nvGrpSpPr>
          <p:cNvPr id="21615" name="Group 111">
            <a:extLst>
              <a:ext uri="{FF2B5EF4-FFF2-40B4-BE49-F238E27FC236}">
                <a16:creationId xmlns:a16="http://schemas.microsoft.com/office/drawing/2014/main" id="{608C7C56-EDB8-A140-9389-5549E0247B3B}"/>
              </a:ext>
            </a:extLst>
          </p:cNvPr>
          <p:cNvGrpSpPr>
            <a:grpSpLocks/>
          </p:cNvGrpSpPr>
          <p:nvPr/>
        </p:nvGrpSpPr>
        <p:grpSpPr bwMode="auto">
          <a:xfrm>
            <a:off x="3913189" y="4281926"/>
            <a:ext cx="2522537" cy="1533525"/>
            <a:chOff x="1505" y="2610"/>
            <a:chExt cx="1589" cy="966"/>
          </a:xfrm>
        </p:grpSpPr>
        <p:sp>
          <p:nvSpPr>
            <p:cNvPr id="21616" name="Freeform 112">
              <a:extLst>
                <a:ext uri="{FF2B5EF4-FFF2-40B4-BE49-F238E27FC236}">
                  <a16:creationId xmlns:a16="http://schemas.microsoft.com/office/drawing/2014/main" id="{E040E266-8499-F449-88B4-F40ED092F324}"/>
                </a:ext>
              </a:extLst>
            </p:cNvPr>
            <p:cNvSpPr>
              <a:spLocks/>
            </p:cNvSpPr>
            <p:nvPr/>
          </p:nvSpPr>
          <p:spPr bwMode="auto">
            <a:xfrm>
              <a:off x="1598" y="2610"/>
              <a:ext cx="1496" cy="966"/>
            </a:xfrm>
            <a:custGeom>
              <a:avLst/>
              <a:gdLst>
                <a:gd name="T0" fmla="*/ 1422 w 1496"/>
                <a:gd name="T1" fmla="*/ 311 h 966"/>
                <a:gd name="T2" fmla="*/ 1477 w 1496"/>
                <a:gd name="T3" fmla="*/ 300 h 966"/>
                <a:gd name="T4" fmla="*/ 1486 w 1496"/>
                <a:gd name="T5" fmla="*/ 272 h 966"/>
                <a:gd name="T6" fmla="*/ 1475 w 1496"/>
                <a:gd name="T7" fmla="*/ 239 h 966"/>
                <a:gd name="T8" fmla="*/ 1418 w 1496"/>
                <a:gd name="T9" fmla="*/ 165 h 966"/>
                <a:gd name="T10" fmla="*/ 1429 w 1496"/>
                <a:gd name="T11" fmla="*/ 110 h 966"/>
                <a:gd name="T12" fmla="*/ 1478 w 1496"/>
                <a:gd name="T13" fmla="*/ 67 h 966"/>
                <a:gd name="T14" fmla="*/ 1432 w 1496"/>
                <a:gd name="T15" fmla="*/ 39 h 966"/>
                <a:gd name="T16" fmla="*/ 1395 w 1496"/>
                <a:gd name="T17" fmla="*/ 53 h 966"/>
                <a:gd name="T18" fmla="*/ 1348 w 1496"/>
                <a:gd name="T19" fmla="*/ 15 h 966"/>
                <a:gd name="T20" fmla="*/ 1281 w 1496"/>
                <a:gd name="T21" fmla="*/ 18 h 966"/>
                <a:gd name="T22" fmla="*/ 1231 w 1496"/>
                <a:gd name="T23" fmla="*/ 8 h 966"/>
                <a:gd name="T24" fmla="*/ 1179 w 1496"/>
                <a:gd name="T25" fmla="*/ 29 h 966"/>
                <a:gd name="T26" fmla="*/ 1118 w 1496"/>
                <a:gd name="T27" fmla="*/ 72 h 966"/>
                <a:gd name="T28" fmla="*/ 1018 w 1496"/>
                <a:gd name="T29" fmla="*/ 67 h 966"/>
                <a:gd name="T30" fmla="*/ 898 w 1496"/>
                <a:gd name="T31" fmla="*/ 60 h 966"/>
                <a:gd name="T32" fmla="*/ 780 w 1496"/>
                <a:gd name="T33" fmla="*/ 74 h 966"/>
                <a:gd name="T34" fmla="*/ 594 w 1496"/>
                <a:gd name="T35" fmla="*/ 89 h 966"/>
                <a:gd name="T36" fmla="*/ 413 w 1496"/>
                <a:gd name="T37" fmla="*/ 96 h 966"/>
                <a:gd name="T38" fmla="*/ 269 w 1496"/>
                <a:gd name="T39" fmla="*/ 72 h 966"/>
                <a:gd name="T40" fmla="*/ 134 w 1496"/>
                <a:gd name="T41" fmla="*/ 88 h 966"/>
                <a:gd name="T42" fmla="*/ 45 w 1496"/>
                <a:gd name="T43" fmla="*/ 349 h 966"/>
                <a:gd name="T44" fmla="*/ 97 w 1496"/>
                <a:gd name="T45" fmla="*/ 542 h 966"/>
                <a:gd name="T46" fmla="*/ 17 w 1496"/>
                <a:gd name="T47" fmla="*/ 681 h 966"/>
                <a:gd name="T48" fmla="*/ 24 w 1496"/>
                <a:gd name="T49" fmla="*/ 878 h 966"/>
                <a:gd name="T50" fmla="*/ 75 w 1496"/>
                <a:gd name="T51" fmla="*/ 937 h 966"/>
                <a:gd name="T52" fmla="*/ 122 w 1496"/>
                <a:gd name="T53" fmla="*/ 913 h 966"/>
                <a:gd name="T54" fmla="*/ 66 w 1496"/>
                <a:gd name="T55" fmla="*/ 844 h 966"/>
                <a:gd name="T56" fmla="*/ 137 w 1496"/>
                <a:gd name="T57" fmla="*/ 662 h 966"/>
                <a:gd name="T58" fmla="*/ 301 w 1496"/>
                <a:gd name="T59" fmla="*/ 581 h 966"/>
                <a:gd name="T60" fmla="*/ 396 w 1496"/>
                <a:gd name="T61" fmla="*/ 498 h 966"/>
                <a:gd name="T62" fmla="*/ 314 w 1496"/>
                <a:gd name="T63" fmla="*/ 593 h 966"/>
                <a:gd name="T64" fmla="*/ 234 w 1496"/>
                <a:gd name="T65" fmla="*/ 657 h 966"/>
                <a:gd name="T66" fmla="*/ 257 w 1496"/>
                <a:gd name="T67" fmla="*/ 695 h 966"/>
                <a:gd name="T68" fmla="*/ 290 w 1496"/>
                <a:gd name="T69" fmla="*/ 648 h 966"/>
                <a:gd name="T70" fmla="*/ 314 w 1496"/>
                <a:gd name="T71" fmla="*/ 691 h 966"/>
                <a:gd name="T72" fmla="*/ 360 w 1496"/>
                <a:gd name="T73" fmla="*/ 635 h 966"/>
                <a:gd name="T74" fmla="*/ 426 w 1496"/>
                <a:gd name="T75" fmla="*/ 618 h 966"/>
                <a:gd name="T76" fmla="*/ 559 w 1496"/>
                <a:gd name="T77" fmla="*/ 618 h 966"/>
                <a:gd name="T78" fmla="*/ 657 w 1496"/>
                <a:gd name="T79" fmla="*/ 587 h 966"/>
                <a:gd name="T80" fmla="*/ 671 w 1496"/>
                <a:gd name="T81" fmla="*/ 507 h 966"/>
                <a:gd name="T82" fmla="*/ 680 w 1496"/>
                <a:gd name="T83" fmla="*/ 548 h 966"/>
                <a:gd name="T84" fmla="*/ 732 w 1496"/>
                <a:gd name="T85" fmla="*/ 644 h 966"/>
                <a:gd name="T86" fmla="*/ 808 w 1496"/>
                <a:gd name="T87" fmla="*/ 852 h 966"/>
                <a:gd name="T88" fmla="*/ 833 w 1496"/>
                <a:gd name="T89" fmla="*/ 952 h 966"/>
                <a:gd name="T90" fmla="*/ 900 w 1496"/>
                <a:gd name="T91" fmla="*/ 935 h 966"/>
                <a:gd name="T92" fmla="*/ 843 w 1496"/>
                <a:gd name="T93" fmla="*/ 787 h 966"/>
                <a:gd name="T94" fmla="*/ 842 w 1496"/>
                <a:gd name="T95" fmla="*/ 585 h 966"/>
                <a:gd name="T96" fmla="*/ 894 w 1496"/>
                <a:gd name="T97" fmla="*/ 484 h 966"/>
                <a:gd name="T98" fmla="*/ 873 w 1496"/>
                <a:gd name="T99" fmla="*/ 557 h 966"/>
                <a:gd name="T100" fmla="*/ 883 w 1496"/>
                <a:gd name="T101" fmla="*/ 802 h 966"/>
                <a:gd name="T102" fmla="*/ 930 w 1496"/>
                <a:gd name="T103" fmla="*/ 919 h 966"/>
                <a:gd name="T104" fmla="*/ 962 w 1496"/>
                <a:gd name="T105" fmla="*/ 916 h 966"/>
                <a:gd name="T106" fmla="*/ 960 w 1496"/>
                <a:gd name="T107" fmla="*/ 866 h 966"/>
                <a:gd name="T108" fmla="*/ 926 w 1496"/>
                <a:gd name="T109" fmla="*/ 634 h 966"/>
                <a:gd name="T110" fmla="*/ 1115 w 1496"/>
                <a:gd name="T111" fmla="*/ 498 h 966"/>
                <a:gd name="T112" fmla="*/ 1175 w 1496"/>
                <a:gd name="T113" fmla="*/ 314 h 966"/>
                <a:gd name="T114" fmla="*/ 1292 w 1496"/>
                <a:gd name="T115" fmla="*/ 313 h 9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496" h="966">
                  <a:moveTo>
                    <a:pt x="1378" y="306"/>
                  </a:moveTo>
                  <a:lnTo>
                    <a:pt x="1387" y="310"/>
                  </a:lnTo>
                  <a:lnTo>
                    <a:pt x="1395" y="313"/>
                  </a:lnTo>
                  <a:lnTo>
                    <a:pt x="1403" y="314"/>
                  </a:lnTo>
                  <a:lnTo>
                    <a:pt x="1410" y="314"/>
                  </a:lnTo>
                  <a:lnTo>
                    <a:pt x="1417" y="313"/>
                  </a:lnTo>
                  <a:lnTo>
                    <a:pt x="1422" y="311"/>
                  </a:lnTo>
                  <a:lnTo>
                    <a:pt x="1428" y="310"/>
                  </a:lnTo>
                  <a:lnTo>
                    <a:pt x="1430" y="307"/>
                  </a:lnTo>
                  <a:lnTo>
                    <a:pt x="1440" y="309"/>
                  </a:lnTo>
                  <a:lnTo>
                    <a:pt x="1449" y="309"/>
                  </a:lnTo>
                  <a:lnTo>
                    <a:pt x="1459" y="307"/>
                  </a:lnTo>
                  <a:lnTo>
                    <a:pt x="1469" y="304"/>
                  </a:lnTo>
                  <a:lnTo>
                    <a:pt x="1477" y="300"/>
                  </a:lnTo>
                  <a:lnTo>
                    <a:pt x="1482" y="296"/>
                  </a:lnTo>
                  <a:lnTo>
                    <a:pt x="1486" y="293"/>
                  </a:lnTo>
                  <a:lnTo>
                    <a:pt x="1486" y="290"/>
                  </a:lnTo>
                  <a:lnTo>
                    <a:pt x="1485" y="285"/>
                  </a:lnTo>
                  <a:lnTo>
                    <a:pt x="1485" y="279"/>
                  </a:lnTo>
                  <a:lnTo>
                    <a:pt x="1486" y="274"/>
                  </a:lnTo>
                  <a:lnTo>
                    <a:pt x="1486" y="272"/>
                  </a:lnTo>
                  <a:lnTo>
                    <a:pt x="1493" y="264"/>
                  </a:lnTo>
                  <a:lnTo>
                    <a:pt x="1496" y="257"/>
                  </a:lnTo>
                  <a:lnTo>
                    <a:pt x="1496" y="252"/>
                  </a:lnTo>
                  <a:lnTo>
                    <a:pt x="1493" y="247"/>
                  </a:lnTo>
                  <a:lnTo>
                    <a:pt x="1489" y="245"/>
                  </a:lnTo>
                  <a:lnTo>
                    <a:pt x="1482" y="242"/>
                  </a:lnTo>
                  <a:lnTo>
                    <a:pt x="1475" y="239"/>
                  </a:lnTo>
                  <a:lnTo>
                    <a:pt x="1467" y="236"/>
                  </a:lnTo>
                  <a:lnTo>
                    <a:pt x="1459" y="231"/>
                  </a:lnTo>
                  <a:lnTo>
                    <a:pt x="1449" y="221"/>
                  </a:lnTo>
                  <a:lnTo>
                    <a:pt x="1441" y="207"/>
                  </a:lnTo>
                  <a:lnTo>
                    <a:pt x="1432" y="193"/>
                  </a:lnTo>
                  <a:lnTo>
                    <a:pt x="1425" y="178"/>
                  </a:lnTo>
                  <a:lnTo>
                    <a:pt x="1418" y="165"/>
                  </a:lnTo>
                  <a:lnTo>
                    <a:pt x="1413" y="153"/>
                  </a:lnTo>
                  <a:lnTo>
                    <a:pt x="1408" y="146"/>
                  </a:lnTo>
                  <a:lnTo>
                    <a:pt x="1406" y="136"/>
                  </a:lnTo>
                  <a:lnTo>
                    <a:pt x="1407" y="124"/>
                  </a:lnTo>
                  <a:lnTo>
                    <a:pt x="1411" y="114"/>
                  </a:lnTo>
                  <a:lnTo>
                    <a:pt x="1421" y="110"/>
                  </a:lnTo>
                  <a:lnTo>
                    <a:pt x="1429" y="110"/>
                  </a:lnTo>
                  <a:lnTo>
                    <a:pt x="1437" y="107"/>
                  </a:lnTo>
                  <a:lnTo>
                    <a:pt x="1448" y="103"/>
                  </a:lnTo>
                  <a:lnTo>
                    <a:pt x="1458" y="97"/>
                  </a:lnTo>
                  <a:lnTo>
                    <a:pt x="1466" y="90"/>
                  </a:lnTo>
                  <a:lnTo>
                    <a:pt x="1473" y="82"/>
                  </a:lnTo>
                  <a:lnTo>
                    <a:pt x="1477" y="75"/>
                  </a:lnTo>
                  <a:lnTo>
                    <a:pt x="1478" y="67"/>
                  </a:lnTo>
                  <a:lnTo>
                    <a:pt x="1475" y="60"/>
                  </a:lnTo>
                  <a:lnTo>
                    <a:pt x="1470" y="54"/>
                  </a:lnTo>
                  <a:lnTo>
                    <a:pt x="1463" y="50"/>
                  </a:lnTo>
                  <a:lnTo>
                    <a:pt x="1455" y="46"/>
                  </a:lnTo>
                  <a:lnTo>
                    <a:pt x="1447" y="43"/>
                  </a:lnTo>
                  <a:lnTo>
                    <a:pt x="1438" y="40"/>
                  </a:lnTo>
                  <a:lnTo>
                    <a:pt x="1432" y="39"/>
                  </a:lnTo>
                  <a:lnTo>
                    <a:pt x="1426" y="39"/>
                  </a:lnTo>
                  <a:lnTo>
                    <a:pt x="1422" y="39"/>
                  </a:lnTo>
                  <a:lnTo>
                    <a:pt x="1417" y="42"/>
                  </a:lnTo>
                  <a:lnTo>
                    <a:pt x="1411" y="44"/>
                  </a:lnTo>
                  <a:lnTo>
                    <a:pt x="1406" y="47"/>
                  </a:lnTo>
                  <a:lnTo>
                    <a:pt x="1400" y="50"/>
                  </a:lnTo>
                  <a:lnTo>
                    <a:pt x="1395" y="53"/>
                  </a:lnTo>
                  <a:lnTo>
                    <a:pt x="1389" y="56"/>
                  </a:lnTo>
                  <a:lnTo>
                    <a:pt x="1384" y="57"/>
                  </a:lnTo>
                  <a:lnTo>
                    <a:pt x="1376" y="51"/>
                  </a:lnTo>
                  <a:lnTo>
                    <a:pt x="1369" y="37"/>
                  </a:lnTo>
                  <a:lnTo>
                    <a:pt x="1363" y="24"/>
                  </a:lnTo>
                  <a:lnTo>
                    <a:pt x="1357" y="15"/>
                  </a:lnTo>
                  <a:lnTo>
                    <a:pt x="1348" y="15"/>
                  </a:lnTo>
                  <a:lnTo>
                    <a:pt x="1337" y="18"/>
                  </a:lnTo>
                  <a:lnTo>
                    <a:pt x="1325" y="22"/>
                  </a:lnTo>
                  <a:lnTo>
                    <a:pt x="1318" y="25"/>
                  </a:lnTo>
                  <a:lnTo>
                    <a:pt x="1310" y="25"/>
                  </a:lnTo>
                  <a:lnTo>
                    <a:pt x="1299" y="22"/>
                  </a:lnTo>
                  <a:lnTo>
                    <a:pt x="1288" y="19"/>
                  </a:lnTo>
                  <a:lnTo>
                    <a:pt x="1281" y="18"/>
                  </a:lnTo>
                  <a:lnTo>
                    <a:pt x="1275" y="18"/>
                  </a:lnTo>
                  <a:lnTo>
                    <a:pt x="1266" y="21"/>
                  </a:lnTo>
                  <a:lnTo>
                    <a:pt x="1257" y="25"/>
                  </a:lnTo>
                  <a:lnTo>
                    <a:pt x="1247" y="29"/>
                  </a:lnTo>
                  <a:lnTo>
                    <a:pt x="1243" y="21"/>
                  </a:lnTo>
                  <a:lnTo>
                    <a:pt x="1238" y="14"/>
                  </a:lnTo>
                  <a:lnTo>
                    <a:pt x="1231" y="8"/>
                  </a:lnTo>
                  <a:lnTo>
                    <a:pt x="1224" y="4"/>
                  </a:lnTo>
                  <a:lnTo>
                    <a:pt x="1216" y="1"/>
                  </a:lnTo>
                  <a:lnTo>
                    <a:pt x="1208" y="0"/>
                  </a:lnTo>
                  <a:lnTo>
                    <a:pt x="1201" y="0"/>
                  </a:lnTo>
                  <a:lnTo>
                    <a:pt x="1195" y="0"/>
                  </a:lnTo>
                  <a:lnTo>
                    <a:pt x="1183" y="12"/>
                  </a:lnTo>
                  <a:lnTo>
                    <a:pt x="1179" y="29"/>
                  </a:lnTo>
                  <a:lnTo>
                    <a:pt x="1179" y="47"/>
                  </a:lnTo>
                  <a:lnTo>
                    <a:pt x="1182" y="61"/>
                  </a:lnTo>
                  <a:lnTo>
                    <a:pt x="1175" y="65"/>
                  </a:lnTo>
                  <a:lnTo>
                    <a:pt x="1164" y="69"/>
                  </a:lnTo>
                  <a:lnTo>
                    <a:pt x="1150" y="71"/>
                  </a:lnTo>
                  <a:lnTo>
                    <a:pt x="1134" y="72"/>
                  </a:lnTo>
                  <a:lnTo>
                    <a:pt x="1118" y="72"/>
                  </a:lnTo>
                  <a:lnTo>
                    <a:pt x="1101" y="72"/>
                  </a:lnTo>
                  <a:lnTo>
                    <a:pt x="1087" y="72"/>
                  </a:lnTo>
                  <a:lnTo>
                    <a:pt x="1075" y="71"/>
                  </a:lnTo>
                  <a:lnTo>
                    <a:pt x="1063" y="71"/>
                  </a:lnTo>
                  <a:lnTo>
                    <a:pt x="1049" y="69"/>
                  </a:lnTo>
                  <a:lnTo>
                    <a:pt x="1034" y="68"/>
                  </a:lnTo>
                  <a:lnTo>
                    <a:pt x="1018" y="67"/>
                  </a:lnTo>
                  <a:lnTo>
                    <a:pt x="1001" y="65"/>
                  </a:lnTo>
                  <a:lnTo>
                    <a:pt x="985" y="64"/>
                  </a:lnTo>
                  <a:lnTo>
                    <a:pt x="967" y="62"/>
                  </a:lnTo>
                  <a:lnTo>
                    <a:pt x="950" y="61"/>
                  </a:lnTo>
                  <a:lnTo>
                    <a:pt x="932" y="61"/>
                  </a:lnTo>
                  <a:lnTo>
                    <a:pt x="914" y="60"/>
                  </a:lnTo>
                  <a:lnTo>
                    <a:pt x="898" y="60"/>
                  </a:lnTo>
                  <a:lnTo>
                    <a:pt x="880" y="61"/>
                  </a:lnTo>
                  <a:lnTo>
                    <a:pt x="864" y="62"/>
                  </a:lnTo>
                  <a:lnTo>
                    <a:pt x="848" y="65"/>
                  </a:lnTo>
                  <a:lnTo>
                    <a:pt x="835" y="68"/>
                  </a:lnTo>
                  <a:lnTo>
                    <a:pt x="821" y="72"/>
                  </a:lnTo>
                  <a:lnTo>
                    <a:pt x="802" y="72"/>
                  </a:lnTo>
                  <a:lnTo>
                    <a:pt x="780" y="74"/>
                  </a:lnTo>
                  <a:lnTo>
                    <a:pt x="757" y="75"/>
                  </a:lnTo>
                  <a:lnTo>
                    <a:pt x="732" y="76"/>
                  </a:lnTo>
                  <a:lnTo>
                    <a:pt x="706" y="79"/>
                  </a:lnTo>
                  <a:lnTo>
                    <a:pt x="679" y="81"/>
                  </a:lnTo>
                  <a:lnTo>
                    <a:pt x="650" y="83"/>
                  </a:lnTo>
                  <a:lnTo>
                    <a:pt x="623" y="86"/>
                  </a:lnTo>
                  <a:lnTo>
                    <a:pt x="594" y="89"/>
                  </a:lnTo>
                  <a:lnTo>
                    <a:pt x="566" y="92"/>
                  </a:lnTo>
                  <a:lnTo>
                    <a:pt x="537" y="93"/>
                  </a:lnTo>
                  <a:lnTo>
                    <a:pt x="510" y="94"/>
                  </a:lnTo>
                  <a:lnTo>
                    <a:pt x="484" y="96"/>
                  </a:lnTo>
                  <a:lnTo>
                    <a:pt x="458" y="97"/>
                  </a:lnTo>
                  <a:lnTo>
                    <a:pt x="435" y="97"/>
                  </a:lnTo>
                  <a:lnTo>
                    <a:pt x="413" y="96"/>
                  </a:lnTo>
                  <a:lnTo>
                    <a:pt x="392" y="94"/>
                  </a:lnTo>
                  <a:lnTo>
                    <a:pt x="370" y="92"/>
                  </a:lnTo>
                  <a:lnTo>
                    <a:pt x="350" y="88"/>
                  </a:lnTo>
                  <a:lnTo>
                    <a:pt x="330" y="83"/>
                  </a:lnTo>
                  <a:lnTo>
                    <a:pt x="309" y="79"/>
                  </a:lnTo>
                  <a:lnTo>
                    <a:pt x="289" y="76"/>
                  </a:lnTo>
                  <a:lnTo>
                    <a:pt x="269" y="72"/>
                  </a:lnTo>
                  <a:lnTo>
                    <a:pt x="249" y="69"/>
                  </a:lnTo>
                  <a:lnTo>
                    <a:pt x="230" y="68"/>
                  </a:lnTo>
                  <a:lnTo>
                    <a:pt x="209" y="68"/>
                  </a:lnTo>
                  <a:lnTo>
                    <a:pt x="190" y="71"/>
                  </a:lnTo>
                  <a:lnTo>
                    <a:pt x="171" y="74"/>
                  </a:lnTo>
                  <a:lnTo>
                    <a:pt x="152" y="79"/>
                  </a:lnTo>
                  <a:lnTo>
                    <a:pt x="134" y="88"/>
                  </a:lnTo>
                  <a:lnTo>
                    <a:pt x="115" y="100"/>
                  </a:lnTo>
                  <a:lnTo>
                    <a:pt x="97" y="114"/>
                  </a:lnTo>
                  <a:lnTo>
                    <a:pt x="77" y="153"/>
                  </a:lnTo>
                  <a:lnTo>
                    <a:pt x="60" y="199"/>
                  </a:lnTo>
                  <a:lnTo>
                    <a:pt x="51" y="249"/>
                  </a:lnTo>
                  <a:lnTo>
                    <a:pt x="45" y="299"/>
                  </a:lnTo>
                  <a:lnTo>
                    <a:pt x="45" y="349"/>
                  </a:lnTo>
                  <a:lnTo>
                    <a:pt x="51" y="395"/>
                  </a:lnTo>
                  <a:lnTo>
                    <a:pt x="60" y="435"/>
                  </a:lnTo>
                  <a:lnTo>
                    <a:pt x="74" y="467"/>
                  </a:lnTo>
                  <a:lnTo>
                    <a:pt x="84" y="486"/>
                  </a:lnTo>
                  <a:lnTo>
                    <a:pt x="92" y="505"/>
                  </a:lnTo>
                  <a:lnTo>
                    <a:pt x="96" y="523"/>
                  </a:lnTo>
                  <a:lnTo>
                    <a:pt x="97" y="542"/>
                  </a:lnTo>
                  <a:lnTo>
                    <a:pt x="92" y="563"/>
                  </a:lnTo>
                  <a:lnTo>
                    <a:pt x="81" y="585"/>
                  </a:lnTo>
                  <a:lnTo>
                    <a:pt x="65" y="612"/>
                  </a:lnTo>
                  <a:lnTo>
                    <a:pt x="39" y="639"/>
                  </a:lnTo>
                  <a:lnTo>
                    <a:pt x="28" y="650"/>
                  </a:lnTo>
                  <a:lnTo>
                    <a:pt x="18" y="664"/>
                  </a:lnTo>
                  <a:lnTo>
                    <a:pt x="17" y="681"/>
                  </a:lnTo>
                  <a:lnTo>
                    <a:pt x="26" y="703"/>
                  </a:lnTo>
                  <a:lnTo>
                    <a:pt x="29" y="742"/>
                  </a:lnTo>
                  <a:lnTo>
                    <a:pt x="26" y="788"/>
                  </a:lnTo>
                  <a:lnTo>
                    <a:pt x="15" y="831"/>
                  </a:lnTo>
                  <a:lnTo>
                    <a:pt x="0" y="859"/>
                  </a:lnTo>
                  <a:lnTo>
                    <a:pt x="13" y="866"/>
                  </a:lnTo>
                  <a:lnTo>
                    <a:pt x="24" y="878"/>
                  </a:lnTo>
                  <a:lnTo>
                    <a:pt x="29" y="894"/>
                  </a:lnTo>
                  <a:lnTo>
                    <a:pt x="33" y="912"/>
                  </a:lnTo>
                  <a:lnTo>
                    <a:pt x="36" y="919"/>
                  </a:lnTo>
                  <a:lnTo>
                    <a:pt x="43" y="924"/>
                  </a:lnTo>
                  <a:lnTo>
                    <a:pt x="52" y="930"/>
                  </a:lnTo>
                  <a:lnTo>
                    <a:pt x="63" y="934"/>
                  </a:lnTo>
                  <a:lnTo>
                    <a:pt x="75" y="937"/>
                  </a:lnTo>
                  <a:lnTo>
                    <a:pt x="88" y="940"/>
                  </a:lnTo>
                  <a:lnTo>
                    <a:pt x="100" y="941"/>
                  </a:lnTo>
                  <a:lnTo>
                    <a:pt x="111" y="942"/>
                  </a:lnTo>
                  <a:lnTo>
                    <a:pt x="103" y="923"/>
                  </a:lnTo>
                  <a:lnTo>
                    <a:pt x="131" y="926"/>
                  </a:lnTo>
                  <a:lnTo>
                    <a:pt x="127" y="920"/>
                  </a:lnTo>
                  <a:lnTo>
                    <a:pt x="122" y="913"/>
                  </a:lnTo>
                  <a:lnTo>
                    <a:pt x="115" y="905"/>
                  </a:lnTo>
                  <a:lnTo>
                    <a:pt x="108" y="896"/>
                  </a:lnTo>
                  <a:lnTo>
                    <a:pt x="100" y="888"/>
                  </a:lnTo>
                  <a:lnTo>
                    <a:pt x="92" y="881"/>
                  </a:lnTo>
                  <a:lnTo>
                    <a:pt x="82" y="876"/>
                  </a:lnTo>
                  <a:lnTo>
                    <a:pt x="74" y="871"/>
                  </a:lnTo>
                  <a:lnTo>
                    <a:pt x="66" y="844"/>
                  </a:lnTo>
                  <a:lnTo>
                    <a:pt x="63" y="792"/>
                  </a:lnTo>
                  <a:lnTo>
                    <a:pt x="69" y="738"/>
                  </a:lnTo>
                  <a:lnTo>
                    <a:pt x="81" y="699"/>
                  </a:lnTo>
                  <a:lnTo>
                    <a:pt x="89" y="691"/>
                  </a:lnTo>
                  <a:lnTo>
                    <a:pt x="101" y="681"/>
                  </a:lnTo>
                  <a:lnTo>
                    <a:pt x="118" y="671"/>
                  </a:lnTo>
                  <a:lnTo>
                    <a:pt x="137" y="662"/>
                  </a:lnTo>
                  <a:lnTo>
                    <a:pt x="157" y="650"/>
                  </a:lnTo>
                  <a:lnTo>
                    <a:pt x="181" y="641"/>
                  </a:lnTo>
                  <a:lnTo>
                    <a:pt x="204" y="630"/>
                  </a:lnTo>
                  <a:lnTo>
                    <a:pt x="230" y="618"/>
                  </a:lnTo>
                  <a:lnTo>
                    <a:pt x="254" y="606"/>
                  </a:lnTo>
                  <a:lnTo>
                    <a:pt x="278" y="593"/>
                  </a:lnTo>
                  <a:lnTo>
                    <a:pt x="301" y="581"/>
                  </a:lnTo>
                  <a:lnTo>
                    <a:pt x="323" y="567"/>
                  </a:lnTo>
                  <a:lnTo>
                    <a:pt x="342" y="553"/>
                  </a:lnTo>
                  <a:lnTo>
                    <a:pt x="358" y="539"/>
                  </a:lnTo>
                  <a:lnTo>
                    <a:pt x="372" y="524"/>
                  </a:lnTo>
                  <a:lnTo>
                    <a:pt x="381" y="509"/>
                  </a:lnTo>
                  <a:lnTo>
                    <a:pt x="387" y="502"/>
                  </a:lnTo>
                  <a:lnTo>
                    <a:pt x="396" y="498"/>
                  </a:lnTo>
                  <a:lnTo>
                    <a:pt x="402" y="500"/>
                  </a:lnTo>
                  <a:lnTo>
                    <a:pt x="402" y="509"/>
                  </a:lnTo>
                  <a:lnTo>
                    <a:pt x="391" y="525"/>
                  </a:lnTo>
                  <a:lnTo>
                    <a:pt x="376" y="543"/>
                  </a:lnTo>
                  <a:lnTo>
                    <a:pt x="358" y="560"/>
                  </a:lnTo>
                  <a:lnTo>
                    <a:pt x="338" y="577"/>
                  </a:lnTo>
                  <a:lnTo>
                    <a:pt x="314" y="593"/>
                  </a:lnTo>
                  <a:lnTo>
                    <a:pt x="289" y="607"/>
                  </a:lnTo>
                  <a:lnTo>
                    <a:pt x="263" y="621"/>
                  </a:lnTo>
                  <a:lnTo>
                    <a:pt x="235" y="632"/>
                  </a:lnTo>
                  <a:lnTo>
                    <a:pt x="234" y="639"/>
                  </a:lnTo>
                  <a:lnTo>
                    <a:pt x="234" y="646"/>
                  </a:lnTo>
                  <a:lnTo>
                    <a:pt x="234" y="653"/>
                  </a:lnTo>
                  <a:lnTo>
                    <a:pt x="234" y="657"/>
                  </a:lnTo>
                  <a:lnTo>
                    <a:pt x="242" y="657"/>
                  </a:lnTo>
                  <a:lnTo>
                    <a:pt x="249" y="657"/>
                  </a:lnTo>
                  <a:lnTo>
                    <a:pt x="254" y="659"/>
                  </a:lnTo>
                  <a:lnTo>
                    <a:pt x="258" y="659"/>
                  </a:lnTo>
                  <a:lnTo>
                    <a:pt x="256" y="671"/>
                  </a:lnTo>
                  <a:lnTo>
                    <a:pt x="256" y="685"/>
                  </a:lnTo>
                  <a:lnTo>
                    <a:pt x="257" y="695"/>
                  </a:lnTo>
                  <a:lnTo>
                    <a:pt x="265" y="699"/>
                  </a:lnTo>
                  <a:lnTo>
                    <a:pt x="274" y="695"/>
                  </a:lnTo>
                  <a:lnTo>
                    <a:pt x="278" y="684"/>
                  </a:lnTo>
                  <a:lnTo>
                    <a:pt x="279" y="670"/>
                  </a:lnTo>
                  <a:lnTo>
                    <a:pt x="279" y="656"/>
                  </a:lnTo>
                  <a:lnTo>
                    <a:pt x="282" y="648"/>
                  </a:lnTo>
                  <a:lnTo>
                    <a:pt x="290" y="648"/>
                  </a:lnTo>
                  <a:lnTo>
                    <a:pt x="297" y="652"/>
                  </a:lnTo>
                  <a:lnTo>
                    <a:pt x="299" y="660"/>
                  </a:lnTo>
                  <a:lnTo>
                    <a:pt x="298" y="671"/>
                  </a:lnTo>
                  <a:lnTo>
                    <a:pt x="298" y="682"/>
                  </a:lnTo>
                  <a:lnTo>
                    <a:pt x="301" y="691"/>
                  </a:lnTo>
                  <a:lnTo>
                    <a:pt x="308" y="695"/>
                  </a:lnTo>
                  <a:lnTo>
                    <a:pt x="314" y="691"/>
                  </a:lnTo>
                  <a:lnTo>
                    <a:pt x="319" y="682"/>
                  </a:lnTo>
                  <a:lnTo>
                    <a:pt x="319" y="669"/>
                  </a:lnTo>
                  <a:lnTo>
                    <a:pt x="319" y="655"/>
                  </a:lnTo>
                  <a:lnTo>
                    <a:pt x="330" y="650"/>
                  </a:lnTo>
                  <a:lnTo>
                    <a:pt x="340" y="646"/>
                  </a:lnTo>
                  <a:lnTo>
                    <a:pt x="350" y="641"/>
                  </a:lnTo>
                  <a:lnTo>
                    <a:pt x="360" y="635"/>
                  </a:lnTo>
                  <a:lnTo>
                    <a:pt x="368" y="630"/>
                  </a:lnTo>
                  <a:lnTo>
                    <a:pt x="375" y="624"/>
                  </a:lnTo>
                  <a:lnTo>
                    <a:pt x="383" y="618"/>
                  </a:lnTo>
                  <a:lnTo>
                    <a:pt x="388" y="613"/>
                  </a:lnTo>
                  <a:lnTo>
                    <a:pt x="399" y="614"/>
                  </a:lnTo>
                  <a:lnTo>
                    <a:pt x="411" y="617"/>
                  </a:lnTo>
                  <a:lnTo>
                    <a:pt x="426" y="618"/>
                  </a:lnTo>
                  <a:lnTo>
                    <a:pt x="443" y="620"/>
                  </a:lnTo>
                  <a:lnTo>
                    <a:pt x="461" y="620"/>
                  </a:lnTo>
                  <a:lnTo>
                    <a:pt x="480" y="621"/>
                  </a:lnTo>
                  <a:lnTo>
                    <a:pt x="499" y="621"/>
                  </a:lnTo>
                  <a:lnTo>
                    <a:pt x="519" y="621"/>
                  </a:lnTo>
                  <a:lnTo>
                    <a:pt x="538" y="620"/>
                  </a:lnTo>
                  <a:lnTo>
                    <a:pt x="559" y="618"/>
                  </a:lnTo>
                  <a:lnTo>
                    <a:pt x="578" y="617"/>
                  </a:lnTo>
                  <a:lnTo>
                    <a:pt x="597" y="614"/>
                  </a:lnTo>
                  <a:lnTo>
                    <a:pt x="615" y="610"/>
                  </a:lnTo>
                  <a:lnTo>
                    <a:pt x="631" y="606"/>
                  </a:lnTo>
                  <a:lnTo>
                    <a:pt x="645" y="602"/>
                  </a:lnTo>
                  <a:lnTo>
                    <a:pt x="659" y="596"/>
                  </a:lnTo>
                  <a:lnTo>
                    <a:pt x="657" y="587"/>
                  </a:lnTo>
                  <a:lnTo>
                    <a:pt x="656" y="573"/>
                  </a:lnTo>
                  <a:lnTo>
                    <a:pt x="657" y="560"/>
                  </a:lnTo>
                  <a:lnTo>
                    <a:pt x="661" y="550"/>
                  </a:lnTo>
                  <a:lnTo>
                    <a:pt x="667" y="542"/>
                  </a:lnTo>
                  <a:lnTo>
                    <a:pt x="672" y="531"/>
                  </a:lnTo>
                  <a:lnTo>
                    <a:pt x="674" y="518"/>
                  </a:lnTo>
                  <a:lnTo>
                    <a:pt x="671" y="507"/>
                  </a:lnTo>
                  <a:lnTo>
                    <a:pt x="670" y="499"/>
                  </a:lnTo>
                  <a:lnTo>
                    <a:pt x="675" y="493"/>
                  </a:lnTo>
                  <a:lnTo>
                    <a:pt x="682" y="496"/>
                  </a:lnTo>
                  <a:lnTo>
                    <a:pt x="687" y="506"/>
                  </a:lnTo>
                  <a:lnTo>
                    <a:pt x="689" y="520"/>
                  </a:lnTo>
                  <a:lnTo>
                    <a:pt x="686" y="535"/>
                  </a:lnTo>
                  <a:lnTo>
                    <a:pt x="680" y="548"/>
                  </a:lnTo>
                  <a:lnTo>
                    <a:pt x="676" y="556"/>
                  </a:lnTo>
                  <a:lnTo>
                    <a:pt x="675" y="564"/>
                  </a:lnTo>
                  <a:lnTo>
                    <a:pt x="679" y="578"/>
                  </a:lnTo>
                  <a:lnTo>
                    <a:pt x="689" y="593"/>
                  </a:lnTo>
                  <a:lnTo>
                    <a:pt x="709" y="609"/>
                  </a:lnTo>
                  <a:lnTo>
                    <a:pt x="719" y="620"/>
                  </a:lnTo>
                  <a:lnTo>
                    <a:pt x="732" y="644"/>
                  </a:lnTo>
                  <a:lnTo>
                    <a:pt x="746" y="673"/>
                  </a:lnTo>
                  <a:lnTo>
                    <a:pt x="761" y="707"/>
                  </a:lnTo>
                  <a:lnTo>
                    <a:pt x="775" y="742"/>
                  </a:lnTo>
                  <a:lnTo>
                    <a:pt x="787" y="776"/>
                  </a:lnTo>
                  <a:lnTo>
                    <a:pt x="797" y="803"/>
                  </a:lnTo>
                  <a:lnTo>
                    <a:pt x="802" y="823"/>
                  </a:lnTo>
                  <a:lnTo>
                    <a:pt x="808" y="852"/>
                  </a:lnTo>
                  <a:lnTo>
                    <a:pt x="812" y="884"/>
                  </a:lnTo>
                  <a:lnTo>
                    <a:pt x="814" y="910"/>
                  </a:lnTo>
                  <a:lnTo>
                    <a:pt x="817" y="927"/>
                  </a:lnTo>
                  <a:lnTo>
                    <a:pt x="818" y="933"/>
                  </a:lnTo>
                  <a:lnTo>
                    <a:pt x="823" y="938"/>
                  </a:lnTo>
                  <a:lnTo>
                    <a:pt x="828" y="945"/>
                  </a:lnTo>
                  <a:lnTo>
                    <a:pt x="833" y="952"/>
                  </a:lnTo>
                  <a:lnTo>
                    <a:pt x="842" y="959"/>
                  </a:lnTo>
                  <a:lnTo>
                    <a:pt x="851" y="963"/>
                  </a:lnTo>
                  <a:lnTo>
                    <a:pt x="861" y="966"/>
                  </a:lnTo>
                  <a:lnTo>
                    <a:pt x="873" y="966"/>
                  </a:lnTo>
                  <a:lnTo>
                    <a:pt x="874" y="944"/>
                  </a:lnTo>
                  <a:lnTo>
                    <a:pt x="906" y="953"/>
                  </a:lnTo>
                  <a:lnTo>
                    <a:pt x="900" y="935"/>
                  </a:lnTo>
                  <a:lnTo>
                    <a:pt x="889" y="919"/>
                  </a:lnTo>
                  <a:lnTo>
                    <a:pt x="879" y="902"/>
                  </a:lnTo>
                  <a:lnTo>
                    <a:pt x="869" y="885"/>
                  </a:lnTo>
                  <a:lnTo>
                    <a:pt x="865" y="873"/>
                  </a:lnTo>
                  <a:lnTo>
                    <a:pt x="858" y="851"/>
                  </a:lnTo>
                  <a:lnTo>
                    <a:pt x="850" y="821"/>
                  </a:lnTo>
                  <a:lnTo>
                    <a:pt x="843" y="787"/>
                  </a:lnTo>
                  <a:lnTo>
                    <a:pt x="836" y="748"/>
                  </a:lnTo>
                  <a:lnTo>
                    <a:pt x="829" y="707"/>
                  </a:lnTo>
                  <a:lnTo>
                    <a:pt x="825" y="669"/>
                  </a:lnTo>
                  <a:lnTo>
                    <a:pt x="824" y="631"/>
                  </a:lnTo>
                  <a:lnTo>
                    <a:pt x="827" y="618"/>
                  </a:lnTo>
                  <a:lnTo>
                    <a:pt x="832" y="602"/>
                  </a:lnTo>
                  <a:lnTo>
                    <a:pt x="842" y="585"/>
                  </a:lnTo>
                  <a:lnTo>
                    <a:pt x="854" y="570"/>
                  </a:lnTo>
                  <a:lnTo>
                    <a:pt x="868" y="555"/>
                  </a:lnTo>
                  <a:lnTo>
                    <a:pt x="877" y="535"/>
                  </a:lnTo>
                  <a:lnTo>
                    <a:pt x="884" y="514"/>
                  </a:lnTo>
                  <a:lnTo>
                    <a:pt x="887" y="498"/>
                  </a:lnTo>
                  <a:lnTo>
                    <a:pt x="888" y="486"/>
                  </a:lnTo>
                  <a:lnTo>
                    <a:pt x="894" y="484"/>
                  </a:lnTo>
                  <a:lnTo>
                    <a:pt x="898" y="486"/>
                  </a:lnTo>
                  <a:lnTo>
                    <a:pt x="902" y="495"/>
                  </a:lnTo>
                  <a:lnTo>
                    <a:pt x="900" y="502"/>
                  </a:lnTo>
                  <a:lnTo>
                    <a:pt x="896" y="513"/>
                  </a:lnTo>
                  <a:lnTo>
                    <a:pt x="889" y="527"/>
                  </a:lnTo>
                  <a:lnTo>
                    <a:pt x="883" y="542"/>
                  </a:lnTo>
                  <a:lnTo>
                    <a:pt x="873" y="557"/>
                  </a:lnTo>
                  <a:lnTo>
                    <a:pt x="865" y="571"/>
                  </a:lnTo>
                  <a:lnTo>
                    <a:pt x="858" y="585"/>
                  </a:lnTo>
                  <a:lnTo>
                    <a:pt x="854" y="595"/>
                  </a:lnTo>
                  <a:lnTo>
                    <a:pt x="853" y="631"/>
                  </a:lnTo>
                  <a:lnTo>
                    <a:pt x="861" y="691"/>
                  </a:lnTo>
                  <a:lnTo>
                    <a:pt x="872" y="755"/>
                  </a:lnTo>
                  <a:lnTo>
                    <a:pt x="883" y="802"/>
                  </a:lnTo>
                  <a:lnTo>
                    <a:pt x="888" y="833"/>
                  </a:lnTo>
                  <a:lnTo>
                    <a:pt x="889" y="860"/>
                  </a:lnTo>
                  <a:lnTo>
                    <a:pt x="894" y="884"/>
                  </a:lnTo>
                  <a:lnTo>
                    <a:pt x="904" y="902"/>
                  </a:lnTo>
                  <a:lnTo>
                    <a:pt x="913" y="909"/>
                  </a:lnTo>
                  <a:lnTo>
                    <a:pt x="922" y="915"/>
                  </a:lnTo>
                  <a:lnTo>
                    <a:pt x="930" y="919"/>
                  </a:lnTo>
                  <a:lnTo>
                    <a:pt x="939" y="923"/>
                  </a:lnTo>
                  <a:lnTo>
                    <a:pt x="945" y="926"/>
                  </a:lnTo>
                  <a:lnTo>
                    <a:pt x="952" y="928"/>
                  </a:lnTo>
                  <a:lnTo>
                    <a:pt x="959" y="930"/>
                  </a:lnTo>
                  <a:lnTo>
                    <a:pt x="965" y="930"/>
                  </a:lnTo>
                  <a:lnTo>
                    <a:pt x="963" y="924"/>
                  </a:lnTo>
                  <a:lnTo>
                    <a:pt x="962" y="916"/>
                  </a:lnTo>
                  <a:lnTo>
                    <a:pt x="960" y="910"/>
                  </a:lnTo>
                  <a:lnTo>
                    <a:pt x="960" y="908"/>
                  </a:lnTo>
                  <a:lnTo>
                    <a:pt x="997" y="910"/>
                  </a:lnTo>
                  <a:lnTo>
                    <a:pt x="988" y="901"/>
                  </a:lnTo>
                  <a:lnTo>
                    <a:pt x="980" y="890"/>
                  </a:lnTo>
                  <a:lnTo>
                    <a:pt x="970" y="878"/>
                  </a:lnTo>
                  <a:lnTo>
                    <a:pt x="960" y="866"/>
                  </a:lnTo>
                  <a:lnTo>
                    <a:pt x="954" y="853"/>
                  </a:lnTo>
                  <a:lnTo>
                    <a:pt x="945" y="830"/>
                  </a:lnTo>
                  <a:lnTo>
                    <a:pt x="937" y="798"/>
                  </a:lnTo>
                  <a:lnTo>
                    <a:pt x="930" y="759"/>
                  </a:lnTo>
                  <a:lnTo>
                    <a:pt x="925" y="717"/>
                  </a:lnTo>
                  <a:lnTo>
                    <a:pt x="924" y="674"/>
                  </a:lnTo>
                  <a:lnTo>
                    <a:pt x="926" y="634"/>
                  </a:lnTo>
                  <a:lnTo>
                    <a:pt x="936" y="596"/>
                  </a:lnTo>
                  <a:lnTo>
                    <a:pt x="966" y="595"/>
                  </a:lnTo>
                  <a:lnTo>
                    <a:pt x="999" y="588"/>
                  </a:lnTo>
                  <a:lnTo>
                    <a:pt x="1031" y="575"/>
                  </a:lnTo>
                  <a:lnTo>
                    <a:pt x="1063" y="556"/>
                  </a:lnTo>
                  <a:lnTo>
                    <a:pt x="1092" y="530"/>
                  </a:lnTo>
                  <a:lnTo>
                    <a:pt x="1115" y="498"/>
                  </a:lnTo>
                  <a:lnTo>
                    <a:pt x="1130" y="459"/>
                  </a:lnTo>
                  <a:lnTo>
                    <a:pt x="1135" y="414"/>
                  </a:lnTo>
                  <a:lnTo>
                    <a:pt x="1138" y="395"/>
                  </a:lnTo>
                  <a:lnTo>
                    <a:pt x="1143" y="372"/>
                  </a:lnTo>
                  <a:lnTo>
                    <a:pt x="1153" y="352"/>
                  </a:lnTo>
                  <a:lnTo>
                    <a:pt x="1164" y="332"/>
                  </a:lnTo>
                  <a:lnTo>
                    <a:pt x="1175" y="314"/>
                  </a:lnTo>
                  <a:lnTo>
                    <a:pt x="1187" y="299"/>
                  </a:lnTo>
                  <a:lnTo>
                    <a:pt x="1197" y="289"/>
                  </a:lnTo>
                  <a:lnTo>
                    <a:pt x="1205" y="283"/>
                  </a:lnTo>
                  <a:lnTo>
                    <a:pt x="1220" y="295"/>
                  </a:lnTo>
                  <a:lnTo>
                    <a:pt x="1240" y="303"/>
                  </a:lnTo>
                  <a:lnTo>
                    <a:pt x="1266" y="309"/>
                  </a:lnTo>
                  <a:lnTo>
                    <a:pt x="1292" y="313"/>
                  </a:lnTo>
                  <a:lnTo>
                    <a:pt x="1320" y="314"/>
                  </a:lnTo>
                  <a:lnTo>
                    <a:pt x="1344" y="313"/>
                  </a:lnTo>
                  <a:lnTo>
                    <a:pt x="1365" y="310"/>
                  </a:lnTo>
                  <a:lnTo>
                    <a:pt x="1378" y="3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17" name="Freeform 113">
              <a:extLst>
                <a:ext uri="{FF2B5EF4-FFF2-40B4-BE49-F238E27FC236}">
                  <a16:creationId xmlns:a16="http://schemas.microsoft.com/office/drawing/2014/main" id="{3C69BD72-3B1F-5146-A890-277CFFDA0B65}"/>
                </a:ext>
              </a:extLst>
            </p:cNvPr>
            <p:cNvSpPr>
              <a:spLocks/>
            </p:cNvSpPr>
            <p:nvPr/>
          </p:nvSpPr>
          <p:spPr bwMode="auto">
            <a:xfrm>
              <a:off x="1721" y="3252"/>
              <a:ext cx="167" cy="289"/>
            </a:xfrm>
            <a:custGeom>
              <a:avLst/>
              <a:gdLst>
                <a:gd name="T0" fmla="*/ 89 w 167"/>
                <a:gd name="T1" fmla="*/ 0 h 289"/>
                <a:gd name="T2" fmla="*/ 85 w 167"/>
                <a:gd name="T3" fmla="*/ 3 h 289"/>
                <a:gd name="T4" fmla="*/ 78 w 167"/>
                <a:gd name="T5" fmla="*/ 6 h 289"/>
                <a:gd name="T6" fmla="*/ 70 w 167"/>
                <a:gd name="T7" fmla="*/ 8 h 289"/>
                <a:gd name="T8" fmla="*/ 62 w 167"/>
                <a:gd name="T9" fmla="*/ 11 h 289"/>
                <a:gd name="T10" fmla="*/ 52 w 167"/>
                <a:gd name="T11" fmla="*/ 14 h 289"/>
                <a:gd name="T12" fmla="*/ 43 w 167"/>
                <a:gd name="T13" fmla="*/ 17 h 289"/>
                <a:gd name="T14" fmla="*/ 34 w 167"/>
                <a:gd name="T15" fmla="*/ 20 h 289"/>
                <a:gd name="T16" fmla="*/ 29 w 167"/>
                <a:gd name="T17" fmla="*/ 21 h 289"/>
                <a:gd name="T18" fmla="*/ 25 w 167"/>
                <a:gd name="T19" fmla="*/ 29 h 289"/>
                <a:gd name="T20" fmla="*/ 19 w 167"/>
                <a:gd name="T21" fmla="*/ 38 h 289"/>
                <a:gd name="T22" fmla="*/ 14 w 167"/>
                <a:gd name="T23" fmla="*/ 43 h 289"/>
                <a:gd name="T24" fmla="*/ 10 w 167"/>
                <a:gd name="T25" fmla="*/ 47 h 289"/>
                <a:gd name="T26" fmla="*/ 6 w 167"/>
                <a:gd name="T27" fmla="*/ 50 h 289"/>
                <a:gd name="T28" fmla="*/ 2 w 167"/>
                <a:gd name="T29" fmla="*/ 54 h 289"/>
                <a:gd name="T30" fmla="*/ 0 w 167"/>
                <a:gd name="T31" fmla="*/ 63 h 289"/>
                <a:gd name="T32" fmla="*/ 6 w 167"/>
                <a:gd name="T33" fmla="*/ 75 h 289"/>
                <a:gd name="T34" fmla="*/ 14 w 167"/>
                <a:gd name="T35" fmla="*/ 88 h 289"/>
                <a:gd name="T36" fmla="*/ 22 w 167"/>
                <a:gd name="T37" fmla="*/ 107 h 289"/>
                <a:gd name="T38" fmla="*/ 30 w 167"/>
                <a:gd name="T39" fmla="*/ 129 h 289"/>
                <a:gd name="T40" fmla="*/ 39 w 167"/>
                <a:gd name="T41" fmla="*/ 156 h 289"/>
                <a:gd name="T42" fmla="*/ 45 w 167"/>
                <a:gd name="T43" fmla="*/ 181 h 289"/>
                <a:gd name="T44" fmla="*/ 51 w 167"/>
                <a:gd name="T45" fmla="*/ 204 h 289"/>
                <a:gd name="T46" fmla="*/ 55 w 167"/>
                <a:gd name="T47" fmla="*/ 224 h 289"/>
                <a:gd name="T48" fmla="*/ 56 w 167"/>
                <a:gd name="T49" fmla="*/ 238 h 289"/>
                <a:gd name="T50" fmla="*/ 60 w 167"/>
                <a:gd name="T51" fmla="*/ 248 h 289"/>
                <a:gd name="T52" fmla="*/ 66 w 167"/>
                <a:gd name="T53" fmla="*/ 257 h 289"/>
                <a:gd name="T54" fmla="*/ 73 w 167"/>
                <a:gd name="T55" fmla="*/ 266 h 289"/>
                <a:gd name="T56" fmla="*/ 79 w 167"/>
                <a:gd name="T57" fmla="*/ 274 h 289"/>
                <a:gd name="T58" fmla="*/ 90 w 167"/>
                <a:gd name="T59" fmla="*/ 281 h 289"/>
                <a:gd name="T60" fmla="*/ 101 w 167"/>
                <a:gd name="T61" fmla="*/ 286 h 289"/>
                <a:gd name="T62" fmla="*/ 115 w 167"/>
                <a:gd name="T63" fmla="*/ 289 h 289"/>
                <a:gd name="T64" fmla="*/ 131 w 167"/>
                <a:gd name="T65" fmla="*/ 289 h 289"/>
                <a:gd name="T66" fmla="*/ 127 w 167"/>
                <a:gd name="T67" fmla="*/ 268 h 289"/>
                <a:gd name="T68" fmla="*/ 167 w 167"/>
                <a:gd name="T69" fmla="*/ 274 h 289"/>
                <a:gd name="T70" fmla="*/ 156 w 167"/>
                <a:gd name="T71" fmla="*/ 264 h 289"/>
                <a:gd name="T72" fmla="*/ 144 w 167"/>
                <a:gd name="T73" fmla="*/ 253 h 289"/>
                <a:gd name="T74" fmla="*/ 129 w 167"/>
                <a:gd name="T75" fmla="*/ 239 h 289"/>
                <a:gd name="T76" fmla="*/ 114 w 167"/>
                <a:gd name="T77" fmla="*/ 223 h 289"/>
                <a:gd name="T78" fmla="*/ 99 w 167"/>
                <a:gd name="T79" fmla="*/ 203 h 289"/>
                <a:gd name="T80" fmla="*/ 86 w 167"/>
                <a:gd name="T81" fmla="*/ 182 h 289"/>
                <a:gd name="T82" fmla="*/ 77 w 167"/>
                <a:gd name="T83" fmla="*/ 159 h 289"/>
                <a:gd name="T84" fmla="*/ 73 w 167"/>
                <a:gd name="T85" fmla="*/ 132 h 289"/>
                <a:gd name="T86" fmla="*/ 73 w 167"/>
                <a:gd name="T87" fmla="*/ 82 h 289"/>
                <a:gd name="T88" fmla="*/ 77 w 167"/>
                <a:gd name="T89" fmla="*/ 45 h 289"/>
                <a:gd name="T90" fmla="*/ 82 w 167"/>
                <a:gd name="T91" fmla="*/ 17 h 289"/>
                <a:gd name="T92" fmla="*/ 89 w 167"/>
                <a:gd name="T93" fmla="*/ 0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67" h="289">
                  <a:moveTo>
                    <a:pt x="89" y="0"/>
                  </a:moveTo>
                  <a:lnTo>
                    <a:pt x="85" y="3"/>
                  </a:lnTo>
                  <a:lnTo>
                    <a:pt x="78" y="6"/>
                  </a:lnTo>
                  <a:lnTo>
                    <a:pt x="70" y="8"/>
                  </a:lnTo>
                  <a:lnTo>
                    <a:pt x="62" y="11"/>
                  </a:lnTo>
                  <a:lnTo>
                    <a:pt x="52" y="14"/>
                  </a:lnTo>
                  <a:lnTo>
                    <a:pt x="43" y="17"/>
                  </a:lnTo>
                  <a:lnTo>
                    <a:pt x="34" y="20"/>
                  </a:lnTo>
                  <a:lnTo>
                    <a:pt x="29" y="21"/>
                  </a:lnTo>
                  <a:lnTo>
                    <a:pt x="25" y="29"/>
                  </a:lnTo>
                  <a:lnTo>
                    <a:pt x="19" y="38"/>
                  </a:lnTo>
                  <a:lnTo>
                    <a:pt x="14" y="43"/>
                  </a:lnTo>
                  <a:lnTo>
                    <a:pt x="10" y="47"/>
                  </a:lnTo>
                  <a:lnTo>
                    <a:pt x="6" y="50"/>
                  </a:lnTo>
                  <a:lnTo>
                    <a:pt x="2" y="54"/>
                  </a:lnTo>
                  <a:lnTo>
                    <a:pt x="0" y="63"/>
                  </a:lnTo>
                  <a:lnTo>
                    <a:pt x="6" y="75"/>
                  </a:lnTo>
                  <a:lnTo>
                    <a:pt x="14" y="88"/>
                  </a:lnTo>
                  <a:lnTo>
                    <a:pt x="22" y="107"/>
                  </a:lnTo>
                  <a:lnTo>
                    <a:pt x="30" y="129"/>
                  </a:lnTo>
                  <a:lnTo>
                    <a:pt x="39" y="156"/>
                  </a:lnTo>
                  <a:lnTo>
                    <a:pt x="45" y="181"/>
                  </a:lnTo>
                  <a:lnTo>
                    <a:pt x="51" y="204"/>
                  </a:lnTo>
                  <a:lnTo>
                    <a:pt x="55" y="224"/>
                  </a:lnTo>
                  <a:lnTo>
                    <a:pt x="56" y="238"/>
                  </a:lnTo>
                  <a:lnTo>
                    <a:pt x="60" y="248"/>
                  </a:lnTo>
                  <a:lnTo>
                    <a:pt x="66" y="257"/>
                  </a:lnTo>
                  <a:lnTo>
                    <a:pt x="73" y="266"/>
                  </a:lnTo>
                  <a:lnTo>
                    <a:pt x="79" y="274"/>
                  </a:lnTo>
                  <a:lnTo>
                    <a:pt x="90" y="281"/>
                  </a:lnTo>
                  <a:lnTo>
                    <a:pt x="101" y="286"/>
                  </a:lnTo>
                  <a:lnTo>
                    <a:pt x="115" y="289"/>
                  </a:lnTo>
                  <a:lnTo>
                    <a:pt x="131" y="289"/>
                  </a:lnTo>
                  <a:lnTo>
                    <a:pt x="127" y="268"/>
                  </a:lnTo>
                  <a:lnTo>
                    <a:pt x="167" y="274"/>
                  </a:lnTo>
                  <a:lnTo>
                    <a:pt x="156" y="264"/>
                  </a:lnTo>
                  <a:lnTo>
                    <a:pt x="144" y="253"/>
                  </a:lnTo>
                  <a:lnTo>
                    <a:pt x="129" y="239"/>
                  </a:lnTo>
                  <a:lnTo>
                    <a:pt x="114" y="223"/>
                  </a:lnTo>
                  <a:lnTo>
                    <a:pt x="99" y="203"/>
                  </a:lnTo>
                  <a:lnTo>
                    <a:pt x="86" y="182"/>
                  </a:lnTo>
                  <a:lnTo>
                    <a:pt x="77" y="159"/>
                  </a:lnTo>
                  <a:lnTo>
                    <a:pt x="73" y="132"/>
                  </a:lnTo>
                  <a:lnTo>
                    <a:pt x="73" y="82"/>
                  </a:lnTo>
                  <a:lnTo>
                    <a:pt x="77" y="45"/>
                  </a:lnTo>
                  <a:lnTo>
                    <a:pt x="82" y="17"/>
                  </a:lnTo>
                  <a:lnTo>
                    <a:pt x="8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18" name="Freeform 114">
              <a:extLst>
                <a:ext uri="{FF2B5EF4-FFF2-40B4-BE49-F238E27FC236}">
                  <a16:creationId xmlns:a16="http://schemas.microsoft.com/office/drawing/2014/main" id="{9FB1B053-CA51-7748-AEE7-E627382D0AE0}"/>
                </a:ext>
              </a:extLst>
            </p:cNvPr>
            <p:cNvSpPr>
              <a:spLocks/>
            </p:cNvSpPr>
            <p:nvPr/>
          </p:nvSpPr>
          <p:spPr bwMode="auto">
            <a:xfrm>
              <a:off x="1548" y="2741"/>
              <a:ext cx="117" cy="458"/>
            </a:xfrm>
            <a:custGeom>
              <a:avLst/>
              <a:gdLst>
                <a:gd name="T0" fmla="*/ 117 w 117"/>
                <a:gd name="T1" fmla="*/ 0 h 458"/>
                <a:gd name="T2" fmla="*/ 110 w 117"/>
                <a:gd name="T3" fmla="*/ 11 h 458"/>
                <a:gd name="T4" fmla="*/ 104 w 117"/>
                <a:gd name="T5" fmla="*/ 29 h 458"/>
                <a:gd name="T6" fmla="*/ 98 w 117"/>
                <a:gd name="T7" fmla="*/ 47 h 458"/>
                <a:gd name="T8" fmla="*/ 97 w 117"/>
                <a:gd name="T9" fmla="*/ 64 h 458"/>
                <a:gd name="T10" fmla="*/ 91 w 117"/>
                <a:gd name="T11" fmla="*/ 72 h 458"/>
                <a:gd name="T12" fmla="*/ 85 w 117"/>
                <a:gd name="T13" fmla="*/ 83 h 458"/>
                <a:gd name="T14" fmla="*/ 76 w 117"/>
                <a:gd name="T15" fmla="*/ 96 h 458"/>
                <a:gd name="T16" fmla="*/ 69 w 117"/>
                <a:gd name="T17" fmla="*/ 108 h 458"/>
                <a:gd name="T18" fmla="*/ 63 w 117"/>
                <a:gd name="T19" fmla="*/ 123 h 458"/>
                <a:gd name="T20" fmla="*/ 57 w 117"/>
                <a:gd name="T21" fmla="*/ 139 h 458"/>
                <a:gd name="T22" fmla="*/ 53 w 117"/>
                <a:gd name="T23" fmla="*/ 152 h 458"/>
                <a:gd name="T24" fmla="*/ 52 w 117"/>
                <a:gd name="T25" fmla="*/ 166 h 458"/>
                <a:gd name="T26" fmla="*/ 53 w 117"/>
                <a:gd name="T27" fmla="*/ 214 h 458"/>
                <a:gd name="T28" fmla="*/ 56 w 117"/>
                <a:gd name="T29" fmla="*/ 285 h 458"/>
                <a:gd name="T30" fmla="*/ 56 w 117"/>
                <a:gd name="T31" fmla="*/ 355 h 458"/>
                <a:gd name="T32" fmla="*/ 52 w 117"/>
                <a:gd name="T33" fmla="*/ 399 h 458"/>
                <a:gd name="T34" fmla="*/ 44 w 117"/>
                <a:gd name="T35" fmla="*/ 419 h 458"/>
                <a:gd name="T36" fmla="*/ 35 w 117"/>
                <a:gd name="T37" fmla="*/ 436 h 458"/>
                <a:gd name="T38" fmla="*/ 26 w 117"/>
                <a:gd name="T39" fmla="*/ 450 h 458"/>
                <a:gd name="T40" fmla="*/ 19 w 117"/>
                <a:gd name="T41" fmla="*/ 458 h 458"/>
                <a:gd name="T42" fmla="*/ 13 w 117"/>
                <a:gd name="T43" fmla="*/ 456 h 458"/>
                <a:gd name="T44" fmla="*/ 9 w 117"/>
                <a:gd name="T45" fmla="*/ 450 h 458"/>
                <a:gd name="T46" fmla="*/ 4 w 117"/>
                <a:gd name="T47" fmla="*/ 444 h 458"/>
                <a:gd name="T48" fmla="*/ 0 w 117"/>
                <a:gd name="T49" fmla="*/ 439 h 458"/>
                <a:gd name="T50" fmla="*/ 5 w 117"/>
                <a:gd name="T51" fmla="*/ 432 h 458"/>
                <a:gd name="T52" fmla="*/ 11 w 117"/>
                <a:gd name="T53" fmla="*/ 422 h 458"/>
                <a:gd name="T54" fmla="*/ 18 w 117"/>
                <a:gd name="T55" fmla="*/ 410 h 458"/>
                <a:gd name="T56" fmla="*/ 24 w 117"/>
                <a:gd name="T57" fmla="*/ 390 h 458"/>
                <a:gd name="T58" fmla="*/ 27 w 117"/>
                <a:gd name="T59" fmla="*/ 348 h 458"/>
                <a:gd name="T60" fmla="*/ 27 w 117"/>
                <a:gd name="T61" fmla="*/ 283 h 458"/>
                <a:gd name="T62" fmla="*/ 24 w 117"/>
                <a:gd name="T63" fmla="*/ 214 h 458"/>
                <a:gd name="T64" fmla="*/ 23 w 117"/>
                <a:gd name="T65" fmla="*/ 157 h 458"/>
                <a:gd name="T66" fmla="*/ 26 w 117"/>
                <a:gd name="T67" fmla="*/ 133 h 458"/>
                <a:gd name="T68" fmla="*/ 34 w 117"/>
                <a:gd name="T69" fmla="*/ 108 h 458"/>
                <a:gd name="T70" fmla="*/ 45 w 117"/>
                <a:gd name="T71" fmla="*/ 82 h 458"/>
                <a:gd name="T72" fmla="*/ 59 w 117"/>
                <a:gd name="T73" fmla="*/ 57 h 458"/>
                <a:gd name="T74" fmla="*/ 74 w 117"/>
                <a:gd name="T75" fmla="*/ 34 h 458"/>
                <a:gd name="T76" fmla="*/ 90 w 117"/>
                <a:gd name="T77" fmla="*/ 16 h 458"/>
                <a:gd name="T78" fmla="*/ 104 w 117"/>
                <a:gd name="T79" fmla="*/ 4 h 458"/>
                <a:gd name="T80" fmla="*/ 117 w 117"/>
                <a:gd name="T81" fmla="*/ 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17" h="458">
                  <a:moveTo>
                    <a:pt x="117" y="0"/>
                  </a:moveTo>
                  <a:lnTo>
                    <a:pt x="110" y="11"/>
                  </a:lnTo>
                  <a:lnTo>
                    <a:pt x="104" y="29"/>
                  </a:lnTo>
                  <a:lnTo>
                    <a:pt x="98" y="47"/>
                  </a:lnTo>
                  <a:lnTo>
                    <a:pt x="97" y="64"/>
                  </a:lnTo>
                  <a:lnTo>
                    <a:pt x="91" y="72"/>
                  </a:lnTo>
                  <a:lnTo>
                    <a:pt x="85" y="83"/>
                  </a:lnTo>
                  <a:lnTo>
                    <a:pt x="76" y="96"/>
                  </a:lnTo>
                  <a:lnTo>
                    <a:pt x="69" y="108"/>
                  </a:lnTo>
                  <a:lnTo>
                    <a:pt x="63" y="123"/>
                  </a:lnTo>
                  <a:lnTo>
                    <a:pt x="57" y="139"/>
                  </a:lnTo>
                  <a:lnTo>
                    <a:pt x="53" y="152"/>
                  </a:lnTo>
                  <a:lnTo>
                    <a:pt x="52" y="166"/>
                  </a:lnTo>
                  <a:lnTo>
                    <a:pt x="53" y="214"/>
                  </a:lnTo>
                  <a:lnTo>
                    <a:pt x="56" y="285"/>
                  </a:lnTo>
                  <a:lnTo>
                    <a:pt x="56" y="355"/>
                  </a:lnTo>
                  <a:lnTo>
                    <a:pt x="52" y="399"/>
                  </a:lnTo>
                  <a:lnTo>
                    <a:pt x="44" y="419"/>
                  </a:lnTo>
                  <a:lnTo>
                    <a:pt x="35" y="436"/>
                  </a:lnTo>
                  <a:lnTo>
                    <a:pt x="26" y="450"/>
                  </a:lnTo>
                  <a:lnTo>
                    <a:pt x="19" y="458"/>
                  </a:lnTo>
                  <a:lnTo>
                    <a:pt x="13" y="456"/>
                  </a:lnTo>
                  <a:lnTo>
                    <a:pt x="9" y="450"/>
                  </a:lnTo>
                  <a:lnTo>
                    <a:pt x="4" y="444"/>
                  </a:lnTo>
                  <a:lnTo>
                    <a:pt x="0" y="439"/>
                  </a:lnTo>
                  <a:lnTo>
                    <a:pt x="5" y="432"/>
                  </a:lnTo>
                  <a:lnTo>
                    <a:pt x="11" y="422"/>
                  </a:lnTo>
                  <a:lnTo>
                    <a:pt x="18" y="410"/>
                  </a:lnTo>
                  <a:lnTo>
                    <a:pt x="24" y="390"/>
                  </a:lnTo>
                  <a:lnTo>
                    <a:pt x="27" y="348"/>
                  </a:lnTo>
                  <a:lnTo>
                    <a:pt x="27" y="283"/>
                  </a:lnTo>
                  <a:lnTo>
                    <a:pt x="24" y="214"/>
                  </a:lnTo>
                  <a:lnTo>
                    <a:pt x="23" y="157"/>
                  </a:lnTo>
                  <a:lnTo>
                    <a:pt x="26" y="133"/>
                  </a:lnTo>
                  <a:lnTo>
                    <a:pt x="34" y="108"/>
                  </a:lnTo>
                  <a:lnTo>
                    <a:pt x="45" y="82"/>
                  </a:lnTo>
                  <a:lnTo>
                    <a:pt x="59" y="57"/>
                  </a:lnTo>
                  <a:lnTo>
                    <a:pt x="74" y="34"/>
                  </a:lnTo>
                  <a:lnTo>
                    <a:pt x="90" y="16"/>
                  </a:lnTo>
                  <a:lnTo>
                    <a:pt x="104" y="4"/>
                  </a:lnTo>
                  <a:lnTo>
                    <a:pt x="11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619" name="Freeform 115">
              <a:extLst>
                <a:ext uri="{FF2B5EF4-FFF2-40B4-BE49-F238E27FC236}">
                  <a16:creationId xmlns:a16="http://schemas.microsoft.com/office/drawing/2014/main" id="{9E4B5D39-24B1-5248-BA4C-412D5DD08514}"/>
                </a:ext>
              </a:extLst>
            </p:cNvPr>
            <p:cNvSpPr>
              <a:spLocks/>
            </p:cNvSpPr>
            <p:nvPr/>
          </p:nvSpPr>
          <p:spPr bwMode="auto">
            <a:xfrm>
              <a:off x="1505" y="3201"/>
              <a:ext cx="67" cy="194"/>
            </a:xfrm>
            <a:custGeom>
              <a:avLst/>
              <a:gdLst>
                <a:gd name="T0" fmla="*/ 52 w 67"/>
                <a:gd name="T1" fmla="*/ 14 h 194"/>
                <a:gd name="T2" fmla="*/ 48 w 67"/>
                <a:gd name="T3" fmla="*/ 9 h 194"/>
                <a:gd name="T4" fmla="*/ 43 w 67"/>
                <a:gd name="T5" fmla="*/ 5 h 194"/>
                <a:gd name="T6" fmla="*/ 36 w 67"/>
                <a:gd name="T7" fmla="*/ 2 h 194"/>
                <a:gd name="T8" fmla="*/ 32 w 67"/>
                <a:gd name="T9" fmla="*/ 0 h 194"/>
                <a:gd name="T10" fmla="*/ 21 w 67"/>
                <a:gd name="T11" fmla="*/ 18 h 194"/>
                <a:gd name="T12" fmla="*/ 11 w 67"/>
                <a:gd name="T13" fmla="*/ 37 h 194"/>
                <a:gd name="T14" fmla="*/ 3 w 67"/>
                <a:gd name="T15" fmla="*/ 61 h 194"/>
                <a:gd name="T16" fmla="*/ 0 w 67"/>
                <a:gd name="T17" fmla="*/ 90 h 194"/>
                <a:gd name="T18" fmla="*/ 2 w 67"/>
                <a:gd name="T19" fmla="*/ 101 h 194"/>
                <a:gd name="T20" fmla="*/ 7 w 67"/>
                <a:gd name="T21" fmla="*/ 114 h 194"/>
                <a:gd name="T22" fmla="*/ 13 w 67"/>
                <a:gd name="T23" fmla="*/ 128 h 194"/>
                <a:gd name="T24" fmla="*/ 20 w 67"/>
                <a:gd name="T25" fmla="*/ 140 h 194"/>
                <a:gd name="T26" fmla="*/ 25 w 67"/>
                <a:gd name="T27" fmla="*/ 154 h 194"/>
                <a:gd name="T28" fmla="*/ 28 w 67"/>
                <a:gd name="T29" fmla="*/ 168 h 194"/>
                <a:gd name="T30" fmla="*/ 26 w 67"/>
                <a:gd name="T31" fmla="*/ 182 h 194"/>
                <a:gd name="T32" fmla="*/ 20 w 67"/>
                <a:gd name="T33" fmla="*/ 194 h 194"/>
                <a:gd name="T34" fmla="*/ 35 w 67"/>
                <a:gd name="T35" fmla="*/ 179 h 194"/>
                <a:gd name="T36" fmla="*/ 44 w 67"/>
                <a:gd name="T37" fmla="*/ 160 h 194"/>
                <a:gd name="T38" fmla="*/ 48 w 67"/>
                <a:gd name="T39" fmla="*/ 140 h 194"/>
                <a:gd name="T40" fmla="*/ 47 w 67"/>
                <a:gd name="T41" fmla="*/ 123 h 194"/>
                <a:gd name="T42" fmla="*/ 54 w 67"/>
                <a:gd name="T43" fmla="*/ 126 h 194"/>
                <a:gd name="T44" fmla="*/ 59 w 67"/>
                <a:gd name="T45" fmla="*/ 130 h 194"/>
                <a:gd name="T46" fmla="*/ 65 w 67"/>
                <a:gd name="T47" fmla="*/ 137 h 194"/>
                <a:gd name="T48" fmla="*/ 66 w 67"/>
                <a:gd name="T49" fmla="*/ 144 h 194"/>
                <a:gd name="T50" fmla="*/ 67 w 67"/>
                <a:gd name="T51" fmla="*/ 129 h 194"/>
                <a:gd name="T52" fmla="*/ 66 w 67"/>
                <a:gd name="T53" fmla="*/ 114 h 194"/>
                <a:gd name="T54" fmla="*/ 61 w 67"/>
                <a:gd name="T55" fmla="*/ 98 h 194"/>
                <a:gd name="T56" fmla="*/ 50 w 67"/>
                <a:gd name="T57" fmla="*/ 84 h 194"/>
                <a:gd name="T58" fmla="*/ 39 w 67"/>
                <a:gd name="T59" fmla="*/ 69 h 194"/>
                <a:gd name="T60" fmla="*/ 37 w 67"/>
                <a:gd name="T61" fmla="*/ 51 h 194"/>
                <a:gd name="T62" fmla="*/ 43 w 67"/>
                <a:gd name="T63" fmla="*/ 32 h 194"/>
                <a:gd name="T64" fmla="*/ 52 w 67"/>
                <a:gd name="T65" fmla="*/ 14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7" h="194">
                  <a:moveTo>
                    <a:pt x="52" y="14"/>
                  </a:moveTo>
                  <a:lnTo>
                    <a:pt x="48" y="9"/>
                  </a:lnTo>
                  <a:lnTo>
                    <a:pt x="43" y="5"/>
                  </a:lnTo>
                  <a:lnTo>
                    <a:pt x="36" y="2"/>
                  </a:lnTo>
                  <a:lnTo>
                    <a:pt x="32" y="0"/>
                  </a:lnTo>
                  <a:lnTo>
                    <a:pt x="21" y="18"/>
                  </a:lnTo>
                  <a:lnTo>
                    <a:pt x="11" y="37"/>
                  </a:lnTo>
                  <a:lnTo>
                    <a:pt x="3" y="61"/>
                  </a:lnTo>
                  <a:lnTo>
                    <a:pt x="0" y="90"/>
                  </a:lnTo>
                  <a:lnTo>
                    <a:pt x="2" y="101"/>
                  </a:lnTo>
                  <a:lnTo>
                    <a:pt x="7" y="114"/>
                  </a:lnTo>
                  <a:lnTo>
                    <a:pt x="13" y="128"/>
                  </a:lnTo>
                  <a:lnTo>
                    <a:pt x="20" y="140"/>
                  </a:lnTo>
                  <a:lnTo>
                    <a:pt x="25" y="154"/>
                  </a:lnTo>
                  <a:lnTo>
                    <a:pt x="28" y="168"/>
                  </a:lnTo>
                  <a:lnTo>
                    <a:pt x="26" y="182"/>
                  </a:lnTo>
                  <a:lnTo>
                    <a:pt x="20" y="194"/>
                  </a:lnTo>
                  <a:lnTo>
                    <a:pt x="35" y="179"/>
                  </a:lnTo>
                  <a:lnTo>
                    <a:pt x="44" y="160"/>
                  </a:lnTo>
                  <a:lnTo>
                    <a:pt x="48" y="140"/>
                  </a:lnTo>
                  <a:lnTo>
                    <a:pt x="47" y="123"/>
                  </a:lnTo>
                  <a:lnTo>
                    <a:pt x="54" y="126"/>
                  </a:lnTo>
                  <a:lnTo>
                    <a:pt x="59" y="130"/>
                  </a:lnTo>
                  <a:lnTo>
                    <a:pt x="65" y="137"/>
                  </a:lnTo>
                  <a:lnTo>
                    <a:pt x="66" y="144"/>
                  </a:lnTo>
                  <a:lnTo>
                    <a:pt x="67" y="129"/>
                  </a:lnTo>
                  <a:lnTo>
                    <a:pt x="66" y="114"/>
                  </a:lnTo>
                  <a:lnTo>
                    <a:pt x="61" y="98"/>
                  </a:lnTo>
                  <a:lnTo>
                    <a:pt x="50" y="84"/>
                  </a:lnTo>
                  <a:lnTo>
                    <a:pt x="39" y="69"/>
                  </a:lnTo>
                  <a:lnTo>
                    <a:pt x="37" y="51"/>
                  </a:lnTo>
                  <a:lnTo>
                    <a:pt x="43" y="32"/>
                  </a:lnTo>
                  <a:lnTo>
                    <a:pt x="52"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1622" name="Rectangle 118">
            <a:extLst>
              <a:ext uri="{FF2B5EF4-FFF2-40B4-BE49-F238E27FC236}">
                <a16:creationId xmlns:a16="http://schemas.microsoft.com/office/drawing/2014/main" id="{A7C832A9-5343-254B-BB57-65B621950814}"/>
              </a:ext>
            </a:extLst>
          </p:cNvPr>
          <p:cNvSpPr>
            <a:spLocks noChangeArrowheads="1"/>
          </p:cNvSpPr>
          <p:nvPr/>
        </p:nvSpPr>
        <p:spPr bwMode="auto">
          <a:xfrm>
            <a:off x="4730750" y="1783201"/>
            <a:ext cx="700088" cy="4667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1623" name="Rectangle 119">
            <a:extLst>
              <a:ext uri="{FF2B5EF4-FFF2-40B4-BE49-F238E27FC236}">
                <a16:creationId xmlns:a16="http://schemas.microsoft.com/office/drawing/2014/main" id="{E7E342D9-AF58-1D45-9110-58A00A9563CD}"/>
              </a:ext>
            </a:extLst>
          </p:cNvPr>
          <p:cNvSpPr>
            <a:spLocks noChangeArrowheads="1"/>
          </p:cNvSpPr>
          <p:nvPr/>
        </p:nvSpPr>
        <p:spPr bwMode="auto">
          <a:xfrm>
            <a:off x="4846639" y="1841939"/>
            <a:ext cx="49693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dirty="0">
                <a:solidFill>
                  <a:srgbClr val="000000"/>
                </a:solidFill>
                <a:latin typeface="Comic Sans MS" panose="030F0902030302020204" pitchFamily="66" charset="0"/>
              </a:rPr>
              <a:t>High</a:t>
            </a:r>
            <a:endParaRPr lang="en-GB" altLang="en-US" dirty="0"/>
          </a:p>
        </p:txBody>
      </p:sp>
      <p:sp>
        <p:nvSpPr>
          <p:cNvPr id="21624" name="Rectangle 120">
            <a:extLst>
              <a:ext uri="{FF2B5EF4-FFF2-40B4-BE49-F238E27FC236}">
                <a16:creationId xmlns:a16="http://schemas.microsoft.com/office/drawing/2014/main" id="{6F2024B7-7A1E-0F40-867D-947CC6A0D709}"/>
              </a:ext>
            </a:extLst>
          </p:cNvPr>
          <p:cNvSpPr>
            <a:spLocks noChangeArrowheads="1"/>
          </p:cNvSpPr>
          <p:nvPr/>
        </p:nvSpPr>
        <p:spPr bwMode="auto">
          <a:xfrm>
            <a:off x="8113713" y="1783201"/>
            <a:ext cx="584200" cy="4667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sz="2400"/>
          </a:p>
        </p:txBody>
      </p:sp>
      <p:sp>
        <p:nvSpPr>
          <p:cNvPr id="21625" name="Rectangle 121">
            <a:extLst>
              <a:ext uri="{FF2B5EF4-FFF2-40B4-BE49-F238E27FC236}">
                <a16:creationId xmlns:a16="http://schemas.microsoft.com/office/drawing/2014/main" id="{028A8B9F-5FBA-AA4F-B3D2-F5237F95C6DF}"/>
              </a:ext>
            </a:extLst>
          </p:cNvPr>
          <p:cNvSpPr>
            <a:spLocks noChangeArrowheads="1"/>
          </p:cNvSpPr>
          <p:nvPr/>
        </p:nvSpPr>
        <p:spPr bwMode="auto">
          <a:xfrm>
            <a:off x="8231188" y="1758713"/>
            <a:ext cx="625475"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GB" altLang="en-US" dirty="0">
                <a:solidFill>
                  <a:srgbClr val="000000"/>
                </a:solidFill>
                <a:latin typeface="Comic Sans MS" panose="030F0902030302020204" pitchFamily="66" charset="0"/>
              </a:rPr>
              <a:t>Low</a:t>
            </a:r>
            <a:endParaRPr lang="en-GB" altLang="en-US" sz="2800" dirty="0"/>
          </a:p>
        </p:txBody>
      </p:sp>
      <p:sp>
        <p:nvSpPr>
          <p:cNvPr id="2" name="TextBox 1">
            <a:extLst>
              <a:ext uri="{FF2B5EF4-FFF2-40B4-BE49-F238E27FC236}">
                <a16:creationId xmlns:a16="http://schemas.microsoft.com/office/drawing/2014/main" id="{6E9AFE39-0487-DB47-AAA4-244EAF200072}"/>
              </a:ext>
            </a:extLst>
          </p:cNvPr>
          <p:cNvSpPr txBox="1"/>
          <p:nvPr/>
        </p:nvSpPr>
        <p:spPr>
          <a:xfrm rot="16200000">
            <a:off x="801051" y="3764023"/>
            <a:ext cx="3773173" cy="584775"/>
          </a:xfrm>
          <a:prstGeom prst="rect">
            <a:avLst/>
          </a:prstGeom>
          <a:solidFill>
            <a:schemeClr val="accent3">
              <a:lumMod val="60000"/>
              <a:lumOff val="40000"/>
            </a:schemeClr>
          </a:solidFill>
        </p:spPr>
        <p:txBody>
          <a:bodyPr wrap="square" rtlCol="0">
            <a:spAutoFit/>
          </a:bodyPr>
          <a:lstStyle/>
          <a:p>
            <a:pPr algn="ctr"/>
            <a:r>
              <a:rPr lang="en-US" sz="3200" dirty="0"/>
              <a:t>Market Growth</a:t>
            </a:r>
          </a:p>
        </p:txBody>
      </p:sp>
      <p:sp>
        <p:nvSpPr>
          <p:cNvPr id="124" name="TextBox 123">
            <a:extLst>
              <a:ext uri="{FF2B5EF4-FFF2-40B4-BE49-F238E27FC236}">
                <a16:creationId xmlns:a16="http://schemas.microsoft.com/office/drawing/2014/main" id="{40533E7C-6D11-DF4C-91F8-A9C7247BFE82}"/>
              </a:ext>
            </a:extLst>
          </p:cNvPr>
          <p:cNvSpPr txBox="1"/>
          <p:nvPr/>
        </p:nvSpPr>
        <p:spPr>
          <a:xfrm>
            <a:off x="4583747" y="1146882"/>
            <a:ext cx="4473576" cy="584775"/>
          </a:xfrm>
          <a:prstGeom prst="rect">
            <a:avLst/>
          </a:prstGeom>
          <a:solidFill>
            <a:schemeClr val="accent5">
              <a:lumMod val="60000"/>
              <a:lumOff val="40000"/>
            </a:schemeClr>
          </a:solidFill>
        </p:spPr>
        <p:txBody>
          <a:bodyPr wrap="square" rtlCol="0">
            <a:spAutoFit/>
          </a:bodyPr>
          <a:lstStyle/>
          <a:p>
            <a:pPr algn="ctr"/>
            <a:r>
              <a:rPr lang="en-US" sz="3200" dirty="0"/>
              <a:t>Market Share</a:t>
            </a:r>
          </a:p>
        </p:txBody>
      </p:sp>
    </p:spTree>
    <p:extLst>
      <p:ext uri="{BB962C8B-B14F-4D97-AF65-F5344CB8AC3E}">
        <p14:creationId xmlns:p14="http://schemas.microsoft.com/office/powerpoint/2010/main" val="2827877890"/>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DB9F9-5C48-7949-8C59-3AAA8D35724F}"/>
              </a:ext>
            </a:extLst>
          </p:cNvPr>
          <p:cNvSpPr>
            <a:spLocks noGrp="1"/>
          </p:cNvSpPr>
          <p:nvPr>
            <p:ph type="title"/>
          </p:nvPr>
        </p:nvSpPr>
        <p:spPr/>
        <p:txBody>
          <a:bodyPr/>
          <a:lstStyle/>
          <a:p>
            <a:r>
              <a:rPr lang="en-US" dirty="0"/>
              <a:t>Developing the strategy</a:t>
            </a:r>
          </a:p>
        </p:txBody>
      </p:sp>
      <p:sp>
        <p:nvSpPr>
          <p:cNvPr id="3" name="Content Placeholder 2">
            <a:extLst>
              <a:ext uri="{FF2B5EF4-FFF2-40B4-BE49-F238E27FC236}">
                <a16:creationId xmlns:a16="http://schemas.microsoft.com/office/drawing/2014/main" id="{C9FF020C-BFE3-1C4E-B9FA-BCDBE7E8DCA5}"/>
              </a:ext>
            </a:extLst>
          </p:cNvPr>
          <p:cNvSpPr>
            <a:spLocks noGrp="1"/>
          </p:cNvSpPr>
          <p:nvPr>
            <p:ph idx="1"/>
          </p:nvPr>
        </p:nvSpPr>
        <p:spPr>
          <a:xfrm>
            <a:off x="2231136" y="2638044"/>
            <a:ext cx="7729728" cy="3584626"/>
          </a:xfrm>
        </p:spPr>
        <p:txBody>
          <a:bodyPr>
            <a:normAutofit/>
          </a:bodyPr>
          <a:lstStyle/>
          <a:p>
            <a:r>
              <a:rPr lang="en-US" sz="2400" dirty="0"/>
              <a:t>Having undertaken:</a:t>
            </a:r>
          </a:p>
          <a:p>
            <a:pPr lvl="1"/>
            <a:r>
              <a:rPr lang="en-US" sz="2000" dirty="0"/>
              <a:t>STEEPLE</a:t>
            </a:r>
          </a:p>
          <a:p>
            <a:pPr lvl="1"/>
            <a:r>
              <a:rPr lang="en-US" sz="2000" dirty="0"/>
              <a:t>SWOT</a:t>
            </a:r>
          </a:p>
          <a:p>
            <a:pPr lvl="1"/>
            <a:r>
              <a:rPr lang="en-US" sz="2000" dirty="0"/>
              <a:t>Portfolio Management</a:t>
            </a:r>
          </a:p>
          <a:p>
            <a:pPr lvl="1"/>
            <a:r>
              <a:rPr lang="en-US" sz="2000" dirty="0"/>
              <a:t>Competitive Analysis</a:t>
            </a:r>
          </a:p>
          <a:p>
            <a:pPr lvl="1"/>
            <a:r>
              <a:rPr lang="en-US" sz="2000" dirty="0"/>
              <a:t>Understood that the past is no predictor of the future</a:t>
            </a:r>
          </a:p>
          <a:p>
            <a:r>
              <a:rPr lang="en-US" sz="2400" dirty="0"/>
              <a:t>You can develop your strategy</a:t>
            </a:r>
          </a:p>
          <a:p>
            <a:pPr marL="609585" lvl="1" indent="0">
              <a:buNone/>
            </a:pPr>
            <a:endParaRPr lang="en-US" dirty="0"/>
          </a:p>
        </p:txBody>
      </p:sp>
    </p:spTree>
    <p:extLst>
      <p:ext uri="{BB962C8B-B14F-4D97-AF65-F5344CB8AC3E}">
        <p14:creationId xmlns:p14="http://schemas.microsoft.com/office/powerpoint/2010/main" val="1467833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451" y="50292"/>
            <a:ext cx="7729728" cy="1188720"/>
          </a:xfrm>
        </p:spPr>
        <p:txBody>
          <a:bodyPr/>
          <a:lstStyle/>
          <a:p>
            <a:r>
              <a:rPr lang="en-GB" dirty="0"/>
              <a:t>Mission or Vision?</a:t>
            </a:r>
          </a:p>
        </p:txBody>
      </p:sp>
      <p:sp>
        <p:nvSpPr>
          <p:cNvPr id="3" name="Content Placeholder 2"/>
          <p:cNvSpPr>
            <a:spLocks noGrp="1"/>
          </p:cNvSpPr>
          <p:nvPr>
            <p:ph sz="half" idx="1"/>
          </p:nvPr>
        </p:nvSpPr>
        <p:spPr>
          <a:xfrm>
            <a:off x="609600" y="1322389"/>
            <a:ext cx="5384800" cy="4525963"/>
          </a:xfrm>
        </p:spPr>
        <p:txBody>
          <a:bodyPr>
            <a:normAutofit lnSpcReduction="10000"/>
          </a:bodyPr>
          <a:lstStyle/>
          <a:p>
            <a:r>
              <a:rPr lang="en-GB" sz="3200" dirty="0"/>
              <a:t>A </a:t>
            </a:r>
            <a:r>
              <a:rPr lang="en-GB" sz="3200" b="1" dirty="0"/>
              <a:t>Mission</a:t>
            </a:r>
            <a:r>
              <a:rPr lang="en-GB" sz="3200" dirty="0"/>
              <a:t> Statement defines:</a:t>
            </a:r>
          </a:p>
          <a:p>
            <a:pPr lvl="1"/>
            <a:r>
              <a:rPr lang="en-GB" sz="2667" dirty="0"/>
              <a:t>the company's business</a:t>
            </a:r>
          </a:p>
          <a:p>
            <a:pPr lvl="2"/>
            <a:r>
              <a:rPr lang="en-GB" sz="2134" dirty="0"/>
              <a:t>The opportunities</a:t>
            </a:r>
          </a:p>
          <a:p>
            <a:pPr lvl="2"/>
            <a:r>
              <a:rPr lang="en-GB" sz="2134" dirty="0"/>
              <a:t>Who we serve</a:t>
            </a:r>
          </a:p>
          <a:p>
            <a:pPr lvl="1"/>
            <a:r>
              <a:rPr lang="en-GB" sz="2667" dirty="0"/>
              <a:t>its objectives</a:t>
            </a:r>
          </a:p>
          <a:p>
            <a:pPr lvl="2"/>
            <a:r>
              <a:rPr lang="en-GB" sz="2134" dirty="0"/>
              <a:t>Addressing the opportunities</a:t>
            </a:r>
          </a:p>
          <a:p>
            <a:pPr lvl="1"/>
            <a:r>
              <a:rPr lang="en-GB" sz="2667" dirty="0"/>
              <a:t>its approach to reach those objectives</a:t>
            </a:r>
          </a:p>
          <a:p>
            <a:pPr lvl="2"/>
            <a:r>
              <a:rPr lang="en-GB" sz="2134" dirty="0"/>
              <a:t>The unique value</a:t>
            </a:r>
          </a:p>
          <a:p>
            <a:pPr lvl="2"/>
            <a:r>
              <a:rPr lang="en-GB" sz="2134" dirty="0"/>
              <a:t>The approach or philosophy</a:t>
            </a:r>
          </a:p>
          <a:p>
            <a:endParaRPr lang="en-GB" sz="3200" dirty="0"/>
          </a:p>
        </p:txBody>
      </p:sp>
      <p:sp>
        <p:nvSpPr>
          <p:cNvPr id="4" name="Content Placeholder 3">
            <a:extLst>
              <a:ext uri="{FF2B5EF4-FFF2-40B4-BE49-F238E27FC236}">
                <a16:creationId xmlns:a16="http://schemas.microsoft.com/office/drawing/2014/main" id="{06F82C55-33D2-C049-9348-69487F22894F}"/>
              </a:ext>
            </a:extLst>
          </p:cNvPr>
          <p:cNvSpPr>
            <a:spLocks noGrp="1"/>
          </p:cNvSpPr>
          <p:nvPr>
            <p:ph sz="half" idx="2"/>
          </p:nvPr>
        </p:nvSpPr>
        <p:spPr>
          <a:xfrm>
            <a:off x="6457068" y="1760827"/>
            <a:ext cx="4270247" cy="3101982"/>
          </a:xfrm>
        </p:spPr>
        <p:txBody>
          <a:bodyPr>
            <a:normAutofit lnSpcReduction="10000"/>
          </a:bodyPr>
          <a:lstStyle/>
          <a:p>
            <a:r>
              <a:rPr lang="en-GB" sz="3200" dirty="0"/>
              <a:t>Good mission statements should be </a:t>
            </a:r>
          </a:p>
          <a:p>
            <a:pPr lvl="1"/>
            <a:r>
              <a:rPr lang="en-GB" sz="2667" b="1" i="1" dirty="0">
                <a:solidFill>
                  <a:srgbClr val="0070C0"/>
                </a:solidFill>
              </a:rPr>
              <a:t>Clear</a:t>
            </a:r>
          </a:p>
          <a:p>
            <a:pPr lvl="1"/>
            <a:r>
              <a:rPr lang="en-GB" sz="2667" b="1" i="1" dirty="0">
                <a:solidFill>
                  <a:srgbClr val="0070C0"/>
                </a:solidFill>
              </a:rPr>
              <a:t>Concise</a:t>
            </a:r>
          </a:p>
          <a:p>
            <a:pPr lvl="1"/>
            <a:r>
              <a:rPr lang="en-GB" sz="2667" b="1" i="1" dirty="0">
                <a:solidFill>
                  <a:srgbClr val="0070C0"/>
                </a:solidFill>
              </a:rPr>
              <a:t>Useful</a:t>
            </a:r>
            <a:endParaRPr lang="en-GB" sz="2667" dirty="0">
              <a:solidFill>
                <a:srgbClr val="0070C0"/>
              </a:solidFill>
            </a:endParaRPr>
          </a:p>
          <a:p>
            <a:endParaRPr lang="en-US" dirty="0"/>
          </a:p>
        </p:txBody>
      </p:sp>
      <p:sp>
        <p:nvSpPr>
          <p:cNvPr id="5" name="TextBox 4">
            <a:extLst>
              <a:ext uri="{FF2B5EF4-FFF2-40B4-BE49-F238E27FC236}">
                <a16:creationId xmlns:a16="http://schemas.microsoft.com/office/drawing/2014/main" id="{9DB84660-3BDC-AF41-BE4F-93DE8639BDB0}"/>
              </a:ext>
            </a:extLst>
          </p:cNvPr>
          <p:cNvSpPr txBox="1"/>
          <p:nvPr/>
        </p:nvSpPr>
        <p:spPr>
          <a:xfrm rot="20301906">
            <a:off x="6272497" y="4047201"/>
            <a:ext cx="5689600" cy="1631216"/>
          </a:xfrm>
          <a:prstGeom prst="rect">
            <a:avLst/>
          </a:prstGeom>
          <a:noFill/>
        </p:spPr>
        <p:txBody>
          <a:bodyPr wrap="square" rtlCol="0">
            <a:spAutoFit/>
          </a:bodyPr>
          <a:lstStyle/>
          <a:p>
            <a:r>
              <a:rPr lang="en-GB" sz="3600" b="1" dirty="0">
                <a:solidFill>
                  <a:srgbClr val="92D050"/>
                </a:solidFill>
              </a:rPr>
              <a:t>Transforming Education; Transforming Lives</a:t>
            </a:r>
          </a:p>
          <a:p>
            <a:endParaRPr lang="en-US" sz="2800" dirty="0">
              <a:solidFill>
                <a:srgbClr val="92D050"/>
              </a:solidFill>
            </a:endParaRPr>
          </a:p>
        </p:txBody>
      </p:sp>
    </p:spTree>
    <p:extLst>
      <p:ext uri="{BB962C8B-B14F-4D97-AF65-F5344CB8AC3E}">
        <p14:creationId xmlns:p14="http://schemas.microsoft.com/office/powerpoint/2010/main" val="299797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5" grpId="0"/>
      <p:bldP spid="5" grpId="1"/>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2231136" y="169045"/>
            <a:ext cx="7729728" cy="1188720"/>
          </a:xfrm>
        </p:spPr>
        <p:txBody>
          <a:bodyPr/>
          <a:lstStyle/>
          <a:p>
            <a:r>
              <a:rPr lang="en-US"/>
              <a:t>Visions &amp; Visioning</a:t>
            </a:r>
          </a:p>
        </p:txBody>
      </p:sp>
      <p:sp>
        <p:nvSpPr>
          <p:cNvPr id="207875" name="Rectangle 3"/>
          <p:cNvSpPr>
            <a:spLocks noGrp="1" noChangeArrowheads="1"/>
          </p:cNvSpPr>
          <p:nvPr>
            <p:ph idx="1"/>
          </p:nvPr>
        </p:nvSpPr>
        <p:spPr>
          <a:xfrm>
            <a:off x="609600" y="1551729"/>
            <a:ext cx="10839450" cy="4315671"/>
          </a:xfrm>
        </p:spPr>
        <p:txBody>
          <a:bodyPr>
            <a:normAutofit/>
          </a:bodyPr>
          <a:lstStyle/>
          <a:p>
            <a:r>
              <a:rPr lang="en-GB" sz="3200" dirty="0"/>
              <a:t> </a:t>
            </a:r>
            <a:r>
              <a:rPr lang="en-GB" sz="3800" b="1" dirty="0"/>
              <a:t>A Vision</a:t>
            </a:r>
            <a:r>
              <a:rPr lang="en-GB" sz="3800" dirty="0"/>
              <a:t> Statement </a:t>
            </a:r>
            <a:r>
              <a:rPr lang="en-GB" sz="3200" dirty="0"/>
              <a:t>describes the desired future position.</a:t>
            </a:r>
            <a:endParaRPr lang="en-GB" sz="3800" dirty="0"/>
          </a:p>
          <a:p>
            <a:r>
              <a:rPr lang="en-US" sz="3800" dirty="0"/>
              <a:t> Can Inspire and Inform</a:t>
            </a:r>
          </a:p>
          <a:p>
            <a:pPr marL="1168371" lvl="1" indent="-634984" defTabSz="1219170">
              <a:spcAft>
                <a:spcPct val="25000"/>
              </a:spcAft>
            </a:pPr>
            <a:r>
              <a:rPr lang="en-US" sz="3300" dirty="0"/>
              <a:t>Backwards from Perfect</a:t>
            </a:r>
          </a:p>
          <a:p>
            <a:pPr marL="1168371" lvl="1" indent="-634984" defTabSz="1219170">
              <a:spcAft>
                <a:spcPct val="25000"/>
              </a:spcAft>
            </a:pPr>
            <a:r>
              <a:rPr lang="en-US" sz="3300" dirty="0"/>
              <a:t>Second Curve Thinking</a:t>
            </a:r>
          </a:p>
          <a:p>
            <a:pPr marL="634984" indent="-634984" defTabSz="1219170">
              <a:spcAft>
                <a:spcPct val="25000"/>
              </a:spcAft>
            </a:pPr>
            <a:endParaRPr lang="en-US" sz="4267" dirty="0"/>
          </a:p>
          <a:p>
            <a:pPr marL="634984" indent="-634984" defTabSz="1219170">
              <a:spcAft>
                <a:spcPct val="25000"/>
              </a:spcAft>
            </a:pPr>
            <a:endParaRPr lang="en-US" dirty="0"/>
          </a:p>
        </p:txBody>
      </p:sp>
    </p:spTree>
    <p:extLst>
      <p:ext uri="{BB962C8B-B14F-4D97-AF65-F5344CB8AC3E}">
        <p14:creationId xmlns:p14="http://schemas.microsoft.com/office/powerpoint/2010/main" val="3888484677"/>
      </p:ext>
    </p:extLst>
  </p:cSld>
  <p:clrMapOvr>
    <a:masterClrMapping/>
  </p:clrMapOvr>
  <p:transition>
    <p:cove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a:extLst>
              <a:ext uri="{FF2B5EF4-FFF2-40B4-BE49-F238E27FC236}">
                <a16:creationId xmlns:a16="http://schemas.microsoft.com/office/drawing/2014/main" id="{B22DD4AD-FBA7-2B44-B6FC-2B540AF9B720}"/>
              </a:ext>
            </a:extLst>
          </p:cNvPr>
          <p:cNvSpPr>
            <a:spLocks noGrp="1" noChangeArrowheads="1"/>
          </p:cNvSpPr>
          <p:nvPr>
            <p:ph type="title"/>
          </p:nvPr>
        </p:nvSpPr>
        <p:spPr>
          <a:xfrm>
            <a:off x="1769428" y="639256"/>
            <a:ext cx="8191436" cy="1188720"/>
          </a:xfrm>
        </p:spPr>
        <p:txBody>
          <a:bodyPr>
            <a:normAutofit fontScale="90000"/>
          </a:bodyPr>
          <a:lstStyle/>
          <a:p>
            <a:pPr>
              <a:defRPr/>
            </a:pPr>
            <a:r>
              <a:rPr lang="en-US" dirty="0"/>
              <a:t>Second Curve Thinking</a:t>
            </a:r>
            <a:br>
              <a:rPr lang="en-US" dirty="0"/>
            </a:br>
            <a:r>
              <a:rPr lang="en-US" sz="3200" dirty="0"/>
              <a:t>Sigmoid Curve (Charles Handy, 1995)</a:t>
            </a:r>
            <a:endParaRPr lang="en-US" dirty="0"/>
          </a:p>
        </p:txBody>
      </p:sp>
      <p:sp>
        <p:nvSpPr>
          <p:cNvPr id="208900" name="Text Box 4">
            <a:extLst>
              <a:ext uri="{FF2B5EF4-FFF2-40B4-BE49-F238E27FC236}">
                <a16:creationId xmlns:a16="http://schemas.microsoft.com/office/drawing/2014/main" id="{F8BF86BD-B99E-5346-9EFF-51B601C0D9D0}"/>
              </a:ext>
            </a:extLst>
          </p:cNvPr>
          <p:cNvSpPr txBox="1">
            <a:spLocks noChangeArrowheads="1"/>
          </p:cNvSpPr>
          <p:nvPr/>
        </p:nvSpPr>
        <p:spPr bwMode="auto">
          <a:xfrm>
            <a:off x="5165726" y="5367339"/>
            <a:ext cx="805029" cy="46166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400">
                <a:solidFill>
                  <a:schemeClr val="accent2"/>
                </a:solidFill>
                <a:latin typeface="FordBold" charset="0"/>
              </a:rPr>
              <a:t>Time</a:t>
            </a:r>
            <a:endParaRPr lang="en-US" sz="2400">
              <a:latin typeface="FordBold" charset="0"/>
            </a:endParaRPr>
          </a:p>
        </p:txBody>
      </p:sp>
      <p:sp>
        <p:nvSpPr>
          <p:cNvPr id="208901" name="Text Box 5">
            <a:extLst>
              <a:ext uri="{FF2B5EF4-FFF2-40B4-BE49-F238E27FC236}">
                <a16:creationId xmlns:a16="http://schemas.microsoft.com/office/drawing/2014/main" id="{404D7134-2971-FB45-B784-4E5704C034A9}"/>
              </a:ext>
            </a:extLst>
          </p:cNvPr>
          <p:cNvSpPr txBox="1">
            <a:spLocks noChangeArrowheads="1"/>
          </p:cNvSpPr>
          <p:nvPr/>
        </p:nvSpPr>
        <p:spPr bwMode="auto">
          <a:xfrm>
            <a:off x="5113440" y="4905673"/>
            <a:ext cx="381001" cy="46166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defRPr/>
            </a:pPr>
            <a:r>
              <a:rPr lang="en-US" sz="2400" dirty="0">
                <a:solidFill>
                  <a:srgbClr val="FF3300"/>
                </a:solidFill>
                <a:latin typeface="FordBold" charset="0"/>
              </a:rPr>
              <a:t>A</a:t>
            </a:r>
            <a:endParaRPr lang="en-US" sz="2400" dirty="0">
              <a:latin typeface="FordBold" charset="0"/>
            </a:endParaRPr>
          </a:p>
        </p:txBody>
      </p:sp>
      <p:sp>
        <p:nvSpPr>
          <p:cNvPr id="208902" name="Text Box 6">
            <a:extLst>
              <a:ext uri="{FF2B5EF4-FFF2-40B4-BE49-F238E27FC236}">
                <a16:creationId xmlns:a16="http://schemas.microsoft.com/office/drawing/2014/main" id="{5261ED0F-CA32-9745-9A27-5BC49B2103CF}"/>
              </a:ext>
            </a:extLst>
          </p:cNvPr>
          <p:cNvSpPr txBox="1">
            <a:spLocks noChangeArrowheads="1"/>
          </p:cNvSpPr>
          <p:nvPr/>
        </p:nvSpPr>
        <p:spPr bwMode="auto">
          <a:xfrm>
            <a:off x="6379871" y="3882390"/>
            <a:ext cx="351378" cy="46166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400" dirty="0">
                <a:solidFill>
                  <a:srgbClr val="FF3300"/>
                </a:solidFill>
                <a:latin typeface="FordBold" charset="0"/>
              </a:rPr>
              <a:t>B</a:t>
            </a:r>
            <a:endParaRPr lang="en-US" sz="2400" dirty="0">
              <a:latin typeface="FordBold" charset="0"/>
            </a:endParaRPr>
          </a:p>
        </p:txBody>
      </p:sp>
      <p:sp>
        <p:nvSpPr>
          <p:cNvPr id="208903" name="Text Box 7">
            <a:extLst>
              <a:ext uri="{FF2B5EF4-FFF2-40B4-BE49-F238E27FC236}">
                <a16:creationId xmlns:a16="http://schemas.microsoft.com/office/drawing/2014/main" id="{F044FD39-BDA2-8D44-8AFA-2FB7DD07BB90}"/>
              </a:ext>
            </a:extLst>
          </p:cNvPr>
          <p:cNvSpPr txBox="1">
            <a:spLocks noChangeArrowheads="1"/>
          </p:cNvSpPr>
          <p:nvPr/>
        </p:nvSpPr>
        <p:spPr bwMode="auto">
          <a:xfrm>
            <a:off x="2672757" y="3770958"/>
            <a:ext cx="1126462" cy="46166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400" dirty="0">
                <a:solidFill>
                  <a:schemeClr val="accent2"/>
                </a:solidFill>
                <a:latin typeface="FordBold" charset="0"/>
              </a:rPr>
              <a:t>Growth</a:t>
            </a:r>
            <a:endParaRPr lang="en-US" sz="2400" dirty="0">
              <a:latin typeface="FordBold" charset="0"/>
            </a:endParaRPr>
          </a:p>
        </p:txBody>
      </p:sp>
      <p:cxnSp>
        <p:nvCxnSpPr>
          <p:cNvPr id="3" name="Straight Arrow Connector 2">
            <a:extLst>
              <a:ext uri="{FF2B5EF4-FFF2-40B4-BE49-F238E27FC236}">
                <a16:creationId xmlns:a16="http://schemas.microsoft.com/office/drawing/2014/main" id="{F5EDA8F2-2475-B446-A9A7-B70574F6B341}"/>
              </a:ext>
            </a:extLst>
          </p:cNvPr>
          <p:cNvCxnSpPr>
            <a:cxnSpLocks/>
          </p:cNvCxnSpPr>
          <p:nvPr/>
        </p:nvCxnSpPr>
        <p:spPr>
          <a:xfrm flipH="1" flipV="1">
            <a:off x="4191001" y="2457450"/>
            <a:ext cx="1" cy="287655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18CEEAB2-8738-EB4D-90BA-4F645181A3D0}"/>
              </a:ext>
            </a:extLst>
          </p:cNvPr>
          <p:cNvCxnSpPr>
            <a:cxnSpLocks/>
          </p:cNvCxnSpPr>
          <p:nvPr/>
        </p:nvCxnSpPr>
        <p:spPr>
          <a:xfrm flipV="1">
            <a:off x="4216400" y="5367339"/>
            <a:ext cx="3156890"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E1ADAB85-5AE3-524A-A9BE-E39A5FC95BA7}"/>
              </a:ext>
            </a:extLst>
          </p:cNvPr>
          <p:cNvSpPr/>
          <p:nvPr/>
        </p:nvSpPr>
        <p:spPr>
          <a:xfrm>
            <a:off x="4582784" y="3067095"/>
            <a:ext cx="2400541" cy="2022753"/>
          </a:xfrm>
          <a:custGeom>
            <a:avLst/>
            <a:gdLst>
              <a:gd name="connsiteX0" fmla="*/ 0 w 2400541"/>
              <a:gd name="connsiteY0" fmla="*/ 1488870 h 2022753"/>
              <a:gd name="connsiteX1" fmla="*/ 594360 w 2400541"/>
              <a:gd name="connsiteY1" fmla="*/ 1946070 h 2022753"/>
              <a:gd name="connsiteX2" fmla="*/ 1680210 w 2400541"/>
              <a:gd name="connsiteY2" fmla="*/ 82980 h 2022753"/>
              <a:gd name="connsiteX3" fmla="*/ 2354580 w 2400541"/>
              <a:gd name="connsiteY3" fmla="*/ 323010 h 2022753"/>
              <a:gd name="connsiteX4" fmla="*/ 2286000 w 2400541"/>
              <a:gd name="connsiteY4" fmla="*/ 300150 h 20227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0541" h="2022753">
                <a:moveTo>
                  <a:pt x="0" y="1488870"/>
                </a:moveTo>
                <a:cubicBezTo>
                  <a:pt x="157162" y="1834627"/>
                  <a:pt x="314325" y="2180385"/>
                  <a:pt x="594360" y="1946070"/>
                </a:cubicBezTo>
                <a:cubicBezTo>
                  <a:pt x="874395" y="1711755"/>
                  <a:pt x="1386840" y="353490"/>
                  <a:pt x="1680210" y="82980"/>
                </a:cubicBezTo>
                <a:cubicBezTo>
                  <a:pt x="1973580" y="-187530"/>
                  <a:pt x="2253615" y="286815"/>
                  <a:pt x="2354580" y="323010"/>
                </a:cubicBezTo>
                <a:cubicBezTo>
                  <a:pt x="2455545" y="359205"/>
                  <a:pt x="2370772" y="329677"/>
                  <a:pt x="2286000" y="300150"/>
                </a:cubicBezTo>
              </a:path>
            </a:pathLst>
          </a:custGeom>
          <a:noFill/>
          <a:ln w="222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Freeform 21">
            <a:extLst>
              <a:ext uri="{FF2B5EF4-FFF2-40B4-BE49-F238E27FC236}">
                <a16:creationId xmlns:a16="http://schemas.microsoft.com/office/drawing/2014/main" id="{0A22CA24-35A3-764A-A376-3595B8D1072E}"/>
              </a:ext>
            </a:extLst>
          </p:cNvPr>
          <p:cNvSpPr/>
          <p:nvPr/>
        </p:nvSpPr>
        <p:spPr>
          <a:xfrm>
            <a:off x="5600459" y="2210554"/>
            <a:ext cx="2400541" cy="2022753"/>
          </a:xfrm>
          <a:custGeom>
            <a:avLst/>
            <a:gdLst>
              <a:gd name="connsiteX0" fmla="*/ 0 w 2400541"/>
              <a:gd name="connsiteY0" fmla="*/ 1488870 h 2022753"/>
              <a:gd name="connsiteX1" fmla="*/ 594360 w 2400541"/>
              <a:gd name="connsiteY1" fmla="*/ 1946070 h 2022753"/>
              <a:gd name="connsiteX2" fmla="*/ 1680210 w 2400541"/>
              <a:gd name="connsiteY2" fmla="*/ 82980 h 2022753"/>
              <a:gd name="connsiteX3" fmla="*/ 2354580 w 2400541"/>
              <a:gd name="connsiteY3" fmla="*/ 323010 h 2022753"/>
              <a:gd name="connsiteX4" fmla="*/ 2286000 w 2400541"/>
              <a:gd name="connsiteY4" fmla="*/ 300150 h 20227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0541" h="2022753">
                <a:moveTo>
                  <a:pt x="0" y="1488870"/>
                </a:moveTo>
                <a:cubicBezTo>
                  <a:pt x="157162" y="1834627"/>
                  <a:pt x="314325" y="2180385"/>
                  <a:pt x="594360" y="1946070"/>
                </a:cubicBezTo>
                <a:cubicBezTo>
                  <a:pt x="874395" y="1711755"/>
                  <a:pt x="1386840" y="353490"/>
                  <a:pt x="1680210" y="82980"/>
                </a:cubicBezTo>
                <a:cubicBezTo>
                  <a:pt x="1973580" y="-187530"/>
                  <a:pt x="2253615" y="286815"/>
                  <a:pt x="2354580" y="323010"/>
                </a:cubicBezTo>
                <a:cubicBezTo>
                  <a:pt x="2455545" y="359205"/>
                  <a:pt x="2370772" y="329677"/>
                  <a:pt x="2286000" y="300150"/>
                </a:cubicBezTo>
              </a:path>
            </a:pathLst>
          </a:custGeom>
          <a:noFill/>
          <a:ln w="25400">
            <a:solidFill>
              <a:schemeClr val="accent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929C3394-66FA-5C4B-99F2-D4CB7F78E101}"/>
              </a:ext>
            </a:extLst>
          </p:cNvPr>
          <p:cNvSpPr txBox="1"/>
          <p:nvPr/>
        </p:nvSpPr>
        <p:spPr>
          <a:xfrm>
            <a:off x="4191001" y="4232623"/>
            <a:ext cx="1457288" cy="369332"/>
          </a:xfrm>
          <a:prstGeom prst="rect">
            <a:avLst/>
          </a:prstGeom>
          <a:noFill/>
        </p:spPr>
        <p:txBody>
          <a:bodyPr wrap="square" rtlCol="0">
            <a:spAutoFit/>
          </a:bodyPr>
          <a:lstStyle/>
          <a:p>
            <a:r>
              <a:rPr lang="en-US" dirty="0"/>
              <a:t>inception</a:t>
            </a:r>
          </a:p>
        </p:txBody>
      </p:sp>
      <p:sp>
        <p:nvSpPr>
          <p:cNvPr id="24" name="TextBox 23">
            <a:extLst>
              <a:ext uri="{FF2B5EF4-FFF2-40B4-BE49-F238E27FC236}">
                <a16:creationId xmlns:a16="http://schemas.microsoft.com/office/drawing/2014/main" id="{493B1669-7BE7-054A-A9DA-3EA899BA92F3}"/>
              </a:ext>
            </a:extLst>
          </p:cNvPr>
          <p:cNvSpPr txBox="1"/>
          <p:nvPr/>
        </p:nvSpPr>
        <p:spPr>
          <a:xfrm>
            <a:off x="6968506" y="3137324"/>
            <a:ext cx="1457288" cy="369332"/>
          </a:xfrm>
          <a:prstGeom prst="rect">
            <a:avLst/>
          </a:prstGeom>
          <a:noFill/>
        </p:spPr>
        <p:txBody>
          <a:bodyPr wrap="square" rtlCol="0">
            <a:spAutoFit/>
          </a:bodyPr>
          <a:lstStyle/>
          <a:p>
            <a:r>
              <a:rPr lang="en-US" dirty="0"/>
              <a:t>decline</a:t>
            </a:r>
          </a:p>
        </p:txBody>
      </p:sp>
      <p:sp>
        <p:nvSpPr>
          <p:cNvPr id="25" name="TextBox 24">
            <a:extLst>
              <a:ext uri="{FF2B5EF4-FFF2-40B4-BE49-F238E27FC236}">
                <a16:creationId xmlns:a16="http://schemas.microsoft.com/office/drawing/2014/main" id="{E5F9B24C-F63F-074C-93E0-003AE1746F46}"/>
              </a:ext>
            </a:extLst>
          </p:cNvPr>
          <p:cNvSpPr txBox="1"/>
          <p:nvPr/>
        </p:nvSpPr>
        <p:spPr>
          <a:xfrm>
            <a:off x="5627655" y="4276016"/>
            <a:ext cx="1457288" cy="369332"/>
          </a:xfrm>
          <a:prstGeom prst="rect">
            <a:avLst/>
          </a:prstGeom>
          <a:noFill/>
        </p:spPr>
        <p:txBody>
          <a:bodyPr wrap="square" rtlCol="0">
            <a:spAutoFit/>
          </a:bodyPr>
          <a:lstStyle/>
          <a:p>
            <a:r>
              <a:rPr lang="en-US" dirty="0"/>
              <a:t>growth</a:t>
            </a:r>
          </a:p>
        </p:txBody>
      </p:sp>
    </p:spTree>
    <p:extLst>
      <p:ext uri="{BB962C8B-B14F-4D97-AF65-F5344CB8AC3E}">
        <p14:creationId xmlns:p14="http://schemas.microsoft.com/office/powerpoint/2010/main" val="9704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89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902" grpId="0"/>
      <p:bldP spid="22"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a:xfrm>
            <a:off x="2231136" y="50292"/>
            <a:ext cx="7729728" cy="1188720"/>
          </a:xfrm>
        </p:spPr>
        <p:txBody>
          <a:bodyPr/>
          <a:lstStyle/>
          <a:p>
            <a:r>
              <a:rPr lang="en-US" dirty="0"/>
              <a:t>Visions &amp; Visioning</a:t>
            </a:r>
          </a:p>
        </p:txBody>
      </p:sp>
      <p:sp>
        <p:nvSpPr>
          <p:cNvPr id="207875" name="Rectangle 3"/>
          <p:cNvSpPr>
            <a:spLocks noGrp="1" noChangeArrowheads="1"/>
          </p:cNvSpPr>
          <p:nvPr>
            <p:ph idx="1"/>
          </p:nvPr>
        </p:nvSpPr>
        <p:spPr>
          <a:xfrm>
            <a:off x="609600" y="1551729"/>
            <a:ext cx="10839450" cy="4455371"/>
          </a:xfrm>
        </p:spPr>
        <p:txBody>
          <a:bodyPr>
            <a:normAutofit/>
          </a:bodyPr>
          <a:lstStyle/>
          <a:p>
            <a:r>
              <a:rPr lang="en-GB" sz="3200" dirty="0"/>
              <a:t>A </a:t>
            </a:r>
            <a:r>
              <a:rPr lang="en-GB" sz="3200" b="1" dirty="0"/>
              <a:t>Vision</a:t>
            </a:r>
            <a:r>
              <a:rPr lang="en-GB" sz="3200" dirty="0"/>
              <a:t> Statement describes the desired future position.</a:t>
            </a:r>
          </a:p>
          <a:p>
            <a:pPr marL="634984" indent="-634984" defTabSz="1219170">
              <a:spcAft>
                <a:spcPct val="25000"/>
              </a:spcAft>
            </a:pPr>
            <a:r>
              <a:rPr lang="en-US" sz="3200" dirty="0"/>
              <a:t>Can Inspire and Inform</a:t>
            </a:r>
          </a:p>
          <a:p>
            <a:pPr marL="1168371" lvl="1" indent="-634984" defTabSz="1219170">
              <a:spcAft>
                <a:spcPct val="25000"/>
              </a:spcAft>
            </a:pPr>
            <a:r>
              <a:rPr lang="en-US" sz="2800" dirty="0"/>
              <a:t>Backwards from Perfect</a:t>
            </a:r>
          </a:p>
          <a:p>
            <a:pPr marL="1168371" lvl="1" indent="-634984" defTabSz="1219170">
              <a:spcAft>
                <a:spcPct val="25000"/>
              </a:spcAft>
            </a:pPr>
            <a:r>
              <a:rPr lang="en-US" sz="2800" dirty="0"/>
              <a:t>Second Curve Thinking</a:t>
            </a:r>
          </a:p>
          <a:p>
            <a:r>
              <a:rPr lang="en-GB" sz="3200" dirty="0">
                <a:solidFill>
                  <a:srgbClr val="0070C0"/>
                </a:solidFill>
              </a:rPr>
              <a:t>Elements of </a:t>
            </a:r>
            <a:r>
              <a:rPr lang="en-GB" sz="3200" b="1" dirty="0">
                <a:solidFill>
                  <a:srgbClr val="0070C0"/>
                </a:solidFill>
              </a:rPr>
              <a:t>Mission</a:t>
            </a:r>
            <a:r>
              <a:rPr lang="en-GB" sz="3200" dirty="0">
                <a:solidFill>
                  <a:srgbClr val="0070C0"/>
                </a:solidFill>
              </a:rPr>
              <a:t> and </a:t>
            </a:r>
            <a:r>
              <a:rPr lang="en-GB" sz="3200" b="1" dirty="0">
                <a:solidFill>
                  <a:srgbClr val="0070C0"/>
                </a:solidFill>
              </a:rPr>
              <a:t>Vision</a:t>
            </a:r>
            <a:r>
              <a:rPr lang="en-GB" sz="3200" dirty="0">
                <a:solidFill>
                  <a:srgbClr val="0070C0"/>
                </a:solidFill>
              </a:rPr>
              <a:t> Statements are often combined to provide a statement of the company's purposes, goals and values </a:t>
            </a:r>
          </a:p>
          <a:p>
            <a:pPr marL="634984" indent="-634984" defTabSz="1219170">
              <a:spcAft>
                <a:spcPct val="25000"/>
              </a:spcAft>
            </a:pPr>
            <a:endParaRPr lang="en-US" sz="4267" dirty="0"/>
          </a:p>
          <a:p>
            <a:pPr marL="634984" indent="-634984" defTabSz="1219170">
              <a:spcAft>
                <a:spcPct val="25000"/>
              </a:spcAft>
            </a:pPr>
            <a:endParaRPr lang="en-US" dirty="0"/>
          </a:p>
        </p:txBody>
      </p:sp>
    </p:spTree>
    <p:extLst>
      <p:ext uri="{BB962C8B-B14F-4D97-AF65-F5344CB8AC3E}">
        <p14:creationId xmlns:p14="http://schemas.microsoft.com/office/powerpoint/2010/main" val="1407915613"/>
      </p:ext>
    </p:extLst>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7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5" grpId="0" uiExpand="1"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Purpose of a Mission and Vision </a:t>
            </a:r>
            <a:br>
              <a:rPr lang="en-GB" b="1" dirty="0"/>
            </a:br>
            <a:endParaRPr lang="en-GB" dirty="0"/>
          </a:p>
        </p:txBody>
      </p:sp>
      <p:sp>
        <p:nvSpPr>
          <p:cNvPr id="3" name="Content Placeholder 2"/>
          <p:cNvSpPr>
            <a:spLocks noGrp="1"/>
          </p:cNvSpPr>
          <p:nvPr>
            <p:ph idx="1"/>
          </p:nvPr>
        </p:nvSpPr>
        <p:spPr>
          <a:xfrm>
            <a:off x="2231136" y="2326072"/>
            <a:ext cx="7729728" cy="3869634"/>
          </a:xfrm>
        </p:spPr>
        <p:txBody>
          <a:bodyPr>
            <a:normAutofit fontScale="92500" lnSpcReduction="10000"/>
          </a:bodyPr>
          <a:lstStyle/>
          <a:p>
            <a:pPr marL="0" indent="0">
              <a:buNone/>
            </a:pPr>
            <a:r>
              <a:rPr lang="en-GB" sz="3200" b="1" i="1" dirty="0"/>
              <a:t>Internally</a:t>
            </a:r>
            <a:endParaRPr lang="en-GB" sz="3200" b="1" dirty="0"/>
          </a:p>
          <a:p>
            <a:pPr lvl="1"/>
            <a:r>
              <a:rPr lang="en-GB" sz="2800" dirty="0"/>
              <a:t>Guide management’s thinking on strategic issues, especially during times of significant change</a:t>
            </a:r>
          </a:p>
          <a:p>
            <a:pPr lvl="1"/>
            <a:r>
              <a:rPr lang="en-GB" sz="2800" dirty="0"/>
              <a:t>Help define performance standards</a:t>
            </a:r>
          </a:p>
          <a:p>
            <a:pPr lvl="1"/>
            <a:r>
              <a:rPr lang="en-GB" sz="2800" dirty="0"/>
              <a:t>Inspire employees to work more productively by providing focus and common goals</a:t>
            </a:r>
          </a:p>
          <a:p>
            <a:pPr lvl="1"/>
            <a:r>
              <a:rPr lang="en-GB" sz="2800" dirty="0"/>
              <a:t>Guide employee decision making</a:t>
            </a:r>
          </a:p>
          <a:p>
            <a:pPr lvl="1"/>
            <a:r>
              <a:rPr lang="en-GB" sz="2800" dirty="0"/>
              <a:t>Help establish a framework for ethical behaviour</a:t>
            </a:r>
          </a:p>
        </p:txBody>
      </p:sp>
    </p:spTree>
    <p:extLst>
      <p:ext uri="{BB962C8B-B14F-4D97-AF65-F5344CB8AC3E}">
        <p14:creationId xmlns:p14="http://schemas.microsoft.com/office/powerpoint/2010/main" val="260236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Purpose of a Mission and Vision </a:t>
            </a:r>
            <a:br>
              <a:rPr lang="en-GB" b="1" dirty="0"/>
            </a:b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3600" b="1" i="1" dirty="0"/>
              <a:t>Externally</a:t>
            </a:r>
            <a:endParaRPr lang="en-GB" sz="3600" b="1" dirty="0"/>
          </a:p>
          <a:p>
            <a:pPr lvl="1"/>
            <a:r>
              <a:rPr lang="en-GB" sz="3200" dirty="0"/>
              <a:t>Enlist external support</a:t>
            </a:r>
          </a:p>
          <a:p>
            <a:pPr lvl="1"/>
            <a:r>
              <a:rPr lang="en-GB" sz="3200" dirty="0"/>
              <a:t>Create closer linkages and better communication with stakeholders: customers, suppliers, funders, government, regulators etc.</a:t>
            </a:r>
          </a:p>
          <a:p>
            <a:pPr lvl="1"/>
            <a:r>
              <a:rPr lang="en-GB" sz="3200" dirty="0"/>
              <a:t>Serve as a public relations tool</a:t>
            </a:r>
          </a:p>
        </p:txBody>
      </p:sp>
    </p:spTree>
    <p:extLst>
      <p:ext uri="{BB962C8B-B14F-4D97-AF65-F5344CB8AC3E}">
        <p14:creationId xmlns:p14="http://schemas.microsoft.com/office/powerpoint/2010/main" val="4088245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Micro </a:t>
            </a:r>
            <a:r>
              <a:rPr lang="en-GB" dirty="0"/>
              <a:t>Mission &amp; Vision</a:t>
            </a:r>
          </a:p>
        </p:txBody>
      </p:sp>
      <p:sp>
        <p:nvSpPr>
          <p:cNvPr id="3" name="Subtitle 2">
            <a:extLst>
              <a:ext uri="{FF2B5EF4-FFF2-40B4-BE49-F238E27FC236}">
                <a16:creationId xmlns:a16="http://schemas.microsoft.com/office/drawing/2014/main" id="{7C53B687-DA6E-C741-A58E-B1757CF63A6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5732578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0" y="7939"/>
            <a:ext cx="12192000" cy="6831012"/>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pic>
        <p:nvPicPr>
          <p:cNvPr id="19458" name="Picture 3" descr="Vision.jpg"/>
          <p:cNvPicPr>
            <a:picLocks noChangeAspect="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xmlns="">
                <a:solidFill>
                  <a:srgbClr val="FFFFFF">
                    <a:alpha val="36862"/>
                  </a:srgbClr>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59" name="Content Placeholder 2"/>
          <p:cNvSpPr>
            <a:spLocks noGrp="1"/>
          </p:cNvSpPr>
          <p:nvPr>
            <p:ph idx="1"/>
          </p:nvPr>
        </p:nvSpPr>
        <p:spPr>
          <a:xfrm>
            <a:off x="68687" y="0"/>
            <a:ext cx="11684000" cy="6967469"/>
          </a:xfrm>
        </p:spPr>
        <p:txBody>
          <a:bodyPr>
            <a:normAutofit fontScale="85000" lnSpcReduction="10000"/>
          </a:bodyPr>
          <a:lstStyle/>
          <a:p>
            <a:r>
              <a:rPr lang="en-US" sz="3300" b="1" dirty="0">
                <a:solidFill>
                  <a:schemeClr val="bg1">
                    <a:lumMod val="50000"/>
                  </a:schemeClr>
                </a:solidFill>
                <a:latin typeface="Calibri" charset="0"/>
              </a:rPr>
              <a:t>Vision: </a:t>
            </a:r>
            <a:r>
              <a:rPr lang="en-US" sz="3300" i="1" dirty="0">
                <a:solidFill>
                  <a:schemeClr val="bg1">
                    <a:lumMod val="50000"/>
                  </a:schemeClr>
                </a:solidFill>
                <a:latin typeface="Calibri" charset="0"/>
              </a:rPr>
              <a:t>a</a:t>
            </a:r>
            <a:r>
              <a:rPr lang="en-US" sz="3300" dirty="0">
                <a:solidFill>
                  <a:schemeClr val="bg1">
                    <a:lumMod val="50000"/>
                  </a:schemeClr>
                </a:solidFill>
                <a:latin typeface="Calibri" charset="0"/>
              </a:rPr>
              <a:t> </a:t>
            </a:r>
            <a:r>
              <a:rPr lang="en-US" sz="3300" i="1" dirty="0">
                <a:solidFill>
                  <a:schemeClr val="bg1">
                    <a:lumMod val="50000"/>
                  </a:schemeClr>
                </a:solidFill>
                <a:latin typeface="Calibri" charset="0"/>
              </a:rPr>
              <a:t>customer orientated approach to increasing </a:t>
            </a:r>
            <a:r>
              <a:rPr lang="en-GB" sz="3300" i="1" dirty="0">
                <a:solidFill>
                  <a:schemeClr val="bg1">
                    <a:lumMod val="50000"/>
                  </a:schemeClr>
                </a:solidFill>
                <a:latin typeface="Calibri" charset="0"/>
              </a:rPr>
              <a:t>Research, Business &amp; Innovation activity and income, </a:t>
            </a:r>
            <a:r>
              <a:rPr lang="en-US" sz="3300" i="1" dirty="0">
                <a:solidFill>
                  <a:schemeClr val="bg1">
                    <a:lumMod val="50000"/>
                  </a:schemeClr>
                </a:solidFill>
                <a:latin typeface="Calibri" charset="0"/>
              </a:rPr>
              <a:t>whilst reducing the related administrative burden on academics</a:t>
            </a:r>
          </a:p>
          <a:p>
            <a:pPr lvl="1"/>
            <a:r>
              <a:rPr lang="en-US" sz="2800" b="1" dirty="0">
                <a:solidFill>
                  <a:srgbClr val="1C1C1C"/>
                </a:solidFill>
                <a:latin typeface="Calibri" charset="0"/>
              </a:rPr>
              <a:t>How we work:</a:t>
            </a:r>
          </a:p>
          <a:p>
            <a:pPr lvl="2"/>
            <a:r>
              <a:rPr lang="en-US" sz="2800" dirty="0">
                <a:solidFill>
                  <a:srgbClr val="1C1C1C"/>
                </a:solidFill>
                <a:latin typeface="Calibri" charset="0"/>
              </a:rPr>
              <a:t>to provide an integrated systems solution to RB&amp;I activities </a:t>
            </a:r>
          </a:p>
          <a:p>
            <a:pPr lvl="2"/>
            <a:r>
              <a:rPr lang="en-US" sz="2800" dirty="0">
                <a:solidFill>
                  <a:srgbClr val="3366FF"/>
                </a:solidFill>
                <a:latin typeface="Calibri" charset="0"/>
              </a:rPr>
              <a:t>the office to be an exemplar for other Universities, in particular in relation to RCUK</a:t>
            </a:r>
          </a:p>
          <a:p>
            <a:pPr lvl="2"/>
            <a:r>
              <a:rPr lang="en-US" sz="2800" dirty="0">
                <a:solidFill>
                  <a:srgbClr val="1C1C1C"/>
                </a:solidFill>
                <a:latin typeface="Calibri" charset="0"/>
              </a:rPr>
              <a:t>ensuring that the approach of RB&amp;I in engaging with academic colleagues keeps us on the `right side of the fence` </a:t>
            </a:r>
          </a:p>
          <a:p>
            <a:pPr lvl="2"/>
            <a:r>
              <a:rPr lang="en-US" sz="2800" dirty="0">
                <a:solidFill>
                  <a:srgbClr val="3366FF"/>
                </a:solidFill>
                <a:latin typeface="Calibri" charset="0"/>
              </a:rPr>
              <a:t>Right </a:t>
            </a:r>
            <a:r>
              <a:rPr lang="en-US" sz="2800" u="sng" dirty="0">
                <a:solidFill>
                  <a:srgbClr val="3366FF"/>
                </a:solidFill>
                <a:latin typeface="Calibri" charset="0"/>
              </a:rPr>
              <a:t>first time </a:t>
            </a:r>
            <a:r>
              <a:rPr lang="en-US" sz="2800" dirty="0">
                <a:solidFill>
                  <a:srgbClr val="3366FF"/>
                </a:solidFill>
                <a:latin typeface="Calibri" charset="0"/>
              </a:rPr>
              <a:t>&amp; on-time </a:t>
            </a:r>
          </a:p>
          <a:p>
            <a:pPr lvl="1"/>
            <a:r>
              <a:rPr lang="en-US" sz="2800" b="1" dirty="0">
                <a:solidFill>
                  <a:srgbClr val="1C1C1C"/>
                </a:solidFill>
                <a:latin typeface="Calibri" charset="0"/>
              </a:rPr>
              <a:t>Delivering the RBI Strategic Plan Targets</a:t>
            </a:r>
          </a:p>
          <a:p>
            <a:pPr lvl="2"/>
            <a:r>
              <a:rPr lang="en-US" sz="2800" dirty="0">
                <a:solidFill>
                  <a:srgbClr val="3366FF"/>
                </a:solidFill>
                <a:latin typeface="Calibri" charset="0"/>
              </a:rPr>
              <a:t>Diversifying income sources </a:t>
            </a:r>
          </a:p>
          <a:p>
            <a:pPr lvl="2"/>
            <a:r>
              <a:rPr lang="en-US" sz="2800" dirty="0">
                <a:solidFill>
                  <a:srgbClr val="3366FF"/>
                </a:solidFill>
                <a:latin typeface="Calibri" charset="0"/>
              </a:rPr>
              <a:t>increase annual research income from £20M to £30M in 5 years, and 5% KE income increase p.a</a:t>
            </a:r>
            <a:r>
              <a:rPr lang="en-US" sz="2800" dirty="0">
                <a:solidFill>
                  <a:srgbClr val="1C1C1C"/>
                </a:solidFill>
                <a:latin typeface="Calibri" charset="0"/>
              </a:rPr>
              <a:t>.</a:t>
            </a:r>
          </a:p>
          <a:p>
            <a:pPr lvl="2"/>
            <a:r>
              <a:rPr lang="en-US" sz="2800" dirty="0">
                <a:solidFill>
                  <a:srgbClr val="1C1C1C"/>
                </a:solidFill>
                <a:latin typeface="Calibri" charset="0"/>
              </a:rPr>
              <a:t>increased inter and </a:t>
            </a:r>
            <a:r>
              <a:rPr lang="en-US" sz="2800" dirty="0" err="1">
                <a:solidFill>
                  <a:srgbClr val="1C1C1C"/>
                </a:solidFill>
                <a:latin typeface="Calibri" charset="0"/>
              </a:rPr>
              <a:t>transdisciplinarity</a:t>
            </a:r>
            <a:r>
              <a:rPr lang="en-US" sz="2800" dirty="0">
                <a:solidFill>
                  <a:srgbClr val="1C1C1C"/>
                </a:solidFill>
                <a:latin typeface="Calibri" charset="0"/>
              </a:rPr>
              <a:t> both internal and external</a:t>
            </a:r>
          </a:p>
          <a:p>
            <a:pPr lvl="2"/>
            <a:r>
              <a:rPr lang="en-US" sz="2800" dirty="0">
                <a:solidFill>
                  <a:srgbClr val="3366FF"/>
                </a:solidFill>
                <a:latin typeface="Calibri" charset="0"/>
              </a:rPr>
              <a:t>Increase engagement with businesses and better management of relationships</a:t>
            </a:r>
          </a:p>
          <a:p>
            <a:pPr lvl="2"/>
            <a:r>
              <a:rPr lang="en-US" sz="2800" dirty="0">
                <a:solidFill>
                  <a:srgbClr val="1C1C1C"/>
                </a:solidFill>
                <a:latin typeface="Calibri" charset="0"/>
              </a:rPr>
              <a:t>Increased collaboration with Institutes and Service Departm</a:t>
            </a:r>
            <a:r>
              <a:rPr lang="en-US" sz="2800" dirty="0">
                <a:latin typeface="Calibri" charset="0"/>
              </a:rPr>
              <a:t>ents</a:t>
            </a:r>
          </a:p>
          <a:p>
            <a:pPr lvl="1"/>
            <a:endParaRPr lang="en-US" sz="2400" b="1" dirty="0">
              <a:solidFill>
                <a:srgbClr val="0000FF"/>
              </a:solidFill>
              <a:latin typeface="Calibri" charset="0"/>
            </a:endParaRPr>
          </a:p>
          <a:p>
            <a:pPr lvl="1"/>
            <a:endParaRPr lang="en-US" sz="2400" b="1" dirty="0">
              <a:latin typeface="Calibri" charset="0"/>
            </a:endParaRPr>
          </a:p>
        </p:txBody>
      </p:sp>
    </p:spTree>
    <p:extLst>
      <p:ext uri="{BB962C8B-B14F-4D97-AF65-F5344CB8AC3E}">
        <p14:creationId xmlns:p14="http://schemas.microsoft.com/office/powerpoint/2010/main" val="214805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7" dur="500"/>
                                        <p:tgtEl>
                                          <p:spTgt spid="19459">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9459">
                                            <p:txEl>
                                              <p:pRg st="2" end="2"/>
                                            </p:txEl>
                                          </p:spTgt>
                                        </p:tgtEl>
                                        <p:attrNameLst>
                                          <p:attrName>style.visibility</p:attrName>
                                        </p:attrNameLst>
                                      </p:cBhvr>
                                      <p:to>
                                        <p:strVal val="visible"/>
                                      </p:to>
                                    </p:set>
                                    <p:animEffect transition="in" filter="blinds(horizontal)">
                                      <p:cBhvr>
                                        <p:cTn id="10" dur="500"/>
                                        <p:tgtEl>
                                          <p:spTgt spid="19459">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13" dur="500"/>
                                        <p:tgtEl>
                                          <p:spTgt spid="19459">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19459">
                                            <p:txEl>
                                              <p:pRg st="4" end="4"/>
                                            </p:txEl>
                                          </p:spTgt>
                                        </p:tgtEl>
                                        <p:attrNameLst>
                                          <p:attrName>style.visibility</p:attrName>
                                        </p:attrNameLst>
                                      </p:cBhvr>
                                      <p:to>
                                        <p:strVal val="visible"/>
                                      </p:to>
                                    </p:set>
                                    <p:animEffect transition="in" filter="blinds(horizontal)">
                                      <p:cBhvr>
                                        <p:cTn id="16" dur="500"/>
                                        <p:tgtEl>
                                          <p:spTgt spid="19459">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animEffect transition="in" filter="blinds(horizontal)">
                                      <p:cBhvr>
                                        <p:cTn id="19" dur="500"/>
                                        <p:tgtEl>
                                          <p:spTgt spid="19459">
                                            <p:txEl>
                                              <p:pRg st="5" end="5"/>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19459">
                                            <p:txEl>
                                              <p:pRg st="6" end="6"/>
                                            </p:txEl>
                                          </p:spTgt>
                                        </p:tgtEl>
                                        <p:attrNameLst>
                                          <p:attrName>style.visibility</p:attrName>
                                        </p:attrNameLst>
                                      </p:cBhvr>
                                      <p:to>
                                        <p:strVal val="visible"/>
                                      </p:to>
                                    </p:set>
                                    <p:animEffect transition="in" filter="blinds(horizontal)">
                                      <p:cBhvr>
                                        <p:cTn id="24" dur="500"/>
                                        <p:tgtEl>
                                          <p:spTgt spid="19459">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9459">
                                            <p:txEl>
                                              <p:pRg st="7" end="7"/>
                                            </p:txEl>
                                          </p:spTgt>
                                        </p:tgtEl>
                                        <p:attrNameLst>
                                          <p:attrName>style.visibility</p:attrName>
                                        </p:attrNameLst>
                                      </p:cBhvr>
                                      <p:to>
                                        <p:strVal val="visible"/>
                                      </p:to>
                                    </p:set>
                                    <p:animEffect transition="in" filter="blinds(horizontal)">
                                      <p:cBhvr>
                                        <p:cTn id="27" dur="500"/>
                                        <p:tgtEl>
                                          <p:spTgt spid="19459">
                                            <p:txEl>
                                              <p:pRg st="7" end="7"/>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9459">
                                            <p:txEl>
                                              <p:pRg st="8" end="8"/>
                                            </p:txEl>
                                          </p:spTgt>
                                        </p:tgtEl>
                                        <p:attrNameLst>
                                          <p:attrName>style.visibility</p:attrName>
                                        </p:attrNameLst>
                                      </p:cBhvr>
                                      <p:to>
                                        <p:strVal val="visible"/>
                                      </p:to>
                                    </p:set>
                                    <p:animEffect transition="in" filter="blinds(horizontal)">
                                      <p:cBhvr>
                                        <p:cTn id="30" dur="500"/>
                                        <p:tgtEl>
                                          <p:spTgt spid="19459">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9459">
                                            <p:txEl>
                                              <p:pRg st="9" end="9"/>
                                            </p:txEl>
                                          </p:spTgt>
                                        </p:tgtEl>
                                        <p:attrNameLst>
                                          <p:attrName>style.visibility</p:attrName>
                                        </p:attrNameLst>
                                      </p:cBhvr>
                                      <p:to>
                                        <p:strVal val="visible"/>
                                      </p:to>
                                    </p:set>
                                    <p:animEffect transition="in" filter="blinds(horizontal)">
                                      <p:cBhvr>
                                        <p:cTn id="33" dur="500"/>
                                        <p:tgtEl>
                                          <p:spTgt spid="19459">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19459">
                                            <p:txEl>
                                              <p:pRg st="10" end="10"/>
                                            </p:txEl>
                                          </p:spTgt>
                                        </p:tgtEl>
                                        <p:attrNameLst>
                                          <p:attrName>style.visibility</p:attrName>
                                        </p:attrNameLst>
                                      </p:cBhvr>
                                      <p:to>
                                        <p:strVal val="visible"/>
                                      </p:to>
                                    </p:set>
                                    <p:animEffect transition="in" filter="blinds(horizontal)">
                                      <p:cBhvr>
                                        <p:cTn id="36" dur="500"/>
                                        <p:tgtEl>
                                          <p:spTgt spid="19459">
                                            <p:txEl>
                                              <p:pRg st="10" end="10"/>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19459">
                                            <p:txEl>
                                              <p:pRg st="11" end="11"/>
                                            </p:txEl>
                                          </p:spTgt>
                                        </p:tgtEl>
                                        <p:attrNameLst>
                                          <p:attrName>style.visibility</p:attrName>
                                        </p:attrNameLst>
                                      </p:cBhvr>
                                      <p:to>
                                        <p:strVal val="visible"/>
                                      </p:to>
                                    </p:set>
                                    <p:animEffect transition="in" filter="blinds(horizontal)">
                                      <p:cBhvr>
                                        <p:cTn id="39" dur="500"/>
                                        <p:tgtEl>
                                          <p:spTgt spid="1945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248" y="273132"/>
            <a:ext cx="3184012" cy="1797153"/>
          </a:xfrm>
        </p:spPr>
        <p:txBody>
          <a:bodyPr>
            <a:normAutofit fontScale="90000"/>
          </a:bodyPr>
          <a:lstStyle/>
          <a:p>
            <a:r>
              <a:rPr lang="en-GB" dirty="0"/>
              <a:t>Design your own function’s micro- mission</a:t>
            </a:r>
          </a:p>
        </p:txBody>
      </p:sp>
      <p:sp>
        <p:nvSpPr>
          <p:cNvPr id="3" name="Content Placeholder 2"/>
          <p:cNvSpPr>
            <a:spLocks noGrp="1"/>
          </p:cNvSpPr>
          <p:nvPr>
            <p:ph sz="half" idx="1"/>
          </p:nvPr>
        </p:nvSpPr>
        <p:spPr>
          <a:xfrm>
            <a:off x="1200368" y="2404516"/>
            <a:ext cx="4271771" cy="3101982"/>
          </a:xfrm>
        </p:spPr>
        <p:txBody>
          <a:bodyPr>
            <a:noAutofit/>
          </a:bodyPr>
          <a:lstStyle/>
          <a:p>
            <a:r>
              <a:rPr lang="en-GB" sz="2400" dirty="0"/>
              <a:t>Purpose / Objective</a:t>
            </a:r>
          </a:p>
          <a:p>
            <a:r>
              <a:rPr lang="en-GB" sz="2400" dirty="0"/>
              <a:t>Vision</a:t>
            </a:r>
          </a:p>
          <a:p>
            <a:pPr lvl="1"/>
            <a:r>
              <a:rPr lang="en-GB" sz="1800" dirty="0"/>
              <a:t>What are you going to achieve?</a:t>
            </a:r>
          </a:p>
          <a:p>
            <a:r>
              <a:rPr lang="en-GB" sz="2400" dirty="0"/>
              <a:t>Mission</a:t>
            </a:r>
          </a:p>
          <a:p>
            <a:pPr lvl="1"/>
            <a:r>
              <a:rPr lang="en-GB" sz="1800" dirty="0"/>
              <a:t>What are you about?</a:t>
            </a:r>
          </a:p>
          <a:p>
            <a:pPr lvl="1"/>
            <a:r>
              <a:rPr lang="en-GB" sz="1800" dirty="0"/>
              <a:t>Who are you serving?</a:t>
            </a:r>
          </a:p>
          <a:p>
            <a:r>
              <a:rPr lang="en-GB" sz="2400" dirty="0"/>
              <a:t>Aims / Way of Working</a:t>
            </a:r>
          </a:p>
          <a:p>
            <a:r>
              <a:rPr lang="en-GB" sz="2400" i="1" dirty="0"/>
              <a:t>But embedded within the Institution’s Strategy</a:t>
            </a:r>
          </a:p>
        </p:txBody>
      </p:sp>
      <p:sp>
        <p:nvSpPr>
          <p:cNvPr id="4" name="Content Placeholder 3">
            <a:extLst>
              <a:ext uri="{FF2B5EF4-FFF2-40B4-BE49-F238E27FC236}">
                <a16:creationId xmlns:a16="http://schemas.microsoft.com/office/drawing/2014/main" id="{521AE59E-F736-AD4A-A9DA-184555B251F7}"/>
              </a:ext>
            </a:extLst>
          </p:cNvPr>
          <p:cNvSpPr>
            <a:spLocks noGrp="1"/>
          </p:cNvSpPr>
          <p:nvPr>
            <p:ph sz="half" idx="2"/>
          </p:nvPr>
        </p:nvSpPr>
        <p:spPr>
          <a:xfrm>
            <a:off x="6421443" y="2404515"/>
            <a:ext cx="5204500" cy="4328793"/>
          </a:xfrm>
        </p:spPr>
        <p:txBody>
          <a:bodyPr>
            <a:normAutofit fontScale="40000" lnSpcReduction="20000"/>
          </a:bodyPr>
          <a:lstStyle/>
          <a:p>
            <a:pPr marL="342900">
              <a:lnSpc>
                <a:spcPct val="120000"/>
              </a:lnSpc>
            </a:pPr>
            <a:r>
              <a:rPr lang="en-US" sz="5000" dirty="0"/>
              <a:t>Undertake a SWOT </a:t>
            </a:r>
          </a:p>
          <a:p>
            <a:pPr marL="342900">
              <a:lnSpc>
                <a:spcPct val="120000"/>
              </a:lnSpc>
            </a:pPr>
            <a:r>
              <a:rPr lang="en-US" sz="5000" dirty="0"/>
              <a:t>Align the following</a:t>
            </a:r>
          </a:p>
          <a:p>
            <a:pPr lvl="2">
              <a:lnSpc>
                <a:spcPct val="120000"/>
              </a:lnSpc>
            </a:pPr>
            <a:r>
              <a:rPr lang="en-US" sz="5000" dirty="0"/>
              <a:t>Strengths &amp; Opportunities </a:t>
            </a:r>
          </a:p>
          <a:p>
            <a:pPr lvl="2">
              <a:lnSpc>
                <a:spcPct val="120000"/>
              </a:lnSpc>
            </a:pPr>
            <a:r>
              <a:rPr lang="en-US" sz="5000" dirty="0"/>
              <a:t>Threats &amp; Weaknesses</a:t>
            </a:r>
          </a:p>
          <a:p>
            <a:pPr lvl="2">
              <a:lnSpc>
                <a:spcPct val="120000"/>
              </a:lnSpc>
            </a:pPr>
            <a:r>
              <a:rPr lang="en-US" sz="5000" dirty="0"/>
              <a:t>Strengths &amp; Threats</a:t>
            </a:r>
          </a:p>
          <a:p>
            <a:pPr lvl="2">
              <a:lnSpc>
                <a:spcPct val="120000"/>
              </a:lnSpc>
            </a:pPr>
            <a:r>
              <a:rPr lang="en-US" sz="5000" dirty="0"/>
              <a:t>Weaknesses &amp; Opportunities</a:t>
            </a:r>
          </a:p>
          <a:p>
            <a:pPr marL="342900">
              <a:lnSpc>
                <a:spcPct val="120000"/>
              </a:lnSpc>
            </a:pPr>
            <a:r>
              <a:rPr lang="en-US" sz="5000" dirty="0"/>
              <a:t>What are the key Opportunities that should be explored?</a:t>
            </a:r>
          </a:p>
          <a:p>
            <a:pPr marL="342900">
              <a:lnSpc>
                <a:spcPct val="120000"/>
              </a:lnSpc>
            </a:pPr>
            <a:r>
              <a:rPr lang="en-US" sz="5000" dirty="0"/>
              <a:t>What are the key Threats that should be explored?</a:t>
            </a:r>
          </a:p>
          <a:p>
            <a:endParaRPr lang="en-US" dirty="0"/>
          </a:p>
        </p:txBody>
      </p:sp>
      <p:sp>
        <p:nvSpPr>
          <p:cNvPr id="6" name="Title 1">
            <a:extLst>
              <a:ext uri="{FF2B5EF4-FFF2-40B4-BE49-F238E27FC236}">
                <a16:creationId xmlns:a16="http://schemas.microsoft.com/office/drawing/2014/main" id="{6C1B4BE5-3D04-3C46-B5AB-CDE775B80A2A}"/>
              </a:ext>
            </a:extLst>
          </p:cNvPr>
          <p:cNvSpPr txBox="1">
            <a:spLocks/>
          </p:cNvSpPr>
          <p:nvPr/>
        </p:nvSpPr>
        <p:spPr bwMode="black">
          <a:xfrm>
            <a:off x="6670529" y="273132"/>
            <a:ext cx="3184012" cy="1797153"/>
          </a:xfrm>
          <a:prstGeom prst="rect">
            <a:avLst/>
          </a:prstGeom>
          <a:solidFill>
            <a:srgbClr val="FFFFFF"/>
          </a:solidFill>
          <a:ln w="31750" cap="sq">
            <a:solidFill>
              <a:srgbClr val="404040"/>
            </a:solidFill>
            <a:miter lim="800000"/>
          </a:ln>
        </p:spPr>
        <p:txBody>
          <a:bodyPr vert="horz" lIns="182880" tIns="182880" rIns="182880" bIns="182880" rtlCol="0" anchor="ctr">
            <a:normAutofit fontScale="97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Undertake a SWOT for your </a:t>
            </a:r>
            <a:r>
              <a:rPr lang="en-GB" dirty="0" err="1"/>
              <a:t>funtion</a:t>
            </a:r>
            <a:endParaRPr lang="en-GB" dirty="0"/>
          </a:p>
        </p:txBody>
      </p:sp>
    </p:spTree>
    <p:extLst>
      <p:ext uri="{BB962C8B-B14F-4D97-AF65-F5344CB8AC3E}">
        <p14:creationId xmlns:p14="http://schemas.microsoft.com/office/powerpoint/2010/main" val="67437526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539</TotalTime>
  <Words>1612</Words>
  <Application>Microsoft Office PowerPoint</Application>
  <PresentationFormat>Widescreen</PresentationFormat>
  <Paragraphs>304</Paragraphs>
  <Slides>36</Slides>
  <Notes>15</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50" baseType="lpstr">
      <vt:lpstr>ＭＳ Ｐゴシック</vt:lpstr>
      <vt:lpstr>Arial</vt:lpstr>
      <vt:lpstr>Calibri</vt:lpstr>
      <vt:lpstr>Comic Sans MS</vt:lpstr>
      <vt:lpstr>FordBold</vt:lpstr>
      <vt:lpstr>Ford-BoldExt</vt:lpstr>
      <vt:lpstr>FordLight</vt:lpstr>
      <vt:lpstr>Gill Sans</vt:lpstr>
      <vt:lpstr>Gill Sans MT</vt:lpstr>
      <vt:lpstr>Times New Roman</vt:lpstr>
      <vt:lpstr>Wingdings</vt:lpstr>
      <vt:lpstr>ヒラギノ角ゴ Pro W3</vt:lpstr>
      <vt:lpstr>Parcel</vt:lpstr>
      <vt:lpstr>Clip</vt:lpstr>
      <vt:lpstr>Croeso / Welcome</vt:lpstr>
      <vt:lpstr>Mapping the HE External Environment </vt:lpstr>
      <vt:lpstr>PowerPoint Presentation</vt:lpstr>
      <vt:lpstr>Top 8 Tech Trends for 2020</vt:lpstr>
      <vt:lpstr>GEN Z: 1995-2015</vt:lpstr>
      <vt:lpstr>ABC of Welsh HE External Environmental Factors</vt:lpstr>
      <vt:lpstr>1,2,3… of Welsh HE External Environmental Factors </vt:lpstr>
      <vt:lpstr>Strategic Thinking and the External Environment</vt:lpstr>
      <vt:lpstr>STEEPLE</vt:lpstr>
      <vt:lpstr>PowerPoint Presentation</vt:lpstr>
      <vt:lpstr>STEEPLE Activity </vt:lpstr>
      <vt:lpstr>Presenting the Key External Environmental Factors</vt:lpstr>
      <vt:lpstr>Knowledge share</vt:lpstr>
      <vt:lpstr>PowerPoint Presentation</vt:lpstr>
      <vt:lpstr>PowerPoint Presentation</vt:lpstr>
      <vt:lpstr>Strategic Thinking – responding to the external environment</vt:lpstr>
      <vt:lpstr>PowerPoint Presentation</vt:lpstr>
      <vt:lpstr>What is the purpose of your institution?</vt:lpstr>
      <vt:lpstr>PowerPoint Presentation</vt:lpstr>
      <vt:lpstr>What is Strategy?</vt:lpstr>
      <vt:lpstr>Strategy vs. Tactics</vt:lpstr>
      <vt:lpstr>Strategy and Tactics</vt:lpstr>
      <vt:lpstr>Strategy v. Tactics</vt:lpstr>
      <vt:lpstr>Tools for Strategic Thinking: SWOT</vt:lpstr>
      <vt:lpstr>Risks of Entrepreneurial thinking?</vt:lpstr>
      <vt:lpstr>Tools for Strategic Thinking: The Boston Box</vt:lpstr>
      <vt:lpstr>Developing the strategy</vt:lpstr>
      <vt:lpstr>Mission or Vision?</vt:lpstr>
      <vt:lpstr>Visions &amp; Visioning</vt:lpstr>
      <vt:lpstr>Second Curve Thinking Sigmoid Curve (Charles Handy, 1995)</vt:lpstr>
      <vt:lpstr>Visions &amp; Visioning</vt:lpstr>
      <vt:lpstr>Purpose of a Mission and Vision  </vt:lpstr>
      <vt:lpstr>Purpose of a Mission and Vision  </vt:lpstr>
      <vt:lpstr>Micro Mission &amp; Vision</vt:lpstr>
      <vt:lpstr>PowerPoint Presentation</vt:lpstr>
      <vt:lpstr>Design your own function’s micro- mission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 Welcome</dc:title>
  <dc:creator>Gary Reed</dc:creator>
  <cp:lastModifiedBy>Sara Mills</cp:lastModifiedBy>
  <cp:revision>16</cp:revision>
  <cp:lastPrinted>2020-11-20T12:54:20Z</cp:lastPrinted>
  <dcterms:created xsi:type="dcterms:W3CDTF">2020-11-12T16:30:59Z</dcterms:created>
  <dcterms:modified xsi:type="dcterms:W3CDTF">2020-11-20T13:55:17Z</dcterms:modified>
</cp:coreProperties>
</file>