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80" r:id="rId4"/>
    <p:sldId id="281" r:id="rId5"/>
    <p:sldId id="283" r:id="rId6"/>
    <p:sldId id="282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79" r:id="rId18"/>
    <p:sldId id="278" r:id="rId19"/>
    <p:sldId id="276" r:id="rId2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FF00"/>
    <a:srgbClr val="00FF00"/>
    <a:srgbClr val="00FFFF"/>
    <a:srgbClr val="0066FF"/>
    <a:srgbClr val="CC3399"/>
    <a:srgbClr val="FF3300"/>
    <a:srgbClr val="FF33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918" autoAdjust="0"/>
    <p:restoredTop sz="94660"/>
  </p:normalViewPr>
  <p:slideViewPr>
    <p:cSldViewPr>
      <p:cViewPr>
        <p:scale>
          <a:sx n="80" d="100"/>
          <a:sy n="80" d="100"/>
        </p:scale>
        <p:origin x="-2988" y="-738"/>
      </p:cViewPr>
      <p:guideLst>
        <p:guide orient="horz" pos="119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92B506-F871-4978-828B-B8CE18A0F49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AC1448-D630-44E0-B63C-6F48FCD218B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3C4EEB-B9B2-46C3-85D0-78DA968F9D7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56F7AC-B76D-4550-9156-05149E13C7B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EB50527-9FFC-471A-85B9-6FB27101E5D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421985-2396-487F-AD1E-EE55809B25E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4B4707-3B66-4CCC-969D-8C1393F21A1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776B61-566F-4DBF-85DB-829046046E7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EB883E-1F08-4EE0-8386-6B8E942F4BA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0A1BAC-4371-46FF-BCFF-BD6449C574C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E4D983-F0D6-4F05-A0C5-6D8A1EABD84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CC3399"/>
            </a:gs>
            <a:gs pos="50000">
              <a:srgbClr val="FFCCFF"/>
            </a:gs>
            <a:gs pos="100000">
              <a:srgbClr val="CC3399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C294405-82B4-4AA2-9B1B-99D9D3E6D50B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Tm="30000">
    <p:pull dir="d"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AutoShape 10"/>
          <p:cNvSpPr>
            <a:spLocks noChangeArrowheads="1"/>
          </p:cNvSpPr>
          <p:nvPr/>
        </p:nvSpPr>
        <p:spPr bwMode="auto">
          <a:xfrm>
            <a:off x="251520" y="1628800"/>
            <a:ext cx="8389937" cy="4895850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3" name="AutoShape 5"/>
          <p:cNvSpPr>
            <a:spLocks noChangeArrowheads="1"/>
          </p:cNvSpPr>
          <p:nvPr/>
        </p:nvSpPr>
        <p:spPr bwMode="auto">
          <a:xfrm>
            <a:off x="376238" y="188913"/>
            <a:ext cx="8389937" cy="1150937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468313" y="474663"/>
            <a:ext cx="8207375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Cyfnod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Allweddol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2: 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Blwyddyn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5 -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Rhif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GB" sz="30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431800" y="2060575"/>
            <a:ext cx="82804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Mae 15 o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gwestiynau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430213" y="3008313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600" b="1" dirty="0" smtClean="0">
                <a:solidFill>
                  <a:schemeClr val="accent6"/>
                </a:solidFill>
                <a:latin typeface="Comic Sans MS" pitchFamily="66" charset="0"/>
              </a:rPr>
              <a:t>Bydd pob un yn aros ar y sgrin am </a:t>
            </a:r>
            <a:r>
              <a:rPr lang="cy-GB" sz="3600" b="1" dirty="0" smtClean="0">
                <a:solidFill>
                  <a:srgbClr val="FF0000"/>
                </a:solidFill>
                <a:latin typeface="Comic Sans MS" pitchFamily="66" charset="0"/>
              </a:rPr>
              <a:t>30 eiliad. 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431800" y="4541838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lawr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yr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ateb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bob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cwestiwn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5" grpId="0"/>
      <p:bldP spid="2056" grpId="0"/>
      <p:bldP spid="205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8" name="AutoShape 8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Roedd gan silff lyfrau 39 o lyfrau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arni.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Os byddai 12 yn cael eu symud,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faint o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lyfrau byddai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ar ôl?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25614" name="Group 14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25612" name="AutoShape 12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13" name="AutoShape 13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867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Mae gan sgwâr ochrau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 20cm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 hyd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Nodwch gyfanswm y pellter o amgylch y sgwâr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28680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28681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2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970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Os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yw’n Ionawr 12</a:t>
            </a:r>
            <a:r>
              <a:rPr lang="en-GB" sz="4000" b="1" baseline="30000" dirty="0" smtClean="0">
                <a:solidFill>
                  <a:schemeClr val="accent6"/>
                </a:solidFill>
                <a:latin typeface="Comic Sans MS" pitchFamily="66" charset="0"/>
              </a:rPr>
              <a:t>fed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heddiw,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beth fydd y dyddiad ar y diwrnod hwn yr wythnos nesaf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grpSp>
        <p:nvGrpSpPr>
          <p:cNvPr id="29704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29705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06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Mae gwyliau yn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costio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 £300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Os ydych yn talu 10% o flaendal,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faint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 flaendal wnaethoch chi dalu? 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1752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1753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54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centimetr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2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etr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0728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0729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730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pump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40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?</a:t>
            </a:r>
          </a:p>
        </p:txBody>
      </p:sp>
      <p:grpSp>
        <p:nvGrpSpPr>
          <p:cNvPr id="32776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2777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778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lawr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 tri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lluosrif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cyntaf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6.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3800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3801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02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Dyblwch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12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yna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tynnwch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6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ffwrdd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4824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4825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826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584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Beth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un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traean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dri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deg?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5848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5849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850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Roedd gan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flwch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arian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36c ynddo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.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Os fyddech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ychwanegu 14c arall,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faint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arian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fyddai bellach yn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blwch arian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6872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6873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4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789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Dechreuodd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raglen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deledu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am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7:20 yp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 daeth i ben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25 munud yn ddiweddarach.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Am faint o'r gloch oedd yn gorffen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7896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7897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898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Pa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un sy’n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drymach,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1200g neu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1.1cg?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8920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8921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922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Mae naddwyr pensiliau yn cael eu gwerthu mewn pecynnau o 4. Faint o naddwyr pensiliau fyddai mewn 9 o becynnau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9944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9945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46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Adiwch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£2.60 and £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2.20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gyda’i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gilydd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40968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40969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970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198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Faint o raddau sydd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mewn hanner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tro?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41992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41993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994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431800" y="19161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Nawr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paratowch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wirio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eich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atebion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  <a:r>
              <a:rPr lang="en-GB" sz="6000" b="1" dirty="0">
                <a:solidFill>
                  <a:schemeClr val="accent2"/>
                </a:solidFill>
                <a:latin typeface="Comic Sans MS" pitchFamily="66" charset="0"/>
              </a:rPr>
              <a:t>.</a:t>
            </a:r>
          </a:p>
        </p:txBody>
      </p:sp>
    </p:spTree>
  </p:cSld>
  <p:clrMapOvr>
    <a:masterClrMapping/>
  </p:clrMapOvr>
  <p:transition advTm="15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Atebion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539750" y="1484313"/>
            <a:ext cx="3743325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27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2.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80cm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3.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</a:t>
            </a:r>
            <a:r>
              <a:rPr lang="en-GB" sz="2800" b="1" dirty="0" err="1" smtClean="0">
                <a:solidFill>
                  <a:schemeClr val="accent2"/>
                </a:solidFill>
                <a:latin typeface="Comic Sans MS" pitchFamily="66" charset="0"/>
              </a:rPr>
              <a:t>Ionawr</a:t>
            </a:r>
            <a:r>
              <a:rPr lang="en-GB" sz="2800" b="1" dirty="0" smtClean="0">
                <a:solidFill>
                  <a:schemeClr val="accent2"/>
                </a:solidFill>
                <a:latin typeface="Comic Sans MS" pitchFamily="66" charset="0"/>
              </a:rPr>
              <a:t> 19</a:t>
            </a:r>
            <a:r>
              <a:rPr lang="en-GB" sz="2800" b="1" baseline="30000" dirty="0" smtClean="0">
                <a:solidFill>
                  <a:schemeClr val="accent2"/>
                </a:solidFill>
                <a:latin typeface="Comic Sans MS" pitchFamily="66" charset="0"/>
              </a:rPr>
              <a:t>fed</a:t>
            </a:r>
            <a:endParaRPr lang="en-GB" sz="28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4.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£30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5.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200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6. 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8</a:t>
            </a:r>
            <a:endParaRPr lang="en-GB" sz="2800" b="1" dirty="0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7. 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6, 12, 18</a:t>
            </a:r>
            <a:endParaRPr lang="en-GB" sz="2800" b="1" dirty="0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8. 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18</a:t>
            </a:r>
            <a:endParaRPr lang="en-GB" sz="2800" b="1" dirty="0">
              <a:solidFill>
                <a:srgbClr val="3399FF"/>
              </a:solidFill>
              <a:latin typeface="Comic Sans MS" pitchFamily="66" charset="0"/>
            </a:endParaRPr>
          </a:p>
        </p:txBody>
      </p:sp>
      <p:sp>
        <p:nvSpPr>
          <p:cNvPr id="26632" name="Line 8"/>
          <p:cNvSpPr>
            <a:spLocks noChangeShapeType="1"/>
          </p:cNvSpPr>
          <p:nvPr/>
        </p:nvSpPr>
        <p:spPr bwMode="auto">
          <a:xfrm>
            <a:off x="4572000" y="1268413"/>
            <a:ext cx="0" cy="5256212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6633" name="Rectangle 9"/>
          <p:cNvSpPr>
            <a:spLocks noChangeArrowheads="1"/>
          </p:cNvSpPr>
          <p:nvPr/>
        </p:nvSpPr>
        <p:spPr bwMode="auto">
          <a:xfrm>
            <a:off x="4787900" y="1484313"/>
            <a:ext cx="3743325" cy="382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9.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10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10.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</a:t>
            </a:r>
            <a:r>
              <a:rPr lang="en-GB" sz="2800" b="1" dirty="0" smtClean="0">
                <a:solidFill>
                  <a:schemeClr val="accent2"/>
                </a:solidFill>
                <a:latin typeface="Comic Sans MS" pitchFamily="66" charset="0"/>
              </a:rPr>
              <a:t>50c</a:t>
            </a:r>
          </a:p>
          <a:p>
            <a:pPr>
              <a:lnSpc>
                <a:spcPct val="125000"/>
              </a:lnSpc>
            </a:pPr>
            <a:r>
              <a:rPr lang="en-GB" sz="2800" b="1" dirty="0" smtClean="0">
                <a:solidFill>
                  <a:srgbClr val="3399FF"/>
                </a:solidFill>
                <a:latin typeface="Comic Sans MS" pitchFamily="66" charset="0"/>
              </a:rPr>
              <a:t>11.</a:t>
            </a:r>
            <a:r>
              <a:rPr lang="en-GB" sz="2800" b="1" dirty="0" smtClean="0">
                <a:solidFill>
                  <a:schemeClr val="accent2"/>
                </a:solidFill>
                <a:latin typeface="Comic Sans MS" pitchFamily="66" charset="0"/>
              </a:rPr>
              <a:t>	7:45 </a:t>
            </a:r>
            <a:r>
              <a:rPr lang="en-GB" sz="2800" b="1" dirty="0" err="1" smtClean="0">
                <a:solidFill>
                  <a:schemeClr val="accent2"/>
                </a:solidFill>
                <a:latin typeface="Comic Sans MS" pitchFamily="66" charset="0"/>
              </a:rPr>
              <a:t>yp</a:t>
            </a:r>
            <a:endParaRPr lang="en-GB" sz="2800" b="1" dirty="0" smtClean="0">
              <a:solidFill>
                <a:schemeClr val="accent2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 dirty="0" smtClean="0">
                <a:solidFill>
                  <a:srgbClr val="3399FF"/>
                </a:solidFill>
                <a:latin typeface="Comic Sans MS" pitchFamily="66" charset="0"/>
              </a:rPr>
              <a:t>12</a:t>
            </a: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1200g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13.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36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14.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£4.80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15.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180°</a:t>
            </a:r>
          </a:p>
        </p:txBody>
      </p:sp>
      <p:grpSp>
        <p:nvGrpSpPr>
          <p:cNvPr id="26634" name="Group 10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26635" name="AutoShape 11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636" name="AutoShape 12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>
    <p:pull dir="d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9" grpId="0"/>
      <p:bldP spid="2663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advClick="0"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</TotalTime>
  <Words>221</Words>
  <Application>Microsoft Office PowerPoint</Application>
  <PresentationFormat>On-screen Show (4:3)</PresentationFormat>
  <Paragraphs>52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BTaylor</dc:creator>
  <cp:lastModifiedBy>WeMJones</cp:lastModifiedBy>
  <cp:revision>52</cp:revision>
  <dcterms:created xsi:type="dcterms:W3CDTF">2006-05-09T10:41:48Z</dcterms:created>
  <dcterms:modified xsi:type="dcterms:W3CDTF">2014-08-04T15:27:00Z</dcterms:modified>
</cp:coreProperties>
</file>