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315" r:id="rId6"/>
    <p:sldId id="316" r:id="rId7"/>
    <p:sldId id="327" r:id="rId8"/>
    <p:sldId id="328" r:id="rId9"/>
    <p:sldId id="300" r:id="rId10"/>
    <p:sldId id="301" r:id="rId11"/>
    <p:sldId id="302" r:id="rId12"/>
    <p:sldId id="303" r:id="rId13"/>
    <p:sldId id="332" r:id="rId14"/>
    <p:sldId id="331" r:id="rId15"/>
    <p:sldId id="319" r:id="rId16"/>
    <p:sldId id="320" r:id="rId17"/>
    <p:sldId id="321" r:id="rId18"/>
    <p:sldId id="305" r:id="rId19"/>
    <p:sldId id="311" r:id="rId20"/>
    <p:sldId id="322" r:id="rId21"/>
    <p:sldId id="306" r:id="rId22"/>
    <p:sldId id="333" r:id="rId23"/>
    <p:sldId id="312" r:id="rId24"/>
    <p:sldId id="313" r:id="rId25"/>
    <p:sldId id="329" r:id="rId26"/>
    <p:sldId id="330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5588"/>
  </p:normalViewPr>
  <p:slideViewPr>
    <p:cSldViewPr>
      <p:cViewPr varScale="1">
        <p:scale>
          <a:sx n="100" d="100"/>
          <a:sy n="100" d="100"/>
        </p:scale>
        <p:origin x="142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F4B96860-502C-454D-9214-F84E15D7E87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B00EB98F-C706-4299-84A5-E830CE0ED0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46A531E7-ED25-4937-B6B5-256E12BD26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BD3F0B8-D543-4790-8A4C-99251BE813CD}" type="slidenum">
              <a:rPr lang="en-GB" altLang="en-US">
                <a:latin typeface="Times New Roman" panose="02020603050405020304" pitchFamily="18" charset="0"/>
              </a:rPr>
              <a:pPr eaLnBrk="1" hangingPunct="1"/>
              <a:t>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36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3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60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CE5DF383-6193-45BF-8CDC-B560F1C0729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AA483D5B-62A9-4719-B7B1-2F48DD8600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BBCEE744-56BD-4678-8992-8F1CC03F3D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C4E769D-023F-4161-AB19-CA99E3B70C4A}" type="slidenum">
              <a:rPr lang="en-GB" altLang="en-US">
                <a:latin typeface="Times New Roman" panose="02020603050405020304" pitchFamily="18" charset="0"/>
              </a:rPr>
              <a:pPr eaLnBrk="1" hangingPunct="1"/>
              <a:t>6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87804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CD2583B9-529E-43DE-8FBF-B0E31E6995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893B22F1-AA63-4E7B-A396-C4935B8D3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47BF37BE-B3BD-4C19-8462-E20A9A28F4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D1347B9-A0E5-4C38-93BD-DE4F02C32698}" type="slidenum">
              <a:rPr lang="en-GB" altLang="en-US">
                <a:latin typeface="Times New Roman" panose="02020603050405020304" pitchFamily="18" charset="0"/>
              </a:rPr>
              <a:pPr eaLnBrk="1" hangingPunct="1"/>
              <a:t>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89401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F6ACAF9A-498B-4011-901D-E53FBBF9980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73C4ADB9-1BCF-4DD1-9803-A748714952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78737001-DFD0-4CF2-9196-5B9E8C36BB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05ADD46-A9FE-4D68-A77A-673E960FC7A3}" type="slidenum">
              <a:rPr lang="en-GB" altLang="en-US">
                <a:latin typeface="Times New Roman" panose="02020603050405020304" pitchFamily="18" charset="0"/>
              </a:rPr>
              <a:pPr eaLnBrk="1" hangingPunct="1"/>
              <a:t>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93297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AD0A2991-5AC7-4BC6-B03D-F58DB31F8C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6012FDA-5297-4359-8CEE-493FC1557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400DB14E-E643-4AD0-8D0F-F4D5C5BF0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015E481-5FC8-45EA-B5B6-63B5F99C51E8}" type="slidenum">
              <a:rPr lang="en-GB" altLang="en-US">
                <a:latin typeface="Times New Roman" panose="02020603050405020304" pitchFamily="18" charset="0"/>
              </a:rPr>
              <a:pPr eaLnBrk="1" hangingPunct="1"/>
              <a:t>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14725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AD0A2991-5AC7-4BC6-B03D-F58DB31F8C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6012FDA-5297-4359-8CEE-493FC1557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400DB14E-E643-4AD0-8D0F-F4D5C5BF0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015E481-5FC8-45EA-B5B6-63B5F99C51E8}" type="slidenum">
              <a:rPr lang="en-GB" altLang="en-US">
                <a:latin typeface="Times New Roman" panose="02020603050405020304" pitchFamily="18" charset="0"/>
              </a:rPr>
              <a:pPr eaLnBrk="1" hangingPunct="1"/>
              <a:t>10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24501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AD0A2991-5AC7-4BC6-B03D-F58DB31F8C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6012FDA-5297-4359-8CEE-493FC1557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400DB14E-E643-4AD0-8D0F-F4D5C5BF0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015E481-5FC8-45EA-B5B6-63B5F99C51E8}" type="slidenum">
              <a:rPr lang="en-GB" altLang="en-US">
                <a:latin typeface="Times New Roman" panose="02020603050405020304" pitchFamily="18" charset="0"/>
              </a:rPr>
              <a:pPr eaLnBrk="1" hangingPunct="1"/>
              <a:t>11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69440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3A8EC65A-B7A4-4F79-BAFB-7F5A7F8B81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4622F184-E8DE-4FFA-889B-678E7095F7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C073D7CC-B1F7-4748-A51C-318B3B5DB4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3CE71DB-6D38-4500-89A7-EA24896732EA}" type="slidenum">
              <a:rPr lang="en-GB" altLang="en-US">
                <a:latin typeface="Times New Roman" panose="02020603050405020304" pitchFamily="18" charset="0"/>
              </a:rPr>
              <a:pPr eaLnBrk="1" hangingPunct="1"/>
              <a:t>12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38958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4DA62092-7D8A-4C79-A166-2CD50BB6CE2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E5F5C3D3-4689-4E44-965B-5BD0B8BDB8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B3D63215-AE37-4B33-A60A-02048FA965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3DA34B8-B318-4362-AD7A-22E122F144DE}" type="slidenum">
              <a:rPr lang="en-GB" altLang="en-US">
                <a:latin typeface="Times New Roman" panose="02020603050405020304" pitchFamily="18" charset="0"/>
              </a:rPr>
              <a:pPr eaLnBrk="1" hangingPunct="1"/>
              <a:t>13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77282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DCA0830C-9360-43A5-94FE-CF2E524A64A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5BCEF58C-13FB-4FE8-AF15-D089A8FCCD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8F744524-DDCD-4636-9D1B-271B2DF21B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36E2504-27BB-4707-BA68-BA49EDF87D9E}" type="slidenum">
              <a:rPr lang="en-GB" altLang="en-US">
                <a:latin typeface="Times New Roman" panose="02020603050405020304" pitchFamily="18" charset="0"/>
              </a:rPr>
              <a:pPr eaLnBrk="1" hangingPunct="1"/>
              <a:t>14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42074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D948D778-728A-4D9E-8A07-B4FFEFB7422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C9FE994C-D403-4114-AE9E-9BA5443285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C7F2C6D1-FE0A-482A-A25F-F20257EE98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57ADB01-CBAD-4BBB-BE7D-912973A98917}" type="slidenum">
              <a:rPr lang="en-GB" altLang="en-US">
                <a:latin typeface="Times New Roman" panose="02020603050405020304" pitchFamily="18" charset="0"/>
              </a:rPr>
              <a:pPr eaLnBrk="1" hangingPunct="1"/>
              <a:t>15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32130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9D4989C6-0A51-4B3F-9FE5-F4F81C9DE9F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1F43DD6B-707F-443E-B500-5BB405AD93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90887E16-4821-4CA0-96FD-353166F98A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6918DDC-A465-48D9-9B70-62AAFF470CB8}" type="slidenum">
              <a:rPr lang="en-GB" altLang="en-US">
                <a:latin typeface="Times New Roman" panose="02020603050405020304" pitchFamily="18" charset="0"/>
              </a:rPr>
              <a:pPr eaLnBrk="1" hangingPunct="1"/>
              <a:t>16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6142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0CCF4197-6F46-4117-814D-30155F75C2A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04A4DEC3-3229-483D-A7D0-20E4A51E6C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85695232-125C-400C-9AAD-A206A60102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45CF0A3-EA29-40C6-8AEE-F5496C452089}" type="slidenum">
              <a:rPr lang="en-GB" altLang="en-US">
                <a:latin typeface="Times New Roman" panose="02020603050405020304" pitchFamily="18" charset="0"/>
              </a:rPr>
              <a:pPr eaLnBrk="1" hangingPunct="1"/>
              <a:t>17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42079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A8C50B05-8EEE-468D-A92E-7554E26230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CB2FDA96-56C0-47CA-9250-D4E60DAF9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7E710B2C-3ADC-4B90-AE55-909A43CEA7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8DB1733-31D8-4006-8693-890A8546955D}" type="slidenum">
              <a:rPr lang="en-GB" altLang="en-US">
                <a:latin typeface="Times New Roman" panose="02020603050405020304" pitchFamily="18" charset="0"/>
              </a:rPr>
              <a:pPr eaLnBrk="1" hangingPunct="1"/>
              <a:t>18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1358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A8C50B05-8EEE-468D-A92E-7554E26230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CB2FDA96-56C0-47CA-9250-D4E60DAF9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7E710B2C-3ADC-4B90-AE55-909A43CEA7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8DB1733-31D8-4006-8693-890A8546955D}" type="slidenum">
              <a:rPr lang="en-GB" altLang="en-US">
                <a:latin typeface="Times New Roman" panose="02020603050405020304" pitchFamily="18" charset="0"/>
              </a:rPr>
              <a:pPr eaLnBrk="1" hangingPunct="1"/>
              <a:t>19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48520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7F035614-393D-46DA-93D7-81A532BC1B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2895D027-AD0F-46BA-A6DE-98C21D4B0F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614550D1-1F90-4240-ACC6-8C4B1109FE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3AED6C3-EDE2-47FA-8ADE-C4ACDC8371BB}" type="slidenum">
              <a:rPr lang="en-GB" altLang="en-US">
                <a:latin typeface="Times New Roman" panose="02020603050405020304" pitchFamily="18" charset="0"/>
              </a:rPr>
              <a:pPr eaLnBrk="1" hangingPunct="1"/>
              <a:t>20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07868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A711DCA2-4F1E-44A2-B4FB-AADC56B6005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33E83A1C-399F-47CC-B860-110DC1C9D1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CC4CA436-56C5-486D-A6BD-FA02B3A3D0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68EB55A-EF4F-41D1-98CF-154FFDC0EFBB}" type="slidenum">
              <a:rPr lang="en-GB" altLang="en-US">
                <a:latin typeface="Times New Roman" panose="02020603050405020304" pitchFamily="18" charset="0"/>
              </a:rPr>
              <a:pPr eaLnBrk="1" hangingPunct="1"/>
              <a:t>21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6641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hartford.com/business-playbook/in-depth/business-primary-second-research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>
                <a:solidFill>
                  <a:srgbClr val="FFCC00"/>
                </a:solidFill>
              </a:rPr>
              <a:t>Digital Skills and Research Methods (DSR)</a:t>
            </a:r>
            <a:br>
              <a:rPr lang="en-GB" altLang="en-US" b="1" dirty="0">
                <a:solidFill>
                  <a:srgbClr val="FFCC00"/>
                </a:solidFill>
              </a:rPr>
            </a:br>
            <a:r>
              <a:rPr lang="en-GB" altLang="en-US" b="1" dirty="0">
                <a:solidFill>
                  <a:srgbClr val="FFCC00"/>
                </a:solidFill>
              </a:rPr>
              <a:t>BMSW 4003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3779912" y="3429124"/>
            <a:ext cx="5364088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5: Topic 2:</a:t>
            </a:r>
          </a:p>
          <a:p>
            <a:pPr algn="ctr"/>
            <a:r>
              <a:rPr lang="en-GB" sz="2400" b="1" dirty="0"/>
              <a:t> Data Collection Methods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3">
            <a:extLst>
              <a:ext uri="{FF2B5EF4-FFF2-40B4-BE49-F238E27FC236}">
                <a16:creationId xmlns:a16="http://schemas.microsoft.com/office/drawing/2014/main" id="{8EA1E799-F92A-4E45-96FB-056D02E85D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A900B68-6015-4E77-A5AA-217C9DE2E519}" type="slidenum">
              <a:rPr lang="en-GB" altLang="en-US"/>
              <a:pPr eaLnBrk="1" hangingPunct="1"/>
              <a:t>2</a:t>
            </a:fld>
            <a:endParaRPr lang="en-GB" altLang="en-US"/>
          </a:p>
        </p:txBody>
      </p:sp>
      <p:sp>
        <p:nvSpPr>
          <p:cNvPr id="5123" name="Title 1">
            <a:extLst>
              <a:ext uri="{FF2B5EF4-FFF2-40B4-BE49-F238E27FC236}">
                <a16:creationId xmlns:a16="http://schemas.microsoft.com/office/drawing/2014/main" id="{1D6C6B8E-42AE-4ABD-A425-9A42C4F39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Learning outcomes</a:t>
            </a:r>
          </a:p>
        </p:txBody>
      </p:sp>
      <p:sp>
        <p:nvSpPr>
          <p:cNvPr id="11268" name="Content Placeholder 2">
            <a:extLst>
              <a:ext uri="{FF2B5EF4-FFF2-40B4-BE49-F238E27FC236}">
                <a16:creationId xmlns:a16="http://schemas.microsoft.com/office/drawing/2014/main" id="{47884219-D6FE-4012-A6A8-BA339FEF454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73238"/>
            <a:ext cx="7772400" cy="3724275"/>
          </a:xfrm>
        </p:spPr>
        <p:txBody>
          <a:bodyPr>
            <a:normAutofit fontScale="85000" lnSpcReduction="20000"/>
          </a:bodyPr>
          <a:lstStyle/>
          <a:p>
            <a:pPr algn="just">
              <a:buFont typeface="Wingdings" panose="05000000000000000000" pitchFamily="2" charset="2"/>
              <a:buNone/>
            </a:pPr>
            <a:r>
              <a:rPr lang="en-GB" altLang="en-US" b="1" dirty="0">
                <a:latin typeface="Calibri" panose="020F0502020204030204" pitchFamily="34" charset="0"/>
              </a:rPr>
              <a:t>By the end of this session you will be able to:</a:t>
            </a:r>
            <a:r>
              <a:rPr lang="en-GB" altLang="en-US" dirty="0">
                <a:latin typeface="Calibri" panose="020F0502020204030204" pitchFamily="34" charset="0"/>
              </a:rPr>
              <a:t> 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Explain the difference between primary and secondary data sources.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Understand the basic concepts of data collection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Methods of collecting primary and secondary data 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Explain how questionnaires, observations and interviews can be used to obtain data. 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Choose from among these methods to find the best technique to answer a particular question. </a:t>
            </a:r>
          </a:p>
          <a:p>
            <a:pPr algn="just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9100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3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Where do we get data?</a:t>
            </a: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2060575"/>
            <a:ext cx="7772400" cy="3724275"/>
          </a:xfrm>
        </p:spPr>
        <p:txBody>
          <a:bodyPr/>
          <a:lstStyle/>
          <a:p>
            <a:pPr algn="just"/>
            <a:r>
              <a:rPr lang="en-GB" altLang="en-US" dirty="0">
                <a:latin typeface="Calibri" panose="020F0502020204030204" pitchFamily="34" charset="0"/>
              </a:rPr>
              <a:t>Primary sources: Go out and get the information yourself by asking people or observing.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Secondary sources: Use data already collected by somebody else for another purpose</a:t>
            </a:r>
          </a:p>
        </p:txBody>
      </p:sp>
    </p:spTree>
    <p:extLst>
      <p:ext uri="{BB962C8B-B14F-4D97-AF65-F5344CB8AC3E}">
        <p14:creationId xmlns:p14="http://schemas.microsoft.com/office/powerpoint/2010/main" val="3893083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16D84E6-1080-426A-8CAC-2E8C121B81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28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Primary sources are not just documents and written records. </a:t>
            </a:r>
          </a:p>
          <a:p>
            <a:pPr algn="just"/>
            <a:r>
              <a:rPr lang="en-GB" sz="28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There are many different kinds of primary sources,</a:t>
            </a:r>
            <a:br>
              <a:rPr lang="en-GB" sz="28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</a:br>
            <a:r>
              <a:rPr lang="en-GB" sz="28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including: first-person accounts, documents, physical artefacts scientific data that has been collected but not interpreted.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CEB2FF-0156-4C80-8365-E8F2D75AD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Primary Sources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BB1E10E-6ABE-4CA3-99EA-BC13D85DD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6E22-1D5B-4835-B085-B12956A0FD91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250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571B988-964E-485B-8DE3-5B93770E22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09537" indent="0" algn="just">
              <a:buNone/>
            </a:pPr>
            <a:r>
              <a:rPr lang="en-GB" sz="2400" b="1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Audio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—oral histories or memoirs, interviews, music</a:t>
            </a:r>
          </a:p>
          <a:p>
            <a:pPr marL="109537" indent="0" algn="just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Images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—photographs, videos, film, fine art</a:t>
            </a:r>
          </a:p>
          <a:p>
            <a:pPr marL="109537" indent="0" algn="just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Objects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—clothing (fashion or uniforms), tools, pottery, gravestones, inventions, weapons, memorabilia</a:t>
            </a:r>
          </a:p>
          <a:p>
            <a:pPr marL="109537" indent="0" algn="just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Statistics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— census data, population statistics, weather records</a:t>
            </a:r>
          </a:p>
          <a:p>
            <a:pPr marL="109537" indent="0" algn="just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Text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  <a:t>—letters, diaries, original documents, legal agreements, treaties, maps, laws, advertisements, recipes,</a:t>
            </a:r>
          </a:p>
          <a:p>
            <a:pPr marL="109537" indent="0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  <a:latin typeface="Perpetua" panose="02020502060401020303" pitchFamily="18" charset="0"/>
              </a:rPr>
            </a:br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A033FE1-FFA3-4968-88C0-A8FC3382B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Formats of Primary Sources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B77988-AAB8-4A64-9353-93C970085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A515-2E1A-4671-ACB4-0C5C2D045B18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7379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3">
            <a:extLst>
              <a:ext uri="{FF2B5EF4-FFF2-40B4-BE49-F238E27FC236}">
                <a16:creationId xmlns:a16="http://schemas.microsoft.com/office/drawing/2014/main" id="{BEED2C11-CD7A-4726-A8F4-214161ADBA4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C840C15-E702-4DA4-B3D2-4C2EC23C0D66}" type="slidenum">
              <a:rPr lang="en-GB" altLang="en-US"/>
              <a:pPr eaLnBrk="1" hangingPunct="1"/>
              <a:t>6</a:t>
            </a:fld>
            <a:endParaRPr lang="en-GB" altLang="en-US"/>
          </a:p>
        </p:txBody>
      </p:sp>
      <p:sp>
        <p:nvSpPr>
          <p:cNvPr id="7171" name="Title 1">
            <a:extLst>
              <a:ext uri="{FF2B5EF4-FFF2-40B4-BE49-F238E27FC236}">
                <a16:creationId xmlns:a16="http://schemas.microsoft.com/office/drawing/2014/main" id="{ED6349BE-32B2-4725-9C9A-DDD3956E6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Using primary sources</a:t>
            </a:r>
          </a:p>
        </p:txBody>
      </p:sp>
      <p:sp>
        <p:nvSpPr>
          <p:cNvPr id="14340" name="Content Placeholder 2">
            <a:extLst>
              <a:ext uri="{FF2B5EF4-FFF2-40B4-BE49-F238E27FC236}">
                <a16:creationId xmlns:a16="http://schemas.microsoft.com/office/drawing/2014/main" id="{E282EC8F-70FB-4EFC-9B05-23C607C5C92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55650" y="1916113"/>
            <a:ext cx="7772400" cy="3724275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You control the design and the questions, so you get exactly the information you want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Sometimes the information you need cannot be obtained in any other way</a:t>
            </a:r>
          </a:p>
          <a:p>
            <a:pPr marL="392113" lvl="1" indent="0" algn="just">
              <a:lnSpc>
                <a:spcPct val="90000"/>
              </a:lnSpc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Disadvantages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It is time consuming and can be expensive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If the data are available elsewhere, primary data collection is a poor use of resources</a:t>
            </a:r>
          </a:p>
        </p:txBody>
      </p:sp>
    </p:spTree>
    <p:extLst>
      <p:ext uri="{BB962C8B-B14F-4D97-AF65-F5344CB8AC3E}">
        <p14:creationId xmlns:p14="http://schemas.microsoft.com/office/powerpoint/2010/main" val="2415419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3">
            <a:extLst>
              <a:ext uri="{FF2B5EF4-FFF2-40B4-BE49-F238E27FC236}">
                <a16:creationId xmlns:a16="http://schemas.microsoft.com/office/drawing/2014/main" id="{382E9030-1B83-45CD-A1D9-9DFCABCDA8D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01C20443-9930-4C27-9A0C-2E46CB6F5A4B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  <p:sp>
        <p:nvSpPr>
          <p:cNvPr id="8195" name="Title 1">
            <a:extLst>
              <a:ext uri="{FF2B5EF4-FFF2-40B4-BE49-F238E27FC236}">
                <a16:creationId xmlns:a16="http://schemas.microsoft.com/office/drawing/2014/main" id="{C8D9BF86-B8C7-4816-AC15-D774738B3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Using secondary sources</a:t>
            </a:r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34D3133A-C4DF-4FDA-92BA-87CE90D77CA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27088" y="1700213"/>
            <a:ext cx="7772400" cy="3724275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Can be a better use of resources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Many datasets come from large, well-designed surveys that an individual or small company could not have done independently</a:t>
            </a:r>
          </a:p>
          <a:p>
            <a:pPr lvl="1" algn="just">
              <a:lnSpc>
                <a:spcPct val="90000"/>
              </a:lnSpc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Disadvantages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Can be difficult to find appropriate data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May not have exactly what you want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You may have to pay for access</a:t>
            </a:r>
          </a:p>
          <a:p>
            <a:pPr lvl="1">
              <a:lnSpc>
                <a:spcPct val="90000"/>
              </a:lnSpc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063269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3">
            <a:extLst>
              <a:ext uri="{FF2B5EF4-FFF2-40B4-BE49-F238E27FC236}">
                <a16:creationId xmlns:a16="http://schemas.microsoft.com/office/drawing/2014/main" id="{29A4224E-A59B-4472-9AF7-C35FE6C583B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4EFE91D-F3D5-4003-AC87-114C55C0212F}" type="slidenum">
              <a:rPr lang="en-GB" altLang="en-US">
                <a:latin typeface="Calibri" panose="020F0502020204030204" pitchFamily="34" charset="0"/>
              </a:rPr>
              <a:pPr eaLnBrk="1" hangingPunct="1"/>
              <a:t>8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9219" name="Title 1">
            <a:extLst>
              <a:ext uri="{FF2B5EF4-FFF2-40B4-BE49-F238E27FC236}">
                <a16:creationId xmlns:a16="http://schemas.microsoft.com/office/drawing/2014/main" id="{78CFC0F7-512A-4C35-B4CD-A7D6FB0A6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Some sources of secondary data </a:t>
            </a:r>
            <a:br>
              <a:rPr lang="en-GB" sz="4000" dirty="0">
                <a:latin typeface="Calibri" pitchFamily="34" charset="0"/>
              </a:rPr>
            </a:br>
            <a:r>
              <a:rPr lang="en-GB" sz="4000" dirty="0">
                <a:latin typeface="Calibri" pitchFamily="34" charset="0"/>
              </a:rPr>
              <a:t>for business</a:t>
            </a:r>
          </a:p>
        </p:txBody>
      </p:sp>
      <p:sp>
        <p:nvSpPr>
          <p:cNvPr id="16388" name="Content Placeholder 2">
            <a:extLst>
              <a:ext uri="{FF2B5EF4-FFF2-40B4-BE49-F238E27FC236}">
                <a16:creationId xmlns:a16="http://schemas.microsoft.com/office/drawing/2014/main" id="{F94CE861-A9F3-4360-BD0F-4DBD64ABFB4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55650" y="1700213"/>
            <a:ext cx="7772400" cy="4608512"/>
          </a:xfrm>
        </p:spPr>
        <p:txBody>
          <a:bodyPr/>
          <a:lstStyle/>
          <a:p>
            <a:pPr algn="just"/>
            <a:r>
              <a:rPr lang="en-GB" altLang="en-US" sz="2400" b="1" dirty="0">
                <a:latin typeface="Calibri" panose="020F0502020204030204" pitchFamily="34" charset="0"/>
              </a:rPr>
              <a:t>Mintel</a:t>
            </a:r>
            <a:r>
              <a:rPr lang="en-GB" altLang="en-US" sz="2400" dirty="0">
                <a:latin typeface="Calibri" panose="020F0502020204030204" pitchFamily="34" charset="0"/>
              </a:rPr>
              <a:t> –market information and analysis</a:t>
            </a:r>
          </a:p>
          <a:p>
            <a:pPr algn="just"/>
            <a:r>
              <a:rPr lang="en-GB" altLang="en-US" sz="2400" b="1" dirty="0">
                <a:latin typeface="Calibri" panose="020F0502020204030204" pitchFamily="34" charset="0"/>
              </a:rPr>
              <a:t>FAME</a:t>
            </a:r>
            <a:r>
              <a:rPr lang="en-GB" altLang="en-US" sz="2400" dirty="0">
                <a:latin typeface="Calibri" panose="020F0502020204030204" pitchFamily="34" charset="0"/>
              </a:rPr>
              <a:t> – information for 3.4 million companies in the UK and Ireland</a:t>
            </a:r>
          </a:p>
          <a:p>
            <a:pPr algn="just"/>
            <a:r>
              <a:rPr lang="en-GB" altLang="en-US" sz="2400" b="1" dirty="0">
                <a:latin typeface="Calibri" panose="020F0502020204030204" pitchFamily="34" charset="0"/>
              </a:rPr>
              <a:t>National Statistics </a:t>
            </a:r>
            <a:r>
              <a:rPr lang="en-GB" altLang="en-US" sz="2400" dirty="0">
                <a:latin typeface="Calibri" panose="020F0502020204030204" pitchFamily="34" charset="0"/>
              </a:rPr>
              <a:t>– official source of UK population and economic statistics</a:t>
            </a:r>
          </a:p>
          <a:p>
            <a:pPr algn="just"/>
            <a:r>
              <a:rPr lang="en-GB" altLang="en-US" sz="2400" b="1" dirty="0">
                <a:latin typeface="Calibri" panose="020F0502020204030204" pitchFamily="34" charset="0"/>
              </a:rPr>
              <a:t>Ipsos MORI </a:t>
            </a:r>
            <a:r>
              <a:rPr lang="en-GB" altLang="en-US" sz="2400" dirty="0">
                <a:latin typeface="Calibri" panose="020F0502020204030204" pitchFamily="34" charset="0"/>
              </a:rPr>
              <a:t>– specialises in researching advertising, loyalty, marketing, media and public affairs</a:t>
            </a:r>
          </a:p>
          <a:p>
            <a:pPr algn="just"/>
            <a:r>
              <a:rPr lang="en-GB" altLang="en-US" sz="2400" b="1" dirty="0">
                <a:latin typeface="Calibri" panose="020F0502020204030204" pitchFamily="34" charset="0"/>
              </a:rPr>
              <a:t>ISER</a:t>
            </a:r>
            <a:r>
              <a:rPr lang="en-GB" altLang="en-US" sz="2400" dirty="0">
                <a:latin typeface="Calibri" panose="020F0502020204030204" pitchFamily="34" charset="0"/>
              </a:rPr>
              <a:t> – longitudinal data (over time) on life events, employment conditions, behaviour and values</a:t>
            </a:r>
          </a:p>
        </p:txBody>
      </p:sp>
    </p:spTree>
    <p:extLst>
      <p:ext uri="{BB962C8B-B14F-4D97-AF65-F5344CB8AC3E}">
        <p14:creationId xmlns:p14="http://schemas.microsoft.com/office/powerpoint/2010/main" val="576412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3">
            <a:extLst>
              <a:ext uri="{FF2B5EF4-FFF2-40B4-BE49-F238E27FC236}">
                <a16:creationId xmlns:a16="http://schemas.microsoft.com/office/drawing/2014/main" id="{A1582940-A91E-4763-AF0B-3CEB880972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205E620-3C3E-4AF5-900B-B29AAD314CDC}" type="slidenum">
              <a:rPr lang="en-GB" altLang="en-US">
                <a:latin typeface="Calibri" panose="020F0502020204030204" pitchFamily="34" charset="0"/>
              </a:rPr>
              <a:pPr eaLnBrk="1" hangingPunct="1"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5D54582E-9AFC-41C2-9569-B0C7B469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What is Data Collection?</a:t>
            </a:r>
          </a:p>
        </p:txBody>
      </p:sp>
      <p:sp>
        <p:nvSpPr>
          <p:cNvPr id="33796" name="Content Placeholder 2">
            <a:extLst>
              <a:ext uri="{FF2B5EF4-FFF2-40B4-BE49-F238E27FC236}">
                <a16:creationId xmlns:a16="http://schemas.microsoft.com/office/drawing/2014/main" id="{D4B63B90-70A7-4593-9D64-93B72B89B3B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73238"/>
            <a:ext cx="7772400" cy="4084637"/>
          </a:xfrm>
        </p:spPr>
        <p:txBody>
          <a:bodyPr>
            <a:normAutofit fontScale="92500"/>
          </a:bodyPr>
          <a:lstStyle/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latin typeface="Calibri" pitchFamily="34" charset="0"/>
              </a:rPr>
              <a:t>Data collection is a term used to describe a process of preparing and collecting data</a:t>
            </a:r>
          </a:p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en-GB" sz="2800" dirty="0">
              <a:latin typeface="Calibri" pitchFamily="34" charset="0"/>
            </a:endParaRPr>
          </a:p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latin typeface="Calibri" pitchFamily="34" charset="0"/>
              </a:rPr>
              <a:t>Systematic gathering of data for a particular purpose from various sources, that has been systematically observed, recorded and organised. </a:t>
            </a:r>
          </a:p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en-GB" sz="2800" dirty="0">
              <a:latin typeface="Calibri" pitchFamily="34" charset="0"/>
            </a:endParaRPr>
          </a:p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latin typeface="Calibri" pitchFamily="34" charset="0"/>
              </a:rPr>
              <a:t>Data are the basic inputs to any decision making process in business</a:t>
            </a:r>
          </a:p>
        </p:txBody>
      </p:sp>
    </p:spTree>
    <p:extLst>
      <p:ext uri="{BB962C8B-B14F-4D97-AF65-F5344CB8AC3E}">
        <p14:creationId xmlns:p14="http://schemas.microsoft.com/office/powerpoint/2010/main" val="7886112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3">
            <a:extLst>
              <a:ext uri="{FF2B5EF4-FFF2-40B4-BE49-F238E27FC236}">
                <a16:creationId xmlns:a16="http://schemas.microsoft.com/office/drawing/2014/main" id="{A1582940-A91E-4763-AF0B-3CEB880972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205E620-3C3E-4AF5-900B-B29AAD314CDC}" type="slidenum">
              <a:rPr lang="en-GB" altLang="en-US">
                <a:latin typeface="Calibri" panose="020F0502020204030204" pitchFamily="34" charset="0"/>
              </a:rPr>
              <a:pPr eaLnBrk="1" hangingPunct="1"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5D54582E-9AFC-41C2-9569-B0C7B469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Purposes of Data Collection?</a:t>
            </a:r>
          </a:p>
        </p:txBody>
      </p:sp>
      <p:sp>
        <p:nvSpPr>
          <p:cNvPr id="33796" name="Content Placeholder 2">
            <a:extLst>
              <a:ext uri="{FF2B5EF4-FFF2-40B4-BE49-F238E27FC236}">
                <a16:creationId xmlns:a16="http://schemas.microsoft.com/office/drawing/2014/main" id="{D4B63B90-70A7-4593-9D64-93B72B89B3B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73238"/>
            <a:ext cx="7772400" cy="4084637"/>
          </a:xfrm>
        </p:spPr>
        <p:txBody>
          <a:bodyPr>
            <a:normAutofit/>
          </a:bodyPr>
          <a:lstStyle/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latin typeface="Calibri" pitchFamily="34" charset="0"/>
              </a:rPr>
              <a:t>The purposes of data collection are : </a:t>
            </a:r>
          </a:p>
          <a:p>
            <a:pPr marL="109728" indent="0" algn="just" fontAlgn="auto">
              <a:spcAft>
                <a:spcPts val="0"/>
              </a:spcAft>
              <a:buNone/>
              <a:defRPr/>
            </a:pPr>
            <a:r>
              <a:rPr lang="en-GB" sz="2800" dirty="0">
                <a:latin typeface="Calibri" pitchFamily="34" charset="0"/>
              </a:rPr>
              <a:t>	- to obtain information </a:t>
            </a:r>
          </a:p>
          <a:p>
            <a:pPr marL="109728" indent="0" algn="just" fontAlgn="auto">
              <a:spcAft>
                <a:spcPts val="0"/>
              </a:spcAft>
              <a:buNone/>
              <a:defRPr/>
            </a:pPr>
            <a:r>
              <a:rPr lang="en-GB" sz="2800" dirty="0">
                <a:latin typeface="Calibri" pitchFamily="34" charset="0"/>
              </a:rPr>
              <a:t>	- To keep on record </a:t>
            </a:r>
          </a:p>
          <a:p>
            <a:pPr marL="109728" indent="0" algn="just" fontAlgn="auto">
              <a:spcAft>
                <a:spcPts val="0"/>
              </a:spcAft>
              <a:buNone/>
              <a:defRPr/>
            </a:pPr>
            <a:r>
              <a:rPr lang="en-GB" sz="2800" dirty="0">
                <a:latin typeface="Calibri" pitchFamily="34" charset="0"/>
              </a:rPr>
              <a:t>	- To make decisions about important issues </a:t>
            </a:r>
          </a:p>
          <a:p>
            <a:pPr marL="109728" indent="0" algn="just" fontAlgn="auto">
              <a:spcAft>
                <a:spcPts val="0"/>
              </a:spcAft>
              <a:buNone/>
              <a:defRPr/>
            </a:pPr>
            <a:r>
              <a:rPr lang="en-GB" sz="2800" dirty="0">
                <a:latin typeface="Calibri" pitchFamily="34" charset="0"/>
              </a:rPr>
              <a:t>	- To pass information on to others </a:t>
            </a:r>
          </a:p>
        </p:txBody>
      </p:sp>
    </p:spTree>
    <p:extLst>
      <p:ext uri="{BB962C8B-B14F-4D97-AF65-F5344CB8AC3E}">
        <p14:creationId xmlns:p14="http://schemas.microsoft.com/office/powerpoint/2010/main" val="673962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3">
            <a:extLst>
              <a:ext uri="{FF2B5EF4-FFF2-40B4-BE49-F238E27FC236}">
                <a16:creationId xmlns:a16="http://schemas.microsoft.com/office/drawing/2014/main" id="{A1582940-A91E-4763-AF0B-3CEB880972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205E620-3C3E-4AF5-900B-B29AAD314CDC}" type="slidenum">
              <a:rPr lang="en-GB" altLang="en-US">
                <a:latin typeface="Calibri" panose="020F0502020204030204" pitchFamily="34" charset="0"/>
              </a:rPr>
              <a:pPr eaLnBrk="1" hangingPunct="1"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5D54582E-9AFC-41C2-9569-B0C7B469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Methods of Collecting Primary Data</a:t>
            </a:r>
          </a:p>
        </p:txBody>
      </p:sp>
      <p:sp>
        <p:nvSpPr>
          <p:cNvPr id="33796" name="Content Placeholder 2">
            <a:extLst>
              <a:ext uri="{FF2B5EF4-FFF2-40B4-BE49-F238E27FC236}">
                <a16:creationId xmlns:a16="http://schemas.microsoft.com/office/drawing/2014/main" id="{D4B63B90-70A7-4593-9D64-93B72B89B3B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73238"/>
            <a:ext cx="7772400" cy="4084637"/>
          </a:xfrm>
        </p:spPr>
        <p:txBody>
          <a:bodyPr>
            <a:normAutofit/>
          </a:bodyPr>
          <a:lstStyle/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</a:rPr>
              <a:t>Experiments</a:t>
            </a:r>
            <a:endParaRPr lang="en-GB" sz="2800" dirty="0">
              <a:latin typeface="Calibri" pitchFamily="34" charset="0"/>
            </a:endParaRPr>
          </a:p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</a:rPr>
              <a:t>Telephone surveys</a:t>
            </a:r>
          </a:p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</a:rPr>
              <a:t>Written questionnaires and surveys</a:t>
            </a:r>
          </a:p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</a:rPr>
              <a:t>Observation</a:t>
            </a:r>
          </a:p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</a:rPr>
              <a:t>Personal interviews</a:t>
            </a:r>
          </a:p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  <a:cs typeface="Times New Roman" charset="0"/>
              </a:rPr>
              <a:t>Surveys</a:t>
            </a:r>
            <a:endParaRPr lang="en-GB" sz="3000" b="1" dirty="0">
              <a:latin typeface="Calibri" pitchFamily="34" charset="0"/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3004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3">
            <a:extLst>
              <a:ext uri="{FF2B5EF4-FFF2-40B4-BE49-F238E27FC236}">
                <a16:creationId xmlns:a16="http://schemas.microsoft.com/office/drawing/2014/main" id="{03539D7D-63BE-48E4-889F-ABF651DC0AD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AFEE4CD7-7C32-42BD-9496-ECE6FACE5744}" type="slidenum">
              <a:rPr lang="en-GB" altLang="en-US">
                <a:latin typeface="Calibri" panose="020F0502020204030204" pitchFamily="34" charset="0"/>
              </a:rPr>
              <a:pPr eaLnBrk="1" hangingPunct="1"/>
              <a:t>12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0DF2856B-8E09-47B5-A4CB-C32588555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Experiments</a:t>
            </a:r>
          </a:p>
        </p:txBody>
      </p:sp>
      <p:sp>
        <p:nvSpPr>
          <p:cNvPr id="18436" name="Content Placeholder 2">
            <a:extLst>
              <a:ext uri="{FF2B5EF4-FFF2-40B4-BE49-F238E27FC236}">
                <a16:creationId xmlns:a16="http://schemas.microsoft.com/office/drawing/2014/main" id="{33759B1E-87A6-4F9A-BBE6-3202B262416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85800" y="1196752"/>
            <a:ext cx="7772400" cy="3724275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 process that produces a single outcome whose results cannot be predicted with certainty</a:t>
            </a:r>
          </a:p>
          <a:p>
            <a:pPr algn="just">
              <a:lnSpc>
                <a:spcPct val="80000"/>
              </a:lnSpc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 company may often conduct a specific experiment to get data that managers need to make decisions</a:t>
            </a:r>
          </a:p>
          <a:p>
            <a:pPr algn="just">
              <a:lnSpc>
                <a:spcPct val="80000"/>
              </a:lnSpc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This is especially true in product manufacture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"/>
            </a:pPr>
            <a:r>
              <a:rPr lang="en-GB" altLang="en-US" sz="2800" dirty="0">
                <a:latin typeface="Calibri" panose="020F0502020204030204" pitchFamily="34" charset="0"/>
              </a:rPr>
              <a:t>Vary the ingredients/raw materials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"/>
            </a:pPr>
            <a:r>
              <a:rPr lang="en-GB" altLang="en-US" sz="2800" dirty="0">
                <a:latin typeface="Calibri" panose="020F0502020204030204" pitchFamily="34" charset="0"/>
              </a:rPr>
              <a:t>Then test quality or strength of the product</a:t>
            </a:r>
          </a:p>
          <a:p>
            <a:pPr marL="392113" lvl="1" indent="0" algn="just">
              <a:lnSpc>
                <a:spcPct val="80000"/>
              </a:lnSpc>
              <a:buNone/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 drug trial is another example.</a:t>
            </a:r>
          </a:p>
          <a:p>
            <a:pPr>
              <a:lnSpc>
                <a:spcPct val="80000"/>
              </a:lnSpc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2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22007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3">
            <a:extLst>
              <a:ext uri="{FF2B5EF4-FFF2-40B4-BE49-F238E27FC236}">
                <a16:creationId xmlns:a16="http://schemas.microsoft.com/office/drawing/2014/main" id="{FE259836-D10F-4865-A936-F7ADC6231FD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86BEE89-402D-43E4-BA98-EEEB7F0DD6C3}" type="slidenum">
              <a:rPr lang="en-GB" altLang="en-US"/>
              <a:pPr eaLnBrk="1" hangingPunct="1"/>
              <a:t>13</a:t>
            </a:fld>
            <a:endParaRPr lang="en-GB" altLang="en-US"/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DEA2FC0F-2AF4-41B4-A9C1-F29D66DE3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Telephone Surveys</a:t>
            </a:r>
          </a:p>
        </p:txBody>
      </p:sp>
      <p:sp>
        <p:nvSpPr>
          <p:cNvPr id="19460" name="Content Placeholder 2">
            <a:extLst>
              <a:ext uri="{FF2B5EF4-FFF2-40B4-BE49-F238E27FC236}">
                <a16:creationId xmlns:a16="http://schemas.microsoft.com/office/drawing/2014/main" id="{09572513-E344-466D-BDC6-FE39F26B727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560" y="1566862"/>
            <a:ext cx="7772400" cy="3724275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altLang="en-US" sz="2800" dirty="0">
                <a:latin typeface="Calibri" panose="020F0502020204030204" pitchFamily="34" charset="0"/>
              </a:rPr>
              <a:t>A common method of obtaining data about people and their opinions</a:t>
            </a:r>
          </a:p>
          <a:p>
            <a:pPr algn="just"/>
            <a:endParaRPr lang="en-GB" altLang="en-US" sz="2800" dirty="0">
              <a:latin typeface="Calibri" panose="020F0502020204030204" pitchFamily="34" charset="0"/>
            </a:endParaRPr>
          </a:p>
          <a:p>
            <a:pPr algn="just"/>
            <a:r>
              <a:rPr lang="en-GB" altLang="en-US" sz="2800" dirty="0">
                <a:latin typeface="Calibri" panose="020F0502020204030204" pitchFamily="34" charset="0"/>
              </a:rPr>
              <a:t>Relatively inexpensive</a:t>
            </a:r>
          </a:p>
          <a:p>
            <a:pPr algn="just"/>
            <a:endParaRPr lang="en-GB" altLang="en-US" sz="2800" dirty="0">
              <a:latin typeface="Calibri" panose="020F0502020204030204" pitchFamily="34" charset="0"/>
            </a:endParaRPr>
          </a:p>
          <a:p>
            <a:pPr algn="just"/>
            <a:r>
              <a:rPr lang="en-GB" altLang="en-US" sz="2800" dirty="0">
                <a:latin typeface="Calibri" panose="020F0502020204030204" pitchFamily="34" charset="0"/>
              </a:rPr>
              <a:t>An efficient data collection method</a:t>
            </a:r>
          </a:p>
          <a:p>
            <a:pPr algn="just"/>
            <a:endParaRPr lang="en-GB" altLang="en-US" sz="2800" dirty="0">
              <a:latin typeface="Calibri" panose="020F0502020204030204" pitchFamily="34" charset="0"/>
            </a:endParaRPr>
          </a:p>
          <a:p>
            <a:pPr algn="just"/>
            <a:r>
              <a:rPr lang="en-GB" altLang="en-US" sz="2800" dirty="0">
                <a:latin typeface="Calibri" panose="020F0502020204030204" pitchFamily="34" charset="0"/>
              </a:rPr>
              <a:t>Because people will not stay on the line too long, it must be short </a:t>
            </a:r>
            <a:r>
              <a:rPr lang="en-GB" altLang="en-US" sz="2800" dirty="0">
                <a:solidFill>
                  <a:srgbClr val="FF0000"/>
                </a:solidFill>
                <a:latin typeface="Calibri" panose="020F0502020204030204" pitchFamily="34" charset="0"/>
              </a:rPr>
              <a:t>with closed ended </a:t>
            </a:r>
            <a:r>
              <a:rPr lang="en-GB" altLang="en-US" sz="2800" dirty="0">
                <a:latin typeface="Calibri" panose="020F0502020204030204" pitchFamily="34" charset="0"/>
              </a:rPr>
              <a:t>questions.</a:t>
            </a:r>
          </a:p>
          <a:p>
            <a:pPr algn="just"/>
            <a:endParaRPr lang="en-GB" altLang="en-US" sz="2800" dirty="0">
              <a:latin typeface="Calibri" panose="020F0502020204030204" pitchFamily="34" charset="0"/>
            </a:endParaRPr>
          </a:p>
          <a:p>
            <a:pPr algn="just"/>
            <a:endParaRPr lang="en-GB" altLang="en-US" sz="2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1445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3">
            <a:extLst>
              <a:ext uri="{FF2B5EF4-FFF2-40B4-BE49-F238E27FC236}">
                <a16:creationId xmlns:a16="http://schemas.microsoft.com/office/drawing/2014/main" id="{AE8BFCC9-3F2D-431E-AB2E-288463FA055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98203F4-B943-44A2-9204-9A6E5FA0EE3C}" type="slidenum">
              <a:rPr lang="en-GB" altLang="en-US">
                <a:latin typeface="Calibri" panose="020F0502020204030204" pitchFamily="34" charset="0"/>
              </a:rPr>
              <a:pPr eaLnBrk="1" hangingPunct="1"/>
              <a:t>14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C329F3BD-614D-4A30-8EC5-F3DE2A561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5949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Written Questionnaires and Surveys</a:t>
            </a:r>
          </a:p>
        </p:txBody>
      </p:sp>
      <p:sp>
        <p:nvSpPr>
          <p:cNvPr id="20484" name="Content Placeholder 2">
            <a:extLst>
              <a:ext uri="{FF2B5EF4-FFF2-40B4-BE49-F238E27FC236}">
                <a16:creationId xmlns:a16="http://schemas.microsoft.com/office/drawing/2014/main" id="{F6A74537-4F34-47E0-AE0C-C1CAD48E5CE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00038" y="1158949"/>
            <a:ext cx="8713787" cy="403225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The most frequently used method to collect opinions and factual data from people is a written questionnaire</a:t>
            </a:r>
          </a:p>
          <a:p>
            <a:pPr algn="just">
              <a:lnSpc>
                <a:spcPct val="80000"/>
              </a:lnSpc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This is the least expensive means of collecting survey data</a:t>
            </a:r>
          </a:p>
          <a:p>
            <a:pPr algn="just">
              <a:lnSpc>
                <a:spcPct val="80000"/>
              </a:lnSpc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Similar in structure to telephone interviews but can be slightly more involved and can therefore take longer to complete</a:t>
            </a:r>
          </a:p>
          <a:p>
            <a:pPr algn="just">
              <a:lnSpc>
                <a:spcPct val="80000"/>
              </a:lnSpc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Need to be careful to construct a questionnaire that can be easily completed in not too much time</a:t>
            </a:r>
          </a:p>
          <a:p>
            <a:pPr algn="just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Can have both </a:t>
            </a:r>
            <a:r>
              <a:rPr lang="en-GB" altLang="en-US" sz="2400" dirty="0">
                <a:solidFill>
                  <a:srgbClr val="FF0000"/>
                </a:solidFill>
                <a:latin typeface="Calibri" panose="020F0502020204030204" pitchFamily="34" charset="0"/>
              </a:rPr>
              <a:t>open-ended </a:t>
            </a:r>
            <a:r>
              <a:rPr lang="en-GB" altLang="en-US" sz="2400" dirty="0">
                <a:latin typeface="Calibri" panose="020F0502020204030204" pitchFamily="34" charset="0"/>
              </a:rPr>
              <a:t>and </a:t>
            </a:r>
            <a:r>
              <a:rPr lang="en-GB" altLang="en-US" sz="2400" dirty="0">
                <a:solidFill>
                  <a:srgbClr val="FF0000"/>
                </a:solidFill>
                <a:latin typeface="Calibri" panose="020F0502020204030204" pitchFamily="34" charset="0"/>
              </a:rPr>
              <a:t>closed-ended </a:t>
            </a:r>
            <a:r>
              <a:rPr lang="en-GB" altLang="en-US" sz="2400" dirty="0">
                <a:latin typeface="Calibri" panose="020F0502020204030204" pitchFamily="34" charset="0"/>
              </a:rPr>
              <a:t>questions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"/>
            </a:pPr>
            <a:r>
              <a:rPr lang="en-GB" altLang="en-US" sz="2400" dirty="0">
                <a:latin typeface="Calibri" panose="020F0502020204030204" pitchFamily="34" charset="0"/>
              </a:rPr>
              <a:t>Open-ended gives longer answers and can be difficult to analyse</a:t>
            </a:r>
          </a:p>
          <a:p>
            <a:pPr algn="just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The format and look of the document is important</a:t>
            </a:r>
          </a:p>
          <a:p>
            <a:pPr algn="just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Response rates for mailed questionnaires is around 5% </a:t>
            </a:r>
          </a:p>
          <a:p>
            <a:pPr algn="just">
              <a:lnSpc>
                <a:spcPct val="80000"/>
              </a:lnSpc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algn="just">
              <a:lnSpc>
                <a:spcPct val="80000"/>
              </a:lnSpc>
            </a:pPr>
            <a:endParaRPr lang="en-GB" alt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48013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3">
            <a:extLst>
              <a:ext uri="{FF2B5EF4-FFF2-40B4-BE49-F238E27FC236}">
                <a16:creationId xmlns:a16="http://schemas.microsoft.com/office/drawing/2014/main" id="{A607027C-93CC-4157-9FDA-FCF694F4EE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4DDE513-CCD4-4B24-AFD3-84534045404C}" type="slidenum">
              <a:rPr lang="en-GB" altLang="en-US">
                <a:latin typeface="Calibri" panose="020F0502020204030204" pitchFamily="34" charset="0"/>
              </a:rPr>
              <a:pPr eaLnBrk="1" hangingPunct="1"/>
              <a:t>15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2291" name="Title 1">
            <a:extLst>
              <a:ext uri="{FF2B5EF4-FFF2-40B4-BE49-F238E27FC236}">
                <a16:creationId xmlns:a16="http://schemas.microsoft.com/office/drawing/2014/main" id="{C4688FC1-FFC2-4065-AE87-6B15EE2D9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  <a:cs typeface="Times New Roman" charset="0"/>
              </a:rPr>
              <a:t>Some uses of questionnaires in business:</a:t>
            </a:r>
            <a:endParaRPr lang="en-GB" sz="4000" dirty="0">
              <a:latin typeface="Calibri" pitchFamily="34" charset="0"/>
            </a:endParaRPr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60C9CF29-7814-40AF-A152-1C060D1913F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71550" y="1700213"/>
            <a:ext cx="6913563" cy="4105275"/>
          </a:xfrm>
        </p:spPr>
        <p:txBody>
          <a:bodyPr>
            <a:normAutofit lnSpcReduction="10000"/>
          </a:bodyPr>
          <a:lstStyle/>
          <a:p>
            <a:pPr marL="577850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Organisational performance  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quality issues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evaluation of service provision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auditing</a:t>
            </a:r>
          </a:p>
          <a:p>
            <a:pPr marL="577850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Staff issues				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performance appraisal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training needs</a:t>
            </a:r>
          </a:p>
          <a:p>
            <a:pPr marL="577850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Customers and clients		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customer satisfaction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customer needs and behaviour</a:t>
            </a:r>
          </a:p>
          <a:p>
            <a:pPr marL="577850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The competition		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>
                <a:latin typeface="Calibri" panose="020F0502020204030204" pitchFamily="34" charset="0"/>
                <a:cs typeface="Times New Roman" panose="02020603050405020304" pitchFamily="18" charset="0"/>
              </a:rPr>
              <a:t>what do other organisations offer?</a:t>
            </a:r>
          </a:p>
          <a:p>
            <a:pPr marL="577850" indent="-577850">
              <a:lnSpc>
                <a:spcPct val="90000"/>
              </a:lnSpc>
            </a:pPr>
            <a:endParaRPr lang="en-GB" altLang="en-US" sz="240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54968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3">
            <a:extLst>
              <a:ext uri="{FF2B5EF4-FFF2-40B4-BE49-F238E27FC236}">
                <a16:creationId xmlns:a16="http://schemas.microsoft.com/office/drawing/2014/main" id="{758BFD2F-5E94-4C87-B7AB-582197BE450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F9707AC-AC8F-4B7B-9668-A88D14E64BA7}" type="slidenum">
              <a:rPr lang="en-GB" altLang="en-US">
                <a:latin typeface="Calibri" panose="020F0502020204030204" pitchFamily="34" charset="0"/>
              </a:rPr>
              <a:pPr eaLnBrk="1" hangingPunct="1"/>
              <a:t>16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8435" name="AutoShape 2">
            <a:extLst>
              <a:ext uri="{FF2B5EF4-FFF2-40B4-BE49-F238E27FC236}">
                <a16:creationId xmlns:a16="http://schemas.microsoft.com/office/drawing/2014/main" id="{E4EC16CF-1A65-4C8B-BF34-F6A2923F02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Observations</a:t>
            </a:r>
          </a:p>
        </p:txBody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7E62CE35-7674-43DB-8D39-9CEEBBF4DBB6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685800" y="1451806"/>
            <a:ext cx="7772400" cy="3527425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altLang="en-US" dirty="0">
                <a:latin typeface="Calibri" panose="020F0502020204030204" pitchFamily="34" charset="0"/>
              </a:rPr>
              <a:t>Participant observation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Direct observation: subjects are oblivious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Observation of market trends (e.g., counting sales, including electronic point of sale records)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Useful to ascertain behaviours (individual or collective) rather than views and past experiences.</a:t>
            </a:r>
          </a:p>
        </p:txBody>
      </p:sp>
    </p:spTree>
    <p:extLst>
      <p:ext uri="{BB962C8B-B14F-4D97-AF65-F5344CB8AC3E}">
        <p14:creationId xmlns:p14="http://schemas.microsoft.com/office/powerpoint/2010/main" val="10199672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13">
            <a:extLst>
              <a:ext uri="{FF2B5EF4-FFF2-40B4-BE49-F238E27FC236}">
                <a16:creationId xmlns:a16="http://schemas.microsoft.com/office/drawing/2014/main" id="{F713DF2C-1E15-466D-BCB4-BFC000A6FD7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19998CA-7CF9-4418-AA44-CD4117BEB173}" type="slidenum">
              <a:rPr lang="en-GB" altLang="en-US"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pPr eaLnBrk="1" hangingPunct="1"/>
              <a:t>17</a:t>
            </a:fld>
            <a:endParaRPr lang="en-GB" altLang="en-US">
              <a:effectLst>
                <a:outerShdw blurRad="38100" dist="38100" dir="2700000" algn="tl">
                  <a:srgbClr val="C0C0C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7CC64863-5373-4466-AD4E-E99883443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Direct Observation</a:t>
            </a:r>
          </a:p>
        </p:txBody>
      </p:sp>
      <p:sp>
        <p:nvSpPr>
          <p:cNvPr id="46084" name="Content Placeholder 2">
            <a:extLst>
              <a:ext uri="{FF2B5EF4-FFF2-40B4-BE49-F238E27FC236}">
                <a16:creationId xmlns:a16="http://schemas.microsoft.com/office/drawing/2014/main" id="{C1D8E5B2-AAC4-48E4-8CCE-036980E80B4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85800" y="1196752"/>
            <a:ext cx="7772400" cy="3887788"/>
          </a:xfrm>
        </p:spPr>
        <p:txBody>
          <a:bodyPr>
            <a:noAutofit/>
          </a:bodyPr>
          <a:lstStyle/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Direct observation means that the process from which the data are being collected is physically observed and recorded.</a:t>
            </a: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One of the most basic ways to gather data is to watch people.</a:t>
            </a: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A movie producer, seeking information on whether a new movie will be a success, holds preview showings and observes the reactions and comments of the movie patrons.</a:t>
            </a: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The major constraint is the time and money required.</a:t>
            </a: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Trained observers must be used. Personal observation is likely to be subjective. </a:t>
            </a:r>
          </a:p>
        </p:txBody>
      </p:sp>
    </p:spTree>
    <p:extLst>
      <p:ext uri="{BB962C8B-B14F-4D97-AF65-F5344CB8AC3E}">
        <p14:creationId xmlns:p14="http://schemas.microsoft.com/office/powerpoint/2010/main" val="39859836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3">
            <a:extLst>
              <a:ext uri="{FF2B5EF4-FFF2-40B4-BE49-F238E27FC236}">
                <a16:creationId xmlns:a16="http://schemas.microsoft.com/office/drawing/2014/main" id="{2053A5AB-B4DE-437E-B90E-02F500F92E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EE77CAA-C919-4F42-A710-7DD14697A618}" type="slidenum">
              <a:rPr lang="en-GB" altLang="en-US">
                <a:latin typeface="Calibri" panose="020F0502020204030204" pitchFamily="34" charset="0"/>
              </a:rPr>
              <a:pPr eaLnBrk="1" hangingPunct="1"/>
              <a:t>18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3315" name="Title 1">
            <a:extLst>
              <a:ext uri="{FF2B5EF4-FFF2-40B4-BE49-F238E27FC236}">
                <a16:creationId xmlns:a16="http://schemas.microsoft.com/office/drawing/2014/main" id="{5002597C-25EA-492E-A3A6-E988DE151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latin typeface="Calibri" pitchFamily="34" charset="0"/>
              </a:rPr>
              <a:t>Personal Interviews</a:t>
            </a:r>
          </a:p>
        </p:txBody>
      </p:sp>
      <p:sp>
        <p:nvSpPr>
          <p:cNvPr id="24580" name="Content Placeholder 2">
            <a:extLst>
              <a:ext uri="{FF2B5EF4-FFF2-40B4-BE49-F238E27FC236}">
                <a16:creationId xmlns:a16="http://schemas.microsoft.com/office/drawing/2014/main" id="{20DD8804-76D2-4B36-9C65-2188EF5D102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39750" y="1773238"/>
            <a:ext cx="7772400" cy="3724275"/>
          </a:xfrm>
        </p:spPr>
        <p:txBody>
          <a:bodyPr>
            <a:normAutofit fontScale="92500" lnSpcReduction="10000"/>
          </a:bodyPr>
          <a:lstStyle/>
          <a:p>
            <a:pPr marL="660400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Interviews are important when you want to gain an insight into people’s experiences, opinions, aspirations, attitudes and feelings.  </a:t>
            </a:r>
          </a:p>
          <a:p>
            <a:pPr marL="660400" indent="-660400" algn="just">
              <a:lnSpc>
                <a:spcPct val="90000"/>
              </a:lnSpc>
            </a:pPr>
            <a:endParaRPr lang="en-GB" altLang="en-US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660400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 There are four types:</a:t>
            </a:r>
          </a:p>
          <a:p>
            <a:pPr marL="1060450" lvl="1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Structured interviews</a:t>
            </a:r>
          </a:p>
          <a:p>
            <a:pPr marL="1060450" lvl="1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Semi-structured interviews</a:t>
            </a:r>
          </a:p>
          <a:p>
            <a:pPr marL="1060450" lvl="1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Unstructured or focused interviews</a:t>
            </a:r>
          </a:p>
          <a:p>
            <a:pPr marL="1060450" lvl="1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Group interviews</a:t>
            </a:r>
          </a:p>
          <a:p>
            <a:pPr marL="660400" indent="-660400" algn="just"/>
            <a:endParaRPr lang="en-GB" altLang="en-US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34114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3">
            <a:extLst>
              <a:ext uri="{FF2B5EF4-FFF2-40B4-BE49-F238E27FC236}">
                <a16:creationId xmlns:a16="http://schemas.microsoft.com/office/drawing/2014/main" id="{2053A5AB-B4DE-437E-B90E-02F500F92E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EE77CAA-C919-4F42-A710-7DD14697A618}" type="slidenum">
              <a:rPr lang="en-GB" altLang="en-US">
                <a:latin typeface="Calibri" panose="020F0502020204030204" pitchFamily="34" charset="0"/>
              </a:rPr>
              <a:pPr eaLnBrk="1" hangingPunct="1"/>
              <a:t>19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3315" name="Title 1">
            <a:extLst>
              <a:ext uri="{FF2B5EF4-FFF2-40B4-BE49-F238E27FC236}">
                <a16:creationId xmlns:a16="http://schemas.microsoft.com/office/drawing/2014/main" id="{5002597C-25EA-492E-A3A6-E988DE151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latin typeface="Calibri" pitchFamily="34" charset="0"/>
              </a:rPr>
              <a:t>Methods of Collecting Secondary Data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5648C95-515F-FE42-8819-C5C97C327E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6400" y="1417638"/>
            <a:ext cx="5791200" cy="430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4725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3">
            <a:extLst>
              <a:ext uri="{FF2B5EF4-FFF2-40B4-BE49-F238E27FC236}">
                <a16:creationId xmlns:a16="http://schemas.microsoft.com/office/drawing/2014/main" id="{08AD47CC-C0D5-4D64-8FDE-0D8BA094BC4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C5B97B6-6D35-4195-9BAC-DACBE7975204}" type="slidenum">
              <a:rPr lang="en-GB" altLang="en-US">
                <a:latin typeface="Calibri" panose="020F0502020204030204" pitchFamily="34" charset="0"/>
              </a:rPr>
              <a:pPr eaLnBrk="1" hangingPunct="1"/>
              <a:t>20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9459" name="AutoShape 2">
            <a:extLst>
              <a:ext uri="{FF2B5EF4-FFF2-40B4-BE49-F238E27FC236}">
                <a16:creationId xmlns:a16="http://schemas.microsoft.com/office/drawing/2014/main" id="{C6BBDDB8-8E01-4347-ADC1-54CFEB7F01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4137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Which method to use?</a:t>
            </a:r>
          </a:p>
        </p:txBody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76A326BF-70BC-40A7-9124-2AEDE7AB2115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539552" y="980728"/>
            <a:ext cx="7772400" cy="457200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altLang="en-US" dirty="0">
                <a:latin typeface="Calibri" panose="020F0502020204030204" pitchFamily="34" charset="0"/>
              </a:rPr>
              <a:t>The primary concern is to ensure that the data is representative, i.e., there is no bias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Each of the methods of data collection has its own strengths and weaknesses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Each is particularly well suited for collecting a particular type of data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Consider what you need to find out and then choose the method that best matches your data needs</a:t>
            </a:r>
          </a:p>
        </p:txBody>
      </p:sp>
    </p:spTree>
    <p:extLst>
      <p:ext uri="{BB962C8B-B14F-4D97-AF65-F5344CB8AC3E}">
        <p14:creationId xmlns:p14="http://schemas.microsoft.com/office/powerpoint/2010/main" val="10006647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3">
            <a:extLst>
              <a:ext uri="{FF2B5EF4-FFF2-40B4-BE49-F238E27FC236}">
                <a16:creationId xmlns:a16="http://schemas.microsoft.com/office/drawing/2014/main" id="{0ED6AA41-244D-40C2-BC8A-90401CD0AE3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5022F48-FB82-41B4-A5CC-2EF38D5903BF}" type="slidenum">
              <a:rPr lang="en-GB" altLang="en-US">
                <a:latin typeface="Calibri" panose="020F0502020204030204" pitchFamily="34" charset="0"/>
              </a:rPr>
              <a:pPr eaLnBrk="1" hangingPunct="1"/>
              <a:t>21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0483" name="AutoShape 2">
            <a:extLst>
              <a:ext uri="{FF2B5EF4-FFF2-40B4-BE49-F238E27FC236}">
                <a16:creationId xmlns:a16="http://schemas.microsoft.com/office/drawing/2014/main" id="{AF4811F2-80DC-4578-A7A6-621B33B1DF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Examples</a:t>
            </a:r>
          </a:p>
        </p:txBody>
      </p:sp>
      <p:sp>
        <p:nvSpPr>
          <p:cNvPr id="94211" name="Rectangle 3">
            <a:extLst>
              <a:ext uri="{FF2B5EF4-FFF2-40B4-BE49-F238E27FC236}">
                <a16:creationId xmlns:a16="http://schemas.microsoft.com/office/drawing/2014/main" id="{EDC20500-275F-4B90-95FA-E788F0E63B53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684213" y="1628775"/>
            <a:ext cx="7772400" cy="4572000"/>
          </a:xfrm>
        </p:spPr>
        <p:txBody>
          <a:bodyPr/>
          <a:lstStyle/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The need to know how many staff would like training in IT skills development.</a:t>
            </a: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	This requires a little information, in the same format, from a large number of staff.  </a:t>
            </a:r>
            <a:r>
              <a:rPr lang="en-GB" altLang="en-US" sz="2000" dirty="0">
                <a:solidFill>
                  <a:srgbClr val="FF0000"/>
                </a:solidFill>
                <a:latin typeface="Calibri" panose="020F0502020204030204" pitchFamily="34" charset="0"/>
              </a:rPr>
              <a:t>Use questionnaires.</a:t>
            </a: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endParaRPr lang="en-GB" altLang="en-US" sz="2000" dirty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The need to know in detail how people feel about a new product.</a:t>
            </a: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	This requires detailed information on personal views.  </a:t>
            </a:r>
            <a:r>
              <a:rPr lang="en-GB" altLang="en-US" sz="2000" dirty="0">
                <a:solidFill>
                  <a:srgbClr val="FF0000"/>
                </a:solidFill>
                <a:latin typeface="Calibri" panose="020F0502020204030204" pitchFamily="34" charset="0"/>
              </a:rPr>
              <a:t>Use interviews (either individual or group).</a:t>
            </a: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endParaRPr lang="en-GB" altLang="en-US" sz="2000" dirty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The need to know how many shoppers enter the store each day of the week.</a:t>
            </a: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	This requires information about consumer behaviour, most easily obtained by counting events. </a:t>
            </a:r>
            <a:r>
              <a:rPr lang="en-GB" altLang="en-US" sz="2000" dirty="0">
                <a:solidFill>
                  <a:srgbClr val="FF0000"/>
                </a:solidFill>
                <a:latin typeface="Calibri" panose="020F0502020204030204" pitchFamily="34" charset="0"/>
              </a:rPr>
              <a:t>Use observation.</a:t>
            </a:r>
          </a:p>
        </p:txBody>
      </p:sp>
    </p:spTree>
    <p:extLst>
      <p:ext uri="{BB962C8B-B14F-4D97-AF65-F5344CB8AC3E}">
        <p14:creationId xmlns:p14="http://schemas.microsoft.com/office/powerpoint/2010/main" val="979281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1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994C5C-8352-4272-9B00-71979491D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nl-NL" dirty="0"/>
              <a:t>Cottrell, S. The Study Skills Handbook (2nd edition). Hampshire: Palgrave MacMillan, 2003</a:t>
            </a:r>
          </a:p>
          <a:p>
            <a:r>
              <a:rPr lang="nl-NL" dirty="0"/>
              <a:t>John Fatteros, Market Research The Basics, 2017, Business Owners Playbook, </a:t>
            </a:r>
            <a:r>
              <a:rPr lang="nl-NL" dirty="0">
                <a:hlinkClick r:id="rId2"/>
              </a:rPr>
              <a:t>https://www.thehartford.com/business-playbook/in-depth/business-primary-second-research</a:t>
            </a:r>
            <a:endParaRPr lang="nl-NL" dirty="0"/>
          </a:p>
          <a:p>
            <a:r>
              <a:rPr lang="nl-NL" dirty="0"/>
              <a:t>Hox, J &amp; Boeije H (2005) Data Collection Primary vs Secondary, Encyclopedia of Social Measurement, (1), 593-599.</a:t>
            </a:r>
          </a:p>
          <a:p>
            <a:endParaRPr lang="nl-NL" dirty="0"/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9A20822-6FFB-49A3-8CFD-E73F611E7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80B20E-9AD6-43F4-A04D-C9154A056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6E22-1D5B-4835-B085-B12956A0FD91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41277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7EB483B-2BAF-4F5D-A88A-A2B430F0F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2307902"/>
          </a:xfrm>
        </p:spPr>
        <p:txBody>
          <a:bodyPr/>
          <a:lstStyle/>
          <a:p>
            <a:pPr algn="just"/>
            <a:r>
              <a:rPr lang="en-GB" dirty="0"/>
              <a:t>In a group of 4 or 5, discuss about advantages and disadvantages of applying methods of primary and secondary data collection methods.</a:t>
            </a:r>
          </a:p>
          <a:p>
            <a:pPr marL="109537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766C000-18F5-4EEF-9F25-525F5609B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Topic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DA7651-7207-400A-8BDC-38171308B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A515-2E1A-4671-ACB4-0C5C2D045B18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434815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37868</TotalTime>
  <Words>1272</Words>
  <Application>Microsoft Macintosh PowerPoint</Application>
  <PresentationFormat>On-screen Show (4:3)</PresentationFormat>
  <Paragraphs>198</Paragraphs>
  <Slides>23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Myriad Pro</vt:lpstr>
      <vt:lpstr>Perpetua</vt:lpstr>
      <vt:lpstr>Times New Roman</vt:lpstr>
      <vt:lpstr>Wingdings</vt:lpstr>
      <vt:lpstr>Wingdings 3</vt:lpstr>
      <vt:lpstr>20140311PresentationUWTSDTemplate</vt:lpstr>
      <vt:lpstr>Digital Skills and Research Methods (DSR) BMSW 4003</vt:lpstr>
      <vt:lpstr>Learning outcomes</vt:lpstr>
      <vt:lpstr>Where do we get data?</vt:lpstr>
      <vt:lpstr>Examples of Primary Sources</vt:lpstr>
      <vt:lpstr>Formats of Primary Sources</vt:lpstr>
      <vt:lpstr>Using primary sources</vt:lpstr>
      <vt:lpstr>Using secondary sources</vt:lpstr>
      <vt:lpstr>Some sources of secondary data  for business</vt:lpstr>
      <vt:lpstr>What is Data Collection?</vt:lpstr>
      <vt:lpstr>Purposes of Data Collection?</vt:lpstr>
      <vt:lpstr>Methods of Collecting Primary Data</vt:lpstr>
      <vt:lpstr>Experiments</vt:lpstr>
      <vt:lpstr>Telephone Surveys</vt:lpstr>
      <vt:lpstr>Written Questionnaires and Surveys</vt:lpstr>
      <vt:lpstr>Some uses of questionnaires in business:</vt:lpstr>
      <vt:lpstr>Observations</vt:lpstr>
      <vt:lpstr>Direct Observation</vt:lpstr>
      <vt:lpstr>Personal Interviews</vt:lpstr>
      <vt:lpstr>Methods of Collecting Secondary Data</vt:lpstr>
      <vt:lpstr>Which method to use?</vt:lpstr>
      <vt:lpstr>Examples</vt:lpstr>
      <vt:lpstr>Sources</vt:lpstr>
      <vt:lpstr>Research Topic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120</cp:revision>
  <dcterms:created xsi:type="dcterms:W3CDTF">2015-04-14T15:21:28Z</dcterms:created>
  <dcterms:modified xsi:type="dcterms:W3CDTF">2020-11-01T16:06:20Z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