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78" r:id="rId4"/>
  </p:sldMasterIdLst>
  <p:notesMasterIdLst>
    <p:notesMasterId r:id="rId12"/>
  </p:notesMasterIdLst>
  <p:handoutMasterIdLst>
    <p:handoutMasterId r:id="rId13"/>
  </p:handoutMasterIdLst>
  <p:sldIdLst>
    <p:sldId id="257" r:id="rId5"/>
    <p:sldId id="392" r:id="rId6"/>
    <p:sldId id="317" r:id="rId7"/>
    <p:sldId id="393" r:id="rId8"/>
    <p:sldId id="394" r:id="rId9"/>
    <p:sldId id="395" r:id="rId10"/>
    <p:sldId id="39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3725" autoAdjust="0"/>
  </p:normalViewPr>
  <p:slideViewPr>
    <p:cSldViewPr snapToGrid="0">
      <p:cViewPr>
        <p:scale>
          <a:sx n="89" d="100"/>
          <a:sy n="89" d="100"/>
        </p:scale>
        <p:origin x="66" y="-504"/>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3/13/2022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3/13/2022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15865501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r>
              <a:rPr lang="en-US"/>
              <a:t>Tuesday, February 2, 20XX</a:t>
            </a:r>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a:t>Sample Footer Text</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BA1B0FB-D917-4C8C-928F-313BD683BF39}" type="slidenum">
              <a:rPr lang="en-US" smtClean="0"/>
              <a:t>‹#›</a:t>
            </a:fld>
            <a:endParaRPr lang="en-US"/>
          </a:p>
        </p:txBody>
      </p:sp>
    </p:spTree>
    <p:extLst>
      <p:ext uri="{BB962C8B-B14F-4D97-AF65-F5344CB8AC3E}">
        <p14:creationId xmlns:p14="http://schemas.microsoft.com/office/powerpoint/2010/main" val="46317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1393853426"/>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806537136"/>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Tuesday, February 2, 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75058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Tuesday, February 2, 20XX</a:t>
            </a:r>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350867421"/>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Tuesday, February 2, 20XX</a:t>
            </a:r>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1061053702"/>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Tuesday, February 2, 20XX</a:t>
            </a:r>
          </a:p>
        </p:txBody>
      </p:sp>
      <p:sp>
        <p:nvSpPr>
          <p:cNvPr id="3" name="Footer Placeholder 2"/>
          <p:cNvSpPr>
            <a:spLocks noGrp="1"/>
          </p:cNvSpPr>
          <p:nvPr>
            <p:ph type="ftr" sz="quarter" idx="11"/>
          </p:nvPr>
        </p:nvSpPr>
        <p:spPr/>
        <p:txBody>
          <a:bodyPr/>
          <a:lstStyle/>
          <a:p>
            <a:r>
              <a:rPr lang="en-US"/>
              <a:t>Sample Footer Text</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509858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Tuesday, February 2, 20XX</a:t>
            </a:r>
          </a:p>
        </p:txBody>
      </p:sp>
      <p:sp>
        <p:nvSpPr>
          <p:cNvPr id="6" name="Footer Placeholder 5"/>
          <p:cNvSpPr>
            <a:spLocks noGrp="1"/>
          </p:cNvSpPr>
          <p:nvPr>
            <p:ph type="ftr" sz="quarter" idx="11"/>
          </p:nvPr>
        </p:nvSpPr>
        <p:spPr/>
        <p:txBody>
          <a:bodyPr/>
          <a:lstStyle/>
          <a:p>
            <a:r>
              <a:rPr lang="en-US"/>
              <a:t>Sample Footer Text</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501949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Tuesday, February 2, 20XX</a:t>
            </a:r>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1158741471"/>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Tuesday, February 2, 20XX</a:t>
            </a:r>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822140982"/>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32559085"/>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374474323"/>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740102023"/>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r>
              <a:rPr lang="en-US"/>
              <a:t>Tuesday, February 2, 20XX</a:t>
            </a:r>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04153070"/>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r>
              <a:rPr lang="en-US"/>
              <a:t>Tuesday, February 2, 20XX</a:t>
            </a:r>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923436808"/>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176824352"/>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050197629"/>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4_Section break">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6567278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21673977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Section break">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2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r>
              <a:rPr lang="en-US"/>
              <a:t>Tuesday, February 2, 20XX</a:t>
            </a:r>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a:t>Sample Footer Text</a:t>
            </a:r>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982109299"/>
      </p:ext>
    </p:extLst>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 id="2147483990" r:id="rId12"/>
    <p:sldLayoutId id="2147483991" r:id="rId13"/>
    <p:sldLayoutId id="2147483992" r:id="rId14"/>
    <p:sldLayoutId id="2147483993" r:id="rId15"/>
    <p:sldLayoutId id="2147483994" r:id="rId16"/>
    <p:sldLayoutId id="2147483995" r:id="rId17"/>
    <p:sldLayoutId id="2147483996" r:id="rId18"/>
    <p:sldLayoutId id="2147483969" r:id="rId19"/>
    <p:sldLayoutId id="2147483734" r:id="rId20"/>
  </p:sldLayoutIdLst>
  <p:hf hdr="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hyperlink" Target="https://www.invensislearning.com/" TargetMode="Externa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title"/>
          </p:nvPr>
        </p:nvSpPr>
        <p:spPr>
          <a:xfrm>
            <a:off x="859809" y="1063416"/>
            <a:ext cx="10222173" cy="1379755"/>
          </a:xfrm>
        </p:spPr>
        <p:txBody>
          <a:bodyPr vert="horz" lIns="91440" tIns="45720" rIns="91440" bIns="45720" rtlCol="0" anchor="ctr" anchorCtr="0">
            <a:normAutofit fontScale="90000"/>
          </a:bodyPr>
          <a:lstStyle/>
          <a:p>
            <a:r>
              <a:rPr lang="en-US" sz="4000" dirty="0">
                <a:solidFill>
                  <a:schemeClr val="tx1"/>
                </a:solidFill>
              </a:rPr>
              <a:t> Understanding and solving complex problem of staff absenteeism in Mid-</a:t>
            </a:r>
            <a:r>
              <a:rPr lang="en-US" sz="4000" dirty="0" err="1">
                <a:solidFill>
                  <a:schemeClr val="tx1"/>
                </a:solidFill>
              </a:rPr>
              <a:t>Chesire</a:t>
            </a:r>
            <a:r>
              <a:rPr lang="en-US" sz="4000" dirty="0">
                <a:solidFill>
                  <a:schemeClr val="tx1"/>
                </a:solidFill>
              </a:rPr>
              <a:t> Hospital Trust</a:t>
            </a:r>
          </a:p>
        </p:txBody>
      </p:sp>
      <p:sp>
        <p:nvSpPr>
          <p:cNvPr id="19" name="Text Placeholder 18">
            <a:extLst>
              <a:ext uri="{FF2B5EF4-FFF2-40B4-BE49-F238E27FC236}">
                <a16:creationId xmlns:a16="http://schemas.microsoft.com/office/drawing/2014/main" id="{0029F16C-5065-4DD9-9555-501EF8427F33}"/>
              </a:ext>
            </a:extLst>
          </p:cNvPr>
          <p:cNvSpPr>
            <a:spLocks noGrp="1"/>
          </p:cNvSpPr>
          <p:nvPr>
            <p:ph type="body" sz="half" idx="2"/>
          </p:nvPr>
        </p:nvSpPr>
        <p:spPr>
          <a:xfrm>
            <a:off x="1323833" y="4421598"/>
            <a:ext cx="8656780" cy="1598202"/>
          </a:xfrm>
        </p:spPr>
        <p:txBody>
          <a:bodyPr>
            <a:noAutofit/>
          </a:bodyPr>
          <a:lstStyle/>
          <a:p>
            <a:r>
              <a:rPr lang="en-GB" sz="2000" dirty="0"/>
              <a:t>Name: Nicoleta Baltaret</a:t>
            </a:r>
          </a:p>
          <a:p>
            <a:r>
              <a:rPr lang="en-GB" sz="2000" dirty="0"/>
              <a:t>2107487</a:t>
            </a:r>
          </a:p>
          <a:p>
            <a:r>
              <a:rPr lang="en-GB" sz="2000" dirty="0"/>
              <a:t>Module: Problem Solving and Decision Making</a:t>
            </a:r>
          </a:p>
          <a:p>
            <a:r>
              <a:rPr lang="en-GB" sz="2000" dirty="0"/>
              <a:t>Lecturer: </a:t>
            </a:r>
            <a:r>
              <a:rPr lang="en-GB" sz="2000" dirty="0" err="1"/>
              <a:t>Chijioke</a:t>
            </a:r>
            <a:r>
              <a:rPr lang="en-GB" sz="2000" dirty="0"/>
              <a:t> Uba</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43C8584-8FF7-4F36-B902-C3E6FB3AEF00}"/>
              </a:ext>
            </a:extLst>
          </p:cNvPr>
          <p:cNvSpPr>
            <a:spLocks noGrp="1"/>
          </p:cNvSpPr>
          <p:nvPr>
            <p:ph type="ctrTitle"/>
          </p:nvPr>
        </p:nvSpPr>
        <p:spPr>
          <a:xfrm>
            <a:off x="1330987" y="668741"/>
            <a:ext cx="8825658" cy="3698543"/>
          </a:xfrm>
        </p:spPr>
        <p:txBody>
          <a:bodyPr/>
          <a:lstStyle/>
          <a:p>
            <a:r>
              <a:rPr lang="en-GB" sz="3200" b="1" dirty="0"/>
              <a:t>The nature and impact of staff absenteeism. </a:t>
            </a:r>
            <a:br>
              <a:rPr lang="en-GB" dirty="0"/>
            </a:br>
            <a:br>
              <a:rPr lang="en-GB" dirty="0"/>
            </a:br>
            <a:r>
              <a:rPr lang="en-GB" dirty="0"/>
              <a:t> </a:t>
            </a:r>
            <a:br>
              <a:rPr lang="en-GB" sz="3600" dirty="0"/>
            </a:br>
            <a:endParaRPr lang="en-GB" sz="3600" dirty="0"/>
          </a:p>
        </p:txBody>
      </p:sp>
      <p:sp>
        <p:nvSpPr>
          <p:cNvPr id="5" name="Footer Placeholder 4">
            <a:extLst>
              <a:ext uri="{FF2B5EF4-FFF2-40B4-BE49-F238E27FC236}">
                <a16:creationId xmlns:a16="http://schemas.microsoft.com/office/drawing/2014/main" id="{61AB16A8-E3E5-4159-B1B0-F9F5254C2233}"/>
              </a:ext>
            </a:extLst>
          </p:cNvPr>
          <p:cNvSpPr>
            <a:spLocks noGrp="1"/>
          </p:cNvSpPr>
          <p:nvPr>
            <p:ph type="ftr" sz="quarter" idx="11"/>
          </p:nvPr>
        </p:nvSpPr>
        <p:spPr>
          <a:xfrm>
            <a:off x="1446663" y="2689476"/>
            <a:ext cx="8163635" cy="3698543"/>
          </a:xfrm>
        </p:spPr>
        <p:txBody>
          <a:bodyPr/>
          <a:lstStyle/>
          <a:p>
            <a:r>
              <a:rPr kumimoji="0" lang="en-GB" sz="2400" b="0" i="0" u="none" strike="noStrike" kern="1200" cap="none" spc="0" normalizeH="0" baseline="0" noProof="0" dirty="0">
                <a:ln>
                  <a:noFill/>
                </a:ln>
                <a:solidFill>
                  <a:srgbClr val="EBEBEB"/>
                </a:solidFill>
                <a:effectLst/>
                <a:uLnTx/>
                <a:uFillTx/>
                <a:latin typeface="Century Gothic" panose="020B0502020202020204"/>
                <a:ea typeface="+mj-ea"/>
                <a:cs typeface="+mj-cs"/>
              </a:rPr>
              <a:t>Nature of problem</a:t>
            </a:r>
          </a:p>
          <a:p>
            <a:pPr marL="571500" indent="-571500">
              <a:buFont typeface="Arial" panose="020B0604020202020204" pitchFamily="34" charset="0"/>
              <a:buChar char="•"/>
            </a:pPr>
            <a:r>
              <a:rPr kumimoji="0" lang="en-GB" sz="1800" b="0" i="0" u="none" strike="noStrike" kern="1200" cap="none" spc="0" normalizeH="0" baseline="0" noProof="0" dirty="0">
                <a:ln>
                  <a:noFill/>
                </a:ln>
                <a:solidFill>
                  <a:srgbClr val="EBEBEB"/>
                </a:solidFill>
                <a:effectLst/>
                <a:uLnTx/>
                <a:uFillTx/>
                <a:latin typeface="Century Gothic" panose="020B0502020202020204"/>
                <a:ea typeface="+mj-ea"/>
                <a:cs typeface="+mj-cs"/>
              </a:rPr>
              <a:t>Complex and organisational level problem</a:t>
            </a:r>
          </a:p>
          <a:p>
            <a:pPr marL="571500" indent="-571500">
              <a:buFont typeface="Arial" panose="020B0604020202020204" pitchFamily="34" charset="0"/>
              <a:buChar char="•"/>
            </a:pPr>
            <a:r>
              <a:rPr kumimoji="0" lang="en-GB" sz="1800" b="0" i="0" u="none" strike="noStrike" kern="1200" cap="none" spc="0" normalizeH="0" baseline="0" noProof="0" dirty="0">
                <a:ln>
                  <a:noFill/>
                </a:ln>
                <a:solidFill>
                  <a:srgbClr val="EBEBEB"/>
                </a:solidFill>
                <a:effectLst/>
                <a:uLnTx/>
                <a:uFillTx/>
                <a:latin typeface="Century Gothic" panose="020B0502020202020204"/>
                <a:ea typeface="+mj-ea"/>
                <a:cs typeface="+mj-cs"/>
              </a:rPr>
              <a:t>Scope extend to all other hospitals in the UK.</a:t>
            </a:r>
          </a:p>
          <a:p>
            <a:pPr marL="571500" indent="-571500">
              <a:buFont typeface="Arial" panose="020B0604020202020204" pitchFamily="34" charset="0"/>
              <a:buChar char="•"/>
            </a:pPr>
            <a:r>
              <a:rPr lang="en-GB" sz="1800" dirty="0">
                <a:solidFill>
                  <a:srgbClr val="EBEBEB"/>
                </a:solidFill>
                <a:latin typeface="Century Gothic" panose="020B0502020202020204"/>
                <a:ea typeface="+mj-ea"/>
                <a:cs typeface="+mj-cs"/>
              </a:rPr>
              <a:t>It has internal and external dimension</a:t>
            </a:r>
          </a:p>
          <a:p>
            <a:r>
              <a:rPr kumimoji="0" lang="en-GB" sz="2800" b="0" i="0" u="none" strike="noStrike" kern="1200" cap="none" spc="0" normalizeH="0" baseline="0" noProof="0" dirty="0">
                <a:ln>
                  <a:noFill/>
                </a:ln>
                <a:solidFill>
                  <a:srgbClr val="EBEBEB"/>
                </a:solidFill>
                <a:effectLst/>
                <a:uLnTx/>
                <a:uFillTx/>
                <a:latin typeface="Century Gothic" panose="020B0502020202020204"/>
                <a:ea typeface="+mj-ea"/>
                <a:cs typeface="+mj-cs"/>
              </a:rPr>
              <a:t>    </a:t>
            </a:r>
          </a:p>
          <a:p>
            <a:r>
              <a:rPr kumimoji="0" lang="en-GB" sz="2400" b="0" i="0" u="none" strike="noStrike" kern="1200" cap="none" spc="0" normalizeH="0" baseline="0" noProof="0" dirty="0">
                <a:ln>
                  <a:noFill/>
                </a:ln>
                <a:solidFill>
                  <a:srgbClr val="EBEBEB"/>
                </a:solidFill>
                <a:effectLst/>
                <a:uLnTx/>
                <a:uFillTx/>
                <a:latin typeface="Century Gothic" panose="020B0502020202020204"/>
                <a:ea typeface="+mj-ea"/>
                <a:cs typeface="+mj-cs"/>
              </a:rPr>
              <a:t>Impact of problem</a:t>
            </a:r>
          </a:p>
          <a:p>
            <a:pPr marL="457200" indent="-457200">
              <a:buFont typeface="Arial" panose="020B0604020202020204" pitchFamily="34" charset="0"/>
              <a:buChar char="•"/>
            </a:pPr>
            <a:r>
              <a:rPr lang="en-GB" sz="1800" dirty="0">
                <a:solidFill>
                  <a:srgbClr val="EBEBEB"/>
                </a:solidFill>
                <a:latin typeface="Century Gothic" panose="020B0502020202020204"/>
                <a:ea typeface="+mj-ea"/>
                <a:cs typeface="+mj-cs"/>
              </a:rPr>
              <a:t>Company: not working on high standards, overload hospital, low customers satisfaction</a:t>
            </a:r>
          </a:p>
          <a:p>
            <a:pPr marL="457200" indent="-457200">
              <a:buFont typeface="Arial" panose="020B0604020202020204" pitchFamily="34" charset="0"/>
              <a:buChar char="•"/>
            </a:pPr>
            <a:r>
              <a:rPr lang="en-GB" sz="1800" dirty="0">
                <a:solidFill>
                  <a:srgbClr val="EBEBEB"/>
                </a:solidFill>
                <a:latin typeface="Century Gothic" panose="020B0502020202020204"/>
                <a:ea typeface="+mj-ea"/>
                <a:cs typeface="+mj-cs"/>
              </a:rPr>
              <a:t>Workers: risk of catching Covid-19, stress demotivation. </a:t>
            </a:r>
          </a:p>
          <a:p>
            <a:pPr marL="457200" indent="-457200">
              <a:buFont typeface="Arial" panose="020B0604020202020204" pitchFamily="34" charset="0"/>
              <a:buChar char="•"/>
            </a:pPr>
            <a:endParaRPr kumimoji="0" lang="en-GB" sz="2800" b="0" i="0" u="none" strike="noStrike" kern="1200" cap="none" spc="0" normalizeH="0" baseline="0" noProof="0" dirty="0">
              <a:ln>
                <a:noFill/>
              </a:ln>
              <a:solidFill>
                <a:srgbClr val="EBEBEB"/>
              </a:solidFill>
              <a:effectLst/>
              <a:uLnTx/>
              <a:uFillTx/>
              <a:latin typeface="Century Gothic" panose="020B0502020202020204"/>
              <a:ea typeface="+mj-ea"/>
              <a:cs typeface="+mj-cs"/>
            </a:endParaRPr>
          </a:p>
          <a:p>
            <a:endParaRPr lang="en-US" sz="2800" dirty="0"/>
          </a:p>
        </p:txBody>
      </p:sp>
      <p:sp>
        <p:nvSpPr>
          <p:cNvPr id="6" name="Slide Number Placeholder 5">
            <a:extLst>
              <a:ext uri="{FF2B5EF4-FFF2-40B4-BE49-F238E27FC236}">
                <a16:creationId xmlns:a16="http://schemas.microsoft.com/office/drawing/2014/main" id="{57CBA27F-07E8-4C45-9B2B-978B88BA804B}"/>
              </a:ext>
            </a:extLst>
          </p:cNvPr>
          <p:cNvSpPr>
            <a:spLocks noGrp="1"/>
          </p:cNvSpPr>
          <p:nvPr>
            <p:ph type="sldNum" sz="quarter" idx="12"/>
          </p:nvPr>
        </p:nvSpPr>
        <p:spPr/>
        <p:txBody>
          <a:bodyPr/>
          <a:lstStyle/>
          <a:p>
            <a:fld id="{DBA1B0FB-D917-4C8C-928F-313BD683BF39}" type="slidenum">
              <a:rPr lang="en-US" smtClean="0"/>
              <a:pPr/>
              <a:t>2</a:t>
            </a:fld>
            <a:endParaRPr lang="en-US"/>
          </a:p>
        </p:txBody>
      </p:sp>
    </p:spTree>
    <p:extLst>
      <p:ext uri="{BB962C8B-B14F-4D97-AF65-F5344CB8AC3E}">
        <p14:creationId xmlns:p14="http://schemas.microsoft.com/office/powerpoint/2010/main" val="4231109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3</a:t>
            </a:fld>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355599" y="1063416"/>
            <a:ext cx="6642101" cy="5702300"/>
          </a:xfrm>
        </p:spPr>
        <p:txBody>
          <a:bodyPr vert="horz" wrap="square" lIns="0" tIns="0" rIns="0" bIns="0" rtlCol="0" anchor="b" anchorCtr="0">
            <a:normAutofit fontScale="90000"/>
          </a:bodyPr>
          <a:lstStyle/>
          <a:p>
            <a:pPr>
              <a:lnSpc>
                <a:spcPct val="100000"/>
              </a:lnSpc>
            </a:pPr>
            <a:r>
              <a:rPr lang="en-US" sz="3200" kern="1200" dirty="0">
                <a:solidFill>
                  <a:schemeClr val="tx1"/>
                </a:solidFill>
                <a:latin typeface="+mj-lt"/>
                <a:ea typeface="+mj-ea"/>
                <a:cs typeface="+mj-cs"/>
              </a:rPr>
              <a:t> </a:t>
            </a:r>
            <a:r>
              <a:rPr lang="en-US" sz="2200" b="1" kern="1200" dirty="0">
                <a:solidFill>
                  <a:schemeClr val="bg1"/>
                </a:solidFill>
                <a:latin typeface="+mj-lt"/>
                <a:ea typeface="+mj-ea"/>
                <a:cs typeface="+mj-cs"/>
              </a:rPr>
              <a:t>PESTEL analysis.</a:t>
            </a:r>
            <a:br>
              <a:rPr lang="en-US" sz="3200" kern="1200" dirty="0">
                <a:solidFill>
                  <a:schemeClr val="bg1"/>
                </a:solidFill>
                <a:latin typeface="+mj-lt"/>
                <a:ea typeface="+mj-ea"/>
                <a:cs typeface="+mj-cs"/>
              </a:rPr>
            </a:br>
            <a:r>
              <a:rPr lang="en-US" sz="3200" kern="1200" dirty="0">
                <a:solidFill>
                  <a:schemeClr val="bg1"/>
                </a:solidFill>
                <a:latin typeface="+mj-lt"/>
                <a:ea typeface="+mj-ea"/>
                <a:cs typeface="+mj-cs"/>
              </a:rPr>
              <a:t> </a:t>
            </a:r>
            <a:r>
              <a:rPr lang="en-US" sz="3200" dirty="0">
                <a:solidFill>
                  <a:schemeClr val="bg1"/>
                </a:solidFill>
              </a:rPr>
              <a:t>    </a:t>
            </a:r>
            <a:br>
              <a:rPr lang="en-US" sz="3200" dirty="0">
                <a:solidFill>
                  <a:schemeClr val="bg1"/>
                </a:solidFill>
              </a:rPr>
            </a:br>
            <a:r>
              <a:rPr lang="en-US" sz="3200" dirty="0">
                <a:solidFill>
                  <a:schemeClr val="bg1"/>
                </a:solidFill>
              </a:rPr>
              <a:t>      </a:t>
            </a:r>
            <a:r>
              <a:rPr lang="en-US" sz="2400" dirty="0">
                <a:solidFill>
                  <a:schemeClr val="bg1"/>
                </a:solidFill>
              </a:rPr>
              <a:t>PESTEL is a tool which help us to identify the factors that affect an organization from outside</a:t>
            </a:r>
            <a:br>
              <a:rPr lang="en-US" sz="2400" dirty="0">
                <a:solidFill>
                  <a:schemeClr val="bg1"/>
                </a:solidFill>
              </a:rPr>
            </a:br>
            <a:r>
              <a:rPr lang="en-US" sz="2400" dirty="0">
                <a:solidFill>
                  <a:schemeClr val="bg1"/>
                </a:solidFill>
              </a:rPr>
              <a:t>       </a:t>
            </a:r>
            <a:br>
              <a:rPr lang="en-US" sz="2400" dirty="0">
                <a:solidFill>
                  <a:schemeClr val="bg1"/>
                </a:solidFill>
              </a:rPr>
            </a:br>
            <a:r>
              <a:rPr lang="en-US" sz="2400" dirty="0">
                <a:solidFill>
                  <a:schemeClr val="bg1"/>
                </a:solidFill>
              </a:rPr>
              <a:t>        PESTEL analysis help us to understand the external factors causing the problem.</a:t>
            </a:r>
            <a:br>
              <a:rPr lang="en-US" sz="2400" dirty="0">
                <a:solidFill>
                  <a:schemeClr val="bg1"/>
                </a:solidFill>
              </a:rPr>
            </a:br>
            <a:r>
              <a:rPr lang="en-US" sz="2400" dirty="0">
                <a:solidFill>
                  <a:schemeClr val="bg1"/>
                </a:solidFill>
              </a:rPr>
              <a:t>        </a:t>
            </a:r>
            <a:br>
              <a:rPr lang="en-US" sz="2400" dirty="0">
                <a:solidFill>
                  <a:schemeClr val="bg1"/>
                </a:solidFill>
              </a:rPr>
            </a:br>
            <a:r>
              <a:rPr lang="en-US" sz="2400" dirty="0">
                <a:solidFill>
                  <a:schemeClr val="bg1"/>
                </a:solidFill>
              </a:rPr>
              <a:t>        It applied here to identify the causes of staff absenteeism from Mid-</a:t>
            </a:r>
            <a:r>
              <a:rPr lang="en-US" sz="2400" dirty="0" err="1">
                <a:solidFill>
                  <a:schemeClr val="bg1"/>
                </a:solidFill>
              </a:rPr>
              <a:t>Chesire</a:t>
            </a:r>
            <a:r>
              <a:rPr lang="en-US" sz="2400" dirty="0">
                <a:solidFill>
                  <a:schemeClr val="bg1"/>
                </a:solidFill>
              </a:rPr>
              <a:t> hospital.</a:t>
            </a:r>
            <a:br>
              <a:rPr lang="en-US" sz="2400" dirty="0">
                <a:solidFill>
                  <a:schemeClr val="bg1"/>
                </a:solidFill>
              </a:rPr>
            </a:br>
            <a:r>
              <a:rPr lang="en-US" sz="2400" dirty="0">
                <a:solidFill>
                  <a:schemeClr val="bg1"/>
                </a:solidFill>
              </a:rPr>
              <a:t> </a:t>
            </a:r>
            <a:br>
              <a:rPr lang="en-US" sz="2400" dirty="0">
                <a:solidFill>
                  <a:schemeClr val="bg1"/>
                </a:solidFill>
              </a:rPr>
            </a:br>
            <a:r>
              <a:rPr lang="en-US" sz="2400" dirty="0">
                <a:solidFill>
                  <a:schemeClr val="bg1"/>
                </a:solidFill>
              </a:rPr>
              <a:t>    </a:t>
            </a:r>
            <a:br>
              <a:rPr lang="en-US" sz="2400" dirty="0">
                <a:solidFill>
                  <a:schemeClr val="bg1"/>
                </a:solidFill>
              </a:rPr>
            </a:br>
            <a:r>
              <a:rPr lang="en-US" sz="2400" dirty="0">
                <a:solidFill>
                  <a:schemeClr val="bg1"/>
                </a:solidFill>
              </a:rPr>
              <a:t>    The PESTEL is present in the next slide        </a:t>
            </a:r>
            <a:br>
              <a:rPr lang="en-US" sz="3200" kern="1200" dirty="0">
                <a:solidFill>
                  <a:schemeClr val="bg1"/>
                </a:solidFill>
                <a:latin typeface="+mj-lt"/>
                <a:ea typeface="+mj-ea"/>
                <a:cs typeface="+mj-cs"/>
              </a:rPr>
            </a:br>
            <a:r>
              <a:rPr lang="en-US" sz="3200" kern="1200" dirty="0">
                <a:solidFill>
                  <a:schemeClr val="bg1"/>
                </a:solidFill>
                <a:latin typeface="+mj-lt"/>
                <a:ea typeface="+mj-ea"/>
                <a:cs typeface="+mj-cs"/>
              </a:rPr>
              <a:t>      </a:t>
            </a:r>
            <a:br>
              <a:rPr lang="en-US" sz="3200" kern="1200" dirty="0">
                <a:solidFill>
                  <a:schemeClr val="tx1"/>
                </a:solidFill>
                <a:latin typeface="+mj-lt"/>
                <a:ea typeface="+mj-ea"/>
                <a:cs typeface="+mj-cs"/>
              </a:rPr>
            </a:br>
            <a:r>
              <a:rPr lang="en-US" sz="3200" kern="1200" dirty="0">
                <a:solidFill>
                  <a:schemeClr val="tx1"/>
                </a:solidFill>
                <a:latin typeface="+mj-lt"/>
                <a:ea typeface="+mj-ea"/>
                <a:cs typeface="+mj-cs"/>
              </a:rPr>
              <a:t> </a:t>
            </a:r>
            <a:br>
              <a:rPr lang="en-US" sz="3200" kern="1200" dirty="0">
                <a:solidFill>
                  <a:schemeClr val="tx1"/>
                </a:solidFill>
                <a:latin typeface="+mj-lt"/>
                <a:ea typeface="+mj-ea"/>
                <a:cs typeface="+mj-cs"/>
              </a:rPr>
            </a:br>
            <a:br>
              <a:rPr lang="en-US" sz="3200" kern="1200" dirty="0">
                <a:solidFill>
                  <a:schemeClr val="tx1"/>
                </a:solidFill>
                <a:latin typeface="+mj-lt"/>
                <a:ea typeface="+mj-ea"/>
                <a:cs typeface="+mj-cs"/>
              </a:rPr>
            </a:br>
            <a:endParaRPr lang="en-US" sz="3200" kern="1200" dirty="0">
              <a:solidFill>
                <a:schemeClr val="tx1"/>
              </a:solidFill>
              <a:latin typeface="+mj-lt"/>
              <a:ea typeface="+mj-ea"/>
              <a:cs typeface="+mj-cs"/>
            </a:endParaRPr>
          </a:p>
        </p:txBody>
      </p:sp>
    </p:spTree>
    <p:extLst>
      <p:ext uri="{BB962C8B-B14F-4D97-AF65-F5344CB8AC3E}">
        <p14:creationId xmlns:p14="http://schemas.microsoft.com/office/powerpoint/2010/main" val="560021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4112BE6-BF5B-4319-BB30-C73DD545875B}"/>
              </a:ext>
            </a:extLst>
          </p:cNvPr>
          <p:cNvSpPr>
            <a:spLocks noGrp="1"/>
          </p:cNvSpPr>
          <p:nvPr>
            <p:ph type="dt" sz="half" idx="10"/>
          </p:nvPr>
        </p:nvSpPr>
        <p:spPr/>
        <p:txBody>
          <a:bodyPr/>
          <a:lstStyle/>
          <a:p>
            <a:r>
              <a:rPr lang="en-US"/>
              <a:t>Tuesday, February 2, 20XX</a:t>
            </a:r>
          </a:p>
        </p:txBody>
      </p:sp>
      <p:sp>
        <p:nvSpPr>
          <p:cNvPr id="4" name="Footer Placeholder 3">
            <a:extLst>
              <a:ext uri="{FF2B5EF4-FFF2-40B4-BE49-F238E27FC236}">
                <a16:creationId xmlns:a16="http://schemas.microsoft.com/office/drawing/2014/main" id="{BF7C3DFA-CB6E-4C08-998A-D1824DFA27E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DFCF518F-7829-44EB-AD81-9E9A335D81A0}"/>
              </a:ext>
            </a:extLst>
          </p:cNvPr>
          <p:cNvSpPr>
            <a:spLocks noGrp="1"/>
          </p:cNvSpPr>
          <p:nvPr>
            <p:ph type="sldNum" sz="quarter" idx="12"/>
          </p:nvPr>
        </p:nvSpPr>
        <p:spPr/>
        <p:txBody>
          <a:bodyPr/>
          <a:lstStyle/>
          <a:p>
            <a:fld id="{DBA1B0FB-D917-4C8C-928F-313BD683BF39}" type="slidenum">
              <a:rPr lang="en-US" smtClean="0"/>
              <a:t>4</a:t>
            </a:fld>
            <a:endParaRPr lang="en-US"/>
          </a:p>
        </p:txBody>
      </p:sp>
      <p:sp>
        <p:nvSpPr>
          <p:cNvPr id="7" name="Subtitle 6">
            <a:extLst>
              <a:ext uri="{FF2B5EF4-FFF2-40B4-BE49-F238E27FC236}">
                <a16:creationId xmlns:a16="http://schemas.microsoft.com/office/drawing/2014/main" id="{26EB7E8E-E352-40CB-9CF0-345AD9992060}"/>
              </a:ext>
            </a:extLst>
          </p:cNvPr>
          <p:cNvSpPr>
            <a:spLocks noGrp="1"/>
          </p:cNvSpPr>
          <p:nvPr>
            <p:ph type="subTitle" idx="1"/>
          </p:nvPr>
        </p:nvSpPr>
        <p:spPr>
          <a:xfrm>
            <a:off x="561110" y="228601"/>
            <a:ext cx="5437187" cy="5646511"/>
          </a:xfrm>
        </p:spPr>
        <p:txBody>
          <a:bodyPr/>
          <a:lstStyle/>
          <a:p>
            <a:r>
              <a:rPr lang="en-GB" sz="3200" b="1" dirty="0"/>
              <a:t>PESTEL analysis.</a:t>
            </a:r>
          </a:p>
          <a:p>
            <a:endParaRPr lang="en-GB" sz="3200" dirty="0"/>
          </a:p>
          <a:p>
            <a:pPr marL="457200" indent="-457200">
              <a:buFont typeface="Arial" panose="020B0604020202020204" pitchFamily="34" charset="0"/>
              <a:buChar char="•"/>
            </a:pPr>
            <a:r>
              <a:rPr lang="en-GB" dirty="0"/>
              <a:t>Political factors linked to the problem</a:t>
            </a:r>
          </a:p>
          <a:p>
            <a:pPr marL="0" indent="0"/>
            <a:r>
              <a:rPr lang="en-GB" sz="2000" dirty="0"/>
              <a:t>          </a:t>
            </a:r>
            <a:r>
              <a:rPr lang="en-GB" sz="1800" dirty="0"/>
              <a:t>methods  </a:t>
            </a:r>
          </a:p>
          <a:p>
            <a:pPr marL="0" indent="0"/>
            <a:r>
              <a:rPr lang="en-GB" sz="1800" dirty="0"/>
              <a:t>           transport</a:t>
            </a:r>
          </a:p>
          <a:p>
            <a:pPr marL="0" indent="0"/>
            <a:r>
              <a:rPr lang="en-GB" sz="1800" dirty="0"/>
              <a:t>           equipment </a:t>
            </a:r>
          </a:p>
          <a:p>
            <a:pPr marL="0" indent="0"/>
            <a:r>
              <a:rPr lang="en-GB" dirty="0"/>
              <a:t>      Social factors linked to the</a:t>
            </a:r>
          </a:p>
          <a:p>
            <a:pPr marL="0" indent="0"/>
            <a:r>
              <a:rPr lang="en-GB" dirty="0"/>
              <a:t>     problem</a:t>
            </a:r>
          </a:p>
          <a:p>
            <a:pPr marL="0" indent="0"/>
            <a:r>
              <a:rPr lang="en-GB" sz="2800" dirty="0"/>
              <a:t>      </a:t>
            </a:r>
            <a:r>
              <a:rPr lang="en-GB" sz="1800" dirty="0"/>
              <a:t>environment</a:t>
            </a:r>
          </a:p>
          <a:p>
            <a:pPr marL="0" indent="0"/>
            <a:r>
              <a:rPr lang="en-GB" sz="1800" dirty="0"/>
              <a:t>         people</a:t>
            </a:r>
          </a:p>
          <a:p>
            <a:pPr marL="0" indent="0"/>
            <a:r>
              <a:rPr lang="en-GB" sz="1800" dirty="0"/>
              <a:t>         stress</a:t>
            </a:r>
          </a:p>
        </p:txBody>
      </p:sp>
    </p:spTree>
    <p:extLst>
      <p:ext uri="{BB962C8B-B14F-4D97-AF65-F5344CB8AC3E}">
        <p14:creationId xmlns:p14="http://schemas.microsoft.com/office/powerpoint/2010/main" val="1269179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A6B382C-2EB6-496E-A8AB-E2E05F13AC98}"/>
              </a:ext>
            </a:extLst>
          </p:cNvPr>
          <p:cNvSpPr>
            <a:spLocks noGrp="1"/>
          </p:cNvSpPr>
          <p:nvPr>
            <p:ph type="dt" sz="half" idx="10"/>
          </p:nvPr>
        </p:nvSpPr>
        <p:spPr/>
        <p:txBody>
          <a:bodyPr/>
          <a:lstStyle/>
          <a:p>
            <a:r>
              <a:rPr lang="en-US"/>
              <a:t>Tuesday, February 2, 20XX</a:t>
            </a:r>
          </a:p>
        </p:txBody>
      </p:sp>
      <p:sp>
        <p:nvSpPr>
          <p:cNvPr id="4" name="Footer Placeholder 3">
            <a:extLst>
              <a:ext uri="{FF2B5EF4-FFF2-40B4-BE49-F238E27FC236}">
                <a16:creationId xmlns:a16="http://schemas.microsoft.com/office/drawing/2014/main" id="{AE2466D9-6E0A-4CFC-B06F-8468BC3497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46765B73-2680-4AC6-B909-9B734AF6EF21}"/>
              </a:ext>
            </a:extLst>
          </p:cNvPr>
          <p:cNvSpPr>
            <a:spLocks noGrp="1"/>
          </p:cNvSpPr>
          <p:nvPr>
            <p:ph type="sldNum" sz="quarter" idx="12"/>
          </p:nvPr>
        </p:nvSpPr>
        <p:spPr/>
        <p:txBody>
          <a:bodyPr/>
          <a:lstStyle/>
          <a:p>
            <a:fld id="{DBA1B0FB-D917-4C8C-928F-313BD683BF39}" type="slidenum">
              <a:rPr lang="en-US" smtClean="0"/>
              <a:t>5</a:t>
            </a:fld>
            <a:endParaRPr lang="en-US"/>
          </a:p>
        </p:txBody>
      </p:sp>
      <p:sp>
        <p:nvSpPr>
          <p:cNvPr id="7" name="Subtitle 6">
            <a:extLst>
              <a:ext uri="{FF2B5EF4-FFF2-40B4-BE49-F238E27FC236}">
                <a16:creationId xmlns:a16="http://schemas.microsoft.com/office/drawing/2014/main" id="{28083380-5D86-4B16-928D-41DA40F49666}"/>
              </a:ext>
            </a:extLst>
          </p:cNvPr>
          <p:cNvSpPr>
            <a:spLocks noGrp="1"/>
          </p:cNvSpPr>
          <p:nvPr>
            <p:ph type="subTitle" idx="1"/>
          </p:nvPr>
        </p:nvSpPr>
        <p:spPr>
          <a:xfrm>
            <a:off x="550863" y="395785"/>
            <a:ext cx="5437187" cy="5686155"/>
          </a:xfrm>
        </p:spPr>
        <p:txBody>
          <a:bodyPr/>
          <a:lstStyle/>
          <a:p>
            <a:r>
              <a:rPr lang="en-GB" sz="3200" b="1" dirty="0"/>
              <a:t>Fishbone analysis </a:t>
            </a:r>
          </a:p>
          <a:p>
            <a:endParaRPr lang="en-GB" sz="3200" dirty="0"/>
          </a:p>
          <a:p>
            <a:r>
              <a:rPr lang="en-GB" sz="2000" dirty="0"/>
              <a:t>A Fishbone diagram is relevant for understanding causes of problem (Diego Rodriguez, 2020) </a:t>
            </a:r>
          </a:p>
          <a:p>
            <a:r>
              <a:rPr lang="en-GB" sz="2000" dirty="0"/>
              <a:t>  </a:t>
            </a:r>
            <a:r>
              <a:rPr lang="en-GB" sz="2000" dirty="0">
                <a:hlinkClick r:id="rId2"/>
              </a:rPr>
              <a:t>https://www.invensislearning.com</a:t>
            </a:r>
            <a:r>
              <a:rPr lang="en-GB" sz="2000" dirty="0"/>
              <a:t> </a:t>
            </a:r>
          </a:p>
          <a:p>
            <a:r>
              <a:rPr lang="en-GB" sz="2000" dirty="0"/>
              <a:t>A Fishbone diagram has been applied to understand the causes of the problem of absenteeism at Mid-</a:t>
            </a:r>
            <a:r>
              <a:rPr lang="en-GB" sz="2000" dirty="0" err="1"/>
              <a:t>Chesire</a:t>
            </a:r>
            <a:r>
              <a:rPr lang="en-GB" sz="2000" dirty="0"/>
              <a:t> Hospital</a:t>
            </a:r>
          </a:p>
          <a:p>
            <a:r>
              <a:rPr lang="en-GB" sz="2000" dirty="0"/>
              <a:t>The Fishbone diagram is discussed in the next slide </a:t>
            </a:r>
          </a:p>
        </p:txBody>
      </p:sp>
    </p:spTree>
    <p:extLst>
      <p:ext uri="{BB962C8B-B14F-4D97-AF65-F5344CB8AC3E}">
        <p14:creationId xmlns:p14="http://schemas.microsoft.com/office/powerpoint/2010/main" val="973243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94761DC-9268-42D0-B342-2E682843CD9B}"/>
              </a:ext>
            </a:extLst>
          </p:cNvPr>
          <p:cNvSpPr>
            <a:spLocks noGrp="1"/>
          </p:cNvSpPr>
          <p:nvPr>
            <p:ph type="dt" sz="half" idx="10"/>
          </p:nvPr>
        </p:nvSpPr>
        <p:spPr/>
        <p:txBody>
          <a:bodyPr/>
          <a:lstStyle/>
          <a:p>
            <a:r>
              <a:rPr lang="en-US"/>
              <a:t>Tuesday, February 2, 20XX</a:t>
            </a:r>
          </a:p>
        </p:txBody>
      </p:sp>
      <p:sp>
        <p:nvSpPr>
          <p:cNvPr id="4" name="Footer Placeholder 3">
            <a:extLst>
              <a:ext uri="{FF2B5EF4-FFF2-40B4-BE49-F238E27FC236}">
                <a16:creationId xmlns:a16="http://schemas.microsoft.com/office/drawing/2014/main" id="{9B31832F-962C-44B0-AA9A-931393BFD2FA}"/>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0F17FF3F-2E04-4D72-A110-D9D4B6F249C7}"/>
              </a:ext>
            </a:extLst>
          </p:cNvPr>
          <p:cNvSpPr>
            <a:spLocks noGrp="1"/>
          </p:cNvSpPr>
          <p:nvPr>
            <p:ph type="sldNum" sz="quarter" idx="12"/>
          </p:nvPr>
        </p:nvSpPr>
        <p:spPr/>
        <p:txBody>
          <a:bodyPr/>
          <a:lstStyle/>
          <a:p>
            <a:fld id="{DBA1B0FB-D917-4C8C-928F-313BD683BF39}" type="slidenum">
              <a:rPr lang="en-US" smtClean="0"/>
              <a:t>6</a:t>
            </a:fld>
            <a:endParaRPr lang="en-US"/>
          </a:p>
        </p:txBody>
      </p:sp>
      <p:pic>
        <p:nvPicPr>
          <p:cNvPr id="53" name="Picture 52">
            <a:extLst>
              <a:ext uri="{FF2B5EF4-FFF2-40B4-BE49-F238E27FC236}">
                <a16:creationId xmlns:a16="http://schemas.microsoft.com/office/drawing/2014/main" id="{BB97EDE4-0F75-4632-AA0F-A3EC267BEF3E}"/>
              </a:ext>
            </a:extLst>
          </p:cNvPr>
          <p:cNvPicPr>
            <a:picLocks noChangeAspect="1"/>
          </p:cNvPicPr>
          <p:nvPr/>
        </p:nvPicPr>
        <p:blipFill>
          <a:blip r:embed="rId2"/>
          <a:stretch>
            <a:fillRect/>
          </a:stretch>
        </p:blipFill>
        <p:spPr>
          <a:xfrm>
            <a:off x="409433" y="491319"/>
            <a:ext cx="11416293" cy="6070951"/>
          </a:xfrm>
          <a:prstGeom prst="rect">
            <a:avLst/>
          </a:prstGeom>
        </p:spPr>
      </p:pic>
    </p:spTree>
    <p:extLst>
      <p:ext uri="{BB962C8B-B14F-4D97-AF65-F5344CB8AC3E}">
        <p14:creationId xmlns:p14="http://schemas.microsoft.com/office/powerpoint/2010/main" val="1348190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C806A88-765D-40AD-9447-27D894462CDD}"/>
              </a:ext>
            </a:extLst>
          </p:cNvPr>
          <p:cNvSpPr>
            <a:spLocks noGrp="1"/>
          </p:cNvSpPr>
          <p:nvPr>
            <p:ph type="dt" sz="half" idx="10"/>
          </p:nvPr>
        </p:nvSpPr>
        <p:spPr/>
        <p:txBody>
          <a:bodyPr/>
          <a:lstStyle/>
          <a:p>
            <a:r>
              <a:rPr lang="en-US"/>
              <a:t>Tuesday, February 2, 20XX</a:t>
            </a:r>
          </a:p>
        </p:txBody>
      </p:sp>
      <p:sp>
        <p:nvSpPr>
          <p:cNvPr id="4" name="Footer Placeholder 3">
            <a:extLst>
              <a:ext uri="{FF2B5EF4-FFF2-40B4-BE49-F238E27FC236}">
                <a16:creationId xmlns:a16="http://schemas.microsoft.com/office/drawing/2014/main" id="{37444617-21A9-4C05-8E6D-75A6AD95D02A}"/>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D97E29F9-1E14-4737-AAC8-699FBEBF8A0C}"/>
              </a:ext>
            </a:extLst>
          </p:cNvPr>
          <p:cNvSpPr>
            <a:spLocks noGrp="1"/>
          </p:cNvSpPr>
          <p:nvPr>
            <p:ph type="sldNum" sz="quarter" idx="12"/>
          </p:nvPr>
        </p:nvSpPr>
        <p:spPr/>
        <p:txBody>
          <a:bodyPr/>
          <a:lstStyle/>
          <a:p>
            <a:fld id="{DBA1B0FB-D917-4C8C-928F-313BD683BF39}" type="slidenum">
              <a:rPr lang="en-US" smtClean="0"/>
              <a:t>7</a:t>
            </a:fld>
            <a:endParaRPr lang="en-US"/>
          </a:p>
        </p:txBody>
      </p:sp>
      <p:sp>
        <p:nvSpPr>
          <p:cNvPr id="7" name="Subtitle 6">
            <a:extLst>
              <a:ext uri="{FF2B5EF4-FFF2-40B4-BE49-F238E27FC236}">
                <a16:creationId xmlns:a16="http://schemas.microsoft.com/office/drawing/2014/main" id="{CABD938D-F0B2-4DA9-8BA8-8920A3C6E85B}"/>
              </a:ext>
            </a:extLst>
          </p:cNvPr>
          <p:cNvSpPr>
            <a:spLocks noGrp="1"/>
          </p:cNvSpPr>
          <p:nvPr>
            <p:ph type="subTitle" idx="1"/>
          </p:nvPr>
        </p:nvSpPr>
        <p:spPr>
          <a:xfrm>
            <a:off x="550862" y="614149"/>
            <a:ext cx="10002837" cy="5777689"/>
          </a:xfrm>
        </p:spPr>
        <p:txBody>
          <a:bodyPr/>
          <a:lstStyle/>
          <a:p>
            <a:r>
              <a:rPr lang="en-GB" b="1" dirty="0"/>
              <a:t>Possible solution from Fishbone and PESTEL analysis </a:t>
            </a:r>
          </a:p>
          <a:p>
            <a:r>
              <a:rPr lang="en-GB" dirty="0"/>
              <a:t>Fishbone highlights three main causes </a:t>
            </a:r>
          </a:p>
          <a:p>
            <a:r>
              <a:rPr lang="en-GB" sz="2000" dirty="0"/>
              <a:t>     </a:t>
            </a:r>
            <a:r>
              <a:rPr lang="en-GB" sz="1800" dirty="0"/>
              <a:t>methods</a:t>
            </a:r>
          </a:p>
          <a:p>
            <a:r>
              <a:rPr lang="en-GB" sz="1800" dirty="0"/>
              <a:t>     environment</a:t>
            </a:r>
          </a:p>
          <a:p>
            <a:r>
              <a:rPr lang="en-GB" sz="1800" dirty="0"/>
              <a:t>     people</a:t>
            </a:r>
          </a:p>
          <a:p>
            <a:r>
              <a:rPr lang="en-GB" dirty="0"/>
              <a:t>PESTEL highlights  </a:t>
            </a:r>
          </a:p>
          <a:p>
            <a:r>
              <a:rPr lang="en-GB" sz="2000" dirty="0"/>
              <a:t>     </a:t>
            </a:r>
            <a:r>
              <a:rPr lang="en-GB" sz="1800" dirty="0"/>
              <a:t>social </a:t>
            </a:r>
          </a:p>
          <a:p>
            <a:r>
              <a:rPr lang="en-GB" sz="1800" dirty="0"/>
              <a:t>     technological</a:t>
            </a:r>
          </a:p>
          <a:p>
            <a:r>
              <a:rPr lang="en-GB" sz="1800" dirty="0"/>
              <a:t>     environmental</a:t>
            </a:r>
          </a:p>
          <a:p>
            <a:r>
              <a:rPr lang="en-GB" dirty="0"/>
              <a:t>Possible solution to address these causes </a:t>
            </a:r>
          </a:p>
          <a:p>
            <a:r>
              <a:rPr lang="en-GB" sz="1800" dirty="0"/>
              <a:t>     hospital should provide transport for staff </a:t>
            </a:r>
          </a:p>
          <a:p>
            <a:r>
              <a:rPr lang="en-GB" sz="1800" dirty="0"/>
              <a:t>     the technological training should be provided for staff frequently.   </a:t>
            </a:r>
          </a:p>
          <a:p>
            <a:r>
              <a:rPr lang="en-GB" sz="1800" dirty="0"/>
              <a:t>     reuse surgical equipment where possible</a:t>
            </a:r>
          </a:p>
          <a:p>
            <a:r>
              <a:rPr lang="en-GB" sz="1800" dirty="0"/>
              <a:t>     recycle better  </a:t>
            </a:r>
          </a:p>
          <a:p>
            <a:endParaRPr lang="en-GB" dirty="0"/>
          </a:p>
        </p:txBody>
      </p:sp>
    </p:spTree>
    <p:extLst>
      <p:ext uri="{BB962C8B-B14F-4D97-AF65-F5344CB8AC3E}">
        <p14:creationId xmlns:p14="http://schemas.microsoft.com/office/powerpoint/2010/main" val="17447951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Ion Boardroom</Template>
  <TotalTime>185</TotalTime>
  <Words>358</Words>
  <Application>Microsoft Office PowerPoint</Application>
  <PresentationFormat>Widescreen</PresentationFormat>
  <Paragraphs>62</Paragraphs>
  <Slides>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Wingdings 3</vt:lpstr>
      <vt:lpstr>Ion Boardroom</vt:lpstr>
      <vt:lpstr> Understanding and solving complex problem of staff absenteeism in Mid-Chesire Hospital Trust</vt:lpstr>
      <vt:lpstr>The nature and impact of staff absenteeism.     </vt:lpstr>
      <vt:lpstr> PESTEL analysis.             PESTEL is a tool which help us to identify the factors that affect an organization from outside                 PESTEL analysis help us to understand the external factors causing the problem.                  It applied here to identify the causes of staff absenteeism from Mid-Chesire hospital.            The PESTEL is present in the next slide                   </vt:lpstr>
      <vt:lpstr>PowerPoint Presentation</vt:lpstr>
      <vt:lpstr>PowerPoint Presentation</vt:lpstr>
      <vt:lpstr>PowerPoint Presentation</vt:lpstr>
      <vt:lpstr>PowerPoint Presentation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Understanding and solving complex problem of staff absenteeism in Mid-Chesire Hospital Trust</dc:title>
  <dc:creator>Nicoleta Baltaret</dc:creator>
  <cp:lastModifiedBy>Nicoleta Baltaret</cp:lastModifiedBy>
  <cp:revision>1</cp:revision>
  <dcterms:created xsi:type="dcterms:W3CDTF">2022-03-13T10:58:23Z</dcterms:created>
  <dcterms:modified xsi:type="dcterms:W3CDTF">2022-03-13T14:04:23Z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