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26"/>
  </p:notesMasterIdLst>
  <p:sldIdLst>
    <p:sldId id="722" r:id="rId2"/>
    <p:sldId id="721" r:id="rId3"/>
    <p:sldId id="609" r:id="rId4"/>
    <p:sldId id="294" r:id="rId5"/>
    <p:sldId id="258" r:id="rId6"/>
    <p:sldId id="730" r:id="rId7"/>
    <p:sldId id="286" r:id="rId8"/>
    <p:sldId id="287" r:id="rId9"/>
    <p:sldId id="263" r:id="rId10"/>
    <p:sldId id="262" r:id="rId11"/>
    <p:sldId id="264" r:id="rId12"/>
    <p:sldId id="731" r:id="rId13"/>
    <p:sldId id="265" r:id="rId14"/>
    <p:sldId id="266" r:id="rId15"/>
    <p:sldId id="267" r:id="rId16"/>
    <p:sldId id="270" r:id="rId17"/>
    <p:sldId id="733" r:id="rId18"/>
    <p:sldId id="732" r:id="rId19"/>
    <p:sldId id="277" r:id="rId20"/>
    <p:sldId id="278" r:id="rId21"/>
    <p:sldId id="279" r:id="rId22"/>
    <p:sldId id="276" r:id="rId23"/>
    <p:sldId id="273" r:id="rId24"/>
    <p:sldId id="28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160"/>
    <p:restoredTop sz="50179"/>
  </p:normalViewPr>
  <p:slideViewPr>
    <p:cSldViewPr snapToGrid="0" snapToObjects="1">
      <p:cViewPr varScale="1">
        <p:scale>
          <a:sx n="44" d="100"/>
          <a:sy n="44" d="100"/>
        </p:scale>
        <p:origin x="1680" y="19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2477385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US" b="1" dirty="0"/>
              <a:t>Assessments</a:t>
            </a:r>
            <a:br>
              <a:rPr lang="en-US" dirty="0"/>
            </a:br>
            <a:r>
              <a:rPr lang="en-GB" altLang="en-US" dirty="0"/>
              <a:t>To understand the role of the appraisal interview in the performance management process</a:t>
            </a:r>
          </a:p>
          <a:p>
            <a:r>
              <a:rPr lang="en-GB" altLang="en-US" dirty="0"/>
              <a:t>To examine the different approaches and styles of appraisal interviews</a:t>
            </a:r>
          </a:p>
          <a:p>
            <a:endParaRPr lang="en-GB" dirty="0"/>
          </a:p>
          <a:p>
            <a:pPr>
              <a:buFontTx/>
              <a:buNone/>
            </a:pPr>
            <a:r>
              <a:rPr lang="en-GB" b="1" dirty="0"/>
              <a:t>Feedback</a:t>
            </a:r>
            <a:br>
              <a:rPr lang="en-GB" dirty="0"/>
            </a:br>
            <a:r>
              <a:rPr lang="en-GB" altLang="en-US" sz="1200" dirty="0"/>
              <a:t>Information about performance or behaviour that leads to action to affirm or develop that performance or behaviour</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672806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b="1" dirty="0"/>
              <a:t>Cultural values- </a:t>
            </a:r>
            <a:r>
              <a:rPr lang="en-GB" dirty="0"/>
              <a:t>culture tells people who are a part of it, “Which emotions ought to be expressed in particular situations” and “what emotions are to be felt.” </a:t>
            </a:r>
          </a:p>
          <a:p>
            <a:r>
              <a:rPr lang="en-GB" dirty="0"/>
              <a:t>•	</a:t>
            </a:r>
            <a:r>
              <a:rPr lang="en-GB" b="1" dirty="0"/>
              <a:t>Physical-</a:t>
            </a:r>
            <a:r>
              <a:rPr lang="en-GB" dirty="0"/>
              <a:t> This escalation results from “anger or frustration.” </a:t>
            </a:r>
          </a:p>
          <a:p>
            <a:r>
              <a:rPr lang="en-GB" dirty="0"/>
              <a:t>•	</a:t>
            </a:r>
            <a:r>
              <a:rPr lang="en-GB" b="1" dirty="0"/>
              <a:t>Verbal</a:t>
            </a:r>
            <a:r>
              <a:rPr lang="en-GB" dirty="0"/>
              <a:t>- This escalation results from “negative perceptions of the annoyer’s character.” </a:t>
            </a: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8</a:t>
            </a:fld>
            <a:endParaRPr lang="en-GB"/>
          </a:p>
        </p:txBody>
      </p:sp>
    </p:spTree>
    <p:extLst>
      <p:ext uri="{BB962C8B-B14F-4D97-AF65-F5344CB8AC3E}">
        <p14:creationId xmlns:p14="http://schemas.microsoft.com/office/powerpoint/2010/main" val="1561678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Latent Conflict</a:t>
            </a:r>
          </a:p>
          <a:p>
            <a:pPr marL="0" marR="0">
              <a:lnSpc>
                <a:spcPct val="115000"/>
              </a:lnSpc>
            </a:pPr>
            <a:r>
              <a:rPr lang="en-GB" sz="1200" b="0" dirty="0">
                <a:solidFill>
                  <a:srgbClr val="000000"/>
                </a:solidFill>
                <a:effectLst/>
                <a:latin typeface="Arial" panose="020B0604020202020204" pitchFamily="34" charset="0"/>
                <a:ea typeface="Times New Roman" panose="02020603050405020304" pitchFamily="18" charset="0"/>
              </a:rPr>
              <a:t>The first phase is often listed as "latent conflict" or "unstable peace," It exists whenever individuals, groups, organizations, or nations have differences that bother one or the other, but those differences are not great enough to cause one side to act to alter the situation. Differential power, resources, differing interests or values all have the potential to spark conflict if a triggering event occurs.</a:t>
            </a:r>
          </a:p>
          <a:p>
            <a:pPr marL="0" marR="0">
              <a:lnSpc>
                <a:spcPct val="115000"/>
              </a:lnSpc>
            </a:pPr>
            <a:r>
              <a:rPr lang="en-GB" sz="1200" b="0" dirty="0">
                <a:solidFill>
                  <a:srgbClr val="000000"/>
                </a:solidFill>
                <a:effectLst/>
                <a:latin typeface="Arial" panose="020B0604020202020204" pitchFamily="34" charset="0"/>
                <a:ea typeface="Times New Roman" panose="02020603050405020304" pitchFamily="18" charset="0"/>
              </a:rPr>
              <a:t>Yet the seeds of conflict may exist for long periods of time without actors being aware of them. Often one side, most likely the privileged one, is largely unaware of the existence of tensions. While the less-privileged party may be aware of the situation, and may even consider it unjust, the conflict does not "emerge" until they act to change the situation.</a:t>
            </a: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Emergence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After a conflict has remained latent for some time, if the underlying grievances or frustrations are strong enough, a "triggering event" marks the emergence or the "eruption" phase of the conflict. This event or episode may be the first appearance of the conflict, or it may be a confrontation that erupts in the context of a protracted, but dormant, or low-level conflict.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Escalation refers to an increase in the intensity of a conflict and in the severity of tactics used in pursuing it. It is driven by changes within each of the parties, new patterns of interaction between them, and the involvement of new parties in the struggle. When conflicts escalate, more people tend to become involved. Parties begin to make bigger and stronger threats and impose harsher negative sanctions. Violence may start, or if violence has already occurred it may become more severe and/or widespread as the number of participants involved in the conflict increases, and a greater proportion of a state's citizens actively engage in fighting.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Stalemate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Once conflicts escalate for awhile, they often reach a stalemate: a situation in which neither side can win, but neither side wants to back down or accept loss either. Stalemates emerge for a number of reasons: failed tactics, depletion of available resources to fuel the conflict, a reduction in support of the conflict by group members or allies, or costs becoming too high to continue.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Despite realizing that the conflict is going nowhere, it is often difficult for parties to transform the nature of the conflict and consider a settlement. For long-term conflicts, individuals have been socialized to the polarized view of self and other. They are afraid of the other side and do not want to reconcile with them or meet their demands.</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What is more, many individuals on both sides build up a vested interest (see also conflict profiteers) in the perpetuation of the conflict. If the conflict is bringing them political power or economic opportunities, they may want to keep it going, rather than working towards de-escalation or settlement. Leaders also fear the loss of face that would ensue if they had to admit that pursuing the conflict was a mistake. (That is why face-saving measures are especially important for 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Eventually, conflicts reach a point at which a sort of equilibrium sets in, in which neither side is getting any closer to achieving its goals and which no one is happy with the situation. They come to realize that the costs of continuing the struggle exceed (oftentimes </a:t>
            </a:r>
            <a:r>
              <a:rPr lang="en-GB" sz="1200" i="1" dirty="0">
                <a:solidFill>
                  <a:srgbClr val="000000"/>
                </a:solidFill>
                <a:effectLst/>
                <a:latin typeface="Arial" panose="020B0604020202020204" pitchFamily="34" charset="0"/>
                <a:ea typeface="Times New Roman" panose="02020603050405020304" pitchFamily="18" charset="0"/>
              </a:rPr>
              <a:t>greatly</a:t>
            </a:r>
            <a:r>
              <a:rPr lang="en-GB" sz="1200" dirty="0">
                <a:solidFill>
                  <a:srgbClr val="000000"/>
                </a:solidFill>
                <a:effectLst/>
                <a:latin typeface="Arial" panose="020B0604020202020204" pitchFamily="34" charset="0"/>
                <a:ea typeface="Times New Roman" panose="02020603050405020304" pitchFamily="18" charset="0"/>
              </a:rPr>
              <a:t> exceed) the benefits to be gained. This is the situation known as the "mutually hurting stalemate" which is often ripe for the introduction of proposals for 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De-Escalation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All conflicts, even intractable ones, eventually wind down and are to some degree transformed. Conflict de-escalation and transformation are often also associated with reduced grievances, at least for members of one side. This change occurs as relations between the adversaries change, in the course of the struggle. Thus, some rights that one party sought may be at least partially won, and that party's goals are then accordingly softened.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The methods that adversaries believe they can use effectively in a conflict do not become progressively more destructive as a conflict persists. As with goals, those methods, after a time, may become too costly or ineffective.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As an intractable conflict comes to an end, the components of the conflict start to change. New or greatly changed collective identities become dominant. Grievances underlying the conflict are often reduced for one side, but to resolve the conflict, the other side's grievances must be minimized also. It doesn't work to satisfy one side, but increase the harm to the other. Goals also change as intractable conflict's end. Thus, after de-escalation, neither side's new goals include the destruction of its adversary. This change may reflect the separation of a few leaders on one side from their now-transformed constituency.</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endParaRPr lang="en-GB" sz="1200" b="1" dirty="0">
              <a:solidFill>
                <a:srgbClr val="000000"/>
              </a:solidFill>
              <a:effectLst/>
              <a:latin typeface="Arial" panose="020B0604020202020204" pitchFamily="34"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Peace building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 after a settlement is reached and a peace agreement is signed, this is by no means the end of the conflict. The settlement has to be implemented. If it is just a conflict between two people, this may not be hard: those two people do what they agree to do, and past problems may be solved. (They also may not be solved, as is evidenced by the number of divorce cases that end up back in court later because one party does not think the other has lived up to the agreement.) But in communal- and societal-level conflicts, implementation becomes much more of a problem. In addition to the elite who negotiated the agreement, their constituents also have to agree to the settlement, or else the agreement is likely to fail. Usually, there is a long period of peace building among the grassroots people, eventually culminating in apology, forgiveness and reconciliation.</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11</a:t>
            </a:fld>
            <a:endParaRPr lang="en-GB"/>
          </a:p>
        </p:txBody>
      </p:sp>
    </p:spTree>
    <p:extLst>
      <p:ext uri="{BB962C8B-B14F-4D97-AF65-F5344CB8AC3E}">
        <p14:creationId xmlns:p14="http://schemas.microsoft.com/office/powerpoint/2010/main" val="1901065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pP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De-Escalation</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All conflicts, even intractable ones, eventually wind down and are to some degree transformed. Conflict de-escalation and transformation are often also associated with reduced grievances, at least for members of one side. This change occurs as relations between the adversaries change, in the course of the struggle. Thus, some rights that one party sought may be at least partially won, and that party's goals are then accordingly softened.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The methods that adversaries believe they can use effectively in a conflict do not become progressively more destructive as a conflict persists. As with goals, those methods, after a time, may become too costly or ineffective.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Settlement</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As an intractable conflict comes to an end, the components of the conflict start to change. New or greatly changed collective identities become dominant. Grievances underlying the conflict are often reduced for one side, but to resolve the conflict, the other side's grievances must be minimized also. It doesn't work to satisfy one side, but increase the harm to the other. Goals also change as intractable conflict's end. Thus, after de-escalation, neither side's new goals include the destruction of its adversary. This change may reflect the separation of a few leaders on one side from their now-transformed constituency.</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b="1" dirty="0">
                <a:solidFill>
                  <a:srgbClr val="000000"/>
                </a:solidFill>
                <a:effectLst/>
                <a:latin typeface="Arial" panose="020B0604020202020204" pitchFamily="34" charset="0"/>
                <a:ea typeface="Times New Roman" panose="02020603050405020304" pitchFamily="18" charset="0"/>
              </a:rPr>
              <a:t>Peace building</a:t>
            </a:r>
            <a:endParaRPr lang="en-GB" sz="1200" dirty="0">
              <a:effectLst/>
              <a:latin typeface="Times New Roman" panose="02020603050405020304" pitchFamily="18" charset="0"/>
              <a:ea typeface="Times New Roman" panose="02020603050405020304" pitchFamily="18" charset="0"/>
            </a:endParaRPr>
          </a:p>
          <a:p>
            <a:pPr marL="0" marR="0">
              <a:lnSpc>
                <a:spcPct val="115000"/>
              </a:lnSpc>
            </a:pPr>
            <a:r>
              <a:rPr lang="en-GB" sz="1200" dirty="0">
                <a:solidFill>
                  <a:srgbClr val="000000"/>
                </a:solidFill>
                <a:effectLst/>
                <a:latin typeface="Arial" panose="020B0604020202020204" pitchFamily="34" charset="0"/>
                <a:ea typeface="Times New Roman" panose="02020603050405020304" pitchFamily="18" charset="0"/>
              </a:rPr>
              <a:t>Even after a settlement is reached and a peace agreement is signed, this is by no means the end of the conflict. The settlement has to be implemented. If it is just a conflict between two people, this may not be hard: those two people do what they agree to do, and past problems may be solved. (They also may not be solved, as is evidenced by the number of divorce cases that end up back in court later because one party does not think the other has lived up to the agreement.) But in communal- and societal-level conflicts, implementation becomes much more of a problem. In addition to the elite who negotiated the agreement, their constituents also have to agree to the settlement, or else the agreement is likely to fail. Usually, there is a long period of peace building among the grassroots people, eventually culminating in apology, forgiveness and reconciliation.</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12</a:t>
            </a:fld>
            <a:endParaRPr lang="en-GB"/>
          </a:p>
        </p:txBody>
      </p:sp>
    </p:spTree>
    <p:extLst>
      <p:ext uri="{BB962C8B-B14F-4D97-AF65-F5344CB8AC3E}">
        <p14:creationId xmlns:p14="http://schemas.microsoft.com/office/powerpoint/2010/main" val="21913058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Negative emotions</a:t>
            </a:r>
            <a:r>
              <a:rPr lang="en-GB" sz="1200" dirty="0">
                <a:effectLst/>
                <a:latin typeface="Arial" panose="020B0604020202020204" pitchFamily="34" charset="0"/>
                <a:ea typeface="MS Mincho" panose="02020609040205080304" pitchFamily="49" charset="-128"/>
              </a:rPr>
              <a:t>: Negative emotions are things like anger, frustration, dislike or hate, unhappiness and short tempers. People become demotivated and lack enthusiasm for their work. People will leave the team, making things harder for everyone else.</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Stress</a:t>
            </a:r>
            <a:r>
              <a:rPr lang="en-GB" sz="1200" dirty="0">
                <a:effectLst/>
                <a:latin typeface="Arial" panose="020B0604020202020204" pitchFamily="34" charset="0"/>
                <a:ea typeface="MS Mincho" panose="02020609040205080304" pitchFamily="49" charset="-128"/>
              </a:rPr>
              <a:t>: Stress is a real condition. It causes people to feel physically ill, because of the emotional pressure of the work. In the worst case, people are unable to face going to work and become clinically depressed.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communications</a:t>
            </a:r>
            <a:r>
              <a:rPr lang="en-GB" sz="1200" dirty="0">
                <a:effectLst/>
                <a:latin typeface="Arial" panose="020B0604020202020204" pitchFamily="34" charset="0"/>
                <a:ea typeface="MS Mincho" panose="02020609040205080304" pitchFamily="49" charset="-128"/>
              </a:rPr>
              <a:t>: If people are in conflict, they won’t talk to each other or, if they have to talk, will not listen carefully to what is being said.</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co-ordination</a:t>
            </a:r>
            <a:r>
              <a:rPr lang="en-GB" sz="1200" dirty="0">
                <a:effectLst/>
                <a:latin typeface="Arial" panose="020B0604020202020204" pitchFamily="34" charset="0"/>
                <a:ea typeface="MS Mincho" panose="02020609040205080304" pitchFamily="49" charset="-128"/>
              </a:rPr>
              <a:t>: It becomes hard to organise work tasks if you have to make sure that warring people are kept apart. As they don’t talk, they will not be able to plan their work effectively if they depend on each other.</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Lack of commitment to the team’s goals</a:t>
            </a:r>
            <a:r>
              <a:rPr lang="en-GB" sz="1200" dirty="0">
                <a:effectLst/>
                <a:latin typeface="Arial" panose="020B0604020202020204" pitchFamily="34" charset="0"/>
                <a:ea typeface="MS Mincho" panose="02020609040205080304" pitchFamily="49" charset="-128"/>
              </a:rPr>
              <a:t>: What starts as a disagreement over one thing becomes a disagreement over everything. As a result they will focus on what they want not what is best for the team.</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dirty="0">
                <a:effectLst/>
                <a:latin typeface="Arial" panose="020B0604020202020204" pitchFamily="34" charset="0"/>
                <a:ea typeface="MS Mincho" panose="02020609040205080304" pitchFamily="49" charset="-128"/>
              </a:rPr>
              <a:t> </a:t>
            </a:r>
            <a:endParaRPr lang="en-GB" sz="1200" dirty="0">
              <a:effectLst/>
              <a:latin typeface="Times New Roman" panose="02020603050405020304" pitchFamily="18" charset="0"/>
              <a:ea typeface="Times New Roman" panose="02020603050405020304" pitchFamily="18" charset="0"/>
            </a:endParaRPr>
          </a:p>
          <a:p>
            <a:pPr marL="0" marR="0">
              <a:lnSpc>
                <a:spcPct val="115000"/>
              </a:lnSpc>
              <a:spcBef>
                <a:spcPts val="0"/>
              </a:spcBef>
              <a:spcAft>
                <a:spcPts val="0"/>
              </a:spcAft>
            </a:pPr>
            <a:r>
              <a:rPr lang="en-GB" sz="1200" b="1" dirty="0">
                <a:effectLst/>
                <a:latin typeface="Arial" panose="020B0604020202020204" pitchFamily="34" charset="0"/>
                <a:ea typeface="MS Mincho" panose="02020609040205080304" pitchFamily="49" charset="-128"/>
              </a:rPr>
              <a:t>Poor decision-making</a:t>
            </a:r>
            <a:r>
              <a:rPr lang="en-GB" sz="1200" dirty="0">
                <a:effectLst/>
                <a:latin typeface="Arial" panose="020B0604020202020204" pitchFamily="34" charset="0"/>
                <a:ea typeface="MS Mincho" panose="02020609040205080304" pitchFamily="49" charset="-128"/>
              </a:rPr>
              <a:t>: How can you decide what is best for the team if you are constantly thinking ‘I mustn’t put A and B near each other’ or if you can’t ask everyone to contribute their ideas because you know they will immediately oppose each other on principle.</a:t>
            </a:r>
            <a:endParaRPr lang="en-GB" sz="12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F2198475-F946-4690-B0A7-23E9E97C770E}" type="slidenum">
              <a:rPr lang="en-GB" smtClean="0"/>
              <a:t>13</a:t>
            </a:fld>
            <a:endParaRPr lang="en-GB"/>
          </a:p>
        </p:txBody>
      </p:sp>
    </p:spTree>
    <p:extLst>
      <p:ext uri="{BB962C8B-B14F-4D97-AF65-F5344CB8AC3E}">
        <p14:creationId xmlns:p14="http://schemas.microsoft.com/office/powerpoint/2010/main" val="3835674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17636603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15/10/2020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083313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15/10/2020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730324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15/10/2020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7027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15/10/2020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2618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15/10/2020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93566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15/10/2020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0954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15/10/2020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53282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15/10/2020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41583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15/10/2020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0779580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15/10/2020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372937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15/10/2020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7862710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15/10/2020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168882637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BMSK5002</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1717288" y="3945337"/>
            <a:ext cx="9557336" cy="1627485"/>
          </a:xfrm>
        </p:spPr>
        <p:txBody>
          <a:bodyPr>
            <a:normAutofit lnSpcReduction="10000"/>
          </a:bodyPr>
          <a:lstStyle/>
          <a:p>
            <a:r>
              <a:rPr lang="en-GB" b="1" dirty="0">
                <a:solidFill>
                  <a:schemeClr val="bg1"/>
                </a:solidFill>
              </a:rPr>
              <a:t>Developing Relationships and Workplace Achievement</a:t>
            </a:r>
            <a:r>
              <a:rPr lang="en-GB" dirty="0">
                <a:solidFill>
                  <a:schemeClr val="bg1"/>
                </a:solidFill>
              </a:rPr>
              <a:t> </a:t>
            </a:r>
          </a:p>
          <a:p>
            <a:r>
              <a:rPr lang="en-GB" b="1" dirty="0">
                <a:solidFill>
                  <a:schemeClr val="bg1"/>
                </a:solidFill>
              </a:rPr>
              <a:t>Online Session 8</a:t>
            </a:r>
          </a:p>
          <a:p>
            <a:endParaRPr lang="en-US" dirty="0">
              <a:solidFill>
                <a:schemeClr val="bg1"/>
              </a:solidFill>
            </a:endParaRPr>
          </a:p>
        </p:txBody>
      </p:sp>
    </p:spTree>
    <p:extLst>
      <p:ext uri="{BB962C8B-B14F-4D97-AF65-F5344CB8AC3E}">
        <p14:creationId xmlns:p14="http://schemas.microsoft.com/office/powerpoint/2010/main" val="18669521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normAutofit/>
          </a:bodyPr>
          <a:lstStyle/>
          <a:p>
            <a:pPr algn="ctr"/>
            <a:r>
              <a:rPr lang="en-GB" altLang="en-US" sz="3600" b="1" dirty="0"/>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pPr marL="0" indent="0">
              <a:buFontTx/>
              <a:buNone/>
              <a:defRPr/>
            </a:pPr>
            <a:r>
              <a:rPr lang="en-GB" b="1" dirty="0">
                <a:latin typeface="Arial" panose="020B0604020202020204" pitchFamily="34" charset="0"/>
                <a:cs typeface="Arial" panose="020B0604020202020204" pitchFamily="34" charset="0"/>
              </a:rPr>
              <a:t>Aims</a:t>
            </a:r>
          </a:p>
          <a:p>
            <a:pPr marL="0" indent="0">
              <a:buFontTx/>
              <a:buNone/>
              <a:defRPr/>
            </a:pPr>
            <a:endParaRPr lang="en-GB" b="1" dirty="0">
              <a:latin typeface="Arial" panose="020B0604020202020204" pitchFamily="34" charset="0"/>
              <a:cs typeface="Arial" panose="020B0604020202020204" pitchFamily="34" charset="0"/>
            </a:endParaRPr>
          </a:p>
          <a:p>
            <a:pPr marL="342900" lvl="1" indent="-342900">
              <a:buFont typeface="Arial" pitchFamily="34" charset="0"/>
              <a:buChar char="•"/>
              <a:defRPr/>
            </a:pPr>
            <a:r>
              <a:rPr lang="en-GB" sz="2800" dirty="0">
                <a:latin typeface="Arial" panose="020B0604020202020204" pitchFamily="34" charset="0"/>
                <a:cs typeface="Arial" panose="020B0604020202020204" pitchFamily="34" charset="0"/>
              </a:rPr>
              <a:t>To develop strategies for the personal and career development of individuals</a:t>
            </a:r>
          </a:p>
          <a:p>
            <a:pPr marL="0" indent="0">
              <a:buNone/>
              <a:defRPr/>
            </a:pPr>
            <a:endParaRPr lang="en-GB" dirty="0">
              <a:solidFill>
                <a:srgbClr val="FF0000"/>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Tree>
    <p:extLst>
      <p:ext uri="{BB962C8B-B14F-4D97-AF65-F5344CB8AC3E}">
        <p14:creationId xmlns:p14="http://schemas.microsoft.com/office/powerpoint/2010/main" val="3064708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03CD4F3-BEB3-4547-BACA-629A7C0937C1}"/>
              </a:ext>
            </a:extLst>
          </p:cNvPr>
          <p:cNvSpPr>
            <a:spLocks noGrp="1"/>
          </p:cNvSpPr>
          <p:nvPr>
            <p:ph type="title"/>
          </p:nvPr>
        </p:nvSpPr>
        <p:spPr>
          <a:xfrm>
            <a:off x="380995" y="306002"/>
            <a:ext cx="11562189" cy="757688"/>
          </a:xfrm>
        </p:spPr>
        <p:txBody>
          <a:bodyPr>
            <a:normAutofit fontScale="90000"/>
          </a:bodyPr>
          <a:lstStyle/>
          <a:p>
            <a:r>
              <a:rPr lang="en-US" sz="3200" b="1" dirty="0"/>
              <a:t>BMSK5002 – </a:t>
            </a:r>
            <a:r>
              <a:rPr lang="en-GB" sz="3200" b="1" dirty="0"/>
              <a:t>Developing Relationships and Workplace Achievement</a:t>
            </a:r>
            <a:r>
              <a:rPr lang="en-GB" sz="3200" dirty="0"/>
              <a:t> </a:t>
            </a:r>
            <a:br>
              <a:rPr lang="en-GB" sz="3200" dirty="0"/>
            </a:br>
            <a:endParaRPr lang="en-US" sz="3200" b="1" dirty="0"/>
          </a:p>
        </p:txBody>
      </p:sp>
      <p:sp>
        <p:nvSpPr>
          <p:cNvPr id="3" name="Content Placeholder 2">
            <a:extLst>
              <a:ext uri="{FF2B5EF4-FFF2-40B4-BE49-F238E27FC236}">
                <a16:creationId xmlns:a16="http://schemas.microsoft.com/office/drawing/2014/main" id="{24A973A9-78E8-E747-AF51-3035BE26A8F3}"/>
              </a:ext>
            </a:extLst>
          </p:cNvPr>
          <p:cNvSpPr>
            <a:spLocks noGrp="1"/>
          </p:cNvSpPr>
          <p:nvPr>
            <p:ph idx="1"/>
          </p:nvPr>
        </p:nvSpPr>
        <p:spPr>
          <a:xfrm>
            <a:off x="381000" y="1449001"/>
            <a:ext cx="5473691" cy="4082003"/>
          </a:xfrm>
        </p:spPr>
        <p:txBody>
          <a:bodyPr>
            <a:normAutofit fontScale="92500" lnSpcReduction="20000"/>
          </a:bodyPr>
          <a:lstStyle/>
          <a:p>
            <a:pPr marL="457200" indent="-457200">
              <a:buFont typeface="+mj-lt"/>
              <a:buAutoNum type="arabicPeriod"/>
            </a:pPr>
            <a:r>
              <a:rPr lang="en-US" sz="2000" dirty="0"/>
              <a:t>Critically assess the potential benefits to the </a:t>
            </a:r>
            <a:r>
              <a:rPr lang="en-US" sz="2000" dirty="0" err="1"/>
              <a:t>organisation</a:t>
            </a:r>
            <a:r>
              <a:rPr lang="en-US" sz="2000" dirty="0"/>
              <a:t> and the individual of personally developing individuals in the workplace                                                 </a:t>
            </a:r>
            <a:endParaRPr lang="en-GB" altLang="en-US" sz="2000" b="1" dirty="0"/>
          </a:p>
          <a:p>
            <a:pPr marL="457200" indent="-457200">
              <a:buFont typeface="+mj-lt"/>
              <a:buAutoNum type="arabicPeriod"/>
            </a:pPr>
            <a:endParaRPr lang="en-GB" sz="2000" dirty="0"/>
          </a:p>
          <a:p>
            <a:pPr marL="457200" indent="-457200">
              <a:buFont typeface="+mj-lt"/>
              <a:buAutoNum type="arabicPeriod"/>
            </a:pPr>
            <a:r>
              <a:rPr lang="en-GB" sz="2000" dirty="0"/>
              <a:t>Manage the individual's expectations in respect of personal development</a:t>
            </a:r>
          </a:p>
          <a:p>
            <a:pPr marL="457200" indent="-457200">
              <a:buFont typeface="+mj-lt"/>
              <a:buAutoNum type="arabicPeriod"/>
            </a:pPr>
            <a:endParaRPr lang="en-GB" sz="2000" dirty="0"/>
          </a:p>
          <a:p>
            <a:pPr marL="457200" indent="-457200">
              <a:buFont typeface="+mj-lt"/>
              <a:buAutoNum type="arabicPeriod"/>
            </a:pPr>
            <a:r>
              <a:rPr lang="en-GB" sz="2000" dirty="0"/>
              <a:t>Critically evaluate  development vehicles available to an organisation appropriate to the development needs of the individual</a:t>
            </a:r>
          </a:p>
          <a:p>
            <a:pPr marL="457200" indent="-457200">
              <a:buFont typeface="+mj-lt"/>
              <a:buAutoNum type="arabicPeriod"/>
            </a:pPr>
            <a:endParaRPr lang="en-GB" sz="2000" dirty="0"/>
          </a:p>
          <a:p>
            <a:pPr marL="457200" indent="-457200">
              <a:buFont typeface="+mj-lt"/>
              <a:buAutoNum type="arabicPeriod"/>
            </a:pPr>
            <a:r>
              <a:rPr lang="en-GB" sz="2000" dirty="0"/>
              <a:t>Generate a detailed plan to meet the development  needs of the individual in the workplace </a:t>
            </a:r>
          </a:p>
          <a:p>
            <a:endParaRPr lang="en-GB" dirty="0"/>
          </a:p>
        </p:txBody>
      </p:sp>
      <p:sp>
        <p:nvSpPr>
          <p:cNvPr id="4" name="Slide Number Placeholder 3">
            <a:extLst>
              <a:ext uri="{FF2B5EF4-FFF2-40B4-BE49-F238E27FC236}">
                <a16:creationId xmlns:a16="http://schemas.microsoft.com/office/drawing/2014/main" id="{B05975D5-DCBF-9948-AB5D-E5910FA66EEA}"/>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6" name="TextBox 5">
            <a:extLst>
              <a:ext uri="{FF2B5EF4-FFF2-40B4-BE49-F238E27FC236}">
                <a16:creationId xmlns:a16="http://schemas.microsoft.com/office/drawing/2014/main" id="{889B092D-2163-6043-AB71-488A8A713124}"/>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8" name="Straight Connector 7">
            <a:extLst>
              <a:ext uri="{FF2B5EF4-FFF2-40B4-BE49-F238E27FC236}">
                <a16:creationId xmlns:a16="http://schemas.microsoft.com/office/drawing/2014/main" id="{5D2D0976-E7FE-B244-AB03-0247B2252541}"/>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934791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329184" y="119743"/>
            <a:ext cx="9761874" cy="1143000"/>
          </a:xfrm>
        </p:spPr>
        <p:txBody>
          <a:bodyPr/>
          <a:lstStyle/>
          <a:p>
            <a:r>
              <a:rPr lang="en-GB" altLang="en-US" sz="3600" dirty="0">
                <a:latin typeface="Arial" panose="020B0604020202020204" pitchFamily="34" charset="0"/>
                <a:cs typeface="Arial" panose="020B0604020202020204" pitchFamily="34" charset="0"/>
              </a:rPr>
              <a:t>Session 8 – Conflict &amp; Skills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3675516"/>
          </a:xfrm>
        </p:spPr>
        <p:txBody>
          <a:bodyPr>
            <a:normAutofit/>
          </a:bodyPr>
          <a:lstStyle/>
          <a:p>
            <a:pPr marL="0" indent="0">
              <a:buNone/>
            </a:pPr>
            <a:r>
              <a:rPr lang="en-GB" sz="3600" b="1" dirty="0"/>
              <a:t>Session Focus </a:t>
            </a:r>
            <a:br>
              <a:rPr lang="en-GB" sz="2000" b="1" dirty="0"/>
            </a:br>
            <a:r>
              <a:rPr lang="en-US" altLang="en-US" sz="3600" dirty="0"/>
              <a:t> </a:t>
            </a:r>
          </a:p>
          <a:p>
            <a:pPr marL="0" indent="0">
              <a:buNone/>
            </a:pPr>
            <a:r>
              <a:rPr lang="en-US" altLang="en-US" sz="3600" dirty="0"/>
              <a:t>Conflict</a:t>
            </a:r>
          </a:p>
          <a:p>
            <a:pPr marL="0" indent="0">
              <a:buNone/>
            </a:pPr>
            <a:r>
              <a:rPr lang="en-US" altLang="en-US" sz="3600" dirty="0"/>
              <a:t>Skills</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940928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55"/>
            <a:ext cx="10515600" cy="1325563"/>
          </a:xfrm>
        </p:spPr>
        <p:txBody>
          <a:bodyPr>
            <a:normAutofit fontScale="90000"/>
          </a:bodyPr>
          <a:lstStyle/>
          <a:p>
            <a:pPr>
              <a:lnSpc>
                <a:spcPct val="115000"/>
              </a:lnSpc>
              <a:spcBef>
                <a:spcPts val="150"/>
              </a:spcBef>
            </a:pPr>
            <a:r>
              <a:rPr lang="en-GB" b="1" dirty="0">
                <a:effectLst/>
                <a:latin typeface="Arial" panose="020B0604020202020204" pitchFamily="34" charset="0"/>
                <a:ea typeface="Times New Roman" panose="02020603050405020304" pitchFamily="18" charset="0"/>
                <a:cs typeface="Arial" panose="020B0604020202020204" pitchFamily="34" charset="0"/>
              </a:rPr>
              <a:t> Definition of Conflict</a:t>
            </a:r>
            <a:br>
              <a:rPr lang="en-GB" b="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Text Placeholder 2"/>
          <p:cNvSpPr>
            <a:spLocks noGrp="1"/>
          </p:cNvSpPr>
          <p:nvPr>
            <p:ph type="body" idx="1"/>
          </p:nvPr>
        </p:nvSpPr>
        <p:spPr>
          <a:xfrm>
            <a:off x="678016" y="1064060"/>
            <a:ext cx="10515600" cy="2549997"/>
          </a:xfrm>
        </p:spPr>
        <p:txBody>
          <a:bodyPr>
            <a:noAutofit/>
          </a:bodyPr>
          <a:lstStyle/>
          <a:p>
            <a:pPr marL="342900" indent="-342900">
              <a:buFont typeface="Arial" panose="020B0604020202020204" pitchFamily="34" charset="0"/>
              <a:buChar char="•"/>
            </a:pPr>
            <a:r>
              <a:rPr lang="en-GB" sz="3200" dirty="0"/>
              <a:t>Conflict</a:t>
            </a:r>
            <a:r>
              <a:rPr lang="en-GB" sz="3200" b="0" dirty="0"/>
              <a:t> is serious disagreement and argument about something important. </a:t>
            </a:r>
          </a:p>
          <a:p>
            <a:pPr marL="342900" indent="-342900">
              <a:buFont typeface="Arial" panose="020B0604020202020204" pitchFamily="34" charset="0"/>
              <a:buChar char="•"/>
            </a:pPr>
            <a:r>
              <a:rPr lang="en-GB" sz="3200" b="0" dirty="0"/>
              <a:t>If two people or groups are in </a:t>
            </a:r>
            <a:r>
              <a:rPr lang="en-GB" sz="3200" dirty="0"/>
              <a:t>conflict</a:t>
            </a:r>
            <a:r>
              <a:rPr lang="en-GB" sz="3200" b="0" dirty="0"/>
              <a:t>, they have had a serious disagreement or argument and have not yet reached agreement. </a:t>
            </a:r>
            <a:endParaRPr lang="en-GB" sz="1600" dirty="0"/>
          </a:p>
        </p:txBody>
      </p:sp>
    </p:spTree>
    <p:extLst>
      <p:ext uri="{BB962C8B-B14F-4D97-AF65-F5344CB8AC3E}">
        <p14:creationId xmlns:p14="http://schemas.microsoft.com/office/powerpoint/2010/main" val="2276957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555"/>
            <a:ext cx="10515600" cy="1325563"/>
          </a:xfrm>
        </p:spPr>
        <p:txBody>
          <a:bodyPr>
            <a:normAutofit fontScale="90000"/>
          </a:bodyPr>
          <a:lstStyle/>
          <a:p>
            <a:pPr>
              <a:lnSpc>
                <a:spcPct val="115000"/>
              </a:lnSpc>
              <a:spcBef>
                <a:spcPts val="150"/>
              </a:spcBef>
            </a:pPr>
            <a:r>
              <a:rPr lang="en-GB" b="1" dirty="0">
                <a:effectLst/>
                <a:latin typeface="Arial" panose="020B0604020202020204" pitchFamily="34" charset="0"/>
                <a:ea typeface="Times New Roman" panose="02020603050405020304" pitchFamily="18" charset="0"/>
                <a:cs typeface="Arial" panose="020B0604020202020204" pitchFamily="34" charset="0"/>
              </a:rPr>
              <a:t>Causes of Conflict</a:t>
            </a:r>
            <a:br>
              <a:rPr lang="en-GB" b="1" dirty="0">
                <a:effectLst/>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4" name="Content Placeholder 3"/>
          <p:cNvSpPr>
            <a:spLocks noGrp="1"/>
          </p:cNvSpPr>
          <p:nvPr>
            <p:ph sz="half" idx="2"/>
          </p:nvPr>
        </p:nvSpPr>
        <p:spPr>
          <a:xfrm>
            <a:off x="534191" y="1013732"/>
            <a:ext cx="6094018" cy="3684588"/>
          </a:xfrm>
        </p:spPr>
        <p:txBody>
          <a:bodyPr>
            <a:normAutofit fontScale="92500" lnSpcReduction="20000"/>
          </a:bodyPr>
          <a:lstStyle/>
          <a:p>
            <a:pPr marL="0" indent="0">
              <a:buNone/>
            </a:pPr>
            <a:r>
              <a:rPr lang="en-GB" b="1" dirty="0"/>
              <a:t>Structural Factors </a:t>
            </a:r>
            <a:r>
              <a:rPr lang="en-GB" sz="2600" i="1" dirty="0"/>
              <a:t>(How the conflict is set up)</a:t>
            </a:r>
          </a:p>
          <a:p>
            <a:endParaRPr lang="en-GB" b="1" dirty="0"/>
          </a:p>
          <a:p>
            <a:r>
              <a:rPr lang="en-GB" b="1" dirty="0"/>
              <a:t>Specialization</a:t>
            </a:r>
            <a:r>
              <a:rPr lang="en-GB" dirty="0"/>
              <a:t> </a:t>
            </a:r>
            <a:r>
              <a:rPr lang="en-GB" sz="1425" dirty="0"/>
              <a:t>(The experts in fields) </a:t>
            </a:r>
          </a:p>
          <a:p>
            <a:r>
              <a:rPr lang="en-GB" b="1" dirty="0"/>
              <a:t>Interdependence</a:t>
            </a:r>
            <a:r>
              <a:rPr lang="en-GB" dirty="0"/>
              <a:t> </a:t>
            </a:r>
            <a:r>
              <a:rPr lang="en-GB" sz="1425" dirty="0"/>
              <a:t>(A company as a whole can't operate without other departments</a:t>
            </a:r>
            <a:r>
              <a:rPr lang="en-GB" sz="1575" dirty="0"/>
              <a:t>) </a:t>
            </a:r>
          </a:p>
          <a:p>
            <a:r>
              <a:rPr lang="en-GB" b="1" dirty="0"/>
              <a:t>Common Resources </a:t>
            </a:r>
            <a:r>
              <a:rPr lang="en-GB" sz="1425" dirty="0"/>
              <a:t>(Sharing the same secretary) </a:t>
            </a:r>
          </a:p>
          <a:p>
            <a:r>
              <a:rPr lang="en-GB" b="1" dirty="0"/>
              <a:t>Goal Differences </a:t>
            </a:r>
            <a:r>
              <a:rPr lang="en-GB" sz="1425" dirty="0"/>
              <a:t>(One person wants production to rise and others want communication to rise) </a:t>
            </a:r>
          </a:p>
          <a:p>
            <a:r>
              <a:rPr lang="en-GB" b="1" dirty="0"/>
              <a:t>Authority Relationships </a:t>
            </a:r>
            <a:r>
              <a:rPr lang="en-GB" sz="1275" dirty="0"/>
              <a:t>(The boss and employees beneath him/her</a:t>
            </a:r>
            <a:r>
              <a:rPr lang="en-GB" dirty="0"/>
              <a:t>) </a:t>
            </a:r>
          </a:p>
          <a:p>
            <a:r>
              <a:rPr lang="en-GB" b="1" dirty="0"/>
              <a:t>Jurisdictional Ambiguities </a:t>
            </a:r>
            <a:r>
              <a:rPr lang="en-GB" sz="1275" dirty="0"/>
              <a:t>(Who can discipline who) </a:t>
            </a:r>
          </a:p>
          <a:p>
            <a:endParaRPr lang="en-GB" dirty="0"/>
          </a:p>
        </p:txBody>
      </p:sp>
      <p:sp>
        <p:nvSpPr>
          <p:cNvPr id="6" name="Content Placeholder 5"/>
          <p:cNvSpPr>
            <a:spLocks noGrp="1"/>
          </p:cNvSpPr>
          <p:nvPr>
            <p:ph sz="quarter" idx="4"/>
          </p:nvPr>
        </p:nvSpPr>
        <p:spPr>
          <a:xfrm>
            <a:off x="7620069" y="898469"/>
            <a:ext cx="3887391" cy="3915114"/>
          </a:xfrm>
        </p:spPr>
        <p:txBody>
          <a:bodyPr>
            <a:normAutofit fontScale="92500" lnSpcReduction="20000"/>
          </a:bodyPr>
          <a:lstStyle/>
          <a:p>
            <a:pPr marL="0" indent="0">
              <a:buNone/>
            </a:pPr>
            <a:r>
              <a:rPr lang="en-GB" sz="3100" b="1" dirty="0"/>
              <a:t>Personal Factors</a:t>
            </a:r>
          </a:p>
          <a:p>
            <a:endParaRPr lang="en-GB" dirty="0"/>
          </a:p>
          <a:p>
            <a:r>
              <a:rPr lang="en-GB" dirty="0"/>
              <a:t>Skills and Abilities </a:t>
            </a:r>
          </a:p>
          <a:p>
            <a:r>
              <a:rPr lang="en-GB" dirty="0"/>
              <a:t>Conflict management style </a:t>
            </a:r>
          </a:p>
          <a:p>
            <a:r>
              <a:rPr lang="en-GB" dirty="0"/>
              <a:t>Personalities </a:t>
            </a:r>
          </a:p>
          <a:p>
            <a:r>
              <a:rPr lang="en-GB" dirty="0"/>
              <a:t>Perception </a:t>
            </a:r>
          </a:p>
          <a:p>
            <a:r>
              <a:rPr lang="en-GB" dirty="0"/>
              <a:t>Values and Ethics </a:t>
            </a:r>
          </a:p>
          <a:p>
            <a:r>
              <a:rPr lang="en-GB" dirty="0"/>
              <a:t>Emotions </a:t>
            </a:r>
          </a:p>
          <a:p>
            <a:r>
              <a:rPr lang="en-GB" dirty="0"/>
              <a:t>Communication barriers </a:t>
            </a:r>
          </a:p>
          <a:p>
            <a:r>
              <a:rPr lang="en-GB" dirty="0"/>
              <a:t>Cultural Differences </a:t>
            </a:r>
          </a:p>
          <a:p>
            <a:endParaRPr lang="en-GB" dirty="0"/>
          </a:p>
        </p:txBody>
      </p:sp>
    </p:spTree>
    <p:extLst>
      <p:ext uri="{BB962C8B-B14F-4D97-AF65-F5344CB8AC3E}">
        <p14:creationId xmlns:p14="http://schemas.microsoft.com/office/powerpoint/2010/main" val="77880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32657"/>
            <a:ext cx="10515600" cy="1325563"/>
          </a:xfrm>
        </p:spPr>
        <p:txBody>
          <a:bodyPr>
            <a:normAutofit/>
          </a:bodyPr>
          <a:lstStyle/>
          <a:p>
            <a:r>
              <a:rPr lang="en-GB" sz="3000" b="1" dirty="0">
                <a:latin typeface="Arial" panose="020B0604020202020204" pitchFamily="34" charset="0"/>
                <a:cs typeface="Arial" panose="020B0604020202020204" pitchFamily="34" charset="0"/>
              </a:rPr>
              <a:t>Conflict &amp; Components of Emotions </a:t>
            </a:r>
          </a:p>
        </p:txBody>
      </p:sp>
      <p:sp>
        <p:nvSpPr>
          <p:cNvPr id="3" name="Text Placeholder 2"/>
          <p:cNvSpPr>
            <a:spLocks noGrp="1"/>
          </p:cNvSpPr>
          <p:nvPr>
            <p:ph type="body" idx="1"/>
          </p:nvPr>
        </p:nvSpPr>
        <p:spPr>
          <a:xfrm>
            <a:off x="1017813" y="818924"/>
            <a:ext cx="10515599" cy="617934"/>
          </a:xfrm>
        </p:spPr>
        <p:txBody>
          <a:bodyPr>
            <a:normAutofit fontScale="85000" lnSpcReduction="10000"/>
          </a:bodyPr>
          <a:lstStyle/>
          <a:p>
            <a:r>
              <a:rPr lang="en-GB" i="1" dirty="0"/>
              <a:t>"Conflict is an emotionally defined and driven," and "does not exist in the absence of emotion."</a:t>
            </a:r>
          </a:p>
        </p:txBody>
      </p:sp>
      <p:sp>
        <p:nvSpPr>
          <p:cNvPr id="4" name="Content Placeholder 3"/>
          <p:cNvSpPr>
            <a:spLocks noGrp="1"/>
          </p:cNvSpPr>
          <p:nvPr>
            <p:ph sz="half" idx="2"/>
          </p:nvPr>
        </p:nvSpPr>
        <p:spPr>
          <a:xfrm>
            <a:off x="1017812" y="1628734"/>
            <a:ext cx="10515599" cy="3389580"/>
          </a:xfrm>
        </p:spPr>
        <p:txBody>
          <a:bodyPr>
            <a:normAutofit/>
          </a:bodyPr>
          <a:lstStyle/>
          <a:p>
            <a:pPr lvl="0"/>
            <a:r>
              <a:rPr lang="en-GB" b="1" dirty="0"/>
              <a:t>Behavioural</a:t>
            </a:r>
            <a:r>
              <a:rPr lang="en-GB" dirty="0"/>
              <a:t>- The way emotional experience gets expressed which can be verbal or non-verbal and intentional or un-intentional. </a:t>
            </a:r>
          </a:p>
          <a:p>
            <a:pPr lvl="0"/>
            <a:r>
              <a:rPr lang="en-GB" b="1" dirty="0"/>
              <a:t>Physiological</a:t>
            </a:r>
            <a:r>
              <a:rPr lang="en-GB" dirty="0"/>
              <a:t>- The bodily experience of emotion. The way emotions make us feel in comparison to our identity. </a:t>
            </a:r>
          </a:p>
          <a:p>
            <a:pPr lvl="0"/>
            <a:r>
              <a:rPr lang="en-GB" b="1" dirty="0"/>
              <a:t>Cognitive</a:t>
            </a:r>
            <a:r>
              <a:rPr lang="en-GB" dirty="0"/>
              <a:t>- The idea that we “assess or appraise” an event to reveal its relevancy to ourselves. </a:t>
            </a:r>
          </a:p>
          <a:p>
            <a:pPr marL="0" indent="0">
              <a:buNone/>
            </a:pPr>
            <a:endParaRPr lang="en-GB" dirty="0"/>
          </a:p>
        </p:txBody>
      </p:sp>
    </p:spTree>
    <p:extLst>
      <p:ext uri="{BB962C8B-B14F-4D97-AF65-F5344CB8AC3E}">
        <p14:creationId xmlns:p14="http://schemas.microsoft.com/office/powerpoint/2010/main" val="25188414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221" y="136526"/>
            <a:ext cx="10515600" cy="1325563"/>
          </a:xfrm>
        </p:spPr>
        <p:txBody>
          <a:bodyPr>
            <a:normAutofit/>
          </a:bodyPr>
          <a:lstStyle/>
          <a:p>
            <a:r>
              <a:rPr lang="en-GB" sz="3000" b="1" dirty="0">
                <a:latin typeface="Arial" panose="020B0604020202020204" pitchFamily="34" charset="0"/>
                <a:cs typeface="Arial" panose="020B0604020202020204" pitchFamily="34" charset="0"/>
              </a:rPr>
              <a:t>Determinants of Emotional Experience and Expressions</a:t>
            </a:r>
          </a:p>
        </p:txBody>
      </p:sp>
      <p:sp>
        <p:nvSpPr>
          <p:cNvPr id="3" name="Content Placeholder 2"/>
          <p:cNvSpPr>
            <a:spLocks noGrp="1"/>
          </p:cNvSpPr>
          <p:nvPr>
            <p:ph idx="1"/>
          </p:nvPr>
        </p:nvSpPr>
        <p:spPr>
          <a:xfrm>
            <a:off x="708861" y="1095500"/>
            <a:ext cx="7886700" cy="3079457"/>
          </a:xfrm>
        </p:spPr>
        <p:txBody>
          <a:bodyPr/>
          <a:lstStyle/>
          <a:p>
            <a:pPr lvl="0">
              <a:lnSpc>
                <a:spcPct val="150000"/>
              </a:lnSpc>
            </a:pPr>
            <a:r>
              <a:rPr lang="en-GB" b="1" dirty="0"/>
              <a:t>Cultural values</a:t>
            </a:r>
          </a:p>
          <a:p>
            <a:pPr lvl="0">
              <a:lnSpc>
                <a:spcPct val="150000"/>
              </a:lnSpc>
            </a:pPr>
            <a:r>
              <a:rPr lang="en-GB" b="1" dirty="0"/>
              <a:t>Physical</a:t>
            </a:r>
          </a:p>
          <a:p>
            <a:pPr lvl="0">
              <a:lnSpc>
                <a:spcPct val="150000"/>
              </a:lnSpc>
            </a:pPr>
            <a:r>
              <a:rPr lang="en-GB" b="1" dirty="0"/>
              <a:t>Verbal</a:t>
            </a:r>
          </a:p>
          <a:p>
            <a:endParaRPr lang="en-GB" dirty="0"/>
          </a:p>
        </p:txBody>
      </p:sp>
    </p:spTree>
    <p:extLst>
      <p:ext uri="{BB962C8B-B14F-4D97-AF65-F5344CB8AC3E}">
        <p14:creationId xmlns:p14="http://schemas.microsoft.com/office/powerpoint/2010/main" val="1570896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504" y="162950"/>
            <a:ext cx="10515600" cy="1325563"/>
          </a:xfrm>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pic>
        <p:nvPicPr>
          <p:cNvPr id="3" name="Picture 2"/>
          <p:cNvPicPr>
            <a:picLocks noChangeAspect="1"/>
          </p:cNvPicPr>
          <p:nvPr/>
        </p:nvPicPr>
        <p:blipFill>
          <a:blip r:embed="rId2"/>
          <a:stretch>
            <a:fillRect/>
          </a:stretch>
        </p:blipFill>
        <p:spPr>
          <a:xfrm>
            <a:off x="1201653" y="1629243"/>
            <a:ext cx="9506451" cy="3740244"/>
          </a:xfrm>
          <a:prstGeom prst="rect">
            <a:avLst/>
          </a:prstGeom>
        </p:spPr>
      </p:pic>
    </p:spTree>
    <p:extLst>
      <p:ext uri="{BB962C8B-B14F-4D97-AF65-F5344CB8AC3E}">
        <p14:creationId xmlns:p14="http://schemas.microsoft.com/office/powerpoint/2010/main" val="2822067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Stages of Conflict Development</a:t>
            </a:r>
          </a:p>
        </p:txBody>
      </p:sp>
      <p:sp>
        <p:nvSpPr>
          <p:cNvPr id="3" name="Content Placeholder 2"/>
          <p:cNvSpPr>
            <a:spLocks noGrp="1"/>
          </p:cNvSpPr>
          <p:nvPr>
            <p:ph idx="1"/>
          </p:nvPr>
        </p:nvSpPr>
        <p:spPr>
          <a:xfrm>
            <a:off x="838200" y="1253331"/>
            <a:ext cx="10515600" cy="4351338"/>
          </a:xfrm>
        </p:spPr>
        <p:txBody>
          <a:bodyPr>
            <a:normAutofit/>
          </a:bodyPr>
          <a:lstStyle/>
          <a:p>
            <a:r>
              <a:rPr lang="en-GB" dirty="0"/>
              <a:t> 	No conflict  </a:t>
            </a:r>
          </a:p>
          <a:p>
            <a:r>
              <a:rPr lang="en-GB" dirty="0"/>
              <a:t> 	Latent conflict </a:t>
            </a:r>
          </a:p>
          <a:p>
            <a:r>
              <a:rPr lang="en-GB" dirty="0"/>
              <a:t> 	Emergence </a:t>
            </a:r>
          </a:p>
          <a:p>
            <a:r>
              <a:rPr lang="en-GB" dirty="0"/>
              <a:t> 	Escalation </a:t>
            </a:r>
          </a:p>
          <a:p>
            <a:r>
              <a:rPr lang="en-GB" dirty="0"/>
              <a:t> 	(Hurting) Stalemate </a:t>
            </a:r>
          </a:p>
          <a:p>
            <a:r>
              <a:rPr lang="en-GB" dirty="0"/>
              <a:t> 	De-Escalation </a:t>
            </a:r>
          </a:p>
          <a:p>
            <a:r>
              <a:rPr lang="en-GB" dirty="0"/>
              <a:t> 	Settlement/Resolution </a:t>
            </a:r>
          </a:p>
          <a:p>
            <a:r>
              <a:rPr lang="en-GB" dirty="0"/>
              <a:t> 	Post-Conflict Peacebuilding and Reconciliation </a:t>
            </a:r>
          </a:p>
        </p:txBody>
      </p:sp>
    </p:spTree>
    <p:extLst>
      <p:ext uri="{BB962C8B-B14F-4D97-AF65-F5344CB8AC3E}">
        <p14:creationId xmlns:p14="http://schemas.microsoft.com/office/powerpoint/2010/main" val="133243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3" name="Content Placeholder 2"/>
          <p:cNvSpPr>
            <a:spLocks noGrp="1"/>
          </p:cNvSpPr>
          <p:nvPr>
            <p:ph sz="half" idx="1"/>
          </p:nvPr>
        </p:nvSpPr>
        <p:spPr>
          <a:xfrm>
            <a:off x="838200" y="1060827"/>
            <a:ext cx="11097126" cy="4351338"/>
          </a:xfrm>
        </p:spPr>
        <p:txBody>
          <a:bodyPr>
            <a:normAutofit/>
          </a:bodyPr>
          <a:lstStyle/>
          <a:p>
            <a:r>
              <a:rPr lang="en-GB" dirty="0">
                <a:latin typeface="Arial" panose="020B0604020202020204" pitchFamily="34" charset="0"/>
                <a:cs typeface="Arial" panose="020B0604020202020204" pitchFamily="34" charset="0"/>
              </a:rPr>
              <a:t>Latent Conflict – </a:t>
            </a:r>
            <a:r>
              <a:rPr lang="en-GB" sz="1200" dirty="0">
                <a:latin typeface="Arial" panose="020B0604020202020204" pitchFamily="34" charset="0"/>
                <a:cs typeface="Arial" panose="020B0604020202020204" pitchFamily="34" charset="0"/>
              </a:rPr>
              <a:t>It exists whenever individuals, groups, organizations, or nations have differences that bother one or the other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Emergence – </a:t>
            </a:r>
            <a:r>
              <a:rPr lang="en-GB" sz="1200" dirty="0">
                <a:latin typeface="Arial" panose="020B0604020202020204" pitchFamily="34" charset="0"/>
                <a:cs typeface="Arial" panose="020B0604020202020204" pitchFamily="34" charset="0"/>
              </a:rPr>
              <a:t>the conflict has remained latent for some time, but now the underlying grievances or frustrations are strong enough, a "triggering event"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Escalation - </a:t>
            </a:r>
            <a:r>
              <a:rPr lang="en-GB" sz="1200" dirty="0">
                <a:latin typeface="Arial" panose="020B0604020202020204" pitchFamily="34" charset="0"/>
                <a:cs typeface="Arial" panose="020B0604020202020204" pitchFamily="34" charset="0"/>
              </a:rPr>
              <a:t>refers to an increase in the intensity of a conflict and in the severity of tactics used in pursuing it.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Stalemate - </a:t>
            </a:r>
            <a:r>
              <a:rPr lang="en-GB" sz="1200" dirty="0">
                <a:latin typeface="Arial" panose="020B0604020202020204" pitchFamily="34" charset="0"/>
                <a:cs typeface="Arial" panose="020B0604020202020204" pitchFamily="34" charset="0"/>
              </a:rPr>
              <a:t>a situation in which neither side can win, but neither side wants to back down</a:t>
            </a:r>
          </a:p>
        </p:txBody>
      </p:sp>
    </p:spTree>
    <p:extLst>
      <p:ext uri="{BB962C8B-B14F-4D97-AF65-F5344CB8AC3E}">
        <p14:creationId xmlns:p14="http://schemas.microsoft.com/office/powerpoint/2010/main" val="78304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b="1" dirty="0">
                <a:solidFill>
                  <a:prstClr val="black"/>
                </a:solidFill>
                <a:latin typeface="Arial" panose="020B0604020202020204" pitchFamily="34" charset="0"/>
                <a:cs typeface="Arial" panose="020B0604020202020204" pitchFamily="34" charset="0"/>
              </a:rPr>
              <a:t>Stages of Conflict Development</a:t>
            </a:r>
            <a:endParaRPr lang="en-GB" dirty="0"/>
          </a:p>
        </p:txBody>
      </p:sp>
      <p:sp>
        <p:nvSpPr>
          <p:cNvPr id="4" name="Content Placeholder 3"/>
          <p:cNvSpPr>
            <a:spLocks noGrp="1"/>
          </p:cNvSpPr>
          <p:nvPr>
            <p:ph sz="half" idx="1"/>
          </p:nvPr>
        </p:nvSpPr>
        <p:spPr>
          <a:xfrm>
            <a:off x="838199" y="1027907"/>
            <a:ext cx="10399295" cy="4351338"/>
          </a:xfrm>
        </p:spPr>
        <p:txBody>
          <a:bodyPr>
            <a:normAutofit/>
          </a:bodyPr>
          <a:lstStyle/>
          <a:p>
            <a:r>
              <a:rPr lang="en-GB" dirty="0">
                <a:latin typeface="Arial" panose="020B0604020202020204" pitchFamily="34" charset="0"/>
                <a:cs typeface="Arial" panose="020B0604020202020204" pitchFamily="34" charset="0"/>
              </a:rPr>
              <a:t>De-Escalation - </a:t>
            </a:r>
            <a:r>
              <a:rPr lang="en-GB" sz="1200" dirty="0">
                <a:latin typeface="Arial" panose="020B0604020202020204" pitchFamily="34" charset="0"/>
                <a:cs typeface="Arial" panose="020B0604020202020204" pitchFamily="34" charset="0"/>
              </a:rPr>
              <a:t>de-escalation and transformation are often also associated with reduced grievances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Settlement - </a:t>
            </a:r>
            <a:r>
              <a:rPr lang="en-GB" sz="1200" dirty="0">
                <a:latin typeface="Arial" panose="020B0604020202020204" pitchFamily="34" charset="0"/>
                <a:cs typeface="Arial" panose="020B0604020202020204" pitchFamily="34" charset="0"/>
              </a:rPr>
              <a:t>an intractable conflict comes to an end, the components of the conflict start to change.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Peace building - </a:t>
            </a:r>
            <a:r>
              <a:rPr lang="en-GB" sz="1200" dirty="0">
                <a:latin typeface="Arial" panose="020B0604020202020204" pitchFamily="34" charset="0"/>
                <a:cs typeface="Arial" panose="020B0604020202020204" pitchFamily="34" charset="0"/>
              </a:rPr>
              <a:t>a peace agreement is put in place, this is by no means the end of the conflict.</a:t>
            </a:r>
            <a:endParaRPr lang="en-GB" sz="1200" dirty="0"/>
          </a:p>
        </p:txBody>
      </p:sp>
    </p:spTree>
    <p:extLst>
      <p:ext uri="{BB962C8B-B14F-4D97-AF65-F5344CB8AC3E}">
        <p14:creationId xmlns:p14="http://schemas.microsoft.com/office/powerpoint/2010/main" val="4030682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ea typeface="Times New Roman" panose="02020603050405020304" pitchFamily="18" charset="0"/>
              </a:rPr>
              <a:t>Negative Effects of Conflict</a:t>
            </a:r>
            <a:endParaRPr lang="en-GB" sz="3000" dirty="0"/>
          </a:p>
        </p:txBody>
      </p:sp>
      <p:sp>
        <p:nvSpPr>
          <p:cNvPr id="3" name="Content Placeholder 2"/>
          <p:cNvSpPr>
            <a:spLocks noGrp="1"/>
          </p:cNvSpPr>
          <p:nvPr>
            <p:ph idx="1"/>
          </p:nvPr>
        </p:nvSpPr>
        <p:spPr>
          <a:xfrm>
            <a:off x="838200" y="1253331"/>
            <a:ext cx="10515600" cy="4351338"/>
          </a:xfrm>
        </p:spPr>
        <p:txBody>
          <a:bodyPr>
            <a:normAutofit/>
          </a:bodyPr>
          <a:lstStyle/>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Negative emotions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Stress</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 Poor communications</a:t>
            </a: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Poor co-ordination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Lack of commitment to the team’s goals </a:t>
            </a:r>
            <a:endParaRPr lang="en-GB" dirty="0">
              <a:latin typeface="Arial" panose="020B0604020202020204" pitchFamily="34" charset="0"/>
              <a:ea typeface="Times New Roman" panose="02020603050405020304" pitchFamily="18" charset="0"/>
              <a:cs typeface="Arial" panose="020B0604020202020204" pitchFamily="34" charset="0"/>
            </a:endParaRPr>
          </a:p>
          <a:p>
            <a:pPr marL="0">
              <a:lnSpc>
                <a:spcPct val="115000"/>
              </a:lnSpc>
              <a:spcBef>
                <a:spcPts val="0"/>
              </a:spcBef>
            </a:pPr>
            <a:r>
              <a:rPr lang="en-GB" dirty="0">
                <a:latin typeface="Arial" panose="020B0604020202020204" pitchFamily="34" charset="0"/>
                <a:ea typeface="MS Mincho" panose="02020609040205080304" pitchFamily="49" charset="-128"/>
                <a:cs typeface="Arial" panose="020B0604020202020204" pitchFamily="34" charset="0"/>
              </a:rPr>
              <a:t>Poor decision-making: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5077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solidFill>
                  <a:srgbClr val="000000"/>
                </a:solidFill>
                <a:latin typeface="Arial" panose="020B0604020202020204" pitchFamily="34" charset="0"/>
                <a:ea typeface="Times New Roman" panose="02020603050405020304" pitchFamily="18" charset="0"/>
              </a:rPr>
              <a:t>Knock-on Effects of Conflict</a:t>
            </a:r>
            <a:endParaRPr lang="en-GB" sz="3000" b="1" dirty="0"/>
          </a:p>
        </p:txBody>
      </p:sp>
      <p:sp>
        <p:nvSpPr>
          <p:cNvPr id="3" name="Content Placeholder 2"/>
          <p:cNvSpPr>
            <a:spLocks noGrp="1"/>
          </p:cNvSpPr>
          <p:nvPr>
            <p:ph idx="1"/>
          </p:nvPr>
        </p:nvSpPr>
        <p:spPr>
          <a:xfrm>
            <a:off x="838200" y="1253331"/>
            <a:ext cx="10515600" cy="4351338"/>
          </a:xfrm>
        </p:spPr>
        <p:txBody>
          <a:bodyPr/>
          <a:lstStyle/>
          <a:p>
            <a:r>
              <a:rPr lang="en-GB" dirty="0"/>
              <a:t>increased depression </a:t>
            </a:r>
          </a:p>
          <a:p>
            <a:r>
              <a:rPr lang="en-GB" dirty="0"/>
              <a:t>decreased productivity </a:t>
            </a:r>
          </a:p>
          <a:p>
            <a:r>
              <a:rPr lang="en-GB" dirty="0"/>
              <a:t>reduced quality of work </a:t>
            </a:r>
          </a:p>
          <a:p>
            <a:r>
              <a:rPr lang="en-GB" dirty="0"/>
              <a:t>lateness for work </a:t>
            </a:r>
          </a:p>
          <a:p>
            <a:r>
              <a:rPr lang="en-GB" dirty="0"/>
              <a:t>inappropriate sick leave </a:t>
            </a:r>
          </a:p>
          <a:p>
            <a:r>
              <a:rPr lang="en-GB" dirty="0"/>
              <a:t>absenteeism</a:t>
            </a:r>
          </a:p>
          <a:p>
            <a:endParaRPr lang="en-GB" dirty="0"/>
          </a:p>
        </p:txBody>
      </p:sp>
    </p:spTree>
    <p:extLst>
      <p:ext uri="{BB962C8B-B14F-4D97-AF65-F5344CB8AC3E}">
        <p14:creationId xmlns:p14="http://schemas.microsoft.com/office/powerpoint/2010/main" val="480224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000" b="1" dirty="0">
                <a:latin typeface="Arial" panose="020B0604020202020204" pitchFamily="34" charset="0"/>
                <a:cs typeface="Arial" panose="020B0604020202020204" pitchFamily="34" charset="0"/>
              </a:rPr>
              <a:t>Positive aspects of conflict</a:t>
            </a:r>
          </a:p>
        </p:txBody>
      </p:sp>
      <p:sp>
        <p:nvSpPr>
          <p:cNvPr id="3" name="Content Placeholder 2"/>
          <p:cNvSpPr>
            <a:spLocks noGrp="1"/>
          </p:cNvSpPr>
          <p:nvPr>
            <p:ph idx="1"/>
          </p:nvPr>
        </p:nvSpPr>
        <p:spPr>
          <a:xfrm>
            <a:off x="838200" y="1440615"/>
            <a:ext cx="10515600" cy="4351338"/>
          </a:xfrm>
        </p:spPr>
        <p:txBody>
          <a:bodyPr>
            <a:normAutofit/>
          </a:bodyPr>
          <a:lstStyle/>
          <a:p>
            <a:r>
              <a:rPr lang="en-GB" dirty="0"/>
              <a:t>Demonstrates commitment </a:t>
            </a:r>
          </a:p>
          <a:p>
            <a:r>
              <a:rPr lang="en-GB" dirty="0"/>
              <a:t>Allows ideas to emerge</a:t>
            </a:r>
          </a:p>
          <a:p>
            <a:r>
              <a:rPr lang="en-GB" dirty="0"/>
              <a:t>Tells us about problems</a:t>
            </a:r>
          </a:p>
          <a:p>
            <a:r>
              <a:rPr lang="en-GB" dirty="0"/>
              <a:t>Allows feelings to be heard</a:t>
            </a:r>
          </a:p>
          <a:p>
            <a:r>
              <a:rPr lang="en-GB" dirty="0"/>
              <a:t>Provides different perspectives</a:t>
            </a:r>
          </a:p>
          <a:p>
            <a:r>
              <a:rPr lang="en-GB" dirty="0"/>
              <a:t>Offers chances to learn about differences</a:t>
            </a:r>
          </a:p>
          <a:p>
            <a:r>
              <a:rPr lang="en-GB" dirty="0"/>
              <a:t>Contains energy which, if harnessed, could motivate and give people and organisations a positive charge</a:t>
            </a:r>
          </a:p>
          <a:p>
            <a:endParaRPr lang="en-GB" dirty="0"/>
          </a:p>
        </p:txBody>
      </p:sp>
    </p:spTree>
    <p:extLst>
      <p:ext uri="{BB962C8B-B14F-4D97-AF65-F5344CB8AC3E}">
        <p14:creationId xmlns:p14="http://schemas.microsoft.com/office/powerpoint/2010/main" val="31503643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92242" y="88345"/>
            <a:ext cx="8229600" cy="511175"/>
          </a:xfrm>
        </p:spPr>
        <p:txBody>
          <a:bodyPr>
            <a:noAutofit/>
          </a:bodyPr>
          <a:lstStyle/>
          <a:p>
            <a:r>
              <a:rPr lang="en-GB" altLang="en-US" sz="4000" b="1" dirty="0"/>
              <a:t>Competence</a:t>
            </a:r>
          </a:p>
        </p:txBody>
      </p:sp>
      <p:sp>
        <p:nvSpPr>
          <p:cNvPr id="3" name="Content Placeholder 2">
            <a:extLst>
              <a:ext uri="{FF2B5EF4-FFF2-40B4-BE49-F238E27FC236}">
                <a16:creationId xmlns:a16="http://schemas.microsoft.com/office/drawing/2014/main" id="{C92E87FA-D65C-8041-99D0-07096982146B}"/>
              </a:ext>
            </a:extLst>
          </p:cNvPr>
          <p:cNvSpPr>
            <a:spLocks noGrp="1"/>
          </p:cNvSpPr>
          <p:nvPr>
            <p:ph idx="1"/>
          </p:nvPr>
        </p:nvSpPr>
        <p:spPr>
          <a:xfrm>
            <a:off x="356937" y="923256"/>
            <a:ext cx="10515600" cy="4351338"/>
          </a:xfrm>
        </p:spPr>
        <p:txBody>
          <a:bodyPr/>
          <a:lstStyle/>
          <a:p>
            <a:r>
              <a:rPr lang="en-GB" dirty="0"/>
              <a:t>An easy </a:t>
            </a:r>
            <a:r>
              <a:rPr lang="en-GB" b="1" dirty="0"/>
              <a:t>definition of competency</a:t>
            </a:r>
            <a:r>
              <a:rPr lang="en-GB" dirty="0"/>
              <a:t> is that it is something you need to be able to do well in a specific job role. ... </a:t>
            </a:r>
          </a:p>
          <a:p>
            <a:endParaRPr lang="en-GB" dirty="0"/>
          </a:p>
          <a:p>
            <a:endParaRPr lang="en-GB" dirty="0"/>
          </a:p>
        </p:txBody>
      </p:sp>
    </p:spTree>
    <p:extLst>
      <p:ext uri="{BB962C8B-B14F-4D97-AF65-F5344CB8AC3E}">
        <p14:creationId xmlns:p14="http://schemas.microsoft.com/office/powerpoint/2010/main" val="389632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489284" y="208661"/>
            <a:ext cx="8229600" cy="511175"/>
          </a:xfrm>
        </p:spPr>
        <p:txBody>
          <a:bodyPr>
            <a:noAutofit/>
          </a:bodyPr>
          <a:lstStyle/>
          <a:p>
            <a:r>
              <a:rPr lang="en-GB" altLang="en-US" sz="4000" b="1" dirty="0"/>
              <a:t>Skills vs Competence</a:t>
            </a:r>
          </a:p>
        </p:txBody>
      </p:sp>
      <p:sp>
        <p:nvSpPr>
          <p:cNvPr id="3" name="Content Placeholder 2">
            <a:extLst>
              <a:ext uri="{FF2B5EF4-FFF2-40B4-BE49-F238E27FC236}">
                <a16:creationId xmlns:a16="http://schemas.microsoft.com/office/drawing/2014/main" id="{C92E87FA-D65C-8041-99D0-07096982146B}"/>
              </a:ext>
            </a:extLst>
          </p:cNvPr>
          <p:cNvSpPr>
            <a:spLocks noGrp="1"/>
          </p:cNvSpPr>
          <p:nvPr>
            <p:ph idx="1"/>
          </p:nvPr>
        </p:nvSpPr>
        <p:spPr>
          <a:xfrm>
            <a:off x="356937" y="923256"/>
            <a:ext cx="10515600" cy="4351338"/>
          </a:xfrm>
        </p:spPr>
        <p:txBody>
          <a:bodyPr/>
          <a:lstStyle/>
          <a:p>
            <a:pPr marL="0" indent="0">
              <a:lnSpc>
                <a:spcPct val="150000"/>
              </a:lnSpc>
              <a:buNone/>
            </a:pPr>
            <a:r>
              <a:rPr lang="en-GB" b="1" dirty="0"/>
              <a:t>Skill</a:t>
            </a:r>
            <a:r>
              <a:rPr lang="en-GB" dirty="0"/>
              <a:t> → The WHAT → A specific ability that can be applied </a:t>
            </a:r>
            <a:r>
              <a:rPr lang="en-GB" b="1" dirty="0"/>
              <a:t>in a</a:t>
            </a:r>
            <a:r>
              <a:rPr lang="en-GB" dirty="0"/>
              <a:t> specific setting in order to accomplish a predefined desired result. </a:t>
            </a:r>
          </a:p>
          <a:p>
            <a:pPr marL="0" indent="0">
              <a:lnSpc>
                <a:spcPct val="150000"/>
              </a:lnSpc>
              <a:buNone/>
            </a:pPr>
            <a:r>
              <a:rPr lang="en-GB" b="1" dirty="0"/>
              <a:t>Competency</a:t>
            </a:r>
            <a:r>
              <a:rPr lang="en-GB" dirty="0"/>
              <a:t> → The HOW → The combination of </a:t>
            </a:r>
            <a:r>
              <a:rPr lang="en-GB" b="1" dirty="0"/>
              <a:t>skills</a:t>
            </a:r>
            <a:r>
              <a:rPr lang="en-GB" dirty="0"/>
              <a:t>, knowledge and behaviour that is exercised in order to effectively perform the duties of a job</a:t>
            </a:r>
          </a:p>
          <a:p>
            <a:endParaRPr lang="en-GB" dirty="0"/>
          </a:p>
        </p:txBody>
      </p:sp>
    </p:spTree>
    <p:extLst>
      <p:ext uri="{BB962C8B-B14F-4D97-AF65-F5344CB8AC3E}">
        <p14:creationId xmlns:p14="http://schemas.microsoft.com/office/powerpoint/2010/main" val="986883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647115" y="280851"/>
            <a:ext cx="8229600" cy="511175"/>
          </a:xfrm>
        </p:spPr>
        <p:txBody>
          <a:bodyPr>
            <a:normAutofit fontScale="90000"/>
          </a:bodyPr>
          <a:lstStyle/>
          <a:p>
            <a:r>
              <a:rPr lang="en-GB" altLang="en-US" sz="3600" b="1" dirty="0"/>
              <a:t>Types of Skills</a:t>
            </a:r>
          </a:p>
        </p:txBody>
      </p:sp>
      <p:sp>
        <p:nvSpPr>
          <p:cNvPr id="101379" name="Rectangle 3"/>
          <p:cNvSpPr>
            <a:spLocks noGrp="1" noChangeArrowheads="1"/>
          </p:cNvSpPr>
          <p:nvPr>
            <p:ph idx="1"/>
          </p:nvPr>
        </p:nvSpPr>
        <p:spPr>
          <a:xfrm>
            <a:off x="647115" y="1016732"/>
            <a:ext cx="10746790" cy="4824536"/>
          </a:xfrm>
        </p:spPr>
        <p:txBody>
          <a:bodyPr>
            <a:normAutofit/>
          </a:bodyPr>
          <a:lstStyle/>
          <a:p>
            <a:pPr>
              <a:buFontTx/>
              <a:buNone/>
            </a:pPr>
            <a:r>
              <a:rPr lang="en-GB" altLang="en-US" b="1" dirty="0"/>
              <a:t>Skill:  </a:t>
            </a:r>
            <a:r>
              <a:rPr lang="en-GB" altLang="en-US" dirty="0"/>
              <a:t>The ability to do something well</a:t>
            </a:r>
          </a:p>
          <a:p>
            <a:pPr>
              <a:buFontTx/>
              <a:buNone/>
            </a:pPr>
            <a:endParaRPr lang="en-GB" altLang="en-US" sz="500" dirty="0"/>
          </a:p>
          <a:p>
            <a:pPr>
              <a:lnSpc>
                <a:spcPct val="90000"/>
              </a:lnSpc>
            </a:pPr>
            <a:r>
              <a:rPr lang="en-GB" altLang="en-US" sz="2600" b="1" dirty="0"/>
              <a:t>Adaptive skills</a:t>
            </a:r>
          </a:p>
          <a:p>
            <a:pPr>
              <a:lnSpc>
                <a:spcPct val="90000"/>
              </a:lnSpc>
              <a:buFont typeface="Wingdings" pitchFamily="2" charset="2"/>
              <a:buNone/>
            </a:pPr>
            <a:r>
              <a:rPr lang="en-GB" altLang="en-US" sz="2600" dirty="0"/>
              <a:t>	</a:t>
            </a:r>
            <a:r>
              <a:rPr lang="en-GB" altLang="en-US" sz="2200" dirty="0"/>
              <a:t>Help us to cope, shape attitudes, govern our interpersonal interactions and determine how we manage ourselves.</a:t>
            </a:r>
          </a:p>
          <a:p>
            <a:pPr>
              <a:lnSpc>
                <a:spcPct val="90000"/>
              </a:lnSpc>
              <a:buFont typeface="Wingdings" pitchFamily="2" charset="2"/>
              <a:buNone/>
            </a:pPr>
            <a:endParaRPr lang="en-GB" altLang="en-US" sz="600" dirty="0"/>
          </a:p>
          <a:p>
            <a:pPr>
              <a:lnSpc>
                <a:spcPct val="90000"/>
              </a:lnSpc>
            </a:pPr>
            <a:r>
              <a:rPr lang="en-GB" altLang="en-US" sz="2600" b="1" dirty="0"/>
              <a:t>Transferable skills</a:t>
            </a:r>
          </a:p>
          <a:p>
            <a:pPr>
              <a:lnSpc>
                <a:spcPct val="90000"/>
              </a:lnSpc>
              <a:buFont typeface="Wingdings" pitchFamily="2" charset="2"/>
              <a:buNone/>
            </a:pPr>
            <a:r>
              <a:rPr lang="en-GB" altLang="en-US" sz="2600" dirty="0"/>
              <a:t>	</a:t>
            </a:r>
            <a:r>
              <a:rPr lang="en-GB" altLang="en-US" sz="2200" dirty="0"/>
              <a:t>Skills that can be moved between different situations</a:t>
            </a:r>
          </a:p>
          <a:p>
            <a:pPr>
              <a:lnSpc>
                <a:spcPct val="90000"/>
              </a:lnSpc>
              <a:buFont typeface="Wingdings" pitchFamily="2" charset="2"/>
              <a:buNone/>
            </a:pPr>
            <a:endParaRPr lang="en-GB" altLang="en-US" sz="600" dirty="0"/>
          </a:p>
          <a:p>
            <a:pPr>
              <a:lnSpc>
                <a:spcPct val="90000"/>
              </a:lnSpc>
            </a:pPr>
            <a:r>
              <a:rPr lang="en-GB" altLang="en-US" sz="2600" b="1" dirty="0"/>
              <a:t>Job-related skills</a:t>
            </a:r>
          </a:p>
          <a:p>
            <a:pPr>
              <a:lnSpc>
                <a:spcPct val="90000"/>
              </a:lnSpc>
              <a:buFont typeface="Wingdings" pitchFamily="2" charset="2"/>
              <a:buNone/>
            </a:pPr>
            <a:r>
              <a:rPr lang="en-GB" altLang="en-US" sz="2600" dirty="0"/>
              <a:t>	</a:t>
            </a:r>
            <a:r>
              <a:rPr lang="en-GB" altLang="en-US" sz="2200" dirty="0"/>
              <a:t>Situation specific, acquired</a:t>
            </a:r>
          </a:p>
          <a:p>
            <a:pPr>
              <a:buFontTx/>
              <a:buNone/>
            </a:pPr>
            <a:endParaRPr lang="en-GB" altLang="en-US" dirty="0"/>
          </a:p>
          <a:p>
            <a:pPr>
              <a:buFontTx/>
              <a:buNone/>
            </a:pPr>
            <a:endParaRPr lang="en-GB" altLang="en-US" dirty="0"/>
          </a:p>
        </p:txBody>
      </p:sp>
    </p:spTree>
    <p:extLst>
      <p:ext uri="{BB962C8B-B14F-4D97-AF65-F5344CB8AC3E}">
        <p14:creationId xmlns:p14="http://schemas.microsoft.com/office/powerpoint/2010/main" val="15939488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1379">
                                            <p:txEl>
                                              <p:pRg st="2" end="2"/>
                                            </p:txEl>
                                          </p:spTgt>
                                        </p:tgtEl>
                                        <p:attrNameLst>
                                          <p:attrName>style.visibility</p:attrName>
                                        </p:attrNameLst>
                                      </p:cBhvr>
                                      <p:to>
                                        <p:strVal val="visible"/>
                                      </p:to>
                                    </p:set>
                                    <p:anim calcmode="lin" valueType="num">
                                      <p:cBhvr additive="base">
                                        <p:cTn id="13"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3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1379">
                                            <p:txEl>
                                              <p:pRg st="3" end="3"/>
                                            </p:txEl>
                                          </p:spTgt>
                                        </p:tgtEl>
                                        <p:attrNameLst>
                                          <p:attrName>style.visibility</p:attrName>
                                        </p:attrNameLst>
                                      </p:cBhvr>
                                      <p:to>
                                        <p:strVal val="visible"/>
                                      </p:to>
                                    </p:set>
                                    <p:anim calcmode="lin" valueType="num">
                                      <p:cBhvr additive="base">
                                        <p:cTn id="19" dur="500" fill="hold"/>
                                        <p:tgtEl>
                                          <p:spTgt spid="10137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137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1379">
                                            <p:txEl>
                                              <p:pRg st="5" end="5"/>
                                            </p:txEl>
                                          </p:spTgt>
                                        </p:tgtEl>
                                        <p:attrNameLst>
                                          <p:attrName>style.visibility</p:attrName>
                                        </p:attrNameLst>
                                      </p:cBhvr>
                                      <p:to>
                                        <p:strVal val="visible"/>
                                      </p:to>
                                    </p:set>
                                    <p:anim calcmode="lin" valueType="num">
                                      <p:cBhvr additive="base">
                                        <p:cTn id="25" dur="500" fill="hold"/>
                                        <p:tgtEl>
                                          <p:spTgt spid="101379">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137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1379">
                                            <p:txEl>
                                              <p:pRg st="6" end="6"/>
                                            </p:txEl>
                                          </p:spTgt>
                                        </p:tgtEl>
                                        <p:attrNameLst>
                                          <p:attrName>style.visibility</p:attrName>
                                        </p:attrNameLst>
                                      </p:cBhvr>
                                      <p:to>
                                        <p:strVal val="visible"/>
                                      </p:to>
                                    </p:set>
                                    <p:anim calcmode="lin" valueType="num">
                                      <p:cBhvr additive="base">
                                        <p:cTn id="31" dur="500" fill="hold"/>
                                        <p:tgtEl>
                                          <p:spTgt spid="10137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137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1379">
                                            <p:txEl>
                                              <p:pRg st="8" end="8"/>
                                            </p:txEl>
                                          </p:spTgt>
                                        </p:tgtEl>
                                        <p:attrNameLst>
                                          <p:attrName>style.visibility</p:attrName>
                                        </p:attrNameLst>
                                      </p:cBhvr>
                                      <p:to>
                                        <p:strVal val="visible"/>
                                      </p:to>
                                    </p:set>
                                    <p:anim calcmode="lin" valueType="num">
                                      <p:cBhvr additive="base">
                                        <p:cTn id="37" dur="500" fill="hold"/>
                                        <p:tgtEl>
                                          <p:spTgt spid="101379">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137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1379">
                                            <p:txEl>
                                              <p:pRg st="9" end="9"/>
                                            </p:txEl>
                                          </p:spTgt>
                                        </p:tgtEl>
                                        <p:attrNameLst>
                                          <p:attrName>style.visibility</p:attrName>
                                        </p:attrNameLst>
                                      </p:cBhvr>
                                      <p:to>
                                        <p:strVal val="visible"/>
                                      </p:to>
                                    </p:set>
                                    <p:anim calcmode="lin" valueType="num">
                                      <p:cBhvr additive="base">
                                        <p:cTn id="43" dur="500" fill="hold"/>
                                        <p:tgtEl>
                                          <p:spTgt spid="101379">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137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188495" y="189004"/>
            <a:ext cx="8229600" cy="511175"/>
          </a:xfrm>
        </p:spPr>
        <p:txBody>
          <a:bodyPr>
            <a:noAutofit/>
          </a:bodyPr>
          <a:lstStyle/>
          <a:p>
            <a:r>
              <a:rPr lang="en-GB" altLang="en-US" sz="3600" b="1" dirty="0">
                <a:latin typeface="+mn-lt"/>
              </a:rPr>
              <a:t>Adaptive Skills</a:t>
            </a:r>
          </a:p>
        </p:txBody>
      </p:sp>
      <p:sp>
        <p:nvSpPr>
          <p:cNvPr id="109571" name="Rectangle 3"/>
          <p:cNvSpPr>
            <a:spLocks noGrp="1" noChangeArrowheads="1"/>
          </p:cNvSpPr>
          <p:nvPr>
            <p:ph idx="1"/>
          </p:nvPr>
        </p:nvSpPr>
        <p:spPr>
          <a:xfrm>
            <a:off x="463715" y="1005153"/>
            <a:ext cx="8229600" cy="4240615"/>
          </a:xfrm>
        </p:spPr>
        <p:txBody>
          <a:bodyPr>
            <a:normAutofit fontScale="77500" lnSpcReduction="20000"/>
          </a:bodyPr>
          <a:lstStyle/>
          <a:p>
            <a:r>
              <a:rPr lang="en-GB" sz="3300" dirty="0"/>
              <a:t>Ambition </a:t>
            </a:r>
          </a:p>
          <a:p>
            <a:r>
              <a:rPr lang="en-GB" sz="3300" dirty="0"/>
              <a:t>Patience </a:t>
            </a:r>
          </a:p>
          <a:p>
            <a:r>
              <a:rPr lang="en-GB" sz="3300" dirty="0"/>
              <a:t>Creativity </a:t>
            </a:r>
          </a:p>
          <a:p>
            <a:r>
              <a:rPr lang="en-GB" sz="3300" dirty="0"/>
              <a:t>Assertiveness </a:t>
            </a:r>
          </a:p>
          <a:p>
            <a:r>
              <a:rPr lang="en-GB" sz="3300" dirty="0"/>
              <a:t>Enthusiasm </a:t>
            </a:r>
          </a:p>
          <a:p>
            <a:r>
              <a:rPr lang="en-GB" sz="3300" dirty="0"/>
              <a:t>Flexibility </a:t>
            </a:r>
          </a:p>
          <a:p>
            <a:r>
              <a:rPr lang="en-GB" sz="3300" dirty="0"/>
              <a:t>Persistence </a:t>
            </a:r>
          </a:p>
          <a:p>
            <a:r>
              <a:rPr lang="en-GB" sz="3300" dirty="0"/>
              <a:t>Dependability </a:t>
            </a:r>
          </a:p>
          <a:p>
            <a:r>
              <a:rPr lang="en-GB" sz="3300" dirty="0"/>
              <a:t>Pride in doing a good job </a:t>
            </a:r>
          </a:p>
          <a:p>
            <a:r>
              <a:rPr lang="en-GB" sz="3300" dirty="0"/>
              <a:t>Sincerity </a:t>
            </a:r>
          </a:p>
          <a:p>
            <a:pPr>
              <a:buFontTx/>
              <a:buNone/>
            </a:pPr>
            <a:endParaRPr lang="en-GB" altLang="en-US" dirty="0"/>
          </a:p>
          <a:p>
            <a:pPr>
              <a:buFontTx/>
              <a:buNone/>
            </a:pPr>
            <a:endParaRPr lang="en-GB" altLang="en-US" dirty="0"/>
          </a:p>
        </p:txBody>
      </p:sp>
    </p:spTree>
    <p:extLst>
      <p:ext uri="{BB962C8B-B14F-4D97-AF65-F5344CB8AC3E}">
        <p14:creationId xmlns:p14="http://schemas.microsoft.com/office/powerpoint/2010/main" val="3746379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anim calcmode="lin" valueType="num">
                                      <p:cBhvr additive="base">
                                        <p:cTn id="7" dur="500" fill="hold"/>
                                        <p:tgtEl>
                                          <p:spTgt spid="10957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9571">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09571">
                                            <p:txEl>
                                              <p:pRg st="1" end="1"/>
                                            </p:txEl>
                                          </p:spTgt>
                                        </p:tgtEl>
                                        <p:attrNameLst>
                                          <p:attrName>style.visibility</p:attrName>
                                        </p:attrNameLst>
                                      </p:cBhvr>
                                      <p:to>
                                        <p:strVal val="visible"/>
                                      </p:to>
                                    </p:set>
                                    <p:anim calcmode="lin" valueType="num">
                                      <p:cBhvr additive="base">
                                        <p:cTn id="13" dur="500" fill="hold"/>
                                        <p:tgtEl>
                                          <p:spTgt spid="10957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957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09571">
                                            <p:txEl>
                                              <p:pRg st="2" end="2"/>
                                            </p:txEl>
                                          </p:spTgt>
                                        </p:tgtEl>
                                        <p:attrNameLst>
                                          <p:attrName>style.visibility</p:attrName>
                                        </p:attrNameLst>
                                      </p:cBhvr>
                                      <p:to>
                                        <p:strVal val="visible"/>
                                      </p:to>
                                    </p:set>
                                    <p:anim calcmode="lin" valueType="num">
                                      <p:cBhvr additive="base">
                                        <p:cTn id="19" dur="500" fill="hold"/>
                                        <p:tgtEl>
                                          <p:spTgt spid="10957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9571">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09571">
                                            <p:txEl>
                                              <p:pRg st="3" end="3"/>
                                            </p:txEl>
                                          </p:spTgt>
                                        </p:tgtEl>
                                        <p:attrNameLst>
                                          <p:attrName>style.visibility</p:attrName>
                                        </p:attrNameLst>
                                      </p:cBhvr>
                                      <p:to>
                                        <p:strVal val="visible"/>
                                      </p:to>
                                    </p:set>
                                    <p:anim calcmode="lin" valueType="num">
                                      <p:cBhvr additive="base">
                                        <p:cTn id="25" dur="500" fill="hold"/>
                                        <p:tgtEl>
                                          <p:spTgt spid="10957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0957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09571">
                                            <p:txEl>
                                              <p:pRg st="4" end="4"/>
                                            </p:txEl>
                                          </p:spTgt>
                                        </p:tgtEl>
                                        <p:attrNameLst>
                                          <p:attrName>style.visibility</p:attrName>
                                        </p:attrNameLst>
                                      </p:cBhvr>
                                      <p:to>
                                        <p:strVal val="visible"/>
                                      </p:to>
                                    </p:set>
                                    <p:anim calcmode="lin" valueType="num">
                                      <p:cBhvr additive="base">
                                        <p:cTn id="31" dur="500" fill="hold"/>
                                        <p:tgtEl>
                                          <p:spTgt spid="10957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0957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09571">
                                            <p:txEl>
                                              <p:pRg st="5" end="5"/>
                                            </p:txEl>
                                          </p:spTgt>
                                        </p:tgtEl>
                                        <p:attrNameLst>
                                          <p:attrName>style.visibility</p:attrName>
                                        </p:attrNameLst>
                                      </p:cBhvr>
                                      <p:to>
                                        <p:strVal val="visible"/>
                                      </p:to>
                                    </p:set>
                                    <p:anim calcmode="lin" valueType="num">
                                      <p:cBhvr additive="base">
                                        <p:cTn id="37" dur="500" fill="hold"/>
                                        <p:tgtEl>
                                          <p:spTgt spid="10957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0957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nodeType="clickEffect">
                                  <p:stCondLst>
                                    <p:cond delay="0"/>
                                  </p:stCondLst>
                                  <p:childTnLst>
                                    <p:set>
                                      <p:cBhvr>
                                        <p:cTn id="42" dur="1" fill="hold">
                                          <p:stCondLst>
                                            <p:cond delay="0"/>
                                          </p:stCondLst>
                                        </p:cTn>
                                        <p:tgtEl>
                                          <p:spTgt spid="109571">
                                            <p:txEl>
                                              <p:pRg st="6" end="6"/>
                                            </p:txEl>
                                          </p:spTgt>
                                        </p:tgtEl>
                                        <p:attrNameLst>
                                          <p:attrName>style.visibility</p:attrName>
                                        </p:attrNameLst>
                                      </p:cBhvr>
                                      <p:to>
                                        <p:strVal val="visible"/>
                                      </p:to>
                                    </p:set>
                                    <p:anim calcmode="lin" valueType="num">
                                      <p:cBhvr additive="base">
                                        <p:cTn id="43" dur="500" fill="hold"/>
                                        <p:tgtEl>
                                          <p:spTgt spid="109571">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0957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8" fill="hold" nodeType="clickEffect">
                                  <p:stCondLst>
                                    <p:cond delay="0"/>
                                  </p:stCondLst>
                                  <p:childTnLst>
                                    <p:set>
                                      <p:cBhvr>
                                        <p:cTn id="48" dur="1" fill="hold">
                                          <p:stCondLst>
                                            <p:cond delay="0"/>
                                          </p:stCondLst>
                                        </p:cTn>
                                        <p:tgtEl>
                                          <p:spTgt spid="109571">
                                            <p:txEl>
                                              <p:pRg st="7" end="7"/>
                                            </p:txEl>
                                          </p:spTgt>
                                        </p:tgtEl>
                                        <p:attrNameLst>
                                          <p:attrName>style.visibility</p:attrName>
                                        </p:attrNameLst>
                                      </p:cBhvr>
                                      <p:to>
                                        <p:strVal val="visible"/>
                                      </p:to>
                                    </p:set>
                                    <p:anim calcmode="lin" valueType="num">
                                      <p:cBhvr additive="base">
                                        <p:cTn id="49" dur="500" fill="hold"/>
                                        <p:tgtEl>
                                          <p:spTgt spid="109571">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957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nodeType="clickEffect">
                                  <p:stCondLst>
                                    <p:cond delay="0"/>
                                  </p:stCondLst>
                                  <p:childTnLst>
                                    <p:set>
                                      <p:cBhvr>
                                        <p:cTn id="54" dur="1" fill="hold">
                                          <p:stCondLst>
                                            <p:cond delay="0"/>
                                          </p:stCondLst>
                                        </p:cTn>
                                        <p:tgtEl>
                                          <p:spTgt spid="109571">
                                            <p:txEl>
                                              <p:pRg st="8" end="8"/>
                                            </p:txEl>
                                          </p:spTgt>
                                        </p:tgtEl>
                                        <p:attrNameLst>
                                          <p:attrName>style.visibility</p:attrName>
                                        </p:attrNameLst>
                                      </p:cBhvr>
                                      <p:to>
                                        <p:strVal val="visible"/>
                                      </p:to>
                                    </p:set>
                                    <p:anim calcmode="lin" valueType="num">
                                      <p:cBhvr additive="base">
                                        <p:cTn id="55" dur="500" fill="hold"/>
                                        <p:tgtEl>
                                          <p:spTgt spid="109571">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09571">
                                            <p:txEl>
                                              <p:pRg st="8" end="8"/>
                                            </p:txEl>
                                          </p:spTgt>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nodeType="clickEffect">
                                  <p:stCondLst>
                                    <p:cond delay="0"/>
                                  </p:stCondLst>
                                  <p:childTnLst>
                                    <p:set>
                                      <p:cBhvr>
                                        <p:cTn id="60" dur="1" fill="hold">
                                          <p:stCondLst>
                                            <p:cond delay="0"/>
                                          </p:stCondLst>
                                        </p:cTn>
                                        <p:tgtEl>
                                          <p:spTgt spid="109571">
                                            <p:txEl>
                                              <p:pRg st="9" end="9"/>
                                            </p:txEl>
                                          </p:spTgt>
                                        </p:tgtEl>
                                        <p:attrNameLst>
                                          <p:attrName>style.visibility</p:attrName>
                                        </p:attrNameLst>
                                      </p:cBhvr>
                                      <p:to>
                                        <p:strVal val="visible"/>
                                      </p:to>
                                    </p:set>
                                    <p:anim calcmode="lin" valueType="num">
                                      <p:cBhvr additive="base">
                                        <p:cTn id="61" dur="500" fill="hold"/>
                                        <p:tgtEl>
                                          <p:spTgt spid="109571">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109571">
                                            <p:txEl>
                                              <p:pRg st="9" end="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272716" y="253530"/>
            <a:ext cx="8229600" cy="511175"/>
          </a:xfrm>
        </p:spPr>
        <p:txBody>
          <a:bodyPr>
            <a:noAutofit/>
          </a:bodyPr>
          <a:lstStyle/>
          <a:p>
            <a:r>
              <a:rPr lang="en-GB" altLang="en-US" sz="3600" b="1" dirty="0">
                <a:latin typeface="+mn-lt"/>
              </a:rPr>
              <a:t>Transferable Skills</a:t>
            </a:r>
          </a:p>
        </p:txBody>
      </p:sp>
      <p:sp>
        <p:nvSpPr>
          <p:cNvPr id="110595" name="Rectangle 3"/>
          <p:cNvSpPr>
            <a:spLocks noGrp="1" noChangeArrowheads="1"/>
          </p:cNvSpPr>
          <p:nvPr>
            <p:ph idx="1"/>
          </p:nvPr>
        </p:nvSpPr>
        <p:spPr>
          <a:xfrm>
            <a:off x="374265" y="1166018"/>
            <a:ext cx="8229600" cy="4525963"/>
          </a:xfrm>
        </p:spPr>
        <p:txBody>
          <a:bodyPr/>
          <a:lstStyle/>
          <a:p>
            <a:pPr>
              <a:lnSpc>
                <a:spcPct val="90000"/>
              </a:lnSpc>
            </a:pPr>
            <a:r>
              <a:rPr lang="en-GB" altLang="en-US" dirty="0"/>
              <a:t>Leadership Skills</a:t>
            </a:r>
          </a:p>
          <a:p>
            <a:pPr>
              <a:lnSpc>
                <a:spcPct val="90000"/>
              </a:lnSpc>
            </a:pPr>
            <a:r>
              <a:rPr lang="en-GB" altLang="en-US" dirty="0"/>
              <a:t>Communication Skills</a:t>
            </a:r>
          </a:p>
          <a:p>
            <a:pPr>
              <a:lnSpc>
                <a:spcPct val="90000"/>
              </a:lnSpc>
            </a:pPr>
            <a:r>
              <a:rPr lang="en-GB" altLang="en-US" dirty="0"/>
              <a:t>People Skills</a:t>
            </a:r>
          </a:p>
          <a:p>
            <a:pPr>
              <a:lnSpc>
                <a:spcPct val="90000"/>
              </a:lnSpc>
            </a:pPr>
            <a:r>
              <a:rPr lang="en-GB" altLang="en-US" dirty="0"/>
              <a:t>Data/Information Skills</a:t>
            </a:r>
          </a:p>
          <a:p>
            <a:pPr>
              <a:lnSpc>
                <a:spcPct val="90000"/>
              </a:lnSpc>
            </a:pPr>
            <a:r>
              <a:rPr lang="en-GB" altLang="en-US" dirty="0"/>
              <a:t>Creative Skills</a:t>
            </a:r>
          </a:p>
          <a:p>
            <a:pPr>
              <a:lnSpc>
                <a:spcPct val="90000"/>
              </a:lnSpc>
            </a:pPr>
            <a:r>
              <a:rPr lang="en-GB" altLang="en-US" dirty="0"/>
              <a:t>Manual &amp; Mechanical Skills</a:t>
            </a:r>
          </a:p>
          <a:p>
            <a:pPr>
              <a:lnSpc>
                <a:spcPct val="90000"/>
              </a:lnSpc>
            </a:pPr>
            <a:r>
              <a:rPr lang="en-GB" altLang="en-US" dirty="0"/>
              <a:t>Intellectual Skills</a:t>
            </a:r>
          </a:p>
        </p:txBody>
      </p:sp>
    </p:spTree>
    <p:extLst>
      <p:ext uri="{BB962C8B-B14F-4D97-AF65-F5344CB8AC3E}">
        <p14:creationId xmlns:p14="http://schemas.microsoft.com/office/powerpoint/2010/main" val="35114097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110595">
                                            <p:txEl>
                                              <p:pRg st="0" end="0"/>
                                            </p:txEl>
                                          </p:spTgt>
                                        </p:tgtEl>
                                        <p:attrNameLst>
                                          <p:attrName>style.visibility</p:attrName>
                                        </p:attrNameLst>
                                      </p:cBhvr>
                                      <p:to>
                                        <p:strVal val="visible"/>
                                      </p:to>
                                    </p:set>
                                    <p:anim calcmode="lin" valueType="num">
                                      <p:cBhvr additive="base">
                                        <p:cTn id="7" dur="500" fill="hold"/>
                                        <p:tgtEl>
                                          <p:spTgt spid="110595">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1059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10595">
                                            <p:txEl>
                                              <p:pRg st="1" end="1"/>
                                            </p:txEl>
                                          </p:spTgt>
                                        </p:tgtEl>
                                        <p:attrNameLst>
                                          <p:attrName>style.visibility</p:attrName>
                                        </p:attrNameLst>
                                      </p:cBhvr>
                                      <p:to>
                                        <p:strVal val="visible"/>
                                      </p:to>
                                    </p:set>
                                    <p:anim calcmode="lin" valueType="num">
                                      <p:cBhvr additive="base">
                                        <p:cTn id="11" dur="500" fill="hold"/>
                                        <p:tgtEl>
                                          <p:spTgt spid="110595">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110595">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10595">
                                            <p:txEl>
                                              <p:pRg st="2" end="2"/>
                                            </p:txEl>
                                          </p:spTgt>
                                        </p:tgtEl>
                                        <p:attrNameLst>
                                          <p:attrName>style.visibility</p:attrName>
                                        </p:attrNameLst>
                                      </p:cBhvr>
                                      <p:to>
                                        <p:strVal val="visible"/>
                                      </p:to>
                                    </p:set>
                                    <p:anim calcmode="lin" valueType="num">
                                      <p:cBhvr additive="base">
                                        <p:cTn id="15" dur="500" fill="hold"/>
                                        <p:tgtEl>
                                          <p:spTgt spid="110595">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110595">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110595">
                                            <p:txEl>
                                              <p:pRg st="3" end="3"/>
                                            </p:txEl>
                                          </p:spTgt>
                                        </p:tgtEl>
                                        <p:attrNameLst>
                                          <p:attrName>style.visibility</p:attrName>
                                        </p:attrNameLst>
                                      </p:cBhvr>
                                      <p:to>
                                        <p:strVal val="visible"/>
                                      </p:to>
                                    </p:set>
                                    <p:anim calcmode="lin" valueType="num">
                                      <p:cBhvr additive="base">
                                        <p:cTn id="19" dur="500" fill="hold"/>
                                        <p:tgtEl>
                                          <p:spTgt spid="110595">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10595">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2" fill="hold" nodeType="withEffect">
                                  <p:stCondLst>
                                    <p:cond delay="0"/>
                                  </p:stCondLst>
                                  <p:childTnLst>
                                    <p:set>
                                      <p:cBhvr>
                                        <p:cTn id="22" dur="1" fill="hold">
                                          <p:stCondLst>
                                            <p:cond delay="0"/>
                                          </p:stCondLst>
                                        </p:cTn>
                                        <p:tgtEl>
                                          <p:spTgt spid="110595">
                                            <p:txEl>
                                              <p:pRg st="4" end="4"/>
                                            </p:txEl>
                                          </p:spTgt>
                                        </p:tgtEl>
                                        <p:attrNameLst>
                                          <p:attrName>style.visibility</p:attrName>
                                        </p:attrNameLst>
                                      </p:cBhvr>
                                      <p:to>
                                        <p:strVal val="visible"/>
                                      </p:to>
                                    </p:set>
                                    <p:anim calcmode="lin" valueType="num">
                                      <p:cBhvr additive="base">
                                        <p:cTn id="23" dur="500" fill="hold"/>
                                        <p:tgtEl>
                                          <p:spTgt spid="110595">
                                            <p:txEl>
                                              <p:pRg st="4" end="4"/>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110595">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2" fill="hold" nodeType="withEffect">
                                  <p:stCondLst>
                                    <p:cond delay="0"/>
                                  </p:stCondLst>
                                  <p:childTnLst>
                                    <p:set>
                                      <p:cBhvr>
                                        <p:cTn id="26" dur="1" fill="hold">
                                          <p:stCondLst>
                                            <p:cond delay="0"/>
                                          </p:stCondLst>
                                        </p:cTn>
                                        <p:tgtEl>
                                          <p:spTgt spid="110595">
                                            <p:txEl>
                                              <p:pRg st="5" end="5"/>
                                            </p:txEl>
                                          </p:spTgt>
                                        </p:tgtEl>
                                        <p:attrNameLst>
                                          <p:attrName>style.visibility</p:attrName>
                                        </p:attrNameLst>
                                      </p:cBhvr>
                                      <p:to>
                                        <p:strVal val="visible"/>
                                      </p:to>
                                    </p:set>
                                    <p:anim calcmode="lin" valueType="num">
                                      <p:cBhvr additive="base">
                                        <p:cTn id="27" dur="500" fill="hold"/>
                                        <p:tgtEl>
                                          <p:spTgt spid="110595">
                                            <p:txEl>
                                              <p:pRg st="5" end="5"/>
                                            </p:txEl>
                                          </p:spTgt>
                                        </p:tgtEl>
                                        <p:attrNameLst>
                                          <p:attrName>ppt_x</p:attrName>
                                        </p:attrNameLst>
                                      </p:cBhvr>
                                      <p:tavLst>
                                        <p:tav tm="0">
                                          <p:val>
                                            <p:strVal val="1+#ppt_w/2"/>
                                          </p:val>
                                        </p:tav>
                                        <p:tav tm="100000">
                                          <p:val>
                                            <p:strVal val="#ppt_x"/>
                                          </p:val>
                                        </p:tav>
                                      </p:tavLst>
                                    </p:anim>
                                    <p:anim calcmode="lin" valueType="num">
                                      <p:cBhvr additive="base">
                                        <p:cTn id="28" dur="500" fill="hold"/>
                                        <p:tgtEl>
                                          <p:spTgt spid="110595">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2" fill="hold" nodeType="withEffect">
                                  <p:stCondLst>
                                    <p:cond delay="0"/>
                                  </p:stCondLst>
                                  <p:childTnLst>
                                    <p:set>
                                      <p:cBhvr>
                                        <p:cTn id="30" dur="1" fill="hold">
                                          <p:stCondLst>
                                            <p:cond delay="0"/>
                                          </p:stCondLst>
                                        </p:cTn>
                                        <p:tgtEl>
                                          <p:spTgt spid="110595">
                                            <p:txEl>
                                              <p:pRg st="6" end="6"/>
                                            </p:txEl>
                                          </p:spTgt>
                                        </p:tgtEl>
                                        <p:attrNameLst>
                                          <p:attrName>style.visibility</p:attrName>
                                        </p:attrNameLst>
                                      </p:cBhvr>
                                      <p:to>
                                        <p:strVal val="visible"/>
                                      </p:to>
                                    </p:set>
                                    <p:anim calcmode="lin" valueType="num">
                                      <p:cBhvr additive="base">
                                        <p:cTn id="31" dur="500" fill="hold"/>
                                        <p:tgtEl>
                                          <p:spTgt spid="110595">
                                            <p:txEl>
                                              <p:pRg st="6" end="6"/>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1059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308811" y="229103"/>
            <a:ext cx="8229600" cy="511175"/>
          </a:xfrm>
        </p:spPr>
        <p:txBody>
          <a:bodyPr>
            <a:normAutofit fontScale="90000"/>
          </a:bodyPr>
          <a:lstStyle/>
          <a:p>
            <a:r>
              <a:rPr lang="en-GB" altLang="en-US" sz="3600" b="1" dirty="0">
                <a:latin typeface="+mn-lt"/>
              </a:rPr>
              <a:t>Job specific skills</a:t>
            </a:r>
          </a:p>
        </p:txBody>
      </p:sp>
      <p:sp>
        <p:nvSpPr>
          <p:cNvPr id="111619" name="Rectangle 3"/>
          <p:cNvSpPr>
            <a:spLocks noGrp="1" noChangeArrowheads="1"/>
          </p:cNvSpPr>
          <p:nvPr>
            <p:ph idx="1"/>
          </p:nvPr>
        </p:nvSpPr>
        <p:spPr>
          <a:xfrm>
            <a:off x="403557" y="944815"/>
            <a:ext cx="8229600" cy="3917032"/>
          </a:xfrm>
        </p:spPr>
        <p:txBody>
          <a:bodyPr/>
          <a:lstStyle/>
          <a:p>
            <a:pPr>
              <a:lnSpc>
                <a:spcPct val="150000"/>
              </a:lnSpc>
            </a:pPr>
            <a:r>
              <a:rPr lang="en-GB" altLang="en-US" dirty="0"/>
              <a:t>Operate specific equipment</a:t>
            </a:r>
          </a:p>
          <a:p>
            <a:pPr>
              <a:lnSpc>
                <a:spcPct val="150000"/>
              </a:lnSpc>
            </a:pPr>
            <a:r>
              <a:rPr lang="en-GB" altLang="en-US" dirty="0"/>
              <a:t>Use certain software packages</a:t>
            </a:r>
          </a:p>
          <a:p>
            <a:pPr>
              <a:lnSpc>
                <a:spcPct val="150000"/>
              </a:lnSpc>
            </a:pPr>
            <a:r>
              <a:rPr lang="en-GB" altLang="en-US" dirty="0"/>
              <a:t>Trade skills </a:t>
            </a:r>
            <a:r>
              <a:rPr lang="en-GB" altLang="en-US" dirty="0" err="1"/>
              <a:t>eg</a:t>
            </a:r>
            <a:r>
              <a:rPr lang="en-GB" altLang="en-US" dirty="0"/>
              <a:t> Electrical, Plasterer</a:t>
            </a:r>
          </a:p>
          <a:p>
            <a:pPr>
              <a:lnSpc>
                <a:spcPct val="150000"/>
              </a:lnSpc>
            </a:pPr>
            <a:r>
              <a:rPr lang="en-GB" altLang="en-US" dirty="0"/>
              <a:t>Manufacturing skills  </a:t>
            </a:r>
            <a:r>
              <a:rPr lang="en-GB" altLang="en-US" dirty="0" err="1"/>
              <a:t>eg</a:t>
            </a:r>
            <a:r>
              <a:rPr lang="en-GB" altLang="en-US" dirty="0"/>
              <a:t> Assembly, soldering</a:t>
            </a:r>
          </a:p>
          <a:p>
            <a:pPr>
              <a:lnSpc>
                <a:spcPct val="150000"/>
              </a:lnSpc>
            </a:pPr>
            <a:r>
              <a:rPr lang="en-GB" altLang="en-US" dirty="0"/>
              <a:t>Warehouse skills </a:t>
            </a:r>
            <a:r>
              <a:rPr lang="en-GB" altLang="en-US" dirty="0" err="1"/>
              <a:t>eg</a:t>
            </a:r>
            <a:r>
              <a:rPr lang="en-GB" altLang="en-US" dirty="0"/>
              <a:t> Stock storage, despatch</a:t>
            </a:r>
          </a:p>
          <a:p>
            <a:endParaRPr lang="en-GB" altLang="en-US" b="1" dirty="0"/>
          </a:p>
          <a:p>
            <a:pPr>
              <a:buFontTx/>
              <a:buNone/>
            </a:pPr>
            <a:endParaRPr lang="en-GB" altLang="en-US" b="1" dirty="0"/>
          </a:p>
        </p:txBody>
      </p:sp>
    </p:spTree>
    <p:extLst>
      <p:ext uri="{BB962C8B-B14F-4D97-AF65-F5344CB8AC3E}">
        <p14:creationId xmlns:p14="http://schemas.microsoft.com/office/powerpoint/2010/main" val="143412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1619">
                                            <p:txEl>
                                              <p:pRg st="0" end="0"/>
                                            </p:txEl>
                                          </p:spTgt>
                                        </p:tgtEl>
                                        <p:attrNameLst>
                                          <p:attrName>style.visibility</p:attrName>
                                        </p:attrNameLst>
                                      </p:cBhvr>
                                      <p:to>
                                        <p:strVal val="visible"/>
                                      </p:to>
                                    </p:set>
                                    <p:anim calcmode="lin" valueType="num">
                                      <p:cBhvr additive="base">
                                        <p:cTn id="7" dur="500" fill="hold"/>
                                        <p:tgtEl>
                                          <p:spTgt spid="11161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16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111619">
                                            <p:txEl>
                                              <p:pRg st="1" end="1"/>
                                            </p:txEl>
                                          </p:spTgt>
                                        </p:tgtEl>
                                        <p:attrNameLst>
                                          <p:attrName>style.visibility</p:attrName>
                                        </p:attrNameLst>
                                      </p:cBhvr>
                                      <p:to>
                                        <p:strVal val="visible"/>
                                      </p:to>
                                    </p:set>
                                    <p:anim calcmode="lin" valueType="num">
                                      <p:cBhvr additive="base">
                                        <p:cTn id="13" dur="500" fill="hold"/>
                                        <p:tgtEl>
                                          <p:spTgt spid="11161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161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nodeType="clickEffect">
                                  <p:stCondLst>
                                    <p:cond delay="0"/>
                                  </p:stCondLst>
                                  <p:childTnLst>
                                    <p:set>
                                      <p:cBhvr>
                                        <p:cTn id="18" dur="1" fill="hold">
                                          <p:stCondLst>
                                            <p:cond delay="0"/>
                                          </p:stCondLst>
                                        </p:cTn>
                                        <p:tgtEl>
                                          <p:spTgt spid="111619">
                                            <p:txEl>
                                              <p:pRg st="2" end="2"/>
                                            </p:txEl>
                                          </p:spTgt>
                                        </p:tgtEl>
                                        <p:attrNameLst>
                                          <p:attrName>style.visibility</p:attrName>
                                        </p:attrNameLst>
                                      </p:cBhvr>
                                      <p:to>
                                        <p:strVal val="visible"/>
                                      </p:to>
                                    </p:set>
                                    <p:anim calcmode="lin" valueType="num">
                                      <p:cBhvr additive="base">
                                        <p:cTn id="19" dur="500" fill="hold"/>
                                        <p:tgtEl>
                                          <p:spTgt spid="11161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1619">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nodeType="clickEffect">
                                  <p:stCondLst>
                                    <p:cond delay="0"/>
                                  </p:stCondLst>
                                  <p:childTnLst>
                                    <p:set>
                                      <p:cBhvr>
                                        <p:cTn id="24" dur="1" fill="hold">
                                          <p:stCondLst>
                                            <p:cond delay="0"/>
                                          </p:stCondLst>
                                        </p:cTn>
                                        <p:tgtEl>
                                          <p:spTgt spid="111619">
                                            <p:txEl>
                                              <p:pRg st="3" end="3"/>
                                            </p:txEl>
                                          </p:spTgt>
                                        </p:tgtEl>
                                        <p:attrNameLst>
                                          <p:attrName>style.visibility</p:attrName>
                                        </p:attrNameLst>
                                      </p:cBhvr>
                                      <p:to>
                                        <p:strVal val="visible"/>
                                      </p:to>
                                    </p:set>
                                    <p:anim calcmode="lin" valueType="num">
                                      <p:cBhvr additive="base">
                                        <p:cTn id="25" dur="500" fill="hold"/>
                                        <p:tgtEl>
                                          <p:spTgt spid="111619">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161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nodeType="clickEffect">
                                  <p:stCondLst>
                                    <p:cond delay="0"/>
                                  </p:stCondLst>
                                  <p:childTnLst>
                                    <p:set>
                                      <p:cBhvr>
                                        <p:cTn id="30" dur="1" fill="hold">
                                          <p:stCondLst>
                                            <p:cond delay="0"/>
                                          </p:stCondLst>
                                        </p:cTn>
                                        <p:tgtEl>
                                          <p:spTgt spid="111619">
                                            <p:txEl>
                                              <p:pRg st="4" end="4"/>
                                            </p:txEl>
                                          </p:spTgt>
                                        </p:tgtEl>
                                        <p:attrNameLst>
                                          <p:attrName>style.visibility</p:attrName>
                                        </p:attrNameLst>
                                      </p:cBhvr>
                                      <p:to>
                                        <p:strVal val="visible"/>
                                      </p:to>
                                    </p:set>
                                    <p:anim calcmode="lin" valueType="num">
                                      <p:cBhvr additive="base">
                                        <p:cTn id="31" dur="500" fill="hold"/>
                                        <p:tgtEl>
                                          <p:spTgt spid="111619">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1619">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136592" y="303209"/>
            <a:ext cx="8229600" cy="511175"/>
          </a:xfrm>
        </p:spPr>
        <p:txBody>
          <a:bodyPr>
            <a:normAutofit fontScale="90000"/>
          </a:bodyPr>
          <a:lstStyle/>
          <a:p>
            <a:r>
              <a:rPr lang="en-GB" altLang="en-US" sz="3600" b="1" dirty="0"/>
              <a:t>Competence/Training Matrix </a:t>
            </a:r>
          </a:p>
        </p:txBody>
      </p:sp>
      <p:pic>
        <p:nvPicPr>
          <p:cNvPr id="10" name="Picture 9" descr="Table&#10;&#10;Description automatically generated">
            <a:extLst>
              <a:ext uri="{FF2B5EF4-FFF2-40B4-BE49-F238E27FC236}">
                <a16:creationId xmlns:a16="http://schemas.microsoft.com/office/drawing/2014/main" id="{AC58CC30-C540-794A-A9E9-D32AC4B7939E}"/>
              </a:ext>
            </a:extLst>
          </p:cNvPr>
          <p:cNvPicPr>
            <a:picLocks noChangeAspect="1"/>
          </p:cNvPicPr>
          <p:nvPr/>
        </p:nvPicPr>
        <p:blipFill>
          <a:blip r:embed="rId2"/>
          <a:stretch>
            <a:fillRect/>
          </a:stretch>
        </p:blipFill>
        <p:spPr>
          <a:xfrm>
            <a:off x="2274673" y="837936"/>
            <a:ext cx="7093808" cy="4610059"/>
          </a:xfrm>
          <a:prstGeom prst="rect">
            <a:avLst/>
          </a:prstGeom>
        </p:spPr>
      </p:pic>
    </p:spTree>
    <p:extLst>
      <p:ext uri="{BB962C8B-B14F-4D97-AF65-F5344CB8AC3E}">
        <p14:creationId xmlns:p14="http://schemas.microsoft.com/office/powerpoint/2010/main" val="30451529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ACA9DEA4-5ADD-C24D-9A5C-D00B7152DDBA}"/>
              </a:ext>
            </a:extLst>
          </p:cNvPr>
          <p:cNvSpPr>
            <a:spLocks noGrp="1"/>
          </p:cNvSpPr>
          <p:nvPr>
            <p:ph type="title"/>
          </p:nvPr>
        </p:nvSpPr>
        <p:spPr>
          <a:xfrm>
            <a:off x="132735" y="119743"/>
            <a:ext cx="9958323" cy="1143000"/>
          </a:xfrm>
        </p:spPr>
        <p:txBody>
          <a:bodyPr/>
          <a:lstStyle/>
          <a:p>
            <a:r>
              <a:rPr lang="en-GB" altLang="en-US" sz="3600" dirty="0">
                <a:latin typeface="Arial" panose="020B0604020202020204" pitchFamily="34" charset="0"/>
                <a:cs typeface="Arial" panose="020B0604020202020204" pitchFamily="34" charset="0"/>
              </a:rPr>
              <a:t>Questions</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36747814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1544464" y="2788"/>
            <a:ext cx="8229600" cy="511175"/>
          </a:xfrm>
        </p:spPr>
        <p:txBody>
          <a:bodyPr>
            <a:normAutofit fontScale="90000"/>
          </a:bodyPr>
          <a:lstStyle/>
          <a:p>
            <a:r>
              <a:rPr lang="en-GB" altLang="en-US" sz="3600" b="1" dirty="0"/>
              <a:t>References</a:t>
            </a:r>
          </a:p>
        </p:txBody>
      </p:sp>
      <p:sp>
        <p:nvSpPr>
          <p:cNvPr id="116739" name="Rectangle 3"/>
          <p:cNvSpPr>
            <a:spLocks noGrp="1" noChangeArrowheads="1"/>
          </p:cNvSpPr>
          <p:nvPr>
            <p:ph idx="1"/>
          </p:nvPr>
        </p:nvSpPr>
        <p:spPr>
          <a:xfrm>
            <a:off x="1727690" y="980728"/>
            <a:ext cx="8688790" cy="3917032"/>
          </a:xfrm>
        </p:spPr>
        <p:txBody>
          <a:bodyPr/>
          <a:lstStyle/>
          <a:p>
            <a:pPr>
              <a:buFontTx/>
              <a:buNone/>
            </a:pPr>
            <a:r>
              <a:rPr lang="en-GB" altLang="en-US" sz="2400" dirty="0"/>
              <a:t>Cameron S (2002)  Business Students Handbook.  FT Prentice Hall.</a:t>
            </a:r>
          </a:p>
          <a:p>
            <a:pPr>
              <a:buFontTx/>
              <a:buNone/>
            </a:pPr>
            <a:r>
              <a:rPr lang="en-GB" altLang="en-US" sz="2400" dirty="0"/>
              <a:t>Johnstone J (1999)  Building Life Skills.  Pathways.</a:t>
            </a:r>
          </a:p>
          <a:p>
            <a:pPr>
              <a:buFontTx/>
              <a:buNone/>
            </a:pPr>
            <a:r>
              <a:rPr lang="en-GB" altLang="en-US" sz="2400" dirty="0"/>
              <a:t>Lancaster G (1987)  The 20% Factor.  Kogan Page.  (Try out the tests in Chapter 1)</a:t>
            </a:r>
          </a:p>
          <a:p>
            <a:pPr>
              <a:buFontTx/>
              <a:buNone/>
            </a:pPr>
            <a:r>
              <a:rPr lang="en-GB" altLang="en-US" sz="2400" dirty="0"/>
              <a:t>O’Reilly (1993)  The Skills Development Handbook for Busy Managers.  McGraw Hill.</a:t>
            </a:r>
          </a:p>
          <a:p>
            <a:pPr>
              <a:buFontTx/>
              <a:buNone/>
            </a:pPr>
            <a:r>
              <a:rPr lang="en-GB" altLang="en-US" sz="2400" dirty="0" err="1"/>
              <a:t>Pedler</a:t>
            </a:r>
            <a:r>
              <a:rPr lang="en-GB" altLang="en-US" sz="2400" dirty="0"/>
              <a:t> M, Burgoyne J &amp; Boydell J (1994)  A Managers Guide to Self Development.    McGraw Hill.</a:t>
            </a:r>
          </a:p>
        </p:txBody>
      </p:sp>
    </p:spTree>
    <p:extLst>
      <p:ext uri="{BB962C8B-B14F-4D97-AF65-F5344CB8AC3E}">
        <p14:creationId xmlns:p14="http://schemas.microsoft.com/office/powerpoint/2010/main" val="873147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31669</TotalTime>
  <Words>2817</Words>
  <Application>Microsoft Macintosh PowerPoint</Application>
  <PresentationFormat>Widescreen</PresentationFormat>
  <Paragraphs>218</Paragraphs>
  <Slides>24</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MS Mincho</vt:lpstr>
      <vt:lpstr>Arial</vt:lpstr>
      <vt:lpstr>Calibri</vt:lpstr>
      <vt:lpstr>Myriad Pro</vt:lpstr>
      <vt:lpstr>Times New Roman</vt:lpstr>
      <vt:lpstr>Wingdings</vt:lpstr>
      <vt:lpstr>20140311PresentationUWTSDTemplate</vt:lpstr>
      <vt:lpstr>BA Management Skills for the Workplace BMSK5002</vt:lpstr>
      <vt:lpstr>Introduction to the module</vt:lpstr>
      <vt:lpstr>BMSK5002 – Developing Relationships and Workplace Achievement  </vt:lpstr>
      <vt:lpstr>Session 8 – Conflict &amp; Skills</vt:lpstr>
      <vt:lpstr> Definition of Conflict </vt:lpstr>
      <vt:lpstr>Causes of Conflict </vt:lpstr>
      <vt:lpstr>Conflict &amp; Components of Emotions </vt:lpstr>
      <vt:lpstr>Determinants of Emotional Experience and Expressions</vt:lpstr>
      <vt:lpstr>Stages of Conflict Development</vt:lpstr>
      <vt:lpstr>Stages of Conflict Development</vt:lpstr>
      <vt:lpstr>Stages of Conflict Development</vt:lpstr>
      <vt:lpstr>Stages of Conflict Development</vt:lpstr>
      <vt:lpstr>Negative Effects of Conflict</vt:lpstr>
      <vt:lpstr>Knock-on Effects of Conflict</vt:lpstr>
      <vt:lpstr>Positive aspects of conflict</vt:lpstr>
      <vt:lpstr>Competence</vt:lpstr>
      <vt:lpstr>Skills vs Competence</vt:lpstr>
      <vt:lpstr>Types of Skills</vt:lpstr>
      <vt:lpstr>Adaptive Skills</vt:lpstr>
      <vt:lpstr>Transferable Skills</vt:lpstr>
      <vt:lpstr>Job specific skills</vt:lpstr>
      <vt:lpstr>Competence/Training Matrix </vt:lpstr>
      <vt:lpstr>Questions</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187</cp:revision>
  <dcterms:created xsi:type="dcterms:W3CDTF">2020-06-08T16:11:31Z</dcterms:created>
  <dcterms:modified xsi:type="dcterms:W3CDTF">2020-10-15T13:25:51Z</dcterms:modified>
</cp:coreProperties>
</file>