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57" r:id="rId4"/>
    <p:sldId id="258" r:id="rId5"/>
    <p:sldId id="259" r:id="rId6"/>
    <p:sldId id="260" r:id="rId7"/>
    <p:sldId id="261" r:id="rId8"/>
    <p:sldId id="272" r:id="rId9"/>
    <p:sldId id="268" r:id="rId10"/>
    <p:sldId id="269" r:id="rId11"/>
    <p:sldId id="262" r:id="rId12"/>
    <p:sldId id="263" r:id="rId13"/>
    <p:sldId id="264" r:id="rId14"/>
    <p:sldId id="265" r:id="rId15"/>
    <p:sldId id="266" r:id="rId16"/>
    <p:sldId id="267"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8" autoAdjust="0"/>
    <p:restoredTop sz="94660"/>
  </p:normalViewPr>
  <p:slideViewPr>
    <p:cSldViewPr snapToGrid="0">
      <p:cViewPr varScale="1">
        <p:scale>
          <a:sx n="91" d="100"/>
          <a:sy n="91" d="100"/>
        </p:scale>
        <p:origin x="208"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CBEA30-83FF-43DD-8424-275A8E0B368C}"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6050D72A-40C0-4F80-8EF8-03CDAC90D694}">
      <dgm:prSet/>
      <dgm:spPr/>
      <dgm:t>
        <a:bodyPr/>
        <a:lstStyle/>
        <a:p>
          <a:r>
            <a:rPr lang="en-US"/>
            <a:t>Discuss</a:t>
          </a:r>
        </a:p>
      </dgm:t>
    </dgm:pt>
    <dgm:pt modelId="{F1769540-DF68-49AD-A2CC-9123AFC1D5ED}" type="parTrans" cxnId="{48D785C0-461C-446E-8918-CBDD622C0454}">
      <dgm:prSet/>
      <dgm:spPr/>
      <dgm:t>
        <a:bodyPr/>
        <a:lstStyle/>
        <a:p>
          <a:endParaRPr lang="en-US"/>
        </a:p>
      </dgm:t>
    </dgm:pt>
    <dgm:pt modelId="{FDB9EEC7-07E4-40C3-868D-F260E9C28EB3}" type="sibTrans" cxnId="{48D785C0-461C-446E-8918-CBDD622C0454}">
      <dgm:prSet/>
      <dgm:spPr/>
      <dgm:t>
        <a:bodyPr/>
        <a:lstStyle/>
        <a:p>
          <a:endParaRPr lang="en-US"/>
        </a:p>
      </dgm:t>
    </dgm:pt>
    <dgm:pt modelId="{4867CA25-39FE-41C5-8AB7-57EA0075EF91}">
      <dgm:prSet/>
      <dgm:spPr/>
      <dgm:t>
        <a:bodyPr/>
        <a:lstStyle/>
        <a:p>
          <a:r>
            <a:rPr lang="en-US"/>
            <a:t>Discuss the role of the CEO, and the Chairman</a:t>
          </a:r>
        </a:p>
      </dgm:t>
    </dgm:pt>
    <dgm:pt modelId="{2CEA8721-ACB5-40EE-B72C-BF82CD93FC66}" type="parTrans" cxnId="{73B92D59-1B40-4AFB-A4D7-E03F3D0306A5}">
      <dgm:prSet/>
      <dgm:spPr/>
      <dgm:t>
        <a:bodyPr/>
        <a:lstStyle/>
        <a:p>
          <a:endParaRPr lang="en-US"/>
        </a:p>
      </dgm:t>
    </dgm:pt>
    <dgm:pt modelId="{C5C3D965-97C5-4FF3-BCCC-2462D2C02E0B}" type="sibTrans" cxnId="{73B92D59-1B40-4AFB-A4D7-E03F3D0306A5}">
      <dgm:prSet/>
      <dgm:spPr/>
      <dgm:t>
        <a:bodyPr/>
        <a:lstStyle/>
        <a:p>
          <a:endParaRPr lang="en-US"/>
        </a:p>
      </dgm:t>
    </dgm:pt>
    <dgm:pt modelId="{54EC1DEF-BB4F-4E38-BE11-A588CEA8FB13}">
      <dgm:prSet/>
      <dgm:spPr/>
      <dgm:t>
        <a:bodyPr/>
        <a:lstStyle/>
        <a:p>
          <a:r>
            <a:rPr lang="en-US"/>
            <a:t>Check</a:t>
          </a:r>
        </a:p>
      </dgm:t>
    </dgm:pt>
    <dgm:pt modelId="{6E63FB7F-3A17-416A-BE48-6B579E5717F8}" type="parTrans" cxnId="{E94A53A7-EA69-43E7-A864-D74AFC7E8A42}">
      <dgm:prSet/>
      <dgm:spPr/>
      <dgm:t>
        <a:bodyPr/>
        <a:lstStyle/>
        <a:p>
          <a:endParaRPr lang="en-US"/>
        </a:p>
      </dgm:t>
    </dgm:pt>
    <dgm:pt modelId="{25C5CE38-4983-4F81-BD70-B4AE6DEDCC5C}" type="sibTrans" cxnId="{E94A53A7-EA69-43E7-A864-D74AFC7E8A42}">
      <dgm:prSet/>
      <dgm:spPr/>
      <dgm:t>
        <a:bodyPr/>
        <a:lstStyle/>
        <a:p>
          <a:endParaRPr lang="en-US"/>
        </a:p>
      </dgm:t>
    </dgm:pt>
    <dgm:pt modelId="{4040310B-10E6-4021-B0DE-045991B5C633}">
      <dgm:prSet/>
      <dgm:spPr/>
      <dgm:t>
        <a:bodyPr/>
        <a:lstStyle/>
        <a:p>
          <a:r>
            <a:rPr lang="en-US"/>
            <a:t>Check how to evaluate the Board of Directors</a:t>
          </a:r>
        </a:p>
      </dgm:t>
    </dgm:pt>
    <dgm:pt modelId="{D601AC4B-E4A2-427B-BF17-DD38359AA9B5}" type="parTrans" cxnId="{C2EF818E-61E4-4317-82F5-51AB8055FA16}">
      <dgm:prSet/>
      <dgm:spPr/>
      <dgm:t>
        <a:bodyPr/>
        <a:lstStyle/>
        <a:p>
          <a:endParaRPr lang="en-US"/>
        </a:p>
      </dgm:t>
    </dgm:pt>
    <dgm:pt modelId="{EF3CF337-8001-4EF3-BE74-5DA92FB55065}" type="sibTrans" cxnId="{C2EF818E-61E4-4317-82F5-51AB8055FA16}">
      <dgm:prSet/>
      <dgm:spPr/>
      <dgm:t>
        <a:bodyPr/>
        <a:lstStyle/>
        <a:p>
          <a:endParaRPr lang="en-US"/>
        </a:p>
      </dgm:t>
    </dgm:pt>
    <dgm:pt modelId="{A8804105-7609-4B1C-81EA-07CA2F14F138}">
      <dgm:prSet/>
      <dgm:spPr/>
      <dgm:t>
        <a:bodyPr/>
        <a:lstStyle/>
        <a:p>
          <a:r>
            <a:rPr lang="en-US"/>
            <a:t>Find out</a:t>
          </a:r>
        </a:p>
      </dgm:t>
    </dgm:pt>
    <dgm:pt modelId="{C5230017-D2D3-425D-8276-17AAD61C7856}" type="parTrans" cxnId="{5A99B5A5-0F53-467E-9DE2-E1E5A8A7225B}">
      <dgm:prSet/>
      <dgm:spPr/>
      <dgm:t>
        <a:bodyPr/>
        <a:lstStyle/>
        <a:p>
          <a:endParaRPr lang="en-US"/>
        </a:p>
      </dgm:t>
    </dgm:pt>
    <dgm:pt modelId="{C68F257E-B210-4D1E-BF92-79DDDB19316B}" type="sibTrans" cxnId="{5A99B5A5-0F53-467E-9DE2-E1E5A8A7225B}">
      <dgm:prSet/>
      <dgm:spPr/>
      <dgm:t>
        <a:bodyPr/>
        <a:lstStyle/>
        <a:p>
          <a:endParaRPr lang="en-US"/>
        </a:p>
      </dgm:t>
    </dgm:pt>
    <dgm:pt modelId="{CBBB2FAE-7024-4F3C-9408-058D74F9B1E0}">
      <dgm:prSet/>
      <dgm:spPr/>
      <dgm:t>
        <a:bodyPr/>
        <a:lstStyle/>
        <a:p>
          <a:r>
            <a:rPr lang="en-US"/>
            <a:t>Find out how to prevent mismanagement</a:t>
          </a:r>
        </a:p>
      </dgm:t>
    </dgm:pt>
    <dgm:pt modelId="{45FE7A6B-C27C-4B3E-96A8-AF0C0A0670F6}" type="parTrans" cxnId="{B1AC9B09-119A-4139-A3BC-C9D5D0F08CFB}">
      <dgm:prSet/>
      <dgm:spPr/>
      <dgm:t>
        <a:bodyPr/>
        <a:lstStyle/>
        <a:p>
          <a:endParaRPr lang="en-US"/>
        </a:p>
      </dgm:t>
    </dgm:pt>
    <dgm:pt modelId="{FD776EED-1A8A-41E6-BF14-8A7513C5A7CF}" type="sibTrans" cxnId="{B1AC9B09-119A-4139-A3BC-C9D5D0F08CFB}">
      <dgm:prSet/>
      <dgm:spPr/>
      <dgm:t>
        <a:bodyPr/>
        <a:lstStyle/>
        <a:p>
          <a:endParaRPr lang="en-US"/>
        </a:p>
      </dgm:t>
    </dgm:pt>
    <dgm:pt modelId="{CEF0E4B3-49AE-4CF1-AAD2-4F66CA99DB36}">
      <dgm:prSet/>
      <dgm:spPr/>
      <dgm:t>
        <a:bodyPr/>
        <a:lstStyle/>
        <a:p>
          <a:r>
            <a:rPr lang="en-US"/>
            <a:t>Discuss</a:t>
          </a:r>
        </a:p>
      </dgm:t>
    </dgm:pt>
    <dgm:pt modelId="{368745E2-4A97-45B2-9D7A-1BE13DA384D4}" type="parTrans" cxnId="{DB4431AB-09B1-4E17-8ED6-A2034DF8DB14}">
      <dgm:prSet/>
      <dgm:spPr/>
      <dgm:t>
        <a:bodyPr/>
        <a:lstStyle/>
        <a:p>
          <a:endParaRPr lang="en-US"/>
        </a:p>
      </dgm:t>
    </dgm:pt>
    <dgm:pt modelId="{B7849C43-6702-4884-A492-520DAFD9ABB9}" type="sibTrans" cxnId="{DB4431AB-09B1-4E17-8ED6-A2034DF8DB14}">
      <dgm:prSet/>
      <dgm:spPr/>
      <dgm:t>
        <a:bodyPr/>
        <a:lstStyle/>
        <a:p>
          <a:endParaRPr lang="en-US"/>
        </a:p>
      </dgm:t>
    </dgm:pt>
    <dgm:pt modelId="{E7FEEAA2-8D3B-42F4-ABDB-EFD75F1A003F}">
      <dgm:prSet/>
      <dgm:spPr/>
      <dgm:t>
        <a:bodyPr/>
        <a:lstStyle/>
        <a:p>
          <a:r>
            <a:rPr lang="en-US"/>
            <a:t>Discuss Annual General Meetings and Extra-Ordinary General Meetings</a:t>
          </a:r>
        </a:p>
      </dgm:t>
    </dgm:pt>
    <dgm:pt modelId="{81C0E52F-A950-4FDA-BCE1-C6559A760699}" type="parTrans" cxnId="{97D026B9-1321-4C84-9D73-5466CB6668F4}">
      <dgm:prSet/>
      <dgm:spPr/>
      <dgm:t>
        <a:bodyPr/>
        <a:lstStyle/>
        <a:p>
          <a:endParaRPr lang="en-US"/>
        </a:p>
      </dgm:t>
    </dgm:pt>
    <dgm:pt modelId="{ECC370B7-28B5-4518-9C13-A33B91FCF307}" type="sibTrans" cxnId="{97D026B9-1321-4C84-9D73-5466CB6668F4}">
      <dgm:prSet/>
      <dgm:spPr/>
      <dgm:t>
        <a:bodyPr/>
        <a:lstStyle/>
        <a:p>
          <a:endParaRPr lang="en-US"/>
        </a:p>
      </dgm:t>
    </dgm:pt>
    <dgm:pt modelId="{0B081311-CDAB-44EC-AB65-171E5475B294}">
      <dgm:prSet/>
      <dgm:spPr/>
      <dgm:t>
        <a:bodyPr/>
        <a:lstStyle/>
        <a:p>
          <a:r>
            <a:rPr lang="en-US"/>
            <a:t>Discuss</a:t>
          </a:r>
        </a:p>
      </dgm:t>
    </dgm:pt>
    <dgm:pt modelId="{B22A91BA-FCE5-4BA5-9E59-3BA6AE5D6BB2}" type="parTrans" cxnId="{2122896D-9834-4D06-9E0F-BBD311B6808B}">
      <dgm:prSet/>
      <dgm:spPr/>
      <dgm:t>
        <a:bodyPr/>
        <a:lstStyle/>
        <a:p>
          <a:endParaRPr lang="en-US"/>
        </a:p>
      </dgm:t>
    </dgm:pt>
    <dgm:pt modelId="{164B7506-8FE2-494A-A90B-0A1877F86555}" type="sibTrans" cxnId="{2122896D-9834-4D06-9E0F-BBD311B6808B}">
      <dgm:prSet/>
      <dgm:spPr/>
      <dgm:t>
        <a:bodyPr/>
        <a:lstStyle/>
        <a:p>
          <a:endParaRPr lang="en-US"/>
        </a:p>
      </dgm:t>
    </dgm:pt>
    <dgm:pt modelId="{CA59B1B4-63F6-461E-9912-1D1417078BAB}">
      <dgm:prSet/>
      <dgm:spPr/>
      <dgm:t>
        <a:bodyPr/>
        <a:lstStyle/>
        <a:p>
          <a:r>
            <a:rPr lang="en-US"/>
            <a:t>Discuss briefly Corporate Social Responsibility</a:t>
          </a:r>
        </a:p>
      </dgm:t>
    </dgm:pt>
    <dgm:pt modelId="{FD47F50D-EA85-4018-8856-5ACEC485DCF3}" type="parTrans" cxnId="{1FF3FE55-BAC5-4737-85E2-BCD4E6B1F202}">
      <dgm:prSet/>
      <dgm:spPr/>
      <dgm:t>
        <a:bodyPr/>
        <a:lstStyle/>
        <a:p>
          <a:endParaRPr lang="en-US"/>
        </a:p>
      </dgm:t>
    </dgm:pt>
    <dgm:pt modelId="{FFFCD01F-CA2F-4430-A1B5-652B88B74368}" type="sibTrans" cxnId="{1FF3FE55-BAC5-4737-85E2-BCD4E6B1F202}">
      <dgm:prSet/>
      <dgm:spPr/>
      <dgm:t>
        <a:bodyPr/>
        <a:lstStyle/>
        <a:p>
          <a:endParaRPr lang="en-US"/>
        </a:p>
      </dgm:t>
    </dgm:pt>
    <dgm:pt modelId="{42417A7D-4AD4-AA49-B64E-F0E8E8346134}" type="pres">
      <dgm:prSet presAssocID="{4DCBEA30-83FF-43DD-8424-275A8E0B368C}" presName="Name0" presStyleCnt="0">
        <dgm:presLayoutVars>
          <dgm:dir/>
          <dgm:animLvl val="lvl"/>
          <dgm:resizeHandles val="exact"/>
        </dgm:presLayoutVars>
      </dgm:prSet>
      <dgm:spPr/>
    </dgm:pt>
    <dgm:pt modelId="{E256A0E5-1323-1345-BE7D-0863BA31EC3F}" type="pres">
      <dgm:prSet presAssocID="{0B081311-CDAB-44EC-AB65-171E5475B294}" presName="boxAndChildren" presStyleCnt="0"/>
      <dgm:spPr/>
    </dgm:pt>
    <dgm:pt modelId="{D92DC676-A58D-E142-B126-AF89D1A49A93}" type="pres">
      <dgm:prSet presAssocID="{0B081311-CDAB-44EC-AB65-171E5475B294}" presName="parentTextBox" presStyleLbl="alignNode1" presStyleIdx="0" presStyleCnt="5"/>
      <dgm:spPr/>
    </dgm:pt>
    <dgm:pt modelId="{A76EC3FD-7C7A-AD46-B643-6CC80B94F77B}" type="pres">
      <dgm:prSet presAssocID="{0B081311-CDAB-44EC-AB65-171E5475B294}" presName="descendantBox" presStyleLbl="bgAccFollowNode1" presStyleIdx="0" presStyleCnt="5"/>
      <dgm:spPr/>
    </dgm:pt>
    <dgm:pt modelId="{A485E12E-1930-2A49-8F56-CDB83FB3125E}" type="pres">
      <dgm:prSet presAssocID="{B7849C43-6702-4884-A492-520DAFD9ABB9}" presName="sp" presStyleCnt="0"/>
      <dgm:spPr/>
    </dgm:pt>
    <dgm:pt modelId="{B1B930A5-2E4C-AD40-AE25-34DBEE42ACB6}" type="pres">
      <dgm:prSet presAssocID="{CEF0E4B3-49AE-4CF1-AAD2-4F66CA99DB36}" presName="arrowAndChildren" presStyleCnt="0"/>
      <dgm:spPr/>
    </dgm:pt>
    <dgm:pt modelId="{A34E767B-8112-AF4E-9C0E-14070A49DBC2}" type="pres">
      <dgm:prSet presAssocID="{CEF0E4B3-49AE-4CF1-AAD2-4F66CA99DB36}" presName="parentTextArrow" presStyleLbl="node1" presStyleIdx="0" presStyleCnt="0"/>
      <dgm:spPr/>
    </dgm:pt>
    <dgm:pt modelId="{A24210E4-E0EE-6E4D-9C80-C5A39921CD1F}" type="pres">
      <dgm:prSet presAssocID="{CEF0E4B3-49AE-4CF1-AAD2-4F66CA99DB36}" presName="arrow" presStyleLbl="alignNode1" presStyleIdx="1" presStyleCnt="5"/>
      <dgm:spPr/>
    </dgm:pt>
    <dgm:pt modelId="{444AD3AC-2489-B340-8A47-25F95CA9D972}" type="pres">
      <dgm:prSet presAssocID="{CEF0E4B3-49AE-4CF1-AAD2-4F66CA99DB36}" presName="descendantArrow" presStyleLbl="bgAccFollowNode1" presStyleIdx="1" presStyleCnt="5"/>
      <dgm:spPr/>
    </dgm:pt>
    <dgm:pt modelId="{D0DA6B3A-5298-C347-806F-FB800303485A}" type="pres">
      <dgm:prSet presAssocID="{C68F257E-B210-4D1E-BF92-79DDDB19316B}" presName="sp" presStyleCnt="0"/>
      <dgm:spPr/>
    </dgm:pt>
    <dgm:pt modelId="{D537B865-FE6E-404A-B253-774AC82F19EE}" type="pres">
      <dgm:prSet presAssocID="{A8804105-7609-4B1C-81EA-07CA2F14F138}" presName="arrowAndChildren" presStyleCnt="0"/>
      <dgm:spPr/>
    </dgm:pt>
    <dgm:pt modelId="{E57AC2F5-85BB-884B-B245-D074A33324D0}" type="pres">
      <dgm:prSet presAssocID="{A8804105-7609-4B1C-81EA-07CA2F14F138}" presName="parentTextArrow" presStyleLbl="node1" presStyleIdx="0" presStyleCnt="0"/>
      <dgm:spPr/>
    </dgm:pt>
    <dgm:pt modelId="{084473B6-BE96-DF4D-9B2D-E270E4471433}" type="pres">
      <dgm:prSet presAssocID="{A8804105-7609-4B1C-81EA-07CA2F14F138}" presName="arrow" presStyleLbl="alignNode1" presStyleIdx="2" presStyleCnt="5"/>
      <dgm:spPr/>
    </dgm:pt>
    <dgm:pt modelId="{9B6AF02D-5E77-D144-8110-3F13FF19CC5D}" type="pres">
      <dgm:prSet presAssocID="{A8804105-7609-4B1C-81EA-07CA2F14F138}" presName="descendantArrow" presStyleLbl="bgAccFollowNode1" presStyleIdx="2" presStyleCnt="5"/>
      <dgm:spPr/>
    </dgm:pt>
    <dgm:pt modelId="{7508F205-990E-D84E-90E8-EAB7981E6B02}" type="pres">
      <dgm:prSet presAssocID="{25C5CE38-4983-4F81-BD70-B4AE6DEDCC5C}" presName="sp" presStyleCnt="0"/>
      <dgm:spPr/>
    </dgm:pt>
    <dgm:pt modelId="{A491B5CD-A7F6-9244-B414-33C35A9D2841}" type="pres">
      <dgm:prSet presAssocID="{54EC1DEF-BB4F-4E38-BE11-A588CEA8FB13}" presName="arrowAndChildren" presStyleCnt="0"/>
      <dgm:spPr/>
    </dgm:pt>
    <dgm:pt modelId="{B6FF5CBD-1DF4-134F-AFDE-464AC591A514}" type="pres">
      <dgm:prSet presAssocID="{54EC1DEF-BB4F-4E38-BE11-A588CEA8FB13}" presName="parentTextArrow" presStyleLbl="node1" presStyleIdx="0" presStyleCnt="0"/>
      <dgm:spPr/>
    </dgm:pt>
    <dgm:pt modelId="{8D3CD22E-8D57-EC43-836A-43C1735F1BB8}" type="pres">
      <dgm:prSet presAssocID="{54EC1DEF-BB4F-4E38-BE11-A588CEA8FB13}" presName="arrow" presStyleLbl="alignNode1" presStyleIdx="3" presStyleCnt="5"/>
      <dgm:spPr/>
    </dgm:pt>
    <dgm:pt modelId="{B39BAC3A-230E-5143-83E0-59DC299B64CD}" type="pres">
      <dgm:prSet presAssocID="{54EC1DEF-BB4F-4E38-BE11-A588CEA8FB13}" presName="descendantArrow" presStyleLbl="bgAccFollowNode1" presStyleIdx="3" presStyleCnt="5"/>
      <dgm:spPr/>
    </dgm:pt>
    <dgm:pt modelId="{1D29E9ED-EB4A-0F45-853B-8E2DA597D412}" type="pres">
      <dgm:prSet presAssocID="{FDB9EEC7-07E4-40C3-868D-F260E9C28EB3}" presName="sp" presStyleCnt="0"/>
      <dgm:spPr/>
    </dgm:pt>
    <dgm:pt modelId="{1DA1391E-56E0-5E46-A5B1-BEB715A7982C}" type="pres">
      <dgm:prSet presAssocID="{6050D72A-40C0-4F80-8EF8-03CDAC90D694}" presName="arrowAndChildren" presStyleCnt="0"/>
      <dgm:spPr/>
    </dgm:pt>
    <dgm:pt modelId="{8BCE5019-923F-D94C-BC56-5645A1041319}" type="pres">
      <dgm:prSet presAssocID="{6050D72A-40C0-4F80-8EF8-03CDAC90D694}" presName="parentTextArrow" presStyleLbl="node1" presStyleIdx="0" presStyleCnt="0"/>
      <dgm:spPr/>
    </dgm:pt>
    <dgm:pt modelId="{E416BE7F-5124-1A4E-B132-BB7357C8C1EF}" type="pres">
      <dgm:prSet presAssocID="{6050D72A-40C0-4F80-8EF8-03CDAC90D694}" presName="arrow" presStyleLbl="alignNode1" presStyleIdx="4" presStyleCnt="5"/>
      <dgm:spPr/>
    </dgm:pt>
    <dgm:pt modelId="{C6A8C3C6-A040-3D4F-882F-637FE1E9CE7B}" type="pres">
      <dgm:prSet presAssocID="{6050D72A-40C0-4F80-8EF8-03CDAC90D694}" presName="descendantArrow" presStyleLbl="bgAccFollowNode1" presStyleIdx="4" presStyleCnt="5"/>
      <dgm:spPr/>
    </dgm:pt>
  </dgm:ptLst>
  <dgm:cxnLst>
    <dgm:cxn modelId="{707B9902-0566-FE4E-B24D-42EA913FC576}" type="presOf" srcId="{E7FEEAA2-8D3B-42F4-ABDB-EFD75F1A003F}" destId="{444AD3AC-2489-B340-8A47-25F95CA9D972}" srcOrd="0" destOrd="0" presId="urn:microsoft.com/office/officeart/2016/7/layout/VerticalDownArrowProcess"/>
    <dgm:cxn modelId="{B1AC9B09-119A-4139-A3BC-C9D5D0F08CFB}" srcId="{A8804105-7609-4B1C-81EA-07CA2F14F138}" destId="{CBBB2FAE-7024-4F3C-9408-058D74F9B1E0}" srcOrd="0" destOrd="0" parTransId="{45FE7A6B-C27C-4B3E-96A8-AF0C0A0670F6}" sibTransId="{FD776EED-1A8A-41E6-BF14-8A7513C5A7CF}"/>
    <dgm:cxn modelId="{02370811-D90E-5B47-943F-ABCB83D01C27}" type="presOf" srcId="{A8804105-7609-4B1C-81EA-07CA2F14F138}" destId="{E57AC2F5-85BB-884B-B245-D074A33324D0}" srcOrd="0" destOrd="0" presId="urn:microsoft.com/office/officeart/2016/7/layout/VerticalDownArrowProcess"/>
    <dgm:cxn modelId="{2E2DD02A-F8DC-F74B-8EFD-D89AF8469723}" type="presOf" srcId="{54EC1DEF-BB4F-4E38-BE11-A588CEA8FB13}" destId="{B6FF5CBD-1DF4-134F-AFDE-464AC591A514}" srcOrd="0" destOrd="0" presId="urn:microsoft.com/office/officeart/2016/7/layout/VerticalDownArrowProcess"/>
    <dgm:cxn modelId="{69D7A42C-D48D-F14D-B5C9-047F3FB63037}" type="presOf" srcId="{A8804105-7609-4B1C-81EA-07CA2F14F138}" destId="{084473B6-BE96-DF4D-9B2D-E270E4471433}" srcOrd="1" destOrd="0" presId="urn:microsoft.com/office/officeart/2016/7/layout/VerticalDownArrowProcess"/>
    <dgm:cxn modelId="{CA32DF4B-B901-0741-97D4-1821D7E1226A}" type="presOf" srcId="{4DCBEA30-83FF-43DD-8424-275A8E0B368C}" destId="{42417A7D-4AD4-AA49-B64E-F0E8E8346134}" srcOrd="0" destOrd="0" presId="urn:microsoft.com/office/officeart/2016/7/layout/VerticalDownArrowProcess"/>
    <dgm:cxn modelId="{408D2A4D-638B-B94E-98F4-DE4BEC400F9B}" type="presOf" srcId="{4040310B-10E6-4021-B0DE-045991B5C633}" destId="{B39BAC3A-230E-5143-83E0-59DC299B64CD}" srcOrd="0" destOrd="0" presId="urn:microsoft.com/office/officeart/2016/7/layout/VerticalDownArrowProcess"/>
    <dgm:cxn modelId="{1FF3FE55-BAC5-4737-85E2-BCD4E6B1F202}" srcId="{0B081311-CDAB-44EC-AB65-171E5475B294}" destId="{CA59B1B4-63F6-461E-9912-1D1417078BAB}" srcOrd="0" destOrd="0" parTransId="{FD47F50D-EA85-4018-8856-5ACEC485DCF3}" sibTransId="{FFFCD01F-CA2F-4430-A1B5-652B88B74368}"/>
    <dgm:cxn modelId="{73B92D59-1B40-4AFB-A4D7-E03F3D0306A5}" srcId="{6050D72A-40C0-4F80-8EF8-03CDAC90D694}" destId="{4867CA25-39FE-41C5-8AB7-57EA0075EF91}" srcOrd="0" destOrd="0" parTransId="{2CEA8721-ACB5-40EE-B72C-BF82CD93FC66}" sibTransId="{C5C3D965-97C5-4FF3-BCCC-2462D2C02E0B}"/>
    <dgm:cxn modelId="{4DB2C867-3ED0-924F-A913-DFDE21200880}" type="presOf" srcId="{4867CA25-39FE-41C5-8AB7-57EA0075EF91}" destId="{C6A8C3C6-A040-3D4F-882F-637FE1E9CE7B}" srcOrd="0" destOrd="0" presId="urn:microsoft.com/office/officeart/2016/7/layout/VerticalDownArrowProcess"/>
    <dgm:cxn modelId="{38A66069-8757-404C-A9B6-086D2F620571}" type="presOf" srcId="{CEF0E4B3-49AE-4CF1-AAD2-4F66CA99DB36}" destId="{A24210E4-E0EE-6E4D-9C80-C5A39921CD1F}" srcOrd="1" destOrd="0" presId="urn:microsoft.com/office/officeart/2016/7/layout/VerticalDownArrowProcess"/>
    <dgm:cxn modelId="{2122896D-9834-4D06-9E0F-BBD311B6808B}" srcId="{4DCBEA30-83FF-43DD-8424-275A8E0B368C}" destId="{0B081311-CDAB-44EC-AB65-171E5475B294}" srcOrd="4" destOrd="0" parTransId="{B22A91BA-FCE5-4BA5-9E59-3BA6AE5D6BB2}" sibTransId="{164B7506-8FE2-494A-A90B-0A1877F86555}"/>
    <dgm:cxn modelId="{9D501379-3B88-514C-8203-FD43CC7FCB52}" type="presOf" srcId="{CEF0E4B3-49AE-4CF1-AAD2-4F66CA99DB36}" destId="{A34E767B-8112-AF4E-9C0E-14070A49DBC2}" srcOrd="0" destOrd="0" presId="urn:microsoft.com/office/officeart/2016/7/layout/VerticalDownArrowProcess"/>
    <dgm:cxn modelId="{C2EF818E-61E4-4317-82F5-51AB8055FA16}" srcId="{54EC1DEF-BB4F-4E38-BE11-A588CEA8FB13}" destId="{4040310B-10E6-4021-B0DE-045991B5C633}" srcOrd="0" destOrd="0" parTransId="{D601AC4B-E4A2-427B-BF17-DD38359AA9B5}" sibTransId="{EF3CF337-8001-4EF3-BE74-5DA92FB55065}"/>
    <dgm:cxn modelId="{2AACF096-1989-D54A-A09E-8B3756C8F9B1}" type="presOf" srcId="{6050D72A-40C0-4F80-8EF8-03CDAC90D694}" destId="{E416BE7F-5124-1A4E-B132-BB7357C8C1EF}" srcOrd="1" destOrd="0" presId="urn:microsoft.com/office/officeart/2016/7/layout/VerticalDownArrowProcess"/>
    <dgm:cxn modelId="{5A99B5A5-0F53-467E-9DE2-E1E5A8A7225B}" srcId="{4DCBEA30-83FF-43DD-8424-275A8E0B368C}" destId="{A8804105-7609-4B1C-81EA-07CA2F14F138}" srcOrd="2" destOrd="0" parTransId="{C5230017-D2D3-425D-8276-17AAD61C7856}" sibTransId="{C68F257E-B210-4D1E-BF92-79DDDB19316B}"/>
    <dgm:cxn modelId="{E94A53A7-EA69-43E7-A864-D74AFC7E8A42}" srcId="{4DCBEA30-83FF-43DD-8424-275A8E0B368C}" destId="{54EC1DEF-BB4F-4E38-BE11-A588CEA8FB13}" srcOrd="1" destOrd="0" parTransId="{6E63FB7F-3A17-416A-BE48-6B579E5717F8}" sibTransId="{25C5CE38-4983-4F81-BD70-B4AE6DEDCC5C}"/>
    <dgm:cxn modelId="{DB4431AB-09B1-4E17-8ED6-A2034DF8DB14}" srcId="{4DCBEA30-83FF-43DD-8424-275A8E0B368C}" destId="{CEF0E4B3-49AE-4CF1-AAD2-4F66CA99DB36}" srcOrd="3" destOrd="0" parTransId="{368745E2-4A97-45B2-9D7A-1BE13DA384D4}" sibTransId="{B7849C43-6702-4884-A492-520DAFD9ABB9}"/>
    <dgm:cxn modelId="{0A630DAE-5D9F-8F45-8BBA-F904EA6752C4}" type="presOf" srcId="{54EC1DEF-BB4F-4E38-BE11-A588CEA8FB13}" destId="{8D3CD22E-8D57-EC43-836A-43C1735F1BB8}" srcOrd="1" destOrd="0" presId="urn:microsoft.com/office/officeart/2016/7/layout/VerticalDownArrowProcess"/>
    <dgm:cxn modelId="{97D026B9-1321-4C84-9D73-5466CB6668F4}" srcId="{CEF0E4B3-49AE-4CF1-AAD2-4F66CA99DB36}" destId="{E7FEEAA2-8D3B-42F4-ABDB-EFD75F1A003F}" srcOrd="0" destOrd="0" parTransId="{81C0E52F-A950-4FDA-BCE1-C6559A760699}" sibTransId="{ECC370B7-28B5-4518-9C13-A33B91FCF307}"/>
    <dgm:cxn modelId="{48D785C0-461C-446E-8918-CBDD622C0454}" srcId="{4DCBEA30-83FF-43DD-8424-275A8E0B368C}" destId="{6050D72A-40C0-4F80-8EF8-03CDAC90D694}" srcOrd="0" destOrd="0" parTransId="{F1769540-DF68-49AD-A2CC-9123AFC1D5ED}" sibTransId="{FDB9EEC7-07E4-40C3-868D-F260E9C28EB3}"/>
    <dgm:cxn modelId="{D035A3CB-963D-0846-97EE-64B2BE242D0F}" type="presOf" srcId="{0B081311-CDAB-44EC-AB65-171E5475B294}" destId="{D92DC676-A58D-E142-B126-AF89D1A49A93}" srcOrd="0" destOrd="0" presId="urn:microsoft.com/office/officeart/2016/7/layout/VerticalDownArrowProcess"/>
    <dgm:cxn modelId="{07146AE1-AC98-124A-818B-1035AE5793F8}" type="presOf" srcId="{CA59B1B4-63F6-461E-9912-1D1417078BAB}" destId="{A76EC3FD-7C7A-AD46-B643-6CC80B94F77B}" srcOrd="0" destOrd="0" presId="urn:microsoft.com/office/officeart/2016/7/layout/VerticalDownArrowProcess"/>
    <dgm:cxn modelId="{41E49EEC-D374-B546-9155-ED5E69A5F882}" type="presOf" srcId="{CBBB2FAE-7024-4F3C-9408-058D74F9B1E0}" destId="{9B6AF02D-5E77-D144-8110-3F13FF19CC5D}" srcOrd="0" destOrd="0" presId="urn:microsoft.com/office/officeart/2016/7/layout/VerticalDownArrowProcess"/>
    <dgm:cxn modelId="{0FB3FCEC-57BC-A647-A083-DAB819680485}" type="presOf" srcId="{6050D72A-40C0-4F80-8EF8-03CDAC90D694}" destId="{8BCE5019-923F-D94C-BC56-5645A1041319}" srcOrd="0" destOrd="0" presId="urn:microsoft.com/office/officeart/2016/7/layout/VerticalDownArrowProcess"/>
    <dgm:cxn modelId="{7A24FB4C-0876-0E45-9439-CC7AE0AF8DE9}" type="presParOf" srcId="{42417A7D-4AD4-AA49-B64E-F0E8E8346134}" destId="{E256A0E5-1323-1345-BE7D-0863BA31EC3F}" srcOrd="0" destOrd="0" presId="urn:microsoft.com/office/officeart/2016/7/layout/VerticalDownArrowProcess"/>
    <dgm:cxn modelId="{586B5C3B-9E1C-A940-9258-E546384E0C40}" type="presParOf" srcId="{E256A0E5-1323-1345-BE7D-0863BA31EC3F}" destId="{D92DC676-A58D-E142-B126-AF89D1A49A93}" srcOrd="0" destOrd="0" presId="urn:microsoft.com/office/officeart/2016/7/layout/VerticalDownArrowProcess"/>
    <dgm:cxn modelId="{6979693E-47BF-9943-A6F2-89B70F7E9726}" type="presParOf" srcId="{E256A0E5-1323-1345-BE7D-0863BA31EC3F}" destId="{A76EC3FD-7C7A-AD46-B643-6CC80B94F77B}" srcOrd="1" destOrd="0" presId="urn:microsoft.com/office/officeart/2016/7/layout/VerticalDownArrowProcess"/>
    <dgm:cxn modelId="{EBEFBF38-3795-3347-A5DC-BB2FC07D0E39}" type="presParOf" srcId="{42417A7D-4AD4-AA49-B64E-F0E8E8346134}" destId="{A485E12E-1930-2A49-8F56-CDB83FB3125E}" srcOrd="1" destOrd="0" presId="urn:microsoft.com/office/officeart/2016/7/layout/VerticalDownArrowProcess"/>
    <dgm:cxn modelId="{5A6B9B43-6C6E-7349-9D7A-5772EAE64C69}" type="presParOf" srcId="{42417A7D-4AD4-AA49-B64E-F0E8E8346134}" destId="{B1B930A5-2E4C-AD40-AE25-34DBEE42ACB6}" srcOrd="2" destOrd="0" presId="urn:microsoft.com/office/officeart/2016/7/layout/VerticalDownArrowProcess"/>
    <dgm:cxn modelId="{0D080DB7-E36A-CC49-973D-F27ECACC4D29}" type="presParOf" srcId="{B1B930A5-2E4C-AD40-AE25-34DBEE42ACB6}" destId="{A34E767B-8112-AF4E-9C0E-14070A49DBC2}" srcOrd="0" destOrd="0" presId="urn:microsoft.com/office/officeart/2016/7/layout/VerticalDownArrowProcess"/>
    <dgm:cxn modelId="{72375028-4BDD-7749-AEC1-6874F0115A11}" type="presParOf" srcId="{B1B930A5-2E4C-AD40-AE25-34DBEE42ACB6}" destId="{A24210E4-E0EE-6E4D-9C80-C5A39921CD1F}" srcOrd="1" destOrd="0" presId="urn:microsoft.com/office/officeart/2016/7/layout/VerticalDownArrowProcess"/>
    <dgm:cxn modelId="{B8833A80-8A1F-2942-A1DF-3F500B0D82F5}" type="presParOf" srcId="{B1B930A5-2E4C-AD40-AE25-34DBEE42ACB6}" destId="{444AD3AC-2489-B340-8A47-25F95CA9D972}" srcOrd="2" destOrd="0" presId="urn:microsoft.com/office/officeart/2016/7/layout/VerticalDownArrowProcess"/>
    <dgm:cxn modelId="{B4B1C113-FAC7-E441-924E-E594FA717D98}" type="presParOf" srcId="{42417A7D-4AD4-AA49-B64E-F0E8E8346134}" destId="{D0DA6B3A-5298-C347-806F-FB800303485A}" srcOrd="3" destOrd="0" presId="urn:microsoft.com/office/officeart/2016/7/layout/VerticalDownArrowProcess"/>
    <dgm:cxn modelId="{E52C9DA4-BAEC-9849-8C25-6F87A659A35E}" type="presParOf" srcId="{42417A7D-4AD4-AA49-B64E-F0E8E8346134}" destId="{D537B865-FE6E-404A-B253-774AC82F19EE}" srcOrd="4" destOrd="0" presId="urn:microsoft.com/office/officeart/2016/7/layout/VerticalDownArrowProcess"/>
    <dgm:cxn modelId="{61DD3F8E-5137-CC43-9200-82B383740C10}" type="presParOf" srcId="{D537B865-FE6E-404A-B253-774AC82F19EE}" destId="{E57AC2F5-85BB-884B-B245-D074A33324D0}" srcOrd="0" destOrd="0" presId="urn:microsoft.com/office/officeart/2016/7/layout/VerticalDownArrowProcess"/>
    <dgm:cxn modelId="{A2DE22F9-0282-D34E-9FAF-C2ADF2A73B9D}" type="presParOf" srcId="{D537B865-FE6E-404A-B253-774AC82F19EE}" destId="{084473B6-BE96-DF4D-9B2D-E270E4471433}" srcOrd="1" destOrd="0" presId="urn:microsoft.com/office/officeart/2016/7/layout/VerticalDownArrowProcess"/>
    <dgm:cxn modelId="{00EA7DC7-25C8-9A44-B72A-8B857082AA1A}" type="presParOf" srcId="{D537B865-FE6E-404A-B253-774AC82F19EE}" destId="{9B6AF02D-5E77-D144-8110-3F13FF19CC5D}" srcOrd="2" destOrd="0" presId="urn:microsoft.com/office/officeart/2016/7/layout/VerticalDownArrowProcess"/>
    <dgm:cxn modelId="{ED494AEE-8F67-FB44-857D-DBD2B8FBE821}" type="presParOf" srcId="{42417A7D-4AD4-AA49-B64E-F0E8E8346134}" destId="{7508F205-990E-D84E-90E8-EAB7981E6B02}" srcOrd="5" destOrd="0" presId="urn:microsoft.com/office/officeart/2016/7/layout/VerticalDownArrowProcess"/>
    <dgm:cxn modelId="{34567CDF-DF21-3A41-A79F-388D2783C2AC}" type="presParOf" srcId="{42417A7D-4AD4-AA49-B64E-F0E8E8346134}" destId="{A491B5CD-A7F6-9244-B414-33C35A9D2841}" srcOrd="6" destOrd="0" presId="urn:microsoft.com/office/officeart/2016/7/layout/VerticalDownArrowProcess"/>
    <dgm:cxn modelId="{BD4190B8-0D49-2145-B8E4-DEF64D3D7D5E}" type="presParOf" srcId="{A491B5CD-A7F6-9244-B414-33C35A9D2841}" destId="{B6FF5CBD-1DF4-134F-AFDE-464AC591A514}" srcOrd="0" destOrd="0" presId="urn:microsoft.com/office/officeart/2016/7/layout/VerticalDownArrowProcess"/>
    <dgm:cxn modelId="{B4148466-A1CC-1540-8647-BB5E0E259539}" type="presParOf" srcId="{A491B5CD-A7F6-9244-B414-33C35A9D2841}" destId="{8D3CD22E-8D57-EC43-836A-43C1735F1BB8}" srcOrd="1" destOrd="0" presId="urn:microsoft.com/office/officeart/2016/7/layout/VerticalDownArrowProcess"/>
    <dgm:cxn modelId="{88CF29DB-7DE6-B44C-B3BD-4F771D2559D3}" type="presParOf" srcId="{A491B5CD-A7F6-9244-B414-33C35A9D2841}" destId="{B39BAC3A-230E-5143-83E0-59DC299B64CD}" srcOrd="2" destOrd="0" presId="urn:microsoft.com/office/officeart/2016/7/layout/VerticalDownArrowProcess"/>
    <dgm:cxn modelId="{572E3797-E472-9C4A-9971-81BBB9C76BE5}" type="presParOf" srcId="{42417A7D-4AD4-AA49-B64E-F0E8E8346134}" destId="{1D29E9ED-EB4A-0F45-853B-8E2DA597D412}" srcOrd="7" destOrd="0" presId="urn:microsoft.com/office/officeart/2016/7/layout/VerticalDownArrowProcess"/>
    <dgm:cxn modelId="{92FE9306-E64A-094B-B954-BA4B173B3E22}" type="presParOf" srcId="{42417A7D-4AD4-AA49-B64E-F0E8E8346134}" destId="{1DA1391E-56E0-5E46-A5B1-BEB715A7982C}" srcOrd="8" destOrd="0" presId="urn:microsoft.com/office/officeart/2016/7/layout/VerticalDownArrowProcess"/>
    <dgm:cxn modelId="{7B4C041B-7876-4547-8392-CECDFF82E71C}" type="presParOf" srcId="{1DA1391E-56E0-5E46-A5B1-BEB715A7982C}" destId="{8BCE5019-923F-D94C-BC56-5645A1041319}" srcOrd="0" destOrd="0" presId="urn:microsoft.com/office/officeart/2016/7/layout/VerticalDownArrowProcess"/>
    <dgm:cxn modelId="{24505B2C-57EF-3444-8CFC-F6E1D3DC3D62}" type="presParOf" srcId="{1DA1391E-56E0-5E46-A5B1-BEB715A7982C}" destId="{E416BE7F-5124-1A4E-B132-BB7357C8C1EF}" srcOrd="1" destOrd="0" presId="urn:microsoft.com/office/officeart/2016/7/layout/VerticalDownArrowProcess"/>
    <dgm:cxn modelId="{C940F8B5-E7D7-914A-A00B-1A0809A37A80}" type="presParOf" srcId="{1DA1391E-56E0-5E46-A5B1-BEB715A7982C}" destId="{C6A8C3C6-A040-3D4F-882F-637FE1E9CE7B}"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DC676-A58D-E142-B126-AF89D1A49A93}">
      <dsp:nvSpPr>
        <dsp:cNvPr id="0" name=""/>
        <dsp:cNvSpPr/>
      </dsp:nvSpPr>
      <dsp:spPr>
        <a:xfrm>
          <a:off x="0" y="3514879"/>
          <a:ext cx="2404533" cy="576645"/>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010" tIns="142240" rIns="171010" bIns="142240" numCol="1" spcCol="1270" anchor="ctr" anchorCtr="0">
          <a:noAutofit/>
        </a:bodyPr>
        <a:lstStyle/>
        <a:p>
          <a:pPr marL="0" lvl="0" indent="0" algn="ctr" defTabSz="889000">
            <a:lnSpc>
              <a:spcPct val="90000"/>
            </a:lnSpc>
            <a:spcBef>
              <a:spcPct val="0"/>
            </a:spcBef>
            <a:spcAft>
              <a:spcPct val="35000"/>
            </a:spcAft>
            <a:buNone/>
          </a:pPr>
          <a:r>
            <a:rPr lang="en-US" sz="2000" kern="1200"/>
            <a:t>Discuss</a:t>
          </a:r>
        </a:p>
      </dsp:txBody>
      <dsp:txXfrm>
        <a:off x="0" y="3514879"/>
        <a:ext cx="2404533" cy="576645"/>
      </dsp:txXfrm>
    </dsp:sp>
    <dsp:sp modelId="{A76EC3FD-7C7A-AD46-B643-6CC80B94F77B}">
      <dsp:nvSpPr>
        <dsp:cNvPr id="0" name=""/>
        <dsp:cNvSpPr/>
      </dsp:nvSpPr>
      <dsp:spPr>
        <a:xfrm>
          <a:off x="2404533" y="3514879"/>
          <a:ext cx="7213599" cy="576645"/>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326" tIns="177800" rIns="146326" bIns="177800" numCol="1" spcCol="1270" anchor="ctr" anchorCtr="0">
          <a:noAutofit/>
        </a:bodyPr>
        <a:lstStyle/>
        <a:p>
          <a:pPr marL="0" lvl="0" indent="0" algn="l" defTabSz="622300">
            <a:lnSpc>
              <a:spcPct val="90000"/>
            </a:lnSpc>
            <a:spcBef>
              <a:spcPct val="0"/>
            </a:spcBef>
            <a:spcAft>
              <a:spcPct val="35000"/>
            </a:spcAft>
            <a:buNone/>
          </a:pPr>
          <a:r>
            <a:rPr lang="en-US" sz="1400" kern="1200"/>
            <a:t>Discuss briefly Corporate Social Responsibility</a:t>
          </a:r>
        </a:p>
      </dsp:txBody>
      <dsp:txXfrm>
        <a:off x="2404533" y="3514879"/>
        <a:ext cx="7213599" cy="576645"/>
      </dsp:txXfrm>
    </dsp:sp>
    <dsp:sp modelId="{A24210E4-E0EE-6E4D-9C80-C5A39921CD1F}">
      <dsp:nvSpPr>
        <dsp:cNvPr id="0" name=""/>
        <dsp:cNvSpPr/>
      </dsp:nvSpPr>
      <dsp:spPr>
        <a:xfrm rot="10800000">
          <a:off x="0" y="2636649"/>
          <a:ext cx="2404533" cy="886880"/>
        </a:xfrm>
        <a:prstGeom prst="upArrowCallout">
          <a:avLst>
            <a:gd name="adj1" fmla="val 5000"/>
            <a:gd name="adj2" fmla="val 10000"/>
            <a:gd name="adj3" fmla="val 15000"/>
            <a:gd name="adj4" fmla="val 64977"/>
          </a:avLst>
        </a:prstGeom>
        <a:solidFill>
          <a:schemeClr val="accent2">
            <a:hueOff val="-741071"/>
            <a:satOff val="3550"/>
            <a:lumOff val="3284"/>
            <a:alphaOff val="0"/>
          </a:schemeClr>
        </a:solidFill>
        <a:ln w="19050" cap="rnd" cmpd="sng" algn="ctr">
          <a:solidFill>
            <a:schemeClr val="accent2">
              <a:hueOff val="-741071"/>
              <a:satOff val="3550"/>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010" tIns="142240" rIns="171010" bIns="142240" numCol="1" spcCol="1270" anchor="ctr" anchorCtr="0">
          <a:noAutofit/>
        </a:bodyPr>
        <a:lstStyle/>
        <a:p>
          <a:pPr marL="0" lvl="0" indent="0" algn="ctr" defTabSz="889000">
            <a:lnSpc>
              <a:spcPct val="90000"/>
            </a:lnSpc>
            <a:spcBef>
              <a:spcPct val="0"/>
            </a:spcBef>
            <a:spcAft>
              <a:spcPct val="35000"/>
            </a:spcAft>
            <a:buNone/>
          </a:pPr>
          <a:r>
            <a:rPr lang="en-US" sz="2000" kern="1200"/>
            <a:t>Discuss</a:t>
          </a:r>
        </a:p>
      </dsp:txBody>
      <dsp:txXfrm rot="-10800000">
        <a:off x="0" y="2636649"/>
        <a:ext cx="2404533" cy="576472"/>
      </dsp:txXfrm>
    </dsp:sp>
    <dsp:sp modelId="{444AD3AC-2489-B340-8A47-25F95CA9D972}">
      <dsp:nvSpPr>
        <dsp:cNvPr id="0" name=""/>
        <dsp:cNvSpPr/>
      </dsp:nvSpPr>
      <dsp:spPr>
        <a:xfrm>
          <a:off x="2404533" y="2636649"/>
          <a:ext cx="7213599" cy="576472"/>
        </a:xfrm>
        <a:prstGeom prst="rect">
          <a:avLst/>
        </a:prstGeom>
        <a:solidFill>
          <a:schemeClr val="accent2">
            <a:tint val="40000"/>
            <a:alpha val="90000"/>
            <a:hueOff val="-1022960"/>
            <a:satOff val="11277"/>
            <a:lumOff val="1074"/>
            <a:alphaOff val="0"/>
          </a:schemeClr>
        </a:solidFill>
        <a:ln w="19050" cap="rnd" cmpd="sng" algn="ctr">
          <a:solidFill>
            <a:schemeClr val="accent2">
              <a:tint val="40000"/>
              <a:alpha val="90000"/>
              <a:hueOff val="-1022960"/>
              <a:satOff val="11277"/>
              <a:lumOff val="10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326" tIns="177800" rIns="146326" bIns="177800" numCol="1" spcCol="1270" anchor="ctr" anchorCtr="0">
          <a:noAutofit/>
        </a:bodyPr>
        <a:lstStyle/>
        <a:p>
          <a:pPr marL="0" lvl="0" indent="0" algn="l" defTabSz="622300">
            <a:lnSpc>
              <a:spcPct val="90000"/>
            </a:lnSpc>
            <a:spcBef>
              <a:spcPct val="0"/>
            </a:spcBef>
            <a:spcAft>
              <a:spcPct val="35000"/>
            </a:spcAft>
            <a:buNone/>
          </a:pPr>
          <a:r>
            <a:rPr lang="en-US" sz="1400" kern="1200"/>
            <a:t>Discuss Annual General Meetings and Extra-Ordinary General Meetings</a:t>
          </a:r>
        </a:p>
      </dsp:txBody>
      <dsp:txXfrm>
        <a:off x="2404533" y="2636649"/>
        <a:ext cx="7213599" cy="576472"/>
      </dsp:txXfrm>
    </dsp:sp>
    <dsp:sp modelId="{084473B6-BE96-DF4D-9B2D-E270E4471433}">
      <dsp:nvSpPr>
        <dsp:cNvPr id="0" name=""/>
        <dsp:cNvSpPr/>
      </dsp:nvSpPr>
      <dsp:spPr>
        <a:xfrm rot="10800000">
          <a:off x="0" y="1758418"/>
          <a:ext cx="2404533" cy="886880"/>
        </a:xfrm>
        <a:prstGeom prst="upArrowCallout">
          <a:avLst>
            <a:gd name="adj1" fmla="val 5000"/>
            <a:gd name="adj2" fmla="val 10000"/>
            <a:gd name="adj3" fmla="val 15000"/>
            <a:gd name="adj4" fmla="val 64977"/>
          </a:avLst>
        </a:prstGeom>
        <a:solidFill>
          <a:schemeClr val="accent2">
            <a:hueOff val="-1482143"/>
            <a:satOff val="7100"/>
            <a:lumOff val="6569"/>
            <a:alphaOff val="0"/>
          </a:schemeClr>
        </a:solidFill>
        <a:ln w="19050" cap="rnd" cmpd="sng" algn="ctr">
          <a:solidFill>
            <a:schemeClr val="accent2">
              <a:hueOff val="-1482143"/>
              <a:satOff val="7100"/>
              <a:lumOff val="6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010" tIns="142240" rIns="171010" bIns="142240" numCol="1" spcCol="1270" anchor="ctr" anchorCtr="0">
          <a:noAutofit/>
        </a:bodyPr>
        <a:lstStyle/>
        <a:p>
          <a:pPr marL="0" lvl="0" indent="0" algn="ctr" defTabSz="889000">
            <a:lnSpc>
              <a:spcPct val="90000"/>
            </a:lnSpc>
            <a:spcBef>
              <a:spcPct val="0"/>
            </a:spcBef>
            <a:spcAft>
              <a:spcPct val="35000"/>
            </a:spcAft>
            <a:buNone/>
          </a:pPr>
          <a:r>
            <a:rPr lang="en-US" sz="2000" kern="1200"/>
            <a:t>Find out</a:t>
          </a:r>
        </a:p>
      </dsp:txBody>
      <dsp:txXfrm rot="-10800000">
        <a:off x="0" y="1758418"/>
        <a:ext cx="2404533" cy="576472"/>
      </dsp:txXfrm>
    </dsp:sp>
    <dsp:sp modelId="{9B6AF02D-5E77-D144-8110-3F13FF19CC5D}">
      <dsp:nvSpPr>
        <dsp:cNvPr id="0" name=""/>
        <dsp:cNvSpPr/>
      </dsp:nvSpPr>
      <dsp:spPr>
        <a:xfrm>
          <a:off x="2404533" y="1758418"/>
          <a:ext cx="7213599" cy="576472"/>
        </a:xfrm>
        <a:prstGeom prst="rect">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326" tIns="177800" rIns="146326" bIns="177800" numCol="1" spcCol="1270" anchor="ctr" anchorCtr="0">
          <a:noAutofit/>
        </a:bodyPr>
        <a:lstStyle/>
        <a:p>
          <a:pPr marL="0" lvl="0" indent="0" algn="l" defTabSz="622300">
            <a:lnSpc>
              <a:spcPct val="90000"/>
            </a:lnSpc>
            <a:spcBef>
              <a:spcPct val="0"/>
            </a:spcBef>
            <a:spcAft>
              <a:spcPct val="35000"/>
            </a:spcAft>
            <a:buNone/>
          </a:pPr>
          <a:r>
            <a:rPr lang="en-US" sz="1400" kern="1200"/>
            <a:t>Find out how to prevent mismanagement</a:t>
          </a:r>
        </a:p>
      </dsp:txBody>
      <dsp:txXfrm>
        <a:off x="2404533" y="1758418"/>
        <a:ext cx="7213599" cy="576472"/>
      </dsp:txXfrm>
    </dsp:sp>
    <dsp:sp modelId="{8D3CD22E-8D57-EC43-836A-43C1735F1BB8}">
      <dsp:nvSpPr>
        <dsp:cNvPr id="0" name=""/>
        <dsp:cNvSpPr/>
      </dsp:nvSpPr>
      <dsp:spPr>
        <a:xfrm rot="10800000">
          <a:off x="0" y="880187"/>
          <a:ext cx="2404533" cy="886880"/>
        </a:xfrm>
        <a:prstGeom prst="upArrowCallout">
          <a:avLst>
            <a:gd name="adj1" fmla="val 5000"/>
            <a:gd name="adj2" fmla="val 10000"/>
            <a:gd name="adj3" fmla="val 15000"/>
            <a:gd name="adj4" fmla="val 64977"/>
          </a:avLst>
        </a:prstGeom>
        <a:solidFill>
          <a:schemeClr val="accent2">
            <a:hueOff val="-2223214"/>
            <a:satOff val="10650"/>
            <a:lumOff val="9853"/>
            <a:alphaOff val="0"/>
          </a:schemeClr>
        </a:solidFill>
        <a:ln w="19050" cap="rnd" cmpd="sng" algn="ctr">
          <a:solidFill>
            <a:schemeClr val="accent2">
              <a:hueOff val="-2223214"/>
              <a:satOff val="10650"/>
              <a:lumOff val="98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010" tIns="142240" rIns="171010" bIns="142240" numCol="1" spcCol="1270" anchor="ctr" anchorCtr="0">
          <a:noAutofit/>
        </a:bodyPr>
        <a:lstStyle/>
        <a:p>
          <a:pPr marL="0" lvl="0" indent="0" algn="ctr" defTabSz="889000">
            <a:lnSpc>
              <a:spcPct val="90000"/>
            </a:lnSpc>
            <a:spcBef>
              <a:spcPct val="0"/>
            </a:spcBef>
            <a:spcAft>
              <a:spcPct val="35000"/>
            </a:spcAft>
            <a:buNone/>
          </a:pPr>
          <a:r>
            <a:rPr lang="en-US" sz="2000" kern="1200"/>
            <a:t>Check</a:t>
          </a:r>
        </a:p>
      </dsp:txBody>
      <dsp:txXfrm rot="-10800000">
        <a:off x="0" y="880187"/>
        <a:ext cx="2404533" cy="576472"/>
      </dsp:txXfrm>
    </dsp:sp>
    <dsp:sp modelId="{B39BAC3A-230E-5143-83E0-59DC299B64CD}">
      <dsp:nvSpPr>
        <dsp:cNvPr id="0" name=""/>
        <dsp:cNvSpPr/>
      </dsp:nvSpPr>
      <dsp:spPr>
        <a:xfrm>
          <a:off x="2404533" y="880187"/>
          <a:ext cx="7213599" cy="576472"/>
        </a:xfrm>
        <a:prstGeom prst="rect">
          <a:avLst/>
        </a:prstGeom>
        <a:solidFill>
          <a:schemeClr val="accent2">
            <a:tint val="40000"/>
            <a:alpha val="90000"/>
            <a:hueOff val="-3068879"/>
            <a:satOff val="33830"/>
            <a:lumOff val="3222"/>
            <a:alphaOff val="0"/>
          </a:schemeClr>
        </a:solidFill>
        <a:ln w="19050" cap="rnd" cmpd="sng" algn="ctr">
          <a:solidFill>
            <a:schemeClr val="accent2">
              <a:tint val="40000"/>
              <a:alpha val="90000"/>
              <a:hueOff val="-3068879"/>
              <a:satOff val="33830"/>
              <a:lumOff val="32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326" tIns="177800" rIns="146326" bIns="177800" numCol="1" spcCol="1270" anchor="ctr" anchorCtr="0">
          <a:noAutofit/>
        </a:bodyPr>
        <a:lstStyle/>
        <a:p>
          <a:pPr marL="0" lvl="0" indent="0" algn="l" defTabSz="622300">
            <a:lnSpc>
              <a:spcPct val="90000"/>
            </a:lnSpc>
            <a:spcBef>
              <a:spcPct val="0"/>
            </a:spcBef>
            <a:spcAft>
              <a:spcPct val="35000"/>
            </a:spcAft>
            <a:buNone/>
          </a:pPr>
          <a:r>
            <a:rPr lang="en-US" sz="1400" kern="1200"/>
            <a:t>Check how to evaluate the Board of Directors</a:t>
          </a:r>
        </a:p>
      </dsp:txBody>
      <dsp:txXfrm>
        <a:off x="2404533" y="880187"/>
        <a:ext cx="7213599" cy="576472"/>
      </dsp:txXfrm>
    </dsp:sp>
    <dsp:sp modelId="{E416BE7F-5124-1A4E-B132-BB7357C8C1EF}">
      <dsp:nvSpPr>
        <dsp:cNvPr id="0" name=""/>
        <dsp:cNvSpPr/>
      </dsp:nvSpPr>
      <dsp:spPr>
        <a:xfrm rot="10800000">
          <a:off x="0" y="1956"/>
          <a:ext cx="2404533" cy="886880"/>
        </a:xfrm>
        <a:prstGeom prst="upArrowCallout">
          <a:avLst>
            <a:gd name="adj1" fmla="val 5000"/>
            <a:gd name="adj2" fmla="val 10000"/>
            <a:gd name="adj3" fmla="val 15000"/>
            <a:gd name="adj4" fmla="val 64977"/>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010" tIns="142240" rIns="171010" bIns="142240" numCol="1" spcCol="1270" anchor="ctr" anchorCtr="0">
          <a:noAutofit/>
        </a:bodyPr>
        <a:lstStyle/>
        <a:p>
          <a:pPr marL="0" lvl="0" indent="0" algn="ctr" defTabSz="889000">
            <a:lnSpc>
              <a:spcPct val="90000"/>
            </a:lnSpc>
            <a:spcBef>
              <a:spcPct val="0"/>
            </a:spcBef>
            <a:spcAft>
              <a:spcPct val="35000"/>
            </a:spcAft>
            <a:buNone/>
          </a:pPr>
          <a:r>
            <a:rPr lang="en-US" sz="2000" kern="1200"/>
            <a:t>Discuss</a:t>
          </a:r>
        </a:p>
      </dsp:txBody>
      <dsp:txXfrm rot="-10800000">
        <a:off x="0" y="1956"/>
        <a:ext cx="2404533" cy="576472"/>
      </dsp:txXfrm>
    </dsp:sp>
    <dsp:sp modelId="{C6A8C3C6-A040-3D4F-882F-637FE1E9CE7B}">
      <dsp:nvSpPr>
        <dsp:cNvPr id="0" name=""/>
        <dsp:cNvSpPr/>
      </dsp:nvSpPr>
      <dsp:spPr>
        <a:xfrm>
          <a:off x="2404533" y="1956"/>
          <a:ext cx="7213599" cy="576472"/>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326" tIns="177800" rIns="146326" bIns="177800" numCol="1" spcCol="1270" anchor="ctr" anchorCtr="0">
          <a:noAutofit/>
        </a:bodyPr>
        <a:lstStyle/>
        <a:p>
          <a:pPr marL="0" lvl="0" indent="0" algn="l" defTabSz="622300">
            <a:lnSpc>
              <a:spcPct val="90000"/>
            </a:lnSpc>
            <a:spcBef>
              <a:spcPct val="0"/>
            </a:spcBef>
            <a:spcAft>
              <a:spcPct val="35000"/>
            </a:spcAft>
            <a:buNone/>
          </a:pPr>
          <a:r>
            <a:rPr lang="en-US" sz="1400" kern="1200"/>
            <a:t>Discuss the role of the CEO, and the Chairman</a:t>
          </a:r>
        </a:p>
      </dsp:txBody>
      <dsp:txXfrm>
        <a:off x="2404533" y="1956"/>
        <a:ext cx="7213599" cy="57647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04530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528380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2674925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F9989A-AE4E-4353-9A4D-84B95659F72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656842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F9989A-AE4E-4353-9A4D-84B95659F729}" type="datetimeFigureOut">
              <a:rPr lang="en-GB" smtClean="0"/>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10388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9989A-AE4E-4353-9A4D-84B95659F729}" type="datetimeFigureOut">
              <a:rPr lang="en-GB" smtClean="0"/>
              <a:t>08/02/2023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57023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9989A-AE4E-4353-9A4D-84B95659F729}" type="datetimeFigureOut">
              <a:rPr lang="en-GB" smtClean="0"/>
              <a:t>08/02/2023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556386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F9989A-AE4E-4353-9A4D-84B95659F72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927539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F9989A-AE4E-4353-9A4D-84B95659F72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2540185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3957784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57746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750080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7061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439524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3299998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9989A-AE4E-4353-9A4D-84B95659F72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2D3B4D-008D-4754-BE7B-CE6AD8AEAB52}" type="slidenum">
              <a:rPr lang="en-GB" smtClean="0"/>
              <a:t>‹#›</a:t>
            </a:fld>
            <a:endParaRPr lang="en-GB"/>
          </a:p>
        </p:txBody>
      </p:sp>
    </p:spTree>
    <p:extLst>
      <p:ext uri="{BB962C8B-B14F-4D97-AF65-F5344CB8AC3E}">
        <p14:creationId xmlns:p14="http://schemas.microsoft.com/office/powerpoint/2010/main" val="1735556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8F9989A-AE4E-4353-9A4D-84B95659F729}" type="datetimeFigureOut">
              <a:rPr lang="en-GB" smtClean="0"/>
              <a:t>08/02/2023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92D3B4D-008D-4754-BE7B-CE6AD8AEAB52}" type="slidenum">
              <a:rPr lang="en-GB" smtClean="0"/>
              <a:t>‹#›</a:t>
            </a:fld>
            <a:endParaRPr lang="en-GB"/>
          </a:p>
        </p:txBody>
      </p:sp>
    </p:spTree>
    <p:extLst>
      <p:ext uri="{BB962C8B-B14F-4D97-AF65-F5344CB8AC3E}">
        <p14:creationId xmlns:p14="http://schemas.microsoft.com/office/powerpoint/2010/main" val="1808454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a:extLst>
              <a:ext uri="{FF2B5EF4-FFF2-40B4-BE49-F238E27FC236}">
                <a16:creationId xmlns:a16="http://schemas.microsoft.com/office/drawing/2014/main" id="{43F077D0-5983-888E-2109-F01C0FD9F138}"/>
              </a:ext>
            </a:extLst>
          </p:cNvPr>
          <p:cNvPicPr>
            <a:picLocks noChangeAspect="1"/>
          </p:cNvPicPr>
          <p:nvPr/>
        </p:nvPicPr>
        <p:blipFill rotWithShape="1">
          <a:blip r:embed="rId2">
            <a:duotone>
              <a:prstClr val="black"/>
              <a:prstClr val="white"/>
            </a:duotone>
          </a:blip>
          <a:srcRect l="16326" r="14906"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6" y="1678666"/>
            <a:ext cx="5123515" cy="2369093"/>
          </a:xfrm>
        </p:spPr>
        <p:txBody>
          <a:bodyPr>
            <a:normAutofit/>
          </a:bodyPr>
          <a:lstStyle/>
          <a:p>
            <a:pPr>
              <a:lnSpc>
                <a:spcPct val="90000"/>
              </a:lnSpc>
            </a:pPr>
            <a:r>
              <a:rPr lang="en-GB" sz="3000"/>
              <a:t>Board of Directors</a:t>
            </a:r>
            <a:br>
              <a:rPr lang="en-GB" sz="3000"/>
            </a:br>
            <a:r>
              <a:rPr lang="en-GB" sz="3000"/>
              <a:t>Chairman, CEO, </a:t>
            </a:r>
            <a:r>
              <a:rPr lang="en-ZW" sz="3000"/>
              <a:t>Board Evaluation</a:t>
            </a:r>
            <a:r>
              <a:rPr lang="en-GB" sz="3000"/>
              <a:t>, </a:t>
            </a:r>
            <a:r>
              <a:rPr lang="en-US" sz="3000"/>
              <a:t>Mismanagement, Meetings, and CSR</a:t>
            </a:r>
            <a:endParaRPr lang="en-GB" sz="3000"/>
          </a:p>
        </p:txBody>
      </p:sp>
      <p:sp>
        <p:nvSpPr>
          <p:cNvPr id="3" name="Subtitle 2"/>
          <p:cNvSpPr>
            <a:spLocks noGrp="1"/>
          </p:cNvSpPr>
          <p:nvPr>
            <p:ph type="subTitle" idx="1"/>
          </p:nvPr>
        </p:nvSpPr>
        <p:spPr>
          <a:xfrm>
            <a:off x="677335" y="4050831"/>
            <a:ext cx="5113217" cy="1096901"/>
          </a:xfrm>
        </p:spPr>
        <p:txBody>
          <a:bodyPr>
            <a:normAutofit/>
          </a:bodyPr>
          <a:lstStyle/>
          <a:p>
            <a:r>
              <a:rPr lang="en-GB" sz="1600" dirty="0"/>
              <a:t>Dr </a:t>
            </a:r>
            <a:r>
              <a:rPr lang="en-GB" sz="1600" dirty="0" err="1"/>
              <a:t>Badir</a:t>
            </a:r>
            <a:r>
              <a:rPr lang="en-GB" sz="1600" dirty="0"/>
              <a:t> Miftah</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78095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dirty="0"/>
              <a:t>Learning Objectives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71D759A-64FC-C278-08CB-20479DBA3F6C}"/>
              </a:ext>
            </a:extLst>
          </p:cNvPr>
          <p:cNvGraphicFramePr>
            <a:graphicFrameLocks noGrp="1"/>
          </p:cNvGraphicFramePr>
          <p:nvPr>
            <p:ph idx="1"/>
            <p:extLst>
              <p:ext uri="{D42A27DB-BD31-4B8C-83A1-F6EECF244321}">
                <p14:modId xmlns:p14="http://schemas.microsoft.com/office/powerpoint/2010/main" val="15676021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599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b="1" u="sng" dirty="0"/>
            </a:br>
            <a:r>
              <a:rPr lang="en-US" dirty="0"/>
              <a:t>The Role of entity’s Board Chairman</a:t>
            </a:r>
            <a:br>
              <a:rPr lang="en-GB" dirty="0"/>
            </a:br>
            <a:r>
              <a:rPr lang="en-US" dirty="0"/>
              <a:t> </a:t>
            </a:r>
            <a:br>
              <a:rPr lang="en-GB" dirty="0"/>
            </a:br>
            <a:endParaRPr lang="en-GB" dirty="0"/>
          </a:p>
        </p:txBody>
      </p:sp>
      <p:sp>
        <p:nvSpPr>
          <p:cNvPr id="3" name="Content Placeholder 2"/>
          <p:cNvSpPr>
            <a:spLocks noGrp="1"/>
          </p:cNvSpPr>
          <p:nvPr>
            <p:ph idx="1"/>
          </p:nvPr>
        </p:nvSpPr>
        <p:spPr/>
        <p:txBody>
          <a:bodyPr>
            <a:normAutofit/>
          </a:bodyPr>
          <a:lstStyle/>
          <a:p>
            <a:r>
              <a:rPr lang="en-US" dirty="0"/>
              <a:t>Appointed by the Board on notice to the major shareholders.</a:t>
            </a:r>
            <a:endParaRPr lang="en-GB" dirty="0"/>
          </a:p>
          <a:p>
            <a:r>
              <a:rPr lang="en-US" dirty="0"/>
              <a:t>Leads the entity’s Board and control of its directors.</a:t>
            </a:r>
            <a:endParaRPr lang="en-GB" dirty="0"/>
          </a:p>
          <a:p>
            <a:r>
              <a:rPr lang="en-US" dirty="0"/>
              <a:t>Acts as peacemaker between the entity directors – he must lead the Board in discussion, reasoning and decision making.</a:t>
            </a:r>
            <a:endParaRPr lang="en-GB" dirty="0"/>
          </a:p>
          <a:p>
            <a:r>
              <a:rPr lang="en-US" dirty="0"/>
              <a:t>Directs board meetings, AGMs and EGMs (</a:t>
            </a:r>
            <a:r>
              <a:rPr lang="en-GB" dirty="0"/>
              <a:t>Extraordinary general meetings)</a:t>
            </a:r>
            <a:r>
              <a:rPr lang="en-US" dirty="0"/>
              <a:t>.</a:t>
            </a:r>
            <a:endParaRPr lang="en-GB" dirty="0"/>
          </a:p>
          <a:p>
            <a:r>
              <a:rPr lang="en-US" dirty="0"/>
              <a:t>Must have an input in the finalization of the agenda so as to have a clear understanding of the objectives of the meetings he chairs.</a:t>
            </a:r>
            <a:endParaRPr lang="en-GB" dirty="0"/>
          </a:p>
          <a:p>
            <a:r>
              <a:rPr lang="en-US" dirty="0"/>
              <a:t>Must know the strengths and weaknesses of each board member in order to control properly the Board.</a:t>
            </a:r>
            <a:endParaRPr lang="en-GB" dirty="0"/>
          </a:p>
          <a:p>
            <a:endParaRPr lang="en-GB" dirty="0"/>
          </a:p>
        </p:txBody>
      </p:sp>
    </p:spTree>
    <p:extLst>
      <p:ext uri="{BB962C8B-B14F-4D97-AF65-F5344CB8AC3E}">
        <p14:creationId xmlns:p14="http://schemas.microsoft.com/office/powerpoint/2010/main" val="2357980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br>
              <a:rPr lang="en-US" b="1" u="sng" dirty="0"/>
            </a:br>
            <a:r>
              <a:rPr lang="en-US" dirty="0"/>
              <a:t>The Role of entity’s Board Chairman</a:t>
            </a:r>
            <a:br>
              <a:rPr lang="en-GB" dirty="0"/>
            </a:br>
            <a:r>
              <a:rPr lang="en-US" dirty="0"/>
              <a:t> </a:t>
            </a:r>
            <a:br>
              <a:rPr lang="en-GB" dirty="0"/>
            </a:b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pPr>
              <a:lnSpc>
                <a:spcPct val="90000"/>
              </a:lnSpc>
            </a:pPr>
            <a:r>
              <a:rPr lang="en-US" dirty="0"/>
              <a:t>Must ensure that the Board pack has information expressed in understandable language – no </a:t>
            </a:r>
            <a:r>
              <a:rPr lang="en-GB" dirty="0"/>
              <a:t>special words or expressions that are used by a particular profession or group and are difficult for others to understand</a:t>
            </a:r>
            <a:r>
              <a:rPr lang="en-US" dirty="0"/>
              <a:t> should be used.</a:t>
            </a:r>
            <a:endParaRPr lang="en-GB"/>
          </a:p>
          <a:p>
            <a:pPr>
              <a:lnSpc>
                <a:spcPct val="90000"/>
              </a:lnSpc>
            </a:pPr>
            <a:r>
              <a:rPr lang="en-US" dirty="0"/>
              <a:t>Must be a good listener; he must be the last person to enter the debate and the last person to express a view on an issue.</a:t>
            </a:r>
            <a:endParaRPr lang="en-GB"/>
          </a:p>
          <a:p>
            <a:pPr>
              <a:lnSpc>
                <a:spcPct val="90000"/>
              </a:lnSpc>
            </a:pPr>
            <a:r>
              <a:rPr lang="en-US" dirty="0"/>
              <a:t>Must have the skill to draw the threads of a discussion together so when inspected will show that directors truly applied their minds to the issues.</a:t>
            </a:r>
            <a:endParaRPr lang="en-GB"/>
          </a:p>
          <a:p>
            <a:pPr>
              <a:lnSpc>
                <a:spcPct val="90000"/>
              </a:lnSpc>
            </a:pPr>
            <a:r>
              <a:rPr lang="en-US" dirty="0"/>
              <a:t>Must </a:t>
            </a:r>
            <a:r>
              <a:rPr lang="en-GB" dirty="0"/>
              <a:t>establish a working relationship</a:t>
            </a:r>
            <a:r>
              <a:rPr lang="en-US" dirty="0"/>
              <a:t> with Chairpersons of every board committee.</a:t>
            </a:r>
            <a:endParaRPr lang="en-GB"/>
          </a:p>
          <a:p>
            <a:pPr>
              <a:lnSpc>
                <a:spcPct val="90000"/>
              </a:lnSpc>
            </a:pPr>
            <a:r>
              <a:rPr lang="en-US" dirty="0"/>
              <a:t>Must ensure that board members operate as a team, but should encourage creative tension between them to allow for effective debate in the boardroom.</a:t>
            </a:r>
            <a:endParaRPr lang="en-GB"/>
          </a:p>
          <a:p>
            <a:pPr>
              <a:lnSpc>
                <a:spcPct val="90000"/>
              </a:lnSpc>
            </a:pPr>
            <a:endParaRPr lang="en-GB"/>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1494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br>
              <a:rPr lang="en-US" b="1" u="sng"/>
            </a:br>
            <a:r>
              <a:rPr lang="en-US"/>
              <a:t>The Role of entity’s Board Chairman</a:t>
            </a:r>
            <a:br>
              <a:rPr lang="en-GB"/>
            </a:br>
            <a:r>
              <a:rPr lang="en-US"/>
              <a:t> </a:t>
            </a:r>
            <a:br>
              <a:rPr lang="en-GB"/>
            </a:br>
            <a:endParaRPr lang="en-GB"/>
          </a:p>
        </p:txBody>
      </p:sp>
      <p:sp>
        <p:nvSpPr>
          <p:cNvPr id="3" name="Content Placeholder 2"/>
          <p:cNvSpPr>
            <a:spLocks noGrp="1"/>
          </p:cNvSpPr>
          <p:nvPr>
            <p:ph idx="1"/>
          </p:nvPr>
        </p:nvSpPr>
        <p:spPr>
          <a:xfrm>
            <a:off x="4654295" y="816638"/>
            <a:ext cx="4619706" cy="5224724"/>
          </a:xfrm>
        </p:spPr>
        <p:txBody>
          <a:bodyPr anchor="ctr">
            <a:normAutofit/>
          </a:bodyPr>
          <a:lstStyle/>
          <a:p>
            <a:r>
              <a:rPr lang="en-US" dirty="0"/>
              <a:t>Must try and meet at least twice a year with outside directors without management being present to discuss performance issues concerning management and the business.</a:t>
            </a:r>
            <a:endParaRPr lang="en-GB" dirty="0"/>
          </a:p>
          <a:p>
            <a:r>
              <a:rPr lang="en-US" dirty="0"/>
              <a:t>Must ensure that Chairpersons of committees attend AMGs/EGMs.</a:t>
            </a:r>
            <a:endParaRPr lang="en-GB" dirty="0"/>
          </a:p>
          <a:p>
            <a:r>
              <a:rPr lang="en-US" dirty="0"/>
              <a:t>Must interface with stakeholders of the company on a need to know basis (</a:t>
            </a:r>
            <a:r>
              <a:rPr lang="en-GB" b="1" dirty="0"/>
              <a:t>tell</a:t>
            </a:r>
            <a:r>
              <a:rPr lang="en-GB" dirty="0"/>
              <a:t> them the facts they </a:t>
            </a:r>
            <a:r>
              <a:rPr lang="en-GB" b="1" dirty="0"/>
              <a:t>need to know</a:t>
            </a:r>
            <a:r>
              <a:rPr lang="en-GB" dirty="0"/>
              <a:t> at the time they </a:t>
            </a:r>
            <a:r>
              <a:rPr lang="en-GB" b="1" dirty="0"/>
              <a:t>need to know</a:t>
            </a:r>
            <a:r>
              <a:rPr lang="en-GB" dirty="0"/>
              <a:t> them)</a:t>
            </a:r>
            <a:r>
              <a:rPr lang="en-US" dirty="0"/>
              <a:t>.</a:t>
            </a:r>
            <a:endParaRPr lang="en-GB" dirty="0"/>
          </a:p>
          <a:p>
            <a:endParaRPr lang="en-GB" dirty="0"/>
          </a:p>
        </p:txBody>
      </p:sp>
    </p:spTree>
    <p:extLst>
      <p:ext uri="{BB962C8B-B14F-4D97-AF65-F5344CB8AC3E}">
        <p14:creationId xmlns:p14="http://schemas.microsoft.com/office/powerpoint/2010/main" val="2915410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r>
              <a:rPr lang="en-US" dirty="0"/>
              <a:t>In line with best practice, the entity’s Board should appoint and terminate the CEO’s contract without reference to the shareholders although in most companies, shareholders demand to be informed.</a:t>
            </a:r>
            <a:endParaRPr lang="en-GB" dirty="0"/>
          </a:p>
          <a:p>
            <a:r>
              <a:rPr lang="en-US" dirty="0"/>
              <a:t>The entity’s CEO should operate in terms of the authority delegated by the entity’s Board.  </a:t>
            </a:r>
            <a:endParaRPr lang="en-GB" dirty="0"/>
          </a:p>
          <a:p>
            <a:r>
              <a:rPr lang="en-US" dirty="0"/>
              <a:t>The entity’s CEO develops strategies, policies, budgets and business plans for consideration and approval by the entity’s Board.  </a:t>
            </a:r>
            <a:endParaRPr lang="en-GB" dirty="0"/>
          </a:p>
          <a:p>
            <a:endParaRPr lang="en-GB" dirty="0"/>
          </a:p>
        </p:txBody>
      </p:sp>
      <p:sp>
        <p:nvSpPr>
          <p:cNvPr id="21" name="Rectangle 20">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3" name="Straight Connector 22">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br>
              <a:rPr lang="en-US">
                <a:solidFill>
                  <a:schemeClr val="bg1"/>
                </a:solidFill>
              </a:rPr>
            </a:br>
            <a:r>
              <a:rPr lang="en-US">
                <a:solidFill>
                  <a:schemeClr val="bg1"/>
                </a:solidFill>
              </a:rPr>
              <a:t>The role of the entity’s CEO</a:t>
            </a:r>
            <a:br>
              <a:rPr lang="en-GB">
                <a:solidFill>
                  <a:schemeClr val="bg1"/>
                </a:solidFill>
              </a:rPr>
            </a:br>
            <a:endParaRPr lang="en-GB" b="1">
              <a:solidFill>
                <a:schemeClr val="bg1"/>
              </a:solidFill>
            </a:endParaRPr>
          </a:p>
        </p:txBody>
      </p:sp>
    </p:spTree>
    <p:extLst>
      <p:ext uri="{BB962C8B-B14F-4D97-AF65-F5344CB8AC3E}">
        <p14:creationId xmlns:p14="http://schemas.microsoft.com/office/powerpoint/2010/main" val="1174766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r>
              <a:rPr lang="en-US" dirty="0"/>
              <a:t>Runs the company – implements the strategy.</a:t>
            </a:r>
            <a:endParaRPr lang="en-GB" dirty="0"/>
          </a:p>
          <a:p>
            <a:r>
              <a:rPr lang="en-US" dirty="0"/>
              <a:t>He should also ensure that the entity’s daily operations are appropriately controlled. </a:t>
            </a:r>
            <a:endParaRPr lang="en-GB" dirty="0"/>
          </a:p>
          <a:p>
            <a:r>
              <a:rPr lang="en-US" dirty="0"/>
              <a:t>The entity’s CEO must build a management team for the entity.</a:t>
            </a:r>
            <a:endParaRPr lang="en-GB" dirty="0"/>
          </a:p>
          <a:p>
            <a:r>
              <a:rPr lang="en-US" dirty="0"/>
              <a:t>The entity’s CEO must represent the entity on the stakeholder interface, including the media.</a:t>
            </a:r>
            <a:endParaRPr lang="en-GB" dirty="0"/>
          </a:p>
          <a:p>
            <a:r>
              <a:rPr lang="en-US" dirty="0"/>
              <a:t>The entity’s CEO must have a written contract of employment.</a:t>
            </a:r>
            <a:endParaRPr lang="en-GB" dirty="0"/>
          </a:p>
        </p:txBody>
      </p:sp>
      <p:sp>
        <p:nvSpPr>
          <p:cNvPr id="40" name="Rectangle 3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42" name="Straight Connector 4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br>
              <a:rPr lang="en-US" b="1" u="sng">
                <a:solidFill>
                  <a:schemeClr val="bg1"/>
                </a:solidFill>
              </a:rPr>
            </a:br>
            <a:r>
              <a:rPr lang="en-US">
                <a:solidFill>
                  <a:schemeClr val="bg1"/>
                </a:solidFill>
              </a:rPr>
              <a:t>The role of the entity’s CEO</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3926763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US" dirty="0"/>
              <a:t>The Company Lawyer and Corporate Governance</a:t>
            </a:r>
            <a:br>
              <a:rPr lang="en-GB" dirty="0"/>
            </a:b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pPr marL="0" lvl="0" indent="0">
              <a:buNone/>
            </a:pPr>
            <a:r>
              <a:rPr lang="en-US" dirty="0"/>
              <a:t>The Company Lawyer:</a:t>
            </a:r>
          </a:p>
          <a:p>
            <a:pPr lvl="0"/>
            <a:r>
              <a:rPr lang="en-US" dirty="0"/>
              <a:t>Offers advice to the Board on legal risks, i.e. risks to the company flowing from the consequences of breaching the law or any other regulations.</a:t>
            </a:r>
            <a:endParaRPr lang="en-GB" dirty="0"/>
          </a:p>
          <a:p>
            <a:pPr lvl="0"/>
            <a:r>
              <a:rPr lang="en-US" dirty="0"/>
              <a:t>Offers advice on current legal developments and new legislation and codes on good corporate governance codes, standards and guidelines.</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161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ZW" dirty="0"/>
              <a:t>Board Evaluation </a:t>
            </a: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US" dirty="0"/>
              <a:t>What should be evaluated?</a:t>
            </a:r>
            <a:endParaRPr lang="en-GB" dirty="0"/>
          </a:p>
          <a:p>
            <a:pPr marL="0" indent="0">
              <a:buNone/>
            </a:pPr>
            <a:endParaRPr lang="en-GB" dirty="0"/>
          </a:p>
          <a:p>
            <a:r>
              <a:rPr lang="en-US" u="sng" dirty="0"/>
              <a:t>Strategic Issues</a:t>
            </a:r>
            <a:endParaRPr lang="en-GB" dirty="0"/>
          </a:p>
          <a:p>
            <a:pPr lvl="0"/>
            <a:r>
              <a:rPr lang="en-US" dirty="0"/>
              <a:t>Planning and objectives</a:t>
            </a:r>
            <a:endParaRPr lang="en-GB" dirty="0"/>
          </a:p>
          <a:p>
            <a:pPr lvl="0"/>
            <a:r>
              <a:rPr lang="en-US" dirty="0"/>
              <a:t>Risk evaluation and process for board review </a:t>
            </a:r>
            <a:endParaRPr lang="en-GB" dirty="0"/>
          </a:p>
          <a:p>
            <a:pPr lvl="0"/>
            <a:r>
              <a:rPr lang="en-US" dirty="0"/>
              <a:t>Human resources and senior management succession</a:t>
            </a:r>
            <a:endParaRPr lang="en-GB" dirty="0"/>
          </a:p>
          <a:p>
            <a:pPr lvl="0"/>
            <a:r>
              <a:rPr lang="en-US" dirty="0"/>
              <a:t>Relations with shareholder and stakeholders</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6049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ZW" dirty="0"/>
              <a:t>Board Evaluation </a:t>
            </a: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US" u="sng" dirty="0"/>
              <a:t>Governance and leadership</a:t>
            </a:r>
            <a:endParaRPr lang="en-GB" dirty="0"/>
          </a:p>
          <a:p>
            <a:pPr lvl="0"/>
            <a:r>
              <a:rPr lang="en-US" dirty="0"/>
              <a:t>Compliance and ethical framework</a:t>
            </a:r>
            <a:endParaRPr lang="en-GB" dirty="0"/>
          </a:p>
          <a:p>
            <a:pPr lvl="0"/>
            <a:r>
              <a:rPr lang="en-US" dirty="0"/>
              <a:t>Board structures and composition</a:t>
            </a:r>
            <a:endParaRPr lang="en-GB" dirty="0"/>
          </a:p>
          <a:p>
            <a:pPr lvl="0"/>
            <a:r>
              <a:rPr lang="en-US" dirty="0"/>
              <a:t>Leadership of the board</a:t>
            </a:r>
            <a:endParaRPr lang="en-GB" dirty="0"/>
          </a:p>
          <a:p>
            <a:pPr lvl="0"/>
            <a:r>
              <a:rPr lang="en-US" dirty="0"/>
              <a:t>Board functions</a:t>
            </a:r>
            <a:endParaRPr lang="en-GB" dirty="0"/>
          </a:p>
          <a:p>
            <a:pPr lvl="0"/>
            <a:endParaRPr lang="en-GB" u="sng" dirty="0"/>
          </a:p>
          <a:p>
            <a:pPr lvl="0"/>
            <a:r>
              <a:rPr lang="en-US" u="sng" dirty="0"/>
              <a:t>Board Monitoring and Oversight</a:t>
            </a:r>
            <a:endParaRPr lang="en-GB" dirty="0"/>
          </a:p>
          <a:p>
            <a:pPr lvl="0"/>
            <a:r>
              <a:rPr lang="en-US" dirty="0"/>
              <a:t>Meeting processes and agenda formulation</a:t>
            </a:r>
            <a:endParaRPr lang="en-GB" dirty="0"/>
          </a:p>
          <a:p>
            <a:pPr lvl="0"/>
            <a:r>
              <a:rPr lang="en-US" dirty="0"/>
              <a:t>Financial and operational reporting</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3070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Prevention of Mismanagement</a:t>
            </a:r>
            <a:endParaRPr lang="en-GB" dirty="0"/>
          </a:p>
        </p:txBody>
      </p:sp>
      <p:sp>
        <p:nvSpPr>
          <p:cNvPr id="3" name="Content Placeholder 2"/>
          <p:cNvSpPr>
            <a:spLocks noGrp="1"/>
          </p:cNvSpPr>
          <p:nvPr>
            <p:ph idx="1"/>
          </p:nvPr>
        </p:nvSpPr>
        <p:spPr/>
        <p:txBody>
          <a:bodyPr>
            <a:normAutofit lnSpcReduction="10000"/>
          </a:bodyPr>
          <a:lstStyle/>
          <a:p>
            <a:pPr lvl="0"/>
            <a:r>
              <a:rPr lang="en-US" u="sng" dirty="0"/>
              <a:t>Meaning of Mismanagement:</a:t>
            </a:r>
            <a:r>
              <a:rPr lang="en-US" dirty="0"/>
              <a:t> </a:t>
            </a:r>
            <a:br>
              <a:rPr lang="en-US" dirty="0"/>
            </a:br>
            <a:r>
              <a:rPr lang="en-US" b="1" i="1" dirty="0"/>
              <a:t>Acts of executive directors and other senior managers that cause serious financial damage to the company.</a:t>
            </a:r>
            <a:endParaRPr lang="en-GB" sz="2400" dirty="0"/>
          </a:p>
          <a:p>
            <a:r>
              <a:rPr lang="en-US" u="sng" dirty="0"/>
              <a:t>Examples of mismanagement:</a:t>
            </a:r>
            <a:endParaRPr lang="en-GB" sz="2400" dirty="0"/>
          </a:p>
          <a:p>
            <a:r>
              <a:rPr lang="en-US" dirty="0"/>
              <a:t>Infighting among directors normally common with family businesses</a:t>
            </a:r>
            <a:endParaRPr lang="en-GB" sz="1600" dirty="0"/>
          </a:p>
          <a:p>
            <a:r>
              <a:rPr lang="en-US" dirty="0"/>
              <a:t>Continued illegality of Board of Directors</a:t>
            </a:r>
            <a:endParaRPr lang="en-GB" sz="1600" dirty="0"/>
          </a:p>
          <a:p>
            <a:r>
              <a:rPr lang="en-US" dirty="0"/>
              <a:t>Sale of company assets against all sense of rationality</a:t>
            </a:r>
            <a:endParaRPr lang="en-GB" sz="1600" dirty="0"/>
          </a:p>
          <a:p>
            <a:r>
              <a:rPr lang="en-US" dirty="0"/>
              <a:t>Diversion of company funds for benefit of majority group or for unknown or unwarranted or unknown purpose</a:t>
            </a:r>
            <a:endParaRPr lang="en-GB" sz="1600" dirty="0"/>
          </a:p>
          <a:p>
            <a:r>
              <a:rPr lang="en-US" dirty="0"/>
              <a:t>Permitting unauthorized persons to operate company’s bank or credit account</a:t>
            </a:r>
            <a:endParaRPr lang="en-GB" sz="1600" dirty="0"/>
          </a:p>
          <a:p>
            <a:r>
              <a:rPr lang="en-US" dirty="0"/>
              <a:t>Looseness in recovery of embezzled funds</a:t>
            </a:r>
            <a:endParaRPr lang="en-GB" sz="1600" dirty="0"/>
          </a:p>
        </p:txBody>
      </p:sp>
    </p:spTree>
    <p:extLst>
      <p:ext uri="{BB962C8B-B14F-4D97-AF65-F5344CB8AC3E}">
        <p14:creationId xmlns:p14="http://schemas.microsoft.com/office/powerpoint/2010/main" val="114477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US" sz="3300"/>
              <a:t>Prevention of Mismanagement</a:t>
            </a:r>
            <a:endParaRPr lang="en-GB" sz="330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GB" dirty="0"/>
              <a:t>Careless </a:t>
            </a:r>
            <a:r>
              <a:rPr lang="en-US" dirty="0"/>
              <a:t>disbursement of loans that makes recovery of principal and interest difficult or impossible</a:t>
            </a:r>
            <a:endParaRPr lang="en-GB"/>
          </a:p>
          <a:p>
            <a:r>
              <a:rPr lang="en-US" dirty="0"/>
              <a:t>Infighting among directors and continuation in office even after expiry of term</a:t>
            </a:r>
            <a:endParaRPr lang="en-GB"/>
          </a:p>
          <a:p>
            <a:r>
              <a:rPr lang="en-US" dirty="0"/>
              <a:t>Sale of company’s assets at low prices and without compliance with relevant legislation</a:t>
            </a:r>
            <a:endParaRPr lang="en-GB"/>
          </a:p>
          <a:p>
            <a:r>
              <a:rPr lang="en-US" dirty="0"/>
              <a:t>Acting in violation of statutory provisions and articles of the company e.g. meetings without proper notice; transferring shares without offering them to existing shareholders; loading company with higher rentals by careless shifting of company’s office</a:t>
            </a:r>
            <a:endParaRPr lang="en-GB"/>
          </a:p>
          <a:p>
            <a:r>
              <a:rPr lang="en-US" dirty="0"/>
              <a:t>Collusive sale or lending institution’s assets</a:t>
            </a:r>
            <a:endParaRPr lang="en-GB"/>
          </a:p>
          <a:p>
            <a:r>
              <a:rPr lang="en-US" dirty="0"/>
              <a:t>Non-appearance of names of legitimate shareholders in the register of members.</a:t>
            </a:r>
            <a:endParaRPr lang="en-GB"/>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7424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7334" y="1253067"/>
            <a:ext cx="6155266" cy="4351866"/>
          </a:xfrm>
        </p:spPr>
        <p:txBody>
          <a:bodyPr anchor="ctr">
            <a:normAutofit/>
          </a:bodyPr>
          <a:lstStyle/>
          <a:p>
            <a:r>
              <a:rPr lang="en-US" dirty="0"/>
              <a:t>A yearly meeting of stakeholders especially for holding elections and reporting on the years events.  Matters generally permitted at the AGM are:</a:t>
            </a:r>
            <a:endParaRPr lang="en-GB" dirty="0"/>
          </a:p>
          <a:p>
            <a:r>
              <a:rPr lang="en-US" dirty="0"/>
              <a:t>Adoption of Audited Annual financial statements (income statement, Balance Sheet, changes in equity, cash flow statement). </a:t>
            </a:r>
            <a:endParaRPr lang="en-GB" dirty="0"/>
          </a:p>
          <a:p>
            <a:pPr lvl="0"/>
            <a:r>
              <a:rPr lang="en-US" dirty="0"/>
              <a:t>Election of directors</a:t>
            </a:r>
          </a:p>
          <a:p>
            <a:pPr lvl="0"/>
            <a:r>
              <a:rPr lang="en-US" dirty="0"/>
              <a:t>Approval of Directors’ fees</a:t>
            </a:r>
            <a:endParaRPr lang="en-GB" dirty="0"/>
          </a:p>
          <a:p>
            <a:pPr lvl="0"/>
            <a:r>
              <a:rPr lang="en-US" dirty="0"/>
              <a:t>Loans to Directors and Managers</a:t>
            </a:r>
            <a:endParaRPr lang="en-GB" dirty="0"/>
          </a:p>
          <a:p>
            <a:pPr lvl="0"/>
            <a:r>
              <a:rPr lang="en-US" dirty="0"/>
              <a:t>Appointment of Auditors</a:t>
            </a:r>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829658" y="1253067"/>
            <a:ext cx="3371742" cy="4351866"/>
          </a:xfrm>
        </p:spPr>
        <p:txBody>
          <a:bodyPr anchor="ctr">
            <a:normAutofit/>
          </a:bodyPr>
          <a:lstStyle/>
          <a:p>
            <a:br>
              <a:rPr lang="en-US">
                <a:solidFill>
                  <a:schemeClr val="bg1"/>
                </a:solidFill>
              </a:rPr>
            </a:br>
            <a:r>
              <a:rPr lang="en-US">
                <a:solidFill>
                  <a:schemeClr val="bg1"/>
                </a:solidFill>
              </a:rPr>
              <a:t>Annual General Meeting</a:t>
            </a:r>
            <a:br>
              <a:rPr lang="en-GB">
                <a:solidFill>
                  <a:schemeClr val="bg1"/>
                </a:solidFill>
              </a:rPr>
            </a:br>
            <a:endParaRPr lang="en-GB">
              <a:solidFill>
                <a:schemeClr val="bg1"/>
              </a:solidFill>
            </a:endParaRPr>
          </a:p>
        </p:txBody>
      </p:sp>
    </p:spTree>
    <p:extLst>
      <p:ext uri="{BB962C8B-B14F-4D97-AF65-F5344CB8AC3E}">
        <p14:creationId xmlns:p14="http://schemas.microsoft.com/office/powerpoint/2010/main" val="162819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pPr>
              <a:lnSpc>
                <a:spcPct val="90000"/>
              </a:lnSpc>
            </a:pPr>
            <a:br>
              <a:rPr lang="en-US" sz="2800"/>
            </a:br>
            <a:r>
              <a:rPr lang="en-US" sz="2800"/>
              <a:t>Annual General Meeting</a:t>
            </a:r>
            <a:br>
              <a:rPr lang="en-GB" sz="2800"/>
            </a:br>
            <a:endParaRPr lang="en-GB" sz="2800"/>
          </a:p>
        </p:txBody>
      </p:sp>
      <p:pic>
        <p:nvPicPr>
          <p:cNvPr id="5" name="Picture 4" descr="Pen placed on top of a signature line">
            <a:extLst>
              <a:ext uri="{FF2B5EF4-FFF2-40B4-BE49-F238E27FC236}">
                <a16:creationId xmlns:a16="http://schemas.microsoft.com/office/drawing/2014/main" id="{21BA0395-13FC-6B93-A365-9EC8B68B00BE}"/>
              </a:ext>
            </a:extLst>
          </p:cNvPr>
          <p:cNvPicPr>
            <a:picLocks noChangeAspect="1"/>
          </p:cNvPicPr>
          <p:nvPr/>
        </p:nvPicPr>
        <p:blipFill rotWithShape="1">
          <a:blip r:embed="rId2"/>
          <a:srcRect l="65015" r="8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pPr lvl="0"/>
            <a:r>
              <a:rPr lang="en-US" dirty="0"/>
              <a:t>Authorization to pay audit fees</a:t>
            </a:r>
            <a:endParaRPr lang="en-GB" dirty="0"/>
          </a:p>
          <a:p>
            <a:pPr lvl="0"/>
            <a:r>
              <a:rPr lang="en-US" dirty="0"/>
              <a:t>Declaration of dividend</a:t>
            </a:r>
            <a:endParaRPr lang="en-GB" dirty="0"/>
          </a:p>
          <a:p>
            <a:pPr lvl="0"/>
            <a:r>
              <a:rPr lang="en-US" dirty="0"/>
              <a:t>Placing unissued shares under control of directors</a:t>
            </a:r>
            <a:endParaRPr lang="en-GB" dirty="0"/>
          </a:p>
          <a:p>
            <a:pPr lvl="0"/>
            <a:r>
              <a:rPr lang="en-US" dirty="0"/>
              <a:t>Reserving shares for share schemes</a:t>
            </a:r>
            <a:endParaRPr lang="en-GB" dirty="0"/>
          </a:p>
          <a:p>
            <a:pPr lvl="0"/>
            <a:r>
              <a:rPr lang="en-US" dirty="0"/>
              <a:t>Stock exchange transactions/special business </a:t>
            </a:r>
            <a:endParaRPr lang="en-GB" dirty="0"/>
          </a:p>
          <a:p>
            <a:endParaRPr lang="en-GB" dirty="0"/>
          </a:p>
        </p:txBody>
      </p:sp>
    </p:spTree>
    <p:extLst>
      <p:ext uri="{BB962C8B-B14F-4D97-AF65-F5344CB8AC3E}">
        <p14:creationId xmlns:p14="http://schemas.microsoft.com/office/powerpoint/2010/main" val="625252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br>
              <a:rPr lang="en-US" dirty="0"/>
            </a:br>
            <a:r>
              <a:rPr lang="en-US" dirty="0"/>
              <a:t>Extra-Ordinary General Meeting</a:t>
            </a:r>
            <a:br>
              <a:rPr lang="en-GB" dirty="0"/>
            </a:br>
            <a:r>
              <a:rPr lang="en-US" b="1" dirty="0"/>
              <a:t> </a:t>
            </a: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US" dirty="0"/>
              <a:t>A meeting of members or stakeholders to transact a specific type of business which needs members decisions.</a:t>
            </a:r>
          </a:p>
          <a:p>
            <a:pPr marL="0" indent="0">
              <a:buNone/>
            </a:pPr>
            <a:endParaRPr lang="en-GB" dirty="0"/>
          </a:p>
          <a:p>
            <a:r>
              <a:rPr lang="en-US" dirty="0"/>
              <a:t>Stakeholders sometimes demand accountability of the Board of directors through: </a:t>
            </a:r>
            <a:endParaRPr lang="en-GB" dirty="0"/>
          </a:p>
          <a:p>
            <a:pPr lvl="0"/>
            <a:r>
              <a:rPr lang="en-US" dirty="0"/>
              <a:t>Clear objectives/targets of the company. </a:t>
            </a:r>
            <a:endParaRPr lang="en-GB" dirty="0"/>
          </a:p>
          <a:p>
            <a:pPr lvl="0"/>
            <a:r>
              <a:rPr lang="en-US" dirty="0"/>
              <a:t>A well formulated strategy for achieving these objectives </a:t>
            </a:r>
            <a:endParaRPr lang="en-GB" dirty="0"/>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19773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pPr>
              <a:lnSpc>
                <a:spcPct val="90000"/>
              </a:lnSpc>
            </a:pPr>
            <a:br>
              <a:rPr lang="en-US" sz="2800"/>
            </a:br>
            <a:r>
              <a:rPr lang="en-US" sz="2800"/>
              <a:t>Extra-Ordinary General Meeting</a:t>
            </a:r>
            <a:br>
              <a:rPr lang="en-GB" sz="2800"/>
            </a:br>
            <a:r>
              <a:rPr lang="en-US" sz="2800" b="1"/>
              <a:t> </a:t>
            </a:r>
            <a:endParaRPr lang="en-GB" sz="2800"/>
          </a:p>
        </p:txBody>
      </p:sp>
      <p:pic>
        <p:nvPicPr>
          <p:cNvPr id="5" name="Picture 4" descr="Puzzle pieces">
            <a:extLst>
              <a:ext uri="{FF2B5EF4-FFF2-40B4-BE49-F238E27FC236}">
                <a16:creationId xmlns:a16="http://schemas.microsoft.com/office/drawing/2014/main" id="{001D4053-AC48-3C46-A3D8-8E79E17FACC6}"/>
              </a:ext>
            </a:extLst>
          </p:cNvPr>
          <p:cNvPicPr>
            <a:picLocks noChangeAspect="1"/>
          </p:cNvPicPr>
          <p:nvPr/>
        </p:nvPicPr>
        <p:blipFill rotWithShape="1">
          <a:blip r:embed="rId2"/>
          <a:srcRect l="43916" r="29609"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849562" y="2160589"/>
            <a:ext cx="6424440" cy="3880773"/>
          </a:xfrm>
        </p:spPr>
        <p:txBody>
          <a:bodyPr>
            <a:normAutofit/>
          </a:bodyPr>
          <a:lstStyle/>
          <a:p>
            <a:pPr lvl="0"/>
            <a:r>
              <a:rPr lang="en-US" dirty="0"/>
              <a:t>A financing policy to pay for implementation of the strategy</a:t>
            </a:r>
            <a:endParaRPr lang="en-GB" dirty="0"/>
          </a:p>
          <a:p>
            <a:pPr lvl="0"/>
            <a:r>
              <a:rPr lang="en-US" dirty="0"/>
              <a:t>Capital expenditure and revenue plans</a:t>
            </a:r>
            <a:endParaRPr lang="en-GB" dirty="0"/>
          </a:p>
          <a:p>
            <a:pPr lvl="0"/>
            <a:r>
              <a:rPr lang="en-US" dirty="0"/>
              <a:t>An openness in communications by the board with the stakeholders (including regular meetings to discuss long term issues facing the company).</a:t>
            </a:r>
            <a:endParaRPr lang="en-GB" dirty="0"/>
          </a:p>
          <a:p>
            <a:pPr lvl="0"/>
            <a:r>
              <a:rPr lang="en-US" dirty="0"/>
              <a:t>Minimization of conflicts of interest between directors and stakeholders by closely linking reward with the achievement of the company’s objectives. </a:t>
            </a:r>
            <a:endParaRPr lang="en-GB" dirty="0"/>
          </a:p>
        </p:txBody>
      </p:sp>
    </p:spTree>
    <p:extLst>
      <p:ext uri="{BB962C8B-B14F-4D97-AF65-F5344CB8AC3E}">
        <p14:creationId xmlns:p14="http://schemas.microsoft.com/office/powerpoint/2010/main" val="4292198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US" b="1" dirty="0"/>
              <a:t>The General Public – corporate social responsibility</a:t>
            </a:r>
            <a:br>
              <a:rPr lang="en-GB" dirty="0"/>
            </a:br>
            <a:r>
              <a:rPr lang="en-US" dirty="0"/>
              <a:t> </a:t>
            </a:r>
            <a:br>
              <a:rPr lang="en-GB" dirty="0"/>
            </a:b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r>
              <a:rPr lang="en-US" dirty="0"/>
              <a:t>Best managed companies are those that are aware of their corporate social responsibilities, i.e. responsibilities towards all stakeholders and society as a whole.</a:t>
            </a:r>
            <a:endParaRPr lang="en-GB" dirty="0"/>
          </a:p>
          <a:p>
            <a:r>
              <a:rPr lang="en-US" dirty="0"/>
              <a:t>Corporate social responsibility refers to business decision making linked to ethical values, compliance with legal requirements and respect for people, communities and the environment. </a:t>
            </a:r>
          </a:p>
          <a:p>
            <a:r>
              <a:rPr lang="en-US" dirty="0"/>
              <a:t>Major issues of corporate responsibility vary from one company to another, according to its circumstances, but include:</a:t>
            </a:r>
            <a:endParaRPr lang="en-GB" dirty="0"/>
          </a:p>
          <a:p>
            <a:pPr lvl="0"/>
            <a:r>
              <a:rPr lang="en-US" dirty="0"/>
              <a:t>Minimizing damage to the environment and promoting sustainable business development, i.e. business growth that does not have adverse long term consequences for the environment and the earth.</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33686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US" b="1" dirty="0"/>
              <a:t>The General Public – corporate social responsibility</a:t>
            </a:r>
            <a:br>
              <a:rPr lang="en-GB" dirty="0"/>
            </a:br>
            <a:r>
              <a:rPr lang="en-US" dirty="0"/>
              <a:t> </a:t>
            </a:r>
            <a:br>
              <a:rPr lang="en-GB" dirty="0"/>
            </a:br>
            <a:endParaRPr lang="en-GB"/>
          </a:p>
        </p:txBody>
      </p:sp>
      <p:sp>
        <p:nvSpPr>
          <p:cNvPr id="3" name="Content Placeholder 2"/>
          <p:cNvSpPr>
            <a:spLocks noGrp="1"/>
          </p:cNvSpPr>
          <p:nvPr>
            <p:ph idx="1"/>
          </p:nvPr>
        </p:nvSpPr>
        <p:spPr>
          <a:xfrm>
            <a:off x="4654295" y="816638"/>
            <a:ext cx="4619706" cy="5224724"/>
          </a:xfrm>
        </p:spPr>
        <p:txBody>
          <a:bodyPr anchor="ctr">
            <a:normAutofit/>
          </a:bodyPr>
          <a:lstStyle/>
          <a:p>
            <a:r>
              <a:rPr lang="en-US" dirty="0"/>
              <a:t>Having liberal employment policies.</a:t>
            </a:r>
            <a:endParaRPr lang="en-GB" dirty="0"/>
          </a:p>
          <a:p>
            <a:pPr lvl="0"/>
            <a:r>
              <a:rPr lang="en-US" dirty="0"/>
              <a:t>Investing money in local communities.</a:t>
            </a:r>
            <a:endParaRPr lang="en-GB" dirty="0"/>
          </a:p>
          <a:p>
            <a:pPr lvl="0"/>
            <a:r>
              <a:rPr lang="en-US" dirty="0"/>
              <a:t>Helping in the fight against crime.</a:t>
            </a:r>
            <a:endParaRPr lang="en-GB" dirty="0"/>
          </a:p>
          <a:p>
            <a:r>
              <a:rPr lang="en-GB" dirty="0"/>
              <a:t>Mervyn King in his book the “Transient Caretakers” (2009) draws attention to the all important question of how companies make money as being at the centre stage of corporate responsibility.  The answer is companies should make their money ethically and lawfully and exploiting resources sustainably.</a:t>
            </a:r>
          </a:p>
        </p:txBody>
      </p:sp>
    </p:spTree>
    <p:extLst>
      <p:ext uri="{BB962C8B-B14F-4D97-AF65-F5344CB8AC3E}">
        <p14:creationId xmlns:p14="http://schemas.microsoft.com/office/powerpoint/2010/main" val="40271319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585</TotalTime>
  <Words>1257</Words>
  <Application>Microsoft Macintosh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Board of Directors Chairman, CEO, Board Evaluation, Mismanagement, Meetings, and CSR</vt:lpstr>
      <vt:lpstr>Learning Objectives</vt:lpstr>
      <vt:lpstr> The Role of entity’s Board Chairman   </vt:lpstr>
      <vt:lpstr> The Role of entity’s Board Chairman   </vt:lpstr>
      <vt:lpstr> The Role of entity’s Board Chairman   </vt:lpstr>
      <vt:lpstr> The role of the entity’s CEO </vt:lpstr>
      <vt:lpstr> The role of the entity’s CEO </vt:lpstr>
      <vt:lpstr>The Company Lawyer and Corporate Governance </vt:lpstr>
      <vt:lpstr>Board Evaluation </vt:lpstr>
      <vt:lpstr>Board Evaluation </vt:lpstr>
      <vt:lpstr>Prevention of Mismanagement</vt:lpstr>
      <vt:lpstr>Prevention of Mismanagement</vt:lpstr>
      <vt:lpstr> Annual General Meeting </vt:lpstr>
      <vt:lpstr> Annual General Meeting </vt:lpstr>
      <vt:lpstr> Extra-Ordinary General Meeting  </vt:lpstr>
      <vt:lpstr> Extra-Ordinary General Meeting  </vt:lpstr>
      <vt:lpstr>The General Public – corporate social responsibility   </vt:lpstr>
      <vt:lpstr>The General Public – corporate social responsibility   </vt:lpstr>
    </vt:vector>
  </TitlesOfParts>
  <Company>SEF Queen Mary University of London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Economist</dc:creator>
  <cp:lastModifiedBy>Badir Miftah</cp:lastModifiedBy>
  <cp:revision>15</cp:revision>
  <dcterms:created xsi:type="dcterms:W3CDTF">2021-01-29T03:08:54Z</dcterms:created>
  <dcterms:modified xsi:type="dcterms:W3CDTF">2023-02-08T09:29:55Z</dcterms:modified>
</cp:coreProperties>
</file>