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58"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A5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A3D11-7E9B-4AB3-9529-EC058B56AA87}" v="373" dt="2022-04-25T17:47:03.500"/>
    <p1510:client id="{8F17F66F-00C2-3EDA-2BC8-77C666E36835}" v="1029" dt="2022-05-07T17:41:08.025"/>
    <p1510:client id="{D2B15500-5BBC-E0B8-B598-9EF182E1CCF8}" v="4389" dt="2022-05-07T15:41:06.101"/>
    <p1510:client id="{E9AA4505-B42B-78E2-14C8-2377BC1BFEE9}" v="12" dt="2022-05-07T17:43:14.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5620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5700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020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7351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6086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56383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6868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807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67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832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6087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5/10/2022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3596575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webmd.com/add-adhd/childhood-adhd/when-teacher-recognizes-adhd-symptoms" TargetMode="External"/><Relationship Id="rId7" Type="http://schemas.openxmlformats.org/officeDocument/2006/relationships/hyperlink" Target="https://www.cdc.gov/ncbddd/adhd/diagnosis.html#:~:text=There%20is%20no%20single%20test%20to%20diagnose%20ADHD%2C,find%20out%20if%20the%20symptoms%20fit%20the%20diagnosis" TargetMode="External"/><Relationship Id="rId2" Type="http://schemas.openxmlformats.org/officeDocument/2006/relationships/hyperlink" Target="https://www.gulfbend.org/poc/view_doc.php?type=doc&amp;id=13857&amp;cn=3#:~:text=Signs%20of%20ADHD%20in%20children%27s%20peer%20relationships%3A%201,or%20otherwise%20seek%20attention%3B%20and%2C%20More%20items...%20" TargetMode="External"/><Relationship Id="rId1" Type="http://schemas.openxmlformats.org/officeDocument/2006/relationships/slideLayout" Target="../slideLayouts/slideLayout2.xml"/><Relationship Id="rId6" Type="http://schemas.openxmlformats.org/officeDocument/2006/relationships/hyperlink" Target="https://challengingbehavioursupport.org.uk/programme/lego-based-therapy/" TargetMode="External"/><Relationship Id="rId5" Type="http://schemas.openxmlformats.org/officeDocument/2006/relationships/hyperlink" Target="https://chadd.org/for-professionals/diagnosis-in-children/" TargetMode="External"/><Relationship Id="rId4" Type="http://schemas.openxmlformats.org/officeDocument/2006/relationships/hyperlink" Target="https://www.autism.org.uk/advice-and-guidance/professional-practice/lego-pilot"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attention-deficit-hyperactivity-disorder-adhd/%C2%A0" TargetMode="External"/><Relationship Id="rId3" Type="http://schemas.openxmlformats.org/officeDocument/2006/relationships/hyperlink" Target="https://www.healthline.com/health/adhd/causes" TargetMode="External"/><Relationship Id="rId7" Type="http://schemas.openxmlformats.org/officeDocument/2006/relationships/hyperlink" Target="https://psycnet.apa.org/record/2014-57877-008" TargetMode="External"/><Relationship Id="rId12" Type="http://schemas.openxmlformats.org/officeDocument/2006/relationships/hyperlink" Target="https://www.gosh.nhs.uk/conditions-and-treatments/general-medical-conditions/attention-deficit-hyperactivity-disorder-adhd/" TargetMode="External"/><Relationship Id="rId2" Type="http://schemas.openxmlformats.org/officeDocument/2006/relationships/hyperlink" Target="https://www.speechtherapycompany.co.uk/what-is-lego-therapy-and-how-can-it-help-develop-social-skills/" TargetMode="External"/><Relationship Id="rId1" Type="http://schemas.openxmlformats.org/officeDocument/2006/relationships/slideLayout" Target="../slideLayouts/slideLayout2.xml"/><Relationship Id="rId6" Type="http://schemas.openxmlformats.org/officeDocument/2006/relationships/hyperlink" Target="https://tinyurl.com/yc7v3xah" TargetMode="External"/><Relationship Id="rId11" Type="http://schemas.openxmlformats.org/officeDocument/2006/relationships/hyperlink" Target="https://www.nhsinform.scot/illnesses-and-conditions/mental-health/attention-deficit-hyperactivity-disorder-adhd" TargetMode="External"/><Relationship Id="rId5" Type="http://schemas.openxmlformats.org/officeDocument/2006/relationships/hyperlink" Target="https://www.verywellmind.com/adhd-and-peer-relationships-20805" TargetMode="External"/><Relationship Id="rId10" Type="http://schemas.openxmlformats.org/officeDocument/2006/relationships/hyperlink" Target="https://www.nhs.uk/conditions/attention-deficit-hyperactivity-disorder-adhd/living-with/" TargetMode="External"/><Relationship Id="rId4" Type="http://schemas.openxmlformats.org/officeDocument/2006/relationships/hyperlink" Target="https://www.healthline.com/health/adhd/adhd-and-anger" TargetMode="External"/><Relationship Id="rId9" Type="http://schemas.openxmlformats.org/officeDocument/2006/relationships/hyperlink" Target="https://www.nhs.uk/conditions/attention-deficit-hyperactivity-disorder-adhd/treatmen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rileychildrens.org/connections/adhd-when-teachers-diagnose" TargetMode="External"/><Relationship Id="rId7" Type="http://schemas.openxmlformats.org/officeDocument/2006/relationships/hyperlink" Target="https://gov.wales/sites/default/files/publications/2021-03/210326-the-additional-learning-needs-code-for-wales-2021.pdf" TargetMode="External"/><Relationship Id="rId2" Type="http://schemas.openxmlformats.org/officeDocument/2006/relationships/hyperlink" Target="https://assets.publishing.service.gov.uk/government/uploads/system/uploads/attachment_data/file/370686/HT_briefing_layoutvFINALvii.pdf" TargetMode="External"/><Relationship Id="rId1" Type="http://schemas.openxmlformats.org/officeDocument/2006/relationships/slideLayout" Target="../slideLayouts/slideLayout2.xml"/><Relationship Id="rId6" Type="http://schemas.openxmlformats.org/officeDocument/2006/relationships/hyperlink" Target="https://www.theglobeandmail.com/opinion/article-adults-have-adhd-we-should-have-accessible-care-too/" TargetMode="External"/><Relationship Id="rId5" Type="http://schemas.openxmlformats.org/officeDocument/2006/relationships/hyperlink" Target="https://www.youtube.com/watch?v=AmIuwUZBygI" TargetMode="External"/><Relationship Id="rId4" Type="http://schemas.openxmlformats.org/officeDocument/2006/relationships/hyperlink" Target="https://www.healthline.com/health/parenting/antisocial-behavior-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B45732-9A99-B70B-6ACC-6946251D3379}"/>
              </a:ext>
            </a:extLst>
          </p:cNvPr>
          <p:cNvSpPr txBox="1"/>
          <p:nvPr/>
        </p:nvSpPr>
        <p:spPr>
          <a:xfrm>
            <a:off x="-34757" y="3051"/>
            <a:ext cx="12254536" cy="623248"/>
          </a:xfrm>
          <a:prstGeom prst="rect">
            <a:avLst/>
          </a:prstGeom>
          <a:solidFill>
            <a:srgbClr val="FFFF00"/>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1800" b="1" u="sng">
                <a:solidFill>
                  <a:schemeClr val="accent1"/>
                </a:solidFill>
                <a:ea typeface="+mn-lt"/>
                <a:cs typeface="+mn-lt"/>
              </a:rPr>
              <a:t>Attention Deficit Hyperactivity Disorder (ADHD)</a:t>
            </a:r>
            <a:endParaRPr lang="en-US" b="1" u="sng">
              <a:solidFill>
                <a:schemeClr val="accent1"/>
              </a:solidFill>
              <a:ea typeface="Calibri"/>
              <a:cs typeface="Calibri"/>
            </a:endParaRPr>
          </a:p>
          <a:p>
            <a:pPr algn="ctr"/>
            <a:r>
              <a:rPr lang="en-GB">
                <a:ea typeface="Calibri"/>
                <a:cs typeface="Calibri"/>
              </a:rPr>
              <a:t>1909661 ECEY6006/C                                                                                          Word Count:-923</a:t>
            </a:r>
            <a:endParaRPr lang="en-GB"/>
          </a:p>
        </p:txBody>
      </p:sp>
      <p:sp>
        <p:nvSpPr>
          <p:cNvPr id="8" name="TextBox 7">
            <a:extLst>
              <a:ext uri="{FF2B5EF4-FFF2-40B4-BE49-F238E27FC236}">
                <a16:creationId xmlns:a16="http://schemas.microsoft.com/office/drawing/2014/main" id="{0577983F-B0C3-785F-DBFD-DCF54F9BB254}"/>
              </a:ext>
            </a:extLst>
          </p:cNvPr>
          <p:cNvSpPr txBox="1"/>
          <p:nvPr/>
        </p:nvSpPr>
        <p:spPr>
          <a:xfrm>
            <a:off x="17714722" y="14569326"/>
            <a:ext cx="2274731" cy="692497"/>
          </a:xfrm>
          <a:prstGeom prst="rect">
            <a:avLst/>
          </a:prstGeom>
          <a:solidFill>
            <a:schemeClr val="accent1">
              <a:lumMod val="20000"/>
              <a:lumOff val="8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1350">
                <a:ea typeface="Calibri"/>
                <a:cs typeface="Calibri"/>
              </a:rPr>
              <a:t>1909661</a:t>
            </a:r>
          </a:p>
          <a:p>
            <a:r>
              <a:rPr lang="en-GB" sz="1350">
                <a:ea typeface="Calibri"/>
                <a:cs typeface="Calibri"/>
              </a:rPr>
              <a:t>ECEY6006</a:t>
            </a:r>
          </a:p>
          <a:p>
            <a:r>
              <a:rPr lang="en-GB" sz="1350">
                <a:ea typeface="Calibri"/>
                <a:cs typeface="Calibri"/>
              </a:rPr>
              <a:t>Word Count- </a:t>
            </a:r>
          </a:p>
        </p:txBody>
      </p:sp>
      <p:sp>
        <p:nvSpPr>
          <p:cNvPr id="19" name="TextBox 18">
            <a:extLst>
              <a:ext uri="{FF2B5EF4-FFF2-40B4-BE49-F238E27FC236}">
                <a16:creationId xmlns:a16="http://schemas.microsoft.com/office/drawing/2014/main" id="{04B2D0C6-DAF8-DF04-227B-B37A635C3E2D}"/>
              </a:ext>
            </a:extLst>
          </p:cNvPr>
          <p:cNvSpPr txBox="1"/>
          <p:nvPr/>
        </p:nvSpPr>
        <p:spPr>
          <a:xfrm>
            <a:off x="3241138" y="632882"/>
            <a:ext cx="3310010" cy="300082"/>
          </a:xfrm>
          <a:prstGeom prst="rect">
            <a:avLst/>
          </a:prstGeom>
          <a:solidFill>
            <a:srgbClr val="FFC000"/>
          </a:solidFill>
          <a:ln>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500" b="1">
                <a:ea typeface="Calibri"/>
                <a:cs typeface="Calibri"/>
              </a:rPr>
              <a:t>Identification and Diagnosis</a:t>
            </a:r>
          </a:p>
        </p:txBody>
      </p:sp>
      <p:sp>
        <p:nvSpPr>
          <p:cNvPr id="20" name="TextBox 19">
            <a:extLst>
              <a:ext uri="{FF2B5EF4-FFF2-40B4-BE49-F238E27FC236}">
                <a16:creationId xmlns:a16="http://schemas.microsoft.com/office/drawing/2014/main" id="{E2C96B35-D614-63B1-535D-22D8D2A82E4F}"/>
              </a:ext>
            </a:extLst>
          </p:cNvPr>
          <p:cNvSpPr txBox="1"/>
          <p:nvPr/>
        </p:nvSpPr>
        <p:spPr>
          <a:xfrm>
            <a:off x="3246337" y="933220"/>
            <a:ext cx="3302356" cy="5609228"/>
          </a:xfrm>
          <a:prstGeom prst="rect">
            <a:avLst/>
          </a:prstGeom>
          <a:solidFill>
            <a:schemeClr val="accent4">
              <a:lumMod val="20000"/>
              <a:lumOff val="8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900">
                <a:latin typeface="Arial"/>
                <a:ea typeface="+mn-lt"/>
                <a:cs typeface="+mn-lt"/>
              </a:rPr>
              <a:t>Smith et al. (2014) emphasises the need of early intervention in the treatment and support of ADHD. According to St. Louis Children's Hospital (2016) and Smeets and </a:t>
            </a:r>
            <a:r>
              <a:rPr lang="en-GB" sz="900" err="1">
                <a:latin typeface="Arial"/>
                <a:ea typeface="+mn-lt"/>
                <a:cs typeface="+mn-lt"/>
              </a:rPr>
              <a:t>Roelevelt</a:t>
            </a:r>
            <a:r>
              <a:rPr lang="en-GB" sz="900">
                <a:latin typeface="Arial"/>
                <a:ea typeface="+mn-lt"/>
                <a:cs typeface="+mn-lt"/>
              </a:rPr>
              <a:t> (2016), boys are diagnosed with ADHD earlier and more frequently than girls. Boys are more likely to present symptoms that are more visible and disruptive, making identification easier, whereas girls are more likely to present symptoms that are less noticeable, such as inattentiveness, which results in difficulty learning new information, making diagnosis and early intervention more difficult. Practitioners, on the other hand, are often among the first to recognise when a child has ADHD, as the symptoms impair several elements of the child's education (Bhandari,2021). Despite this, practitioners are unable to diagnose a child with ADHD, according to Riley Children's Health (2017). </a:t>
            </a:r>
          </a:p>
          <a:p>
            <a:r>
              <a:rPr lang="en-GB" sz="900">
                <a:latin typeface="Arial"/>
                <a:ea typeface="+mn-lt"/>
                <a:cs typeface="+mn-lt"/>
              </a:rPr>
              <a:t>According to Dey, Rao, and Shah (2012), behavioural symptoms are used to diagnose ADHD. </a:t>
            </a:r>
          </a:p>
          <a:p>
            <a:endParaRPr lang="en-GB" sz="900">
              <a:latin typeface="Arial"/>
              <a:ea typeface="+mn-lt"/>
              <a:cs typeface="+mn-lt"/>
            </a:endParaRPr>
          </a:p>
          <a:p>
            <a:r>
              <a:rPr lang="en-GB" sz="900">
                <a:latin typeface="Arial"/>
                <a:ea typeface="+mn-lt"/>
                <a:cs typeface="+mn-lt"/>
              </a:rPr>
              <a:t>According to the Centers for Disease Control and Prevention (2021), diagnosing ADHD entails numerous complex processes such as:</a:t>
            </a:r>
            <a:endParaRPr lang="en-GB">
              <a:latin typeface="Arial"/>
              <a:cs typeface="Calibri"/>
            </a:endParaRPr>
          </a:p>
          <a:p>
            <a:r>
              <a:rPr lang="en-GB" sz="900">
                <a:latin typeface="Arial"/>
                <a:ea typeface="+mn-lt"/>
                <a:cs typeface="+mn-lt"/>
              </a:rPr>
              <a:t> •Gathering detailed information about the child from teachers, other professionals, and parents, as well as the child when appropriate. </a:t>
            </a:r>
          </a:p>
          <a:p>
            <a:r>
              <a:rPr lang="en-GB" sz="900">
                <a:latin typeface="Arial"/>
                <a:ea typeface="+mn-lt"/>
                <a:cs typeface="+mn-lt"/>
              </a:rPr>
              <a:t>•To rule out any other ALN or medical problem, comprehensive checklist type tests, IQ and achievement testing, and general paediatric examinations should be performed.</a:t>
            </a:r>
          </a:p>
          <a:p>
            <a:r>
              <a:rPr lang="en-GB" sz="900">
                <a:latin typeface="Arial"/>
                <a:ea typeface="+mn-lt"/>
                <a:cs typeface="+mn-lt"/>
              </a:rPr>
              <a:t> •In order to gain a better knowledge of the child's family background, information on parents and siblings should be acquired (CHADD,2021). </a:t>
            </a:r>
          </a:p>
          <a:p>
            <a:endParaRPr lang="en-GB" sz="900">
              <a:latin typeface="Arial"/>
              <a:ea typeface="+mn-lt"/>
              <a:cs typeface="+mn-lt"/>
            </a:endParaRPr>
          </a:p>
          <a:p>
            <a:r>
              <a:rPr lang="en-GB" sz="900">
                <a:latin typeface="Arial"/>
                <a:ea typeface="+mn-lt"/>
                <a:cs typeface="+mn-lt"/>
              </a:rPr>
              <a:t>Once diagnosed, ADHD can be treated with proper educational support, parent support and advice, and medication if necessary, according to NHS inform (2022). To obtain a diagnosis, stringent criteria must be followed, which takes time (NHS,2018a). Parents may be provided with ADHD education and training sessions as additional support at this time.</a:t>
            </a:r>
          </a:p>
          <a:p>
            <a:endParaRPr lang="en-GB" sz="900">
              <a:ea typeface="Calibri" panose="020F0502020204030204"/>
              <a:cs typeface="Calibri" panose="020F0502020204030204"/>
            </a:endParaRPr>
          </a:p>
        </p:txBody>
      </p:sp>
      <p:pic>
        <p:nvPicPr>
          <p:cNvPr id="4" name="Picture 4" descr="Text&#10;&#10;Description automatically generated">
            <a:extLst>
              <a:ext uri="{FF2B5EF4-FFF2-40B4-BE49-F238E27FC236}">
                <a16:creationId xmlns:a16="http://schemas.microsoft.com/office/drawing/2014/main" id="{F9F1C946-E809-0DAB-2E8A-CF4B782F36C3}"/>
              </a:ext>
            </a:extLst>
          </p:cNvPr>
          <p:cNvPicPr>
            <a:picLocks noChangeAspect="1"/>
          </p:cNvPicPr>
          <p:nvPr/>
        </p:nvPicPr>
        <p:blipFill>
          <a:blip r:embed="rId3"/>
          <a:stretch>
            <a:fillRect/>
          </a:stretch>
        </p:blipFill>
        <p:spPr>
          <a:xfrm>
            <a:off x="10712667" y="1286"/>
            <a:ext cx="1504178" cy="621840"/>
          </a:xfrm>
          <a:prstGeom prst="rect">
            <a:avLst/>
          </a:prstGeom>
        </p:spPr>
      </p:pic>
      <p:sp>
        <p:nvSpPr>
          <p:cNvPr id="26" name="TextBox 25">
            <a:extLst>
              <a:ext uri="{FF2B5EF4-FFF2-40B4-BE49-F238E27FC236}">
                <a16:creationId xmlns:a16="http://schemas.microsoft.com/office/drawing/2014/main" id="{257954E5-B56E-DE0F-D6DF-56CA0E6503F0}"/>
              </a:ext>
            </a:extLst>
          </p:cNvPr>
          <p:cNvSpPr txBox="1"/>
          <p:nvPr/>
        </p:nvSpPr>
        <p:spPr>
          <a:xfrm>
            <a:off x="9485559" y="620602"/>
            <a:ext cx="2743200" cy="369332"/>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Strategies </a:t>
            </a:r>
          </a:p>
        </p:txBody>
      </p:sp>
      <p:sp>
        <p:nvSpPr>
          <p:cNvPr id="27" name="TextBox 26">
            <a:extLst>
              <a:ext uri="{FF2B5EF4-FFF2-40B4-BE49-F238E27FC236}">
                <a16:creationId xmlns:a16="http://schemas.microsoft.com/office/drawing/2014/main" id="{00F3A616-8A2E-621B-2A09-5A02A351743D}"/>
              </a:ext>
            </a:extLst>
          </p:cNvPr>
          <p:cNvSpPr txBox="1"/>
          <p:nvPr/>
        </p:nvSpPr>
        <p:spPr>
          <a:xfrm>
            <a:off x="6655561" y="634686"/>
            <a:ext cx="2743200" cy="369332"/>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Barriers </a:t>
            </a:r>
          </a:p>
        </p:txBody>
      </p:sp>
      <p:sp>
        <p:nvSpPr>
          <p:cNvPr id="2" name="TextBox 1">
            <a:extLst>
              <a:ext uri="{FF2B5EF4-FFF2-40B4-BE49-F238E27FC236}">
                <a16:creationId xmlns:a16="http://schemas.microsoft.com/office/drawing/2014/main" id="{D769B899-8594-7D99-75B7-E46812BAA3F8}"/>
              </a:ext>
            </a:extLst>
          </p:cNvPr>
          <p:cNvSpPr txBox="1"/>
          <p:nvPr/>
        </p:nvSpPr>
        <p:spPr>
          <a:xfrm>
            <a:off x="9460069" y="981478"/>
            <a:ext cx="2732468" cy="4247317"/>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ea typeface="+mn-lt"/>
                <a:cs typeface="+mn-lt"/>
              </a:rPr>
              <a:t>Lego therapy approaches may be used to help children with social relationships and communication, making it a beneficial strategy for children with ADHD (Green, 2019; Challenging Behaviour Support ,2022). Lego therapy has the potential to enhance cognitive and language experiences and approaches, highlighting the need of practitioners assisting children with an ALN in developing their own unique communication strategies (Brodie and Mather, 2017; Welsh Government, 2021).</a:t>
            </a:r>
            <a:endParaRPr lang="en-US" sz="900">
              <a:latin typeface="Arial"/>
              <a:ea typeface="+mn-lt"/>
              <a:cs typeface="+mn-lt"/>
            </a:endParaRPr>
          </a:p>
          <a:p>
            <a:r>
              <a:rPr lang="en-GB" sz="900">
                <a:latin typeface="Arial"/>
                <a:ea typeface="+mn-lt"/>
                <a:cs typeface="+mn-lt"/>
              </a:rPr>
              <a:t>According to Williams (2022), Lego Therapy must be led by a trained practitioner in a peaceful environment with a small group of children. Each child should be assigned to a separate position; there should be an engineer, a supplier, and a builder, each with their own set of tasks, and they will collaborate to achieve the end goal (Williams, 2022). Lego therapy strengthens a child's ability to:</a:t>
            </a:r>
          </a:p>
          <a:p>
            <a:r>
              <a:rPr lang="en-GB" sz="900">
                <a:latin typeface="Arial"/>
                <a:ea typeface="+mn-lt"/>
                <a:cs typeface="+mn-lt"/>
              </a:rPr>
              <a:t>•Manage their emotions</a:t>
            </a:r>
            <a:endParaRPr lang="en-US" sz="900">
              <a:latin typeface="Arial"/>
              <a:ea typeface="+mn-lt"/>
              <a:cs typeface="+mn-lt"/>
            </a:endParaRPr>
          </a:p>
          <a:p>
            <a:r>
              <a:rPr lang="en-GB" sz="900">
                <a:latin typeface="Arial"/>
                <a:ea typeface="+mn-lt"/>
                <a:cs typeface="+mn-lt"/>
              </a:rPr>
              <a:t> •Solve problems </a:t>
            </a:r>
            <a:endParaRPr lang="en-US" sz="900">
              <a:latin typeface="Arial"/>
              <a:ea typeface="+mn-lt"/>
              <a:cs typeface="+mn-lt"/>
            </a:endParaRPr>
          </a:p>
          <a:p>
            <a:r>
              <a:rPr lang="en-GB" sz="900">
                <a:latin typeface="Arial"/>
                <a:ea typeface="+mn-lt"/>
                <a:cs typeface="+mn-lt"/>
              </a:rPr>
              <a:t>•Communicate effectively</a:t>
            </a:r>
            <a:endParaRPr lang="en-US" sz="900">
              <a:latin typeface="Arial"/>
              <a:ea typeface="+mn-lt"/>
              <a:cs typeface="+mn-lt"/>
            </a:endParaRPr>
          </a:p>
          <a:p>
            <a:r>
              <a:rPr lang="en-GB" sz="900">
                <a:latin typeface="Arial"/>
                <a:ea typeface="+mn-lt"/>
                <a:cs typeface="+mn-lt"/>
              </a:rPr>
              <a:t>• Share ideas</a:t>
            </a:r>
            <a:endParaRPr lang="en-US" sz="900">
              <a:latin typeface="Arial"/>
              <a:ea typeface="+mn-lt"/>
              <a:cs typeface="+mn-lt"/>
            </a:endParaRPr>
          </a:p>
          <a:p>
            <a:r>
              <a:rPr lang="en-GB" sz="900">
                <a:latin typeface="Arial"/>
                <a:ea typeface="+mn-lt"/>
                <a:cs typeface="+mn-lt"/>
              </a:rPr>
              <a:t>Children with ADHD, on the other hand, have been found to become irritated with some of the session's restrictions due to their difficulty managing intense emotions (Cheng, 2016; Joy, 2020)</a:t>
            </a:r>
          </a:p>
          <a:p>
            <a:endParaRPr lang="en-GB" sz="900">
              <a:ea typeface="Calibri"/>
              <a:cs typeface="Calibri"/>
            </a:endParaRPr>
          </a:p>
        </p:txBody>
      </p:sp>
      <p:sp>
        <p:nvSpPr>
          <p:cNvPr id="5" name="TextBox 4">
            <a:extLst>
              <a:ext uri="{FF2B5EF4-FFF2-40B4-BE49-F238E27FC236}">
                <a16:creationId xmlns:a16="http://schemas.microsoft.com/office/drawing/2014/main" id="{C123A74A-8700-743D-B1B4-4F985BFDCD32}"/>
              </a:ext>
            </a:extLst>
          </p:cNvPr>
          <p:cNvSpPr txBox="1"/>
          <p:nvPr/>
        </p:nvSpPr>
        <p:spPr>
          <a:xfrm>
            <a:off x="6656231" y="1032457"/>
            <a:ext cx="2743200" cy="5355312"/>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ea typeface="+mn-lt"/>
                <a:cs typeface="+mn-lt"/>
              </a:rPr>
              <a:t>Medication can help people with ADHD manage their symptoms and improve their social and academic abilities (</a:t>
            </a:r>
            <a:r>
              <a:rPr lang="en-GB" sz="900" err="1">
                <a:latin typeface="Arial"/>
                <a:ea typeface="+mn-lt"/>
                <a:cs typeface="+mn-lt"/>
              </a:rPr>
              <a:t>Charach</a:t>
            </a:r>
            <a:r>
              <a:rPr lang="en-GB" sz="900">
                <a:latin typeface="Arial"/>
                <a:ea typeface="+mn-lt"/>
                <a:cs typeface="+mn-lt"/>
              </a:rPr>
              <a:t> and Fernandez, 2013; NHS, 2018a). However, 62 percent of youngsters who had previously been taken ADHD medication stopped taking it because of the negative side effects (Toomey et al. 2012). The following were some of the side effects: </a:t>
            </a:r>
            <a:endParaRPr lang="en-US" sz="900">
              <a:latin typeface="Arial"/>
              <a:ea typeface="+mn-lt"/>
              <a:cs typeface="+mn-lt"/>
            </a:endParaRPr>
          </a:p>
          <a:p>
            <a:pPr marL="171450" indent="-171450">
              <a:buFont typeface="Arial"/>
              <a:buChar char="•"/>
            </a:pPr>
            <a:r>
              <a:rPr lang="en-GB" sz="900">
                <a:latin typeface="Arial"/>
                <a:ea typeface="+mn-lt"/>
                <a:cs typeface="+mn-lt"/>
              </a:rPr>
              <a:t>Stomach aches</a:t>
            </a:r>
          </a:p>
          <a:p>
            <a:pPr marL="171450" indent="-171450">
              <a:buFont typeface="Arial"/>
              <a:buChar char="•"/>
            </a:pPr>
            <a:r>
              <a:rPr lang="en-GB" sz="900">
                <a:latin typeface="Arial"/>
                <a:ea typeface="+mn-lt"/>
                <a:cs typeface="+mn-lt"/>
              </a:rPr>
              <a:t>Headaches</a:t>
            </a:r>
          </a:p>
          <a:p>
            <a:pPr marL="171450" indent="-171450">
              <a:buFont typeface="Arial"/>
              <a:buChar char="•"/>
            </a:pPr>
            <a:r>
              <a:rPr lang="en-GB" sz="900">
                <a:latin typeface="Arial"/>
                <a:ea typeface="+mn-lt"/>
                <a:cs typeface="+mn-lt"/>
              </a:rPr>
              <a:t>Insomnia</a:t>
            </a:r>
          </a:p>
          <a:p>
            <a:pPr marL="171450" indent="-171450">
              <a:buFont typeface="Arial"/>
              <a:buChar char="•"/>
            </a:pPr>
            <a:r>
              <a:rPr lang="en-GB" sz="900">
                <a:latin typeface="Arial"/>
                <a:ea typeface="+mn-lt"/>
                <a:cs typeface="+mn-lt"/>
              </a:rPr>
              <a:t>Tics </a:t>
            </a:r>
          </a:p>
          <a:p>
            <a:pPr marL="171450" indent="-171450">
              <a:buFont typeface="Arial"/>
              <a:buChar char="•"/>
            </a:pPr>
            <a:r>
              <a:rPr lang="en-GB" sz="900">
                <a:latin typeface="Arial"/>
                <a:ea typeface="+mn-lt"/>
                <a:cs typeface="+mn-lt"/>
              </a:rPr>
              <a:t>Decreased appetite </a:t>
            </a:r>
          </a:p>
          <a:p>
            <a:pPr marL="171450" indent="-171450">
              <a:buFont typeface="Arial"/>
              <a:buChar char="•"/>
            </a:pPr>
            <a:r>
              <a:rPr lang="en-GB" sz="900">
                <a:latin typeface="Arial"/>
                <a:ea typeface="+mn-lt"/>
                <a:cs typeface="+mn-lt"/>
              </a:rPr>
              <a:t>Personality changes and depression </a:t>
            </a:r>
          </a:p>
          <a:p>
            <a:endParaRPr lang="en-GB" sz="900">
              <a:latin typeface="Arial"/>
              <a:ea typeface="+mn-lt"/>
              <a:cs typeface="+mn-lt"/>
            </a:endParaRPr>
          </a:p>
          <a:p>
            <a:r>
              <a:rPr lang="en-GB" sz="900">
                <a:latin typeface="Arial"/>
                <a:ea typeface="+mn-lt"/>
                <a:cs typeface="+mn-lt"/>
              </a:rPr>
              <a:t>These symptoms can have a significant impact on a child's health and well-being, as well as their academic achievement, even though there is little evidence that medication helps academic performance (Public Health England, 2014; Currie, Stabile, and Jones, 2014). </a:t>
            </a:r>
            <a:endParaRPr lang="en-US" sz="900">
              <a:latin typeface="Arial"/>
              <a:ea typeface="+mn-lt"/>
              <a:cs typeface="+mn-lt"/>
            </a:endParaRPr>
          </a:p>
          <a:p>
            <a:endParaRPr lang="en-GB" sz="900">
              <a:latin typeface="Arial"/>
              <a:ea typeface="+mn-lt"/>
              <a:cs typeface="+mn-lt"/>
            </a:endParaRPr>
          </a:p>
          <a:p>
            <a:r>
              <a:rPr lang="en-GB" sz="900">
                <a:latin typeface="Arial"/>
                <a:ea typeface="+mn-lt"/>
                <a:cs typeface="+mn-lt"/>
              </a:rPr>
              <a:t>Due to social skills issues, establishing and maintaining relationships with peers can be challenging for children with ADHD (Low,2020). Impulsivity, inattention, and hyperactivity can all affect a child's ability to respond to social cues and handle unpleasant emotions in children with ADHD (McQuade and Hoza, 2015; Low,2020). Negative social connections can exacerbate long-term behavioural difficulties (Mikami and Normand, 2015).</a:t>
            </a:r>
          </a:p>
          <a:p>
            <a:r>
              <a:rPr lang="en-GB" sz="900">
                <a:latin typeface="Arial"/>
                <a:ea typeface="+mn-lt"/>
                <a:cs typeface="+mn-lt"/>
              </a:rPr>
              <a:t>According to Austin (2022), problematic peer interactions influence children's happiness, wellbeing, and self-esteem, and hence are likely to negatively affect their learning experiences.</a:t>
            </a:r>
          </a:p>
          <a:p>
            <a:endParaRPr lang="en-GB" sz="900">
              <a:ea typeface="Calibri"/>
              <a:cs typeface="Calibri"/>
            </a:endParaRPr>
          </a:p>
        </p:txBody>
      </p:sp>
      <p:sp>
        <p:nvSpPr>
          <p:cNvPr id="6" name="TextBox 5">
            <a:extLst>
              <a:ext uri="{FF2B5EF4-FFF2-40B4-BE49-F238E27FC236}">
                <a16:creationId xmlns:a16="http://schemas.microsoft.com/office/drawing/2014/main" id="{DCC4F484-2C08-83A6-28E3-0C33ED24C49C}"/>
              </a:ext>
            </a:extLst>
          </p:cNvPr>
          <p:cNvSpPr txBox="1"/>
          <p:nvPr/>
        </p:nvSpPr>
        <p:spPr>
          <a:xfrm>
            <a:off x="66540" y="613893"/>
            <a:ext cx="3108101" cy="323165"/>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1">
                <a:cs typeface="Calibri"/>
              </a:rPr>
              <a:t>Introduction</a:t>
            </a:r>
          </a:p>
        </p:txBody>
      </p:sp>
      <p:sp>
        <p:nvSpPr>
          <p:cNvPr id="7" name="TextBox 6">
            <a:extLst>
              <a:ext uri="{FF2B5EF4-FFF2-40B4-BE49-F238E27FC236}">
                <a16:creationId xmlns:a16="http://schemas.microsoft.com/office/drawing/2014/main" id="{AB060C80-E255-AA8B-A66B-DED27F377020}"/>
              </a:ext>
            </a:extLst>
          </p:cNvPr>
          <p:cNvSpPr txBox="1"/>
          <p:nvPr/>
        </p:nvSpPr>
        <p:spPr>
          <a:xfrm>
            <a:off x="69895" y="928486"/>
            <a:ext cx="3118833" cy="3277820"/>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ea typeface="+mn-lt"/>
                <a:cs typeface="+mn-lt"/>
              </a:rPr>
              <a:t>Attention deficit hyperactivity disorder (ADHD) is a behavioural illness that affects children and adults. (NHS, 2021). People with ADHD may appear agitated, have difficulty concentrating, and act on impulse. (Mental Health Foundation, No Date). Symptoms of ADHD are sometimes detected at a young age, and they may become more apparent as a child's circumstances change, such as when they begin school. (NHS Inform, 2021). Although the specific cause of ADHD is uncertain, it has been demonstrated that the disorder runs in families (Healthline, 2016).</a:t>
            </a:r>
          </a:p>
          <a:p>
            <a:endParaRPr lang="en-GB" sz="900">
              <a:latin typeface="Arial"/>
              <a:ea typeface="+mn-lt"/>
              <a:cs typeface="+mn-lt"/>
            </a:endParaRPr>
          </a:p>
          <a:p>
            <a:r>
              <a:rPr lang="en-GB" sz="900">
                <a:latin typeface="Arial"/>
                <a:ea typeface="+mn-lt"/>
                <a:cs typeface="+mn-lt"/>
              </a:rPr>
              <a:t>ADHD is not a kind of anti-social behaviour, according to </a:t>
            </a:r>
            <a:r>
              <a:rPr lang="en-GB" sz="900" err="1">
                <a:latin typeface="Arial"/>
                <a:ea typeface="+mn-lt"/>
                <a:cs typeface="+mn-lt"/>
              </a:rPr>
              <a:t>Scaccio</a:t>
            </a:r>
            <a:r>
              <a:rPr lang="en-GB" sz="900">
                <a:latin typeface="Arial"/>
                <a:ea typeface="+mn-lt"/>
                <a:cs typeface="+mn-lt"/>
              </a:rPr>
              <a:t> (2016) and NHS Foundation Trust (2021), although children with ADHD have a higher chance of developing anti-social behaviours if they are left unattended. People with ADHD are restless, have a short attention span or none at all, are impulsive, and have trouble concentrating on particular tasks (Barkley 2015; NHS, 2018). In the United Kingdom, between 3 to 6% of children have been diagnosed with ADHD (Royal College of Psychiatrists, 2021).</a:t>
            </a:r>
          </a:p>
          <a:p>
            <a:endParaRPr lang="en-GB" sz="900">
              <a:ea typeface="Calibri"/>
              <a:cs typeface="Calibri"/>
            </a:endParaRPr>
          </a:p>
        </p:txBody>
      </p:sp>
      <p:sp>
        <p:nvSpPr>
          <p:cNvPr id="11" name="TextBox 10">
            <a:extLst>
              <a:ext uri="{FF2B5EF4-FFF2-40B4-BE49-F238E27FC236}">
                <a16:creationId xmlns:a16="http://schemas.microsoft.com/office/drawing/2014/main" id="{410CAFB0-828D-3A11-C08C-F236CB43D9B6}"/>
              </a:ext>
            </a:extLst>
          </p:cNvPr>
          <p:cNvSpPr txBox="1"/>
          <p:nvPr/>
        </p:nvSpPr>
        <p:spPr>
          <a:xfrm>
            <a:off x="248992" y="4198513"/>
            <a:ext cx="2743200" cy="369332"/>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Key Facts: </a:t>
            </a:r>
          </a:p>
        </p:txBody>
      </p:sp>
      <p:pic>
        <p:nvPicPr>
          <p:cNvPr id="13" name="Picture 13" descr="Text, whiteboard&#10;&#10;Description automatically generated">
            <a:extLst>
              <a:ext uri="{FF2B5EF4-FFF2-40B4-BE49-F238E27FC236}">
                <a16:creationId xmlns:a16="http://schemas.microsoft.com/office/drawing/2014/main" id="{11555214-0026-7D79-D20D-D3D66916AB02}"/>
              </a:ext>
            </a:extLst>
          </p:cNvPr>
          <p:cNvPicPr>
            <a:picLocks noChangeAspect="1"/>
          </p:cNvPicPr>
          <p:nvPr/>
        </p:nvPicPr>
        <p:blipFill>
          <a:blip r:embed="rId4"/>
          <a:stretch>
            <a:fillRect/>
          </a:stretch>
        </p:blipFill>
        <p:spPr>
          <a:xfrm>
            <a:off x="9452555" y="5151548"/>
            <a:ext cx="2742128" cy="1599129"/>
          </a:xfrm>
          <a:prstGeom prst="rect">
            <a:avLst/>
          </a:prstGeom>
        </p:spPr>
      </p:pic>
      <p:sp>
        <p:nvSpPr>
          <p:cNvPr id="14" name="TextBox 13">
            <a:extLst>
              <a:ext uri="{FF2B5EF4-FFF2-40B4-BE49-F238E27FC236}">
                <a16:creationId xmlns:a16="http://schemas.microsoft.com/office/drawing/2014/main" id="{B19C9009-06B1-BFFC-8873-4078C9432774}"/>
              </a:ext>
            </a:extLst>
          </p:cNvPr>
          <p:cNvSpPr txBox="1"/>
          <p:nvPr/>
        </p:nvSpPr>
        <p:spPr>
          <a:xfrm>
            <a:off x="10498428" y="6484513"/>
            <a:ext cx="169142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The Globe and Mail, 2022)</a:t>
            </a:r>
            <a:endParaRPr lang="en-GB" sz="1600">
              <a:ea typeface="Calibri"/>
              <a:cs typeface="Calibri"/>
            </a:endParaRPr>
          </a:p>
        </p:txBody>
      </p:sp>
      <p:sp>
        <p:nvSpPr>
          <p:cNvPr id="9" name="TextBox 8">
            <a:extLst>
              <a:ext uri="{FF2B5EF4-FFF2-40B4-BE49-F238E27FC236}">
                <a16:creationId xmlns:a16="http://schemas.microsoft.com/office/drawing/2014/main" id="{1A58C11E-CAAB-1DAD-40BA-5BDEE9173899}"/>
              </a:ext>
            </a:extLst>
          </p:cNvPr>
          <p:cNvSpPr txBox="1"/>
          <p:nvPr/>
        </p:nvSpPr>
        <p:spPr>
          <a:xfrm>
            <a:off x="216794" y="4670738"/>
            <a:ext cx="2807594" cy="2031325"/>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rPr>
              <a:t>Inattentiveness, impulsivity, and hyperactivity are common indicators of ADHD, which is a learning disability. Obtaining a diagnosis is a lengthy procedure. However, if a diagnosis has been made, other forms of therapy, as well as medicine, are available. Because of the potential for adverse effects, medication can be a barrier to children's learning experiences. Due to the social skills necessary, forming and maintaining peer relationships can be difficult. Lego therapy has been identified as a beneficial method for supporting children with ADHD because it promotes communication and teamwork, although it can be emotionally exhausting for some children.</a:t>
            </a:r>
            <a:r>
              <a:rPr lang="en-GB" sz="900">
                <a:latin typeface="Arial"/>
                <a:cs typeface="Arial"/>
              </a:rPr>
              <a:t> </a:t>
            </a:r>
            <a:endParaRPr lang="en-GB" sz="1100">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8D1D5-08D2-E4D1-FDF4-228D25BE002D}"/>
              </a:ext>
            </a:extLst>
          </p:cNvPr>
          <p:cNvSpPr>
            <a:spLocks noGrp="1"/>
          </p:cNvSpPr>
          <p:nvPr>
            <p:ph type="title"/>
          </p:nvPr>
        </p:nvSpPr>
        <p:spPr>
          <a:xfrm>
            <a:off x="387439" y="354395"/>
            <a:ext cx="2037009" cy="295254"/>
          </a:xfrm>
        </p:spPr>
        <p:txBody>
          <a:bodyPr>
            <a:noAutofit/>
          </a:bodyPr>
          <a:lstStyle/>
          <a:p>
            <a:r>
              <a:rPr lang="en-GB" sz="2000" b="1" u="sng">
                <a:cs typeface="Calibri Light"/>
              </a:rPr>
              <a:t>Reference List: </a:t>
            </a:r>
            <a:endParaRPr lang="en-GB" sz="1800" u="sng">
              <a:cs typeface="Calibri Light" panose="020F0302020204030204"/>
            </a:endParaRPr>
          </a:p>
        </p:txBody>
      </p:sp>
      <p:sp>
        <p:nvSpPr>
          <p:cNvPr id="3" name="Content Placeholder 2">
            <a:extLst>
              <a:ext uri="{FF2B5EF4-FFF2-40B4-BE49-F238E27FC236}">
                <a16:creationId xmlns:a16="http://schemas.microsoft.com/office/drawing/2014/main" id="{E0EC548C-09C2-89DE-F098-772666E54F18}"/>
              </a:ext>
            </a:extLst>
          </p:cNvPr>
          <p:cNvSpPr>
            <a:spLocks noGrp="1"/>
          </p:cNvSpPr>
          <p:nvPr>
            <p:ph idx="1"/>
          </p:nvPr>
        </p:nvSpPr>
        <p:spPr>
          <a:xfrm>
            <a:off x="194256" y="881174"/>
            <a:ext cx="10515600" cy="4351338"/>
          </a:xfrm>
        </p:spPr>
        <p:txBody>
          <a:bodyPr vert="horz" lIns="91440" tIns="45720" rIns="91440" bIns="45720" rtlCol="0" anchor="t">
            <a:noAutofit/>
          </a:bodyPr>
          <a:lstStyle/>
          <a:p>
            <a:r>
              <a:rPr lang="en-GB" sz="1200">
                <a:latin typeface="Arial"/>
                <a:ea typeface="+mn-lt"/>
                <a:cs typeface="+mn-lt"/>
              </a:rPr>
              <a:t>Austin, M. V. (2022). ADHD:</a:t>
            </a:r>
            <a:r>
              <a:rPr lang="en-GB" sz="1200" i="1">
                <a:latin typeface="Arial"/>
                <a:ea typeface="+mn-lt"/>
                <a:cs typeface="+mn-lt"/>
              </a:rPr>
              <a:t> Attention Deficit Hyperactivity Disorder: Signs of ADHD in Children in Peer Relationships.</a:t>
            </a:r>
            <a:r>
              <a:rPr lang="en-GB" sz="1200">
                <a:latin typeface="Arial"/>
                <a:ea typeface="+mn-lt"/>
                <a:cs typeface="+mn-lt"/>
              </a:rPr>
              <a:t> Available at: </a:t>
            </a:r>
            <a:r>
              <a:rPr lang="en-GB" sz="1200" u="sng">
                <a:latin typeface="Arial"/>
                <a:ea typeface="+mn-lt"/>
                <a:cs typeface="+mn-lt"/>
                <a:hlinkClick r:id="rId2"/>
              </a:rPr>
              <a:t>https://www.gulfbend.org/poc/view_doc.php?type=doc&amp;id=13857&amp;cn=3#:~:text=Signs%20of%20ADHD%20in%20children%27s%20peer%20relationships%3A%201,or%20otherwise%20seek%20attention%3B%20and%2C%20More%20items...%20</a:t>
            </a:r>
            <a:r>
              <a:rPr lang="en-GB" sz="1200">
                <a:latin typeface="Arial"/>
                <a:ea typeface="+mn-lt"/>
                <a:cs typeface="+mn-lt"/>
              </a:rPr>
              <a:t> (Accessed: 25th April 2022). </a:t>
            </a:r>
          </a:p>
          <a:p>
            <a:r>
              <a:rPr lang="en-GB" sz="1200" err="1">
                <a:latin typeface="Arial"/>
                <a:ea typeface="+mn-lt"/>
                <a:cs typeface="+mn-lt"/>
              </a:rPr>
              <a:t>Barkley,R.A</a:t>
            </a:r>
            <a:r>
              <a:rPr lang="en-GB" sz="1200">
                <a:latin typeface="Arial"/>
                <a:ea typeface="+mn-lt"/>
                <a:cs typeface="+mn-lt"/>
              </a:rPr>
              <a:t>. (2015). </a:t>
            </a:r>
            <a:r>
              <a:rPr lang="en-GB" sz="1200" i="1">
                <a:latin typeface="Arial"/>
                <a:ea typeface="+mn-lt"/>
                <a:cs typeface="+mn-lt"/>
              </a:rPr>
              <a:t>History of ADHD.</a:t>
            </a:r>
            <a:r>
              <a:rPr lang="en-GB" sz="1200">
                <a:latin typeface="Arial"/>
                <a:ea typeface="+mn-lt"/>
                <a:cs typeface="+mn-lt"/>
              </a:rPr>
              <a:t> New York: The Guilford Press. </a:t>
            </a:r>
          </a:p>
          <a:p>
            <a:r>
              <a:rPr lang="en-GB" sz="1200">
                <a:latin typeface="Arial"/>
                <a:ea typeface="+mn-lt"/>
                <a:cs typeface="+mn-lt"/>
              </a:rPr>
              <a:t>Bhandari, S. (2021). </a:t>
            </a:r>
            <a:r>
              <a:rPr lang="en-GB" sz="1200" i="1">
                <a:latin typeface="Arial"/>
                <a:ea typeface="+mn-lt"/>
                <a:cs typeface="+mn-lt"/>
              </a:rPr>
              <a:t>ADHD in Children: When a Teacher Recognizes ADHD Symptoms</a:t>
            </a:r>
            <a:r>
              <a:rPr lang="en-GB" sz="1200">
                <a:latin typeface="Arial"/>
                <a:ea typeface="+mn-lt"/>
                <a:cs typeface="+mn-lt"/>
              </a:rPr>
              <a:t>. Available at: </a:t>
            </a:r>
            <a:r>
              <a:rPr lang="en-GB" sz="1200" u="sng">
                <a:latin typeface="Arial"/>
                <a:ea typeface="+mn-lt"/>
                <a:cs typeface="+mn-lt"/>
                <a:hlinkClick r:id="rId3"/>
              </a:rPr>
              <a:t>https://www.webmd.com/add-adhd/childhood-adhd/when-teacher-recognizes-adhd-symptoms</a:t>
            </a:r>
            <a:r>
              <a:rPr lang="en-GB" sz="1200">
                <a:latin typeface="Arial"/>
                <a:ea typeface="+mn-lt"/>
                <a:cs typeface="+mn-lt"/>
              </a:rPr>
              <a:t> (Accessed: 25th April2022) Presentation</a:t>
            </a:r>
          </a:p>
          <a:p>
            <a:r>
              <a:rPr lang="en-GB" sz="1200" err="1">
                <a:latin typeface="Arial"/>
                <a:ea typeface="+mn-lt"/>
                <a:cs typeface="+mn-lt"/>
              </a:rPr>
              <a:t>Brodie,C</a:t>
            </a:r>
            <a:r>
              <a:rPr lang="en-GB" sz="1200">
                <a:latin typeface="Arial"/>
                <a:ea typeface="+mn-lt"/>
                <a:cs typeface="+mn-lt"/>
              </a:rPr>
              <a:t>. And Mather, V. (2017). </a:t>
            </a:r>
            <a:r>
              <a:rPr lang="en-GB" sz="1200" i="1">
                <a:latin typeface="Arial"/>
                <a:ea typeface="+mn-lt"/>
                <a:cs typeface="+mn-lt"/>
              </a:rPr>
              <a:t>Using Lego therapy with Autistic Pupils</a:t>
            </a:r>
            <a:r>
              <a:rPr lang="en-GB" sz="1200">
                <a:latin typeface="Arial"/>
                <a:ea typeface="+mn-lt"/>
                <a:cs typeface="+mn-lt"/>
              </a:rPr>
              <a:t>. Available at: </a:t>
            </a:r>
            <a:r>
              <a:rPr lang="en-GB" sz="1200" u="sng">
                <a:latin typeface="Arial"/>
                <a:ea typeface="+mn-lt"/>
                <a:cs typeface="+mn-lt"/>
                <a:hlinkClick r:id="rId4"/>
              </a:rPr>
              <a:t>https://www.autism.org.uk/advice-and-guidance/professional-practice/lego-pilot</a:t>
            </a:r>
            <a:r>
              <a:rPr lang="en-GB" sz="1200">
                <a:latin typeface="Arial"/>
                <a:ea typeface="+mn-lt"/>
                <a:cs typeface="+mn-lt"/>
              </a:rPr>
              <a:t> (Accessed: 27th April 2022). </a:t>
            </a:r>
            <a:br>
              <a:rPr lang="en-GB" sz="1200">
                <a:latin typeface="Arial"/>
                <a:ea typeface="+mn-lt"/>
                <a:cs typeface="+mn-lt"/>
              </a:rPr>
            </a:br>
            <a:endParaRPr lang="en-GB" sz="1200">
              <a:latin typeface="Arial"/>
              <a:ea typeface="+mn-lt"/>
              <a:cs typeface="+mn-lt"/>
            </a:endParaRPr>
          </a:p>
          <a:p>
            <a:r>
              <a:rPr lang="en-GB" sz="1200">
                <a:latin typeface="Arial"/>
                <a:ea typeface="+mn-lt"/>
                <a:cs typeface="+mn-lt"/>
              </a:rPr>
              <a:t>Cabral, Maria Demma I et al. “Attention-deficit/hyperactivity disorder: diagnostic criteria, epidemiology, risk factors and evaluation in youth.” </a:t>
            </a:r>
            <a:r>
              <a:rPr lang="en-GB" sz="1200" i="1">
                <a:latin typeface="Arial"/>
                <a:ea typeface="+mn-lt"/>
                <a:cs typeface="+mn-lt"/>
              </a:rPr>
              <a:t>Translational paediatrics</a:t>
            </a:r>
            <a:r>
              <a:rPr lang="en-GB" sz="1200">
                <a:latin typeface="Arial"/>
                <a:ea typeface="+mn-lt"/>
                <a:cs typeface="+mn-lt"/>
              </a:rPr>
              <a:t> vol. 9, </a:t>
            </a:r>
            <a:r>
              <a:rPr lang="en-GB" sz="1200" err="1">
                <a:latin typeface="Arial"/>
                <a:ea typeface="+mn-lt"/>
                <a:cs typeface="+mn-lt"/>
              </a:rPr>
              <a:t>Suppl</a:t>
            </a:r>
            <a:r>
              <a:rPr lang="en-GB" sz="1200">
                <a:latin typeface="Arial"/>
                <a:ea typeface="+mn-lt"/>
                <a:cs typeface="+mn-lt"/>
              </a:rPr>
              <a:t> 1 (2020): S104-S113. doi:10.21037/tp.2019.09.08. Presentation</a:t>
            </a:r>
          </a:p>
          <a:p>
            <a:r>
              <a:rPr lang="en-GB" sz="1200">
                <a:latin typeface="Arial"/>
                <a:ea typeface="+mn-lt"/>
                <a:cs typeface="+mn-lt"/>
              </a:rPr>
              <a:t>CHADD (2021).</a:t>
            </a:r>
            <a:r>
              <a:rPr lang="en-GB" sz="1200" i="1">
                <a:latin typeface="Arial"/>
                <a:ea typeface="+mn-lt"/>
                <a:cs typeface="+mn-lt"/>
              </a:rPr>
              <a:t> Diagnosis in Children</a:t>
            </a:r>
            <a:r>
              <a:rPr lang="en-GB" sz="1200">
                <a:latin typeface="Arial"/>
                <a:ea typeface="+mn-lt"/>
                <a:cs typeface="+mn-lt"/>
              </a:rPr>
              <a:t>. Available at: </a:t>
            </a:r>
            <a:r>
              <a:rPr lang="en-GB" sz="1200" u="sng">
                <a:latin typeface="Arial"/>
                <a:ea typeface="+mn-lt"/>
                <a:cs typeface="+mn-lt"/>
                <a:hlinkClick r:id="rId5"/>
              </a:rPr>
              <a:t>https://chadd.org/for-professionals/diagnosis-in-children/</a:t>
            </a:r>
            <a:r>
              <a:rPr lang="en-GB" sz="1200">
                <a:latin typeface="Arial"/>
                <a:ea typeface="+mn-lt"/>
                <a:cs typeface="+mn-lt"/>
              </a:rPr>
              <a:t> (Accessed: 25th April 2022) Presentation</a:t>
            </a:r>
          </a:p>
          <a:p>
            <a:r>
              <a:rPr lang="en-GB" sz="1200">
                <a:latin typeface="Arial"/>
                <a:ea typeface="+mn-lt"/>
                <a:cs typeface="+mn-lt"/>
              </a:rPr>
              <a:t>Challenging Behaviour Support (2022).</a:t>
            </a:r>
            <a:r>
              <a:rPr lang="en-GB" sz="1200" i="1">
                <a:latin typeface="Arial"/>
                <a:ea typeface="+mn-lt"/>
                <a:cs typeface="+mn-lt"/>
              </a:rPr>
              <a:t> Lego Based Therapy.</a:t>
            </a:r>
            <a:r>
              <a:rPr lang="en-GB" sz="1200">
                <a:latin typeface="Arial"/>
                <a:ea typeface="+mn-lt"/>
                <a:cs typeface="+mn-lt"/>
              </a:rPr>
              <a:t> Available at: </a:t>
            </a:r>
            <a:r>
              <a:rPr lang="en-GB" sz="1200" u="sng">
                <a:latin typeface="Arial"/>
                <a:ea typeface="+mn-lt"/>
                <a:cs typeface="+mn-lt"/>
                <a:hlinkClick r:id="rId6"/>
              </a:rPr>
              <a:t>https://challengingbehavioursupport.org.uk/programme/lego-based-therapy/</a:t>
            </a:r>
            <a:r>
              <a:rPr lang="en-GB" sz="1200">
                <a:latin typeface="Arial"/>
                <a:ea typeface="+mn-lt"/>
                <a:cs typeface="+mn-lt"/>
              </a:rPr>
              <a:t> (Accessed: 26th April 2022).</a:t>
            </a:r>
          </a:p>
          <a:p>
            <a:r>
              <a:rPr lang="en-GB" sz="1200" err="1">
                <a:latin typeface="Arial"/>
                <a:ea typeface="+mn-lt"/>
                <a:cs typeface="+mn-lt"/>
              </a:rPr>
              <a:t>Charach</a:t>
            </a:r>
            <a:r>
              <a:rPr lang="en-GB" sz="1200">
                <a:latin typeface="Arial"/>
                <a:ea typeface="+mn-lt"/>
                <a:cs typeface="+mn-lt"/>
              </a:rPr>
              <a:t>, A. and Fernandez, R. (2013). </a:t>
            </a:r>
            <a:r>
              <a:rPr lang="en-GB" sz="1200" i="1">
                <a:latin typeface="Arial"/>
                <a:ea typeface="+mn-lt"/>
                <a:cs typeface="+mn-lt"/>
              </a:rPr>
              <a:t>‘Enhancing ADHD medication adherence: challenges and opportunities</a:t>
            </a:r>
            <a:r>
              <a:rPr lang="en-GB" sz="1200">
                <a:latin typeface="Arial"/>
                <a:ea typeface="+mn-lt"/>
                <a:cs typeface="+mn-lt"/>
              </a:rPr>
              <a:t>. 'Current psychiatry reports',15 (7), pp.371-379. </a:t>
            </a:r>
          </a:p>
          <a:p>
            <a:r>
              <a:rPr lang="en-GB" sz="1200">
                <a:latin typeface="Arial"/>
                <a:ea typeface="+mn-lt"/>
                <a:cs typeface="+mn-lt"/>
              </a:rPr>
              <a:t>Cheng, Y. F. S. (2016).</a:t>
            </a:r>
            <a:r>
              <a:rPr lang="en-GB" sz="1200" i="1">
                <a:latin typeface="Arial"/>
                <a:ea typeface="+mn-lt"/>
                <a:cs typeface="+mn-lt"/>
              </a:rPr>
              <a:t> The effectiveness of the Lego ® therapy intervention in promoting the social interaction of children with Autism Spectrum Condition in the playground: An evaluation study. Doctoral dissertation. University College London. </a:t>
            </a:r>
            <a:br>
              <a:rPr lang="en-GB" sz="1200" i="1">
                <a:latin typeface="Arial"/>
                <a:ea typeface="+mn-lt"/>
                <a:cs typeface="+mn-lt"/>
              </a:rPr>
            </a:br>
            <a:endParaRPr lang="en-GB" sz="1200">
              <a:latin typeface="Arial"/>
              <a:ea typeface="+mn-lt"/>
              <a:cs typeface="+mn-lt"/>
            </a:endParaRPr>
          </a:p>
          <a:p>
            <a:r>
              <a:rPr lang="en-GB" sz="1200">
                <a:latin typeface="Arial"/>
                <a:ea typeface="+mn-lt"/>
                <a:cs typeface="+mn-lt"/>
              </a:rPr>
              <a:t>Centres for Disease Control and Prevention (2021). </a:t>
            </a:r>
            <a:r>
              <a:rPr lang="en-GB" sz="1200" i="1">
                <a:latin typeface="Arial"/>
                <a:ea typeface="+mn-lt"/>
                <a:cs typeface="+mn-lt"/>
              </a:rPr>
              <a:t>Symptoms and Diagnosis of ADHD</a:t>
            </a:r>
            <a:r>
              <a:rPr lang="en-GB" sz="1200">
                <a:latin typeface="Arial"/>
                <a:ea typeface="+mn-lt"/>
                <a:cs typeface="+mn-lt"/>
              </a:rPr>
              <a:t>. Available at: </a:t>
            </a:r>
            <a:r>
              <a:rPr lang="en-GB" sz="1200" u="sng">
                <a:latin typeface="Arial"/>
                <a:ea typeface="+mn-lt"/>
                <a:cs typeface="+mn-lt"/>
                <a:hlinkClick r:id="rId7"/>
              </a:rPr>
              <a:t>https://www.cdc.gov/ncbddd/adhd/diagnosis.html#:~:text=There%20is%20no%20single%20test%20to%20diagnose%20ADHD%2C,find%20out%20if%20the%20symptoms%20fit%20the%20diagnosis</a:t>
            </a:r>
            <a:r>
              <a:rPr lang="en-GB" sz="1200">
                <a:latin typeface="Arial"/>
                <a:ea typeface="+mn-lt"/>
                <a:cs typeface="+mn-lt"/>
              </a:rPr>
              <a:t>. (Accessed: 25th April 2022) Presentation </a:t>
            </a:r>
          </a:p>
          <a:p>
            <a:r>
              <a:rPr lang="en-GB" sz="1200">
                <a:latin typeface="Arial"/>
                <a:ea typeface="+mn-lt"/>
                <a:cs typeface="+mn-lt"/>
              </a:rPr>
              <a:t>Currie, J., Stabile, M. and Jones, L. (2014). </a:t>
            </a:r>
            <a:r>
              <a:rPr lang="en-GB" sz="1200" i="1">
                <a:latin typeface="Arial"/>
                <a:ea typeface="+mn-lt"/>
                <a:cs typeface="+mn-lt"/>
              </a:rPr>
              <a:t>‘Do stimulant medications improve educational and behavioural outcomes for children with ADHD</a:t>
            </a:r>
            <a:r>
              <a:rPr lang="en-GB" sz="1200">
                <a:latin typeface="Arial"/>
                <a:ea typeface="+mn-lt"/>
                <a:cs typeface="+mn-lt"/>
              </a:rPr>
              <a:t>? ’Journal of health economics,37, pp.58-69.</a:t>
            </a:r>
          </a:p>
          <a:p>
            <a:r>
              <a:rPr lang="en-GB" sz="1200">
                <a:latin typeface="Arial"/>
                <a:ea typeface="+mn-lt"/>
                <a:cs typeface="+mn-lt"/>
              </a:rPr>
              <a:t>Dey, S., Rao, A. R. and </a:t>
            </a:r>
            <a:r>
              <a:rPr lang="en-GB" sz="1200" err="1">
                <a:latin typeface="Arial"/>
                <a:ea typeface="+mn-lt"/>
                <a:cs typeface="+mn-lt"/>
              </a:rPr>
              <a:t>Shah,M</a:t>
            </a:r>
            <a:r>
              <a:rPr lang="en-GB" sz="1200">
                <a:latin typeface="Arial"/>
                <a:ea typeface="+mn-lt"/>
                <a:cs typeface="+mn-lt"/>
              </a:rPr>
              <a:t>. (2012). </a:t>
            </a:r>
            <a:r>
              <a:rPr lang="en-GB" sz="1200" i="1">
                <a:latin typeface="Arial"/>
                <a:ea typeface="+mn-lt"/>
                <a:cs typeface="+mn-lt"/>
              </a:rPr>
              <a:t>‘Exploiting the brain's network structure in identifying ADHD subjects</a:t>
            </a:r>
            <a:r>
              <a:rPr lang="en-GB" sz="1200">
                <a:latin typeface="Arial"/>
                <a:ea typeface="+mn-lt"/>
                <a:cs typeface="+mn-lt"/>
              </a:rPr>
              <a:t>. Frontiers in systems neuroscience, 6, p.75. Presentation</a:t>
            </a:r>
          </a:p>
          <a:p>
            <a:endParaRPr lang="en-GB">
              <a:cs typeface="Calibri"/>
            </a:endParaRPr>
          </a:p>
        </p:txBody>
      </p:sp>
    </p:spTree>
    <p:extLst>
      <p:ext uri="{BB962C8B-B14F-4D97-AF65-F5344CB8AC3E}">
        <p14:creationId xmlns:p14="http://schemas.microsoft.com/office/powerpoint/2010/main" val="1315003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DCF12B-F74A-2C82-3CF3-C630F900336D}"/>
              </a:ext>
            </a:extLst>
          </p:cNvPr>
          <p:cNvSpPr>
            <a:spLocks noGrp="1"/>
          </p:cNvSpPr>
          <p:nvPr>
            <p:ph idx="1"/>
          </p:nvPr>
        </p:nvSpPr>
        <p:spPr>
          <a:xfrm>
            <a:off x="355242" y="344555"/>
            <a:ext cx="11610304" cy="6175845"/>
          </a:xfrm>
        </p:spPr>
        <p:txBody>
          <a:bodyPr vert="horz" lIns="91440" tIns="45720" rIns="91440" bIns="45720" rtlCol="0" anchor="t">
            <a:normAutofit/>
          </a:bodyPr>
          <a:lstStyle/>
          <a:p>
            <a:r>
              <a:rPr lang="en-GB" sz="1600" baseline="30000">
                <a:latin typeface="Arial"/>
                <a:ea typeface="+mn-lt"/>
                <a:cs typeface="+mn-lt"/>
              </a:rPr>
              <a:t>Green, S. (2019). </a:t>
            </a:r>
            <a:r>
              <a:rPr lang="en-GB" sz="1600" i="1" baseline="30000">
                <a:latin typeface="Arial"/>
                <a:ea typeface="+mn-lt"/>
                <a:cs typeface="+mn-lt"/>
              </a:rPr>
              <a:t>What is Lego Therapy and how can it help develop social skills?</a:t>
            </a:r>
            <a:r>
              <a:rPr lang="en-GB" sz="1600" baseline="30000">
                <a:latin typeface="Arial"/>
                <a:ea typeface="+mn-lt"/>
                <a:cs typeface="+mn-lt"/>
              </a:rPr>
              <a:t> Available at: </a:t>
            </a:r>
            <a:r>
              <a:rPr lang="en-GB" sz="1600" u="sng" baseline="30000">
                <a:latin typeface="Arial"/>
                <a:ea typeface="+mn-lt"/>
                <a:cs typeface="+mn-lt"/>
                <a:hlinkClick r:id="rId2"/>
              </a:rPr>
              <a:t>https://www.speechtherapycompany.co.uk/what-is-lego-therapy-and-how-can-it-help-develop-social-skills/</a:t>
            </a:r>
            <a:r>
              <a:rPr lang="en-GB" sz="1600" baseline="30000">
                <a:latin typeface="Arial"/>
                <a:ea typeface="+mn-lt"/>
                <a:cs typeface="+mn-lt"/>
              </a:rPr>
              <a:t> (Accessed: 26th April 2022)</a:t>
            </a:r>
            <a:endParaRPr lang="en-GB" sz="1600">
              <a:latin typeface="Arial"/>
              <a:ea typeface="+mn-lt"/>
              <a:cs typeface="+mn-lt"/>
            </a:endParaRPr>
          </a:p>
          <a:p>
            <a:r>
              <a:rPr lang="en-GB" sz="1600" baseline="30000">
                <a:latin typeface="Arial"/>
                <a:ea typeface="+mn-lt"/>
                <a:cs typeface="+mn-lt"/>
              </a:rPr>
              <a:t>Health Line (2016.) </a:t>
            </a:r>
            <a:r>
              <a:rPr lang="en-GB" sz="1600" i="1" baseline="30000">
                <a:latin typeface="Arial"/>
                <a:ea typeface="+mn-lt"/>
                <a:cs typeface="+mn-lt"/>
              </a:rPr>
              <a:t>Causes of and Risk Factors of ADHD. </a:t>
            </a:r>
            <a:r>
              <a:rPr lang="en-GB" sz="1600" baseline="30000">
                <a:latin typeface="Arial"/>
                <a:ea typeface="+mn-lt"/>
                <a:cs typeface="+mn-lt"/>
              </a:rPr>
              <a:t>Available at: </a:t>
            </a:r>
            <a:r>
              <a:rPr lang="en-GB" sz="1600" u="sng" baseline="30000">
                <a:latin typeface="Arial"/>
                <a:ea typeface="+mn-lt"/>
                <a:cs typeface="+mn-lt"/>
                <a:hlinkClick r:id="rId3"/>
              </a:rPr>
              <a:t>https://www.healthline.com/health/adhd/causes</a:t>
            </a:r>
            <a:r>
              <a:rPr lang="en-GB" sz="1600" baseline="30000">
                <a:latin typeface="Arial"/>
                <a:ea typeface="+mn-lt"/>
                <a:cs typeface="+mn-lt"/>
              </a:rPr>
              <a:t> (Accessed: 25th April 2021). Presentation</a:t>
            </a:r>
            <a:endParaRPr lang="en-GB" sz="1600">
              <a:latin typeface="Arial"/>
              <a:ea typeface="+mn-lt"/>
              <a:cs typeface="+mn-lt"/>
            </a:endParaRPr>
          </a:p>
          <a:p>
            <a:r>
              <a:rPr lang="en-GB" sz="1600" baseline="30000">
                <a:latin typeface="Arial"/>
                <a:ea typeface="+mn-lt"/>
                <a:cs typeface="+mn-lt"/>
              </a:rPr>
              <a:t>Joy, R. (2021). </a:t>
            </a:r>
            <a:r>
              <a:rPr lang="en-GB" sz="1600" i="1" baseline="30000">
                <a:latin typeface="Arial"/>
                <a:ea typeface="+mn-lt"/>
                <a:cs typeface="+mn-lt"/>
              </a:rPr>
              <a:t>ADHD and Anger: What’s the Connection?</a:t>
            </a:r>
            <a:r>
              <a:rPr lang="en-GB" sz="1600" baseline="30000">
                <a:latin typeface="Arial"/>
                <a:ea typeface="+mn-lt"/>
                <a:cs typeface="+mn-lt"/>
              </a:rPr>
              <a:t> Available at: </a:t>
            </a:r>
            <a:r>
              <a:rPr lang="en-GB" sz="1600" u="sng" baseline="30000">
                <a:latin typeface="Arial"/>
                <a:ea typeface="+mn-lt"/>
                <a:cs typeface="+mn-lt"/>
                <a:hlinkClick r:id="rId4"/>
              </a:rPr>
              <a:t>https://www.healthline.com/health/adhd/adhd-and-anger</a:t>
            </a:r>
            <a:r>
              <a:rPr lang="en-GB" sz="1600" baseline="30000">
                <a:latin typeface="Arial"/>
                <a:ea typeface="+mn-lt"/>
                <a:cs typeface="+mn-lt"/>
              </a:rPr>
              <a:t> (Accessed: 25th April 2022). </a:t>
            </a:r>
            <a:endParaRPr lang="en-GB" sz="1600">
              <a:latin typeface="Arial"/>
              <a:ea typeface="+mn-lt"/>
              <a:cs typeface="+mn-lt"/>
            </a:endParaRPr>
          </a:p>
          <a:p>
            <a:r>
              <a:rPr lang="en-GB" sz="1600" baseline="30000">
                <a:latin typeface="Arial"/>
                <a:ea typeface="+mn-lt"/>
                <a:cs typeface="+mn-lt"/>
              </a:rPr>
              <a:t>Low, K. (2020). </a:t>
            </a:r>
            <a:r>
              <a:rPr lang="en-GB" sz="1600" i="1" baseline="30000">
                <a:latin typeface="Arial"/>
                <a:ea typeface="+mn-lt"/>
                <a:cs typeface="+mn-lt"/>
              </a:rPr>
              <a:t>How ADHD Can Affect Peer Relationships</a:t>
            </a:r>
            <a:r>
              <a:rPr lang="en-GB" sz="1600" baseline="30000">
                <a:latin typeface="Arial"/>
                <a:ea typeface="+mn-lt"/>
                <a:cs typeface="+mn-lt"/>
              </a:rPr>
              <a:t>. Available at: </a:t>
            </a:r>
            <a:r>
              <a:rPr lang="en-GB" sz="1600" u="sng" baseline="30000">
                <a:latin typeface="Arial"/>
                <a:ea typeface="+mn-lt"/>
                <a:cs typeface="+mn-lt"/>
                <a:hlinkClick r:id="rId5"/>
              </a:rPr>
              <a:t>https://www.verywellmind.com/adhd-and-peer-relationships-20805</a:t>
            </a:r>
            <a:r>
              <a:rPr lang="en-GB" sz="1600" baseline="30000">
                <a:latin typeface="Arial"/>
                <a:ea typeface="+mn-lt"/>
                <a:cs typeface="+mn-lt"/>
              </a:rPr>
              <a:t> (Accessed: 25th April 2022).</a:t>
            </a:r>
            <a:endParaRPr lang="en-GB" sz="1600">
              <a:latin typeface="Arial"/>
              <a:ea typeface="+mn-lt"/>
              <a:cs typeface="+mn-lt"/>
            </a:endParaRPr>
          </a:p>
          <a:p>
            <a:r>
              <a:rPr lang="en-GB" sz="1600" baseline="30000">
                <a:latin typeface="Arial"/>
                <a:ea typeface="+mn-lt"/>
                <a:cs typeface="+mn-lt"/>
              </a:rPr>
              <a:t>Mental Health Foundation (No Date). </a:t>
            </a:r>
            <a:r>
              <a:rPr lang="en-GB" sz="1600" i="1" baseline="30000">
                <a:latin typeface="Arial"/>
                <a:ea typeface="+mn-lt"/>
                <a:cs typeface="+mn-lt"/>
              </a:rPr>
              <a:t>Attention deficit hyperactivity disorder (ADHD). </a:t>
            </a:r>
            <a:r>
              <a:rPr lang="en-GB" sz="1600" baseline="30000">
                <a:latin typeface="Arial"/>
                <a:ea typeface="+mn-lt"/>
                <a:cs typeface="+mn-lt"/>
              </a:rPr>
              <a:t>Available at:  </a:t>
            </a:r>
            <a:r>
              <a:rPr lang="en-GB" sz="1600" u="sng" baseline="30000">
                <a:latin typeface="Arial"/>
                <a:ea typeface="+mn-lt"/>
                <a:cs typeface="+mn-lt"/>
                <a:hlinkClick r:id="rId6"/>
              </a:rPr>
              <a:t>https://tinyurl.com/yc7v3xah</a:t>
            </a:r>
            <a:r>
              <a:rPr lang="en-GB" sz="1600" baseline="30000">
                <a:latin typeface="Arial"/>
                <a:ea typeface="+mn-lt"/>
                <a:cs typeface="+mn-lt"/>
              </a:rPr>
              <a:t> (Accessed: 25th April 2022). Presentation</a:t>
            </a:r>
            <a:endParaRPr lang="en-GB" sz="1600">
              <a:latin typeface="Arial"/>
              <a:ea typeface="+mn-lt"/>
              <a:cs typeface="+mn-lt"/>
            </a:endParaRPr>
          </a:p>
          <a:p>
            <a:r>
              <a:rPr lang="en-GB" sz="1600" baseline="30000">
                <a:latin typeface="Arial"/>
                <a:ea typeface="+mn-lt"/>
                <a:cs typeface="+mn-lt"/>
              </a:rPr>
              <a:t>McQuade, J. D. and Hoza, B. (2015</a:t>
            </a:r>
            <a:r>
              <a:rPr lang="en-GB" sz="1600" i="1" baseline="30000">
                <a:latin typeface="Arial"/>
                <a:ea typeface="+mn-lt"/>
                <a:cs typeface="+mn-lt"/>
              </a:rPr>
              <a:t>). Peer relationships of children with ADHD</a:t>
            </a:r>
            <a:r>
              <a:rPr lang="en-GB" sz="1600" baseline="30000">
                <a:latin typeface="Arial"/>
                <a:ea typeface="+mn-lt"/>
                <a:cs typeface="+mn-lt"/>
              </a:rPr>
              <a:t>. Available at: </a:t>
            </a:r>
            <a:r>
              <a:rPr lang="en-GB" sz="1600" u="sng" baseline="30000">
                <a:latin typeface="Arial"/>
                <a:ea typeface="+mn-lt"/>
                <a:cs typeface="+mn-lt"/>
                <a:hlinkClick r:id="rId7"/>
              </a:rPr>
              <a:t>https://psycnet.apa.org/record/2014-57877-008</a:t>
            </a:r>
            <a:r>
              <a:rPr lang="en-GB" sz="1600" baseline="30000">
                <a:latin typeface="Arial"/>
                <a:ea typeface="+mn-lt"/>
                <a:cs typeface="+mn-lt"/>
              </a:rPr>
              <a:t> (Accessed: 25th April 2022).</a:t>
            </a:r>
            <a:endParaRPr lang="en-GB" sz="1600">
              <a:latin typeface="Arial"/>
              <a:ea typeface="+mn-lt"/>
              <a:cs typeface="+mn-lt"/>
            </a:endParaRPr>
          </a:p>
          <a:p>
            <a:r>
              <a:rPr lang="en-GB" sz="1600" baseline="30000">
                <a:latin typeface="Arial"/>
                <a:ea typeface="+mn-lt"/>
                <a:cs typeface="+mn-lt"/>
              </a:rPr>
              <a:t>Mikami, A. Y. and Normand, S. (2015). </a:t>
            </a:r>
            <a:r>
              <a:rPr lang="en-GB" sz="1600" i="1" baseline="30000">
                <a:latin typeface="Arial"/>
                <a:ea typeface="+mn-lt"/>
                <a:cs typeface="+mn-lt"/>
              </a:rPr>
              <a:t>‘The importance of social contextual factors in peer relationships of children with ADHD.’</a:t>
            </a:r>
            <a:r>
              <a:rPr lang="en-GB" sz="1600" baseline="30000">
                <a:latin typeface="Arial"/>
                <a:ea typeface="+mn-lt"/>
                <a:cs typeface="+mn-lt"/>
              </a:rPr>
              <a:t> Current developmental disorders reports, 2 (1), pp.30-37.</a:t>
            </a:r>
            <a:endParaRPr lang="en-GB" sz="1600">
              <a:latin typeface="Arial"/>
              <a:ea typeface="+mn-lt"/>
              <a:cs typeface="+mn-lt"/>
            </a:endParaRPr>
          </a:p>
          <a:p>
            <a:r>
              <a:rPr lang="en-GB" sz="1600" baseline="30000">
                <a:latin typeface="Arial"/>
                <a:ea typeface="+mn-lt"/>
                <a:cs typeface="+mn-lt"/>
              </a:rPr>
              <a:t>NHS (2018). </a:t>
            </a:r>
            <a:r>
              <a:rPr lang="en-GB" sz="1600" i="1" baseline="30000">
                <a:latin typeface="Arial"/>
                <a:ea typeface="+mn-lt"/>
                <a:cs typeface="+mn-lt"/>
              </a:rPr>
              <a:t>Attention Deficit Hyperactivity Disorder</a:t>
            </a:r>
            <a:r>
              <a:rPr lang="en-GB" sz="1600" baseline="30000">
                <a:latin typeface="Arial"/>
                <a:ea typeface="+mn-lt"/>
                <a:cs typeface="+mn-lt"/>
              </a:rPr>
              <a:t> (ADHD). Available at: </a:t>
            </a:r>
            <a:r>
              <a:rPr lang="en-GB" sz="1600" u="sng" baseline="30000">
                <a:latin typeface="Arial"/>
                <a:ea typeface="+mn-lt"/>
                <a:cs typeface="+mn-lt"/>
                <a:hlinkClick r:id="rId8"/>
              </a:rPr>
              <a:t>https://www.nhs.uk/conditions/attention-deficit-hyperactivity-disorder-adhd/ </a:t>
            </a:r>
            <a:r>
              <a:rPr lang="en-GB" sz="1600" baseline="30000">
                <a:latin typeface="Arial"/>
                <a:ea typeface="+mn-lt"/>
                <a:cs typeface="+mn-lt"/>
              </a:rPr>
              <a:t>(Accessed: 25th April 2022).</a:t>
            </a:r>
            <a:endParaRPr lang="en-GB" sz="1600">
              <a:latin typeface="Arial"/>
              <a:ea typeface="+mn-lt"/>
              <a:cs typeface="+mn-lt"/>
            </a:endParaRPr>
          </a:p>
          <a:p>
            <a:r>
              <a:rPr lang="en-GB" sz="1600" baseline="30000">
                <a:latin typeface="Arial"/>
                <a:ea typeface="+mn-lt"/>
                <a:cs typeface="+mn-lt"/>
              </a:rPr>
              <a:t>NHS (2018a). </a:t>
            </a:r>
            <a:r>
              <a:rPr lang="en-GB" sz="1600" i="1" baseline="30000">
                <a:latin typeface="Arial"/>
                <a:ea typeface="+mn-lt"/>
                <a:cs typeface="+mn-lt"/>
              </a:rPr>
              <a:t>Treatment: Attention Deficit Hyperactivity Disorder (ADHD).</a:t>
            </a:r>
            <a:r>
              <a:rPr lang="en-GB" sz="1600" baseline="30000">
                <a:latin typeface="Arial"/>
                <a:ea typeface="+mn-lt"/>
                <a:cs typeface="+mn-lt"/>
              </a:rPr>
              <a:t> Available at: </a:t>
            </a:r>
            <a:r>
              <a:rPr lang="en-GB" sz="1600" u="sng" baseline="30000">
                <a:latin typeface="Arial"/>
                <a:ea typeface="+mn-lt"/>
                <a:cs typeface="+mn-lt"/>
                <a:hlinkClick r:id="rId9"/>
              </a:rPr>
              <a:t>https://www.nhs.uk/conditions/attention-deficit-hyperactivity-disorder-adhd/treatment/</a:t>
            </a:r>
            <a:r>
              <a:rPr lang="en-GB" sz="1600" baseline="30000">
                <a:latin typeface="Arial"/>
                <a:ea typeface="+mn-lt"/>
                <a:cs typeface="+mn-lt"/>
              </a:rPr>
              <a:t> (Accessed: 25th April 2022)</a:t>
            </a:r>
            <a:endParaRPr lang="en-GB" sz="1600">
              <a:latin typeface="Arial"/>
              <a:ea typeface="+mn-lt"/>
              <a:cs typeface="+mn-lt"/>
            </a:endParaRPr>
          </a:p>
          <a:p>
            <a:r>
              <a:rPr lang="en-GB" sz="1600" baseline="30000">
                <a:latin typeface="Arial"/>
                <a:ea typeface="+mn-lt"/>
                <a:cs typeface="+mn-lt"/>
              </a:rPr>
              <a:t>NHS (2021). </a:t>
            </a:r>
            <a:r>
              <a:rPr lang="en-GB" sz="1600" i="1" baseline="30000">
                <a:latin typeface="Arial"/>
                <a:ea typeface="+mn-lt"/>
                <a:cs typeface="+mn-lt"/>
              </a:rPr>
              <a:t>Attention Deficit Hyperactivity Disorder. </a:t>
            </a:r>
            <a:r>
              <a:rPr lang="en-GB" sz="1600" baseline="30000">
                <a:latin typeface="Arial"/>
                <a:ea typeface="+mn-lt"/>
                <a:cs typeface="+mn-lt"/>
              </a:rPr>
              <a:t>Available at: </a:t>
            </a:r>
            <a:r>
              <a:rPr lang="en-GB" sz="1600" u="sng" baseline="30000">
                <a:latin typeface="Arial"/>
                <a:ea typeface="+mn-lt"/>
                <a:cs typeface="+mn-lt"/>
                <a:hlinkClick r:id="rId10"/>
              </a:rPr>
              <a:t>https://www.nhs.uk/conditions/attention-deficit-hyperactivity-disorder-adhd/living-with/</a:t>
            </a:r>
            <a:r>
              <a:rPr lang="en-GB" sz="1600" baseline="30000">
                <a:latin typeface="Arial"/>
                <a:ea typeface="+mn-lt"/>
                <a:cs typeface="+mn-lt"/>
              </a:rPr>
              <a:t> (Accessed: 25th April 2022). Presentation</a:t>
            </a:r>
            <a:endParaRPr lang="en-GB" sz="1600">
              <a:latin typeface="Arial"/>
              <a:ea typeface="+mn-lt"/>
              <a:cs typeface="+mn-lt"/>
            </a:endParaRPr>
          </a:p>
          <a:p>
            <a:r>
              <a:rPr lang="en-GB" sz="1600" baseline="30000">
                <a:latin typeface="Arial"/>
                <a:ea typeface="+mn-lt"/>
                <a:cs typeface="+mn-lt"/>
              </a:rPr>
              <a:t>NHS Inform (2021). </a:t>
            </a:r>
            <a:r>
              <a:rPr lang="en-GB" sz="1600" i="1" baseline="30000">
                <a:latin typeface="Arial"/>
                <a:ea typeface="+mn-lt"/>
                <a:cs typeface="+mn-lt"/>
              </a:rPr>
              <a:t>Attention Deficit Hyperactivity Disorder. </a:t>
            </a:r>
            <a:r>
              <a:rPr lang="en-GB" sz="1600" baseline="30000">
                <a:latin typeface="Arial"/>
                <a:ea typeface="+mn-lt"/>
                <a:cs typeface="+mn-lt"/>
              </a:rPr>
              <a:t>Available at: </a:t>
            </a:r>
            <a:r>
              <a:rPr lang="en-GB" sz="1600" u="sng" baseline="30000">
                <a:latin typeface="Arial"/>
                <a:ea typeface="+mn-lt"/>
                <a:cs typeface="+mn-lt"/>
                <a:hlinkClick r:id="rId11"/>
              </a:rPr>
              <a:t>https://www.nhsinform.scot/illnesses-and-conditions/mental-health/attention-deficit-hyperactivity-disorder-adhd</a:t>
            </a:r>
            <a:r>
              <a:rPr lang="en-GB" sz="1600" baseline="30000">
                <a:latin typeface="Arial"/>
                <a:ea typeface="+mn-lt"/>
                <a:cs typeface="+mn-lt"/>
              </a:rPr>
              <a:t> (Accessed: 25th April 2022). Presentation </a:t>
            </a:r>
            <a:endParaRPr lang="en-GB" sz="1600">
              <a:latin typeface="Arial"/>
              <a:ea typeface="+mn-lt"/>
              <a:cs typeface="+mn-lt"/>
            </a:endParaRPr>
          </a:p>
          <a:p>
            <a:r>
              <a:rPr lang="en-GB" sz="1600" baseline="30000">
                <a:latin typeface="Arial"/>
                <a:ea typeface="+mn-lt"/>
                <a:cs typeface="+mn-lt"/>
              </a:rPr>
              <a:t>NHS Foundation Trust (2021).</a:t>
            </a:r>
            <a:r>
              <a:rPr lang="en-GB" sz="1600" i="1" baseline="30000">
                <a:latin typeface="Arial"/>
                <a:ea typeface="+mn-lt"/>
                <a:cs typeface="+mn-lt"/>
              </a:rPr>
              <a:t> Attention Deficit Hyperactivity Disorder</a:t>
            </a:r>
            <a:r>
              <a:rPr lang="en-GB" sz="1600" baseline="30000">
                <a:latin typeface="Arial"/>
                <a:ea typeface="+mn-lt"/>
                <a:cs typeface="+mn-lt"/>
              </a:rPr>
              <a:t> (ADHD). Available at: </a:t>
            </a:r>
            <a:r>
              <a:rPr lang="en-GB" sz="1600" u="sng" baseline="30000">
                <a:latin typeface="Arial"/>
                <a:ea typeface="+mn-lt"/>
                <a:cs typeface="+mn-lt"/>
                <a:hlinkClick r:id="rId12"/>
              </a:rPr>
              <a:t>https://www.gosh.nhs.uk/conditions-and-treatments/general-medical-conditions/attention-deficit-hyperactivity-disorder-adhd/</a:t>
            </a:r>
            <a:r>
              <a:rPr lang="en-GB" sz="1600" baseline="30000">
                <a:latin typeface="Arial"/>
                <a:ea typeface="+mn-lt"/>
                <a:cs typeface="+mn-lt"/>
              </a:rPr>
              <a:t> (Accessed: 27th April 2022).</a:t>
            </a:r>
            <a:endParaRPr lang="en-GB" sz="1400">
              <a:latin typeface="Arial"/>
              <a:ea typeface="+mn-lt"/>
              <a:cs typeface="+mn-lt"/>
            </a:endParaRPr>
          </a:p>
          <a:p>
            <a:endParaRPr lang="en-GB">
              <a:cs typeface="Calibri"/>
            </a:endParaRPr>
          </a:p>
        </p:txBody>
      </p:sp>
    </p:spTree>
    <p:extLst>
      <p:ext uri="{BB962C8B-B14F-4D97-AF65-F5344CB8AC3E}">
        <p14:creationId xmlns:p14="http://schemas.microsoft.com/office/powerpoint/2010/main" val="1141165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F957D-7C4F-BD2B-CD50-82A9BE28595B}"/>
              </a:ext>
            </a:extLst>
          </p:cNvPr>
          <p:cNvSpPr>
            <a:spLocks noGrp="1"/>
          </p:cNvSpPr>
          <p:nvPr>
            <p:ph idx="1"/>
          </p:nvPr>
        </p:nvSpPr>
        <p:spPr>
          <a:xfrm>
            <a:off x="280115" y="366019"/>
            <a:ext cx="11706895" cy="6165112"/>
          </a:xfrm>
        </p:spPr>
        <p:txBody>
          <a:bodyPr vert="horz" lIns="91440" tIns="45720" rIns="91440" bIns="45720" rtlCol="0" anchor="t">
            <a:noAutofit/>
          </a:bodyPr>
          <a:lstStyle/>
          <a:p>
            <a:r>
              <a:rPr lang="en-GB" sz="1200">
                <a:latin typeface="Arial"/>
                <a:cs typeface="Calibri"/>
              </a:rPr>
              <a:t>Public Health England (2014). </a:t>
            </a:r>
            <a:r>
              <a:rPr lang="en-GB" sz="1200" i="1">
                <a:latin typeface="Arial"/>
                <a:cs typeface="Calibri"/>
              </a:rPr>
              <a:t>The link between pupil health, wellbeing, and attainment: A briefing for head teachers, governors, and staff in education settings.</a:t>
            </a:r>
            <a:r>
              <a:rPr lang="en-GB" sz="1200">
                <a:latin typeface="Arial"/>
                <a:cs typeface="Calibri"/>
              </a:rPr>
              <a:t> Available at: </a:t>
            </a:r>
            <a:r>
              <a:rPr lang="en-GB" sz="1200" u="sng">
                <a:latin typeface="Arial"/>
                <a:cs typeface="Calibri"/>
                <a:hlinkClick r:id="rId2"/>
              </a:rPr>
              <a:t>https://assets.publishing.service.gov.uk/government/uploads/system/uploads/attachment_data/file/370686/HT_briefing_layoutvFINALvii.pdf</a:t>
            </a:r>
            <a:r>
              <a:rPr lang="en-GB" sz="1200">
                <a:latin typeface="Arial"/>
                <a:cs typeface="Calibri"/>
              </a:rPr>
              <a:t> (Accessed: 25th April 2022). </a:t>
            </a:r>
            <a:endParaRPr lang="en-GB" sz="1200">
              <a:latin typeface="Arial"/>
              <a:ea typeface="+mn-lt"/>
              <a:cs typeface="+mn-lt"/>
            </a:endParaRPr>
          </a:p>
          <a:p>
            <a:r>
              <a:rPr lang="en-GB" sz="1200">
                <a:latin typeface="Arial"/>
                <a:cs typeface="Calibri"/>
              </a:rPr>
              <a:t>Riley Children’s Health (2017). </a:t>
            </a:r>
            <a:r>
              <a:rPr lang="en-GB" sz="1200" i="1">
                <a:latin typeface="Arial"/>
                <a:cs typeface="Calibri"/>
              </a:rPr>
              <a:t>ADHD: When Teachers Diagnose</a:t>
            </a:r>
            <a:r>
              <a:rPr lang="en-GB" sz="1200">
                <a:latin typeface="Arial"/>
                <a:cs typeface="Calibri"/>
              </a:rPr>
              <a:t>. Available at: </a:t>
            </a:r>
            <a:r>
              <a:rPr lang="en-GB" sz="1200" u="sng">
                <a:latin typeface="Arial"/>
                <a:cs typeface="Calibri"/>
                <a:hlinkClick r:id="rId3"/>
              </a:rPr>
              <a:t>https://www.rileychildrens.org/connections/adhd-when-teachers-diagnose</a:t>
            </a:r>
            <a:r>
              <a:rPr lang="en-GB" sz="1200">
                <a:latin typeface="Arial"/>
                <a:cs typeface="Calibri"/>
              </a:rPr>
              <a:t> (Accessed: 25th April 2022). Presentation </a:t>
            </a:r>
            <a:endParaRPr lang="en-GB" sz="1200">
              <a:latin typeface="Arial"/>
              <a:ea typeface="+mn-lt"/>
              <a:cs typeface="+mn-lt"/>
            </a:endParaRPr>
          </a:p>
          <a:p>
            <a:r>
              <a:rPr lang="en-GB" sz="1200">
                <a:latin typeface="Arial"/>
                <a:cs typeface="Calibri"/>
              </a:rPr>
              <a:t>Scaccia, A. (2016). </a:t>
            </a:r>
            <a:r>
              <a:rPr lang="en-GB" sz="1200" i="1">
                <a:latin typeface="Arial"/>
                <a:cs typeface="Calibri"/>
              </a:rPr>
              <a:t>How to Identify and Treat Anti-social Behaviour in Children.</a:t>
            </a:r>
            <a:r>
              <a:rPr lang="en-GB" sz="1200">
                <a:latin typeface="Arial"/>
                <a:cs typeface="Calibri"/>
              </a:rPr>
              <a:t> Available at: </a:t>
            </a:r>
            <a:r>
              <a:rPr lang="en-GB" sz="1200" u="sng">
                <a:latin typeface="Arial"/>
                <a:cs typeface="Calibri"/>
                <a:hlinkClick r:id="rId4"/>
              </a:rPr>
              <a:t>https://www.healthline.com/health/parenting/antisocial-behavior-in-children</a:t>
            </a:r>
            <a:r>
              <a:rPr lang="en-GB" sz="1200">
                <a:latin typeface="Arial"/>
                <a:cs typeface="Calibri"/>
              </a:rPr>
              <a:t> (Accessed: 27th April 2022).</a:t>
            </a:r>
            <a:endParaRPr lang="en-GB" sz="1200">
              <a:latin typeface="Arial"/>
              <a:ea typeface="+mn-lt"/>
              <a:cs typeface="+mn-lt"/>
            </a:endParaRPr>
          </a:p>
          <a:p>
            <a:r>
              <a:rPr lang="en-GB" sz="1200">
                <a:latin typeface="Arial"/>
                <a:cs typeface="Calibri"/>
              </a:rPr>
              <a:t>Smith, E.et al. (2015). ‘Overcoming barriers to effective early parenting interventions for attention‐deficit hyperactivity disorder (ADHD): Parent and practitioner views. ’</a:t>
            </a:r>
            <a:r>
              <a:rPr lang="en-GB" sz="1200" i="1">
                <a:latin typeface="Arial"/>
                <a:cs typeface="Calibri"/>
              </a:rPr>
              <a:t>Child: care, health and development,</a:t>
            </a:r>
            <a:r>
              <a:rPr lang="en-GB" sz="1200">
                <a:latin typeface="Arial"/>
                <a:cs typeface="Calibri"/>
              </a:rPr>
              <a:t>41 (1), pp.93-102. Presentation</a:t>
            </a:r>
            <a:endParaRPr lang="en-GB" sz="1200">
              <a:latin typeface="Arial"/>
              <a:ea typeface="+mn-lt"/>
              <a:cs typeface="+mn-lt"/>
            </a:endParaRPr>
          </a:p>
          <a:p>
            <a:r>
              <a:rPr lang="en-GB" sz="1200">
                <a:latin typeface="Arial"/>
                <a:cs typeface="Calibri"/>
              </a:rPr>
              <a:t>Smeets, E. And </a:t>
            </a:r>
            <a:r>
              <a:rPr lang="en-GB" sz="1200" err="1">
                <a:latin typeface="Arial"/>
                <a:cs typeface="Calibri"/>
              </a:rPr>
              <a:t>Roeleveld</a:t>
            </a:r>
            <a:r>
              <a:rPr lang="en-GB" sz="1200">
                <a:latin typeface="Arial"/>
                <a:cs typeface="Calibri"/>
              </a:rPr>
              <a:t>, J. (2016). ‘The identification by teachers of special educational needs in primary school pupils and factors associated with referral to special education. ’</a:t>
            </a:r>
            <a:r>
              <a:rPr lang="en-GB" sz="1200" i="1">
                <a:latin typeface="Arial"/>
                <a:cs typeface="Calibri"/>
              </a:rPr>
              <a:t>European Journal of Special Needs Education</a:t>
            </a:r>
            <a:r>
              <a:rPr lang="en-GB" sz="1200">
                <a:latin typeface="Arial"/>
                <a:cs typeface="Calibri"/>
              </a:rPr>
              <a:t>, 31 (4), pp. 423-439. Presentation</a:t>
            </a:r>
            <a:endParaRPr lang="en-GB" sz="1200">
              <a:latin typeface="Arial"/>
              <a:ea typeface="+mn-lt"/>
              <a:cs typeface="+mn-lt"/>
            </a:endParaRPr>
          </a:p>
          <a:p>
            <a:r>
              <a:rPr lang="en-GB" sz="1200">
                <a:latin typeface="Arial"/>
                <a:cs typeface="Calibri"/>
              </a:rPr>
              <a:t>St. Louis Children's Hospital (2016). </a:t>
            </a:r>
            <a:r>
              <a:rPr lang="en-GB" sz="1200" i="1">
                <a:latin typeface="Arial"/>
                <a:cs typeface="Calibri"/>
              </a:rPr>
              <a:t>Signs, Symptoms and Treatment of ADHD in Children.</a:t>
            </a:r>
            <a:r>
              <a:rPr lang="en-GB" sz="1200">
                <a:latin typeface="Arial"/>
                <a:cs typeface="Calibri"/>
              </a:rPr>
              <a:t> [video] Available at: </a:t>
            </a:r>
            <a:r>
              <a:rPr lang="en-GB" sz="1200" u="sng">
                <a:latin typeface="Arial"/>
                <a:cs typeface="Calibri"/>
                <a:hlinkClick r:id="rId5"/>
              </a:rPr>
              <a:t>https://www.youtube.com/watch?v=AmIuwUZBygI</a:t>
            </a:r>
            <a:r>
              <a:rPr lang="en-GB" sz="1200">
                <a:latin typeface="Arial"/>
                <a:cs typeface="Calibri"/>
              </a:rPr>
              <a:t> (Accessed: 25th April 2022) Presentation</a:t>
            </a:r>
            <a:endParaRPr lang="en-GB" sz="1200">
              <a:latin typeface="Arial"/>
              <a:ea typeface="+mn-lt"/>
              <a:cs typeface="+mn-lt"/>
            </a:endParaRPr>
          </a:p>
          <a:p>
            <a:r>
              <a:rPr lang="en-GB" sz="1200">
                <a:latin typeface="Arial"/>
                <a:cs typeface="Calibri"/>
              </a:rPr>
              <a:t>The Globe and Mail (2022). </a:t>
            </a:r>
            <a:r>
              <a:rPr lang="en-GB" sz="1200" i="1">
                <a:latin typeface="Arial"/>
                <a:cs typeface="Calibri"/>
              </a:rPr>
              <a:t>Adults Have ADHD. We Should Have Accessible Care, too. </a:t>
            </a:r>
            <a:r>
              <a:rPr lang="en-GB" sz="1200">
                <a:latin typeface="Arial"/>
                <a:cs typeface="Calibri"/>
              </a:rPr>
              <a:t>Available at: </a:t>
            </a:r>
            <a:r>
              <a:rPr lang="en-GB" sz="1200" u="sng">
                <a:latin typeface="Arial"/>
                <a:cs typeface="Calibri"/>
                <a:hlinkClick r:id="rId6"/>
              </a:rPr>
              <a:t>https://www.theglobeandmail.com/opinion/article-adults-have-adhd-we-should-have-accessible-care-too/</a:t>
            </a:r>
            <a:r>
              <a:rPr lang="en-GB" sz="1200">
                <a:latin typeface="Arial"/>
                <a:cs typeface="Calibri"/>
              </a:rPr>
              <a:t> (Accessed: 26th April 2022). </a:t>
            </a:r>
            <a:endParaRPr lang="en-GB" sz="1200">
              <a:latin typeface="Arial"/>
              <a:ea typeface="+mn-lt"/>
              <a:cs typeface="+mn-lt"/>
            </a:endParaRPr>
          </a:p>
          <a:p>
            <a:r>
              <a:rPr lang="en-GB" sz="1200">
                <a:latin typeface="Arial"/>
                <a:ea typeface="+mn-lt"/>
                <a:cs typeface="+mn-lt"/>
              </a:rPr>
              <a:t>Toomey, S. L. et al. (2012). ‘</a:t>
            </a:r>
            <a:r>
              <a:rPr lang="en-GB" sz="1200" i="1">
                <a:latin typeface="Arial"/>
                <a:ea typeface="+mn-lt"/>
                <a:cs typeface="+mn-lt"/>
              </a:rPr>
              <a:t>Why do children with ADHD discontinue their medication?</a:t>
            </a:r>
            <a:r>
              <a:rPr lang="en-GB" sz="1200">
                <a:latin typeface="Arial"/>
                <a:ea typeface="+mn-lt"/>
                <a:cs typeface="+mn-lt"/>
              </a:rPr>
              <a:t> ’Clinical Paediatrics', 51 (8), pp.763-769. </a:t>
            </a:r>
          </a:p>
          <a:p>
            <a:r>
              <a:rPr lang="en-GB" sz="1200">
                <a:latin typeface="Arial"/>
                <a:ea typeface="+mn-lt"/>
                <a:cs typeface="+mn-lt"/>
              </a:rPr>
              <a:t>Welsh Government (2021).</a:t>
            </a:r>
            <a:r>
              <a:rPr lang="en-GB" sz="1200" i="1">
                <a:latin typeface="Arial"/>
                <a:ea typeface="+mn-lt"/>
                <a:cs typeface="+mn-lt"/>
              </a:rPr>
              <a:t> The Additional Learning Needs Code for Wales 2021</a:t>
            </a:r>
            <a:r>
              <a:rPr lang="en-GB" sz="1200">
                <a:latin typeface="Arial"/>
                <a:ea typeface="+mn-lt"/>
                <a:cs typeface="+mn-lt"/>
              </a:rPr>
              <a:t>. Available at: </a:t>
            </a:r>
            <a:r>
              <a:rPr lang="en-GB" sz="1200" u="sng">
                <a:latin typeface="Arial"/>
                <a:ea typeface="+mn-lt"/>
                <a:cs typeface="+mn-lt"/>
                <a:hlinkClick r:id="rId7"/>
              </a:rPr>
              <a:t>https://gov.wales/sites/default/files/publications/2021-03/210326-the-additional-learning-needs-code-for-wales-2021.pdf</a:t>
            </a:r>
            <a:r>
              <a:rPr lang="en-GB" sz="1200">
                <a:latin typeface="Arial"/>
                <a:ea typeface="+mn-lt"/>
                <a:cs typeface="+mn-lt"/>
              </a:rPr>
              <a:t> (Accessed: 25th April 2022)</a:t>
            </a:r>
          </a:p>
          <a:p>
            <a:r>
              <a:rPr lang="en-GB" sz="1200">
                <a:latin typeface="Arial"/>
                <a:ea typeface="+mn-lt"/>
                <a:cs typeface="+mn-lt"/>
              </a:rPr>
              <a:t>Williams, R. (2022). </a:t>
            </a:r>
            <a:r>
              <a:rPr lang="en-GB" sz="1200" i="1">
                <a:latin typeface="Arial"/>
                <a:ea typeface="+mn-lt"/>
                <a:cs typeface="+mn-lt"/>
              </a:rPr>
              <a:t>Lego therapy.</a:t>
            </a:r>
            <a:r>
              <a:rPr lang="en-GB" sz="1200">
                <a:latin typeface="Arial"/>
                <a:ea typeface="+mn-lt"/>
                <a:cs typeface="+mn-lt"/>
              </a:rPr>
              <a:t> [Guest Speaker, UWTSD]</a:t>
            </a:r>
          </a:p>
          <a:p>
            <a:endParaRPr lang="en-GB">
              <a:cs typeface="Calibri"/>
            </a:endParaRPr>
          </a:p>
          <a:p>
            <a:endParaRPr lang="en-GB">
              <a:cs typeface="Calibri"/>
            </a:endParaRPr>
          </a:p>
        </p:txBody>
      </p:sp>
    </p:spTree>
    <p:extLst>
      <p:ext uri="{BB962C8B-B14F-4D97-AF65-F5344CB8AC3E}">
        <p14:creationId xmlns:p14="http://schemas.microsoft.com/office/powerpoint/2010/main" val="31990767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Reference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2022-04-22T14:18:15Z</dcterms:created>
  <dcterms:modified xsi:type="dcterms:W3CDTF">2022-05-10T18:56:52Z</dcterms:modified>
</cp:coreProperties>
</file>