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90"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93" d="100"/>
          <a:sy n="93" d="100"/>
        </p:scale>
        <p:origin x="9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6B706-B40C-83FF-F7CB-716E64D27E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F36E620-D345-1EC6-14A4-FAE6959252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CDDED1-AD7C-D0CF-8D67-0D8917EACD1D}"/>
              </a:ext>
            </a:extLst>
          </p:cNvPr>
          <p:cNvSpPr>
            <a:spLocks noGrp="1"/>
          </p:cNvSpPr>
          <p:nvPr>
            <p:ph type="dt" sz="half" idx="10"/>
          </p:nvPr>
        </p:nvSpPr>
        <p:spPr/>
        <p:txBody>
          <a:bodyPr/>
          <a:lstStyle/>
          <a:p>
            <a:fld id="{B411B168-3FF2-4457-914B-50D71A72BAB7}" type="datetimeFigureOut">
              <a:rPr lang="en-GB" smtClean="0"/>
              <a:t>22/11/2023</a:t>
            </a:fld>
            <a:endParaRPr lang="en-GB"/>
          </a:p>
        </p:txBody>
      </p:sp>
      <p:sp>
        <p:nvSpPr>
          <p:cNvPr id="5" name="Footer Placeholder 4">
            <a:extLst>
              <a:ext uri="{FF2B5EF4-FFF2-40B4-BE49-F238E27FC236}">
                <a16:creationId xmlns:a16="http://schemas.microsoft.com/office/drawing/2014/main" id="{321522DC-F644-B6BC-90FE-F9B99CED65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79BC0E-8149-95C5-82E9-6301DB83C372}"/>
              </a:ext>
            </a:extLst>
          </p:cNvPr>
          <p:cNvSpPr>
            <a:spLocks noGrp="1"/>
          </p:cNvSpPr>
          <p:nvPr>
            <p:ph type="sldNum" sz="quarter" idx="12"/>
          </p:nvPr>
        </p:nvSpPr>
        <p:spPr/>
        <p:txBody>
          <a:bodyPr/>
          <a:lstStyle/>
          <a:p>
            <a:fld id="{6739AC20-11B9-4E54-8507-345D8DAA6516}" type="slidenum">
              <a:rPr lang="en-GB" smtClean="0"/>
              <a:t>‹#›</a:t>
            </a:fld>
            <a:endParaRPr lang="en-GB"/>
          </a:p>
        </p:txBody>
      </p:sp>
    </p:spTree>
    <p:extLst>
      <p:ext uri="{BB962C8B-B14F-4D97-AF65-F5344CB8AC3E}">
        <p14:creationId xmlns:p14="http://schemas.microsoft.com/office/powerpoint/2010/main" val="122118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BEFD0-AFD7-5B4D-3189-053AFCB142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8019D1-57BF-688A-14CD-93BBA6E67B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F86C83-D5DC-EE1C-B5F6-208AF8AA9A9D}"/>
              </a:ext>
            </a:extLst>
          </p:cNvPr>
          <p:cNvSpPr>
            <a:spLocks noGrp="1"/>
          </p:cNvSpPr>
          <p:nvPr>
            <p:ph type="dt" sz="half" idx="10"/>
          </p:nvPr>
        </p:nvSpPr>
        <p:spPr/>
        <p:txBody>
          <a:bodyPr/>
          <a:lstStyle/>
          <a:p>
            <a:fld id="{B411B168-3FF2-4457-914B-50D71A72BAB7}" type="datetimeFigureOut">
              <a:rPr lang="en-GB" smtClean="0"/>
              <a:t>22/11/2023</a:t>
            </a:fld>
            <a:endParaRPr lang="en-GB"/>
          </a:p>
        </p:txBody>
      </p:sp>
      <p:sp>
        <p:nvSpPr>
          <p:cNvPr id="5" name="Footer Placeholder 4">
            <a:extLst>
              <a:ext uri="{FF2B5EF4-FFF2-40B4-BE49-F238E27FC236}">
                <a16:creationId xmlns:a16="http://schemas.microsoft.com/office/drawing/2014/main" id="{F86A6203-ED0D-8E0E-7458-000A72E73C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31F360-AA90-39DA-BF8C-86FCA5770A42}"/>
              </a:ext>
            </a:extLst>
          </p:cNvPr>
          <p:cNvSpPr>
            <a:spLocks noGrp="1"/>
          </p:cNvSpPr>
          <p:nvPr>
            <p:ph type="sldNum" sz="quarter" idx="12"/>
          </p:nvPr>
        </p:nvSpPr>
        <p:spPr/>
        <p:txBody>
          <a:bodyPr/>
          <a:lstStyle/>
          <a:p>
            <a:fld id="{6739AC20-11B9-4E54-8507-345D8DAA6516}" type="slidenum">
              <a:rPr lang="en-GB" smtClean="0"/>
              <a:t>‹#›</a:t>
            </a:fld>
            <a:endParaRPr lang="en-GB"/>
          </a:p>
        </p:txBody>
      </p:sp>
    </p:spTree>
    <p:extLst>
      <p:ext uri="{BB962C8B-B14F-4D97-AF65-F5344CB8AC3E}">
        <p14:creationId xmlns:p14="http://schemas.microsoft.com/office/powerpoint/2010/main" val="1368311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AB720-1CAF-BEB7-69C4-727CD8874B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DEDEFC-2367-E959-855F-209AE497A4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F58DB3-082C-C7D4-BD93-CCD763C19FA4}"/>
              </a:ext>
            </a:extLst>
          </p:cNvPr>
          <p:cNvSpPr>
            <a:spLocks noGrp="1"/>
          </p:cNvSpPr>
          <p:nvPr>
            <p:ph type="dt" sz="half" idx="10"/>
          </p:nvPr>
        </p:nvSpPr>
        <p:spPr/>
        <p:txBody>
          <a:bodyPr/>
          <a:lstStyle/>
          <a:p>
            <a:fld id="{B411B168-3FF2-4457-914B-50D71A72BAB7}" type="datetimeFigureOut">
              <a:rPr lang="en-GB" smtClean="0"/>
              <a:t>22/11/2023</a:t>
            </a:fld>
            <a:endParaRPr lang="en-GB"/>
          </a:p>
        </p:txBody>
      </p:sp>
      <p:sp>
        <p:nvSpPr>
          <p:cNvPr id="5" name="Footer Placeholder 4">
            <a:extLst>
              <a:ext uri="{FF2B5EF4-FFF2-40B4-BE49-F238E27FC236}">
                <a16:creationId xmlns:a16="http://schemas.microsoft.com/office/drawing/2014/main" id="{7A3AFC49-6300-E896-39D1-497FBCA6E7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A2C35F-BC3B-22A9-3AF0-2F39976D7076}"/>
              </a:ext>
            </a:extLst>
          </p:cNvPr>
          <p:cNvSpPr>
            <a:spLocks noGrp="1"/>
          </p:cNvSpPr>
          <p:nvPr>
            <p:ph type="sldNum" sz="quarter" idx="12"/>
          </p:nvPr>
        </p:nvSpPr>
        <p:spPr/>
        <p:txBody>
          <a:bodyPr/>
          <a:lstStyle/>
          <a:p>
            <a:fld id="{6739AC20-11B9-4E54-8507-345D8DAA6516}" type="slidenum">
              <a:rPr lang="en-GB" smtClean="0"/>
              <a:t>‹#›</a:t>
            </a:fld>
            <a:endParaRPr lang="en-GB"/>
          </a:p>
        </p:txBody>
      </p:sp>
    </p:spTree>
    <p:extLst>
      <p:ext uri="{BB962C8B-B14F-4D97-AF65-F5344CB8AC3E}">
        <p14:creationId xmlns:p14="http://schemas.microsoft.com/office/powerpoint/2010/main" val="3710422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9A10B-59E9-963A-D4AE-E20334103E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C22158-D334-1C57-BD8A-4CAE14B548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131CF5-F866-8D35-EF85-1EA7D1724B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A04D9B-1CB3-0800-A48B-5DB41D6476DB}"/>
              </a:ext>
            </a:extLst>
          </p:cNvPr>
          <p:cNvSpPr>
            <a:spLocks noGrp="1"/>
          </p:cNvSpPr>
          <p:nvPr>
            <p:ph type="dt" sz="half" idx="10"/>
          </p:nvPr>
        </p:nvSpPr>
        <p:spPr/>
        <p:txBody>
          <a:bodyPr/>
          <a:lstStyle/>
          <a:p>
            <a:fld id="{B411B168-3FF2-4457-914B-50D71A72BAB7}" type="datetimeFigureOut">
              <a:rPr lang="en-GB" smtClean="0"/>
              <a:t>22/11/2023</a:t>
            </a:fld>
            <a:endParaRPr lang="en-GB"/>
          </a:p>
        </p:txBody>
      </p:sp>
      <p:sp>
        <p:nvSpPr>
          <p:cNvPr id="6" name="Footer Placeholder 5">
            <a:extLst>
              <a:ext uri="{FF2B5EF4-FFF2-40B4-BE49-F238E27FC236}">
                <a16:creationId xmlns:a16="http://schemas.microsoft.com/office/drawing/2014/main" id="{00617C3C-8334-1A20-F87A-09B0FE3EE6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51BF20-4156-63D4-0123-963C0089B2BB}"/>
              </a:ext>
            </a:extLst>
          </p:cNvPr>
          <p:cNvSpPr>
            <a:spLocks noGrp="1"/>
          </p:cNvSpPr>
          <p:nvPr>
            <p:ph type="sldNum" sz="quarter" idx="12"/>
          </p:nvPr>
        </p:nvSpPr>
        <p:spPr/>
        <p:txBody>
          <a:bodyPr/>
          <a:lstStyle/>
          <a:p>
            <a:fld id="{6739AC20-11B9-4E54-8507-345D8DAA6516}" type="slidenum">
              <a:rPr lang="en-GB" smtClean="0"/>
              <a:t>‹#›</a:t>
            </a:fld>
            <a:endParaRPr lang="en-GB"/>
          </a:p>
        </p:txBody>
      </p:sp>
    </p:spTree>
    <p:extLst>
      <p:ext uri="{BB962C8B-B14F-4D97-AF65-F5344CB8AC3E}">
        <p14:creationId xmlns:p14="http://schemas.microsoft.com/office/powerpoint/2010/main" val="35549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DD0A2-3059-0260-A6AF-81000DE9D0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A4E6C1-CFE5-5255-A264-BDB671A77D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836234-393B-E267-A786-8CECF9AE63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EA325E-A368-6182-4874-206A7C3E98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9B7329-C6A3-E650-0E87-927561397C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DDBE07-E3D4-249A-0747-769A71B2AC85}"/>
              </a:ext>
            </a:extLst>
          </p:cNvPr>
          <p:cNvSpPr>
            <a:spLocks noGrp="1"/>
          </p:cNvSpPr>
          <p:nvPr>
            <p:ph type="dt" sz="half" idx="10"/>
          </p:nvPr>
        </p:nvSpPr>
        <p:spPr/>
        <p:txBody>
          <a:bodyPr/>
          <a:lstStyle/>
          <a:p>
            <a:fld id="{B411B168-3FF2-4457-914B-50D71A72BAB7}" type="datetimeFigureOut">
              <a:rPr lang="en-GB" smtClean="0"/>
              <a:t>22/11/2023</a:t>
            </a:fld>
            <a:endParaRPr lang="en-GB"/>
          </a:p>
        </p:txBody>
      </p:sp>
      <p:sp>
        <p:nvSpPr>
          <p:cNvPr id="8" name="Footer Placeholder 7">
            <a:extLst>
              <a:ext uri="{FF2B5EF4-FFF2-40B4-BE49-F238E27FC236}">
                <a16:creationId xmlns:a16="http://schemas.microsoft.com/office/drawing/2014/main" id="{4C9B4219-C0E2-05CC-926D-5538A316EB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CB5DF1-B734-B15D-CB01-C064F56E03DB}"/>
              </a:ext>
            </a:extLst>
          </p:cNvPr>
          <p:cNvSpPr>
            <a:spLocks noGrp="1"/>
          </p:cNvSpPr>
          <p:nvPr>
            <p:ph type="sldNum" sz="quarter" idx="12"/>
          </p:nvPr>
        </p:nvSpPr>
        <p:spPr/>
        <p:txBody>
          <a:bodyPr/>
          <a:lstStyle/>
          <a:p>
            <a:fld id="{6739AC20-11B9-4E54-8507-345D8DAA6516}" type="slidenum">
              <a:rPr lang="en-GB" smtClean="0"/>
              <a:t>‹#›</a:t>
            </a:fld>
            <a:endParaRPr lang="en-GB"/>
          </a:p>
        </p:txBody>
      </p:sp>
    </p:spTree>
    <p:extLst>
      <p:ext uri="{BB962C8B-B14F-4D97-AF65-F5344CB8AC3E}">
        <p14:creationId xmlns:p14="http://schemas.microsoft.com/office/powerpoint/2010/main" val="2370780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CB4D6-2820-FF0D-F84F-DAA5B4C7370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D811E8-FC16-C0BC-098E-E8F8FB472779}"/>
              </a:ext>
            </a:extLst>
          </p:cNvPr>
          <p:cNvSpPr>
            <a:spLocks noGrp="1"/>
          </p:cNvSpPr>
          <p:nvPr>
            <p:ph type="dt" sz="half" idx="10"/>
          </p:nvPr>
        </p:nvSpPr>
        <p:spPr/>
        <p:txBody>
          <a:bodyPr/>
          <a:lstStyle/>
          <a:p>
            <a:fld id="{B411B168-3FF2-4457-914B-50D71A72BAB7}" type="datetimeFigureOut">
              <a:rPr lang="en-GB" smtClean="0"/>
              <a:t>22/11/2023</a:t>
            </a:fld>
            <a:endParaRPr lang="en-GB"/>
          </a:p>
        </p:txBody>
      </p:sp>
      <p:sp>
        <p:nvSpPr>
          <p:cNvPr id="4" name="Footer Placeholder 3">
            <a:extLst>
              <a:ext uri="{FF2B5EF4-FFF2-40B4-BE49-F238E27FC236}">
                <a16:creationId xmlns:a16="http://schemas.microsoft.com/office/drawing/2014/main" id="{B03DDF43-26E0-0D4E-E870-3160206C04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33B8B4-B5C2-74D2-CD37-5CB2BD0A0716}"/>
              </a:ext>
            </a:extLst>
          </p:cNvPr>
          <p:cNvSpPr>
            <a:spLocks noGrp="1"/>
          </p:cNvSpPr>
          <p:nvPr>
            <p:ph type="sldNum" sz="quarter" idx="12"/>
          </p:nvPr>
        </p:nvSpPr>
        <p:spPr/>
        <p:txBody>
          <a:bodyPr/>
          <a:lstStyle/>
          <a:p>
            <a:fld id="{6739AC20-11B9-4E54-8507-345D8DAA6516}" type="slidenum">
              <a:rPr lang="en-GB" smtClean="0"/>
              <a:t>‹#›</a:t>
            </a:fld>
            <a:endParaRPr lang="en-GB"/>
          </a:p>
        </p:txBody>
      </p:sp>
    </p:spTree>
    <p:extLst>
      <p:ext uri="{BB962C8B-B14F-4D97-AF65-F5344CB8AC3E}">
        <p14:creationId xmlns:p14="http://schemas.microsoft.com/office/powerpoint/2010/main" val="7105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C7AA34-A756-3844-3796-B73440DF6D0D}"/>
              </a:ext>
            </a:extLst>
          </p:cNvPr>
          <p:cNvSpPr>
            <a:spLocks noGrp="1"/>
          </p:cNvSpPr>
          <p:nvPr>
            <p:ph type="dt" sz="half" idx="10"/>
          </p:nvPr>
        </p:nvSpPr>
        <p:spPr/>
        <p:txBody>
          <a:bodyPr/>
          <a:lstStyle/>
          <a:p>
            <a:fld id="{B411B168-3FF2-4457-914B-50D71A72BAB7}" type="datetimeFigureOut">
              <a:rPr lang="en-GB" smtClean="0"/>
              <a:t>22/11/2023</a:t>
            </a:fld>
            <a:endParaRPr lang="en-GB"/>
          </a:p>
        </p:txBody>
      </p:sp>
      <p:sp>
        <p:nvSpPr>
          <p:cNvPr id="3" name="Footer Placeholder 2">
            <a:extLst>
              <a:ext uri="{FF2B5EF4-FFF2-40B4-BE49-F238E27FC236}">
                <a16:creationId xmlns:a16="http://schemas.microsoft.com/office/drawing/2014/main" id="{C6C2A283-24B5-B9AA-74B1-2882266681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583BC4-5570-AAF0-EACF-3886B7C63AEF}"/>
              </a:ext>
            </a:extLst>
          </p:cNvPr>
          <p:cNvSpPr>
            <a:spLocks noGrp="1"/>
          </p:cNvSpPr>
          <p:nvPr>
            <p:ph type="sldNum" sz="quarter" idx="12"/>
          </p:nvPr>
        </p:nvSpPr>
        <p:spPr/>
        <p:txBody>
          <a:bodyPr/>
          <a:lstStyle/>
          <a:p>
            <a:fld id="{6739AC20-11B9-4E54-8507-345D8DAA6516}" type="slidenum">
              <a:rPr lang="en-GB" smtClean="0"/>
              <a:t>‹#›</a:t>
            </a:fld>
            <a:endParaRPr lang="en-GB"/>
          </a:p>
        </p:txBody>
      </p:sp>
    </p:spTree>
    <p:extLst>
      <p:ext uri="{BB962C8B-B14F-4D97-AF65-F5344CB8AC3E}">
        <p14:creationId xmlns:p14="http://schemas.microsoft.com/office/powerpoint/2010/main" val="1956069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9D59F-372F-88E2-68C6-AD98BD4EDF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CF90569-58DE-668E-84C6-44E5857244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3965140-6EEB-99B8-B837-61E6577518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9E2D8C-8B8A-A518-B042-E341F47A3B77}"/>
              </a:ext>
            </a:extLst>
          </p:cNvPr>
          <p:cNvSpPr>
            <a:spLocks noGrp="1"/>
          </p:cNvSpPr>
          <p:nvPr>
            <p:ph type="dt" sz="half" idx="10"/>
          </p:nvPr>
        </p:nvSpPr>
        <p:spPr/>
        <p:txBody>
          <a:bodyPr/>
          <a:lstStyle/>
          <a:p>
            <a:fld id="{B411B168-3FF2-4457-914B-50D71A72BAB7}" type="datetimeFigureOut">
              <a:rPr lang="en-GB" smtClean="0"/>
              <a:t>22/11/2023</a:t>
            </a:fld>
            <a:endParaRPr lang="en-GB"/>
          </a:p>
        </p:txBody>
      </p:sp>
      <p:sp>
        <p:nvSpPr>
          <p:cNvPr id="6" name="Footer Placeholder 5">
            <a:extLst>
              <a:ext uri="{FF2B5EF4-FFF2-40B4-BE49-F238E27FC236}">
                <a16:creationId xmlns:a16="http://schemas.microsoft.com/office/drawing/2014/main" id="{17DBFFC7-CF68-0A6F-87A3-9FF3F16156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C132A-5823-6415-335E-4BCEDCA0ABFF}"/>
              </a:ext>
            </a:extLst>
          </p:cNvPr>
          <p:cNvSpPr>
            <a:spLocks noGrp="1"/>
          </p:cNvSpPr>
          <p:nvPr>
            <p:ph type="sldNum" sz="quarter" idx="12"/>
          </p:nvPr>
        </p:nvSpPr>
        <p:spPr/>
        <p:txBody>
          <a:bodyPr/>
          <a:lstStyle/>
          <a:p>
            <a:fld id="{6739AC20-11B9-4E54-8507-345D8DAA6516}" type="slidenum">
              <a:rPr lang="en-GB" smtClean="0"/>
              <a:t>‹#›</a:t>
            </a:fld>
            <a:endParaRPr lang="en-GB"/>
          </a:p>
        </p:txBody>
      </p:sp>
    </p:spTree>
    <p:extLst>
      <p:ext uri="{BB962C8B-B14F-4D97-AF65-F5344CB8AC3E}">
        <p14:creationId xmlns:p14="http://schemas.microsoft.com/office/powerpoint/2010/main" val="2394436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1EBA6-5881-89D2-EB40-781C5F48A7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33FA2F-AFA7-C4EB-7765-70884B9AFA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D41B77-0D65-EBB0-6F44-83B8252E25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636C3B-93C2-83A7-630C-106BAD27C306}"/>
              </a:ext>
            </a:extLst>
          </p:cNvPr>
          <p:cNvSpPr>
            <a:spLocks noGrp="1"/>
          </p:cNvSpPr>
          <p:nvPr>
            <p:ph type="dt" sz="half" idx="10"/>
          </p:nvPr>
        </p:nvSpPr>
        <p:spPr/>
        <p:txBody>
          <a:bodyPr/>
          <a:lstStyle/>
          <a:p>
            <a:fld id="{B411B168-3FF2-4457-914B-50D71A72BAB7}" type="datetimeFigureOut">
              <a:rPr lang="en-GB" smtClean="0"/>
              <a:t>22/11/2023</a:t>
            </a:fld>
            <a:endParaRPr lang="en-GB"/>
          </a:p>
        </p:txBody>
      </p:sp>
      <p:sp>
        <p:nvSpPr>
          <p:cNvPr id="6" name="Footer Placeholder 5">
            <a:extLst>
              <a:ext uri="{FF2B5EF4-FFF2-40B4-BE49-F238E27FC236}">
                <a16:creationId xmlns:a16="http://schemas.microsoft.com/office/drawing/2014/main" id="{58EDBB30-528D-EB7E-BFF3-EBDA74A8AA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E5D5DB-8CDB-13E2-6691-36DD4B9A94B6}"/>
              </a:ext>
            </a:extLst>
          </p:cNvPr>
          <p:cNvSpPr>
            <a:spLocks noGrp="1"/>
          </p:cNvSpPr>
          <p:nvPr>
            <p:ph type="sldNum" sz="quarter" idx="12"/>
          </p:nvPr>
        </p:nvSpPr>
        <p:spPr/>
        <p:txBody>
          <a:bodyPr/>
          <a:lstStyle/>
          <a:p>
            <a:fld id="{6739AC20-11B9-4E54-8507-345D8DAA6516}" type="slidenum">
              <a:rPr lang="en-GB" smtClean="0"/>
              <a:t>‹#›</a:t>
            </a:fld>
            <a:endParaRPr lang="en-GB"/>
          </a:p>
        </p:txBody>
      </p:sp>
    </p:spTree>
    <p:extLst>
      <p:ext uri="{BB962C8B-B14F-4D97-AF65-F5344CB8AC3E}">
        <p14:creationId xmlns:p14="http://schemas.microsoft.com/office/powerpoint/2010/main" val="1944150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A02ED-C105-572C-604B-6E3F3691AE8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C56CDF-9B39-BEB6-2551-1FAF23BB16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47C00D-9DD8-9960-6251-9027450CC6CA}"/>
              </a:ext>
            </a:extLst>
          </p:cNvPr>
          <p:cNvSpPr>
            <a:spLocks noGrp="1"/>
          </p:cNvSpPr>
          <p:nvPr>
            <p:ph type="dt" sz="half" idx="10"/>
          </p:nvPr>
        </p:nvSpPr>
        <p:spPr/>
        <p:txBody>
          <a:bodyPr/>
          <a:lstStyle/>
          <a:p>
            <a:fld id="{B411B168-3FF2-4457-914B-50D71A72BAB7}" type="datetimeFigureOut">
              <a:rPr lang="en-GB" smtClean="0"/>
              <a:t>22/11/2023</a:t>
            </a:fld>
            <a:endParaRPr lang="en-GB"/>
          </a:p>
        </p:txBody>
      </p:sp>
      <p:sp>
        <p:nvSpPr>
          <p:cNvPr id="5" name="Footer Placeholder 4">
            <a:extLst>
              <a:ext uri="{FF2B5EF4-FFF2-40B4-BE49-F238E27FC236}">
                <a16:creationId xmlns:a16="http://schemas.microsoft.com/office/drawing/2014/main" id="{2A823C33-72FF-7E1C-CA00-8E768DB536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8B4E39-F058-004D-FA4D-B5256D15B785}"/>
              </a:ext>
            </a:extLst>
          </p:cNvPr>
          <p:cNvSpPr>
            <a:spLocks noGrp="1"/>
          </p:cNvSpPr>
          <p:nvPr>
            <p:ph type="sldNum" sz="quarter" idx="12"/>
          </p:nvPr>
        </p:nvSpPr>
        <p:spPr/>
        <p:txBody>
          <a:bodyPr/>
          <a:lstStyle/>
          <a:p>
            <a:fld id="{6739AC20-11B9-4E54-8507-345D8DAA6516}" type="slidenum">
              <a:rPr lang="en-GB" smtClean="0"/>
              <a:t>‹#›</a:t>
            </a:fld>
            <a:endParaRPr lang="en-GB"/>
          </a:p>
        </p:txBody>
      </p:sp>
    </p:spTree>
    <p:extLst>
      <p:ext uri="{BB962C8B-B14F-4D97-AF65-F5344CB8AC3E}">
        <p14:creationId xmlns:p14="http://schemas.microsoft.com/office/powerpoint/2010/main" val="3982190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CBC807-BB02-2DCD-9303-A44E6BA8BA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39012D-DB8F-F7FA-C0D7-150C584633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52CE62-B72E-F655-9CAB-0C78B1D03CF7}"/>
              </a:ext>
            </a:extLst>
          </p:cNvPr>
          <p:cNvSpPr>
            <a:spLocks noGrp="1"/>
          </p:cNvSpPr>
          <p:nvPr>
            <p:ph type="dt" sz="half" idx="10"/>
          </p:nvPr>
        </p:nvSpPr>
        <p:spPr/>
        <p:txBody>
          <a:bodyPr/>
          <a:lstStyle/>
          <a:p>
            <a:fld id="{B411B168-3FF2-4457-914B-50D71A72BAB7}" type="datetimeFigureOut">
              <a:rPr lang="en-GB" smtClean="0"/>
              <a:t>22/11/2023</a:t>
            </a:fld>
            <a:endParaRPr lang="en-GB"/>
          </a:p>
        </p:txBody>
      </p:sp>
      <p:sp>
        <p:nvSpPr>
          <p:cNvPr id="5" name="Footer Placeholder 4">
            <a:extLst>
              <a:ext uri="{FF2B5EF4-FFF2-40B4-BE49-F238E27FC236}">
                <a16:creationId xmlns:a16="http://schemas.microsoft.com/office/drawing/2014/main" id="{4F9DF737-4DA9-5E77-2782-B02AE6AA7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C7D075-0577-3BD5-DE1E-91531CC22C9E}"/>
              </a:ext>
            </a:extLst>
          </p:cNvPr>
          <p:cNvSpPr>
            <a:spLocks noGrp="1"/>
          </p:cNvSpPr>
          <p:nvPr>
            <p:ph type="sldNum" sz="quarter" idx="12"/>
          </p:nvPr>
        </p:nvSpPr>
        <p:spPr/>
        <p:txBody>
          <a:bodyPr/>
          <a:lstStyle/>
          <a:p>
            <a:fld id="{6739AC20-11B9-4E54-8507-345D8DAA6516}" type="slidenum">
              <a:rPr lang="en-GB" smtClean="0"/>
              <a:t>‹#›</a:t>
            </a:fld>
            <a:endParaRPr lang="en-GB"/>
          </a:p>
        </p:txBody>
      </p:sp>
    </p:spTree>
    <p:extLst>
      <p:ext uri="{BB962C8B-B14F-4D97-AF65-F5344CB8AC3E}">
        <p14:creationId xmlns:p14="http://schemas.microsoft.com/office/powerpoint/2010/main" val="1163725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E4CEA6-967B-7459-B672-1270007AF9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06B332-5951-F398-0D69-3684E4372B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5A1E82-DE9E-DDD0-7B83-965EA5BC16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11B168-3FF2-4457-914B-50D71A72BAB7}" type="datetimeFigureOut">
              <a:rPr lang="en-GB" smtClean="0"/>
              <a:t>22/11/2023</a:t>
            </a:fld>
            <a:endParaRPr lang="en-GB"/>
          </a:p>
        </p:txBody>
      </p:sp>
      <p:sp>
        <p:nvSpPr>
          <p:cNvPr id="5" name="Footer Placeholder 4">
            <a:extLst>
              <a:ext uri="{FF2B5EF4-FFF2-40B4-BE49-F238E27FC236}">
                <a16:creationId xmlns:a16="http://schemas.microsoft.com/office/drawing/2014/main" id="{D199D593-511F-0611-6CD4-FA780C1FE8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62BA2C1-BC25-DE95-2956-1145907B0C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9AC20-11B9-4E54-8507-345D8DAA6516}" type="slidenum">
              <a:rPr lang="en-GB" smtClean="0"/>
              <a:t>‹#›</a:t>
            </a:fld>
            <a:endParaRPr lang="en-GB"/>
          </a:p>
        </p:txBody>
      </p:sp>
    </p:spTree>
    <p:extLst>
      <p:ext uri="{BB962C8B-B14F-4D97-AF65-F5344CB8AC3E}">
        <p14:creationId xmlns:p14="http://schemas.microsoft.com/office/powerpoint/2010/main" val="22663338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A6717-A2E2-F128-A0F7-F34CF4E5AE0C}"/>
              </a:ext>
            </a:extLst>
          </p:cNvPr>
          <p:cNvSpPr>
            <a:spLocks noGrp="1"/>
          </p:cNvSpPr>
          <p:nvPr>
            <p:ph type="ctrTitle"/>
          </p:nvPr>
        </p:nvSpPr>
        <p:spPr/>
        <p:txBody>
          <a:bodyPr>
            <a:normAutofit/>
          </a:bodyPr>
          <a:lstStyle/>
          <a:p>
            <a:r>
              <a:rPr lang="en-GB" sz="4400" b="1" i="1" dirty="0"/>
              <a:t>Communication in Projects</a:t>
            </a:r>
          </a:p>
        </p:txBody>
      </p:sp>
      <p:sp>
        <p:nvSpPr>
          <p:cNvPr id="3" name="Subtitle 2">
            <a:extLst>
              <a:ext uri="{FF2B5EF4-FFF2-40B4-BE49-F238E27FC236}">
                <a16:creationId xmlns:a16="http://schemas.microsoft.com/office/drawing/2014/main" id="{615EE95A-B44D-8B4C-3F3A-8CB6E89A4A4B}"/>
              </a:ext>
            </a:extLst>
          </p:cNvPr>
          <p:cNvSpPr>
            <a:spLocks noGrp="1"/>
          </p:cNvSpPr>
          <p:nvPr>
            <p:ph type="subTitle" idx="1"/>
          </p:nvPr>
        </p:nvSpPr>
        <p:spPr/>
        <p:txBody>
          <a:bodyPr>
            <a:normAutofit/>
          </a:bodyPr>
          <a:lstStyle/>
          <a:p>
            <a:r>
              <a:rPr lang="en-GB" sz="3200" dirty="0"/>
              <a:t>By</a:t>
            </a:r>
          </a:p>
          <a:p>
            <a:r>
              <a:rPr lang="en-GB" sz="3200" dirty="0"/>
              <a:t>Andrew Thorn</a:t>
            </a:r>
          </a:p>
        </p:txBody>
      </p:sp>
    </p:spTree>
    <p:extLst>
      <p:ext uri="{BB962C8B-B14F-4D97-AF65-F5344CB8AC3E}">
        <p14:creationId xmlns:p14="http://schemas.microsoft.com/office/powerpoint/2010/main" val="3560786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53E15-88C7-320C-A514-C1637A43435A}"/>
              </a:ext>
            </a:extLst>
          </p:cNvPr>
          <p:cNvSpPr>
            <a:spLocks noGrp="1"/>
          </p:cNvSpPr>
          <p:nvPr>
            <p:ph type="title"/>
          </p:nvPr>
        </p:nvSpPr>
        <p:spPr/>
        <p:txBody>
          <a:bodyPr/>
          <a:lstStyle/>
          <a:p>
            <a:pPr algn="ctr"/>
            <a:r>
              <a:rPr lang="en-GB" b="1" i="1" dirty="0"/>
              <a:t>Price of Poor Communication</a:t>
            </a:r>
          </a:p>
        </p:txBody>
      </p:sp>
      <p:pic>
        <p:nvPicPr>
          <p:cNvPr id="2050" name="Picture 2" descr="The Price of Poor Communication">
            <a:extLst>
              <a:ext uri="{FF2B5EF4-FFF2-40B4-BE49-F238E27FC236}">
                <a16:creationId xmlns:a16="http://schemas.microsoft.com/office/drawing/2014/main" id="{3367FB86-821F-5E1A-EC39-8CB9C546069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48775" y="2041931"/>
            <a:ext cx="9439633" cy="4131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3723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71149-C23D-5F34-5D33-BA3B1E820A45}"/>
              </a:ext>
            </a:extLst>
          </p:cNvPr>
          <p:cNvSpPr>
            <a:spLocks noGrp="1"/>
          </p:cNvSpPr>
          <p:nvPr>
            <p:ph type="title"/>
          </p:nvPr>
        </p:nvSpPr>
        <p:spPr/>
        <p:txBody>
          <a:bodyPr/>
          <a:lstStyle/>
          <a:p>
            <a:pPr algn="ctr"/>
            <a:r>
              <a:rPr lang="en-GB" b="1" i="1" dirty="0"/>
              <a:t>Creating a Communication </a:t>
            </a:r>
            <a:r>
              <a:rPr lang="en-GB" b="1" i="1" dirty="0" err="1"/>
              <a:t>Plaan</a:t>
            </a:r>
            <a:endParaRPr lang="en-GB" b="1" i="1" dirty="0"/>
          </a:p>
        </p:txBody>
      </p:sp>
      <p:sp>
        <p:nvSpPr>
          <p:cNvPr id="3" name="Content Placeholder 2">
            <a:extLst>
              <a:ext uri="{FF2B5EF4-FFF2-40B4-BE49-F238E27FC236}">
                <a16:creationId xmlns:a16="http://schemas.microsoft.com/office/drawing/2014/main" id="{EA8F8369-4C42-9E71-6C9C-7CCDFDE73EA0}"/>
              </a:ext>
            </a:extLst>
          </p:cNvPr>
          <p:cNvSpPr>
            <a:spLocks noGrp="1"/>
          </p:cNvSpPr>
          <p:nvPr>
            <p:ph idx="1"/>
          </p:nvPr>
        </p:nvSpPr>
        <p:spPr/>
        <p:txBody>
          <a:bodyPr>
            <a:normAutofit/>
          </a:bodyPr>
          <a:lstStyle/>
          <a:p>
            <a:r>
              <a:rPr lang="en-GB" sz="3200" dirty="0"/>
              <a:t>A communication plan must, like all project plans, answer questions</a:t>
            </a:r>
          </a:p>
          <a:p>
            <a:r>
              <a:rPr lang="en-GB" sz="3200" dirty="0"/>
              <a:t>Who will do what when and how?</a:t>
            </a:r>
          </a:p>
          <a:p>
            <a:r>
              <a:rPr lang="en-GB" sz="3200" dirty="0"/>
              <a:t>The number of stakeholders that must be informed about project status and other information will determine the type of project communication system</a:t>
            </a:r>
          </a:p>
        </p:txBody>
      </p:sp>
    </p:spTree>
    <p:extLst>
      <p:ext uri="{BB962C8B-B14F-4D97-AF65-F5344CB8AC3E}">
        <p14:creationId xmlns:p14="http://schemas.microsoft.com/office/powerpoint/2010/main" val="2246170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87CEE-35E0-29D2-7768-045A3B7B09C6}"/>
              </a:ext>
            </a:extLst>
          </p:cNvPr>
          <p:cNvSpPr>
            <a:spLocks noGrp="1"/>
          </p:cNvSpPr>
          <p:nvPr>
            <p:ph type="title"/>
          </p:nvPr>
        </p:nvSpPr>
        <p:spPr/>
        <p:txBody>
          <a:bodyPr/>
          <a:lstStyle/>
          <a:p>
            <a:pPr algn="ctr"/>
            <a:r>
              <a:rPr lang="en-GB" b="1" i="1" dirty="0"/>
              <a:t>Creating a Communication Plan</a:t>
            </a:r>
          </a:p>
        </p:txBody>
      </p:sp>
      <p:sp>
        <p:nvSpPr>
          <p:cNvPr id="3" name="Content Placeholder 2">
            <a:extLst>
              <a:ext uri="{FF2B5EF4-FFF2-40B4-BE49-F238E27FC236}">
                <a16:creationId xmlns:a16="http://schemas.microsoft.com/office/drawing/2014/main" id="{3ACD76B1-212D-1090-5A01-82226248D06C}"/>
              </a:ext>
            </a:extLst>
          </p:cNvPr>
          <p:cNvSpPr>
            <a:spLocks noGrp="1"/>
          </p:cNvSpPr>
          <p:nvPr>
            <p:ph idx="1"/>
          </p:nvPr>
        </p:nvSpPr>
        <p:spPr/>
        <p:txBody>
          <a:bodyPr>
            <a:normAutofit/>
          </a:bodyPr>
          <a:lstStyle/>
          <a:p>
            <a:r>
              <a:rPr lang="en-GB" sz="3200" b="1" u="sng" dirty="0"/>
              <a:t>Who</a:t>
            </a:r>
            <a:r>
              <a:rPr lang="en-GB" sz="3200" dirty="0"/>
              <a:t> will be initiating the project communication?</a:t>
            </a:r>
            <a:endParaRPr lang="en-GB" sz="3200" b="1" u="sng" dirty="0"/>
          </a:p>
          <a:p>
            <a:r>
              <a:rPr lang="en-GB" sz="3200" b="1" u="sng" dirty="0"/>
              <a:t>Who</a:t>
            </a:r>
            <a:r>
              <a:rPr lang="en-GB" sz="3200" dirty="0"/>
              <a:t> will be receiving the information?</a:t>
            </a:r>
            <a:endParaRPr lang="en-GB" sz="3200" b="1" u="sng" dirty="0"/>
          </a:p>
          <a:p>
            <a:r>
              <a:rPr lang="en-GB" sz="3200" b="1" u="sng" dirty="0"/>
              <a:t>When</a:t>
            </a:r>
            <a:r>
              <a:rPr lang="en-GB" sz="3200" dirty="0"/>
              <a:t> will the information be disseminated?</a:t>
            </a:r>
            <a:endParaRPr lang="en-GB" sz="3200" b="1" u="sng" dirty="0"/>
          </a:p>
          <a:p>
            <a:r>
              <a:rPr lang="en-GB" sz="3200" b="1" u="sng" dirty="0"/>
              <a:t>What</a:t>
            </a:r>
            <a:r>
              <a:rPr lang="en-GB" sz="3200" dirty="0"/>
              <a:t> is the critical information to be disseminated?</a:t>
            </a:r>
            <a:endParaRPr lang="en-GB" sz="3200" b="1" u="sng" dirty="0"/>
          </a:p>
          <a:p>
            <a:r>
              <a:rPr lang="en-GB" sz="3200" b="1" u="sng" dirty="0"/>
              <a:t>How </a:t>
            </a:r>
            <a:r>
              <a:rPr lang="en-GB" sz="3200" dirty="0"/>
              <a:t>will the information be disseminated?</a:t>
            </a:r>
            <a:endParaRPr lang="en-GB" sz="3200" b="1" u="sng" dirty="0"/>
          </a:p>
        </p:txBody>
      </p:sp>
    </p:spTree>
    <p:extLst>
      <p:ext uri="{BB962C8B-B14F-4D97-AF65-F5344CB8AC3E}">
        <p14:creationId xmlns:p14="http://schemas.microsoft.com/office/powerpoint/2010/main" val="4005000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922D-4BA7-C582-EAD3-75ABE0CE29F9}"/>
              </a:ext>
            </a:extLst>
          </p:cNvPr>
          <p:cNvSpPr>
            <a:spLocks noGrp="1"/>
          </p:cNvSpPr>
          <p:nvPr>
            <p:ph type="title"/>
          </p:nvPr>
        </p:nvSpPr>
        <p:spPr/>
        <p:txBody>
          <a:bodyPr/>
          <a:lstStyle/>
          <a:p>
            <a:pPr algn="ctr"/>
            <a:r>
              <a:rPr lang="en-GB" b="1" i="1" dirty="0"/>
              <a:t>Who Will be Initiating the Project Communication?</a:t>
            </a:r>
          </a:p>
        </p:txBody>
      </p:sp>
      <p:sp>
        <p:nvSpPr>
          <p:cNvPr id="3" name="Content Placeholder 2">
            <a:extLst>
              <a:ext uri="{FF2B5EF4-FFF2-40B4-BE49-F238E27FC236}">
                <a16:creationId xmlns:a16="http://schemas.microsoft.com/office/drawing/2014/main" id="{9C619A5D-B5A4-B8B8-3D9A-744AB0E6E661}"/>
              </a:ext>
            </a:extLst>
          </p:cNvPr>
          <p:cNvSpPr>
            <a:spLocks noGrp="1"/>
          </p:cNvSpPr>
          <p:nvPr>
            <p:ph idx="1"/>
          </p:nvPr>
        </p:nvSpPr>
        <p:spPr/>
        <p:txBody>
          <a:bodyPr>
            <a:normAutofit/>
          </a:bodyPr>
          <a:lstStyle/>
          <a:p>
            <a:r>
              <a:rPr lang="en-GB" sz="3200" dirty="0"/>
              <a:t>Project manager’s role is ensuring that a communications plan is defined and implemented</a:t>
            </a:r>
          </a:p>
          <a:p>
            <a:r>
              <a:rPr lang="en-GB" sz="3200" dirty="0"/>
              <a:t>The more individuals are involved in the communication process, more </a:t>
            </a:r>
            <a:r>
              <a:rPr lang="en-GB" sz="3200" dirty="0" err="1"/>
              <a:t>likrly</a:t>
            </a:r>
            <a:r>
              <a:rPr lang="en-GB" sz="3200" dirty="0"/>
              <a:t> the project will be successful</a:t>
            </a:r>
          </a:p>
        </p:txBody>
      </p:sp>
    </p:spTree>
    <p:extLst>
      <p:ext uri="{BB962C8B-B14F-4D97-AF65-F5344CB8AC3E}">
        <p14:creationId xmlns:p14="http://schemas.microsoft.com/office/powerpoint/2010/main" val="1608127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F455F-7398-E18E-9037-4208AE7D6BEF}"/>
              </a:ext>
            </a:extLst>
          </p:cNvPr>
          <p:cNvSpPr>
            <a:spLocks noGrp="1"/>
          </p:cNvSpPr>
          <p:nvPr>
            <p:ph type="title"/>
          </p:nvPr>
        </p:nvSpPr>
        <p:spPr/>
        <p:txBody>
          <a:bodyPr/>
          <a:lstStyle/>
          <a:p>
            <a:pPr algn="ctr"/>
            <a:r>
              <a:rPr lang="en-GB" b="1" i="1" dirty="0"/>
              <a:t>When Will the Information be Disseminated?</a:t>
            </a:r>
          </a:p>
        </p:txBody>
      </p:sp>
      <p:sp>
        <p:nvSpPr>
          <p:cNvPr id="3" name="Content Placeholder 2">
            <a:extLst>
              <a:ext uri="{FF2B5EF4-FFF2-40B4-BE49-F238E27FC236}">
                <a16:creationId xmlns:a16="http://schemas.microsoft.com/office/drawing/2014/main" id="{113C5229-716F-381B-0383-34D5E9F81E58}"/>
              </a:ext>
            </a:extLst>
          </p:cNvPr>
          <p:cNvSpPr>
            <a:spLocks noGrp="1"/>
          </p:cNvSpPr>
          <p:nvPr>
            <p:ph idx="1"/>
          </p:nvPr>
        </p:nvSpPr>
        <p:spPr/>
        <p:txBody>
          <a:bodyPr>
            <a:normAutofit/>
          </a:bodyPr>
          <a:lstStyle/>
          <a:p>
            <a:r>
              <a:rPr lang="en-GB" sz="3200" dirty="0"/>
              <a:t>At regular periods – </a:t>
            </a:r>
            <a:r>
              <a:rPr lang="en-GB" sz="3200" b="1" dirty="0"/>
              <a:t>weekly</a:t>
            </a:r>
            <a:r>
              <a:rPr lang="en-GB" sz="3200" dirty="0"/>
              <a:t> for operational tasks, </a:t>
            </a:r>
            <a:r>
              <a:rPr lang="en-GB" sz="3200" b="1" dirty="0"/>
              <a:t>monthly</a:t>
            </a:r>
            <a:r>
              <a:rPr lang="en-GB" sz="3200" dirty="0"/>
              <a:t> reporting for summary reporting, </a:t>
            </a:r>
            <a:r>
              <a:rPr lang="en-GB" sz="3200" b="1" dirty="0"/>
              <a:t>quarterly</a:t>
            </a:r>
            <a:r>
              <a:rPr lang="en-GB" sz="3200" dirty="0"/>
              <a:t> is often used for executive management</a:t>
            </a:r>
          </a:p>
          <a:p>
            <a:r>
              <a:rPr lang="en-GB" sz="3200" dirty="0"/>
              <a:t>At key milestones- once a significant accomplishment has been achieved, share your success, especially if your regular communication with them is infrequent</a:t>
            </a:r>
          </a:p>
        </p:txBody>
      </p:sp>
    </p:spTree>
    <p:extLst>
      <p:ext uri="{BB962C8B-B14F-4D97-AF65-F5344CB8AC3E}">
        <p14:creationId xmlns:p14="http://schemas.microsoft.com/office/powerpoint/2010/main" val="4009851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D68CC-BB9A-BD2C-76BB-89B21925AB4F}"/>
              </a:ext>
            </a:extLst>
          </p:cNvPr>
          <p:cNvSpPr>
            <a:spLocks noGrp="1"/>
          </p:cNvSpPr>
          <p:nvPr>
            <p:ph type="title"/>
          </p:nvPr>
        </p:nvSpPr>
        <p:spPr/>
        <p:txBody>
          <a:bodyPr/>
          <a:lstStyle/>
          <a:p>
            <a:pPr algn="ctr"/>
            <a:r>
              <a:rPr lang="en-GB" b="1" i="1" dirty="0"/>
              <a:t>When Will the Information be Disseminated?</a:t>
            </a:r>
          </a:p>
        </p:txBody>
      </p:sp>
      <p:sp>
        <p:nvSpPr>
          <p:cNvPr id="3" name="Content Placeholder 2">
            <a:extLst>
              <a:ext uri="{FF2B5EF4-FFF2-40B4-BE49-F238E27FC236}">
                <a16:creationId xmlns:a16="http://schemas.microsoft.com/office/drawing/2014/main" id="{8795C2F3-3D68-812B-CD30-D322118E33B6}"/>
              </a:ext>
            </a:extLst>
          </p:cNvPr>
          <p:cNvSpPr>
            <a:spLocks noGrp="1"/>
          </p:cNvSpPr>
          <p:nvPr>
            <p:ph idx="1"/>
          </p:nvPr>
        </p:nvSpPr>
        <p:spPr/>
        <p:txBody>
          <a:bodyPr>
            <a:normAutofit/>
          </a:bodyPr>
          <a:lstStyle/>
          <a:p>
            <a:r>
              <a:rPr lang="en-GB" sz="3200" dirty="0"/>
              <a:t>At trigger points when key decisions must be made, or problems must be resolved</a:t>
            </a:r>
          </a:p>
          <a:p>
            <a:r>
              <a:rPr lang="en-GB" sz="3200" dirty="0"/>
              <a:t>Don’t hesitate to change the frequency of communication during the course of the project</a:t>
            </a:r>
          </a:p>
          <a:p>
            <a:r>
              <a:rPr lang="en-GB" sz="3200" dirty="0"/>
              <a:t>More frequent communication is useful at the start of the project to ensure that processes are being followed</a:t>
            </a:r>
          </a:p>
          <a:p>
            <a:endParaRPr lang="en-GB" sz="3200" dirty="0"/>
          </a:p>
        </p:txBody>
      </p:sp>
    </p:spTree>
    <p:extLst>
      <p:ext uri="{BB962C8B-B14F-4D97-AF65-F5344CB8AC3E}">
        <p14:creationId xmlns:p14="http://schemas.microsoft.com/office/powerpoint/2010/main" val="3438702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ED4CD-3C93-BC76-40C3-64018CBA3CDB}"/>
              </a:ext>
            </a:extLst>
          </p:cNvPr>
          <p:cNvSpPr>
            <a:spLocks noGrp="1"/>
          </p:cNvSpPr>
          <p:nvPr>
            <p:ph type="title"/>
          </p:nvPr>
        </p:nvSpPr>
        <p:spPr/>
        <p:txBody>
          <a:bodyPr/>
          <a:lstStyle/>
          <a:p>
            <a:pPr algn="ctr"/>
            <a:r>
              <a:rPr lang="en-GB" b="1" i="1" dirty="0"/>
              <a:t>Why is a Project Communication Plan Important</a:t>
            </a:r>
          </a:p>
        </p:txBody>
      </p:sp>
      <p:sp>
        <p:nvSpPr>
          <p:cNvPr id="3" name="Content Placeholder 2">
            <a:extLst>
              <a:ext uri="{FF2B5EF4-FFF2-40B4-BE49-F238E27FC236}">
                <a16:creationId xmlns:a16="http://schemas.microsoft.com/office/drawing/2014/main" id="{FF614325-7305-94EC-415F-D40493A70E13}"/>
              </a:ext>
            </a:extLst>
          </p:cNvPr>
          <p:cNvSpPr>
            <a:spLocks noGrp="1"/>
          </p:cNvSpPr>
          <p:nvPr>
            <p:ph idx="1"/>
          </p:nvPr>
        </p:nvSpPr>
        <p:spPr/>
        <p:txBody>
          <a:bodyPr>
            <a:normAutofit lnSpcReduction="10000"/>
          </a:bodyPr>
          <a:lstStyle/>
          <a:p>
            <a:r>
              <a:rPr lang="en-GB" sz="3200" dirty="0"/>
              <a:t>It can ensure your project stays on track, on time, and on budget</a:t>
            </a:r>
          </a:p>
          <a:p>
            <a:r>
              <a:rPr lang="en-GB" sz="3200" dirty="0"/>
              <a:t>Ensures that all stakeholders are informed on the progress of the project, increasing customer satisfaction</a:t>
            </a:r>
          </a:p>
          <a:p>
            <a:r>
              <a:rPr lang="en-GB" sz="3200" dirty="0"/>
              <a:t>Without a communication plan you can easily end up with problems and issues</a:t>
            </a:r>
          </a:p>
          <a:p>
            <a:r>
              <a:rPr lang="en-GB" sz="3200" dirty="0"/>
              <a:t>Poor communication can result in all kinds of problems, including decreased productivity and even financial loss for businesses</a:t>
            </a:r>
          </a:p>
        </p:txBody>
      </p:sp>
    </p:spTree>
    <p:extLst>
      <p:ext uri="{BB962C8B-B14F-4D97-AF65-F5344CB8AC3E}">
        <p14:creationId xmlns:p14="http://schemas.microsoft.com/office/powerpoint/2010/main" val="3115319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03721-52BE-932E-797A-D5A6081C00DA}"/>
              </a:ext>
            </a:extLst>
          </p:cNvPr>
          <p:cNvSpPr>
            <a:spLocks noGrp="1"/>
          </p:cNvSpPr>
          <p:nvPr>
            <p:ph type="title"/>
          </p:nvPr>
        </p:nvSpPr>
        <p:spPr/>
        <p:txBody>
          <a:bodyPr/>
          <a:lstStyle/>
          <a:p>
            <a:pPr algn="ctr"/>
            <a:r>
              <a:rPr lang="en-GB" b="1" i="1" dirty="0"/>
              <a:t>Benefits of a Project Management Communication Plan</a:t>
            </a:r>
          </a:p>
        </p:txBody>
      </p:sp>
      <p:sp>
        <p:nvSpPr>
          <p:cNvPr id="3" name="Content Placeholder 2">
            <a:extLst>
              <a:ext uri="{FF2B5EF4-FFF2-40B4-BE49-F238E27FC236}">
                <a16:creationId xmlns:a16="http://schemas.microsoft.com/office/drawing/2014/main" id="{403449E3-E3C6-9CC7-7AE8-18877170DA28}"/>
              </a:ext>
            </a:extLst>
          </p:cNvPr>
          <p:cNvSpPr>
            <a:spLocks noGrp="1"/>
          </p:cNvSpPr>
          <p:nvPr>
            <p:ph idx="1"/>
          </p:nvPr>
        </p:nvSpPr>
        <p:spPr/>
        <p:txBody>
          <a:bodyPr>
            <a:normAutofit/>
          </a:bodyPr>
          <a:lstStyle/>
          <a:p>
            <a:r>
              <a:rPr lang="en-GB" sz="3200" b="1" u="sng" dirty="0"/>
              <a:t>Avoid confusion and delays</a:t>
            </a:r>
            <a:r>
              <a:rPr lang="en-GB" sz="3200" dirty="0"/>
              <a:t>: A loose communication structure can confuse a project team and lower productivity.  Your plan ensures that information gets where it needs to go</a:t>
            </a:r>
          </a:p>
          <a:p>
            <a:r>
              <a:rPr lang="en-GB" sz="3200" b="1" u="sng" dirty="0"/>
              <a:t>Accommodate stakeholder communication preferences</a:t>
            </a:r>
            <a:r>
              <a:rPr lang="en-GB" sz="3200" dirty="0"/>
              <a:t>: Your communication plan outlines client-facing project goals and ensures everything a project team does works towards those goals</a:t>
            </a:r>
            <a:endParaRPr lang="en-GB" sz="3200" b="1" u="sng" dirty="0"/>
          </a:p>
        </p:txBody>
      </p:sp>
    </p:spTree>
    <p:extLst>
      <p:ext uri="{BB962C8B-B14F-4D97-AF65-F5344CB8AC3E}">
        <p14:creationId xmlns:p14="http://schemas.microsoft.com/office/powerpoint/2010/main" val="363390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8C3B1-E47C-A633-0AAE-50B6E63D066D}"/>
              </a:ext>
            </a:extLst>
          </p:cNvPr>
          <p:cNvSpPr>
            <a:spLocks noGrp="1"/>
          </p:cNvSpPr>
          <p:nvPr>
            <p:ph type="title"/>
          </p:nvPr>
        </p:nvSpPr>
        <p:spPr/>
        <p:txBody>
          <a:bodyPr/>
          <a:lstStyle/>
          <a:p>
            <a:pPr algn="ctr"/>
            <a:r>
              <a:rPr lang="en-GB" b="1" i="1" dirty="0"/>
              <a:t>Benefits of a Project Management Communication Plan</a:t>
            </a:r>
          </a:p>
        </p:txBody>
      </p:sp>
      <p:sp>
        <p:nvSpPr>
          <p:cNvPr id="3" name="Content Placeholder 2">
            <a:extLst>
              <a:ext uri="{FF2B5EF4-FFF2-40B4-BE49-F238E27FC236}">
                <a16:creationId xmlns:a16="http://schemas.microsoft.com/office/drawing/2014/main" id="{6BD9A653-277D-DEDA-CD0C-38909257D47E}"/>
              </a:ext>
            </a:extLst>
          </p:cNvPr>
          <p:cNvSpPr>
            <a:spLocks noGrp="1"/>
          </p:cNvSpPr>
          <p:nvPr>
            <p:ph idx="1"/>
          </p:nvPr>
        </p:nvSpPr>
        <p:spPr/>
        <p:txBody>
          <a:bodyPr>
            <a:normAutofit/>
          </a:bodyPr>
          <a:lstStyle/>
          <a:p>
            <a:r>
              <a:rPr lang="en-GB" sz="3200" b="1" u="sng" dirty="0"/>
              <a:t>Clarify communication expectations for all involved</a:t>
            </a:r>
            <a:r>
              <a:rPr lang="en-GB" sz="3200" dirty="0"/>
              <a:t>: Your plan ensures all stakeholders know who to reach in any situation that may arise</a:t>
            </a:r>
            <a:endParaRPr lang="en-GB" sz="3200" b="1" u="sng" dirty="0"/>
          </a:p>
          <a:p>
            <a:r>
              <a:rPr lang="en-GB" sz="3200" b="1" u="sng" dirty="0"/>
              <a:t>Handle project roadblocks proactively</a:t>
            </a:r>
            <a:r>
              <a:rPr lang="en-GB" sz="3200" dirty="0"/>
              <a:t>: Your plan will give your team-step-by-step instructions for who to contact in case of emergencies or problems</a:t>
            </a:r>
            <a:endParaRPr lang="en-GB" sz="3200" b="1" u="sng" dirty="0"/>
          </a:p>
        </p:txBody>
      </p:sp>
    </p:spTree>
    <p:extLst>
      <p:ext uri="{BB962C8B-B14F-4D97-AF65-F5344CB8AC3E}">
        <p14:creationId xmlns:p14="http://schemas.microsoft.com/office/powerpoint/2010/main" val="29441153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58BB3-2CAB-9906-1739-3E2D07B385A2}"/>
              </a:ext>
            </a:extLst>
          </p:cNvPr>
          <p:cNvSpPr>
            <a:spLocks noGrp="1"/>
          </p:cNvSpPr>
          <p:nvPr>
            <p:ph type="title"/>
          </p:nvPr>
        </p:nvSpPr>
        <p:spPr/>
        <p:txBody>
          <a:bodyPr/>
          <a:lstStyle/>
          <a:p>
            <a:pPr algn="ctr"/>
            <a:r>
              <a:rPr lang="en-GB" b="1" i="1" dirty="0"/>
              <a:t>Six Steps to Create a Project Management Communication Plan</a:t>
            </a:r>
          </a:p>
        </p:txBody>
      </p:sp>
      <p:sp>
        <p:nvSpPr>
          <p:cNvPr id="3" name="Content Placeholder 2">
            <a:extLst>
              <a:ext uri="{FF2B5EF4-FFF2-40B4-BE49-F238E27FC236}">
                <a16:creationId xmlns:a16="http://schemas.microsoft.com/office/drawing/2014/main" id="{6B905A17-50A3-C226-5B28-B57815733BE4}"/>
              </a:ext>
            </a:extLst>
          </p:cNvPr>
          <p:cNvSpPr>
            <a:spLocks noGrp="1"/>
          </p:cNvSpPr>
          <p:nvPr>
            <p:ph idx="1"/>
          </p:nvPr>
        </p:nvSpPr>
        <p:spPr/>
        <p:txBody>
          <a:bodyPr>
            <a:normAutofit lnSpcReduction="10000"/>
          </a:bodyPr>
          <a:lstStyle/>
          <a:p>
            <a:pPr marL="514350" indent="-514350">
              <a:buAutoNum type="arabicPeriod"/>
            </a:pPr>
            <a:r>
              <a:rPr lang="en-GB" sz="3200" dirty="0"/>
              <a:t>Map out your communication objectives</a:t>
            </a:r>
          </a:p>
          <a:p>
            <a:pPr marL="514350" indent="-514350">
              <a:buAutoNum type="arabicPeriod"/>
            </a:pPr>
            <a:r>
              <a:rPr lang="en-GB" sz="3200" dirty="0"/>
              <a:t>Make a list of all stakeholders and their communication preferences </a:t>
            </a:r>
          </a:p>
          <a:p>
            <a:pPr marL="514350" indent="-514350">
              <a:buAutoNum type="arabicPeriod"/>
            </a:pPr>
            <a:r>
              <a:rPr lang="en-GB" sz="3200" dirty="0"/>
              <a:t>Outline the different kinds of communication your stakeholders will engage in</a:t>
            </a:r>
          </a:p>
          <a:p>
            <a:pPr marL="514350" indent="-514350">
              <a:buAutoNum type="arabicPeriod"/>
            </a:pPr>
            <a:r>
              <a:rPr lang="en-GB" sz="3200" dirty="0"/>
              <a:t>Plan accommodations for remote team members</a:t>
            </a:r>
          </a:p>
          <a:p>
            <a:pPr marL="514350" indent="-514350">
              <a:buAutoNum type="arabicPeriod"/>
            </a:pPr>
            <a:r>
              <a:rPr lang="en-GB" sz="3200" dirty="0"/>
              <a:t>Decide how to handle sensitive information</a:t>
            </a:r>
          </a:p>
          <a:p>
            <a:pPr marL="514350" indent="-514350">
              <a:buAutoNum type="arabicPeriod"/>
            </a:pPr>
            <a:r>
              <a:rPr lang="en-GB" sz="3200" dirty="0"/>
              <a:t>Choose a platform and share your plan with your stakeholders</a:t>
            </a:r>
          </a:p>
          <a:p>
            <a:pPr marL="514350" indent="-514350">
              <a:buAutoNum type="arabicPeriod"/>
            </a:pPr>
            <a:endParaRPr lang="en-GB" sz="3200" dirty="0"/>
          </a:p>
        </p:txBody>
      </p:sp>
    </p:spTree>
    <p:extLst>
      <p:ext uri="{BB962C8B-B14F-4D97-AF65-F5344CB8AC3E}">
        <p14:creationId xmlns:p14="http://schemas.microsoft.com/office/powerpoint/2010/main" val="1273851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207B3-F92C-523B-0BEA-482D44CB6B58}"/>
              </a:ext>
            </a:extLst>
          </p:cNvPr>
          <p:cNvSpPr>
            <a:spLocks noGrp="1"/>
          </p:cNvSpPr>
          <p:nvPr>
            <p:ph type="title"/>
          </p:nvPr>
        </p:nvSpPr>
        <p:spPr/>
        <p:txBody>
          <a:bodyPr/>
          <a:lstStyle/>
          <a:p>
            <a:pPr algn="ctr"/>
            <a:r>
              <a:rPr lang="en-GB" b="1" i="1" dirty="0"/>
              <a:t>Listening Effectively</a:t>
            </a:r>
          </a:p>
        </p:txBody>
      </p:sp>
      <p:sp>
        <p:nvSpPr>
          <p:cNvPr id="3" name="Content Placeholder 2">
            <a:extLst>
              <a:ext uri="{FF2B5EF4-FFF2-40B4-BE49-F238E27FC236}">
                <a16:creationId xmlns:a16="http://schemas.microsoft.com/office/drawing/2014/main" id="{065699CC-BAD9-CBF9-9E44-9FE99866DE64}"/>
              </a:ext>
            </a:extLst>
          </p:cNvPr>
          <p:cNvSpPr>
            <a:spLocks noGrp="1"/>
          </p:cNvSpPr>
          <p:nvPr>
            <p:ph idx="1"/>
          </p:nvPr>
        </p:nvSpPr>
        <p:spPr/>
        <p:txBody>
          <a:bodyPr>
            <a:normAutofit lnSpcReduction="10000"/>
          </a:bodyPr>
          <a:lstStyle/>
          <a:p>
            <a:r>
              <a:rPr lang="en-GB" sz="3200" dirty="0"/>
              <a:t>Face the speaker and maintain eye contact</a:t>
            </a:r>
          </a:p>
          <a:p>
            <a:r>
              <a:rPr lang="en-GB" sz="3200" dirty="0"/>
              <a:t>Listen twice as much as you talk</a:t>
            </a:r>
          </a:p>
          <a:p>
            <a:r>
              <a:rPr lang="en-GB" sz="3200" dirty="0"/>
              <a:t>Be attentive, but relaxed</a:t>
            </a:r>
          </a:p>
          <a:p>
            <a:r>
              <a:rPr lang="en-GB" sz="3200" dirty="0"/>
              <a:t>Keep an open mind (listen without judging)</a:t>
            </a:r>
          </a:p>
          <a:p>
            <a:r>
              <a:rPr lang="en-GB" sz="3200" dirty="0"/>
              <a:t>Listen to the words and try to picture what the speaker is saying</a:t>
            </a:r>
          </a:p>
          <a:p>
            <a:r>
              <a:rPr lang="en-GB" sz="3200" dirty="0"/>
              <a:t>Don’t interrupt and don’t impose your solutions</a:t>
            </a:r>
          </a:p>
          <a:p>
            <a:r>
              <a:rPr lang="en-GB" sz="3200" dirty="0"/>
              <a:t>Wait for the speaker to pause to ask clarifying questions</a:t>
            </a:r>
          </a:p>
        </p:txBody>
      </p:sp>
    </p:spTree>
    <p:extLst>
      <p:ext uri="{BB962C8B-B14F-4D97-AF65-F5344CB8AC3E}">
        <p14:creationId xmlns:p14="http://schemas.microsoft.com/office/powerpoint/2010/main" val="2288577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D564A-352E-43B4-05A0-FC14063866A6}"/>
              </a:ext>
            </a:extLst>
          </p:cNvPr>
          <p:cNvSpPr>
            <a:spLocks noGrp="1"/>
          </p:cNvSpPr>
          <p:nvPr>
            <p:ph type="title"/>
          </p:nvPr>
        </p:nvSpPr>
        <p:spPr>
          <a:xfrm>
            <a:off x="838200" y="123753"/>
            <a:ext cx="10515600" cy="838773"/>
          </a:xfrm>
        </p:spPr>
        <p:txBody>
          <a:bodyPr/>
          <a:lstStyle/>
          <a:p>
            <a:pPr algn="ctr"/>
            <a:r>
              <a:rPr lang="en-GB" dirty="0"/>
              <a:t>Active Listening</a:t>
            </a:r>
          </a:p>
        </p:txBody>
      </p:sp>
      <p:sp>
        <p:nvSpPr>
          <p:cNvPr id="3" name="Content Placeholder 2">
            <a:extLst>
              <a:ext uri="{FF2B5EF4-FFF2-40B4-BE49-F238E27FC236}">
                <a16:creationId xmlns:a16="http://schemas.microsoft.com/office/drawing/2014/main" id="{8A87AC6C-7B68-C759-A377-742E76CD29BA}"/>
              </a:ext>
            </a:extLst>
          </p:cNvPr>
          <p:cNvSpPr>
            <a:spLocks noGrp="1"/>
          </p:cNvSpPr>
          <p:nvPr>
            <p:ph idx="1"/>
          </p:nvPr>
        </p:nvSpPr>
        <p:spPr>
          <a:xfrm>
            <a:off x="838200" y="1038152"/>
            <a:ext cx="10515600" cy="5431399"/>
          </a:xfrm>
        </p:spPr>
        <p:txBody>
          <a:bodyPr>
            <a:normAutofit/>
          </a:bodyPr>
          <a:lstStyle/>
          <a:p>
            <a:r>
              <a:rPr lang="en-GB" sz="3200" dirty="0"/>
              <a:t>Especially important in a conflict</a:t>
            </a:r>
          </a:p>
          <a:p>
            <a:r>
              <a:rPr lang="en-GB" sz="3200" dirty="0"/>
              <a:t>Don’t focus so much on getting your next point across that you don’t listen to what is being said</a:t>
            </a:r>
          </a:p>
          <a:p>
            <a:r>
              <a:rPr lang="en-GB" sz="3200" dirty="0"/>
              <a:t>Slow down</a:t>
            </a:r>
          </a:p>
          <a:p>
            <a:r>
              <a:rPr lang="en-GB" sz="3200" dirty="0"/>
              <a:t>Leave a gap to think</a:t>
            </a:r>
          </a:p>
          <a:p>
            <a:r>
              <a:rPr lang="en-GB" sz="3200" dirty="0"/>
              <a:t>Reiterate what you have understood</a:t>
            </a:r>
          </a:p>
          <a:p>
            <a:r>
              <a:rPr lang="en-GB" sz="3200" dirty="0"/>
              <a:t>Look at other signals- Are they standing or sitting?  Leaning forward?  Folded arms?  Are the words emotionally charged?</a:t>
            </a:r>
          </a:p>
          <a:p>
            <a:r>
              <a:rPr lang="en-GB" sz="3200" dirty="0"/>
              <a:t>Eye contact- poor eye contact can be a sign of anxiety</a:t>
            </a:r>
          </a:p>
          <a:p>
            <a:r>
              <a:rPr lang="en-GB" sz="3200" dirty="0"/>
              <a:t>Are they overwhelmed by the work</a:t>
            </a:r>
          </a:p>
        </p:txBody>
      </p:sp>
    </p:spTree>
    <p:extLst>
      <p:ext uri="{BB962C8B-B14F-4D97-AF65-F5344CB8AC3E}">
        <p14:creationId xmlns:p14="http://schemas.microsoft.com/office/powerpoint/2010/main" val="3526246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5DEB-9F79-9BDA-B0CB-FAD1FCEFB14E}"/>
              </a:ext>
            </a:extLst>
          </p:cNvPr>
          <p:cNvSpPr>
            <a:spLocks noGrp="1"/>
          </p:cNvSpPr>
          <p:nvPr>
            <p:ph type="title"/>
          </p:nvPr>
        </p:nvSpPr>
        <p:spPr/>
        <p:txBody>
          <a:bodyPr/>
          <a:lstStyle/>
          <a:p>
            <a:pPr algn="ctr"/>
            <a:r>
              <a:rPr lang="en-GB" b="1" i="1" dirty="0"/>
              <a:t>Active Listening</a:t>
            </a:r>
          </a:p>
        </p:txBody>
      </p:sp>
      <p:pic>
        <p:nvPicPr>
          <p:cNvPr id="3074" name="Picture 2" descr="Listening Guide - Dundee Counselling - Dundee, Scotland">
            <a:extLst>
              <a:ext uri="{FF2B5EF4-FFF2-40B4-BE49-F238E27FC236}">
                <a16:creationId xmlns:a16="http://schemas.microsoft.com/office/drawing/2014/main" id="{25765404-00CD-9B43-D9C9-D71E8AADCC1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825625"/>
            <a:ext cx="10244603"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9529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0CDD8-A2CA-C126-1581-BDBD3AB512A0}"/>
              </a:ext>
            </a:extLst>
          </p:cNvPr>
          <p:cNvSpPr>
            <a:spLocks noGrp="1"/>
          </p:cNvSpPr>
          <p:nvPr>
            <p:ph type="title"/>
          </p:nvPr>
        </p:nvSpPr>
        <p:spPr/>
        <p:txBody>
          <a:bodyPr/>
          <a:lstStyle/>
          <a:p>
            <a:pPr algn="ctr"/>
            <a:r>
              <a:rPr lang="en-GB" b="1" i="1" dirty="0"/>
              <a:t>Roles and Responsibilities</a:t>
            </a:r>
          </a:p>
        </p:txBody>
      </p:sp>
      <p:sp>
        <p:nvSpPr>
          <p:cNvPr id="3" name="Content Placeholder 2">
            <a:extLst>
              <a:ext uri="{FF2B5EF4-FFF2-40B4-BE49-F238E27FC236}">
                <a16:creationId xmlns:a16="http://schemas.microsoft.com/office/drawing/2014/main" id="{A50F9968-144B-A339-C4FE-B45813E6777D}"/>
              </a:ext>
            </a:extLst>
          </p:cNvPr>
          <p:cNvSpPr>
            <a:spLocks noGrp="1"/>
          </p:cNvSpPr>
          <p:nvPr>
            <p:ph idx="1"/>
          </p:nvPr>
        </p:nvSpPr>
        <p:spPr/>
        <p:txBody>
          <a:bodyPr>
            <a:normAutofit/>
          </a:bodyPr>
          <a:lstStyle/>
          <a:p>
            <a:pPr marL="0" indent="0">
              <a:buNone/>
            </a:pPr>
            <a:r>
              <a:rPr lang="en-GB" sz="3200" dirty="0"/>
              <a:t>There was an important job to be done and Everybody was sure that Somebody would do it.  Anybody could have done it but Nobody did.  Somebody got angry about that because it was Everybody’s job.  Everybody thought Anybody could do it but Nobody realised that Everybody couldn’t do it.  It ended up that everybody blamed Somebody when Nobody did what Anybody could have done</a:t>
            </a:r>
          </a:p>
          <a:p>
            <a:pPr marL="0" indent="0">
              <a:buNone/>
            </a:pPr>
            <a:endParaRPr lang="en-GB" sz="3200" dirty="0"/>
          </a:p>
          <a:p>
            <a:pPr marL="0" indent="0">
              <a:buNone/>
            </a:pPr>
            <a:r>
              <a:rPr lang="en-GB" sz="3200" dirty="0"/>
              <a:t>What happened?  Why did it go wrong?</a:t>
            </a:r>
          </a:p>
        </p:txBody>
      </p:sp>
    </p:spTree>
    <p:extLst>
      <p:ext uri="{BB962C8B-B14F-4D97-AF65-F5344CB8AC3E}">
        <p14:creationId xmlns:p14="http://schemas.microsoft.com/office/powerpoint/2010/main" val="1856589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C1B5A-6F04-DF02-7C34-5B917494E3CB}"/>
              </a:ext>
            </a:extLst>
          </p:cNvPr>
          <p:cNvSpPr>
            <a:spLocks noGrp="1"/>
          </p:cNvSpPr>
          <p:nvPr>
            <p:ph type="title"/>
          </p:nvPr>
        </p:nvSpPr>
        <p:spPr/>
        <p:txBody>
          <a:bodyPr/>
          <a:lstStyle/>
          <a:p>
            <a:pPr algn="ctr"/>
            <a:r>
              <a:rPr lang="en-GB" b="1" i="1" dirty="0"/>
              <a:t>Barriers to Good Communication</a:t>
            </a:r>
          </a:p>
        </p:txBody>
      </p:sp>
      <p:sp>
        <p:nvSpPr>
          <p:cNvPr id="3" name="Content Placeholder 2">
            <a:extLst>
              <a:ext uri="{FF2B5EF4-FFF2-40B4-BE49-F238E27FC236}">
                <a16:creationId xmlns:a16="http://schemas.microsoft.com/office/drawing/2014/main" id="{AC5C957F-AC2A-72F5-AE9A-35168137594E}"/>
              </a:ext>
            </a:extLst>
          </p:cNvPr>
          <p:cNvSpPr>
            <a:spLocks noGrp="1"/>
          </p:cNvSpPr>
          <p:nvPr>
            <p:ph idx="1"/>
          </p:nvPr>
        </p:nvSpPr>
        <p:spPr/>
        <p:txBody>
          <a:bodyPr>
            <a:normAutofit/>
          </a:bodyPr>
          <a:lstStyle/>
          <a:p>
            <a:r>
              <a:rPr lang="en-GB" sz="3200" dirty="0"/>
              <a:t>Unclear roles and responsibilities</a:t>
            </a:r>
          </a:p>
          <a:p>
            <a:r>
              <a:rPr lang="en-GB" sz="3200" dirty="0"/>
              <a:t>Lack of clarity, misunderstanding</a:t>
            </a:r>
          </a:p>
          <a:p>
            <a:r>
              <a:rPr lang="en-GB" sz="3200" dirty="0"/>
              <a:t>Assumptions: Don’t understand?  Ask</a:t>
            </a:r>
          </a:p>
          <a:p>
            <a:r>
              <a:rPr lang="en-GB" sz="3200" dirty="0"/>
              <a:t>Failing to feedback</a:t>
            </a:r>
          </a:p>
          <a:p>
            <a:endParaRPr lang="en-GB" sz="3200" dirty="0"/>
          </a:p>
          <a:p>
            <a:pPr marL="0" indent="0">
              <a:buNone/>
            </a:pPr>
            <a:r>
              <a:rPr lang="en-GB" sz="3200" dirty="0"/>
              <a:t>Discuss what can cause communications to fail</a:t>
            </a:r>
          </a:p>
        </p:txBody>
      </p:sp>
    </p:spTree>
    <p:extLst>
      <p:ext uri="{BB962C8B-B14F-4D97-AF65-F5344CB8AC3E}">
        <p14:creationId xmlns:p14="http://schemas.microsoft.com/office/powerpoint/2010/main" val="3975331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C4031-E8B4-D9FD-9B45-2D20282C3957}"/>
              </a:ext>
            </a:extLst>
          </p:cNvPr>
          <p:cNvSpPr>
            <a:spLocks noGrp="1"/>
          </p:cNvSpPr>
          <p:nvPr>
            <p:ph type="title"/>
          </p:nvPr>
        </p:nvSpPr>
        <p:spPr>
          <a:xfrm>
            <a:off x="838200" y="123754"/>
            <a:ext cx="10515600" cy="831898"/>
          </a:xfrm>
        </p:spPr>
        <p:txBody>
          <a:bodyPr/>
          <a:lstStyle/>
          <a:p>
            <a:pPr algn="ctr"/>
            <a:r>
              <a:rPr lang="en-GB" b="1" i="1" dirty="0"/>
              <a:t>Effective Communication</a:t>
            </a:r>
          </a:p>
        </p:txBody>
      </p:sp>
      <p:sp>
        <p:nvSpPr>
          <p:cNvPr id="3" name="Content Placeholder 2">
            <a:extLst>
              <a:ext uri="{FF2B5EF4-FFF2-40B4-BE49-F238E27FC236}">
                <a16:creationId xmlns:a16="http://schemas.microsoft.com/office/drawing/2014/main" id="{250BE71D-469F-D8D0-C47A-4C8C346A8F49}"/>
              </a:ext>
            </a:extLst>
          </p:cNvPr>
          <p:cNvSpPr>
            <a:spLocks noGrp="1"/>
          </p:cNvSpPr>
          <p:nvPr>
            <p:ph idx="1"/>
          </p:nvPr>
        </p:nvSpPr>
        <p:spPr>
          <a:xfrm>
            <a:off x="838200" y="1113780"/>
            <a:ext cx="10515600" cy="5438273"/>
          </a:xfrm>
        </p:spPr>
        <p:txBody>
          <a:bodyPr>
            <a:normAutofit lnSpcReduction="10000"/>
          </a:bodyPr>
          <a:lstStyle/>
          <a:p>
            <a:r>
              <a:rPr lang="en-GB" sz="3200" b="1" u="sng" dirty="0"/>
              <a:t>Message</a:t>
            </a:r>
            <a:r>
              <a:rPr lang="en-GB" sz="3200" dirty="0"/>
              <a:t> – Thoughts and ideas being transmitted</a:t>
            </a:r>
            <a:endParaRPr lang="en-GB" sz="3200" b="1" u="sng" dirty="0"/>
          </a:p>
          <a:p>
            <a:r>
              <a:rPr lang="en-GB" sz="3200" b="1" u="sng" dirty="0"/>
              <a:t>Sender-person</a:t>
            </a:r>
            <a:r>
              <a:rPr lang="en-GB" sz="3200" dirty="0"/>
              <a:t> – Transmitting message</a:t>
            </a:r>
            <a:endParaRPr lang="en-GB" sz="3200" b="1" u="sng" dirty="0"/>
          </a:p>
          <a:p>
            <a:r>
              <a:rPr lang="en-GB" sz="3200" b="1" u="sng" dirty="0"/>
              <a:t>Communication</a:t>
            </a:r>
            <a:r>
              <a:rPr lang="en-GB" sz="3200" dirty="0"/>
              <a:t> – The message translated into a language that is understandable to others, words, pictures or actions</a:t>
            </a:r>
          </a:p>
          <a:p>
            <a:r>
              <a:rPr lang="en-GB" sz="3200" b="1" u="sng" dirty="0"/>
              <a:t>Medium-method</a:t>
            </a:r>
            <a:r>
              <a:rPr lang="en-GB" sz="3200" dirty="0"/>
              <a:t> – used to convey the message</a:t>
            </a:r>
            <a:endParaRPr lang="en-GB" sz="3200" b="1" u="sng" dirty="0"/>
          </a:p>
          <a:p>
            <a:r>
              <a:rPr lang="en-GB" sz="3200" b="1" u="sng" dirty="0"/>
              <a:t>Noise – Physical noise or Visual noise</a:t>
            </a:r>
            <a:r>
              <a:rPr lang="en-GB" sz="3200" dirty="0"/>
              <a:t> – Things hindering transmission; distractions, biases, feelings, emotions, language difficulties, non verbal cues</a:t>
            </a:r>
            <a:endParaRPr lang="en-GB" sz="3200" b="1" u="sng" dirty="0"/>
          </a:p>
          <a:p>
            <a:r>
              <a:rPr lang="en-GB" sz="3200" b="1" u="sng" dirty="0"/>
              <a:t>Receiver </a:t>
            </a:r>
            <a:r>
              <a:rPr lang="en-GB" sz="3200" dirty="0"/>
              <a:t> - person getting the message</a:t>
            </a:r>
            <a:endParaRPr lang="en-GB" sz="3200" b="1" u="sng" dirty="0"/>
          </a:p>
          <a:p>
            <a:r>
              <a:rPr lang="en-GB" sz="3200" b="1" u="sng" dirty="0"/>
              <a:t>Decoded message</a:t>
            </a:r>
            <a:r>
              <a:rPr lang="en-GB" sz="3200" dirty="0"/>
              <a:t> – Message translated back into thoughts or ideas</a:t>
            </a:r>
            <a:endParaRPr lang="en-GB" sz="3200" b="1" u="sng" dirty="0"/>
          </a:p>
        </p:txBody>
      </p:sp>
    </p:spTree>
    <p:extLst>
      <p:ext uri="{BB962C8B-B14F-4D97-AF65-F5344CB8AC3E}">
        <p14:creationId xmlns:p14="http://schemas.microsoft.com/office/powerpoint/2010/main" val="4162707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7" name="Freeform: Shape 205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9" name="Rectangle 205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Freeform: Shape 206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65" name="Isosceles Triangle 206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he Communications Process">
            <a:extLst>
              <a:ext uri="{FF2B5EF4-FFF2-40B4-BE49-F238E27FC236}">
                <a16:creationId xmlns:a16="http://schemas.microsoft.com/office/drawing/2014/main" id="{B797DCC1-4DCC-F38C-6722-2FA5E31BDAF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40278" y="643467"/>
            <a:ext cx="10511443"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2067" name="Isosceles Triangle 206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2981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A5A28-434E-4D09-216C-88770E0F33B8}"/>
              </a:ext>
            </a:extLst>
          </p:cNvPr>
          <p:cNvSpPr>
            <a:spLocks noGrp="1"/>
          </p:cNvSpPr>
          <p:nvPr>
            <p:ph type="title"/>
          </p:nvPr>
        </p:nvSpPr>
        <p:spPr/>
        <p:txBody>
          <a:bodyPr/>
          <a:lstStyle/>
          <a:p>
            <a:pPr algn="ctr"/>
            <a:r>
              <a:rPr lang="en-GB" b="1" i="1" dirty="0"/>
              <a:t>Identifying Communications</a:t>
            </a:r>
          </a:p>
        </p:txBody>
      </p:sp>
      <p:sp>
        <p:nvSpPr>
          <p:cNvPr id="3" name="Content Placeholder 2">
            <a:extLst>
              <a:ext uri="{FF2B5EF4-FFF2-40B4-BE49-F238E27FC236}">
                <a16:creationId xmlns:a16="http://schemas.microsoft.com/office/drawing/2014/main" id="{A3B1795D-CD9B-26BB-BCD4-8ED0557BA3D9}"/>
              </a:ext>
            </a:extLst>
          </p:cNvPr>
          <p:cNvSpPr>
            <a:spLocks noGrp="1"/>
          </p:cNvSpPr>
          <p:nvPr>
            <p:ph idx="1"/>
          </p:nvPr>
        </p:nvSpPr>
        <p:spPr/>
        <p:txBody>
          <a:bodyPr>
            <a:normAutofit/>
          </a:bodyPr>
          <a:lstStyle/>
          <a:p>
            <a:r>
              <a:rPr lang="en-GB" sz="3200" b="1" u="sng" dirty="0"/>
              <a:t>Inbound</a:t>
            </a:r>
            <a:r>
              <a:rPr lang="en-GB" sz="3200" dirty="0"/>
              <a:t>: - Business information, financial information (funds committed), interdependency information, staff resource information</a:t>
            </a:r>
            <a:endParaRPr lang="en-GB" sz="3200" b="1" u="sng" dirty="0"/>
          </a:p>
          <a:p>
            <a:r>
              <a:rPr lang="en-GB" sz="3200" b="1" u="sng" dirty="0"/>
              <a:t>Within project</a:t>
            </a:r>
            <a:r>
              <a:rPr lang="en-GB" sz="3200" dirty="0"/>
              <a:t>: - Change control, direct communication to project manager, financial information (budget control), production control, progress to plan information</a:t>
            </a:r>
          </a:p>
          <a:p>
            <a:r>
              <a:rPr lang="en-GB" sz="3200" b="1" u="sng" dirty="0"/>
              <a:t>Outbound</a:t>
            </a:r>
            <a:r>
              <a:rPr lang="en-GB" sz="3200" dirty="0"/>
              <a:t>: - Business case information/updates, financial information (funds spent), organisational departments and units</a:t>
            </a:r>
            <a:endParaRPr lang="en-GB" sz="3200" b="1" u="sng" dirty="0"/>
          </a:p>
        </p:txBody>
      </p:sp>
    </p:spTree>
    <p:extLst>
      <p:ext uri="{BB962C8B-B14F-4D97-AF65-F5344CB8AC3E}">
        <p14:creationId xmlns:p14="http://schemas.microsoft.com/office/powerpoint/2010/main" val="3182969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3249B-9ED5-86D7-F067-4C716BF5CD7C}"/>
              </a:ext>
            </a:extLst>
          </p:cNvPr>
          <p:cNvSpPr>
            <a:spLocks noGrp="1"/>
          </p:cNvSpPr>
          <p:nvPr>
            <p:ph type="title"/>
          </p:nvPr>
        </p:nvSpPr>
        <p:spPr/>
        <p:txBody>
          <a:bodyPr/>
          <a:lstStyle/>
          <a:p>
            <a:pPr algn="ctr"/>
            <a:r>
              <a:rPr lang="en-GB" b="1" i="1" dirty="0"/>
              <a:t>Factors Affecting Communications</a:t>
            </a:r>
          </a:p>
        </p:txBody>
      </p:sp>
      <p:sp>
        <p:nvSpPr>
          <p:cNvPr id="3" name="Content Placeholder 2">
            <a:extLst>
              <a:ext uri="{FF2B5EF4-FFF2-40B4-BE49-F238E27FC236}">
                <a16:creationId xmlns:a16="http://schemas.microsoft.com/office/drawing/2014/main" id="{7E9BC2A5-84AD-4935-1A6E-265B783C87FB}"/>
              </a:ext>
            </a:extLst>
          </p:cNvPr>
          <p:cNvSpPr>
            <a:spLocks noGrp="1"/>
          </p:cNvSpPr>
          <p:nvPr>
            <p:ph idx="1"/>
          </p:nvPr>
        </p:nvSpPr>
        <p:spPr/>
        <p:txBody>
          <a:bodyPr>
            <a:normAutofit lnSpcReduction="10000"/>
          </a:bodyPr>
          <a:lstStyle/>
          <a:p>
            <a:r>
              <a:rPr lang="en-GB" sz="3200" b="1" u="sng" dirty="0"/>
              <a:t>Urgency of information</a:t>
            </a:r>
            <a:r>
              <a:rPr lang="en-GB" sz="3200" dirty="0"/>
              <a:t>: - When the information is communicated can often be as important as what is being communicated</a:t>
            </a:r>
            <a:endParaRPr lang="en-GB" sz="3200" b="1" u="sng" dirty="0"/>
          </a:p>
          <a:p>
            <a:r>
              <a:rPr lang="en-GB" sz="3200" b="1" u="sng" dirty="0"/>
              <a:t>Technology</a:t>
            </a:r>
            <a:r>
              <a:rPr lang="en-GB" sz="3200" dirty="0"/>
              <a:t>: - Because of the demands of the project, technology changes may be needed to fulfil the </a:t>
            </a:r>
            <a:r>
              <a:rPr lang="en-GB" sz="3200"/>
              <a:t>project request</a:t>
            </a:r>
            <a:endParaRPr lang="en-GB" sz="3200" b="1" u="sng" dirty="0"/>
          </a:p>
          <a:p>
            <a:r>
              <a:rPr lang="en-GB" sz="3200" b="1" u="sng" dirty="0"/>
              <a:t>Project staffing</a:t>
            </a:r>
            <a:r>
              <a:rPr lang="en-GB" sz="3200" dirty="0"/>
              <a:t>: - The project manager should evaluate the abilities of the project team to determine if appropriate levels of competency exist to fulfil the communication requirements</a:t>
            </a:r>
            <a:endParaRPr lang="en-GB" sz="3200" b="1" u="sng" dirty="0"/>
          </a:p>
        </p:txBody>
      </p:sp>
    </p:spTree>
    <p:extLst>
      <p:ext uri="{BB962C8B-B14F-4D97-AF65-F5344CB8AC3E}">
        <p14:creationId xmlns:p14="http://schemas.microsoft.com/office/powerpoint/2010/main" val="2279264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24463-B8DF-977B-C2A6-15628116E211}"/>
              </a:ext>
            </a:extLst>
          </p:cNvPr>
          <p:cNvSpPr>
            <a:spLocks noGrp="1"/>
          </p:cNvSpPr>
          <p:nvPr>
            <p:ph type="title"/>
          </p:nvPr>
        </p:nvSpPr>
        <p:spPr/>
        <p:txBody>
          <a:bodyPr/>
          <a:lstStyle/>
          <a:p>
            <a:pPr algn="ctr"/>
            <a:r>
              <a:rPr lang="en-GB" b="1" i="1" dirty="0"/>
              <a:t>Factors Affecting Communications</a:t>
            </a:r>
          </a:p>
        </p:txBody>
      </p:sp>
      <p:sp>
        <p:nvSpPr>
          <p:cNvPr id="3" name="Content Placeholder 2">
            <a:extLst>
              <a:ext uri="{FF2B5EF4-FFF2-40B4-BE49-F238E27FC236}">
                <a16:creationId xmlns:a16="http://schemas.microsoft.com/office/drawing/2014/main" id="{53D3E471-452B-FEB5-4222-5E402262A446}"/>
              </a:ext>
            </a:extLst>
          </p:cNvPr>
          <p:cNvSpPr>
            <a:spLocks noGrp="1"/>
          </p:cNvSpPr>
          <p:nvPr>
            <p:ph idx="1"/>
          </p:nvPr>
        </p:nvSpPr>
        <p:spPr/>
        <p:txBody>
          <a:bodyPr>
            <a:normAutofit/>
          </a:bodyPr>
          <a:lstStyle/>
          <a:p>
            <a:r>
              <a:rPr lang="en-GB" sz="3200" b="1" u="sng" dirty="0"/>
              <a:t>Project length</a:t>
            </a:r>
            <a:r>
              <a:rPr lang="en-GB" sz="3200" dirty="0"/>
              <a:t>: - The length of the project can have an influence on the project technology</a:t>
            </a:r>
          </a:p>
          <a:p>
            <a:r>
              <a:rPr lang="en-GB" sz="3200" b="1" u="sng" dirty="0"/>
              <a:t>Project environment</a:t>
            </a:r>
            <a:r>
              <a:rPr lang="en-GB" sz="3200" dirty="0"/>
              <a:t>: - How a team communicates often depends on its structure.  Consider a co-located team versus a virtual team.  Each type can be effective, but there are will be differing communication demands for each type of team</a:t>
            </a:r>
          </a:p>
          <a:p>
            <a:pPr marL="0" indent="0">
              <a:buNone/>
            </a:pPr>
            <a:r>
              <a:rPr lang="en-GB" sz="3200" dirty="0"/>
              <a:t>It is the project manager’s duty to determine how </a:t>
            </a:r>
            <a:r>
              <a:rPr lang="en-GB" sz="3200" dirty="0" err="1"/>
              <a:t>yo</a:t>
            </a:r>
            <a:r>
              <a:rPr lang="en-GB" sz="3200" dirty="0"/>
              <a:t> do this information sharing</a:t>
            </a:r>
          </a:p>
        </p:txBody>
      </p:sp>
    </p:spTree>
    <p:extLst>
      <p:ext uri="{BB962C8B-B14F-4D97-AF65-F5344CB8AC3E}">
        <p14:creationId xmlns:p14="http://schemas.microsoft.com/office/powerpoint/2010/main" val="34335425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9BAC0-9D09-6AD1-6000-7C18103E45E7}"/>
              </a:ext>
            </a:extLst>
          </p:cNvPr>
          <p:cNvSpPr>
            <a:spLocks noGrp="1"/>
          </p:cNvSpPr>
          <p:nvPr>
            <p:ph type="title"/>
          </p:nvPr>
        </p:nvSpPr>
        <p:spPr>
          <a:xfrm>
            <a:off x="838200" y="137505"/>
            <a:ext cx="10515600" cy="701268"/>
          </a:xfrm>
        </p:spPr>
        <p:txBody>
          <a:bodyPr/>
          <a:lstStyle/>
          <a:p>
            <a:pPr algn="ctr"/>
            <a:r>
              <a:rPr lang="en-GB" b="1" i="1" dirty="0"/>
              <a:t>Means of Communication</a:t>
            </a:r>
          </a:p>
        </p:txBody>
      </p:sp>
      <p:sp>
        <p:nvSpPr>
          <p:cNvPr id="3" name="Content Placeholder 2">
            <a:extLst>
              <a:ext uri="{FF2B5EF4-FFF2-40B4-BE49-F238E27FC236}">
                <a16:creationId xmlns:a16="http://schemas.microsoft.com/office/drawing/2014/main" id="{76D87ACD-14E3-26DB-B50C-D075529982B2}"/>
              </a:ext>
            </a:extLst>
          </p:cNvPr>
          <p:cNvSpPr>
            <a:spLocks noGrp="1"/>
          </p:cNvSpPr>
          <p:nvPr>
            <p:ph idx="1"/>
          </p:nvPr>
        </p:nvSpPr>
        <p:spPr>
          <a:xfrm>
            <a:off x="838200" y="976277"/>
            <a:ext cx="10515600" cy="5617028"/>
          </a:xfrm>
        </p:spPr>
        <p:txBody>
          <a:bodyPr>
            <a:normAutofit lnSpcReduction="10000"/>
          </a:bodyPr>
          <a:lstStyle/>
          <a:p>
            <a:pPr marL="514350" indent="-514350">
              <a:buAutoNum type="arabicPeriod"/>
            </a:pPr>
            <a:r>
              <a:rPr lang="en-GB" sz="3200" b="1" u="sng" dirty="0"/>
              <a:t>In person</a:t>
            </a:r>
            <a:r>
              <a:rPr lang="en-GB" sz="3200" dirty="0"/>
              <a:t>: - The best communication is still face-to-face.  The project manager can determine the person’s body language and get their tone and nuances.  Very importantly, this often tells us more about what is going on in the project</a:t>
            </a:r>
            <a:endParaRPr lang="en-GB" sz="3200" b="1" u="sng" dirty="0"/>
          </a:p>
          <a:p>
            <a:pPr marL="514350" indent="-514350">
              <a:buAutoNum type="arabicPeriod"/>
            </a:pPr>
            <a:r>
              <a:rPr lang="en-GB" sz="3200" b="1" u="sng" dirty="0"/>
              <a:t>Telephone</a:t>
            </a:r>
            <a:r>
              <a:rPr lang="en-GB" sz="3200" dirty="0"/>
              <a:t>: - The tone of the voice can be heard.  Note that you should always smile into the telephone which gives a feeling of upbeat and</a:t>
            </a:r>
          </a:p>
          <a:p>
            <a:pPr marL="514350" indent="-514350">
              <a:buAutoNum type="arabicPeriod"/>
            </a:pPr>
            <a:r>
              <a:rPr lang="en-GB" sz="3200" b="1" u="sng" dirty="0"/>
              <a:t>Team/Zoom</a:t>
            </a:r>
            <a:r>
              <a:rPr lang="en-GB" sz="3200" dirty="0"/>
              <a:t>: - Very useful for getting people together at different locations, saving travel costs, information can be shared</a:t>
            </a:r>
          </a:p>
          <a:p>
            <a:pPr marL="514350" indent="-514350">
              <a:buAutoNum type="arabicPeriod"/>
            </a:pPr>
            <a:r>
              <a:rPr lang="en-GB" sz="3200" b="1" u="sng" dirty="0"/>
              <a:t>Email</a:t>
            </a:r>
            <a:r>
              <a:rPr lang="en-GB" sz="3200" dirty="0"/>
              <a:t>: - The most popular next to the telephone</a:t>
            </a:r>
            <a:endParaRPr lang="en-GB" sz="3200" b="1" u="sng" dirty="0"/>
          </a:p>
        </p:txBody>
      </p:sp>
    </p:spTree>
    <p:extLst>
      <p:ext uri="{BB962C8B-B14F-4D97-AF65-F5344CB8AC3E}">
        <p14:creationId xmlns:p14="http://schemas.microsoft.com/office/powerpoint/2010/main" val="4146926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832D9-5704-240F-6E68-61D42EC8A889}"/>
              </a:ext>
            </a:extLst>
          </p:cNvPr>
          <p:cNvSpPr>
            <a:spLocks noGrp="1"/>
          </p:cNvSpPr>
          <p:nvPr>
            <p:ph type="title"/>
          </p:nvPr>
        </p:nvSpPr>
        <p:spPr/>
        <p:txBody>
          <a:bodyPr/>
          <a:lstStyle/>
          <a:p>
            <a:pPr algn="ctr"/>
            <a:r>
              <a:rPr lang="en-GB" b="1" i="1" dirty="0"/>
              <a:t>Email Guidelines</a:t>
            </a:r>
          </a:p>
        </p:txBody>
      </p:sp>
      <p:sp>
        <p:nvSpPr>
          <p:cNvPr id="3" name="Content Placeholder 2">
            <a:extLst>
              <a:ext uri="{FF2B5EF4-FFF2-40B4-BE49-F238E27FC236}">
                <a16:creationId xmlns:a16="http://schemas.microsoft.com/office/drawing/2014/main" id="{4A0336E0-5CA6-6851-318D-14873BD0B219}"/>
              </a:ext>
            </a:extLst>
          </p:cNvPr>
          <p:cNvSpPr>
            <a:spLocks noGrp="1"/>
          </p:cNvSpPr>
          <p:nvPr>
            <p:ph idx="1"/>
          </p:nvPr>
        </p:nvSpPr>
        <p:spPr/>
        <p:txBody>
          <a:bodyPr>
            <a:normAutofit/>
          </a:bodyPr>
          <a:lstStyle/>
          <a:p>
            <a:r>
              <a:rPr lang="en-GB" sz="3200" dirty="0"/>
              <a:t>Avoid using email for any sensitive topics</a:t>
            </a:r>
          </a:p>
          <a:p>
            <a:r>
              <a:rPr lang="en-GB" sz="3200" dirty="0"/>
              <a:t>Assume that everyone in the company will read your emails</a:t>
            </a:r>
          </a:p>
          <a:p>
            <a:r>
              <a:rPr lang="en-GB" sz="3200" dirty="0"/>
              <a:t>Think about what medium to use for communications before you resort to email</a:t>
            </a:r>
          </a:p>
          <a:p>
            <a:r>
              <a:rPr lang="en-GB" sz="3200" dirty="0"/>
              <a:t>Mark sure that the title of the email is either very specific or very general</a:t>
            </a:r>
          </a:p>
          <a:p>
            <a:r>
              <a:rPr lang="en-GB" sz="3200" dirty="0"/>
              <a:t>Avoid using email to discuss an issue in any depth</a:t>
            </a:r>
          </a:p>
        </p:txBody>
      </p:sp>
    </p:spTree>
    <p:extLst>
      <p:ext uri="{BB962C8B-B14F-4D97-AF65-F5344CB8AC3E}">
        <p14:creationId xmlns:p14="http://schemas.microsoft.com/office/powerpoint/2010/main" val="19517801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2A7BE-7521-FB35-78D1-595A0B643391}"/>
              </a:ext>
            </a:extLst>
          </p:cNvPr>
          <p:cNvSpPr>
            <a:spLocks noGrp="1"/>
          </p:cNvSpPr>
          <p:nvPr>
            <p:ph type="title"/>
          </p:nvPr>
        </p:nvSpPr>
        <p:spPr/>
        <p:txBody>
          <a:bodyPr/>
          <a:lstStyle/>
          <a:p>
            <a:pPr algn="ctr"/>
            <a:r>
              <a:rPr lang="en-GB" b="1" i="1" dirty="0"/>
              <a:t>Examining Communication Factors</a:t>
            </a:r>
          </a:p>
        </p:txBody>
      </p:sp>
      <p:sp>
        <p:nvSpPr>
          <p:cNvPr id="3" name="Content Placeholder 2">
            <a:extLst>
              <a:ext uri="{FF2B5EF4-FFF2-40B4-BE49-F238E27FC236}">
                <a16:creationId xmlns:a16="http://schemas.microsoft.com/office/drawing/2014/main" id="{14F58A95-678D-1AF9-31CA-29D268E6B67C}"/>
              </a:ext>
            </a:extLst>
          </p:cNvPr>
          <p:cNvSpPr>
            <a:spLocks noGrp="1"/>
          </p:cNvSpPr>
          <p:nvPr>
            <p:ph idx="1"/>
          </p:nvPr>
        </p:nvSpPr>
        <p:spPr/>
        <p:txBody>
          <a:bodyPr>
            <a:normAutofit/>
          </a:bodyPr>
          <a:lstStyle/>
          <a:p>
            <a:r>
              <a:rPr lang="en-GB" sz="3200" dirty="0"/>
              <a:t>When verbal communication is involved, the project manager should remember that half of communication is listening</a:t>
            </a:r>
          </a:p>
          <a:p>
            <a:r>
              <a:rPr lang="en-GB" sz="3200" dirty="0"/>
              <a:t>This means that the project manager must confirm that the receiver understands the message being sent</a:t>
            </a:r>
          </a:p>
          <a:p>
            <a:r>
              <a:rPr lang="en-GB" sz="3200" dirty="0"/>
              <a:t>The confirmation of the sent message can be seen in the recipients body language, feedback, and verbal confirmation of the sent message</a:t>
            </a:r>
          </a:p>
        </p:txBody>
      </p:sp>
    </p:spTree>
    <p:extLst>
      <p:ext uri="{BB962C8B-B14F-4D97-AF65-F5344CB8AC3E}">
        <p14:creationId xmlns:p14="http://schemas.microsoft.com/office/powerpoint/2010/main" val="12995348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9A85D-ACA3-F527-350D-13F5F5B0B8B4}"/>
              </a:ext>
            </a:extLst>
          </p:cNvPr>
          <p:cNvSpPr>
            <a:spLocks noGrp="1"/>
          </p:cNvSpPr>
          <p:nvPr>
            <p:ph type="title"/>
          </p:nvPr>
        </p:nvSpPr>
        <p:spPr/>
        <p:txBody>
          <a:bodyPr/>
          <a:lstStyle/>
          <a:p>
            <a:pPr algn="ctr"/>
            <a:r>
              <a:rPr lang="en-GB" b="1" i="1" dirty="0"/>
              <a:t>Communication Terminology</a:t>
            </a:r>
          </a:p>
        </p:txBody>
      </p:sp>
      <p:sp>
        <p:nvSpPr>
          <p:cNvPr id="3" name="Content Placeholder 2">
            <a:extLst>
              <a:ext uri="{FF2B5EF4-FFF2-40B4-BE49-F238E27FC236}">
                <a16:creationId xmlns:a16="http://schemas.microsoft.com/office/drawing/2014/main" id="{8F7E6582-32AC-4FA0-6442-2976149BA7AA}"/>
              </a:ext>
            </a:extLst>
          </p:cNvPr>
          <p:cNvSpPr>
            <a:spLocks noGrp="1"/>
          </p:cNvSpPr>
          <p:nvPr>
            <p:ph idx="1"/>
          </p:nvPr>
        </p:nvSpPr>
        <p:spPr/>
        <p:txBody>
          <a:bodyPr>
            <a:normAutofit/>
          </a:bodyPr>
          <a:lstStyle/>
          <a:p>
            <a:r>
              <a:rPr lang="en-GB" sz="3200" b="1" u="sng" dirty="0" err="1"/>
              <a:t>Paralingual</a:t>
            </a:r>
            <a:r>
              <a:rPr lang="en-GB" sz="3200" dirty="0"/>
              <a:t>: - The pitch, tone, and inflections in the sender’s voice affect the message being sent</a:t>
            </a:r>
            <a:endParaRPr lang="en-GB" sz="3200" b="1" u="sng" dirty="0"/>
          </a:p>
          <a:p>
            <a:r>
              <a:rPr lang="en-GB" sz="3200" b="1" u="sng" dirty="0"/>
              <a:t>Feedback</a:t>
            </a:r>
            <a:r>
              <a:rPr lang="en-GB" sz="3200" dirty="0"/>
              <a:t>: - The sender confirms that the receiver understands the message by directly asking for a response, questions for clarification, or other confirmation of the message</a:t>
            </a:r>
            <a:endParaRPr lang="en-GB" sz="3200" b="1" u="sng" dirty="0"/>
          </a:p>
          <a:p>
            <a:r>
              <a:rPr lang="en-GB" sz="3200" b="1" u="sng" dirty="0"/>
              <a:t>Active listening</a:t>
            </a:r>
            <a:r>
              <a:rPr lang="en-GB" sz="3200" dirty="0"/>
              <a:t>: - The receiver confirms that the message is being received through feedback, questions, prompts for clarity, and other signs or confirmation</a:t>
            </a:r>
            <a:endParaRPr lang="en-GB" sz="3200" b="1" u="sng" dirty="0"/>
          </a:p>
        </p:txBody>
      </p:sp>
    </p:spTree>
    <p:extLst>
      <p:ext uri="{BB962C8B-B14F-4D97-AF65-F5344CB8AC3E}">
        <p14:creationId xmlns:p14="http://schemas.microsoft.com/office/powerpoint/2010/main" val="3501625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06CAD-F9BE-3C7A-BAC9-15B28C1CD066}"/>
              </a:ext>
            </a:extLst>
          </p:cNvPr>
          <p:cNvSpPr>
            <a:spLocks noGrp="1"/>
          </p:cNvSpPr>
          <p:nvPr>
            <p:ph type="title"/>
          </p:nvPr>
        </p:nvSpPr>
        <p:spPr/>
        <p:txBody>
          <a:bodyPr/>
          <a:lstStyle/>
          <a:p>
            <a:pPr algn="ctr"/>
            <a:r>
              <a:rPr lang="en-GB" b="1" i="1" dirty="0"/>
              <a:t>Communication Terminology</a:t>
            </a:r>
          </a:p>
        </p:txBody>
      </p:sp>
      <p:sp>
        <p:nvSpPr>
          <p:cNvPr id="3" name="Content Placeholder 2">
            <a:extLst>
              <a:ext uri="{FF2B5EF4-FFF2-40B4-BE49-F238E27FC236}">
                <a16:creationId xmlns:a16="http://schemas.microsoft.com/office/drawing/2014/main" id="{44CF6486-0889-2D21-5540-CE33CD4EA82F}"/>
              </a:ext>
            </a:extLst>
          </p:cNvPr>
          <p:cNvSpPr>
            <a:spLocks noGrp="1"/>
          </p:cNvSpPr>
          <p:nvPr>
            <p:ph idx="1"/>
          </p:nvPr>
        </p:nvSpPr>
        <p:spPr/>
        <p:txBody>
          <a:bodyPr>
            <a:normAutofit/>
          </a:bodyPr>
          <a:lstStyle/>
          <a:p>
            <a:r>
              <a:rPr lang="en-GB" sz="3200" b="1" u="sng" dirty="0"/>
              <a:t>Effective listening</a:t>
            </a:r>
            <a:r>
              <a:rPr lang="en-GB" sz="3200" dirty="0"/>
              <a:t>: - The receiver is involved in the listening experience by paying attention to visual clues from the speaker and </a:t>
            </a:r>
            <a:r>
              <a:rPr lang="en-GB" sz="3200" dirty="0" err="1"/>
              <a:t>paralingual</a:t>
            </a:r>
            <a:r>
              <a:rPr lang="en-GB" sz="3200" dirty="0"/>
              <a:t> characteristics and by asking relevant questions</a:t>
            </a:r>
            <a:endParaRPr lang="en-GB" sz="3200" b="1" u="sng" dirty="0"/>
          </a:p>
          <a:p>
            <a:r>
              <a:rPr lang="en-GB" sz="3200" b="1" u="sng" dirty="0"/>
              <a:t>Nonverbal</a:t>
            </a:r>
            <a:r>
              <a:rPr lang="en-GB" sz="3200" dirty="0"/>
              <a:t>: - Approximately 55% of communication is nonverbal.  Facial expressions, hand gestures, and body language contribute to the message</a:t>
            </a:r>
            <a:endParaRPr lang="en-GB" sz="3200" b="1" u="sng" dirty="0"/>
          </a:p>
        </p:txBody>
      </p:sp>
    </p:spTree>
    <p:extLst>
      <p:ext uri="{BB962C8B-B14F-4D97-AF65-F5344CB8AC3E}">
        <p14:creationId xmlns:p14="http://schemas.microsoft.com/office/powerpoint/2010/main" val="37351056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3A068-B2C8-B8BC-76B1-88702875EF90}"/>
              </a:ext>
            </a:extLst>
          </p:cNvPr>
          <p:cNvSpPr>
            <a:spLocks noGrp="1"/>
          </p:cNvSpPr>
          <p:nvPr>
            <p:ph type="title"/>
          </p:nvPr>
        </p:nvSpPr>
        <p:spPr/>
        <p:txBody>
          <a:bodyPr/>
          <a:lstStyle/>
          <a:p>
            <a:pPr algn="ctr"/>
            <a:r>
              <a:rPr lang="en-GB" b="1" i="1" dirty="0"/>
              <a:t>Communication Facts</a:t>
            </a:r>
          </a:p>
        </p:txBody>
      </p:sp>
      <p:sp>
        <p:nvSpPr>
          <p:cNvPr id="3" name="Content Placeholder 2">
            <a:extLst>
              <a:ext uri="{FF2B5EF4-FFF2-40B4-BE49-F238E27FC236}">
                <a16:creationId xmlns:a16="http://schemas.microsoft.com/office/drawing/2014/main" id="{410A9001-57B3-B4EE-3BAA-D2B5861B1254}"/>
              </a:ext>
            </a:extLst>
          </p:cNvPr>
          <p:cNvSpPr>
            <a:spLocks noGrp="1"/>
          </p:cNvSpPr>
          <p:nvPr>
            <p:ph idx="1"/>
          </p:nvPr>
        </p:nvSpPr>
        <p:spPr/>
        <p:txBody>
          <a:bodyPr>
            <a:normAutofit/>
          </a:bodyPr>
          <a:lstStyle/>
          <a:p>
            <a:pPr marL="0" indent="0">
              <a:buNone/>
            </a:pPr>
            <a:r>
              <a:rPr lang="en-GB" sz="3200" dirty="0"/>
              <a:t>“Only 7% of our communication is verbal – the context of our communication.  38% is conveyed through the quality of voice-tone, volume, speed and pitch.  55% is through posture, movements, gestures, facial expressions, breathing and skin-colour changes.”</a:t>
            </a:r>
          </a:p>
        </p:txBody>
      </p:sp>
    </p:spTree>
    <p:extLst>
      <p:ext uri="{BB962C8B-B14F-4D97-AF65-F5344CB8AC3E}">
        <p14:creationId xmlns:p14="http://schemas.microsoft.com/office/powerpoint/2010/main" val="14330275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89E2D-E88E-36E7-CDC5-F940696A96B7}"/>
              </a:ext>
            </a:extLst>
          </p:cNvPr>
          <p:cNvSpPr>
            <a:spLocks noGrp="1"/>
          </p:cNvSpPr>
          <p:nvPr>
            <p:ph type="title"/>
          </p:nvPr>
        </p:nvSpPr>
        <p:spPr/>
        <p:txBody>
          <a:bodyPr/>
          <a:lstStyle/>
          <a:p>
            <a:pPr algn="ctr"/>
            <a:r>
              <a:rPr lang="en-GB" b="1" i="1" dirty="0"/>
              <a:t>Communication in Diverse Work Groups</a:t>
            </a:r>
          </a:p>
        </p:txBody>
      </p:sp>
      <p:pic>
        <p:nvPicPr>
          <p:cNvPr id="1026" name="Picture 2" descr="Diversity in the Workforce">
            <a:extLst>
              <a:ext uri="{FF2B5EF4-FFF2-40B4-BE49-F238E27FC236}">
                <a16:creationId xmlns:a16="http://schemas.microsoft.com/office/drawing/2014/main" id="{CF2D90B4-EB2C-674F-E16C-76439C0B5A1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81913" y="1505665"/>
            <a:ext cx="8016469" cy="4565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92268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EBEA1-AD4C-5FEA-BB8D-FE1578AB61AA}"/>
              </a:ext>
            </a:extLst>
          </p:cNvPr>
          <p:cNvSpPr>
            <a:spLocks noGrp="1"/>
          </p:cNvSpPr>
          <p:nvPr>
            <p:ph type="title"/>
          </p:nvPr>
        </p:nvSpPr>
        <p:spPr/>
        <p:txBody>
          <a:bodyPr/>
          <a:lstStyle/>
          <a:p>
            <a:pPr algn="ctr"/>
            <a:r>
              <a:rPr lang="en-GB" b="1" i="1" dirty="0"/>
              <a:t>Communication in Diverse Work Groups</a:t>
            </a:r>
          </a:p>
        </p:txBody>
      </p:sp>
      <p:sp>
        <p:nvSpPr>
          <p:cNvPr id="3" name="Content Placeholder 2">
            <a:extLst>
              <a:ext uri="{FF2B5EF4-FFF2-40B4-BE49-F238E27FC236}">
                <a16:creationId xmlns:a16="http://schemas.microsoft.com/office/drawing/2014/main" id="{A0DEC8B8-4F33-4677-37A5-45BE016D2D46}"/>
              </a:ext>
            </a:extLst>
          </p:cNvPr>
          <p:cNvSpPr>
            <a:spLocks noGrp="1"/>
          </p:cNvSpPr>
          <p:nvPr>
            <p:ph idx="1"/>
          </p:nvPr>
        </p:nvSpPr>
        <p:spPr/>
        <p:txBody>
          <a:bodyPr>
            <a:normAutofit/>
          </a:bodyPr>
          <a:lstStyle/>
          <a:p>
            <a:r>
              <a:rPr lang="en-GB" sz="3200" dirty="0"/>
              <a:t>The presence and acknowledgement of these kinds of differences in people can help a work group communicate effectively and work productively</a:t>
            </a:r>
          </a:p>
          <a:p>
            <a:r>
              <a:rPr lang="en-GB" sz="3200" dirty="0"/>
              <a:t>Diversity can lead to more ideas and higher levels of creativity, giving the organisation more options and choices, thus resulting in better outcomes for </a:t>
            </a:r>
            <a:r>
              <a:rPr lang="en-GB" sz="3200"/>
              <a:t>the organisation </a:t>
            </a:r>
          </a:p>
        </p:txBody>
      </p:sp>
    </p:spTree>
    <p:extLst>
      <p:ext uri="{BB962C8B-B14F-4D97-AF65-F5344CB8AC3E}">
        <p14:creationId xmlns:p14="http://schemas.microsoft.com/office/powerpoint/2010/main" val="313397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74E59-4378-2CD4-CF2E-AB0501EBA90A}"/>
              </a:ext>
            </a:extLst>
          </p:cNvPr>
          <p:cNvSpPr>
            <a:spLocks noGrp="1"/>
          </p:cNvSpPr>
          <p:nvPr>
            <p:ph type="title"/>
          </p:nvPr>
        </p:nvSpPr>
        <p:spPr/>
        <p:txBody>
          <a:bodyPr/>
          <a:lstStyle/>
          <a:p>
            <a:pPr algn="ctr"/>
            <a:r>
              <a:rPr lang="en-GB" b="1" i="1" dirty="0"/>
              <a:t>Communication in Diverse Work Groups</a:t>
            </a:r>
          </a:p>
        </p:txBody>
      </p:sp>
      <p:sp>
        <p:nvSpPr>
          <p:cNvPr id="3" name="Content Placeholder 2">
            <a:extLst>
              <a:ext uri="{FF2B5EF4-FFF2-40B4-BE49-F238E27FC236}">
                <a16:creationId xmlns:a16="http://schemas.microsoft.com/office/drawing/2014/main" id="{8E9CE396-4697-4968-6BA6-0376F5BAB176}"/>
              </a:ext>
            </a:extLst>
          </p:cNvPr>
          <p:cNvSpPr>
            <a:spLocks noGrp="1"/>
          </p:cNvSpPr>
          <p:nvPr>
            <p:ph idx="1"/>
          </p:nvPr>
        </p:nvSpPr>
        <p:spPr/>
        <p:txBody>
          <a:bodyPr>
            <a:normAutofit/>
          </a:bodyPr>
          <a:lstStyle/>
          <a:p>
            <a:r>
              <a:rPr lang="en-GB" sz="3200" dirty="0"/>
              <a:t>However, communication within a diverse work group can create complex and challenging situations</a:t>
            </a:r>
          </a:p>
          <a:p>
            <a:r>
              <a:rPr lang="en-GB" sz="3200" dirty="0"/>
              <a:t>People with varying perspectives and experiences have different meanings and contexts for words and phrases</a:t>
            </a:r>
          </a:p>
          <a:p>
            <a:r>
              <a:rPr lang="en-GB" sz="3200" dirty="0"/>
              <a:t>They also use non verbal expressions differently</a:t>
            </a:r>
          </a:p>
          <a:p>
            <a:r>
              <a:rPr lang="en-GB" sz="3200" dirty="0"/>
              <a:t>What is appropriate to one person may be offensive to another</a:t>
            </a:r>
          </a:p>
        </p:txBody>
      </p:sp>
    </p:spTree>
    <p:extLst>
      <p:ext uri="{BB962C8B-B14F-4D97-AF65-F5344CB8AC3E}">
        <p14:creationId xmlns:p14="http://schemas.microsoft.com/office/powerpoint/2010/main" val="14121292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024AF-0516-EC35-1738-35484308D525}"/>
              </a:ext>
            </a:extLst>
          </p:cNvPr>
          <p:cNvSpPr>
            <a:spLocks noGrp="1"/>
          </p:cNvSpPr>
          <p:nvPr>
            <p:ph type="title"/>
          </p:nvPr>
        </p:nvSpPr>
        <p:spPr/>
        <p:txBody>
          <a:bodyPr/>
          <a:lstStyle/>
          <a:p>
            <a:pPr algn="ctr"/>
            <a:r>
              <a:rPr lang="en-GB" b="1" i="1" dirty="0"/>
              <a:t>Communicating to achieve success</a:t>
            </a:r>
          </a:p>
        </p:txBody>
      </p:sp>
      <p:sp>
        <p:nvSpPr>
          <p:cNvPr id="3" name="Content Placeholder 2">
            <a:extLst>
              <a:ext uri="{FF2B5EF4-FFF2-40B4-BE49-F238E27FC236}">
                <a16:creationId xmlns:a16="http://schemas.microsoft.com/office/drawing/2014/main" id="{71CBC689-E165-BD7A-75EF-F94EDFA623DB}"/>
              </a:ext>
            </a:extLst>
          </p:cNvPr>
          <p:cNvSpPr>
            <a:spLocks noGrp="1"/>
          </p:cNvSpPr>
          <p:nvPr>
            <p:ph idx="1"/>
          </p:nvPr>
        </p:nvSpPr>
        <p:spPr/>
        <p:txBody>
          <a:bodyPr>
            <a:normAutofit/>
          </a:bodyPr>
          <a:lstStyle/>
          <a:p>
            <a:pPr marL="514350" indent="-514350">
              <a:buAutoNum type="arabicPeriod"/>
            </a:pPr>
            <a:r>
              <a:rPr lang="en-GB" sz="3200" dirty="0"/>
              <a:t>Recognise and understand the differences</a:t>
            </a:r>
          </a:p>
          <a:p>
            <a:pPr marL="514350" indent="-514350">
              <a:buAutoNum type="arabicPeriod"/>
            </a:pPr>
            <a:r>
              <a:rPr lang="en-GB" sz="3200" dirty="0"/>
              <a:t>Create the appropriate message to communicate</a:t>
            </a:r>
          </a:p>
          <a:p>
            <a:pPr marL="514350" indent="-514350">
              <a:buAutoNum type="arabicPeriod"/>
            </a:pPr>
            <a:r>
              <a:rPr lang="en-GB" sz="3200" dirty="0"/>
              <a:t>Deliver the message</a:t>
            </a:r>
          </a:p>
          <a:p>
            <a:pPr marL="514350" indent="-514350">
              <a:buAutoNum type="arabicPeriod"/>
            </a:pPr>
            <a:r>
              <a:rPr lang="en-GB" sz="3200" dirty="0"/>
              <a:t>Obtain the feedback</a:t>
            </a:r>
          </a:p>
        </p:txBody>
      </p:sp>
    </p:spTree>
    <p:extLst>
      <p:ext uri="{BB962C8B-B14F-4D97-AF65-F5344CB8AC3E}">
        <p14:creationId xmlns:p14="http://schemas.microsoft.com/office/powerpoint/2010/main" val="26786664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2125C-FAF4-77D4-CB90-F234C5F38406}"/>
              </a:ext>
            </a:extLst>
          </p:cNvPr>
          <p:cNvSpPr>
            <a:spLocks noGrp="1"/>
          </p:cNvSpPr>
          <p:nvPr>
            <p:ph type="title"/>
          </p:nvPr>
        </p:nvSpPr>
        <p:spPr/>
        <p:txBody>
          <a:bodyPr/>
          <a:lstStyle/>
          <a:p>
            <a:pPr algn="ctr"/>
            <a:r>
              <a:rPr lang="en-GB" dirty="0"/>
              <a:t>Recognise and Understand the Differences</a:t>
            </a:r>
          </a:p>
        </p:txBody>
      </p:sp>
      <p:sp>
        <p:nvSpPr>
          <p:cNvPr id="3" name="Content Placeholder 2">
            <a:extLst>
              <a:ext uri="{FF2B5EF4-FFF2-40B4-BE49-F238E27FC236}">
                <a16:creationId xmlns:a16="http://schemas.microsoft.com/office/drawing/2014/main" id="{34F80947-7377-FA5C-C0E2-FB8E362E2F8F}"/>
              </a:ext>
            </a:extLst>
          </p:cNvPr>
          <p:cNvSpPr>
            <a:spLocks noGrp="1"/>
          </p:cNvSpPr>
          <p:nvPr>
            <p:ph idx="1"/>
          </p:nvPr>
        </p:nvSpPr>
        <p:spPr/>
        <p:txBody>
          <a:bodyPr>
            <a:normAutofit/>
          </a:bodyPr>
          <a:lstStyle/>
          <a:p>
            <a:r>
              <a:rPr lang="en-GB" sz="3200" dirty="0"/>
              <a:t>Know whom you are communicating with</a:t>
            </a:r>
          </a:p>
          <a:p>
            <a:r>
              <a:rPr lang="en-GB" sz="3200" dirty="0"/>
              <a:t>What is the background of each team member?</a:t>
            </a:r>
          </a:p>
          <a:p>
            <a:r>
              <a:rPr lang="en-GB" sz="3200" dirty="0"/>
              <a:t>What are their experiences and how do they shape the team members view/opinions, perspectives, and biases?</a:t>
            </a:r>
          </a:p>
          <a:p>
            <a:r>
              <a:rPr lang="en-GB" sz="3200" dirty="0"/>
              <a:t>It is imperative to keep an open and flexible mind</a:t>
            </a:r>
          </a:p>
          <a:p>
            <a:r>
              <a:rPr lang="en-GB" sz="3200" dirty="0"/>
              <a:t>Recognising differences means acknowledging and respecting individuals for who they are</a:t>
            </a:r>
          </a:p>
        </p:txBody>
      </p:sp>
    </p:spTree>
    <p:extLst>
      <p:ext uri="{BB962C8B-B14F-4D97-AF65-F5344CB8AC3E}">
        <p14:creationId xmlns:p14="http://schemas.microsoft.com/office/powerpoint/2010/main" val="41587076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0D107-4F40-087D-2E22-EB5D97167115}"/>
              </a:ext>
            </a:extLst>
          </p:cNvPr>
          <p:cNvSpPr>
            <a:spLocks noGrp="1"/>
          </p:cNvSpPr>
          <p:nvPr>
            <p:ph type="title"/>
          </p:nvPr>
        </p:nvSpPr>
        <p:spPr/>
        <p:txBody>
          <a:bodyPr/>
          <a:lstStyle/>
          <a:p>
            <a:pPr algn="ctr"/>
            <a:r>
              <a:rPr lang="en-GB" b="1" i="1" dirty="0"/>
              <a:t>Create the appropriate message to communicate</a:t>
            </a:r>
          </a:p>
        </p:txBody>
      </p:sp>
      <p:sp>
        <p:nvSpPr>
          <p:cNvPr id="3" name="Content Placeholder 2">
            <a:extLst>
              <a:ext uri="{FF2B5EF4-FFF2-40B4-BE49-F238E27FC236}">
                <a16:creationId xmlns:a16="http://schemas.microsoft.com/office/drawing/2014/main" id="{955E5FC9-95A0-8A46-31D9-FF0CDBB60454}"/>
              </a:ext>
            </a:extLst>
          </p:cNvPr>
          <p:cNvSpPr>
            <a:spLocks noGrp="1"/>
          </p:cNvSpPr>
          <p:nvPr>
            <p:ph idx="1"/>
          </p:nvPr>
        </p:nvSpPr>
        <p:spPr>
          <a:xfrm>
            <a:off x="838200" y="1825624"/>
            <a:ext cx="10515600" cy="4595801"/>
          </a:xfrm>
        </p:spPr>
        <p:txBody>
          <a:bodyPr>
            <a:normAutofit/>
          </a:bodyPr>
          <a:lstStyle/>
          <a:p>
            <a:r>
              <a:rPr lang="en-GB" sz="3200" dirty="0"/>
              <a:t>Be clear about the content and goal of your message</a:t>
            </a:r>
          </a:p>
          <a:p>
            <a:r>
              <a:rPr lang="en-GB" sz="3200" dirty="0"/>
              <a:t>Are you communicating to inform?</a:t>
            </a:r>
          </a:p>
          <a:p>
            <a:r>
              <a:rPr lang="en-GB" sz="3200" dirty="0"/>
              <a:t>Asking for input?</a:t>
            </a:r>
          </a:p>
          <a:p>
            <a:r>
              <a:rPr lang="en-GB" sz="3200" dirty="0"/>
              <a:t>Clarifying an issue?</a:t>
            </a:r>
          </a:p>
          <a:p>
            <a:r>
              <a:rPr lang="en-GB" sz="3200" dirty="0"/>
              <a:t>Resolving a problem?</a:t>
            </a:r>
          </a:p>
          <a:p>
            <a:r>
              <a:rPr lang="en-GB" sz="3200" dirty="0"/>
              <a:t>How should your message be formulated?</a:t>
            </a:r>
          </a:p>
          <a:p>
            <a:r>
              <a:rPr lang="en-GB" sz="3200" dirty="0"/>
              <a:t>Should your message be direct and to the point, or should it be more subtle and indirect?</a:t>
            </a:r>
          </a:p>
        </p:txBody>
      </p:sp>
    </p:spTree>
    <p:extLst>
      <p:ext uri="{BB962C8B-B14F-4D97-AF65-F5344CB8AC3E}">
        <p14:creationId xmlns:p14="http://schemas.microsoft.com/office/powerpoint/2010/main" val="26485017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FA2AB-ABD3-1FA0-5748-5D2764123E83}"/>
              </a:ext>
            </a:extLst>
          </p:cNvPr>
          <p:cNvSpPr>
            <a:spLocks noGrp="1"/>
          </p:cNvSpPr>
          <p:nvPr>
            <p:ph type="title"/>
          </p:nvPr>
        </p:nvSpPr>
        <p:spPr/>
        <p:txBody>
          <a:bodyPr/>
          <a:lstStyle/>
          <a:p>
            <a:pPr algn="ctr"/>
            <a:r>
              <a:rPr lang="en-GB" b="1" i="1" dirty="0"/>
              <a:t>Deliver the message</a:t>
            </a:r>
          </a:p>
        </p:txBody>
      </p:sp>
      <p:sp>
        <p:nvSpPr>
          <p:cNvPr id="3" name="Content Placeholder 2">
            <a:extLst>
              <a:ext uri="{FF2B5EF4-FFF2-40B4-BE49-F238E27FC236}">
                <a16:creationId xmlns:a16="http://schemas.microsoft.com/office/drawing/2014/main" id="{BE26157E-1816-0157-AF94-0C4D63234E81}"/>
              </a:ext>
            </a:extLst>
          </p:cNvPr>
          <p:cNvSpPr>
            <a:spLocks noGrp="1"/>
          </p:cNvSpPr>
          <p:nvPr>
            <p:ph idx="1"/>
          </p:nvPr>
        </p:nvSpPr>
        <p:spPr/>
        <p:txBody>
          <a:bodyPr>
            <a:normAutofit/>
          </a:bodyPr>
          <a:lstStyle/>
          <a:p>
            <a:r>
              <a:rPr lang="en-GB" sz="3200" dirty="0"/>
              <a:t>Each communication mode has its own advantages and disadvantages</a:t>
            </a:r>
          </a:p>
          <a:p>
            <a:r>
              <a:rPr lang="en-GB" sz="3200" dirty="0"/>
              <a:t>Select the type that will maximise the successful delivery of your message given the diversity issues involved</a:t>
            </a:r>
          </a:p>
          <a:p>
            <a:r>
              <a:rPr lang="en-GB" sz="3200" dirty="0"/>
              <a:t>Knowing your audience can greatly help determine when and how to deliver the message</a:t>
            </a:r>
          </a:p>
        </p:txBody>
      </p:sp>
    </p:spTree>
    <p:extLst>
      <p:ext uri="{BB962C8B-B14F-4D97-AF65-F5344CB8AC3E}">
        <p14:creationId xmlns:p14="http://schemas.microsoft.com/office/powerpoint/2010/main" val="8293306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E96BC-5BE2-E946-0FE1-1506F718EC1C}"/>
              </a:ext>
            </a:extLst>
          </p:cNvPr>
          <p:cNvSpPr>
            <a:spLocks noGrp="1"/>
          </p:cNvSpPr>
          <p:nvPr>
            <p:ph type="title"/>
          </p:nvPr>
        </p:nvSpPr>
        <p:spPr/>
        <p:txBody>
          <a:bodyPr/>
          <a:lstStyle/>
          <a:p>
            <a:pPr algn="ctr"/>
            <a:r>
              <a:rPr lang="en-GB" b="1" i="1" dirty="0"/>
              <a:t>Obtain the Feedback</a:t>
            </a:r>
          </a:p>
        </p:txBody>
      </p:sp>
      <p:sp>
        <p:nvSpPr>
          <p:cNvPr id="3" name="Content Placeholder 2">
            <a:extLst>
              <a:ext uri="{FF2B5EF4-FFF2-40B4-BE49-F238E27FC236}">
                <a16:creationId xmlns:a16="http://schemas.microsoft.com/office/drawing/2014/main" id="{BDB83D16-6ADA-8861-F47D-F29A72BF3A09}"/>
              </a:ext>
            </a:extLst>
          </p:cNvPr>
          <p:cNvSpPr>
            <a:spLocks noGrp="1"/>
          </p:cNvSpPr>
          <p:nvPr>
            <p:ph idx="1"/>
          </p:nvPr>
        </p:nvSpPr>
        <p:spPr/>
        <p:txBody>
          <a:bodyPr>
            <a:normAutofit/>
          </a:bodyPr>
          <a:lstStyle/>
          <a:p>
            <a:r>
              <a:rPr lang="en-GB" sz="3200" dirty="0"/>
              <a:t>You will want to check for understanding and ensure that your message was accurately received</a:t>
            </a:r>
          </a:p>
          <a:p>
            <a:r>
              <a:rPr lang="en-GB" sz="3200" dirty="0"/>
              <a:t>The important point is to ensure accurate comprehension, not necessarily agreement</a:t>
            </a:r>
          </a:p>
        </p:txBody>
      </p:sp>
    </p:spTree>
    <p:extLst>
      <p:ext uri="{BB962C8B-B14F-4D97-AF65-F5344CB8AC3E}">
        <p14:creationId xmlns:p14="http://schemas.microsoft.com/office/powerpoint/2010/main" val="12090220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10431</TotalTime>
  <Words>1757</Words>
  <Application>Microsoft Office PowerPoint</Application>
  <PresentationFormat>Widescreen</PresentationFormat>
  <Paragraphs>150</Paragraphs>
  <Slides>35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Calibri Light</vt:lpstr>
      <vt:lpstr>Office Theme</vt:lpstr>
      <vt:lpstr>Communication in Projects</vt:lpstr>
      <vt:lpstr>Price of Poor Communication</vt:lpstr>
      <vt:lpstr>Creating a Communication Plaan</vt:lpstr>
      <vt:lpstr>Creating a Communication Plan</vt:lpstr>
      <vt:lpstr>Who Will be Initiating the Project Communication?</vt:lpstr>
      <vt:lpstr>When Will the Information be Disseminated?</vt:lpstr>
      <vt:lpstr>When Will the Information be Disseminated?</vt:lpstr>
      <vt:lpstr>Why is a Project Communication Plan Important</vt:lpstr>
      <vt:lpstr>Benefits of a Project Management Communication Plan</vt:lpstr>
      <vt:lpstr>Benefits of a Project Management Communication Plan</vt:lpstr>
      <vt:lpstr>Six Steps to Create a Project Management Communication Plan</vt:lpstr>
      <vt:lpstr>Listening Effectively</vt:lpstr>
      <vt:lpstr>Active Listening</vt:lpstr>
      <vt:lpstr>Active Listening</vt:lpstr>
      <vt:lpstr>Roles and Responsibilities</vt:lpstr>
      <vt:lpstr>Barriers to Good Communication</vt:lpstr>
      <vt:lpstr>Effective Communication</vt:lpstr>
      <vt:lpstr>PowerPoint Presentation</vt:lpstr>
      <vt:lpstr>Identifying Communications</vt:lpstr>
      <vt:lpstr>Factors Affecting Communications</vt:lpstr>
      <vt:lpstr>Factors Affecting Communications</vt:lpstr>
      <vt:lpstr>Means of Communication</vt:lpstr>
      <vt:lpstr>Email Guidelines</vt:lpstr>
      <vt:lpstr>Examining Communication Factors</vt:lpstr>
      <vt:lpstr>Communication Terminology</vt:lpstr>
      <vt:lpstr>Communication Terminology</vt:lpstr>
      <vt:lpstr>Communication Facts</vt:lpstr>
      <vt:lpstr>Communication in Diverse Work Groups</vt:lpstr>
      <vt:lpstr>Communication in Diverse Work Groups</vt:lpstr>
      <vt:lpstr>Communication in Diverse Work Groups</vt:lpstr>
      <vt:lpstr>Communicating to achieve success</vt:lpstr>
      <vt:lpstr>Recognise and Understand the Differences</vt:lpstr>
      <vt:lpstr>Create the appropriate message to communicate</vt:lpstr>
      <vt:lpstr>Deliver the message</vt:lpstr>
      <vt:lpstr>Obtain the Feedback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Projects</dc:title>
  <dc:creator>Andrew Thorn</dc:creator>
  <cp:lastModifiedBy>Andrew Thorn</cp:lastModifiedBy>
  <cp:revision>3</cp:revision>
  <dcterms:created xsi:type="dcterms:W3CDTF">2023-11-15T15:03:26Z</dcterms:created>
  <dcterms:modified xsi:type="dcterms:W3CDTF">2023-11-23T00:00:24Z</dcterms:modified>
</cp:coreProperties>
</file>