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63" r:id="rId5"/>
    <p:sldId id="259" r:id="rId6"/>
    <p:sldId id="260" r:id="rId7"/>
    <p:sldId id="261" r:id="rId8"/>
    <p:sldId id="262" r:id="rId9"/>
    <p:sldId id="265" r:id="rId10"/>
    <p:sldId id="266" r:id="rId11"/>
    <p:sldId id="267" r:id="rId12"/>
    <p:sldId id="268"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0" d="100"/>
          <a:sy n="60" d="100"/>
        </p:scale>
        <p:origin x="908"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DEBE45-1432-4DA5-A7E5-C748D60C1D01}" type="datetimeFigureOut">
              <a:rPr lang="en-GB" smtClean="0"/>
              <a:t>02/04/2025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D263B5-8D5F-43AA-A7BC-4710E87914EE}" type="slidenum">
              <a:rPr lang="en-GB" smtClean="0"/>
              <a:t>‹#›</a:t>
            </a:fld>
            <a:endParaRPr lang="en-GB"/>
          </a:p>
        </p:txBody>
      </p:sp>
    </p:spTree>
    <p:extLst>
      <p:ext uri="{BB962C8B-B14F-4D97-AF65-F5344CB8AC3E}">
        <p14:creationId xmlns:p14="http://schemas.microsoft.com/office/powerpoint/2010/main" val="3786125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Open Sans" panose="020B0606030504020204" pitchFamily="34" charset="0"/>
              </a:rPr>
              <a:t>This icon of St David is reproduced by an artist of the St Anthony workshop (Ukraine) on a traditional wooden base and set in </a:t>
            </a:r>
            <a:r>
              <a:rPr lang="en-GB" b="0" i="0" dirty="0" err="1">
                <a:solidFill>
                  <a:srgbClr val="000000"/>
                </a:solidFill>
                <a:effectLst/>
                <a:latin typeface="Open Sans" panose="020B0606030504020204" pitchFamily="34" charset="0"/>
              </a:rPr>
              <a:t>levkas</a:t>
            </a:r>
            <a:r>
              <a:rPr lang="en-GB" b="0" i="0" dirty="0">
                <a:solidFill>
                  <a:srgbClr val="000000"/>
                </a:solidFill>
                <a:effectLst/>
                <a:latin typeface="Open Sans" panose="020B0606030504020204" pitchFamily="34" charset="0"/>
              </a:rPr>
              <a:t> (chalk based natural glue) and gold background in accord with the iconographic Byzantine style. Pauline book centre. </a:t>
            </a:r>
          </a:p>
          <a:p>
            <a:endParaRPr lang="en-GB" dirty="0"/>
          </a:p>
        </p:txBody>
      </p:sp>
      <p:sp>
        <p:nvSpPr>
          <p:cNvPr id="4" name="Slide Number Placeholder 3"/>
          <p:cNvSpPr>
            <a:spLocks noGrp="1"/>
          </p:cNvSpPr>
          <p:nvPr>
            <p:ph type="sldNum" sz="quarter" idx="5"/>
          </p:nvPr>
        </p:nvSpPr>
        <p:spPr/>
        <p:txBody>
          <a:bodyPr/>
          <a:lstStyle/>
          <a:p>
            <a:fld id="{09D263B5-8D5F-43AA-A7BC-4710E87914EE}" type="slidenum">
              <a:rPr lang="en-GB" smtClean="0"/>
              <a:t>1</a:t>
            </a:fld>
            <a:endParaRPr lang="en-GB"/>
          </a:p>
        </p:txBody>
      </p:sp>
    </p:spTree>
    <p:extLst>
      <p:ext uri="{BB962C8B-B14F-4D97-AF65-F5344CB8AC3E}">
        <p14:creationId xmlns:p14="http://schemas.microsoft.com/office/powerpoint/2010/main" val="33500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D263B5-8D5F-43AA-A7BC-4710E87914EE}" type="slidenum">
              <a:rPr lang="en-GB" smtClean="0"/>
              <a:t>2</a:t>
            </a:fld>
            <a:endParaRPr lang="en-GB"/>
          </a:p>
        </p:txBody>
      </p:sp>
    </p:spTree>
    <p:extLst>
      <p:ext uri="{BB962C8B-B14F-4D97-AF65-F5344CB8AC3E}">
        <p14:creationId xmlns:p14="http://schemas.microsoft.com/office/powerpoint/2010/main" val="4227491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D263B5-8D5F-43AA-A7BC-4710E87914EE}" type="slidenum">
              <a:rPr lang="en-GB" smtClean="0"/>
              <a:t>3</a:t>
            </a:fld>
            <a:endParaRPr lang="en-GB"/>
          </a:p>
        </p:txBody>
      </p:sp>
    </p:spTree>
    <p:extLst>
      <p:ext uri="{BB962C8B-B14F-4D97-AF65-F5344CB8AC3E}">
        <p14:creationId xmlns:p14="http://schemas.microsoft.com/office/powerpoint/2010/main" val="16137684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D263B5-8D5F-43AA-A7BC-4710E87914EE}" type="slidenum">
              <a:rPr lang="en-GB" smtClean="0"/>
              <a:t>4</a:t>
            </a:fld>
            <a:endParaRPr lang="en-GB"/>
          </a:p>
        </p:txBody>
      </p:sp>
    </p:spTree>
    <p:extLst>
      <p:ext uri="{BB962C8B-B14F-4D97-AF65-F5344CB8AC3E}">
        <p14:creationId xmlns:p14="http://schemas.microsoft.com/office/powerpoint/2010/main" val="12915729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D263B5-8D5F-43AA-A7BC-4710E87914EE}" type="slidenum">
              <a:rPr lang="en-GB" smtClean="0"/>
              <a:t>5</a:t>
            </a:fld>
            <a:endParaRPr lang="en-GB"/>
          </a:p>
        </p:txBody>
      </p:sp>
    </p:spTree>
    <p:extLst>
      <p:ext uri="{BB962C8B-B14F-4D97-AF65-F5344CB8AC3E}">
        <p14:creationId xmlns:p14="http://schemas.microsoft.com/office/powerpoint/2010/main" val="34363310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D263B5-8D5F-43AA-A7BC-4710E87914EE}" type="slidenum">
              <a:rPr lang="en-GB" smtClean="0"/>
              <a:t>6</a:t>
            </a:fld>
            <a:endParaRPr lang="en-GB"/>
          </a:p>
        </p:txBody>
      </p:sp>
    </p:spTree>
    <p:extLst>
      <p:ext uri="{BB962C8B-B14F-4D97-AF65-F5344CB8AC3E}">
        <p14:creationId xmlns:p14="http://schemas.microsoft.com/office/powerpoint/2010/main" val="9420405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D263B5-8D5F-43AA-A7BC-4710E87914EE}" type="slidenum">
              <a:rPr lang="en-GB" smtClean="0"/>
              <a:t>7</a:t>
            </a:fld>
            <a:endParaRPr lang="en-GB"/>
          </a:p>
        </p:txBody>
      </p:sp>
    </p:spTree>
    <p:extLst>
      <p:ext uri="{BB962C8B-B14F-4D97-AF65-F5344CB8AC3E}">
        <p14:creationId xmlns:p14="http://schemas.microsoft.com/office/powerpoint/2010/main" val="3936029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60000" dirty="0"/>
          </a:p>
        </p:txBody>
      </p:sp>
      <p:sp>
        <p:nvSpPr>
          <p:cNvPr id="4" name="Slide Number Placeholder 3"/>
          <p:cNvSpPr>
            <a:spLocks noGrp="1"/>
          </p:cNvSpPr>
          <p:nvPr>
            <p:ph type="sldNum" sz="quarter" idx="5"/>
          </p:nvPr>
        </p:nvSpPr>
        <p:spPr/>
        <p:txBody>
          <a:bodyPr/>
          <a:lstStyle/>
          <a:p>
            <a:fld id="{09D263B5-8D5F-43AA-A7BC-4710E87914EE}" type="slidenum">
              <a:rPr lang="en-GB" smtClean="0"/>
              <a:t>8</a:t>
            </a:fld>
            <a:endParaRPr lang="en-GB"/>
          </a:p>
        </p:txBody>
      </p:sp>
    </p:spTree>
    <p:extLst>
      <p:ext uri="{BB962C8B-B14F-4D97-AF65-F5344CB8AC3E}">
        <p14:creationId xmlns:p14="http://schemas.microsoft.com/office/powerpoint/2010/main" val="17901747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D263B5-8D5F-43AA-A7BC-4710E87914EE}" type="slidenum">
              <a:rPr lang="en-GB" smtClean="0"/>
              <a:t>9</a:t>
            </a:fld>
            <a:endParaRPr lang="en-GB"/>
          </a:p>
        </p:txBody>
      </p:sp>
    </p:spTree>
    <p:extLst>
      <p:ext uri="{BB962C8B-B14F-4D97-AF65-F5344CB8AC3E}">
        <p14:creationId xmlns:p14="http://schemas.microsoft.com/office/powerpoint/2010/main" val="11875071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D263B5-8D5F-43AA-A7BC-4710E87914EE}" type="slidenum">
              <a:rPr lang="en-GB" smtClean="0"/>
              <a:t>10</a:t>
            </a:fld>
            <a:endParaRPr lang="en-GB"/>
          </a:p>
        </p:txBody>
      </p:sp>
    </p:spTree>
    <p:extLst>
      <p:ext uri="{BB962C8B-B14F-4D97-AF65-F5344CB8AC3E}">
        <p14:creationId xmlns:p14="http://schemas.microsoft.com/office/powerpoint/2010/main" val="20854408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D263B5-8D5F-43AA-A7BC-4710E87914EE}" type="slidenum">
              <a:rPr lang="en-GB" smtClean="0"/>
              <a:t>11</a:t>
            </a:fld>
            <a:endParaRPr lang="en-GB"/>
          </a:p>
        </p:txBody>
      </p:sp>
    </p:spTree>
    <p:extLst>
      <p:ext uri="{BB962C8B-B14F-4D97-AF65-F5344CB8AC3E}">
        <p14:creationId xmlns:p14="http://schemas.microsoft.com/office/powerpoint/2010/main" val="38936699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D263B5-8D5F-43AA-A7BC-4710E87914EE}" type="slidenum">
              <a:rPr lang="en-GB" smtClean="0"/>
              <a:t>12</a:t>
            </a:fld>
            <a:endParaRPr lang="en-GB"/>
          </a:p>
        </p:txBody>
      </p:sp>
    </p:spTree>
    <p:extLst>
      <p:ext uri="{BB962C8B-B14F-4D97-AF65-F5344CB8AC3E}">
        <p14:creationId xmlns:p14="http://schemas.microsoft.com/office/powerpoint/2010/main" val="19580234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AA6E9-E53C-1B4E-C25A-D7A6578687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A9F0F95-5F39-FD92-03BC-4894D020C7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676CE72-3070-1C8E-6DBE-3A5D8E8FB29F}"/>
              </a:ext>
            </a:extLst>
          </p:cNvPr>
          <p:cNvSpPr>
            <a:spLocks noGrp="1"/>
          </p:cNvSpPr>
          <p:nvPr>
            <p:ph type="dt" sz="half" idx="10"/>
          </p:nvPr>
        </p:nvSpPr>
        <p:spPr/>
        <p:txBody>
          <a:bodyPr/>
          <a:lstStyle/>
          <a:p>
            <a:fld id="{950F3B3C-CFFB-436A-B3AC-A23768E808D9}" type="datetimeFigureOut">
              <a:rPr lang="en-GB" smtClean="0"/>
              <a:t>02/04/2025</a:t>
            </a:fld>
            <a:endParaRPr lang="en-GB"/>
          </a:p>
        </p:txBody>
      </p:sp>
      <p:sp>
        <p:nvSpPr>
          <p:cNvPr id="5" name="Footer Placeholder 4">
            <a:extLst>
              <a:ext uri="{FF2B5EF4-FFF2-40B4-BE49-F238E27FC236}">
                <a16:creationId xmlns:a16="http://schemas.microsoft.com/office/drawing/2014/main" id="{0AB5D39B-85E6-6256-39CC-46A27A6A4E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EB3B07-0D8C-F34B-1651-72E192A6008F}"/>
              </a:ext>
            </a:extLst>
          </p:cNvPr>
          <p:cNvSpPr>
            <a:spLocks noGrp="1"/>
          </p:cNvSpPr>
          <p:nvPr>
            <p:ph type="sldNum" sz="quarter" idx="12"/>
          </p:nvPr>
        </p:nvSpPr>
        <p:spPr/>
        <p:txBody>
          <a:bodyPr/>
          <a:lstStyle/>
          <a:p>
            <a:fld id="{38575B89-35AF-46F9-854E-17A8E2E6D8E9}" type="slidenum">
              <a:rPr lang="en-GB" smtClean="0"/>
              <a:t>‹#›</a:t>
            </a:fld>
            <a:endParaRPr lang="en-GB"/>
          </a:p>
        </p:txBody>
      </p:sp>
    </p:spTree>
    <p:extLst>
      <p:ext uri="{BB962C8B-B14F-4D97-AF65-F5344CB8AC3E}">
        <p14:creationId xmlns:p14="http://schemas.microsoft.com/office/powerpoint/2010/main" val="74600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E172A-B9E1-4EEE-5FE2-FDF1A4C770D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0E9F69-0724-EFC4-3BD8-3C3CD604DB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B13D86-DFB0-472C-CB6F-1606FBCFBA4A}"/>
              </a:ext>
            </a:extLst>
          </p:cNvPr>
          <p:cNvSpPr>
            <a:spLocks noGrp="1"/>
          </p:cNvSpPr>
          <p:nvPr>
            <p:ph type="dt" sz="half" idx="10"/>
          </p:nvPr>
        </p:nvSpPr>
        <p:spPr/>
        <p:txBody>
          <a:bodyPr/>
          <a:lstStyle/>
          <a:p>
            <a:fld id="{950F3B3C-CFFB-436A-B3AC-A23768E808D9}" type="datetimeFigureOut">
              <a:rPr lang="en-GB" smtClean="0"/>
              <a:t>02/04/2025</a:t>
            </a:fld>
            <a:endParaRPr lang="en-GB"/>
          </a:p>
        </p:txBody>
      </p:sp>
      <p:sp>
        <p:nvSpPr>
          <p:cNvPr id="5" name="Footer Placeholder 4">
            <a:extLst>
              <a:ext uri="{FF2B5EF4-FFF2-40B4-BE49-F238E27FC236}">
                <a16:creationId xmlns:a16="http://schemas.microsoft.com/office/drawing/2014/main" id="{A8C34F76-5F71-5FB6-FFC3-37317FF8E3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DAA246-F09E-7280-59A8-C8A21F096694}"/>
              </a:ext>
            </a:extLst>
          </p:cNvPr>
          <p:cNvSpPr>
            <a:spLocks noGrp="1"/>
          </p:cNvSpPr>
          <p:nvPr>
            <p:ph type="sldNum" sz="quarter" idx="12"/>
          </p:nvPr>
        </p:nvSpPr>
        <p:spPr/>
        <p:txBody>
          <a:bodyPr/>
          <a:lstStyle/>
          <a:p>
            <a:fld id="{38575B89-35AF-46F9-854E-17A8E2E6D8E9}" type="slidenum">
              <a:rPr lang="en-GB" smtClean="0"/>
              <a:t>‹#›</a:t>
            </a:fld>
            <a:endParaRPr lang="en-GB"/>
          </a:p>
        </p:txBody>
      </p:sp>
    </p:spTree>
    <p:extLst>
      <p:ext uri="{BB962C8B-B14F-4D97-AF65-F5344CB8AC3E}">
        <p14:creationId xmlns:p14="http://schemas.microsoft.com/office/powerpoint/2010/main" val="1461764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FF8E2-47C8-9544-B8A5-DF27D86751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7E546A0-4E9D-85D5-C9B2-A5EB6861BB5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099128-5CAF-504E-9933-34FF50BF0237}"/>
              </a:ext>
            </a:extLst>
          </p:cNvPr>
          <p:cNvSpPr>
            <a:spLocks noGrp="1"/>
          </p:cNvSpPr>
          <p:nvPr>
            <p:ph type="dt" sz="half" idx="10"/>
          </p:nvPr>
        </p:nvSpPr>
        <p:spPr/>
        <p:txBody>
          <a:bodyPr/>
          <a:lstStyle/>
          <a:p>
            <a:fld id="{950F3B3C-CFFB-436A-B3AC-A23768E808D9}" type="datetimeFigureOut">
              <a:rPr lang="en-GB" smtClean="0"/>
              <a:t>02/04/2025</a:t>
            </a:fld>
            <a:endParaRPr lang="en-GB"/>
          </a:p>
        </p:txBody>
      </p:sp>
      <p:sp>
        <p:nvSpPr>
          <p:cNvPr id="5" name="Footer Placeholder 4">
            <a:extLst>
              <a:ext uri="{FF2B5EF4-FFF2-40B4-BE49-F238E27FC236}">
                <a16:creationId xmlns:a16="http://schemas.microsoft.com/office/drawing/2014/main" id="{1A94DBFE-22AC-ECF6-CBFB-46FFFAE31A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2B425F-D03C-1CB5-FBBC-F7955629EF2F}"/>
              </a:ext>
            </a:extLst>
          </p:cNvPr>
          <p:cNvSpPr>
            <a:spLocks noGrp="1"/>
          </p:cNvSpPr>
          <p:nvPr>
            <p:ph type="sldNum" sz="quarter" idx="12"/>
          </p:nvPr>
        </p:nvSpPr>
        <p:spPr/>
        <p:txBody>
          <a:bodyPr/>
          <a:lstStyle/>
          <a:p>
            <a:fld id="{38575B89-35AF-46F9-854E-17A8E2E6D8E9}" type="slidenum">
              <a:rPr lang="en-GB" smtClean="0"/>
              <a:t>‹#›</a:t>
            </a:fld>
            <a:endParaRPr lang="en-GB"/>
          </a:p>
        </p:txBody>
      </p:sp>
    </p:spTree>
    <p:extLst>
      <p:ext uri="{BB962C8B-B14F-4D97-AF65-F5344CB8AC3E}">
        <p14:creationId xmlns:p14="http://schemas.microsoft.com/office/powerpoint/2010/main" val="2239727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DD6EB-D1ED-A4C4-C5D7-BD0E6333D7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581A09-98F6-C28D-DABB-55BB2306F1C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AB7428-D805-0D6A-52E1-D656F07340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AD4C0F-7CE5-E5B3-5852-84EAF067038D}"/>
              </a:ext>
            </a:extLst>
          </p:cNvPr>
          <p:cNvSpPr>
            <a:spLocks noGrp="1"/>
          </p:cNvSpPr>
          <p:nvPr>
            <p:ph type="dt" sz="half" idx="10"/>
          </p:nvPr>
        </p:nvSpPr>
        <p:spPr/>
        <p:txBody>
          <a:bodyPr/>
          <a:lstStyle/>
          <a:p>
            <a:fld id="{950F3B3C-CFFB-436A-B3AC-A23768E808D9}" type="datetimeFigureOut">
              <a:rPr lang="en-GB" smtClean="0"/>
              <a:t>02/04/2025</a:t>
            </a:fld>
            <a:endParaRPr lang="en-GB"/>
          </a:p>
        </p:txBody>
      </p:sp>
      <p:sp>
        <p:nvSpPr>
          <p:cNvPr id="6" name="Footer Placeholder 5">
            <a:extLst>
              <a:ext uri="{FF2B5EF4-FFF2-40B4-BE49-F238E27FC236}">
                <a16:creationId xmlns:a16="http://schemas.microsoft.com/office/drawing/2014/main" id="{1601CB3F-27A4-B456-7A5E-FA68E1F603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820E98-E9D9-A64F-94B6-F277E6DD9F7C}"/>
              </a:ext>
            </a:extLst>
          </p:cNvPr>
          <p:cNvSpPr>
            <a:spLocks noGrp="1"/>
          </p:cNvSpPr>
          <p:nvPr>
            <p:ph type="sldNum" sz="quarter" idx="12"/>
          </p:nvPr>
        </p:nvSpPr>
        <p:spPr/>
        <p:txBody>
          <a:bodyPr/>
          <a:lstStyle/>
          <a:p>
            <a:fld id="{38575B89-35AF-46F9-854E-17A8E2E6D8E9}" type="slidenum">
              <a:rPr lang="en-GB" smtClean="0"/>
              <a:t>‹#›</a:t>
            </a:fld>
            <a:endParaRPr lang="en-GB"/>
          </a:p>
        </p:txBody>
      </p:sp>
    </p:spTree>
    <p:extLst>
      <p:ext uri="{BB962C8B-B14F-4D97-AF65-F5344CB8AC3E}">
        <p14:creationId xmlns:p14="http://schemas.microsoft.com/office/powerpoint/2010/main" val="157762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D446F-0C0E-F72E-9488-C42146C73A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724029-C358-7F25-03A5-4CA4292B8E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27FB130-F206-B32E-C8A1-CBFF22866F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C6BC00-5AA0-E812-7E71-254C901F02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B7D6E5B-10D5-70B3-9EB5-FEC3712215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1747913-A82B-DEE2-32DC-D5A4C0A869EC}"/>
              </a:ext>
            </a:extLst>
          </p:cNvPr>
          <p:cNvSpPr>
            <a:spLocks noGrp="1"/>
          </p:cNvSpPr>
          <p:nvPr>
            <p:ph type="dt" sz="half" idx="10"/>
          </p:nvPr>
        </p:nvSpPr>
        <p:spPr/>
        <p:txBody>
          <a:bodyPr/>
          <a:lstStyle/>
          <a:p>
            <a:fld id="{950F3B3C-CFFB-436A-B3AC-A23768E808D9}" type="datetimeFigureOut">
              <a:rPr lang="en-GB" smtClean="0"/>
              <a:t>02/04/2025</a:t>
            </a:fld>
            <a:endParaRPr lang="en-GB"/>
          </a:p>
        </p:txBody>
      </p:sp>
      <p:sp>
        <p:nvSpPr>
          <p:cNvPr id="8" name="Footer Placeholder 7">
            <a:extLst>
              <a:ext uri="{FF2B5EF4-FFF2-40B4-BE49-F238E27FC236}">
                <a16:creationId xmlns:a16="http://schemas.microsoft.com/office/drawing/2014/main" id="{D22554B9-7C2C-F347-46F0-432DC124B87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4B698A-4B18-EAA4-2877-1B62B0419BFA}"/>
              </a:ext>
            </a:extLst>
          </p:cNvPr>
          <p:cNvSpPr>
            <a:spLocks noGrp="1"/>
          </p:cNvSpPr>
          <p:nvPr>
            <p:ph type="sldNum" sz="quarter" idx="12"/>
          </p:nvPr>
        </p:nvSpPr>
        <p:spPr/>
        <p:txBody>
          <a:bodyPr/>
          <a:lstStyle/>
          <a:p>
            <a:fld id="{38575B89-35AF-46F9-854E-17A8E2E6D8E9}" type="slidenum">
              <a:rPr lang="en-GB" smtClean="0"/>
              <a:t>‹#›</a:t>
            </a:fld>
            <a:endParaRPr lang="en-GB"/>
          </a:p>
        </p:txBody>
      </p:sp>
    </p:spTree>
    <p:extLst>
      <p:ext uri="{BB962C8B-B14F-4D97-AF65-F5344CB8AC3E}">
        <p14:creationId xmlns:p14="http://schemas.microsoft.com/office/powerpoint/2010/main" val="2520690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DB75B-F639-A6CB-D8D1-65ABC360F7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70D2AB9-92C6-F7D3-4E74-A1540F8461BE}"/>
              </a:ext>
            </a:extLst>
          </p:cNvPr>
          <p:cNvSpPr>
            <a:spLocks noGrp="1"/>
          </p:cNvSpPr>
          <p:nvPr>
            <p:ph type="dt" sz="half" idx="10"/>
          </p:nvPr>
        </p:nvSpPr>
        <p:spPr/>
        <p:txBody>
          <a:bodyPr/>
          <a:lstStyle/>
          <a:p>
            <a:fld id="{950F3B3C-CFFB-436A-B3AC-A23768E808D9}" type="datetimeFigureOut">
              <a:rPr lang="en-GB" smtClean="0"/>
              <a:t>02/04/2025</a:t>
            </a:fld>
            <a:endParaRPr lang="en-GB"/>
          </a:p>
        </p:txBody>
      </p:sp>
      <p:sp>
        <p:nvSpPr>
          <p:cNvPr id="4" name="Footer Placeholder 3">
            <a:extLst>
              <a:ext uri="{FF2B5EF4-FFF2-40B4-BE49-F238E27FC236}">
                <a16:creationId xmlns:a16="http://schemas.microsoft.com/office/drawing/2014/main" id="{E9FC23B7-FD8F-60F6-3C49-A8D4890483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465B7B-7DD6-6C2B-9E7F-D10DA509EDBC}"/>
              </a:ext>
            </a:extLst>
          </p:cNvPr>
          <p:cNvSpPr>
            <a:spLocks noGrp="1"/>
          </p:cNvSpPr>
          <p:nvPr>
            <p:ph type="sldNum" sz="quarter" idx="12"/>
          </p:nvPr>
        </p:nvSpPr>
        <p:spPr/>
        <p:txBody>
          <a:bodyPr/>
          <a:lstStyle/>
          <a:p>
            <a:fld id="{38575B89-35AF-46F9-854E-17A8E2E6D8E9}" type="slidenum">
              <a:rPr lang="en-GB" smtClean="0"/>
              <a:t>‹#›</a:t>
            </a:fld>
            <a:endParaRPr lang="en-GB"/>
          </a:p>
        </p:txBody>
      </p:sp>
    </p:spTree>
    <p:extLst>
      <p:ext uri="{BB962C8B-B14F-4D97-AF65-F5344CB8AC3E}">
        <p14:creationId xmlns:p14="http://schemas.microsoft.com/office/powerpoint/2010/main" val="925662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A443A4-2B91-289D-9787-04B8A693D702}"/>
              </a:ext>
            </a:extLst>
          </p:cNvPr>
          <p:cNvSpPr>
            <a:spLocks noGrp="1"/>
          </p:cNvSpPr>
          <p:nvPr>
            <p:ph type="dt" sz="half" idx="10"/>
          </p:nvPr>
        </p:nvSpPr>
        <p:spPr/>
        <p:txBody>
          <a:bodyPr/>
          <a:lstStyle/>
          <a:p>
            <a:fld id="{950F3B3C-CFFB-436A-B3AC-A23768E808D9}" type="datetimeFigureOut">
              <a:rPr lang="en-GB" smtClean="0"/>
              <a:t>02/04/2025</a:t>
            </a:fld>
            <a:endParaRPr lang="en-GB"/>
          </a:p>
        </p:txBody>
      </p:sp>
      <p:sp>
        <p:nvSpPr>
          <p:cNvPr id="3" name="Footer Placeholder 2">
            <a:extLst>
              <a:ext uri="{FF2B5EF4-FFF2-40B4-BE49-F238E27FC236}">
                <a16:creationId xmlns:a16="http://schemas.microsoft.com/office/drawing/2014/main" id="{59BD11CD-94D0-156D-E300-F97E519F8C6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59F19FC-B128-B0DF-21EE-F871CA03471B}"/>
              </a:ext>
            </a:extLst>
          </p:cNvPr>
          <p:cNvSpPr>
            <a:spLocks noGrp="1"/>
          </p:cNvSpPr>
          <p:nvPr>
            <p:ph type="sldNum" sz="quarter" idx="12"/>
          </p:nvPr>
        </p:nvSpPr>
        <p:spPr/>
        <p:txBody>
          <a:bodyPr/>
          <a:lstStyle/>
          <a:p>
            <a:fld id="{38575B89-35AF-46F9-854E-17A8E2E6D8E9}" type="slidenum">
              <a:rPr lang="en-GB" smtClean="0"/>
              <a:t>‹#›</a:t>
            </a:fld>
            <a:endParaRPr lang="en-GB"/>
          </a:p>
        </p:txBody>
      </p:sp>
    </p:spTree>
    <p:extLst>
      <p:ext uri="{BB962C8B-B14F-4D97-AF65-F5344CB8AC3E}">
        <p14:creationId xmlns:p14="http://schemas.microsoft.com/office/powerpoint/2010/main" val="25483228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421ED-5B67-0DBA-F678-202E494BFC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11C320-9A4C-788E-E724-478A41663F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63ED075-99E4-CF48-BC0B-06771B5C87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AEBA9E-9BDC-D2C8-C30D-4268AABDBE75}"/>
              </a:ext>
            </a:extLst>
          </p:cNvPr>
          <p:cNvSpPr>
            <a:spLocks noGrp="1"/>
          </p:cNvSpPr>
          <p:nvPr>
            <p:ph type="dt" sz="half" idx="10"/>
          </p:nvPr>
        </p:nvSpPr>
        <p:spPr/>
        <p:txBody>
          <a:bodyPr/>
          <a:lstStyle/>
          <a:p>
            <a:fld id="{950F3B3C-CFFB-436A-B3AC-A23768E808D9}" type="datetimeFigureOut">
              <a:rPr lang="en-GB" smtClean="0"/>
              <a:t>02/04/2025</a:t>
            </a:fld>
            <a:endParaRPr lang="en-GB"/>
          </a:p>
        </p:txBody>
      </p:sp>
      <p:sp>
        <p:nvSpPr>
          <p:cNvPr id="6" name="Footer Placeholder 5">
            <a:extLst>
              <a:ext uri="{FF2B5EF4-FFF2-40B4-BE49-F238E27FC236}">
                <a16:creationId xmlns:a16="http://schemas.microsoft.com/office/drawing/2014/main" id="{A62A4482-2C03-3449-85EF-22BC6647FA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C69BE4-5D6C-0A76-B0F1-7749457825B1}"/>
              </a:ext>
            </a:extLst>
          </p:cNvPr>
          <p:cNvSpPr>
            <a:spLocks noGrp="1"/>
          </p:cNvSpPr>
          <p:nvPr>
            <p:ph type="sldNum" sz="quarter" idx="12"/>
          </p:nvPr>
        </p:nvSpPr>
        <p:spPr/>
        <p:txBody>
          <a:bodyPr/>
          <a:lstStyle/>
          <a:p>
            <a:fld id="{38575B89-35AF-46F9-854E-17A8E2E6D8E9}" type="slidenum">
              <a:rPr lang="en-GB" smtClean="0"/>
              <a:t>‹#›</a:t>
            </a:fld>
            <a:endParaRPr lang="en-GB"/>
          </a:p>
        </p:txBody>
      </p:sp>
    </p:spTree>
    <p:extLst>
      <p:ext uri="{BB962C8B-B14F-4D97-AF65-F5344CB8AC3E}">
        <p14:creationId xmlns:p14="http://schemas.microsoft.com/office/powerpoint/2010/main" val="2931725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F802C-4FA0-57D4-899D-F9D46E23B8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B04A3FB-C9AE-3575-B378-E1CEC4696E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A05479A-0775-326C-7896-AAB4800E10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296A8E-21FE-C7BC-3264-38C2956860FC}"/>
              </a:ext>
            </a:extLst>
          </p:cNvPr>
          <p:cNvSpPr>
            <a:spLocks noGrp="1"/>
          </p:cNvSpPr>
          <p:nvPr>
            <p:ph type="dt" sz="half" idx="10"/>
          </p:nvPr>
        </p:nvSpPr>
        <p:spPr/>
        <p:txBody>
          <a:bodyPr/>
          <a:lstStyle/>
          <a:p>
            <a:fld id="{950F3B3C-CFFB-436A-B3AC-A23768E808D9}" type="datetimeFigureOut">
              <a:rPr lang="en-GB" smtClean="0"/>
              <a:t>02/04/2025</a:t>
            </a:fld>
            <a:endParaRPr lang="en-GB"/>
          </a:p>
        </p:txBody>
      </p:sp>
      <p:sp>
        <p:nvSpPr>
          <p:cNvPr id="6" name="Footer Placeholder 5">
            <a:extLst>
              <a:ext uri="{FF2B5EF4-FFF2-40B4-BE49-F238E27FC236}">
                <a16:creationId xmlns:a16="http://schemas.microsoft.com/office/drawing/2014/main" id="{E5207D25-16FE-7DC7-332E-2AC8E259E7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971560-4B94-6CE9-B15E-7F3864269527}"/>
              </a:ext>
            </a:extLst>
          </p:cNvPr>
          <p:cNvSpPr>
            <a:spLocks noGrp="1"/>
          </p:cNvSpPr>
          <p:nvPr>
            <p:ph type="sldNum" sz="quarter" idx="12"/>
          </p:nvPr>
        </p:nvSpPr>
        <p:spPr/>
        <p:txBody>
          <a:bodyPr/>
          <a:lstStyle/>
          <a:p>
            <a:fld id="{38575B89-35AF-46F9-854E-17A8E2E6D8E9}" type="slidenum">
              <a:rPr lang="en-GB" smtClean="0"/>
              <a:t>‹#›</a:t>
            </a:fld>
            <a:endParaRPr lang="en-GB"/>
          </a:p>
        </p:txBody>
      </p:sp>
    </p:spTree>
    <p:extLst>
      <p:ext uri="{BB962C8B-B14F-4D97-AF65-F5344CB8AC3E}">
        <p14:creationId xmlns:p14="http://schemas.microsoft.com/office/powerpoint/2010/main" val="1383522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5355C-001D-E29E-F1E2-B887E79311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1DFD0D-6EEF-9EB8-C987-CF04DFC7BA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8019C5-65F3-F205-5A39-695DD0B6AB55}"/>
              </a:ext>
            </a:extLst>
          </p:cNvPr>
          <p:cNvSpPr>
            <a:spLocks noGrp="1"/>
          </p:cNvSpPr>
          <p:nvPr>
            <p:ph type="dt" sz="half" idx="10"/>
          </p:nvPr>
        </p:nvSpPr>
        <p:spPr/>
        <p:txBody>
          <a:bodyPr/>
          <a:lstStyle/>
          <a:p>
            <a:fld id="{950F3B3C-CFFB-436A-B3AC-A23768E808D9}" type="datetimeFigureOut">
              <a:rPr lang="en-GB" smtClean="0"/>
              <a:t>02/04/2025</a:t>
            </a:fld>
            <a:endParaRPr lang="en-GB"/>
          </a:p>
        </p:txBody>
      </p:sp>
      <p:sp>
        <p:nvSpPr>
          <p:cNvPr id="5" name="Footer Placeholder 4">
            <a:extLst>
              <a:ext uri="{FF2B5EF4-FFF2-40B4-BE49-F238E27FC236}">
                <a16:creationId xmlns:a16="http://schemas.microsoft.com/office/drawing/2014/main" id="{3B407DF5-78D3-2F5A-D726-FA58751A82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2D353C-84ED-8BD4-EEA9-EC1AF18B4DBE}"/>
              </a:ext>
            </a:extLst>
          </p:cNvPr>
          <p:cNvSpPr>
            <a:spLocks noGrp="1"/>
          </p:cNvSpPr>
          <p:nvPr>
            <p:ph type="sldNum" sz="quarter" idx="12"/>
          </p:nvPr>
        </p:nvSpPr>
        <p:spPr/>
        <p:txBody>
          <a:bodyPr/>
          <a:lstStyle/>
          <a:p>
            <a:fld id="{38575B89-35AF-46F9-854E-17A8E2E6D8E9}" type="slidenum">
              <a:rPr lang="en-GB" smtClean="0"/>
              <a:t>‹#›</a:t>
            </a:fld>
            <a:endParaRPr lang="en-GB"/>
          </a:p>
        </p:txBody>
      </p:sp>
    </p:spTree>
    <p:extLst>
      <p:ext uri="{BB962C8B-B14F-4D97-AF65-F5344CB8AC3E}">
        <p14:creationId xmlns:p14="http://schemas.microsoft.com/office/powerpoint/2010/main" val="3289846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26EE7F-86CE-09D5-7DE7-99D1DF763E9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C52033-2867-7DA6-7976-A417AF7E63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5733E0-AD16-C9A3-77E4-44B312BB8EC7}"/>
              </a:ext>
            </a:extLst>
          </p:cNvPr>
          <p:cNvSpPr>
            <a:spLocks noGrp="1"/>
          </p:cNvSpPr>
          <p:nvPr>
            <p:ph type="dt" sz="half" idx="10"/>
          </p:nvPr>
        </p:nvSpPr>
        <p:spPr/>
        <p:txBody>
          <a:bodyPr/>
          <a:lstStyle/>
          <a:p>
            <a:fld id="{950F3B3C-CFFB-436A-B3AC-A23768E808D9}" type="datetimeFigureOut">
              <a:rPr lang="en-GB" smtClean="0"/>
              <a:t>02/04/2025</a:t>
            </a:fld>
            <a:endParaRPr lang="en-GB"/>
          </a:p>
        </p:txBody>
      </p:sp>
      <p:sp>
        <p:nvSpPr>
          <p:cNvPr id="5" name="Footer Placeholder 4">
            <a:extLst>
              <a:ext uri="{FF2B5EF4-FFF2-40B4-BE49-F238E27FC236}">
                <a16:creationId xmlns:a16="http://schemas.microsoft.com/office/drawing/2014/main" id="{660C4214-01ED-C283-8D0B-DE0DF5CAD5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1C5288-C810-74F9-5B84-C1EC46CF1F66}"/>
              </a:ext>
            </a:extLst>
          </p:cNvPr>
          <p:cNvSpPr>
            <a:spLocks noGrp="1"/>
          </p:cNvSpPr>
          <p:nvPr>
            <p:ph type="sldNum" sz="quarter" idx="12"/>
          </p:nvPr>
        </p:nvSpPr>
        <p:spPr/>
        <p:txBody>
          <a:bodyPr/>
          <a:lstStyle/>
          <a:p>
            <a:fld id="{38575B89-35AF-46F9-854E-17A8E2E6D8E9}" type="slidenum">
              <a:rPr lang="en-GB" smtClean="0"/>
              <a:t>‹#›</a:t>
            </a:fld>
            <a:endParaRPr lang="en-GB"/>
          </a:p>
        </p:txBody>
      </p:sp>
    </p:spTree>
    <p:extLst>
      <p:ext uri="{BB962C8B-B14F-4D97-AF65-F5344CB8AC3E}">
        <p14:creationId xmlns:p14="http://schemas.microsoft.com/office/powerpoint/2010/main" val="2169427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D358E3-F43E-75EE-C198-11BDC62B7A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A74B35-9908-4899-8916-63728CA97CA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C56BCF-80B6-0977-91F0-7901250139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50F3B3C-CFFB-436A-B3AC-A23768E808D9}" type="datetimeFigureOut">
              <a:rPr lang="en-GB" smtClean="0"/>
              <a:t>02/04/2025</a:t>
            </a:fld>
            <a:endParaRPr lang="en-GB"/>
          </a:p>
        </p:txBody>
      </p:sp>
      <p:sp>
        <p:nvSpPr>
          <p:cNvPr id="5" name="Footer Placeholder 4">
            <a:extLst>
              <a:ext uri="{FF2B5EF4-FFF2-40B4-BE49-F238E27FC236}">
                <a16:creationId xmlns:a16="http://schemas.microsoft.com/office/drawing/2014/main" id="{ACADA303-D3D4-48F9-458F-AE31DF6677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A99E34B-2CDB-30DE-C2F1-304E05D55C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8575B89-35AF-46F9-854E-17A8E2E6D8E9}" type="slidenum">
              <a:rPr lang="en-GB" smtClean="0"/>
              <a:t>‹#›</a:t>
            </a:fld>
            <a:endParaRPr lang="en-GB"/>
          </a:p>
        </p:txBody>
      </p:sp>
    </p:spTree>
    <p:extLst>
      <p:ext uri="{BB962C8B-B14F-4D97-AF65-F5344CB8AC3E}">
        <p14:creationId xmlns:p14="http://schemas.microsoft.com/office/powerpoint/2010/main" val="38396373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5.jpg"/><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95C755-2E78-5679-1EC3-415EFE2A2A31}"/>
              </a:ext>
            </a:extLst>
          </p:cNvPr>
          <p:cNvSpPr>
            <a:spLocks noGrp="1"/>
          </p:cNvSpPr>
          <p:nvPr>
            <p:ph type="ctrTitle"/>
          </p:nvPr>
        </p:nvSpPr>
        <p:spPr>
          <a:xfrm>
            <a:off x="5297762" y="640080"/>
            <a:ext cx="6251110" cy="3566160"/>
          </a:xfrm>
        </p:spPr>
        <p:txBody>
          <a:bodyPr anchor="b">
            <a:normAutofit/>
          </a:bodyPr>
          <a:lstStyle/>
          <a:p>
            <a:pPr algn="l"/>
            <a:r>
              <a:rPr lang="en-GB" sz="5400" b="1" dirty="0">
                <a:solidFill>
                  <a:schemeClr val="bg1"/>
                </a:solidFill>
                <a:latin typeface="Book Antiqua" panose="02040602050305030304" pitchFamily="18" charset="0"/>
              </a:rPr>
              <a:t>Saint David of Wales</a:t>
            </a:r>
          </a:p>
        </p:txBody>
      </p:sp>
      <p:sp>
        <p:nvSpPr>
          <p:cNvPr id="3" name="Subtitle 2">
            <a:extLst>
              <a:ext uri="{FF2B5EF4-FFF2-40B4-BE49-F238E27FC236}">
                <a16:creationId xmlns:a16="http://schemas.microsoft.com/office/drawing/2014/main" id="{6D1A6BD8-A299-D0AD-FAF1-167C8E919218}"/>
              </a:ext>
            </a:extLst>
          </p:cNvPr>
          <p:cNvSpPr>
            <a:spLocks noGrp="1"/>
          </p:cNvSpPr>
          <p:nvPr>
            <p:ph type="subTitle" idx="1"/>
          </p:nvPr>
        </p:nvSpPr>
        <p:spPr>
          <a:xfrm>
            <a:off x="5297760" y="4636008"/>
            <a:ext cx="6251111" cy="1572768"/>
          </a:xfrm>
        </p:spPr>
        <p:txBody>
          <a:bodyPr>
            <a:normAutofit/>
          </a:bodyPr>
          <a:lstStyle/>
          <a:p>
            <a:pPr algn="l"/>
            <a:endParaRPr lang="en-GB" b="1" dirty="0">
              <a:latin typeface="Book Antiqua" panose="02040602050305030304" pitchFamily="18" charset="0"/>
            </a:endParaRPr>
          </a:p>
          <a:p>
            <a:pPr algn="l"/>
            <a:endParaRPr lang="en-GB" b="1" dirty="0">
              <a:latin typeface="Book Antiqua" panose="02040602050305030304" pitchFamily="18" charset="0"/>
            </a:endParaRPr>
          </a:p>
          <a:p>
            <a:pPr algn="l"/>
            <a:r>
              <a:rPr lang="en-GB" sz="3200" b="1" dirty="0">
                <a:solidFill>
                  <a:schemeClr val="bg1"/>
                </a:solidFill>
                <a:latin typeface="Book Antiqua" panose="02040602050305030304" pitchFamily="18" charset="0"/>
              </a:rPr>
              <a:t>by Leah Walker</a:t>
            </a:r>
          </a:p>
        </p:txBody>
      </p:sp>
      <p:pic>
        <p:nvPicPr>
          <p:cNvPr id="1026" name="Picture 2" descr="St David">
            <a:extLst>
              <a:ext uri="{FF2B5EF4-FFF2-40B4-BE49-F238E27FC236}">
                <a16:creationId xmlns:a16="http://schemas.microsoft.com/office/drawing/2014/main" id="{7E6A714A-0EED-A852-3881-556DB302BD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3551" r="-1" b="-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033"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EDCB9E9-90BA-8B68-2943-2AA5CBA4CC90}"/>
              </a:ext>
            </a:extLst>
          </p:cNvPr>
          <p:cNvSpPr txBox="1"/>
          <p:nvPr/>
        </p:nvSpPr>
        <p:spPr>
          <a:xfrm>
            <a:off x="5605447" y="6453878"/>
            <a:ext cx="6442789" cy="369332"/>
          </a:xfrm>
          <a:prstGeom prst="rect">
            <a:avLst/>
          </a:prstGeom>
          <a:noFill/>
        </p:spPr>
        <p:txBody>
          <a:bodyPr wrap="none" rtlCol="0">
            <a:spAutoFit/>
          </a:bodyPr>
          <a:lstStyle/>
          <a:p>
            <a:pPr marL="285750" indent="-285750">
              <a:buClr>
                <a:schemeClr val="bg1"/>
              </a:buClr>
              <a:buFont typeface="Book Antiqua" panose="02040602050305030304" pitchFamily="18" charset="0"/>
              <a:buChar char="†"/>
            </a:pPr>
            <a:r>
              <a:rPr lang="en-GB" b="1" dirty="0">
                <a:solidFill>
                  <a:schemeClr val="bg1"/>
                </a:solidFill>
                <a:latin typeface="Book Antiqua" panose="02040602050305030304" pitchFamily="18" charset="0"/>
              </a:rPr>
              <a:t>Image courtesy of St. Anthony workshop Ukraine (2025) </a:t>
            </a:r>
          </a:p>
        </p:txBody>
      </p:sp>
    </p:spTree>
    <p:extLst>
      <p:ext uri="{BB962C8B-B14F-4D97-AF65-F5344CB8AC3E}">
        <p14:creationId xmlns:p14="http://schemas.microsoft.com/office/powerpoint/2010/main" val="3314415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D4268BB-4B26-F8F2-AB7A-E40E663D0B6D}"/>
              </a:ext>
            </a:extLst>
          </p:cNvPr>
          <p:cNvSpPr txBox="1"/>
          <p:nvPr/>
        </p:nvSpPr>
        <p:spPr>
          <a:xfrm>
            <a:off x="723014" y="669851"/>
            <a:ext cx="10377377" cy="10864513"/>
          </a:xfrm>
          <a:prstGeom prst="rect">
            <a:avLst/>
          </a:prstGeom>
          <a:noFill/>
        </p:spPr>
        <p:txBody>
          <a:bodyPr wrap="square" rtlCol="0">
            <a:spAutoFit/>
          </a:bodyPr>
          <a:lstStyle/>
          <a:p>
            <a:r>
              <a:rPr lang="en-GB" sz="4000" dirty="0">
                <a:solidFill>
                  <a:schemeClr val="bg1"/>
                </a:solidFill>
                <a:latin typeface="Book Antiqua" panose="02040602050305030304" pitchFamily="18" charset="0"/>
              </a:rPr>
              <a:t>Who was Saint David?</a:t>
            </a:r>
          </a:p>
          <a:p>
            <a:pPr marL="342900" indent="-342900">
              <a:buClr>
                <a:schemeClr val="bg1"/>
              </a:buClr>
              <a:buFont typeface="Book Antiqua" panose="02040602050305030304" pitchFamily="18" charset="0"/>
              <a:buChar char="†"/>
            </a:pPr>
            <a:r>
              <a:rPr lang="en-GB" sz="2400" b="1" dirty="0">
                <a:solidFill>
                  <a:schemeClr val="bg1"/>
                </a:solidFill>
                <a:latin typeface="Book Antiqua" panose="02040602050305030304" pitchFamily="18" charset="0"/>
              </a:rPr>
              <a:t>Born in the year 512 AD, St. David was the grandson of the King of Ceredigion </a:t>
            </a:r>
          </a:p>
          <a:p>
            <a:pPr marL="342900" indent="-342900">
              <a:buClr>
                <a:schemeClr val="bg1"/>
              </a:buClr>
              <a:buFont typeface="Book Antiqua" panose="02040602050305030304" pitchFamily="18" charset="0"/>
              <a:buChar char="†"/>
            </a:pPr>
            <a:r>
              <a:rPr lang="en-GB" sz="2400" b="1" dirty="0">
                <a:solidFill>
                  <a:schemeClr val="bg1"/>
                </a:solidFill>
                <a:latin typeface="Book Antiqua" panose="02040602050305030304" pitchFamily="18" charset="0"/>
              </a:rPr>
              <a:t>He was responsible for establishing monastic settlements in Wales, England and France, with speculation that he founded the abbey at Glastonbury</a:t>
            </a:r>
          </a:p>
          <a:p>
            <a:pPr marL="342900" indent="-342900">
              <a:buClr>
                <a:schemeClr val="bg1"/>
              </a:buClr>
              <a:buFont typeface="Book Antiqua" panose="02040602050305030304" pitchFamily="18" charset="0"/>
              <a:buChar char="†"/>
            </a:pPr>
            <a:r>
              <a:rPr lang="en-GB" sz="2400" b="1" dirty="0">
                <a:solidFill>
                  <a:schemeClr val="bg1"/>
                </a:solidFill>
                <a:latin typeface="Book Antiqua" panose="02040602050305030304" pitchFamily="18" charset="0"/>
              </a:rPr>
              <a:t>He pilgrimaged frequently to Jerusalem, and it is believed that he brought back with him a stone on one occasion, which now sits on the altar at St David’s Cathedral which is on the site of his original monastery</a:t>
            </a:r>
          </a:p>
          <a:p>
            <a:pPr marL="342900" indent="-342900">
              <a:buClr>
                <a:schemeClr val="bg1"/>
              </a:buClr>
              <a:buFont typeface="Book Antiqua" panose="02040602050305030304" pitchFamily="18" charset="0"/>
              <a:buChar char="†"/>
            </a:pPr>
            <a:r>
              <a:rPr lang="en-GB" sz="2400" b="1" dirty="0">
                <a:solidFill>
                  <a:schemeClr val="bg1"/>
                </a:solidFill>
                <a:latin typeface="Book Antiqua" panose="02040602050305030304" pitchFamily="18" charset="0"/>
              </a:rPr>
              <a:t>He was a prominent preacher, who was also reported to have performed miracles</a:t>
            </a:r>
          </a:p>
          <a:p>
            <a:pPr marL="342900" indent="-342900">
              <a:buClr>
                <a:schemeClr val="bg1"/>
              </a:buClr>
              <a:buFont typeface="Book Antiqua" panose="02040602050305030304" pitchFamily="18" charset="0"/>
              <a:buChar char="†"/>
            </a:pPr>
            <a:r>
              <a:rPr lang="en-GB" sz="2400" b="1" dirty="0">
                <a:solidFill>
                  <a:schemeClr val="bg1"/>
                </a:solidFill>
                <a:latin typeface="Book Antiqua" panose="02040602050305030304" pitchFamily="18" charset="0"/>
              </a:rPr>
              <a:t>It is thought that he was a vegetarian and teetotaller, and that his diet consisted only of leeks and water </a:t>
            </a:r>
            <a:r>
              <a:rPr lang="en-GB" sz="2400" b="1" baseline="58000" dirty="0">
                <a:solidFill>
                  <a:schemeClr val="bg1"/>
                </a:solidFill>
                <a:latin typeface="Book Antiqua" panose="02040602050305030304" pitchFamily="18" charset="0"/>
              </a:rPr>
              <a:t>1</a:t>
            </a:r>
            <a:endParaRPr lang="en-GB" sz="2400" b="1" dirty="0">
              <a:solidFill>
                <a:schemeClr val="bg1"/>
              </a:solidFill>
              <a:latin typeface="Book Antiqua" panose="02040602050305030304" pitchFamily="18" charset="0"/>
            </a:endParaRPr>
          </a:p>
          <a:p>
            <a:pPr marL="342900" indent="-342900">
              <a:buClr>
                <a:schemeClr val="bg1"/>
              </a:buClr>
              <a:buFont typeface="Book Antiqua" panose="02040602050305030304" pitchFamily="18" charset="0"/>
              <a:buChar char="†"/>
            </a:pPr>
            <a:endParaRPr lang="en-GB" sz="2400" b="1" dirty="0">
              <a:solidFill>
                <a:schemeClr val="bg1"/>
              </a:solidFill>
              <a:latin typeface="Book Antiqua" panose="02040602050305030304" pitchFamily="18" charset="0"/>
            </a:endParaRPr>
          </a:p>
          <a:p>
            <a:pPr>
              <a:buClr>
                <a:schemeClr val="bg1"/>
              </a:buClr>
            </a:pPr>
            <a:endParaRPr lang="en-GB" sz="2400" b="1" dirty="0">
              <a:solidFill>
                <a:schemeClr val="bg1"/>
              </a:solidFill>
              <a:latin typeface="Book Antiqua" panose="02040602050305030304" pitchFamily="18" charset="0"/>
            </a:endParaRPr>
          </a:p>
          <a:p>
            <a:pPr>
              <a:buClr>
                <a:schemeClr val="bg1"/>
              </a:buClr>
            </a:pPr>
            <a:endParaRPr lang="en-GB" sz="2400" b="1" dirty="0">
              <a:solidFill>
                <a:schemeClr val="bg1"/>
              </a:solidFill>
              <a:latin typeface="Book Antiqua" panose="02040602050305030304" pitchFamily="18" charset="0"/>
            </a:endParaRPr>
          </a:p>
          <a:p>
            <a:endParaRPr lang="en-GB" sz="2400" b="1" dirty="0">
              <a:solidFill>
                <a:schemeClr val="bg1"/>
              </a:solidFill>
              <a:latin typeface="Book Antiqua" panose="02040602050305030304" pitchFamily="18" charset="0"/>
            </a:endParaRPr>
          </a:p>
          <a:p>
            <a:endParaRPr lang="en-GB" sz="2400" b="1" dirty="0">
              <a:solidFill>
                <a:schemeClr val="bg1"/>
              </a:solidFill>
              <a:latin typeface="Book Antiqua" panose="02040602050305030304" pitchFamily="18" charset="0"/>
            </a:endParaRPr>
          </a:p>
          <a:p>
            <a:pPr marL="342900" indent="-342900">
              <a:buFont typeface="Book Antiqua" panose="02040602050305030304" pitchFamily="18" charset="0"/>
              <a:buChar char="†"/>
            </a:pPr>
            <a:endParaRPr lang="en-GB" sz="2400" b="1" dirty="0">
              <a:solidFill>
                <a:schemeClr val="bg1"/>
              </a:solidFill>
              <a:latin typeface="Book Antiqua" panose="02040602050305030304" pitchFamily="18" charset="0"/>
            </a:endParaRPr>
          </a:p>
          <a:p>
            <a:endParaRPr lang="en-GB" sz="2400" b="1" dirty="0">
              <a:solidFill>
                <a:schemeClr val="bg1"/>
              </a:solidFill>
              <a:latin typeface="Book Antiqua" panose="02040602050305030304" pitchFamily="18" charset="0"/>
            </a:endParaRPr>
          </a:p>
          <a:p>
            <a:endParaRPr lang="en-GB" sz="2400" b="1" dirty="0">
              <a:solidFill>
                <a:schemeClr val="bg1"/>
              </a:solidFill>
              <a:latin typeface="Book Antiqua" panose="02040602050305030304" pitchFamily="18" charset="0"/>
            </a:endParaRPr>
          </a:p>
          <a:p>
            <a:endParaRPr lang="en-GB" sz="2400" b="1" dirty="0">
              <a:solidFill>
                <a:schemeClr val="bg1"/>
              </a:solidFill>
              <a:latin typeface="Book Antiqua" panose="02040602050305030304" pitchFamily="18" charset="0"/>
            </a:endParaRPr>
          </a:p>
          <a:p>
            <a:endParaRPr lang="en-GB" sz="3600" dirty="0">
              <a:solidFill>
                <a:schemeClr val="bg1"/>
              </a:solidFill>
              <a:latin typeface="Book Antiqua" panose="02040602050305030304" pitchFamily="18" charset="0"/>
            </a:endParaRPr>
          </a:p>
          <a:p>
            <a:endParaRPr lang="en-GB" sz="3600" dirty="0">
              <a:solidFill>
                <a:schemeClr val="bg1"/>
              </a:solidFill>
              <a:latin typeface="Book Antiqua" panose="02040602050305030304" pitchFamily="18" charset="0"/>
            </a:endParaRPr>
          </a:p>
          <a:p>
            <a:endParaRPr lang="en-GB" sz="3600" dirty="0">
              <a:solidFill>
                <a:schemeClr val="bg1"/>
              </a:solidFill>
              <a:latin typeface="Book Antiqua" panose="02040602050305030304" pitchFamily="18" charset="0"/>
            </a:endParaRPr>
          </a:p>
        </p:txBody>
      </p:sp>
    </p:spTree>
    <p:extLst>
      <p:ext uri="{BB962C8B-B14F-4D97-AF65-F5344CB8AC3E}">
        <p14:creationId xmlns:p14="http://schemas.microsoft.com/office/powerpoint/2010/main" val="3968050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51A4E4-CF3C-6F01-E34C-D098F21FBA2B}"/>
              </a:ext>
            </a:extLst>
          </p:cNvPr>
          <p:cNvSpPr txBox="1"/>
          <p:nvPr/>
        </p:nvSpPr>
        <p:spPr>
          <a:xfrm>
            <a:off x="1121735" y="675168"/>
            <a:ext cx="10053084" cy="4647426"/>
          </a:xfrm>
          <a:prstGeom prst="rect">
            <a:avLst/>
          </a:prstGeom>
          <a:noFill/>
          <a:effectLst>
            <a:softEdge rad="63500"/>
          </a:effectLst>
        </p:spPr>
        <p:txBody>
          <a:bodyPr wrap="square" rtlCol="0">
            <a:spAutoFit/>
          </a:bodyPr>
          <a:lstStyle/>
          <a:p>
            <a:r>
              <a:rPr lang="en-GB" sz="4000" b="1" dirty="0">
                <a:solidFill>
                  <a:schemeClr val="bg1"/>
                </a:solidFill>
                <a:latin typeface="Book Antiqua" panose="02040602050305030304" pitchFamily="18" charset="0"/>
              </a:rPr>
              <a:t>Early life</a:t>
            </a:r>
          </a:p>
          <a:p>
            <a:r>
              <a:rPr lang="en-GB" sz="2400" b="1" dirty="0">
                <a:solidFill>
                  <a:schemeClr val="bg1"/>
                </a:solidFill>
                <a:latin typeface="Book Antiqua" panose="02040602050305030304" pitchFamily="18" charset="0"/>
              </a:rPr>
              <a:t>David was born into a deeply religious family, with his dedication to faith leading him to study under St. Paulinus (a blind monk) on the Isle of White, after study at Hen Fynyw monastery.  David was reported to have cured his teacher’s blindness by making the sign of a cross.  This was not the first time curing blindness had been associated with David; at his baptism by St. Elvis of Munster, it was said that a blind man’s sight had been restored by the baptismal waters used in the ceremony.</a:t>
            </a:r>
            <a:r>
              <a:rPr lang="en-GB" sz="2400" b="1" baseline="46000" dirty="0">
                <a:solidFill>
                  <a:schemeClr val="bg1"/>
                </a:solidFill>
                <a:latin typeface="Book Antiqua" panose="02040602050305030304" pitchFamily="18" charset="0"/>
              </a:rPr>
              <a:t>2</a:t>
            </a:r>
            <a:endParaRPr lang="en-GB" sz="2400" b="1" dirty="0">
              <a:solidFill>
                <a:schemeClr val="bg1"/>
              </a:solidFill>
              <a:latin typeface="Book Antiqua" panose="02040602050305030304" pitchFamily="18" charset="0"/>
            </a:endParaRPr>
          </a:p>
          <a:p>
            <a:endParaRPr lang="en-GB" sz="2400" b="1" dirty="0">
              <a:solidFill>
                <a:schemeClr val="bg1"/>
              </a:solidFill>
              <a:latin typeface="Book Antiqua" panose="02040602050305030304" pitchFamily="18" charset="0"/>
            </a:endParaRPr>
          </a:p>
          <a:p>
            <a:endParaRPr lang="en-GB" sz="2400" b="1" dirty="0">
              <a:solidFill>
                <a:schemeClr val="bg1"/>
              </a:solidFill>
              <a:latin typeface="Book Antiqua" panose="02040602050305030304" pitchFamily="18" charset="0"/>
            </a:endParaRPr>
          </a:p>
          <a:p>
            <a:endParaRPr lang="en-GB" sz="1600" b="1" dirty="0">
              <a:solidFill>
                <a:schemeClr val="bg1"/>
              </a:solidFill>
              <a:latin typeface="Book Antiqua" panose="02040602050305030304" pitchFamily="18" charset="0"/>
            </a:endParaRPr>
          </a:p>
        </p:txBody>
      </p:sp>
      <p:pic>
        <p:nvPicPr>
          <p:cNvPr id="4" name="Picture 3" descr="A stone church with a stone cross on top&#10;&#10;AI-generated content may be incorrect.">
            <a:extLst>
              <a:ext uri="{FF2B5EF4-FFF2-40B4-BE49-F238E27FC236}">
                <a16:creationId xmlns:a16="http://schemas.microsoft.com/office/drawing/2014/main" id="{241606A6-9A8C-A0E5-A4C6-3D5C50093E8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65041" y="4070195"/>
            <a:ext cx="3800577" cy="2709396"/>
          </a:xfrm>
          <a:prstGeom prst="rect">
            <a:avLst/>
          </a:prstGeom>
          <a:effectLst>
            <a:softEdge rad="127000"/>
          </a:effectLst>
        </p:spPr>
      </p:pic>
      <p:sp>
        <p:nvSpPr>
          <p:cNvPr id="7" name="TextBox 6">
            <a:extLst>
              <a:ext uri="{FF2B5EF4-FFF2-40B4-BE49-F238E27FC236}">
                <a16:creationId xmlns:a16="http://schemas.microsoft.com/office/drawing/2014/main" id="{154BEF78-2DF8-8B74-3326-3E5C995EC4C5}"/>
              </a:ext>
            </a:extLst>
          </p:cNvPr>
          <p:cNvSpPr txBox="1"/>
          <p:nvPr/>
        </p:nvSpPr>
        <p:spPr>
          <a:xfrm>
            <a:off x="5628167" y="5322594"/>
            <a:ext cx="2636874" cy="1754326"/>
          </a:xfrm>
          <a:prstGeom prst="rect">
            <a:avLst/>
          </a:prstGeom>
          <a:noFill/>
        </p:spPr>
        <p:txBody>
          <a:bodyPr wrap="square" rtlCol="0">
            <a:spAutoFit/>
          </a:bodyPr>
          <a:lstStyle/>
          <a:p>
            <a:r>
              <a:rPr lang="en-GB" b="1" dirty="0">
                <a:solidFill>
                  <a:schemeClr val="bg1"/>
                </a:solidFill>
                <a:latin typeface="Book Antiqua" panose="02040602050305030304" pitchFamily="18" charset="0"/>
              </a:rPr>
              <a:t>Hen Fynyw Church on the site of the old monastery</a:t>
            </a:r>
          </a:p>
          <a:p>
            <a:r>
              <a:rPr lang="en-GB" b="1" dirty="0">
                <a:solidFill>
                  <a:schemeClr val="bg1"/>
                </a:solidFill>
                <a:latin typeface="Book Antiqua" panose="02040602050305030304" pitchFamily="18" charset="0"/>
              </a:rPr>
              <a:t>Photograph by </a:t>
            </a:r>
            <a:r>
              <a:rPr lang="el-GR" b="1" i="0" dirty="0">
                <a:solidFill>
                  <a:schemeClr val="bg1"/>
                </a:solidFill>
                <a:effectLst/>
                <a:latin typeface="Book Antiqua" panose="02040602050305030304" pitchFamily="18" charset="0"/>
              </a:rPr>
              <a:t>Ρόζι Κας</a:t>
            </a:r>
            <a:r>
              <a:rPr lang="en-GB" b="1" i="0" dirty="0">
                <a:solidFill>
                  <a:schemeClr val="bg1"/>
                </a:solidFill>
                <a:effectLst/>
                <a:latin typeface="Book Antiqua" panose="02040602050305030304" pitchFamily="18" charset="0"/>
              </a:rPr>
              <a:t> (2020)</a:t>
            </a:r>
            <a:endParaRPr lang="el-GR" b="1" i="0" dirty="0">
              <a:solidFill>
                <a:schemeClr val="bg1"/>
              </a:solidFill>
              <a:effectLst/>
              <a:latin typeface="Book Antiqua" panose="02040602050305030304" pitchFamily="18" charset="0"/>
            </a:endParaRPr>
          </a:p>
          <a:p>
            <a:endParaRPr lang="en-GB" b="1" dirty="0">
              <a:solidFill>
                <a:schemeClr val="bg1"/>
              </a:solidFill>
              <a:latin typeface="Book Antiqua" panose="02040602050305030304" pitchFamily="18" charset="0"/>
            </a:endParaRPr>
          </a:p>
        </p:txBody>
      </p:sp>
    </p:spTree>
    <p:extLst>
      <p:ext uri="{BB962C8B-B14F-4D97-AF65-F5344CB8AC3E}">
        <p14:creationId xmlns:p14="http://schemas.microsoft.com/office/powerpoint/2010/main" val="12825203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003A4C9-3E48-7245-8AD9-6F208633C676}"/>
              </a:ext>
            </a:extLst>
          </p:cNvPr>
          <p:cNvSpPr txBox="1"/>
          <p:nvPr/>
        </p:nvSpPr>
        <p:spPr>
          <a:xfrm>
            <a:off x="864781" y="967563"/>
            <a:ext cx="10462437" cy="378565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Controversy is recorded regarding his birth; it is said that his parent’s union was not born from a loving connection, and that after his birth, his mother Non, became a nun.  David’s birth name was Dewi, which is one Welsh version of the name David (another being Dafydd).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It is said that his birth took place by the sea, on the Pembrokeshire coast during a storm,  and</a:t>
            </a:r>
            <a:r>
              <a:rPr lang="en-GB" sz="2400" b="1" dirty="0">
                <a:solidFill>
                  <a:prstClr val="white"/>
                </a:solidFill>
                <a:latin typeface="Book Antiqua" panose="02040602050305030304" pitchFamily="18" charset="0"/>
              </a:rPr>
              <a:t> a</a:t>
            </a:r>
            <a:r>
              <a:rPr kumimoji="0" lang="en-GB" sz="2400" b="1"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t the moment of his birth, a lightning bolt struck a stone and split it in two.  It is also said that a well sprung up at the time of his birth.</a:t>
            </a:r>
            <a:r>
              <a:rPr lang="en-GB" sz="2400" b="1" baseline="48000" dirty="0">
                <a:solidFill>
                  <a:prstClr val="white"/>
                </a:solidFill>
                <a:latin typeface="Book Antiqua" panose="02040602050305030304" pitchFamily="18" charset="0"/>
              </a:rPr>
              <a:t>3</a:t>
            </a:r>
            <a:endParaRPr kumimoji="0" lang="en-GB" sz="2400" b="1"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b="1" dirty="0">
              <a:solidFill>
                <a:prstClr val="white"/>
              </a:solidFill>
              <a:latin typeface="Book Antiqua" panose="0204060205030503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endParaRPr>
          </a:p>
        </p:txBody>
      </p:sp>
      <p:pic>
        <p:nvPicPr>
          <p:cNvPr id="7" name="Picture 6" descr="A painting of a person holding a child&#10;&#10;AI-generated content may be incorrect.">
            <a:extLst>
              <a:ext uri="{FF2B5EF4-FFF2-40B4-BE49-F238E27FC236}">
                <a16:creationId xmlns:a16="http://schemas.microsoft.com/office/drawing/2014/main" id="{24B09185-97E7-ACCB-CEB9-4BC5803E0D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51806" y="3566618"/>
            <a:ext cx="1435394" cy="3206321"/>
          </a:xfrm>
          <a:prstGeom prst="rect">
            <a:avLst/>
          </a:prstGeom>
          <a:effectLst>
            <a:softEdge rad="127000"/>
          </a:effectLst>
        </p:spPr>
      </p:pic>
      <p:pic>
        <p:nvPicPr>
          <p:cNvPr id="9" name="Picture 8" descr="A stone tunnel with a hole in the middle of a stream&#10;&#10;AI-generated content may be incorrect.">
            <a:extLst>
              <a:ext uri="{FF2B5EF4-FFF2-40B4-BE49-F238E27FC236}">
                <a16:creationId xmlns:a16="http://schemas.microsoft.com/office/drawing/2014/main" id="{F50842BE-E37C-7347-421E-0A776266F31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86345" y="3555339"/>
            <a:ext cx="2947223" cy="2207738"/>
          </a:xfrm>
          <a:prstGeom prst="rect">
            <a:avLst/>
          </a:prstGeom>
          <a:effectLst>
            <a:softEdge rad="127000"/>
          </a:effectLst>
        </p:spPr>
      </p:pic>
      <p:sp>
        <p:nvSpPr>
          <p:cNvPr id="10" name="TextBox 9">
            <a:extLst>
              <a:ext uri="{FF2B5EF4-FFF2-40B4-BE49-F238E27FC236}">
                <a16:creationId xmlns:a16="http://schemas.microsoft.com/office/drawing/2014/main" id="{8C25C6C4-A0C9-0330-881C-79D54510BF25}"/>
              </a:ext>
            </a:extLst>
          </p:cNvPr>
          <p:cNvSpPr txBox="1"/>
          <p:nvPr/>
        </p:nvSpPr>
        <p:spPr>
          <a:xfrm>
            <a:off x="4440980" y="5796715"/>
            <a:ext cx="3763926" cy="615553"/>
          </a:xfrm>
          <a:prstGeom prst="rect">
            <a:avLst/>
          </a:prstGeom>
          <a:noFill/>
        </p:spPr>
        <p:txBody>
          <a:bodyPr wrap="square" rtlCol="0">
            <a:spAutoFit/>
          </a:bodyPr>
          <a:lstStyle/>
          <a:p>
            <a:pPr marL="285750" indent="-285750">
              <a:buClr>
                <a:schemeClr val="bg1"/>
              </a:buClr>
              <a:buFont typeface="Book Antiqua" panose="02040602050305030304" pitchFamily="18" charset="0"/>
              <a:buChar char="†"/>
            </a:pPr>
            <a:r>
              <a:rPr lang="en-GB" b="1" u="sng" dirty="0">
                <a:solidFill>
                  <a:schemeClr val="bg1"/>
                </a:solidFill>
                <a:latin typeface="Book Antiqua" panose="02040602050305030304" pitchFamily="18" charset="0"/>
              </a:rPr>
              <a:t>St. Non’s well</a:t>
            </a:r>
          </a:p>
          <a:p>
            <a:r>
              <a:rPr lang="en-GB" sz="1600" b="1" dirty="0">
                <a:solidFill>
                  <a:schemeClr val="bg1"/>
                </a:solidFill>
                <a:latin typeface="Book Antiqua" panose="02040602050305030304" pitchFamily="18" charset="0"/>
              </a:rPr>
              <a:t>image courtesy of Trip Advisor (2025)</a:t>
            </a:r>
            <a:r>
              <a:rPr lang="en-GB" sz="1600" b="1" u="sng" dirty="0">
                <a:solidFill>
                  <a:schemeClr val="bg1"/>
                </a:solidFill>
                <a:latin typeface="Book Antiqua" panose="02040602050305030304" pitchFamily="18" charset="0"/>
              </a:rPr>
              <a:t>  </a:t>
            </a:r>
          </a:p>
        </p:txBody>
      </p:sp>
      <p:sp>
        <p:nvSpPr>
          <p:cNvPr id="11" name="TextBox 10">
            <a:extLst>
              <a:ext uri="{FF2B5EF4-FFF2-40B4-BE49-F238E27FC236}">
                <a16:creationId xmlns:a16="http://schemas.microsoft.com/office/drawing/2014/main" id="{2E78CC23-07AD-EC3D-9D83-49410F3E3D3C}"/>
              </a:ext>
            </a:extLst>
          </p:cNvPr>
          <p:cNvSpPr txBox="1"/>
          <p:nvPr/>
        </p:nvSpPr>
        <p:spPr>
          <a:xfrm>
            <a:off x="7970990" y="3859193"/>
            <a:ext cx="2480816" cy="1415772"/>
          </a:xfrm>
          <a:prstGeom prst="rect">
            <a:avLst/>
          </a:prstGeom>
          <a:noFill/>
        </p:spPr>
        <p:txBody>
          <a:bodyPr wrap="square" rtlCol="0">
            <a:spAutoFit/>
          </a:bodyPr>
          <a:lstStyle/>
          <a:p>
            <a:pPr marL="285750" indent="-285750">
              <a:buClr>
                <a:schemeClr val="bg1"/>
              </a:buClr>
              <a:buFont typeface="Book Antiqua" panose="02040602050305030304" pitchFamily="18" charset="0"/>
              <a:buChar char="†"/>
            </a:pPr>
            <a:r>
              <a:rPr lang="en-GB" b="1" u="sng" dirty="0">
                <a:solidFill>
                  <a:schemeClr val="bg1"/>
                </a:solidFill>
                <a:latin typeface="Book Antiqua" panose="02040602050305030304" pitchFamily="18" charset="0"/>
              </a:rPr>
              <a:t>St. Non &amp; young son Dewi</a:t>
            </a:r>
          </a:p>
          <a:p>
            <a:r>
              <a:rPr lang="en-GB" b="1" dirty="0">
                <a:solidFill>
                  <a:schemeClr val="bg1"/>
                </a:solidFill>
                <a:latin typeface="Book Antiqua" panose="02040602050305030304" pitchFamily="18" charset="0"/>
              </a:rPr>
              <a:t> </a:t>
            </a:r>
            <a:r>
              <a:rPr lang="en-GB" sz="1600" b="1" dirty="0">
                <a:solidFill>
                  <a:schemeClr val="bg1"/>
                </a:solidFill>
                <a:latin typeface="Book Antiqua" panose="02040602050305030304" pitchFamily="18" charset="0"/>
              </a:rPr>
              <a:t>image courtesy of </a:t>
            </a:r>
            <a:r>
              <a:rPr lang="en-GB" sz="1600" b="1" i="1" dirty="0">
                <a:solidFill>
                  <a:schemeClr val="bg1"/>
                </a:solidFill>
                <a:effectLst/>
                <a:latin typeface="Book Antiqua" panose="02040602050305030304" pitchFamily="18" charset="0"/>
              </a:rPr>
              <a:t>stdavidscathedral.org.uk</a:t>
            </a:r>
            <a:r>
              <a:rPr lang="en-GB" sz="1600" b="1" i="0" dirty="0">
                <a:solidFill>
                  <a:schemeClr val="bg1"/>
                </a:solidFill>
                <a:effectLst/>
                <a:latin typeface="Book Antiqua" panose="02040602050305030304" pitchFamily="18" charset="0"/>
              </a:rPr>
              <a:t>  (2025)</a:t>
            </a:r>
            <a:endParaRPr lang="en-GB" sz="1600" b="1" dirty="0">
              <a:solidFill>
                <a:schemeClr val="bg1"/>
              </a:solidFill>
              <a:latin typeface="Book Antiqua" panose="02040602050305030304" pitchFamily="18" charset="0"/>
            </a:endParaRPr>
          </a:p>
        </p:txBody>
      </p:sp>
    </p:spTree>
    <p:extLst>
      <p:ext uri="{BB962C8B-B14F-4D97-AF65-F5344CB8AC3E}">
        <p14:creationId xmlns:p14="http://schemas.microsoft.com/office/powerpoint/2010/main" val="2268908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921E90D-5887-4C39-D122-CB7A22C606E8}"/>
              </a:ext>
            </a:extLst>
          </p:cNvPr>
          <p:cNvSpPr txBox="1"/>
          <p:nvPr/>
        </p:nvSpPr>
        <p:spPr>
          <a:xfrm>
            <a:off x="861236" y="637953"/>
            <a:ext cx="10643191" cy="7232749"/>
          </a:xfrm>
          <a:prstGeom prst="rect">
            <a:avLst/>
          </a:prstGeom>
          <a:noFill/>
        </p:spPr>
        <p:txBody>
          <a:bodyPr wrap="square" rtlCol="0">
            <a:spAutoFit/>
          </a:bodyPr>
          <a:lstStyle/>
          <a:p>
            <a:r>
              <a:rPr lang="en-GB" sz="4000" b="1" dirty="0">
                <a:solidFill>
                  <a:schemeClr val="bg1"/>
                </a:solidFill>
                <a:latin typeface="Book Antiqua" panose="02040602050305030304" pitchFamily="18" charset="0"/>
              </a:rPr>
              <a:t>His beliefs</a:t>
            </a:r>
          </a:p>
          <a:p>
            <a:r>
              <a:rPr lang="en-GB" sz="2400" b="1" dirty="0">
                <a:solidFill>
                  <a:schemeClr val="bg1"/>
                </a:solidFill>
                <a:latin typeface="Book Antiqua" panose="02040602050305030304" pitchFamily="18" charset="0"/>
              </a:rPr>
              <a:t>David followed a very simplistic lifestyle very much in line with the teachings of Jesus and John the Baptist.  He rejected physical pleasures and material possessions in favour of exploring spirituality.  As discussed by Wyn Evans and Jonathan Wooding, “</a:t>
            </a:r>
            <a:r>
              <a:rPr lang="en-GB" sz="2400" b="1" i="1" dirty="0">
                <a:solidFill>
                  <a:schemeClr val="bg1"/>
                </a:solidFill>
                <a:latin typeface="Book Antiqua" panose="02040602050305030304" pitchFamily="18" charset="0"/>
              </a:rPr>
              <a:t>David’s asceticism is a fact consistent with what we know of the Wales of his time”</a:t>
            </a:r>
            <a:endParaRPr lang="en-GB" sz="2400" b="1" dirty="0">
              <a:solidFill>
                <a:schemeClr val="bg1"/>
              </a:solidFill>
              <a:latin typeface="Book Antiqua" panose="02040602050305030304" pitchFamily="18" charset="0"/>
            </a:endParaRPr>
          </a:p>
          <a:p>
            <a:r>
              <a:rPr lang="en-GB" sz="2400" b="1" dirty="0">
                <a:solidFill>
                  <a:schemeClr val="bg1"/>
                </a:solidFill>
                <a:latin typeface="Book Antiqua" panose="02040602050305030304" pitchFamily="18" charset="0"/>
              </a:rPr>
              <a:t>Being born into a nation where many remained in their pagan beliefs, there may have been some influence of this upon his interpretations of Christianity, which could have led to his popularity amongst the people of the land who were contemplating accepting change but may also have led to his unpopularity amongst his monks.  David’s simple and naturalistic outlook directed his actions to dismiss much of what was considered usual practice, such as ploughing the fields by hand, and not being permitted alcohol.  This let to the monks attempting to poison David.</a:t>
            </a:r>
            <a:r>
              <a:rPr lang="en-GB" sz="2400" b="1" baseline="48000" dirty="0">
                <a:solidFill>
                  <a:schemeClr val="bg1"/>
                </a:solidFill>
                <a:latin typeface="Book Antiqua" panose="02040602050305030304" pitchFamily="18" charset="0"/>
              </a:rPr>
              <a:t>4</a:t>
            </a:r>
            <a:endParaRPr lang="en-GB" sz="2400" b="1" dirty="0">
              <a:solidFill>
                <a:schemeClr val="bg1"/>
              </a:solidFill>
              <a:latin typeface="Book Antiqua" panose="02040602050305030304" pitchFamily="18" charset="0"/>
            </a:endParaRPr>
          </a:p>
          <a:p>
            <a:endParaRPr lang="en-GB" sz="2400" b="1" dirty="0">
              <a:solidFill>
                <a:schemeClr val="bg1"/>
              </a:solidFill>
              <a:latin typeface="Book Antiqua" panose="02040602050305030304" pitchFamily="18" charset="0"/>
            </a:endParaRPr>
          </a:p>
          <a:p>
            <a:endParaRPr lang="en-GB" sz="2400" dirty="0">
              <a:solidFill>
                <a:schemeClr val="bg1"/>
              </a:solidFill>
              <a:latin typeface="Book Antiqua" panose="02040602050305030304" pitchFamily="18" charset="0"/>
            </a:endParaRPr>
          </a:p>
          <a:p>
            <a:endParaRPr lang="en-GB" sz="2400" dirty="0">
              <a:solidFill>
                <a:schemeClr val="bg1"/>
              </a:solidFill>
              <a:latin typeface="Book Antiqua" panose="02040602050305030304" pitchFamily="18" charset="0"/>
            </a:endParaRPr>
          </a:p>
          <a:p>
            <a:endParaRPr lang="en-GB" sz="2400" dirty="0">
              <a:solidFill>
                <a:schemeClr val="bg1"/>
              </a:solidFill>
              <a:latin typeface="Book Antiqua" panose="02040602050305030304" pitchFamily="18" charset="0"/>
            </a:endParaRPr>
          </a:p>
        </p:txBody>
      </p:sp>
    </p:spTree>
    <p:extLst>
      <p:ext uri="{BB962C8B-B14F-4D97-AF65-F5344CB8AC3E}">
        <p14:creationId xmlns:p14="http://schemas.microsoft.com/office/powerpoint/2010/main" val="3253153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0849B6-5A45-4A5E-4379-343C71E9B1CF}"/>
              </a:ext>
            </a:extLst>
          </p:cNvPr>
          <p:cNvSpPr txBox="1"/>
          <p:nvPr/>
        </p:nvSpPr>
        <p:spPr>
          <a:xfrm>
            <a:off x="522514" y="489857"/>
            <a:ext cx="11527781" cy="7971413"/>
          </a:xfrm>
          <a:prstGeom prst="rect">
            <a:avLst/>
          </a:prstGeom>
          <a:noFill/>
        </p:spPr>
        <p:txBody>
          <a:bodyPr wrap="square" rtlCol="0">
            <a:spAutoFit/>
          </a:bodyPr>
          <a:lstStyle/>
          <a:p>
            <a:r>
              <a:rPr lang="en-GB" sz="4000" b="1" dirty="0">
                <a:solidFill>
                  <a:schemeClr val="bg1"/>
                </a:solidFill>
                <a:latin typeface="Book Antiqua" panose="02040602050305030304" pitchFamily="18" charset="0"/>
              </a:rPr>
              <a:t>Synonymous with St. David</a:t>
            </a:r>
          </a:p>
          <a:p>
            <a:endParaRPr lang="en-GB" sz="4000" b="1" dirty="0">
              <a:solidFill>
                <a:schemeClr val="bg1"/>
              </a:solidFill>
              <a:latin typeface="Book Antiqua" panose="02040602050305030304" pitchFamily="18" charset="0"/>
            </a:endParaRPr>
          </a:p>
          <a:p>
            <a:r>
              <a:rPr lang="en-GB" sz="2400" b="1" dirty="0">
                <a:solidFill>
                  <a:schemeClr val="bg1"/>
                </a:solidFill>
                <a:latin typeface="Book Antiqua" panose="02040602050305030304" pitchFamily="18" charset="0"/>
              </a:rPr>
              <a:t>Many things spring to mind when thinking of St. David, we associate things like leeks, daffodils, dragons and doves, which are also symbols for all of Wales.  We’ve mentioned how David only consumed leeks and water, but there are also accounts of when David encouraged leeks to be worn in battle against the Saxons as a way for the Welsh to identify each other.  There is also a story of how David was told of his potential demise by the hands of his monks from St. Scuthyn, who rode on the back of a sea-monster across the Irish sea.  Dragons had been part of Welsh lore long before this, when there was a battle between the Red and White dragons during the time of King Arthur; who coincidentally was reported as being the uncle of David’s mother Non.</a:t>
            </a:r>
            <a:r>
              <a:rPr lang="en-GB" sz="2400" b="1" baseline="48000" dirty="0">
                <a:solidFill>
                  <a:schemeClr val="bg1"/>
                </a:solidFill>
                <a:latin typeface="Book Antiqua" panose="02040602050305030304" pitchFamily="18" charset="0"/>
              </a:rPr>
              <a:t>5</a:t>
            </a:r>
            <a:endParaRPr lang="en-GB" sz="2400" b="1" dirty="0">
              <a:solidFill>
                <a:schemeClr val="bg1"/>
              </a:solidFill>
              <a:latin typeface="Book Antiqua" panose="02040602050305030304" pitchFamily="18" charset="0"/>
            </a:endParaRPr>
          </a:p>
          <a:p>
            <a:endParaRPr lang="en-GB" sz="2400" b="1" dirty="0">
              <a:solidFill>
                <a:schemeClr val="bg1"/>
              </a:solidFill>
              <a:latin typeface="Book Antiqua" panose="02040602050305030304" pitchFamily="18" charset="0"/>
            </a:endParaRPr>
          </a:p>
          <a:p>
            <a:endParaRPr lang="en-GB" sz="2400" b="1" dirty="0">
              <a:solidFill>
                <a:schemeClr val="bg1"/>
              </a:solidFill>
              <a:latin typeface="Book Antiqua" panose="02040602050305030304" pitchFamily="18" charset="0"/>
            </a:endParaRPr>
          </a:p>
          <a:p>
            <a:endParaRPr lang="en-GB" sz="2400" b="1" dirty="0">
              <a:solidFill>
                <a:schemeClr val="bg1"/>
              </a:solidFill>
              <a:latin typeface="Book Antiqua" panose="02040602050305030304" pitchFamily="18" charset="0"/>
            </a:endParaRPr>
          </a:p>
          <a:p>
            <a:endParaRPr lang="en-GB" sz="4000" b="1" dirty="0">
              <a:solidFill>
                <a:schemeClr val="bg1"/>
              </a:solidFill>
              <a:latin typeface="Book Antiqua" panose="02040602050305030304" pitchFamily="18" charset="0"/>
            </a:endParaRPr>
          </a:p>
          <a:p>
            <a:endParaRPr lang="en-GB" sz="4000" b="1" dirty="0">
              <a:solidFill>
                <a:schemeClr val="bg1"/>
              </a:solidFill>
              <a:latin typeface="Book Antiqua" panose="02040602050305030304" pitchFamily="18" charset="0"/>
            </a:endParaRPr>
          </a:p>
          <a:p>
            <a:endParaRPr lang="en-GB" sz="4000" b="1" dirty="0">
              <a:solidFill>
                <a:schemeClr val="bg1"/>
              </a:solidFill>
              <a:latin typeface="Book Antiqua" panose="02040602050305030304" pitchFamily="18" charset="0"/>
            </a:endParaRPr>
          </a:p>
        </p:txBody>
      </p:sp>
      <p:pic>
        <p:nvPicPr>
          <p:cNvPr id="4" name="Picture 3" descr="A yellow flower with green leaves&#10;&#10;AI-generated content may be incorrect.">
            <a:extLst>
              <a:ext uri="{FF2B5EF4-FFF2-40B4-BE49-F238E27FC236}">
                <a16:creationId xmlns:a16="http://schemas.microsoft.com/office/drawing/2014/main" id="{ECC29C3F-EB11-8997-6E16-60D0F7EB6C9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336063">
            <a:off x="10918562" y="94073"/>
            <a:ext cx="1131733" cy="1700692"/>
          </a:xfrm>
          <a:prstGeom prst="rect">
            <a:avLst/>
          </a:prstGeom>
          <a:effectLst>
            <a:softEdge rad="127000"/>
          </a:effectLst>
        </p:spPr>
      </p:pic>
      <p:pic>
        <p:nvPicPr>
          <p:cNvPr id="6" name="Picture 5" descr="A close-up of a leek&#10;&#10;AI-generated content may be incorrect.">
            <a:extLst>
              <a:ext uri="{FF2B5EF4-FFF2-40B4-BE49-F238E27FC236}">
                <a16:creationId xmlns:a16="http://schemas.microsoft.com/office/drawing/2014/main" id="{59F0F19C-7E39-43F2-7411-78A1810631B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520324">
            <a:off x="11019999" y="5388429"/>
            <a:ext cx="1030296" cy="1375498"/>
          </a:xfrm>
          <a:prstGeom prst="rect">
            <a:avLst/>
          </a:prstGeom>
          <a:effectLst>
            <a:softEdge rad="127000"/>
          </a:effectLst>
        </p:spPr>
      </p:pic>
      <p:pic>
        <p:nvPicPr>
          <p:cNvPr id="8" name="Picture 7" descr="A red dragon with wings&#10;&#10;AI-generated content may be incorrect.">
            <a:extLst>
              <a:ext uri="{FF2B5EF4-FFF2-40B4-BE49-F238E27FC236}">
                <a16:creationId xmlns:a16="http://schemas.microsoft.com/office/drawing/2014/main" id="{8B90F2B8-3F2A-1D32-41F4-6AFB65C54F0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045221" y="5498305"/>
            <a:ext cx="1508086" cy="1170984"/>
          </a:xfrm>
          <a:prstGeom prst="rect">
            <a:avLst/>
          </a:prstGeom>
          <a:effectLst>
            <a:softEdge rad="127000"/>
          </a:effectLst>
        </p:spPr>
      </p:pic>
    </p:spTree>
    <p:extLst>
      <p:ext uri="{BB962C8B-B14F-4D97-AF65-F5344CB8AC3E}">
        <p14:creationId xmlns:p14="http://schemas.microsoft.com/office/powerpoint/2010/main" val="2594110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0B8067-39B8-48F3-95DA-5D83E53176BA}"/>
              </a:ext>
            </a:extLst>
          </p:cNvPr>
          <p:cNvSpPr txBox="1"/>
          <p:nvPr/>
        </p:nvSpPr>
        <p:spPr>
          <a:xfrm>
            <a:off x="637954" y="733648"/>
            <a:ext cx="10887740" cy="5878532"/>
          </a:xfrm>
          <a:prstGeom prst="rect">
            <a:avLst/>
          </a:prstGeom>
          <a:noFill/>
        </p:spPr>
        <p:txBody>
          <a:bodyPr wrap="square" rtlCol="0">
            <a:spAutoFit/>
          </a:bodyPr>
          <a:lstStyle/>
          <a:p>
            <a:r>
              <a:rPr lang="en-GB" sz="4000" b="1" dirty="0">
                <a:solidFill>
                  <a:schemeClr val="bg1"/>
                </a:solidFill>
                <a:latin typeface="Book Antiqua" panose="02040602050305030304" pitchFamily="18" charset="0"/>
              </a:rPr>
              <a:t>Miracles</a:t>
            </a:r>
          </a:p>
          <a:p>
            <a:endParaRPr lang="en-GB" sz="2400" b="1" dirty="0">
              <a:solidFill>
                <a:schemeClr val="bg1"/>
              </a:solidFill>
              <a:latin typeface="Book Antiqua" panose="02040602050305030304" pitchFamily="18" charset="0"/>
            </a:endParaRPr>
          </a:p>
          <a:p>
            <a:r>
              <a:rPr lang="en-GB" sz="2400" b="1" dirty="0">
                <a:solidFill>
                  <a:schemeClr val="bg1"/>
                </a:solidFill>
                <a:latin typeface="Book Antiqua" panose="02040602050305030304" pitchFamily="18" charset="0"/>
              </a:rPr>
              <a:t>We have mentioned the association of curing blindness with David, but there is also another record of a miracle he performed.  Whilst preaching at the Synod of Brefi, in Llanddewi Brefi,  a small hill rose out of the ground to lift him up when the crowd called out that they could not hear him. A dove was also said to have settled upon his shoulder, which was thought to signify a gift from the Holy Spirit.</a:t>
            </a:r>
          </a:p>
          <a:p>
            <a:endParaRPr lang="en-GB" sz="2400" b="1" dirty="0">
              <a:solidFill>
                <a:schemeClr val="bg1"/>
              </a:solidFill>
              <a:latin typeface="Book Antiqua" panose="02040602050305030304" pitchFamily="18" charset="0"/>
            </a:endParaRPr>
          </a:p>
          <a:p>
            <a:r>
              <a:rPr lang="en-GB" sz="2400" b="1" dirty="0">
                <a:solidFill>
                  <a:schemeClr val="bg1"/>
                </a:solidFill>
                <a:latin typeface="Book Antiqua" panose="02040602050305030304" pitchFamily="18" charset="0"/>
              </a:rPr>
              <a:t>As with any historical account, these stories may have changed over time and could have been produced to symbolise the events of the day. T</a:t>
            </a:r>
            <a:r>
              <a:rPr lang="en-GB" sz="2400" b="1" i="0" dirty="0">
                <a:solidFill>
                  <a:schemeClr val="bg1"/>
                </a:solidFill>
                <a:effectLst/>
                <a:latin typeface="Book Antiqua" panose="02040602050305030304" pitchFamily="18" charset="0"/>
              </a:rPr>
              <a:t>he </a:t>
            </a:r>
            <a:r>
              <a:rPr lang="en-GB" sz="2400" b="1" i="1" dirty="0">
                <a:solidFill>
                  <a:schemeClr val="bg1"/>
                </a:solidFill>
                <a:effectLst/>
                <a:latin typeface="Book Antiqua" panose="02040602050305030304" pitchFamily="18" charset="0"/>
              </a:rPr>
              <a:t>Vita Sancti David</a:t>
            </a:r>
            <a:r>
              <a:rPr lang="en-GB" sz="2400" b="1" i="0" dirty="0">
                <a:solidFill>
                  <a:schemeClr val="bg1"/>
                </a:solidFill>
                <a:effectLst/>
                <a:latin typeface="Book Antiqua" panose="02040602050305030304" pitchFamily="18" charset="0"/>
              </a:rPr>
              <a:t> ( </a:t>
            </a:r>
            <a:r>
              <a:rPr lang="en-GB" sz="2400" b="1" i="1" dirty="0">
                <a:solidFill>
                  <a:schemeClr val="bg1"/>
                </a:solidFill>
                <a:effectLst/>
                <a:latin typeface="Book Antiqua" panose="02040602050305030304" pitchFamily="18" charset="0"/>
              </a:rPr>
              <a:t>Buchedd Dewi</a:t>
            </a:r>
            <a:r>
              <a:rPr lang="en-GB" sz="2400" b="1" i="0" dirty="0">
                <a:solidFill>
                  <a:schemeClr val="bg1"/>
                </a:solidFill>
                <a:effectLst/>
                <a:latin typeface="Book Antiqua" panose="02040602050305030304" pitchFamily="18" charset="0"/>
              </a:rPr>
              <a:t> in Welsh, or </a:t>
            </a:r>
            <a:r>
              <a:rPr lang="en-GB" sz="2400" b="1" i="1" dirty="0">
                <a:solidFill>
                  <a:schemeClr val="bg1"/>
                </a:solidFill>
                <a:effectLst/>
                <a:latin typeface="Book Antiqua" panose="02040602050305030304" pitchFamily="18" charset="0"/>
              </a:rPr>
              <a:t>The Life of Saint David</a:t>
            </a:r>
            <a:r>
              <a:rPr lang="en-GB" sz="2400" b="1" i="0" dirty="0">
                <a:solidFill>
                  <a:schemeClr val="bg1"/>
                </a:solidFill>
                <a:effectLst/>
                <a:latin typeface="Book Antiqua" panose="02040602050305030304" pitchFamily="18" charset="0"/>
              </a:rPr>
              <a:t> in English), was written in11th century by a Welshman by the name of Rhygyfarch.  Produced long after David’s death, its reliability is often questioned.</a:t>
            </a:r>
            <a:r>
              <a:rPr lang="en-GB" sz="2400" b="1" i="0" baseline="48000" dirty="0">
                <a:solidFill>
                  <a:schemeClr val="bg1"/>
                </a:solidFill>
                <a:effectLst/>
                <a:latin typeface="Book Antiqua" panose="02040602050305030304" pitchFamily="18" charset="0"/>
              </a:rPr>
              <a:t>6</a:t>
            </a:r>
            <a:endParaRPr lang="en-GB" sz="2400" b="1" dirty="0">
              <a:solidFill>
                <a:schemeClr val="bg1"/>
              </a:solidFill>
              <a:latin typeface="Book Antiqua" panose="02040602050305030304" pitchFamily="18" charset="0"/>
            </a:endParaRPr>
          </a:p>
          <a:p>
            <a:endParaRPr lang="en-GB" sz="2400" dirty="0">
              <a:solidFill>
                <a:schemeClr val="bg1"/>
              </a:solidFill>
              <a:latin typeface="Book Antiqua" panose="02040602050305030304" pitchFamily="18" charset="0"/>
            </a:endParaRPr>
          </a:p>
        </p:txBody>
      </p:sp>
    </p:spTree>
    <p:extLst>
      <p:ext uri="{BB962C8B-B14F-4D97-AF65-F5344CB8AC3E}">
        <p14:creationId xmlns:p14="http://schemas.microsoft.com/office/powerpoint/2010/main" val="42606874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1B9AC8-F912-D74F-DA7E-33AAF2BE73ED}"/>
              </a:ext>
            </a:extLst>
          </p:cNvPr>
          <p:cNvSpPr txBox="1"/>
          <p:nvPr/>
        </p:nvSpPr>
        <p:spPr>
          <a:xfrm>
            <a:off x="723014" y="499730"/>
            <a:ext cx="10823944" cy="6247864"/>
          </a:xfrm>
          <a:prstGeom prst="rect">
            <a:avLst/>
          </a:prstGeom>
          <a:noFill/>
        </p:spPr>
        <p:txBody>
          <a:bodyPr wrap="square" rtlCol="0">
            <a:spAutoFit/>
          </a:bodyPr>
          <a:lstStyle/>
          <a:p>
            <a:r>
              <a:rPr lang="en-GB" sz="4000" dirty="0">
                <a:solidFill>
                  <a:schemeClr val="bg1"/>
                </a:solidFill>
                <a:latin typeface="Book Antiqua" panose="02040602050305030304" pitchFamily="18" charset="0"/>
              </a:rPr>
              <a:t>His journey</a:t>
            </a:r>
          </a:p>
          <a:p>
            <a:r>
              <a:rPr lang="en-GB" sz="2400" b="1" dirty="0">
                <a:solidFill>
                  <a:schemeClr val="bg1"/>
                </a:solidFill>
                <a:latin typeface="Book Antiqua" panose="02040602050305030304" pitchFamily="18" charset="0"/>
              </a:rPr>
              <a:t>As described in Kathleen Hughes’ Memorial Lectures, David was indeed part of the ‘Age of the Saints’, which she describes as,  </a:t>
            </a:r>
          </a:p>
          <a:p>
            <a:r>
              <a:rPr lang="en-GB" sz="2400" b="1" dirty="0">
                <a:solidFill>
                  <a:schemeClr val="bg1"/>
                </a:solidFill>
                <a:latin typeface="Book Antiqua" panose="02040602050305030304" pitchFamily="18" charset="0"/>
              </a:rPr>
              <a:t>     ‘…a period of Church-history dominated by ecclesiastical founders who were in substantial measure monastic founders.’ </a:t>
            </a:r>
            <a:r>
              <a:rPr lang="en-GB" sz="2400" b="1" cap="all" baseline="48000" dirty="0">
                <a:solidFill>
                  <a:schemeClr val="bg1"/>
                </a:solidFill>
                <a:latin typeface="Book Antiqua" panose="02040602050305030304" pitchFamily="18" charset="0"/>
              </a:rPr>
              <a:t>7</a:t>
            </a:r>
            <a:endParaRPr lang="en-GB" sz="2400" b="1" dirty="0">
              <a:solidFill>
                <a:schemeClr val="bg1"/>
              </a:solidFill>
              <a:latin typeface="Book Antiqua" panose="02040602050305030304" pitchFamily="18" charset="0"/>
            </a:endParaRPr>
          </a:p>
          <a:p>
            <a:r>
              <a:rPr lang="en-GB" sz="2400" b="1" dirty="0">
                <a:solidFill>
                  <a:schemeClr val="bg1"/>
                </a:solidFill>
                <a:latin typeface="Book Antiqua" panose="02040602050305030304" pitchFamily="18" charset="0"/>
              </a:rPr>
              <a:t>We’ve seen that David’s religious journey came at a time when paganism was still prominent in the nation.  Under the instruction of Paulinus, David set out to convert those of the old ways to Christianity. </a:t>
            </a:r>
          </a:p>
          <a:p>
            <a:endParaRPr lang="en-GB" sz="2400" b="1" dirty="0">
              <a:solidFill>
                <a:schemeClr val="bg1"/>
              </a:solidFill>
              <a:latin typeface="Book Antiqua" panose="02040602050305030304" pitchFamily="18" charset="0"/>
            </a:endParaRPr>
          </a:p>
          <a:p>
            <a:r>
              <a:rPr lang="en-GB" sz="2400" b="1" dirty="0">
                <a:solidFill>
                  <a:schemeClr val="bg1"/>
                </a:solidFill>
                <a:latin typeface="Book Antiqua" panose="02040602050305030304" pitchFamily="18" charset="0"/>
              </a:rPr>
              <a:t>David travelled extensively in his pursuit and was attributed to establishing many monasteries throughout Celtic Britain and France.  After one of his pilgrimages to Jerusalem, David established regulatory rules for the Church during what is know as the ‘Synod of Victory’ in recognition of the end of heresy.</a:t>
            </a:r>
            <a:r>
              <a:rPr lang="en-GB" sz="2400" b="1" baseline="48000" dirty="0">
                <a:solidFill>
                  <a:schemeClr val="bg1"/>
                </a:solidFill>
                <a:latin typeface="Book Antiqua" panose="02040602050305030304" pitchFamily="18" charset="0"/>
              </a:rPr>
              <a:t>8</a:t>
            </a:r>
            <a:endParaRPr lang="en-GB" sz="2400" b="1" dirty="0">
              <a:solidFill>
                <a:schemeClr val="bg1"/>
              </a:solidFill>
              <a:latin typeface="Book Antiqua" panose="02040602050305030304" pitchFamily="18" charset="0"/>
            </a:endParaRPr>
          </a:p>
          <a:p>
            <a:endParaRPr lang="en-GB" sz="2400" b="1" dirty="0">
              <a:solidFill>
                <a:srgbClr val="FFFF00"/>
              </a:solidFill>
              <a:latin typeface="Book Antiqua" panose="02040602050305030304" pitchFamily="18" charset="0"/>
            </a:endParaRPr>
          </a:p>
          <a:p>
            <a:endParaRPr lang="en-GB" sz="2400" dirty="0">
              <a:solidFill>
                <a:schemeClr val="bg1"/>
              </a:solidFill>
              <a:latin typeface="Book Antiqua" panose="02040602050305030304" pitchFamily="18" charset="0"/>
            </a:endParaRPr>
          </a:p>
        </p:txBody>
      </p:sp>
    </p:spTree>
    <p:extLst>
      <p:ext uri="{BB962C8B-B14F-4D97-AF65-F5344CB8AC3E}">
        <p14:creationId xmlns:p14="http://schemas.microsoft.com/office/powerpoint/2010/main" val="1185953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BE4AAB-6D2B-65C6-1225-9AA66A4D09B8}"/>
              </a:ext>
            </a:extLst>
          </p:cNvPr>
          <p:cNvSpPr txBox="1"/>
          <p:nvPr/>
        </p:nvSpPr>
        <p:spPr>
          <a:xfrm>
            <a:off x="393405" y="297712"/>
            <a:ext cx="11227981" cy="3391698"/>
          </a:xfrm>
          <a:prstGeom prst="rect">
            <a:avLst/>
          </a:prstGeom>
          <a:noFill/>
        </p:spPr>
        <p:txBody>
          <a:bodyPr wrap="square">
            <a:spAutoFit/>
          </a:bodyPr>
          <a:lstStyle/>
          <a:p>
            <a:pPr marR="0" lvl="0" algn="l" defTabSz="914400" rtl="0" eaLnBrk="1" fontAlgn="auto" latinLnBrk="0" hangingPunct="1">
              <a:lnSpc>
                <a:spcPct val="90000"/>
              </a:lnSpc>
              <a:spcBef>
                <a:spcPts val="0"/>
              </a:spcBef>
              <a:spcAft>
                <a:spcPts val="600"/>
              </a:spcAft>
              <a:buClrTx/>
              <a:buSzTx/>
              <a:tabLst/>
              <a:defRPr/>
            </a:pPr>
            <a:r>
              <a:rPr kumimoji="0" lang="en-US" sz="2400" b="1" i="0" u="none" strike="noStrike" kern="1200" cap="none" spc="0" normalizeH="0" baseline="0" noProof="0" dirty="0">
                <a:ln>
                  <a:noFill/>
                </a:ln>
                <a:solidFill>
                  <a:schemeClr val="bg1"/>
                </a:solidFill>
                <a:effectLst/>
                <a:uLnTx/>
                <a:uFillTx/>
                <a:latin typeface="Book Antiqua" panose="02040602050305030304" pitchFamily="18" charset="0"/>
                <a:ea typeface="+mn-ea"/>
                <a:cs typeface="+mn-cs"/>
              </a:rPr>
              <a:t>David’s journeys were extensive, especially considering the era in which they were undertaken.  As described in Discovery Uk, </a:t>
            </a:r>
          </a:p>
          <a:p>
            <a:pPr marR="0" lvl="0" algn="l" defTabSz="914400" rtl="0" eaLnBrk="1" fontAlgn="auto" latinLnBrk="0" hangingPunct="1">
              <a:lnSpc>
                <a:spcPct val="90000"/>
              </a:lnSpc>
              <a:spcBef>
                <a:spcPts val="0"/>
              </a:spcBef>
              <a:spcAft>
                <a:spcPts val="600"/>
              </a:spcAft>
              <a:buClrTx/>
              <a:buSzTx/>
              <a:tabLst/>
              <a:defRPr/>
            </a:pPr>
            <a:r>
              <a:rPr kumimoji="0" lang="en-US" sz="2400" b="1" i="0" u="none" strike="noStrike" kern="1200" cap="none" spc="0" normalizeH="0" baseline="0" noProof="0" dirty="0">
                <a:ln>
                  <a:noFill/>
                </a:ln>
                <a:solidFill>
                  <a:schemeClr val="bg1"/>
                </a:solidFill>
                <a:effectLst/>
                <a:uLnTx/>
                <a:uFillTx/>
                <a:latin typeface="Book Antiqua" panose="02040602050305030304" pitchFamily="18" charset="0"/>
                <a:ea typeface="+mn-ea"/>
                <a:cs typeface="+mn-cs"/>
              </a:rPr>
              <a:t>     ‘His missionary work helped to spread Christianity and forge a network of </a:t>
            </a:r>
          </a:p>
          <a:p>
            <a:pPr marR="0" lvl="0" algn="l" defTabSz="914400" rtl="0" eaLnBrk="1" fontAlgn="auto" latinLnBrk="0" hangingPunct="1">
              <a:lnSpc>
                <a:spcPct val="90000"/>
              </a:lnSpc>
              <a:spcBef>
                <a:spcPts val="0"/>
              </a:spcBef>
              <a:spcAft>
                <a:spcPts val="600"/>
              </a:spcAft>
              <a:buClrTx/>
              <a:buSzTx/>
              <a:tabLst/>
              <a:defRPr/>
            </a:pPr>
            <a:r>
              <a:rPr kumimoji="0" lang="en-US" sz="2400" b="1" i="0" u="none" strike="noStrike" kern="1200" cap="none" spc="0" normalizeH="0" baseline="0" noProof="0" dirty="0">
                <a:ln>
                  <a:noFill/>
                </a:ln>
                <a:solidFill>
                  <a:schemeClr val="bg1"/>
                </a:solidFill>
                <a:effectLst/>
                <a:uLnTx/>
                <a:uFillTx/>
                <a:latin typeface="Book Antiqua" panose="02040602050305030304" pitchFamily="18" charset="0"/>
                <a:ea typeface="+mn-ea"/>
                <a:cs typeface="+mn-cs"/>
              </a:rPr>
              <a:t>     religious communities that shaped the spiritual landscape  of the region’</a:t>
            </a:r>
            <a:r>
              <a:rPr kumimoji="0" lang="en-US" sz="2400" b="1" i="0" u="none" strike="noStrike" kern="1200" cap="none" spc="0" normalizeH="0" baseline="48000" noProof="0" dirty="0">
                <a:ln>
                  <a:noFill/>
                </a:ln>
                <a:solidFill>
                  <a:schemeClr val="bg1"/>
                </a:solidFill>
                <a:effectLst/>
                <a:uLnTx/>
                <a:uFillTx/>
                <a:latin typeface="Book Antiqua" panose="02040602050305030304" pitchFamily="18" charset="0"/>
                <a:ea typeface="+mn-ea"/>
                <a:cs typeface="+mn-cs"/>
              </a:rPr>
              <a:t>9</a:t>
            </a:r>
          </a:p>
          <a:p>
            <a:pPr marR="0" lvl="0" algn="l" defTabSz="914400" rtl="0" eaLnBrk="1" fontAlgn="auto" latinLnBrk="0" hangingPunct="1">
              <a:lnSpc>
                <a:spcPct val="90000"/>
              </a:lnSpc>
              <a:spcBef>
                <a:spcPts val="0"/>
              </a:spcBef>
              <a:spcAft>
                <a:spcPts val="600"/>
              </a:spcAft>
              <a:buClrTx/>
              <a:buSzTx/>
              <a:tabLst/>
              <a:defRPr/>
            </a:pPr>
            <a:r>
              <a:rPr kumimoji="0" lang="en-US" sz="2400" b="1" i="0" u="none" strike="noStrike" kern="1200" cap="none" spc="0" normalizeH="0" baseline="0" noProof="0" dirty="0">
                <a:ln>
                  <a:noFill/>
                </a:ln>
                <a:solidFill>
                  <a:schemeClr val="bg1"/>
                </a:solidFill>
                <a:effectLst/>
                <a:uLnTx/>
                <a:uFillTx/>
                <a:latin typeface="Book Antiqua" panose="02040602050305030304" pitchFamily="18" charset="0"/>
                <a:ea typeface="+mn-ea"/>
                <a:cs typeface="+mn-cs"/>
              </a:rPr>
              <a:t>Following his time as a priest, David became an abbot and finally a bishop.</a:t>
            </a:r>
            <a:r>
              <a:rPr kumimoji="0" lang="en-US" sz="2400" b="1" i="0" u="none" strike="noStrike" kern="1200" cap="none" spc="0" normalizeH="0" baseline="48000" noProof="0" dirty="0">
                <a:ln>
                  <a:noFill/>
                </a:ln>
                <a:solidFill>
                  <a:schemeClr val="bg1"/>
                </a:solidFill>
                <a:effectLst/>
                <a:uLnTx/>
                <a:uFillTx/>
                <a:latin typeface="Book Antiqua" panose="02040602050305030304" pitchFamily="18" charset="0"/>
                <a:ea typeface="+mn-ea"/>
                <a:cs typeface="+mn-cs"/>
              </a:rPr>
              <a:t>10</a:t>
            </a:r>
            <a:r>
              <a:rPr kumimoji="0" lang="en-US" sz="2400" b="1" i="0" u="none" strike="noStrike" kern="1200" cap="none" spc="0" normalizeH="0" baseline="0" noProof="0" dirty="0">
                <a:ln>
                  <a:noFill/>
                </a:ln>
                <a:solidFill>
                  <a:schemeClr val="bg1"/>
                </a:solidFill>
                <a:effectLst/>
                <a:uLnTx/>
                <a:uFillTx/>
                <a:latin typeface="Book Antiqua" panose="02040602050305030304" pitchFamily="18" charset="0"/>
                <a:ea typeface="+mn-ea"/>
                <a:cs typeface="+mn-cs"/>
              </a:rPr>
              <a:t>  Among the many monasteries founded by David, arguably the most renown is the monastery which he founded approximately a mile from his reported birthplace, which we now know as St. David’s Cathedral.  </a:t>
            </a:r>
          </a:p>
          <a:p>
            <a:pPr marR="0" lvl="0" algn="l" defTabSz="914400" rtl="0" eaLnBrk="1" fontAlgn="auto" latinLnBrk="0" hangingPunct="1">
              <a:lnSpc>
                <a:spcPct val="90000"/>
              </a:lnSpc>
              <a:spcBef>
                <a:spcPts val="0"/>
              </a:spcBef>
              <a:spcAft>
                <a:spcPts val="600"/>
              </a:spcAft>
              <a:buClrTx/>
              <a:buSzTx/>
              <a:tabLst/>
              <a:defRPr/>
            </a:pPr>
            <a:endParaRPr kumimoji="0" lang="en-US" sz="2400" b="1" i="0" u="none" strike="noStrike" kern="1200" cap="none" spc="0" normalizeH="0" baseline="0" noProof="0" dirty="0">
              <a:ln>
                <a:noFill/>
              </a:ln>
              <a:solidFill>
                <a:schemeClr val="bg1"/>
              </a:solidFill>
              <a:effectLst/>
              <a:uLnTx/>
              <a:uFillTx/>
              <a:latin typeface="Book Antiqua" panose="02040602050305030304" pitchFamily="18" charset="0"/>
              <a:ea typeface="+mn-ea"/>
              <a:cs typeface="+mn-cs"/>
            </a:endParaRPr>
          </a:p>
        </p:txBody>
      </p:sp>
      <p:pic>
        <p:nvPicPr>
          <p:cNvPr id="4" name="Picture 3" descr="A stone building with a tower">
            <a:extLst>
              <a:ext uri="{FF2B5EF4-FFF2-40B4-BE49-F238E27FC236}">
                <a16:creationId xmlns:a16="http://schemas.microsoft.com/office/drawing/2014/main" id="{19D23C08-409A-ACA4-7412-67192242D6A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70614" y="3429000"/>
            <a:ext cx="4406900" cy="3047365"/>
          </a:xfrm>
          <a:prstGeom prst="rect">
            <a:avLst/>
          </a:prstGeom>
          <a:noFill/>
          <a:ln>
            <a:noFill/>
          </a:ln>
          <a:effectLst>
            <a:softEdge rad="127000"/>
          </a:effectLst>
        </p:spPr>
      </p:pic>
      <p:sp>
        <p:nvSpPr>
          <p:cNvPr id="5" name="TextBox 4">
            <a:extLst>
              <a:ext uri="{FF2B5EF4-FFF2-40B4-BE49-F238E27FC236}">
                <a16:creationId xmlns:a16="http://schemas.microsoft.com/office/drawing/2014/main" id="{CEDF437B-32A5-1269-18DF-C2C20829CDFF}"/>
              </a:ext>
            </a:extLst>
          </p:cNvPr>
          <p:cNvSpPr txBox="1"/>
          <p:nvPr/>
        </p:nvSpPr>
        <p:spPr>
          <a:xfrm>
            <a:off x="5411972" y="5401339"/>
            <a:ext cx="5688419" cy="923330"/>
          </a:xfrm>
          <a:prstGeom prst="rect">
            <a:avLst/>
          </a:prstGeom>
          <a:noFill/>
        </p:spPr>
        <p:txBody>
          <a:bodyPr wrap="square" rtlCol="0">
            <a:spAutoFit/>
          </a:bodyPr>
          <a:lstStyle/>
          <a:p>
            <a:pPr marL="285750" indent="-285750">
              <a:buClr>
                <a:schemeClr val="bg1"/>
              </a:buClr>
              <a:buFont typeface="Book Antiqua" panose="02040602050305030304" pitchFamily="18" charset="0"/>
              <a:buChar char="†"/>
            </a:pPr>
            <a:r>
              <a:rPr lang="en-GB" b="1" u="sng" dirty="0">
                <a:solidFill>
                  <a:schemeClr val="bg1"/>
                </a:solidFill>
                <a:latin typeface="Book Antiqua" panose="02040602050305030304" pitchFamily="18" charset="0"/>
              </a:rPr>
              <a:t>St David’s Cathedral, Haverfordwest</a:t>
            </a:r>
          </a:p>
          <a:p>
            <a:pPr>
              <a:buClr>
                <a:schemeClr val="bg1"/>
              </a:buClr>
            </a:pPr>
            <a:r>
              <a:rPr lang="en-GB" b="1" dirty="0">
                <a:solidFill>
                  <a:schemeClr val="bg1"/>
                </a:solidFill>
                <a:latin typeface="Book Antiqua" panose="02040602050305030304" pitchFamily="18" charset="0"/>
              </a:rPr>
              <a:t>Image courtesy of real-heroes.org (2024)</a:t>
            </a:r>
          </a:p>
          <a:p>
            <a:pPr marL="285750" indent="-285750">
              <a:buClr>
                <a:schemeClr val="bg1"/>
              </a:buClr>
              <a:buFont typeface="Book Antiqua" panose="02040602050305030304" pitchFamily="18" charset="0"/>
              <a:buChar char="†"/>
            </a:pPr>
            <a:endParaRPr lang="en-GB" b="1" dirty="0">
              <a:solidFill>
                <a:schemeClr val="bg1"/>
              </a:solidFill>
              <a:latin typeface="Book Antiqua" panose="02040602050305030304" pitchFamily="18" charset="0"/>
            </a:endParaRPr>
          </a:p>
        </p:txBody>
      </p:sp>
    </p:spTree>
    <p:extLst>
      <p:ext uri="{BB962C8B-B14F-4D97-AF65-F5344CB8AC3E}">
        <p14:creationId xmlns:p14="http://schemas.microsoft.com/office/powerpoint/2010/main" val="3029911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D87FF34-751D-4BD8-461F-CC970CE5600C}"/>
              </a:ext>
            </a:extLst>
          </p:cNvPr>
          <p:cNvSpPr txBox="1"/>
          <p:nvPr/>
        </p:nvSpPr>
        <p:spPr>
          <a:xfrm>
            <a:off x="1031357" y="1212112"/>
            <a:ext cx="10653823" cy="4893647"/>
          </a:xfrm>
          <a:prstGeom prst="rect">
            <a:avLst/>
          </a:prstGeom>
          <a:noFill/>
        </p:spPr>
        <p:txBody>
          <a:bodyPr wrap="square" rtlCol="0">
            <a:spAutoFit/>
          </a:bodyPr>
          <a:lstStyle/>
          <a:p>
            <a:r>
              <a:rPr lang="en-GB" sz="2400" b="1" dirty="0">
                <a:solidFill>
                  <a:schemeClr val="bg1"/>
                </a:solidFill>
                <a:latin typeface="Book Antiqua" panose="02040602050305030304" pitchFamily="18" charset="0"/>
              </a:rPr>
              <a:t>During medieval times, pilgrimages to the monastery held great importance. Pope Calixtus II granted the Cathedral privilege and declared that undertaking two pilgrimages to St. David’s were the equivalent of one to Rome, and three to Jerusalem.</a:t>
            </a:r>
            <a:r>
              <a:rPr lang="en-GB" sz="2400" b="1" baseline="48000" dirty="0">
                <a:solidFill>
                  <a:schemeClr val="bg1"/>
                </a:solidFill>
                <a:latin typeface="Book Antiqua" panose="02040602050305030304" pitchFamily="18" charset="0"/>
              </a:rPr>
              <a:t>11</a:t>
            </a:r>
          </a:p>
          <a:p>
            <a:endParaRPr lang="en-GB" sz="2400" b="1" dirty="0">
              <a:solidFill>
                <a:schemeClr val="bg1"/>
              </a:solidFill>
              <a:latin typeface="Book Antiqua" panose="02040602050305030304" pitchFamily="18" charset="0"/>
            </a:endParaRPr>
          </a:p>
          <a:p>
            <a:r>
              <a:rPr lang="en-GB" sz="2400" b="1" dirty="0">
                <a:solidFill>
                  <a:schemeClr val="bg1"/>
                </a:solidFill>
                <a:latin typeface="Book Antiqua" panose="02040602050305030304" pitchFamily="18" charset="0"/>
              </a:rPr>
              <a:t>The Cathedral was first built in 1181 by Bishop Peter de Leia.  The central tower collapsed twice and was rebuilt by Bishop Henry Gower in the fourteenth century, whilst also extending the Cathedral.  During the sixteenth century, Bishop William Barlow destroyed the shrine to St. David along with the library, relics and treasures during the reformation.  Further damage was caused to the Cathedral during the civil war.  Further restoration was undertaken during the eighteenth and nineteenth century.</a:t>
            </a:r>
            <a:r>
              <a:rPr lang="en-GB" sz="2400" b="1" baseline="48000" dirty="0">
                <a:solidFill>
                  <a:schemeClr val="bg1"/>
                </a:solidFill>
                <a:latin typeface="Book Antiqua" panose="02040602050305030304" pitchFamily="18" charset="0"/>
              </a:rPr>
              <a:t>12</a:t>
            </a:r>
            <a:endParaRPr lang="en-GB" sz="2400" b="1" dirty="0">
              <a:solidFill>
                <a:schemeClr val="bg1"/>
              </a:solidFill>
              <a:latin typeface="Book Antiqua" panose="02040602050305030304" pitchFamily="18" charset="0"/>
            </a:endParaRPr>
          </a:p>
        </p:txBody>
      </p:sp>
    </p:spTree>
    <p:extLst>
      <p:ext uri="{BB962C8B-B14F-4D97-AF65-F5344CB8AC3E}">
        <p14:creationId xmlns:p14="http://schemas.microsoft.com/office/powerpoint/2010/main" val="743683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C22463-91C7-2C4F-7231-7D69A17FD903}"/>
              </a:ext>
            </a:extLst>
          </p:cNvPr>
          <p:cNvSpPr txBox="1"/>
          <p:nvPr/>
        </p:nvSpPr>
        <p:spPr>
          <a:xfrm>
            <a:off x="701749" y="648586"/>
            <a:ext cx="10823944" cy="5755422"/>
          </a:xfrm>
          <a:prstGeom prst="rect">
            <a:avLst/>
          </a:prstGeom>
          <a:noFill/>
        </p:spPr>
        <p:txBody>
          <a:bodyPr wrap="square" rtlCol="0">
            <a:spAutoFit/>
          </a:bodyPr>
          <a:lstStyle/>
          <a:p>
            <a:r>
              <a:rPr lang="en-GB" sz="2400" b="1" dirty="0">
                <a:solidFill>
                  <a:schemeClr val="bg1"/>
                </a:solidFill>
                <a:latin typeface="Book Antiqua" panose="02040602050305030304" pitchFamily="18" charset="0"/>
              </a:rPr>
              <a:t>David had an extensive influence on the adoption of Christianity throughout Britain and France.  The term ‘The Cult of St. David’ describes this as originating in South Wales and the West and spreading nationwide and further even after his death.  Without David’s influence, we may have had a very different religious landscape today.  There are now over 60 churches dedicated to St. David.</a:t>
            </a:r>
            <a:r>
              <a:rPr lang="en-GB" sz="2400" b="1" baseline="48000" dirty="0">
                <a:solidFill>
                  <a:schemeClr val="bg1"/>
                </a:solidFill>
                <a:latin typeface="Book Antiqua" panose="02040602050305030304" pitchFamily="18" charset="0"/>
              </a:rPr>
              <a:t>13,14</a:t>
            </a:r>
            <a:endParaRPr lang="en-GB" sz="2400" b="1" dirty="0">
              <a:solidFill>
                <a:schemeClr val="bg1"/>
              </a:solidFill>
              <a:latin typeface="Book Antiqua" panose="02040602050305030304" pitchFamily="18" charset="0"/>
            </a:endParaRPr>
          </a:p>
          <a:p>
            <a:endParaRPr lang="en-GB" sz="2400" b="1" dirty="0">
              <a:solidFill>
                <a:schemeClr val="bg1"/>
              </a:solidFill>
              <a:latin typeface="Book Antiqua" panose="02040602050305030304" pitchFamily="18" charset="0"/>
            </a:endParaRPr>
          </a:p>
          <a:p>
            <a:r>
              <a:rPr lang="en-GB" sz="2400" b="1" dirty="0">
                <a:solidFill>
                  <a:schemeClr val="bg1"/>
                </a:solidFill>
                <a:latin typeface="Book Antiqua" panose="02040602050305030304" pitchFamily="18" charset="0"/>
              </a:rPr>
              <a:t>In 1120, Pope Callactus II canonised David as a Saint and he was later declared the Patron Saint of Wales.</a:t>
            </a:r>
            <a:r>
              <a:rPr lang="en-GB" sz="2400" b="1" baseline="48000" dirty="0">
                <a:solidFill>
                  <a:schemeClr val="bg1"/>
                </a:solidFill>
                <a:latin typeface="Book Antiqua" panose="02040602050305030304" pitchFamily="18" charset="0"/>
              </a:rPr>
              <a:t>15</a:t>
            </a:r>
          </a:p>
          <a:p>
            <a:endParaRPr lang="en-GB" sz="2400" b="1" baseline="48000" dirty="0">
              <a:solidFill>
                <a:schemeClr val="bg1"/>
              </a:solidFill>
              <a:latin typeface="Book Antiqua" panose="02040602050305030304" pitchFamily="18" charset="0"/>
            </a:endParaRPr>
          </a:p>
          <a:p>
            <a:endParaRPr lang="en-GB" sz="2400" b="1" baseline="48000" dirty="0">
              <a:solidFill>
                <a:schemeClr val="bg1"/>
              </a:solidFill>
              <a:latin typeface="Book Antiqua" panose="02040602050305030304" pitchFamily="18" charset="0"/>
            </a:endParaRPr>
          </a:p>
          <a:p>
            <a:endParaRPr lang="en-GB" sz="2400" b="1" baseline="48000" dirty="0">
              <a:solidFill>
                <a:schemeClr val="bg1"/>
              </a:solidFill>
              <a:latin typeface="Book Antiqua" panose="02040602050305030304" pitchFamily="18" charset="0"/>
            </a:endParaRPr>
          </a:p>
          <a:p>
            <a:endParaRPr lang="en-GB" sz="2400" b="1" baseline="48000" dirty="0">
              <a:solidFill>
                <a:schemeClr val="bg1"/>
              </a:solidFill>
              <a:latin typeface="Book Antiqua" panose="02040602050305030304" pitchFamily="18" charset="0"/>
            </a:endParaRPr>
          </a:p>
          <a:p>
            <a:endParaRPr lang="en-GB" sz="2400" b="1" baseline="48000" dirty="0">
              <a:solidFill>
                <a:schemeClr val="bg1"/>
              </a:solidFill>
              <a:latin typeface="Book Antiqua" panose="02040602050305030304" pitchFamily="18" charset="0"/>
            </a:endParaRPr>
          </a:p>
          <a:p>
            <a:endParaRPr lang="en-GB" sz="2400" b="1" baseline="48000" dirty="0">
              <a:solidFill>
                <a:schemeClr val="bg1"/>
              </a:solidFill>
              <a:latin typeface="Book Antiqua" panose="02040602050305030304" pitchFamily="18" charset="0"/>
            </a:endParaRPr>
          </a:p>
          <a:p>
            <a:endParaRPr lang="en-GB" sz="2400" b="1" baseline="48000" dirty="0">
              <a:solidFill>
                <a:schemeClr val="bg1"/>
              </a:solidFill>
              <a:latin typeface="Book Antiqua" panose="02040602050305030304" pitchFamily="18" charset="0"/>
            </a:endParaRPr>
          </a:p>
          <a:p>
            <a:endParaRPr lang="en-GB" sz="2400" b="1" baseline="48000" dirty="0">
              <a:solidFill>
                <a:schemeClr val="bg1"/>
              </a:solidFill>
              <a:latin typeface="Book Antiqua" panose="02040602050305030304" pitchFamily="18" charset="0"/>
            </a:endParaRPr>
          </a:p>
          <a:p>
            <a:endParaRPr lang="en-GB" sz="2400" b="1" dirty="0">
              <a:solidFill>
                <a:schemeClr val="bg1"/>
              </a:solidFill>
              <a:latin typeface="Book Antiqua" panose="02040602050305030304" pitchFamily="18" charset="0"/>
            </a:endParaRPr>
          </a:p>
        </p:txBody>
      </p:sp>
      <p:sp>
        <p:nvSpPr>
          <p:cNvPr id="3" name="TextBox 2">
            <a:extLst>
              <a:ext uri="{FF2B5EF4-FFF2-40B4-BE49-F238E27FC236}">
                <a16:creationId xmlns:a16="http://schemas.microsoft.com/office/drawing/2014/main" id="{C3B8EDA2-550F-5ABB-AF09-D61DECD6BBEA}"/>
              </a:ext>
            </a:extLst>
          </p:cNvPr>
          <p:cNvSpPr txBox="1"/>
          <p:nvPr/>
        </p:nvSpPr>
        <p:spPr>
          <a:xfrm>
            <a:off x="701749" y="4316819"/>
            <a:ext cx="11509495" cy="1200329"/>
          </a:xfrm>
          <a:prstGeom prst="rect">
            <a:avLst/>
          </a:prstGeom>
          <a:noFill/>
        </p:spPr>
        <p:txBody>
          <a:bodyPr wrap="square" rtlCol="0">
            <a:spAutoFit/>
          </a:bodyPr>
          <a:lstStyle/>
          <a:p>
            <a:r>
              <a:rPr lang="en-GB" sz="2400" b="1" dirty="0">
                <a:solidFill>
                  <a:schemeClr val="bg1"/>
                </a:solidFill>
                <a:latin typeface="Book Antiqua" panose="02040602050305030304" pitchFamily="18" charset="0"/>
              </a:rPr>
              <a:t>St. David’s College, Lampeter, established by Bishop Burgess is a testament to the endurance of St. David and the Church he built.  The first students admitted were on St. David’s Day in 1827.</a:t>
            </a:r>
            <a:r>
              <a:rPr lang="en-GB" sz="2400" b="1" baseline="48000" dirty="0">
                <a:solidFill>
                  <a:schemeClr val="bg1"/>
                </a:solidFill>
                <a:latin typeface="Book Antiqua" panose="02040602050305030304" pitchFamily="18" charset="0"/>
              </a:rPr>
              <a:t>16</a:t>
            </a:r>
            <a:endParaRPr lang="en-GB" sz="2400" b="1" dirty="0">
              <a:solidFill>
                <a:schemeClr val="bg1"/>
              </a:solidFill>
              <a:latin typeface="Book Antiqua" panose="02040602050305030304" pitchFamily="18" charset="0"/>
            </a:endParaRPr>
          </a:p>
        </p:txBody>
      </p:sp>
    </p:spTree>
    <p:extLst>
      <p:ext uri="{BB962C8B-B14F-4D97-AF65-F5344CB8AC3E}">
        <p14:creationId xmlns:p14="http://schemas.microsoft.com/office/powerpoint/2010/main" val="4179185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353EFA63-99AB-2547-AF12-F575FA4A11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283" y="362066"/>
            <a:ext cx="5908794" cy="394412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32F4E3F-9D67-0831-9894-9B8AA37ECDCB}"/>
              </a:ext>
            </a:extLst>
          </p:cNvPr>
          <p:cNvSpPr txBox="1"/>
          <p:nvPr/>
        </p:nvSpPr>
        <p:spPr>
          <a:xfrm>
            <a:off x="6278137" y="1037063"/>
            <a:ext cx="4764446" cy="3416320"/>
          </a:xfrm>
          <a:prstGeom prst="rect">
            <a:avLst/>
          </a:prstGeom>
          <a:noFill/>
        </p:spPr>
        <p:txBody>
          <a:bodyPr wrap="none" rtlCol="0">
            <a:spAutoFit/>
          </a:bodyPr>
          <a:lstStyle/>
          <a:p>
            <a:r>
              <a:rPr lang="en-GB" sz="2400" b="1" dirty="0">
                <a:solidFill>
                  <a:schemeClr val="bg1"/>
                </a:solidFill>
                <a:latin typeface="Book Antiqua" panose="02040602050305030304" pitchFamily="18" charset="0"/>
              </a:rPr>
              <a:t>David died on 1</a:t>
            </a:r>
            <a:r>
              <a:rPr lang="en-GB" sz="2400" b="1" baseline="30000" dirty="0">
                <a:solidFill>
                  <a:schemeClr val="bg1"/>
                </a:solidFill>
                <a:latin typeface="Book Antiqua" panose="02040602050305030304" pitchFamily="18" charset="0"/>
              </a:rPr>
              <a:t>st</a:t>
            </a:r>
            <a:r>
              <a:rPr lang="en-GB" sz="2400" b="1" dirty="0">
                <a:solidFill>
                  <a:schemeClr val="bg1"/>
                </a:solidFill>
                <a:latin typeface="Book Antiqua" panose="02040602050305030304" pitchFamily="18" charset="0"/>
              </a:rPr>
              <a:t> March 589</a:t>
            </a:r>
          </a:p>
          <a:p>
            <a:r>
              <a:rPr lang="en-GB" sz="2400" b="1" dirty="0">
                <a:solidFill>
                  <a:schemeClr val="bg1"/>
                </a:solidFill>
                <a:latin typeface="Book Antiqua" panose="02040602050305030304" pitchFamily="18" charset="0"/>
              </a:rPr>
              <a:t>His last words were recorded as,</a:t>
            </a:r>
          </a:p>
          <a:p>
            <a:r>
              <a:rPr lang="en-GB" sz="2400" b="1" dirty="0">
                <a:solidFill>
                  <a:schemeClr val="bg1"/>
                </a:solidFill>
                <a:latin typeface="Book Antiqua" panose="02040602050305030304" pitchFamily="18" charset="0"/>
              </a:rPr>
              <a:t>      </a:t>
            </a:r>
          </a:p>
          <a:p>
            <a:r>
              <a:rPr lang="en-GB" sz="2400" b="1" dirty="0">
                <a:solidFill>
                  <a:schemeClr val="bg1"/>
                </a:solidFill>
                <a:latin typeface="Book Antiqua" panose="02040602050305030304" pitchFamily="18" charset="0"/>
              </a:rPr>
              <a:t>     ‘Brothers be ye constant.  The</a:t>
            </a:r>
          </a:p>
          <a:p>
            <a:r>
              <a:rPr lang="en-GB" sz="2400" b="1" dirty="0">
                <a:solidFill>
                  <a:schemeClr val="bg1"/>
                </a:solidFill>
                <a:latin typeface="Book Antiqua" panose="02040602050305030304" pitchFamily="18" charset="0"/>
              </a:rPr>
              <a:t>     yoke which with single mind </a:t>
            </a:r>
          </a:p>
          <a:p>
            <a:r>
              <a:rPr lang="en-GB" sz="2400" b="1" dirty="0">
                <a:solidFill>
                  <a:schemeClr val="bg1"/>
                </a:solidFill>
                <a:latin typeface="Book Antiqua" panose="02040602050305030304" pitchFamily="18" charset="0"/>
              </a:rPr>
              <a:t>     ye have taken, bear ye to the </a:t>
            </a:r>
          </a:p>
          <a:p>
            <a:r>
              <a:rPr lang="en-GB" sz="2400" b="1" dirty="0">
                <a:solidFill>
                  <a:schemeClr val="bg1"/>
                </a:solidFill>
                <a:latin typeface="Book Antiqua" panose="02040602050305030304" pitchFamily="18" charset="0"/>
              </a:rPr>
              <a:t>     end; and whatsoever ye have</a:t>
            </a:r>
          </a:p>
          <a:p>
            <a:r>
              <a:rPr lang="en-GB" sz="2400" b="1" dirty="0">
                <a:solidFill>
                  <a:schemeClr val="bg1"/>
                </a:solidFill>
                <a:latin typeface="Book Antiqua" panose="02040602050305030304" pitchFamily="18" charset="0"/>
              </a:rPr>
              <a:t>     seen with me and heard, keep</a:t>
            </a:r>
          </a:p>
          <a:p>
            <a:r>
              <a:rPr lang="en-GB" sz="2400" b="1" dirty="0">
                <a:solidFill>
                  <a:schemeClr val="bg1"/>
                </a:solidFill>
                <a:latin typeface="Book Antiqua" panose="02040602050305030304" pitchFamily="18" charset="0"/>
              </a:rPr>
              <a:t>     </a:t>
            </a:r>
            <a:r>
              <a:rPr lang="en-GB" sz="2400" b="1">
                <a:solidFill>
                  <a:schemeClr val="bg1"/>
                </a:solidFill>
                <a:latin typeface="Book Antiqua" panose="02040602050305030304" pitchFamily="18" charset="0"/>
              </a:rPr>
              <a:t>and fulful’</a:t>
            </a:r>
            <a:r>
              <a:rPr lang="en-GB" sz="2400" b="1" baseline="48000">
                <a:solidFill>
                  <a:schemeClr val="bg1"/>
                </a:solidFill>
                <a:latin typeface="Book Antiqua" panose="02040602050305030304" pitchFamily="18" charset="0"/>
              </a:rPr>
              <a:t>17</a:t>
            </a:r>
            <a:endParaRPr lang="en-GB" sz="2400" b="1" dirty="0">
              <a:solidFill>
                <a:schemeClr val="bg1"/>
              </a:solidFill>
              <a:latin typeface="Book Antiqua" panose="02040602050305030304" pitchFamily="18" charset="0"/>
            </a:endParaRPr>
          </a:p>
        </p:txBody>
      </p:sp>
      <p:sp>
        <p:nvSpPr>
          <p:cNvPr id="3" name="TextBox 2">
            <a:extLst>
              <a:ext uri="{FF2B5EF4-FFF2-40B4-BE49-F238E27FC236}">
                <a16:creationId xmlns:a16="http://schemas.microsoft.com/office/drawing/2014/main" id="{117B484E-1CF3-EF5A-C9A5-EF145776A60F}"/>
              </a:ext>
            </a:extLst>
          </p:cNvPr>
          <p:cNvSpPr txBox="1"/>
          <p:nvPr/>
        </p:nvSpPr>
        <p:spPr>
          <a:xfrm>
            <a:off x="377283" y="5128380"/>
            <a:ext cx="8988358" cy="646331"/>
          </a:xfrm>
          <a:prstGeom prst="rect">
            <a:avLst/>
          </a:prstGeom>
          <a:noFill/>
        </p:spPr>
        <p:txBody>
          <a:bodyPr wrap="none" rtlCol="0">
            <a:spAutoFit/>
          </a:bodyPr>
          <a:lstStyle/>
          <a:p>
            <a:r>
              <a:rPr lang="en-GB" b="1" i="0" u="sng" dirty="0">
                <a:solidFill>
                  <a:schemeClr val="bg1"/>
                </a:solidFill>
                <a:effectLst/>
                <a:latin typeface="Book Antiqua" panose="02040602050305030304" pitchFamily="18" charset="0"/>
              </a:rPr>
              <a:t>Statue of St David on the Stone Screen, located in the Nave of St. David’s Cathedral</a:t>
            </a:r>
          </a:p>
          <a:p>
            <a:r>
              <a:rPr lang="en-GB" b="1" dirty="0">
                <a:solidFill>
                  <a:schemeClr val="bg1"/>
                </a:solidFill>
                <a:latin typeface="Book Antiqua" panose="02040602050305030304" pitchFamily="18" charset="0"/>
              </a:rPr>
              <a:t>Image courtesy of stdavidscathedral.org.uk (2025)</a:t>
            </a:r>
            <a:endParaRPr lang="en-GB" b="1" u="sng" dirty="0">
              <a:solidFill>
                <a:schemeClr val="bg1"/>
              </a:solidFill>
              <a:latin typeface="Book Antiqua" panose="02040602050305030304" pitchFamily="18" charset="0"/>
            </a:endParaRPr>
          </a:p>
        </p:txBody>
      </p:sp>
    </p:spTree>
    <p:extLst>
      <p:ext uri="{BB962C8B-B14F-4D97-AF65-F5344CB8AC3E}">
        <p14:creationId xmlns:p14="http://schemas.microsoft.com/office/powerpoint/2010/main" val="17227834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C73F1D0-6B32-2BA2-CD4F-D2AFB34286F9}"/>
              </a:ext>
            </a:extLst>
          </p:cNvPr>
          <p:cNvSpPr txBox="1"/>
          <p:nvPr/>
        </p:nvSpPr>
        <p:spPr>
          <a:xfrm>
            <a:off x="361507" y="510362"/>
            <a:ext cx="11515060" cy="11633954"/>
          </a:xfrm>
          <a:prstGeom prst="rect">
            <a:avLst/>
          </a:prstGeom>
          <a:noFill/>
        </p:spPr>
        <p:txBody>
          <a:bodyPr wrap="square" rtlCol="0">
            <a:spAutoFit/>
          </a:bodyPr>
          <a:lstStyle/>
          <a:p>
            <a:r>
              <a:rPr lang="en-GB" sz="2000" b="1" u="sng" dirty="0">
                <a:solidFill>
                  <a:schemeClr val="bg1"/>
                </a:solidFill>
                <a:latin typeface="Book Antiqua" panose="02040602050305030304" pitchFamily="18" charset="0"/>
              </a:rPr>
              <a:t>Reference list</a:t>
            </a:r>
          </a:p>
          <a:p>
            <a:endParaRPr lang="en-GB" sz="1400" b="1" u="sng" dirty="0">
              <a:solidFill>
                <a:schemeClr val="bg1"/>
              </a:solidFill>
              <a:latin typeface="Book Antiqua" panose="02040602050305030304" pitchFamily="18" charset="0"/>
            </a:endParaRPr>
          </a:p>
          <a:p>
            <a:r>
              <a:rPr lang="en-GB" sz="1400" b="1" dirty="0">
                <a:solidFill>
                  <a:schemeClr val="bg1"/>
                </a:solidFill>
                <a:latin typeface="Book Antiqua" panose="02040602050305030304" pitchFamily="18" charset="0"/>
              </a:rPr>
              <a:t>1   History, Heritage and Traditions, </a:t>
            </a:r>
            <a:r>
              <a:rPr lang="en-GB" sz="1400" b="1" i="1" dirty="0">
                <a:solidFill>
                  <a:schemeClr val="bg1"/>
                </a:solidFill>
                <a:latin typeface="Book Antiqua" panose="02040602050305030304" pitchFamily="18" charset="0"/>
              </a:rPr>
              <a:t>Five Facts About Saint David</a:t>
            </a:r>
            <a:r>
              <a:rPr lang="en-GB" sz="1400" b="1" dirty="0">
                <a:solidFill>
                  <a:schemeClr val="bg1"/>
                </a:solidFill>
                <a:latin typeface="Book Antiqua" panose="02040602050305030304" pitchFamily="18" charset="0"/>
              </a:rPr>
              <a:t> (2025).</a:t>
            </a:r>
            <a:r>
              <a:rPr lang="en-GB" sz="1400" b="1" i="1" dirty="0">
                <a:solidFill>
                  <a:schemeClr val="bg1"/>
                </a:solidFill>
                <a:latin typeface="Book Antiqua" panose="02040602050305030304" pitchFamily="18" charset="0"/>
              </a:rPr>
              <a:t> &lt;</a:t>
            </a:r>
            <a:r>
              <a:rPr lang="en-GB" sz="1400" b="1" dirty="0">
                <a:solidFill>
                  <a:schemeClr val="bg1"/>
                </a:solidFill>
                <a:latin typeface="Book Antiqua" panose="02040602050305030304" pitchFamily="18" charset="0"/>
              </a:rPr>
              <a:t>http://www.visitwales.com/info/history-heritage-and-traditions&gt; [accessed 27 March 2025].</a:t>
            </a:r>
          </a:p>
          <a:p>
            <a:r>
              <a:rPr lang="en-GB" sz="1400" b="1" dirty="0">
                <a:solidFill>
                  <a:schemeClr val="bg1"/>
                </a:solidFill>
                <a:latin typeface="Book Antiqua" panose="02040602050305030304" pitchFamily="18" charset="0"/>
              </a:rPr>
              <a:t>2,3,5,10,17   </a:t>
            </a:r>
            <a:r>
              <a:rPr kumimoji="0" lang="en-GB" sz="1400" b="1"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Pennington Church,  </a:t>
            </a:r>
            <a:r>
              <a:rPr lang="en-GB" sz="1400" b="1" i="1" dirty="0">
                <a:solidFill>
                  <a:schemeClr val="bg1"/>
                </a:solidFill>
                <a:effectLst/>
                <a:latin typeface="Book Antiqua" panose="02040602050305030304" pitchFamily="18" charset="0"/>
              </a:rPr>
              <a:t>The little things – a sermon from 1st March 2020</a:t>
            </a:r>
            <a:r>
              <a:rPr kumimoji="0" lang="en-GB" sz="1400" b="1"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 (2025) </a:t>
            </a:r>
            <a:r>
              <a:rPr lang="en-GB" sz="1400" b="1" dirty="0">
                <a:solidFill>
                  <a:prstClr val="white"/>
                </a:solidFill>
                <a:latin typeface="Book Antiqua" panose="02040602050305030304" pitchFamily="18" charset="0"/>
              </a:rPr>
              <a:t>&lt;</a:t>
            </a:r>
            <a:r>
              <a:rPr kumimoji="0" lang="en-GB" sz="1400" b="1" i="0" u="none" strike="noStrike" kern="1200" cap="none" spc="0" normalizeH="0" baseline="0" noProof="0" dirty="0">
                <a:ln>
                  <a:noFill/>
                </a:ln>
                <a:solidFill>
                  <a:prstClr val="white"/>
                </a:solidFill>
                <a:effectLst/>
                <a:uLnTx/>
                <a:uFillTx/>
                <a:latin typeface="Book Antiqua" panose="02040602050305030304" pitchFamily="18" charset="0"/>
                <a:ea typeface="+mn-ea"/>
                <a:cs typeface="+mn-cs"/>
              </a:rPr>
              <a:t>http:/site.penningtonchurch.uk/the-little-things-a-sermon-from-1st-march-2020&gt; [accessed 28 March 2025].</a:t>
            </a:r>
            <a:endParaRPr lang="en-GB" sz="1400" b="1" dirty="0">
              <a:solidFill>
                <a:schemeClr val="bg1"/>
              </a:solidFill>
              <a:latin typeface="Book Antiqua" panose="02040602050305030304" pitchFamily="18" charset="0"/>
            </a:endParaRPr>
          </a:p>
          <a:p>
            <a:r>
              <a:rPr lang="en-GB" sz="1400" b="1" dirty="0">
                <a:solidFill>
                  <a:schemeClr val="bg1"/>
                </a:solidFill>
                <a:latin typeface="Book Antiqua" panose="02040602050305030304" pitchFamily="18" charset="0"/>
              </a:rPr>
              <a:t>4   </a:t>
            </a:r>
            <a:r>
              <a:rPr lang="en-GB" sz="1400" b="1" i="1" dirty="0">
                <a:solidFill>
                  <a:schemeClr val="bg1"/>
                </a:solidFill>
                <a:effectLst/>
                <a:latin typeface="Book Antiqua" panose="02040602050305030304" pitchFamily="18" charset="0"/>
              </a:rPr>
              <a:t>St David of Wales: Cult, Church and Nation</a:t>
            </a:r>
            <a:r>
              <a:rPr lang="en-GB" sz="1400" b="1" i="0" dirty="0">
                <a:solidFill>
                  <a:schemeClr val="bg1"/>
                </a:solidFill>
                <a:effectLst/>
                <a:latin typeface="Book Antiqua" panose="02040602050305030304" pitchFamily="18" charset="0"/>
              </a:rPr>
              <a:t>, ed. by</a:t>
            </a:r>
            <a:r>
              <a:rPr lang="en-GB" sz="1400" b="1" dirty="0">
                <a:solidFill>
                  <a:schemeClr val="bg1"/>
                </a:solidFill>
                <a:latin typeface="Book Antiqua" panose="02040602050305030304" pitchFamily="18" charset="0"/>
              </a:rPr>
              <a:t> </a:t>
            </a:r>
            <a:r>
              <a:rPr lang="en-GB" sz="1400" b="1" dirty="0" err="1">
                <a:solidFill>
                  <a:schemeClr val="bg1"/>
                </a:solidFill>
                <a:latin typeface="Book Antiqua" panose="02040602050305030304" pitchFamily="18" charset="0"/>
              </a:rPr>
              <a:t>J.Wyn</a:t>
            </a:r>
            <a:r>
              <a:rPr lang="en-GB" sz="1400" b="1" dirty="0">
                <a:solidFill>
                  <a:schemeClr val="bg1"/>
                </a:solidFill>
                <a:latin typeface="Book Antiqua" panose="02040602050305030304" pitchFamily="18" charset="0"/>
              </a:rPr>
              <a:t> Evans and Jonathan M. Wooding , (Woodbridge: The Boydell Press, 2007),</a:t>
            </a:r>
            <a:r>
              <a:rPr lang="en-GB" sz="1400" b="1" i="0" dirty="0">
                <a:solidFill>
                  <a:schemeClr val="bg1"/>
                </a:solidFill>
                <a:effectLst/>
                <a:latin typeface="Book Antiqua" panose="02040602050305030304" pitchFamily="18" charset="0"/>
              </a:rPr>
              <a:t>Volume 24, p.1.</a:t>
            </a:r>
            <a:endParaRPr lang="en-GB" sz="1400" b="1" dirty="0">
              <a:solidFill>
                <a:schemeClr val="bg1"/>
              </a:solidFill>
              <a:latin typeface="Book Antiqua" panose="02040602050305030304" pitchFamily="18" charset="0"/>
            </a:endParaRPr>
          </a:p>
          <a:p>
            <a:r>
              <a:rPr lang="en-GB" sz="1400" b="1" dirty="0">
                <a:solidFill>
                  <a:schemeClr val="bg1"/>
                </a:solidFill>
                <a:latin typeface="Book Antiqua" panose="02040602050305030304" pitchFamily="18" charset="0"/>
              </a:rPr>
              <a:t>6   </a:t>
            </a:r>
            <a:r>
              <a:rPr lang="en-GB" sz="1400" b="1" i="1" dirty="0">
                <a:solidFill>
                  <a:schemeClr val="bg1"/>
                </a:solidFill>
                <a:effectLst/>
                <a:latin typeface="Book Antiqua" panose="02040602050305030304" pitchFamily="18" charset="0"/>
              </a:rPr>
              <a:t>St David of Wales: Cult, Church and Nation</a:t>
            </a:r>
            <a:r>
              <a:rPr lang="en-GB" sz="1400" b="1" i="0" dirty="0">
                <a:solidFill>
                  <a:schemeClr val="bg1"/>
                </a:solidFill>
                <a:effectLst/>
                <a:latin typeface="Book Antiqua" panose="02040602050305030304" pitchFamily="18" charset="0"/>
              </a:rPr>
              <a:t>, ed. by</a:t>
            </a:r>
            <a:r>
              <a:rPr lang="en-GB" sz="1400" b="1" dirty="0">
                <a:solidFill>
                  <a:schemeClr val="bg1"/>
                </a:solidFill>
                <a:latin typeface="Book Antiqua" panose="02040602050305030304" pitchFamily="18" charset="0"/>
              </a:rPr>
              <a:t> </a:t>
            </a:r>
            <a:r>
              <a:rPr lang="en-GB" sz="1400" b="1" dirty="0" err="1">
                <a:solidFill>
                  <a:schemeClr val="bg1"/>
                </a:solidFill>
                <a:latin typeface="Book Antiqua" panose="02040602050305030304" pitchFamily="18" charset="0"/>
              </a:rPr>
              <a:t>J.Wyn</a:t>
            </a:r>
            <a:r>
              <a:rPr lang="en-GB" sz="1400" b="1" dirty="0">
                <a:solidFill>
                  <a:schemeClr val="bg1"/>
                </a:solidFill>
                <a:latin typeface="Book Antiqua" panose="02040602050305030304" pitchFamily="18" charset="0"/>
              </a:rPr>
              <a:t> Evans and Jonathan M. Wooding , (Woodbridge: The Boydell Press, 2007),</a:t>
            </a:r>
            <a:r>
              <a:rPr lang="en-GB" sz="1400" b="1" i="0" dirty="0">
                <a:solidFill>
                  <a:schemeClr val="bg1"/>
                </a:solidFill>
                <a:effectLst/>
                <a:latin typeface="Book Antiqua" panose="02040602050305030304" pitchFamily="18" charset="0"/>
              </a:rPr>
              <a:t>Volume 24. </a:t>
            </a:r>
          </a:p>
          <a:p>
            <a:r>
              <a:rPr lang="en-GB" sz="1400" b="1" dirty="0">
                <a:solidFill>
                  <a:schemeClr val="bg1"/>
                </a:solidFill>
                <a:latin typeface="Book Antiqua" panose="02040602050305030304" pitchFamily="18" charset="0"/>
              </a:rPr>
              <a:t>7   Hughes, Kathlen, Memorial Lectures on Mediaeval History, </a:t>
            </a:r>
            <a:r>
              <a:rPr lang="en-GB" sz="1400" b="1" i="1" dirty="0">
                <a:solidFill>
                  <a:schemeClr val="bg1"/>
                </a:solidFill>
                <a:latin typeface="Book Antiqua" panose="02040602050305030304" pitchFamily="18" charset="0"/>
              </a:rPr>
              <a:t>Saint David of Wales</a:t>
            </a:r>
            <a:r>
              <a:rPr lang="en-GB" sz="1400" b="1" dirty="0">
                <a:solidFill>
                  <a:schemeClr val="bg1"/>
                </a:solidFill>
                <a:latin typeface="Book Antiqua" panose="02040602050305030304" pitchFamily="18" charset="0"/>
              </a:rPr>
              <a:t>, </a:t>
            </a:r>
            <a:r>
              <a:rPr lang="en-GB" sz="1400" b="1" dirty="0" err="1">
                <a:solidFill>
                  <a:schemeClr val="bg1"/>
                </a:solidFill>
                <a:latin typeface="Book Antiqua" panose="02040602050305030304" pitchFamily="18" charset="0"/>
              </a:rPr>
              <a:t>Dumville</a:t>
            </a:r>
            <a:r>
              <a:rPr lang="en-GB" sz="1400" b="1" dirty="0">
                <a:solidFill>
                  <a:schemeClr val="bg1"/>
                </a:solidFill>
                <a:latin typeface="Book Antiqua" panose="02040602050305030304" pitchFamily="18" charset="0"/>
              </a:rPr>
              <a:t>, David N. (Cambridge: Department of Anglo-Saxon, Norse &amp; Celtic, 2000), p.6.</a:t>
            </a:r>
          </a:p>
          <a:p>
            <a:pPr marL="342900" indent="-342900">
              <a:buAutoNum type="arabicPlain" startAt="8"/>
            </a:pPr>
            <a:r>
              <a:rPr lang="en-GB" sz="1400" b="1" dirty="0">
                <a:solidFill>
                  <a:schemeClr val="bg1"/>
                </a:solidFill>
                <a:latin typeface="Book Antiqua" panose="02040602050305030304" pitchFamily="18" charset="0"/>
              </a:rPr>
              <a:t>Real </a:t>
            </a:r>
            <a:r>
              <a:rPr lang="en-GB" sz="1400" b="1" dirty="0" err="1">
                <a:solidFill>
                  <a:schemeClr val="bg1"/>
                </a:solidFill>
                <a:latin typeface="Book Antiqua" panose="02040602050305030304" pitchFamily="18" charset="0"/>
              </a:rPr>
              <a:t>Heroes</a:t>
            </a:r>
            <a:r>
              <a:rPr lang="en-GB" sz="1400" b="1" i="1" dirty="0" err="1">
                <a:solidFill>
                  <a:schemeClr val="bg1"/>
                </a:solidFill>
                <a:latin typeface="Book Antiqua" panose="02040602050305030304" pitchFamily="18" charset="0"/>
              </a:rPr>
              <a:t>,St</a:t>
            </a:r>
            <a:r>
              <a:rPr lang="en-GB" sz="1400" b="1" i="1" dirty="0">
                <a:solidFill>
                  <a:schemeClr val="bg1"/>
                </a:solidFill>
                <a:latin typeface="Book Antiqua" panose="02040602050305030304" pitchFamily="18" charset="0"/>
              </a:rPr>
              <a:t> David (2025)</a:t>
            </a:r>
            <a:r>
              <a:rPr lang="en-GB" sz="1400" b="1" dirty="0">
                <a:solidFill>
                  <a:schemeClr val="bg1"/>
                </a:solidFill>
                <a:latin typeface="Book Antiqua" panose="02040602050305030304" pitchFamily="18" charset="0"/>
              </a:rPr>
              <a:t> &lt;http://www.real-heroes.org/saint-David-2025&gt; [accessed 26 March 2025].</a:t>
            </a:r>
          </a:p>
          <a:p>
            <a:pPr marL="342900" indent="-342900">
              <a:buFontTx/>
              <a:buAutoNum type="arabicPlain" startAt="8"/>
            </a:pPr>
            <a:r>
              <a:rPr lang="en-GB" sz="1400" b="1" dirty="0">
                <a:solidFill>
                  <a:schemeClr val="bg1"/>
                </a:solidFill>
                <a:latin typeface="Book Antiqua" panose="02040602050305030304" pitchFamily="18" charset="0"/>
              </a:rPr>
              <a:t>Discovery, </a:t>
            </a:r>
            <a:r>
              <a:rPr lang="en-GB" sz="1400" b="1" i="1" dirty="0">
                <a:solidFill>
                  <a:schemeClr val="bg1"/>
                </a:solidFill>
                <a:latin typeface="Book Antiqua" panose="02040602050305030304" pitchFamily="18" charset="0"/>
              </a:rPr>
              <a:t>Who was St. David? Unveiling the Patron Saint of Wales </a:t>
            </a:r>
            <a:r>
              <a:rPr lang="en-GB" sz="1400" b="1" dirty="0">
                <a:solidFill>
                  <a:schemeClr val="bg1"/>
                </a:solidFill>
                <a:latin typeface="Book Antiqua" panose="02040602050305030304" pitchFamily="18" charset="0"/>
              </a:rPr>
              <a:t>(2025) &lt;http://www. discoveryuk.com/features/who-was-</a:t>
            </a:r>
            <a:r>
              <a:rPr lang="en-GB" sz="1400" b="1" dirty="0" err="1">
                <a:solidFill>
                  <a:schemeClr val="bg1"/>
                </a:solidFill>
                <a:latin typeface="Book Antiqua" panose="02040602050305030304" pitchFamily="18" charset="0"/>
              </a:rPr>
              <a:t>st</a:t>
            </a:r>
            <a:r>
              <a:rPr lang="en-GB" sz="1400" b="1" dirty="0">
                <a:solidFill>
                  <a:schemeClr val="bg1"/>
                </a:solidFill>
                <a:latin typeface="Book Antiqua" panose="02040602050305030304" pitchFamily="18" charset="0"/>
              </a:rPr>
              <a:t>-</a:t>
            </a:r>
            <a:r>
              <a:rPr lang="en-GB" sz="1400" b="1" dirty="0" err="1">
                <a:solidFill>
                  <a:schemeClr val="bg1"/>
                </a:solidFill>
                <a:latin typeface="Book Antiqua" panose="02040602050305030304" pitchFamily="18" charset="0"/>
              </a:rPr>
              <a:t>david</a:t>
            </a:r>
            <a:r>
              <a:rPr lang="en-GB" sz="1400" b="1" dirty="0">
                <a:solidFill>
                  <a:schemeClr val="bg1"/>
                </a:solidFill>
                <a:latin typeface="Book Antiqua" panose="02040602050305030304" pitchFamily="18" charset="0"/>
              </a:rPr>
              <a:t>-unveiling-the-patron-saint-of-</a:t>
            </a:r>
            <a:r>
              <a:rPr lang="en-GB" sz="1400" b="1" dirty="0" err="1">
                <a:solidFill>
                  <a:schemeClr val="bg1"/>
                </a:solidFill>
                <a:latin typeface="Book Antiqua" panose="02040602050305030304" pitchFamily="18" charset="0"/>
              </a:rPr>
              <a:t>wales</a:t>
            </a:r>
            <a:r>
              <a:rPr lang="en-GB" sz="1400" b="1" dirty="0">
                <a:solidFill>
                  <a:schemeClr val="bg1"/>
                </a:solidFill>
                <a:latin typeface="Book Antiqua" panose="02040602050305030304" pitchFamily="18" charset="0"/>
              </a:rPr>
              <a:t>&gt; [accessed 23 March 2025]</a:t>
            </a:r>
          </a:p>
          <a:p>
            <a:r>
              <a:rPr lang="en-GB" sz="1400" b="1" dirty="0">
                <a:solidFill>
                  <a:schemeClr val="bg1"/>
                </a:solidFill>
                <a:latin typeface="Book Antiqua" panose="02040602050305030304" pitchFamily="18" charset="0"/>
              </a:rPr>
              <a:t>11,14   British Pilgrim Trust, </a:t>
            </a:r>
            <a:r>
              <a:rPr lang="en-GB" sz="1400" b="1" i="1" dirty="0">
                <a:solidFill>
                  <a:schemeClr val="bg1"/>
                </a:solidFill>
                <a:latin typeface="Book Antiqua" panose="02040602050305030304" pitchFamily="18" charset="0"/>
              </a:rPr>
              <a:t>Southern Way of St David,</a:t>
            </a:r>
            <a:r>
              <a:rPr lang="en-GB" sz="1400" b="1" dirty="0">
                <a:solidFill>
                  <a:schemeClr val="bg1"/>
                </a:solidFill>
                <a:latin typeface="Book Antiqua" panose="02040602050305030304" pitchFamily="18" charset="0"/>
              </a:rPr>
              <a:t>(2025), &lt; https://www.britishpilgrimage.org/portfolio/southern-way-of-st-david&gt; [accessed 27 March 2025].</a:t>
            </a:r>
            <a:endParaRPr lang="en-GB" sz="1400" b="1" i="1" dirty="0">
              <a:solidFill>
                <a:schemeClr val="bg1"/>
              </a:solidFill>
              <a:latin typeface="Book Antiqua" panose="02040602050305030304" pitchFamily="18" charset="0"/>
            </a:endParaRPr>
          </a:p>
          <a:p>
            <a:pPr marL="342900" indent="-342900">
              <a:buFontTx/>
              <a:buAutoNum type="arabicPlain" startAt="11"/>
            </a:pPr>
            <a:r>
              <a:rPr lang="en-GB" sz="1400" b="1" dirty="0">
                <a:solidFill>
                  <a:schemeClr val="bg1"/>
                </a:solidFill>
              </a:rPr>
              <a:t> </a:t>
            </a:r>
            <a:r>
              <a:rPr lang="en-GB" sz="1400" b="1" dirty="0">
                <a:solidFill>
                  <a:schemeClr val="bg1"/>
                </a:solidFill>
                <a:latin typeface="Book Antiqua" panose="02040602050305030304" pitchFamily="18" charset="0"/>
              </a:rPr>
              <a:t>St Davids Cathedral, </a:t>
            </a:r>
            <a:r>
              <a:rPr lang="en-GB" sz="1400" b="1" i="1" dirty="0">
                <a:solidFill>
                  <a:schemeClr val="bg1"/>
                </a:solidFill>
                <a:latin typeface="Book Antiqua" panose="02040602050305030304" pitchFamily="18" charset="0"/>
              </a:rPr>
              <a:t>The History of the Cathedral, </a:t>
            </a:r>
            <a:r>
              <a:rPr lang="en-GB" sz="1400" b="1" dirty="0">
                <a:solidFill>
                  <a:schemeClr val="bg1"/>
                </a:solidFill>
                <a:latin typeface="Book Antiqua" panose="02040602050305030304" pitchFamily="18" charset="0"/>
              </a:rPr>
              <a:t>(2025) &lt;https://www.stdavidscathedral.org.uk/history-cathedral&gt; [accessed 30 March 2025].</a:t>
            </a:r>
          </a:p>
          <a:p>
            <a:pPr marL="342900" indent="-342900">
              <a:buFontTx/>
              <a:buAutoNum type="arabicPlain" startAt="11"/>
            </a:pPr>
            <a:r>
              <a:rPr lang="en-GB" sz="1400" b="1" dirty="0">
                <a:solidFill>
                  <a:schemeClr val="bg1"/>
                </a:solidFill>
                <a:latin typeface="Book Antiqua" panose="02040602050305030304" pitchFamily="18" charset="0"/>
              </a:rPr>
              <a:t>Cadw, </a:t>
            </a:r>
            <a:r>
              <a:rPr lang="en-GB" sz="1400" b="1" i="1" dirty="0">
                <a:solidFill>
                  <a:schemeClr val="bg1"/>
                </a:solidFill>
                <a:latin typeface="Book Antiqua" panose="02040602050305030304" pitchFamily="18" charset="0"/>
              </a:rPr>
              <a:t>Heroes and Heroines of Wales Saint David </a:t>
            </a:r>
            <a:r>
              <a:rPr lang="en-GB" sz="1400" b="1" dirty="0">
                <a:solidFill>
                  <a:schemeClr val="bg1"/>
                </a:solidFill>
                <a:latin typeface="Book Antiqua" panose="02040602050305030304" pitchFamily="18" charset="0"/>
              </a:rPr>
              <a:t>(2013) &lt;http://cadw.gov.wales/sites/default/files/2019-05/Saint_David_EN.pdf&gt; [accessed 01 April 2025].</a:t>
            </a:r>
          </a:p>
          <a:p>
            <a:pPr marL="342900" indent="-342900">
              <a:buFontTx/>
              <a:buAutoNum type="arabicPlain" startAt="11"/>
            </a:pPr>
            <a:r>
              <a:rPr lang="en-GB" sz="1400" b="1" dirty="0" err="1">
                <a:solidFill>
                  <a:schemeClr val="bg1"/>
                </a:solidFill>
                <a:latin typeface="Book Antiqua" panose="02040602050305030304" pitchFamily="18" charset="0"/>
              </a:rPr>
              <a:t>Seintiau</a:t>
            </a:r>
            <a:r>
              <a:rPr lang="en-GB" sz="1400" b="1" dirty="0">
                <a:solidFill>
                  <a:schemeClr val="bg1"/>
                </a:solidFill>
                <a:latin typeface="Book Antiqua" panose="02040602050305030304" pitchFamily="18" charset="0"/>
              </a:rPr>
              <a:t> The Cult of Saints in Wales, </a:t>
            </a:r>
            <a:r>
              <a:rPr lang="en-GB" sz="1400" b="1" i="1" dirty="0">
                <a:solidFill>
                  <a:schemeClr val="bg1"/>
                </a:solidFill>
                <a:latin typeface="Book Antiqua" panose="02040602050305030304" pitchFamily="18" charset="0"/>
              </a:rPr>
              <a:t>David</a:t>
            </a:r>
            <a:r>
              <a:rPr lang="en-GB" sz="1400" b="1" dirty="0">
                <a:solidFill>
                  <a:schemeClr val="bg1"/>
                </a:solidFill>
                <a:latin typeface="Book Antiqua" panose="02040602050305030304" pitchFamily="18" charset="0"/>
              </a:rPr>
              <a:t>  (2025) &lt;https://seintiadur.saints.wales&gt;  [accessed 01 April 2025].</a:t>
            </a:r>
            <a:r>
              <a:rPr lang="en-GB" dirty="0">
                <a:solidFill>
                  <a:schemeClr val="bg1"/>
                </a:solidFill>
              </a:rPr>
              <a:t> </a:t>
            </a:r>
          </a:p>
          <a:p>
            <a:r>
              <a:rPr lang="en-GB" sz="1400" dirty="0">
                <a:solidFill>
                  <a:schemeClr val="bg1"/>
                </a:solidFill>
                <a:latin typeface="Book Antiqua" panose="02040602050305030304" pitchFamily="18" charset="0"/>
              </a:rPr>
              <a:t>15   </a:t>
            </a:r>
            <a:r>
              <a:rPr lang="en-GB" sz="1400" b="1" dirty="0">
                <a:solidFill>
                  <a:schemeClr val="bg1"/>
                </a:solidFill>
                <a:latin typeface="Book Antiqua" panose="02040602050305030304" pitchFamily="18" charset="0"/>
              </a:rPr>
              <a:t>University of Wales Trinity Saint David, </a:t>
            </a:r>
            <a:r>
              <a:rPr lang="en-GB" sz="1400" b="1" i="1" dirty="0">
                <a:solidFill>
                  <a:schemeClr val="bg1"/>
                </a:solidFill>
                <a:latin typeface="Book Antiqua" panose="02040602050305030304" pitchFamily="18" charset="0"/>
              </a:rPr>
              <a:t>History and Timeline </a:t>
            </a:r>
            <a:r>
              <a:rPr lang="en-GB" sz="1400" b="1" dirty="0">
                <a:solidFill>
                  <a:schemeClr val="bg1"/>
                </a:solidFill>
                <a:latin typeface="Book Antiqua" panose="02040602050305030304" pitchFamily="18" charset="0"/>
              </a:rPr>
              <a:t>(2025)&lt; https://www.uwtsd.ac.uk/about/history-and-timeline&gt;.</a:t>
            </a:r>
          </a:p>
          <a:p>
            <a:pPr marL="342900" indent="-342900">
              <a:buFontTx/>
              <a:buAutoNum type="arabicPlain" startAt="11"/>
            </a:pPr>
            <a:endParaRPr lang="en-GB" dirty="0">
              <a:solidFill>
                <a:schemeClr val="bg1"/>
              </a:solidFill>
            </a:endParaRPr>
          </a:p>
          <a:p>
            <a:pPr marL="342900" indent="-342900">
              <a:buFontTx/>
              <a:buAutoNum type="arabicPlain" startAt="11"/>
            </a:pPr>
            <a:endParaRPr lang="en-GB" dirty="0">
              <a:solidFill>
                <a:schemeClr val="bg1"/>
              </a:solidFill>
            </a:endParaRPr>
          </a:p>
          <a:p>
            <a:pPr marL="342900" indent="-342900">
              <a:buFontTx/>
              <a:buAutoNum type="arabicPlain" startAt="11"/>
            </a:pPr>
            <a:endParaRPr lang="en-GB" dirty="0">
              <a:solidFill>
                <a:schemeClr val="bg1"/>
              </a:solidFill>
            </a:endParaRPr>
          </a:p>
          <a:p>
            <a:pPr marL="342900" indent="-342900">
              <a:buFontTx/>
              <a:buAutoNum type="arabicPlain" startAt="11"/>
            </a:pPr>
            <a:endParaRPr lang="en-GB" dirty="0">
              <a:solidFill>
                <a:schemeClr val="bg1"/>
              </a:solidFill>
            </a:endParaRPr>
          </a:p>
          <a:p>
            <a:pPr marL="342900" indent="-342900">
              <a:buFontTx/>
              <a:buAutoNum type="arabicPlain" startAt="11"/>
            </a:pPr>
            <a:endParaRPr lang="en-GB" dirty="0">
              <a:solidFill>
                <a:schemeClr val="bg1"/>
              </a:solidFill>
            </a:endParaRPr>
          </a:p>
          <a:p>
            <a:pPr marL="342900" indent="-342900">
              <a:buFontTx/>
              <a:buAutoNum type="arabicPlain" startAt="11"/>
            </a:pPr>
            <a:endParaRPr lang="en-GB" dirty="0">
              <a:solidFill>
                <a:schemeClr val="bg1"/>
              </a:solidFill>
            </a:endParaRPr>
          </a:p>
          <a:p>
            <a:pPr marL="342900" indent="-342900">
              <a:buFontTx/>
              <a:buAutoNum type="arabicPlain" startAt="11"/>
            </a:pPr>
            <a:endParaRPr lang="en-GB" dirty="0">
              <a:solidFill>
                <a:schemeClr val="bg1"/>
              </a:solidFill>
            </a:endParaRPr>
          </a:p>
          <a:p>
            <a:pPr marL="342900" indent="-342900">
              <a:buAutoNum type="arabicPlain" startAt="11"/>
            </a:pPr>
            <a:endParaRPr lang="en-GB" dirty="0">
              <a:solidFill>
                <a:schemeClr val="bg1"/>
              </a:solidFill>
            </a:endParaRPr>
          </a:p>
          <a:p>
            <a:pPr marL="342900" indent="-342900">
              <a:buAutoNum type="arabicPlain" startAt="11"/>
            </a:pPr>
            <a:endParaRPr lang="en-GB" dirty="0">
              <a:solidFill>
                <a:schemeClr val="bg1"/>
              </a:solidFill>
            </a:endParaRPr>
          </a:p>
          <a:p>
            <a:pPr marL="342900" indent="-342900">
              <a:buAutoNum type="arabicPlain" startAt="11"/>
            </a:pPr>
            <a:endParaRPr lang="en-GB" dirty="0">
              <a:solidFill>
                <a:schemeClr val="bg1"/>
              </a:solidFill>
            </a:endParaRPr>
          </a:p>
          <a:p>
            <a:pPr marL="342900" indent="-342900">
              <a:buAutoNum type="arabicPlain" startAt="11"/>
            </a:pPr>
            <a:endParaRPr lang="en-GB" dirty="0">
              <a:solidFill>
                <a:schemeClr val="bg1"/>
              </a:solidFill>
            </a:endParaRPr>
          </a:p>
          <a:p>
            <a:pPr marL="342900" indent="-342900">
              <a:buAutoNum type="arabicPlain" startAt="11"/>
            </a:pPr>
            <a:endParaRPr lang="en-GB" dirty="0">
              <a:solidFill>
                <a:schemeClr val="bg1"/>
              </a:solidFill>
            </a:endParaRPr>
          </a:p>
          <a:p>
            <a:endParaRPr lang="en-GB" dirty="0">
              <a:solidFill>
                <a:schemeClr val="bg1"/>
              </a:solidFill>
              <a:latin typeface="Book Antiqua" panose="02040602050305030304" pitchFamily="18" charset="0"/>
            </a:endParaRPr>
          </a:p>
          <a:p>
            <a:pPr marL="342900" indent="-342900">
              <a:buFontTx/>
              <a:buAutoNum type="arabicPlain" startAt="8"/>
            </a:pPr>
            <a:endParaRPr lang="en-GB" dirty="0">
              <a:solidFill>
                <a:schemeClr val="bg1"/>
              </a:solidFill>
            </a:endParaRPr>
          </a:p>
          <a:p>
            <a:endParaRPr lang="en-GB" dirty="0">
              <a:solidFill>
                <a:schemeClr val="bg1"/>
              </a:solidFill>
            </a:endParaRPr>
          </a:p>
          <a:p>
            <a:pPr marL="342900" indent="-342900">
              <a:buFontTx/>
              <a:buAutoNum type="arabicPlain" startAt="8"/>
            </a:pPr>
            <a:endParaRPr lang="en-GB" dirty="0">
              <a:solidFill>
                <a:schemeClr val="bg1"/>
              </a:solidFill>
            </a:endParaRPr>
          </a:p>
          <a:p>
            <a:pPr marL="342900" indent="-342900">
              <a:buFontTx/>
              <a:buAutoNum type="arabicPlain" startAt="8"/>
            </a:pPr>
            <a:endParaRPr lang="en-GB" dirty="0">
              <a:solidFill>
                <a:schemeClr val="bg1"/>
              </a:solidFill>
            </a:endParaRPr>
          </a:p>
          <a:p>
            <a:pPr marL="342900" indent="-342900">
              <a:buAutoNum type="arabicPlain" startAt="8"/>
            </a:pPr>
            <a:endParaRPr lang="en-GB" sz="1800" b="1" dirty="0">
              <a:solidFill>
                <a:srgbClr val="FFFF00"/>
              </a:solidFill>
              <a:latin typeface="Book Antiqua" panose="02040602050305030304" pitchFamily="18" charset="0"/>
            </a:endParaRPr>
          </a:p>
          <a:p>
            <a:pPr marL="342900" indent="-342900">
              <a:buAutoNum type="arabicPlain" startAt="8"/>
            </a:pPr>
            <a:endParaRPr lang="en-GB" sz="1800" b="1" dirty="0">
              <a:solidFill>
                <a:srgbClr val="FFFF00"/>
              </a:solidFill>
              <a:latin typeface="Book Antiqua" panose="02040602050305030304" pitchFamily="18" charset="0"/>
            </a:endParaRPr>
          </a:p>
          <a:p>
            <a:endParaRPr lang="en-GB" b="1" dirty="0">
              <a:solidFill>
                <a:schemeClr val="bg1"/>
              </a:solidFill>
              <a:latin typeface="Book Antiqua" panose="02040602050305030304" pitchFamily="18" charset="0"/>
            </a:endParaRPr>
          </a:p>
          <a:p>
            <a:endParaRPr lang="en-GB" b="1" dirty="0">
              <a:solidFill>
                <a:schemeClr val="bg1"/>
              </a:solidFill>
              <a:latin typeface="Book Antiqua" panose="02040602050305030304" pitchFamily="18" charset="0"/>
            </a:endParaRPr>
          </a:p>
          <a:p>
            <a:endParaRPr lang="en-GB" b="1" dirty="0">
              <a:solidFill>
                <a:schemeClr val="bg1"/>
              </a:solidFill>
              <a:latin typeface="Book Antiqua" panose="02040602050305030304" pitchFamily="18" charset="0"/>
            </a:endParaRPr>
          </a:p>
        </p:txBody>
      </p:sp>
    </p:spTree>
    <p:extLst>
      <p:ext uri="{BB962C8B-B14F-4D97-AF65-F5344CB8AC3E}">
        <p14:creationId xmlns:p14="http://schemas.microsoft.com/office/powerpoint/2010/main" val="17944453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757</TotalTime>
  <Words>1952</Words>
  <Application>Microsoft Office PowerPoint</Application>
  <PresentationFormat>Widescreen</PresentationFormat>
  <Paragraphs>133</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Book Antiqua</vt:lpstr>
      <vt:lpstr>Open Sans</vt:lpstr>
      <vt:lpstr>Office Theme</vt:lpstr>
      <vt:lpstr>Saint David of Wales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Allison Hopkins</dc:creator>
  <cp:lastModifiedBy>Allison Hopkins</cp:lastModifiedBy>
  <cp:revision>76</cp:revision>
  <dcterms:created xsi:type="dcterms:W3CDTF">2025-03-29T12:27:13Z</dcterms:created>
  <dcterms:modified xsi:type="dcterms:W3CDTF">2025-04-02T11:29:51Z</dcterms:modified>
</cp:coreProperties>
</file>