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73" r:id="rId4"/>
    <p:sldId id="274" r:id="rId5"/>
    <p:sldId id="275" r:id="rId6"/>
    <p:sldId id="270" r:id="rId7"/>
    <p:sldId id="276" r:id="rId8"/>
    <p:sldId id="262" r:id="rId9"/>
    <p:sldId id="266"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a:gsLst>
            <a:gs pos="0">
              <a:srgbClr val="E2DBCA"/>
            </a:gs>
            <a:gs pos="100000">
              <a:srgbClr val="CAC3B1"/>
            </a:gs>
          </a:gsLst>
          <a:lin ang="5400000"/>
        </a:gradFill>
        <a:effectLst/>
      </p:bgPr>
    </p:bg>
    <p:spTree>
      <p:nvGrpSpPr>
        <p:cNvPr id="1" name=""/>
        <p:cNvGrpSpPr/>
        <p:nvPr/>
      </p:nvGrpSpPr>
      <p:grpSpPr>
        <a:xfrm>
          <a:off x="0" y="0"/>
          <a:ext cx="0" cy="0"/>
          <a:chOff x="0" y="0"/>
          <a:chExt cx="0" cy="0"/>
        </a:xfrm>
      </p:grpSpPr>
      <p:sp>
        <p:nvSpPr>
          <p:cNvPr id="2" name="Rectangle 15">
            <a:extLst>
              <a:ext uri="{FF2B5EF4-FFF2-40B4-BE49-F238E27FC236}">
                <a16:creationId xmlns:a16="http://schemas.microsoft.com/office/drawing/2014/main" id="{B2F14A93-96D7-F5D2-B101-75D980CD0C91}"/>
              </a:ext>
            </a:extLst>
          </p:cNvPr>
          <p:cNvSpPr/>
          <p:nvPr/>
        </p:nvSpPr>
        <p:spPr>
          <a:xfrm>
            <a:off x="0" y="0"/>
            <a:ext cx="12191996" cy="6858000"/>
          </a:xfrm>
          <a:prstGeom prst="rect">
            <a:avLst/>
          </a:prstGeom>
          <a:blipFill>
            <a:blip r:embed="rId2">
              <a:alphaModFix amt="45000"/>
            </a:blip>
            <a:tile sx="85518" sy="85518" algn="tl"/>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Rectangle 9">
            <a:extLst>
              <a:ext uri="{FF2B5EF4-FFF2-40B4-BE49-F238E27FC236}">
                <a16:creationId xmlns:a16="http://schemas.microsoft.com/office/drawing/2014/main" id="{F9DAE325-95DA-FC5A-9C4C-F9DD13071626}"/>
              </a:ext>
            </a:extLst>
          </p:cNvPr>
          <p:cNvSpPr/>
          <p:nvPr/>
        </p:nvSpPr>
        <p:spPr>
          <a:xfrm>
            <a:off x="1307866" y="1267733"/>
            <a:ext cx="9576264" cy="4307948"/>
          </a:xfrm>
          <a:prstGeom prst="rect">
            <a:avLst/>
          </a:prstGeom>
          <a:solidFill>
            <a:srgbClr val="FFFFFF"/>
          </a:solidFill>
          <a:ln cap="flat">
            <a:noFill/>
            <a:prstDash val="solid"/>
          </a:ln>
          <a:effectLst>
            <a:outerShdw dir="16200000" algn="tl">
              <a:srgbClr val="000000">
                <a:alpha val="66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Rectangle 10">
            <a:extLst>
              <a:ext uri="{FF2B5EF4-FFF2-40B4-BE49-F238E27FC236}">
                <a16:creationId xmlns:a16="http://schemas.microsoft.com/office/drawing/2014/main" id="{443068AA-57A5-0D57-C380-84634A10BCB6}"/>
              </a:ext>
            </a:extLst>
          </p:cNvPr>
          <p:cNvSpPr/>
          <p:nvPr/>
        </p:nvSpPr>
        <p:spPr>
          <a:xfrm>
            <a:off x="1447796" y="1411614"/>
            <a:ext cx="9296403" cy="4034771"/>
          </a:xfrm>
          <a:prstGeom prst="rect">
            <a:avLst/>
          </a:prstGeom>
          <a:noFill/>
          <a:ln w="6345" cap="sq">
            <a:solidFill>
              <a:srgbClr val="40404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Rectangle 14">
            <a:extLst>
              <a:ext uri="{FF2B5EF4-FFF2-40B4-BE49-F238E27FC236}">
                <a16:creationId xmlns:a16="http://schemas.microsoft.com/office/drawing/2014/main" id="{3055388B-5A7E-B8A4-A5F6-B1471EF48A1F}"/>
              </a:ext>
            </a:extLst>
          </p:cNvPr>
          <p:cNvSpPr/>
          <p:nvPr/>
        </p:nvSpPr>
        <p:spPr>
          <a:xfrm>
            <a:off x="5135883" y="1267733"/>
            <a:ext cx="1920240" cy="731520"/>
          </a:xfrm>
          <a:prstGeom prst="rect">
            <a:avLst/>
          </a:prstGeom>
          <a:solidFill>
            <a:srgbClr val="E3DED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3">
            <a:extLst>
              <a:ext uri="{FF2B5EF4-FFF2-40B4-BE49-F238E27FC236}">
                <a16:creationId xmlns:a16="http://schemas.microsoft.com/office/drawing/2014/main" id="{5E06EBDC-7571-E432-C7E4-86500A21FF41}"/>
              </a:ext>
            </a:extLst>
          </p:cNvPr>
          <p:cNvGrpSpPr/>
          <p:nvPr/>
        </p:nvGrpSpPr>
        <p:grpSpPr>
          <a:xfrm>
            <a:off x="5250183" y="1267733"/>
            <a:ext cx="1691640" cy="645292"/>
            <a:chOff x="5250183" y="1267733"/>
            <a:chExt cx="1691640" cy="645292"/>
          </a:xfrm>
        </p:grpSpPr>
        <p:cxnSp>
          <p:nvCxnSpPr>
            <p:cNvPr id="7" name="Straight Connector 16">
              <a:extLst>
                <a:ext uri="{FF2B5EF4-FFF2-40B4-BE49-F238E27FC236}">
                  <a16:creationId xmlns:a16="http://schemas.microsoft.com/office/drawing/2014/main" id="{FAA8BC25-AC0D-8E63-E682-BBF8F0EA334B}"/>
                </a:ext>
              </a:extLst>
            </p:cNvPr>
            <p:cNvCxnSpPr/>
            <p:nvPr/>
          </p:nvCxnSpPr>
          <p:spPr>
            <a:xfrm>
              <a:off x="5250183" y="1267733"/>
              <a:ext cx="0" cy="640080"/>
            </a:xfrm>
            <a:prstGeom prst="straightConnector1">
              <a:avLst/>
            </a:prstGeom>
            <a:noFill/>
            <a:ln w="6345" cap="flat">
              <a:solidFill>
                <a:srgbClr val="000000"/>
              </a:solidFill>
              <a:prstDash val="solid"/>
              <a:miter/>
            </a:ln>
          </p:spPr>
        </p:cxnSp>
        <p:cxnSp>
          <p:nvCxnSpPr>
            <p:cNvPr id="8" name="Straight Connector 17">
              <a:extLst>
                <a:ext uri="{FF2B5EF4-FFF2-40B4-BE49-F238E27FC236}">
                  <a16:creationId xmlns:a16="http://schemas.microsoft.com/office/drawing/2014/main" id="{421C2113-90C8-5518-69A4-5148A7DE159F}"/>
                </a:ext>
              </a:extLst>
            </p:cNvPr>
            <p:cNvCxnSpPr/>
            <p:nvPr/>
          </p:nvCxnSpPr>
          <p:spPr>
            <a:xfrm>
              <a:off x="6941823" y="1267733"/>
              <a:ext cx="0" cy="640080"/>
            </a:xfrm>
            <a:prstGeom prst="straightConnector1">
              <a:avLst/>
            </a:prstGeom>
            <a:noFill/>
            <a:ln w="6345" cap="flat">
              <a:solidFill>
                <a:srgbClr val="000000"/>
              </a:solidFill>
              <a:prstDash val="solid"/>
              <a:miter/>
            </a:ln>
          </p:spPr>
        </p:cxnSp>
        <p:cxnSp>
          <p:nvCxnSpPr>
            <p:cNvPr id="9" name="Straight Connector 18">
              <a:extLst>
                <a:ext uri="{FF2B5EF4-FFF2-40B4-BE49-F238E27FC236}">
                  <a16:creationId xmlns:a16="http://schemas.microsoft.com/office/drawing/2014/main" id="{9F908F86-12A2-DA51-3086-5C28611C26CB}"/>
                </a:ext>
              </a:extLst>
            </p:cNvPr>
            <p:cNvCxnSpPr/>
            <p:nvPr/>
          </p:nvCxnSpPr>
          <p:spPr>
            <a:xfrm>
              <a:off x="5250183" y="1913025"/>
              <a:ext cx="1691640" cy="0"/>
            </a:xfrm>
            <a:prstGeom prst="straightConnector1">
              <a:avLst/>
            </a:prstGeom>
            <a:noFill/>
            <a:ln w="6345" cap="flat">
              <a:solidFill>
                <a:srgbClr val="000000"/>
              </a:solidFill>
              <a:prstDash val="solid"/>
              <a:miter/>
            </a:ln>
          </p:spPr>
        </p:cxnSp>
      </p:grpSp>
      <p:sp>
        <p:nvSpPr>
          <p:cNvPr id="10" name="Title 1">
            <a:extLst>
              <a:ext uri="{FF2B5EF4-FFF2-40B4-BE49-F238E27FC236}">
                <a16:creationId xmlns:a16="http://schemas.microsoft.com/office/drawing/2014/main" id="{F4CCF6C9-DE3C-F073-3757-96C8FD2F1A64}"/>
              </a:ext>
            </a:extLst>
          </p:cNvPr>
          <p:cNvSpPr txBox="1">
            <a:spLocks noGrp="1"/>
          </p:cNvSpPr>
          <p:nvPr>
            <p:ph type="ctrTitle"/>
          </p:nvPr>
        </p:nvSpPr>
        <p:spPr>
          <a:xfrm>
            <a:off x="1561703" y="2091260"/>
            <a:ext cx="9068589" cy="2590796"/>
          </a:xfrm>
        </p:spPr>
        <p:txBody>
          <a:bodyPr anchorCtr="1">
            <a:noAutofit/>
          </a:bodyPr>
          <a:lstStyle>
            <a:lvl1pPr algn="ctr">
              <a:lnSpc>
                <a:spcPct val="83000"/>
              </a:lnSpc>
              <a:defRPr sz="7200" cap="all" spc="-100"/>
            </a:lvl1pPr>
          </a:lstStyle>
          <a:p>
            <a:pPr lvl="0"/>
            <a:r>
              <a:rPr lang="en-US"/>
              <a:t>Click to edit Master title style</a:t>
            </a:r>
          </a:p>
        </p:txBody>
      </p:sp>
      <p:sp>
        <p:nvSpPr>
          <p:cNvPr id="11" name="Subtitle 2">
            <a:extLst>
              <a:ext uri="{FF2B5EF4-FFF2-40B4-BE49-F238E27FC236}">
                <a16:creationId xmlns:a16="http://schemas.microsoft.com/office/drawing/2014/main" id="{38E3663A-CE68-3CF0-7ECE-45E248E88D59}"/>
              </a:ext>
            </a:extLst>
          </p:cNvPr>
          <p:cNvSpPr txBox="1">
            <a:spLocks noGrp="1"/>
          </p:cNvSpPr>
          <p:nvPr>
            <p:ph type="subTitle" idx="1"/>
          </p:nvPr>
        </p:nvSpPr>
        <p:spPr>
          <a:xfrm>
            <a:off x="1562096" y="4682066"/>
            <a:ext cx="9070848" cy="457200"/>
          </a:xfrm>
        </p:spPr>
        <p:txBody>
          <a:bodyPr anchorCtr="1"/>
          <a:lstStyle>
            <a:lvl1pPr marL="0" indent="0" algn="ctr">
              <a:spcBef>
                <a:spcPts val="0"/>
              </a:spcBef>
              <a:buNone/>
              <a:defRPr sz="1600" spc="80"/>
            </a:lvl1pPr>
          </a:lstStyle>
          <a:p>
            <a:pPr lvl="0"/>
            <a:r>
              <a:rPr lang="en-US"/>
              <a:t>Click to edit Master subtitle style</a:t>
            </a:r>
          </a:p>
        </p:txBody>
      </p:sp>
      <p:sp>
        <p:nvSpPr>
          <p:cNvPr id="12" name="Date Placeholder 19">
            <a:extLst>
              <a:ext uri="{FF2B5EF4-FFF2-40B4-BE49-F238E27FC236}">
                <a16:creationId xmlns:a16="http://schemas.microsoft.com/office/drawing/2014/main" id="{CE37897D-447A-129E-BA9F-5CD3070D96A5}"/>
              </a:ext>
            </a:extLst>
          </p:cNvPr>
          <p:cNvSpPr txBox="1">
            <a:spLocks noGrp="1"/>
          </p:cNvSpPr>
          <p:nvPr>
            <p:ph type="dt" sz="half" idx="7"/>
          </p:nvPr>
        </p:nvSpPr>
        <p:spPr>
          <a:xfrm>
            <a:off x="5318763" y="1341251"/>
            <a:ext cx="1554480" cy="527215"/>
          </a:xfrm>
        </p:spPr>
        <p:txBody>
          <a:bodyPr anchorCtr="1"/>
          <a:lstStyle>
            <a:lvl1pPr algn="ctr">
              <a:defRPr sz="1300">
                <a:solidFill>
                  <a:srgbClr val="000000"/>
                </a:solidFill>
              </a:defRPr>
            </a:lvl1pPr>
          </a:lstStyle>
          <a:p>
            <a:pPr lvl="0"/>
            <a:fld id="{8EB9998A-02AE-4892-8795-9CB919475841}" type="datetime1">
              <a:rPr lang="en-GB"/>
              <a:pPr lvl="0"/>
              <a:t>04/11/2024</a:t>
            </a:fld>
            <a:endParaRPr lang="en-GB"/>
          </a:p>
        </p:txBody>
      </p:sp>
      <p:sp>
        <p:nvSpPr>
          <p:cNvPr id="13" name="Footer Placeholder 20">
            <a:extLst>
              <a:ext uri="{FF2B5EF4-FFF2-40B4-BE49-F238E27FC236}">
                <a16:creationId xmlns:a16="http://schemas.microsoft.com/office/drawing/2014/main" id="{8F774F9C-D729-231B-E204-132EDAC9487A}"/>
              </a:ext>
            </a:extLst>
          </p:cNvPr>
          <p:cNvSpPr txBox="1">
            <a:spLocks noGrp="1"/>
          </p:cNvSpPr>
          <p:nvPr>
            <p:ph type="ftr" sz="quarter" idx="9"/>
          </p:nvPr>
        </p:nvSpPr>
        <p:spPr>
          <a:xfrm>
            <a:off x="1453896" y="5211055"/>
            <a:ext cx="5905496" cy="228600"/>
          </a:xfrm>
        </p:spPr>
        <p:txBody>
          <a:bodyPr anchorCtr="0"/>
          <a:lstStyle>
            <a:lvl1pPr algn="l">
              <a:defRPr/>
            </a:lvl1pPr>
          </a:lstStyle>
          <a:p>
            <a:pPr lvl="0"/>
            <a:endParaRPr lang="en-GB"/>
          </a:p>
        </p:txBody>
      </p:sp>
      <p:sp>
        <p:nvSpPr>
          <p:cNvPr id="14" name="Slide Number Placeholder 21">
            <a:extLst>
              <a:ext uri="{FF2B5EF4-FFF2-40B4-BE49-F238E27FC236}">
                <a16:creationId xmlns:a16="http://schemas.microsoft.com/office/drawing/2014/main" id="{C01952EA-FE2E-0BB0-39D9-84135F9FF10E}"/>
              </a:ext>
            </a:extLst>
          </p:cNvPr>
          <p:cNvSpPr txBox="1">
            <a:spLocks noGrp="1"/>
          </p:cNvSpPr>
          <p:nvPr>
            <p:ph type="sldNum" sz="quarter" idx="8"/>
          </p:nvPr>
        </p:nvSpPr>
        <p:spPr>
          <a:xfrm>
            <a:off x="8606918" y="5212080"/>
            <a:ext cx="2111879" cy="228600"/>
          </a:xfrm>
        </p:spPr>
        <p:txBody>
          <a:bodyPr/>
          <a:lstStyle>
            <a:lvl1pPr>
              <a:defRPr/>
            </a:lvl1pPr>
          </a:lstStyle>
          <a:p>
            <a:pPr lvl="0"/>
            <a:fld id="{A55CC0F2-045F-45A8-B5ED-01F082565C8F}" type="slidenum">
              <a:t>‹#›</a:t>
            </a:fld>
            <a:endParaRPr lang="en-GB"/>
          </a:p>
        </p:txBody>
      </p:sp>
    </p:spTree>
    <p:extLst>
      <p:ext uri="{BB962C8B-B14F-4D97-AF65-F5344CB8AC3E}">
        <p14:creationId xmlns:p14="http://schemas.microsoft.com/office/powerpoint/2010/main" val="3724969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EE355-DA78-466A-F3CE-BEE97A7473FA}"/>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7EA5F6A2-F3F4-0E7B-0658-7FBE20FC4A9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6">
            <a:extLst>
              <a:ext uri="{FF2B5EF4-FFF2-40B4-BE49-F238E27FC236}">
                <a16:creationId xmlns:a16="http://schemas.microsoft.com/office/drawing/2014/main" id="{3BCCCFFD-4076-60AF-D527-8D9F2D902D06}"/>
              </a:ext>
            </a:extLst>
          </p:cNvPr>
          <p:cNvSpPr txBox="1">
            <a:spLocks noGrp="1"/>
          </p:cNvSpPr>
          <p:nvPr>
            <p:ph type="dt" sz="half" idx="7"/>
          </p:nvPr>
        </p:nvSpPr>
        <p:spPr/>
        <p:txBody>
          <a:bodyPr/>
          <a:lstStyle>
            <a:lvl1pPr>
              <a:defRPr/>
            </a:lvl1pPr>
          </a:lstStyle>
          <a:p>
            <a:pPr lvl="0"/>
            <a:fld id="{5B0F37E2-AFB2-47A9-879E-8B9F9F612D41}" type="datetime1">
              <a:rPr lang="en-GB"/>
              <a:pPr lvl="0"/>
              <a:t>04/11/2024</a:t>
            </a:fld>
            <a:endParaRPr lang="en-GB"/>
          </a:p>
        </p:txBody>
      </p:sp>
      <p:sp>
        <p:nvSpPr>
          <p:cNvPr id="5" name="Footer Placeholder 7">
            <a:extLst>
              <a:ext uri="{FF2B5EF4-FFF2-40B4-BE49-F238E27FC236}">
                <a16:creationId xmlns:a16="http://schemas.microsoft.com/office/drawing/2014/main" id="{EA055CD9-CD22-BF42-0505-3DFF6D3CB891}"/>
              </a:ext>
            </a:extLst>
          </p:cNvPr>
          <p:cNvSpPr txBox="1">
            <a:spLocks noGrp="1"/>
          </p:cNvSpPr>
          <p:nvPr>
            <p:ph type="ftr" sz="quarter" idx="9"/>
          </p:nvPr>
        </p:nvSpPr>
        <p:spPr/>
        <p:txBody>
          <a:bodyPr/>
          <a:lstStyle>
            <a:lvl1pPr>
              <a:defRPr/>
            </a:lvl1pPr>
          </a:lstStyle>
          <a:p>
            <a:pPr lvl="0"/>
            <a:endParaRPr lang="en-GB"/>
          </a:p>
        </p:txBody>
      </p:sp>
      <p:sp>
        <p:nvSpPr>
          <p:cNvPr id="6" name="Slide Number Placeholder 8">
            <a:extLst>
              <a:ext uri="{FF2B5EF4-FFF2-40B4-BE49-F238E27FC236}">
                <a16:creationId xmlns:a16="http://schemas.microsoft.com/office/drawing/2014/main" id="{452D5D50-FD98-BDA3-DC7A-6E95948E2D15}"/>
              </a:ext>
            </a:extLst>
          </p:cNvPr>
          <p:cNvSpPr txBox="1">
            <a:spLocks noGrp="1"/>
          </p:cNvSpPr>
          <p:nvPr>
            <p:ph type="sldNum" sz="quarter" idx="8"/>
          </p:nvPr>
        </p:nvSpPr>
        <p:spPr/>
        <p:txBody>
          <a:bodyPr/>
          <a:lstStyle>
            <a:lvl1pPr>
              <a:defRPr/>
            </a:lvl1pPr>
          </a:lstStyle>
          <a:p>
            <a:pPr lvl="0"/>
            <a:fld id="{109D7029-F914-4B0F-B21C-09EFB2AA9B8B}" type="slidenum">
              <a:t>‹#›</a:t>
            </a:fld>
            <a:endParaRPr lang="en-GB"/>
          </a:p>
        </p:txBody>
      </p:sp>
    </p:spTree>
    <p:extLst>
      <p:ext uri="{BB962C8B-B14F-4D97-AF65-F5344CB8AC3E}">
        <p14:creationId xmlns:p14="http://schemas.microsoft.com/office/powerpoint/2010/main" val="425480378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a:gsLst>
            <a:gs pos="0">
              <a:srgbClr val="E2DBCA"/>
            </a:gs>
            <a:gs pos="100000">
              <a:srgbClr val="CAC3B1"/>
            </a:gs>
          </a:gsLst>
          <a:lin ang="5400000"/>
        </a:gradFill>
        <a:effectLst/>
      </p:bgPr>
    </p:bg>
    <p:spTree>
      <p:nvGrpSpPr>
        <p:cNvPr id="1" name=""/>
        <p:cNvGrpSpPr/>
        <p:nvPr/>
      </p:nvGrpSpPr>
      <p:grpSpPr>
        <a:xfrm>
          <a:off x="0" y="0"/>
          <a:ext cx="0" cy="0"/>
          <a:chOff x="0" y="0"/>
          <a:chExt cx="0" cy="0"/>
        </a:xfrm>
      </p:grpSpPr>
      <p:sp>
        <p:nvSpPr>
          <p:cNvPr id="2" name="Rectangle 21">
            <a:extLst>
              <a:ext uri="{FF2B5EF4-FFF2-40B4-BE49-F238E27FC236}">
                <a16:creationId xmlns:a16="http://schemas.microsoft.com/office/drawing/2014/main" id="{0A749C85-894F-E8BC-D073-21C9B6FB4751}"/>
              </a:ext>
            </a:extLst>
          </p:cNvPr>
          <p:cNvSpPr/>
          <p:nvPr/>
        </p:nvSpPr>
        <p:spPr>
          <a:xfrm>
            <a:off x="0" y="0"/>
            <a:ext cx="12191996" cy="6858000"/>
          </a:xfrm>
          <a:prstGeom prst="rect">
            <a:avLst/>
          </a:prstGeom>
          <a:blipFill>
            <a:blip r:embed="rId2">
              <a:alphaModFix amt="45000"/>
            </a:blip>
            <a:tile sx="85518" sy="85518" algn="tl"/>
          </a:blip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Rectangle 22">
            <a:extLst>
              <a:ext uri="{FF2B5EF4-FFF2-40B4-BE49-F238E27FC236}">
                <a16:creationId xmlns:a16="http://schemas.microsoft.com/office/drawing/2014/main" id="{227327AA-31A0-B535-91D9-CC2ECC54A03F}"/>
              </a:ext>
            </a:extLst>
          </p:cNvPr>
          <p:cNvSpPr/>
          <p:nvPr/>
        </p:nvSpPr>
        <p:spPr>
          <a:xfrm>
            <a:off x="1307866" y="1267733"/>
            <a:ext cx="9576264" cy="4307948"/>
          </a:xfrm>
          <a:prstGeom prst="rect">
            <a:avLst/>
          </a:prstGeom>
          <a:solidFill>
            <a:srgbClr val="FFFFFF"/>
          </a:solidFill>
          <a:ln cap="flat">
            <a:noFill/>
            <a:prstDash val="solid"/>
          </a:ln>
          <a:effectLst>
            <a:outerShdw dir="16200000" algn="tl">
              <a:srgbClr val="000000">
                <a:alpha val="66000"/>
              </a:srgbClr>
            </a:outerShdw>
          </a:effectLst>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Rectangle 23">
            <a:extLst>
              <a:ext uri="{FF2B5EF4-FFF2-40B4-BE49-F238E27FC236}">
                <a16:creationId xmlns:a16="http://schemas.microsoft.com/office/drawing/2014/main" id="{DBB0D73C-CD76-5A20-5642-9D4A0A53C37B}"/>
              </a:ext>
            </a:extLst>
          </p:cNvPr>
          <p:cNvSpPr/>
          <p:nvPr/>
        </p:nvSpPr>
        <p:spPr>
          <a:xfrm>
            <a:off x="1447796" y="1411614"/>
            <a:ext cx="9296403" cy="4034771"/>
          </a:xfrm>
          <a:prstGeom prst="rect">
            <a:avLst/>
          </a:prstGeom>
          <a:noFill/>
          <a:ln w="6345" cap="sq">
            <a:solidFill>
              <a:srgbClr val="404040"/>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5" name="Rectangle 29">
            <a:extLst>
              <a:ext uri="{FF2B5EF4-FFF2-40B4-BE49-F238E27FC236}">
                <a16:creationId xmlns:a16="http://schemas.microsoft.com/office/drawing/2014/main" id="{A1E091D8-25D0-D3ED-5F89-F0EE0CDEDD21}"/>
              </a:ext>
            </a:extLst>
          </p:cNvPr>
          <p:cNvSpPr/>
          <p:nvPr/>
        </p:nvSpPr>
        <p:spPr>
          <a:xfrm>
            <a:off x="5135883" y="1267733"/>
            <a:ext cx="1920240" cy="731520"/>
          </a:xfrm>
          <a:prstGeom prst="rect">
            <a:avLst/>
          </a:prstGeom>
          <a:solidFill>
            <a:srgbClr val="E3DED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grpSp>
        <p:nvGrpSpPr>
          <p:cNvPr id="6" name="Group 30">
            <a:extLst>
              <a:ext uri="{FF2B5EF4-FFF2-40B4-BE49-F238E27FC236}">
                <a16:creationId xmlns:a16="http://schemas.microsoft.com/office/drawing/2014/main" id="{1C98B3DD-4F23-919B-3D77-AE7576047D0C}"/>
              </a:ext>
            </a:extLst>
          </p:cNvPr>
          <p:cNvGrpSpPr/>
          <p:nvPr/>
        </p:nvGrpSpPr>
        <p:grpSpPr>
          <a:xfrm>
            <a:off x="5250183" y="1267733"/>
            <a:ext cx="1691640" cy="645292"/>
            <a:chOff x="5250183" y="1267733"/>
            <a:chExt cx="1691640" cy="645292"/>
          </a:xfrm>
        </p:grpSpPr>
        <p:cxnSp>
          <p:nvCxnSpPr>
            <p:cNvPr id="7" name="Straight Connector 31">
              <a:extLst>
                <a:ext uri="{FF2B5EF4-FFF2-40B4-BE49-F238E27FC236}">
                  <a16:creationId xmlns:a16="http://schemas.microsoft.com/office/drawing/2014/main" id="{F1266C1D-44B9-E00B-548D-5511F001897E}"/>
                </a:ext>
              </a:extLst>
            </p:cNvPr>
            <p:cNvCxnSpPr/>
            <p:nvPr/>
          </p:nvCxnSpPr>
          <p:spPr>
            <a:xfrm>
              <a:off x="5250183" y="1267733"/>
              <a:ext cx="0" cy="640080"/>
            </a:xfrm>
            <a:prstGeom prst="straightConnector1">
              <a:avLst/>
            </a:prstGeom>
            <a:noFill/>
            <a:ln w="6345" cap="flat">
              <a:solidFill>
                <a:srgbClr val="000000"/>
              </a:solidFill>
              <a:prstDash val="solid"/>
              <a:miter/>
            </a:ln>
          </p:spPr>
        </p:cxnSp>
        <p:cxnSp>
          <p:nvCxnSpPr>
            <p:cNvPr id="8" name="Straight Connector 32">
              <a:extLst>
                <a:ext uri="{FF2B5EF4-FFF2-40B4-BE49-F238E27FC236}">
                  <a16:creationId xmlns:a16="http://schemas.microsoft.com/office/drawing/2014/main" id="{5FEBBDD5-2B62-783F-C535-47FE03429141}"/>
                </a:ext>
              </a:extLst>
            </p:cNvPr>
            <p:cNvCxnSpPr/>
            <p:nvPr/>
          </p:nvCxnSpPr>
          <p:spPr>
            <a:xfrm>
              <a:off x="6941823" y="1267733"/>
              <a:ext cx="0" cy="640080"/>
            </a:xfrm>
            <a:prstGeom prst="straightConnector1">
              <a:avLst/>
            </a:prstGeom>
            <a:noFill/>
            <a:ln w="6345" cap="flat">
              <a:solidFill>
                <a:srgbClr val="000000"/>
              </a:solidFill>
              <a:prstDash val="solid"/>
              <a:miter/>
            </a:ln>
          </p:spPr>
        </p:cxnSp>
        <p:cxnSp>
          <p:nvCxnSpPr>
            <p:cNvPr id="9" name="Straight Connector 33">
              <a:extLst>
                <a:ext uri="{FF2B5EF4-FFF2-40B4-BE49-F238E27FC236}">
                  <a16:creationId xmlns:a16="http://schemas.microsoft.com/office/drawing/2014/main" id="{ECADD108-13C2-0A7A-0424-8C021C30C503}"/>
                </a:ext>
              </a:extLst>
            </p:cNvPr>
            <p:cNvCxnSpPr/>
            <p:nvPr/>
          </p:nvCxnSpPr>
          <p:spPr>
            <a:xfrm>
              <a:off x="5250183" y="1913025"/>
              <a:ext cx="1691640" cy="0"/>
            </a:xfrm>
            <a:prstGeom prst="straightConnector1">
              <a:avLst/>
            </a:prstGeom>
            <a:noFill/>
            <a:ln w="6345" cap="flat">
              <a:solidFill>
                <a:srgbClr val="000000"/>
              </a:solidFill>
              <a:prstDash val="solid"/>
              <a:miter/>
            </a:ln>
          </p:spPr>
        </p:cxnSp>
      </p:grpSp>
      <p:sp>
        <p:nvSpPr>
          <p:cNvPr id="10" name="Title 1">
            <a:extLst>
              <a:ext uri="{FF2B5EF4-FFF2-40B4-BE49-F238E27FC236}">
                <a16:creationId xmlns:a16="http://schemas.microsoft.com/office/drawing/2014/main" id="{28149967-2DE0-65A6-F413-2CC44E7225B0}"/>
              </a:ext>
            </a:extLst>
          </p:cNvPr>
          <p:cNvSpPr txBox="1">
            <a:spLocks noGrp="1"/>
          </p:cNvSpPr>
          <p:nvPr>
            <p:ph type="title"/>
          </p:nvPr>
        </p:nvSpPr>
        <p:spPr>
          <a:xfrm>
            <a:off x="1563624" y="2094305"/>
            <a:ext cx="9070848" cy="2587751"/>
          </a:xfrm>
        </p:spPr>
        <p:txBody>
          <a:bodyPr anchorCtr="1">
            <a:noAutofit/>
          </a:bodyPr>
          <a:lstStyle>
            <a:lvl1pPr algn="ctr">
              <a:lnSpc>
                <a:spcPct val="83000"/>
              </a:lnSpc>
              <a:defRPr sz="7200" cap="all" spc="-100"/>
            </a:lvl1pPr>
          </a:lstStyle>
          <a:p>
            <a:pPr lvl="0"/>
            <a:r>
              <a:rPr lang="en-US"/>
              <a:t>Click to edit Master title style</a:t>
            </a:r>
          </a:p>
        </p:txBody>
      </p:sp>
      <p:sp>
        <p:nvSpPr>
          <p:cNvPr id="11" name="Text Placeholder 2">
            <a:extLst>
              <a:ext uri="{FF2B5EF4-FFF2-40B4-BE49-F238E27FC236}">
                <a16:creationId xmlns:a16="http://schemas.microsoft.com/office/drawing/2014/main" id="{095AA2AB-6049-21B9-937D-2DC9F8453AC5}"/>
              </a:ext>
            </a:extLst>
          </p:cNvPr>
          <p:cNvSpPr txBox="1">
            <a:spLocks noGrp="1"/>
          </p:cNvSpPr>
          <p:nvPr>
            <p:ph type="body" idx="1"/>
          </p:nvPr>
        </p:nvSpPr>
        <p:spPr>
          <a:xfrm>
            <a:off x="1563624" y="4682066"/>
            <a:ext cx="9070848" cy="457200"/>
          </a:xfrm>
        </p:spPr>
        <p:txBody>
          <a:bodyPr anchorCtr="1"/>
          <a:lstStyle>
            <a:lvl1pPr marL="0" indent="0" algn="ctr">
              <a:buNone/>
              <a:defRPr sz="1600"/>
            </a:lvl1pPr>
          </a:lstStyle>
          <a:p>
            <a:pPr lvl="0"/>
            <a:r>
              <a:rPr lang="en-US"/>
              <a:t>Click to edit Master text styles</a:t>
            </a:r>
          </a:p>
        </p:txBody>
      </p:sp>
      <p:sp>
        <p:nvSpPr>
          <p:cNvPr id="12" name="Date Placeholder 3">
            <a:extLst>
              <a:ext uri="{FF2B5EF4-FFF2-40B4-BE49-F238E27FC236}">
                <a16:creationId xmlns:a16="http://schemas.microsoft.com/office/drawing/2014/main" id="{5398D24C-5257-8BFC-6B97-1A7338319955}"/>
              </a:ext>
            </a:extLst>
          </p:cNvPr>
          <p:cNvSpPr txBox="1">
            <a:spLocks noGrp="1"/>
          </p:cNvSpPr>
          <p:nvPr>
            <p:ph type="dt" sz="half" idx="7"/>
          </p:nvPr>
        </p:nvSpPr>
        <p:spPr>
          <a:xfrm>
            <a:off x="5321807" y="1344506"/>
            <a:ext cx="1554480" cy="530352"/>
          </a:xfrm>
        </p:spPr>
        <p:txBody>
          <a:bodyPr anchorCtr="1"/>
          <a:lstStyle>
            <a:lvl1pPr algn="ctr">
              <a:defRPr sz="1300">
                <a:solidFill>
                  <a:srgbClr val="000000"/>
                </a:solidFill>
              </a:defRPr>
            </a:lvl1pPr>
          </a:lstStyle>
          <a:p>
            <a:pPr lvl="0"/>
            <a:fld id="{2E892B5F-C66E-485F-B7A4-45C6C49BC056}" type="datetime1">
              <a:rPr lang="en-GB"/>
              <a:pPr lvl="0"/>
              <a:t>04/11/2024</a:t>
            </a:fld>
            <a:endParaRPr lang="en-GB"/>
          </a:p>
        </p:txBody>
      </p:sp>
      <p:sp>
        <p:nvSpPr>
          <p:cNvPr id="13" name="Footer Placeholder 4">
            <a:extLst>
              <a:ext uri="{FF2B5EF4-FFF2-40B4-BE49-F238E27FC236}">
                <a16:creationId xmlns:a16="http://schemas.microsoft.com/office/drawing/2014/main" id="{3B9F2EB7-55A5-DD7B-6828-6679049A52B8}"/>
              </a:ext>
            </a:extLst>
          </p:cNvPr>
          <p:cNvSpPr txBox="1">
            <a:spLocks noGrp="1"/>
          </p:cNvSpPr>
          <p:nvPr>
            <p:ph type="ftr" sz="quarter" idx="9"/>
          </p:nvPr>
        </p:nvSpPr>
        <p:spPr>
          <a:xfrm>
            <a:off x="1453548" y="5211055"/>
            <a:ext cx="5907024" cy="228600"/>
          </a:xfrm>
        </p:spPr>
        <p:txBody>
          <a:bodyPr anchorCtr="0"/>
          <a:lstStyle>
            <a:lvl1pPr algn="l">
              <a:defRPr/>
            </a:lvl1pPr>
          </a:lstStyle>
          <a:p>
            <a:pPr lvl="0"/>
            <a:endParaRPr lang="en-GB"/>
          </a:p>
        </p:txBody>
      </p:sp>
      <p:sp>
        <p:nvSpPr>
          <p:cNvPr id="14" name="Slide Number Placeholder 5">
            <a:extLst>
              <a:ext uri="{FF2B5EF4-FFF2-40B4-BE49-F238E27FC236}">
                <a16:creationId xmlns:a16="http://schemas.microsoft.com/office/drawing/2014/main" id="{FF9266B3-4F62-995F-F684-793046E54772}"/>
              </a:ext>
            </a:extLst>
          </p:cNvPr>
          <p:cNvSpPr txBox="1">
            <a:spLocks noGrp="1"/>
          </p:cNvSpPr>
          <p:nvPr>
            <p:ph type="sldNum" sz="quarter" idx="8"/>
          </p:nvPr>
        </p:nvSpPr>
        <p:spPr>
          <a:xfrm>
            <a:off x="8604504" y="5211055"/>
            <a:ext cx="2112263" cy="228600"/>
          </a:xfrm>
        </p:spPr>
        <p:txBody>
          <a:bodyPr/>
          <a:lstStyle>
            <a:lvl1pPr>
              <a:defRPr/>
            </a:lvl1pPr>
          </a:lstStyle>
          <a:p>
            <a:pPr lvl="0"/>
            <a:fld id="{9F47D925-E122-4241-9AD8-B4DF1D96E289}" type="slidenum">
              <a:t>‹#›</a:t>
            </a:fld>
            <a:endParaRPr lang="en-GB"/>
          </a:p>
        </p:txBody>
      </p:sp>
    </p:spTree>
    <p:extLst>
      <p:ext uri="{BB962C8B-B14F-4D97-AF65-F5344CB8AC3E}">
        <p14:creationId xmlns:p14="http://schemas.microsoft.com/office/powerpoint/2010/main" val="76032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7">
            <a:extLst>
              <a:ext uri="{FF2B5EF4-FFF2-40B4-BE49-F238E27FC236}">
                <a16:creationId xmlns:a16="http://schemas.microsoft.com/office/drawing/2014/main" id="{2781BD14-61FF-F0E8-3045-96734EBCADBF}"/>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60A548BF-1431-E4D8-30D9-4F59E3748991}"/>
              </a:ext>
            </a:extLst>
          </p:cNvPr>
          <p:cNvSpPr txBox="1">
            <a:spLocks noGrp="1"/>
          </p:cNvSpPr>
          <p:nvPr>
            <p:ph idx="1"/>
          </p:nvPr>
        </p:nvSpPr>
        <p:spPr>
          <a:xfrm>
            <a:off x="1066803" y="2103120"/>
            <a:ext cx="4754880" cy="3749039"/>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6455E77-5781-747B-1F02-B9EF728D42A6}"/>
              </a:ext>
            </a:extLst>
          </p:cNvPr>
          <p:cNvSpPr txBox="1">
            <a:spLocks noGrp="1"/>
          </p:cNvSpPr>
          <p:nvPr>
            <p:ph idx="2"/>
          </p:nvPr>
        </p:nvSpPr>
        <p:spPr>
          <a:xfrm>
            <a:off x="6370323" y="2103120"/>
            <a:ext cx="4754880" cy="3749039"/>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C01786-9C24-EE41-0D3C-EBCCCFD163C1}"/>
              </a:ext>
            </a:extLst>
          </p:cNvPr>
          <p:cNvSpPr txBox="1">
            <a:spLocks noGrp="1"/>
          </p:cNvSpPr>
          <p:nvPr>
            <p:ph type="dt" sz="half" idx="7"/>
          </p:nvPr>
        </p:nvSpPr>
        <p:spPr/>
        <p:txBody>
          <a:bodyPr/>
          <a:lstStyle>
            <a:lvl1pPr>
              <a:defRPr/>
            </a:lvl1pPr>
          </a:lstStyle>
          <a:p>
            <a:pPr lvl="0"/>
            <a:fld id="{655CEC56-89A6-4D2F-9F7E-DFFA86FE1C74}" type="datetime1">
              <a:rPr lang="en-GB"/>
              <a:pPr lvl="0"/>
              <a:t>04/11/2024</a:t>
            </a:fld>
            <a:endParaRPr lang="en-GB"/>
          </a:p>
        </p:txBody>
      </p:sp>
      <p:sp>
        <p:nvSpPr>
          <p:cNvPr id="6" name="Footer Placeholder 5">
            <a:extLst>
              <a:ext uri="{FF2B5EF4-FFF2-40B4-BE49-F238E27FC236}">
                <a16:creationId xmlns:a16="http://schemas.microsoft.com/office/drawing/2014/main" id="{E3B3D836-D725-C799-6B88-70C617250938}"/>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DBCBAF4C-48A4-B75A-277B-8714EFBDC04F}"/>
              </a:ext>
            </a:extLst>
          </p:cNvPr>
          <p:cNvSpPr txBox="1">
            <a:spLocks noGrp="1"/>
          </p:cNvSpPr>
          <p:nvPr>
            <p:ph type="sldNum" sz="quarter" idx="8"/>
          </p:nvPr>
        </p:nvSpPr>
        <p:spPr/>
        <p:txBody>
          <a:bodyPr/>
          <a:lstStyle>
            <a:lvl1pPr>
              <a:defRPr/>
            </a:lvl1pPr>
          </a:lstStyle>
          <a:p>
            <a:pPr lvl="0"/>
            <a:fld id="{281B14A9-FDC3-4DA9-9A7C-B6EB1AA677C5}" type="slidenum">
              <a:t>‹#›</a:t>
            </a:fld>
            <a:endParaRPr lang="en-GB"/>
          </a:p>
        </p:txBody>
      </p:sp>
    </p:spTree>
    <p:extLst>
      <p:ext uri="{BB962C8B-B14F-4D97-AF65-F5344CB8AC3E}">
        <p14:creationId xmlns:p14="http://schemas.microsoft.com/office/powerpoint/2010/main" val="2187420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3926A-3513-8DAC-CD20-456439EC9507}"/>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9E0E87C8-521F-4F0F-1A83-88EED8D396A2}"/>
              </a:ext>
            </a:extLst>
          </p:cNvPr>
          <p:cNvSpPr txBox="1">
            <a:spLocks noGrp="1"/>
          </p:cNvSpPr>
          <p:nvPr>
            <p:ph type="body" idx="1"/>
          </p:nvPr>
        </p:nvSpPr>
        <p:spPr>
          <a:xfrm>
            <a:off x="1069848" y="2074334"/>
            <a:ext cx="4754880" cy="640080"/>
          </a:xfrm>
        </p:spPr>
        <p:txBody>
          <a:bodyPr anchor="ctr" anchorCtr="1"/>
          <a:lstStyle>
            <a:lvl1pPr marL="0" indent="0" algn="ctr">
              <a:spcBef>
                <a:spcPts val="0"/>
              </a:spcBef>
              <a:buNone/>
              <a:defRPr sz="1900">
                <a:solidFill>
                  <a:srgbClr val="1485A4"/>
                </a:solidFill>
              </a:defRPr>
            </a:lvl1pPr>
          </a:lstStyle>
          <a:p>
            <a:pPr lvl="0"/>
            <a:r>
              <a:rPr lang="en-US"/>
              <a:t>Click to edit Master text styles</a:t>
            </a:r>
          </a:p>
        </p:txBody>
      </p:sp>
      <p:sp>
        <p:nvSpPr>
          <p:cNvPr id="4" name="Content Placeholder 3">
            <a:extLst>
              <a:ext uri="{FF2B5EF4-FFF2-40B4-BE49-F238E27FC236}">
                <a16:creationId xmlns:a16="http://schemas.microsoft.com/office/drawing/2014/main" id="{BA2EB8EC-7420-411F-C77E-E09C8E966D31}"/>
              </a:ext>
            </a:extLst>
          </p:cNvPr>
          <p:cNvSpPr txBox="1">
            <a:spLocks noGrp="1"/>
          </p:cNvSpPr>
          <p:nvPr>
            <p:ph idx="2"/>
          </p:nvPr>
        </p:nvSpPr>
        <p:spPr>
          <a:xfrm>
            <a:off x="1069848" y="2755901"/>
            <a:ext cx="4754880" cy="320040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C918C14-B0C8-7453-D7D6-9796B49DA6E5}"/>
              </a:ext>
            </a:extLst>
          </p:cNvPr>
          <p:cNvSpPr txBox="1">
            <a:spLocks noGrp="1"/>
          </p:cNvSpPr>
          <p:nvPr>
            <p:ph type="body" idx="3"/>
          </p:nvPr>
        </p:nvSpPr>
        <p:spPr>
          <a:xfrm>
            <a:off x="6373368" y="2074334"/>
            <a:ext cx="4754880" cy="640080"/>
          </a:xfrm>
        </p:spPr>
        <p:txBody>
          <a:bodyPr anchor="ctr" anchorCtr="1"/>
          <a:lstStyle>
            <a:lvl1pPr marL="0" indent="0" algn="ctr">
              <a:spcBef>
                <a:spcPts val="0"/>
              </a:spcBef>
              <a:buNone/>
              <a:defRPr sz="1900">
                <a:solidFill>
                  <a:srgbClr val="1485A4"/>
                </a:solidFill>
              </a:defRPr>
            </a:lvl1pPr>
          </a:lstStyle>
          <a:p>
            <a:pPr lvl="0"/>
            <a:r>
              <a:rPr lang="en-US"/>
              <a:t>Click to edit Master text styles</a:t>
            </a:r>
          </a:p>
        </p:txBody>
      </p:sp>
      <p:sp>
        <p:nvSpPr>
          <p:cNvPr id="6" name="Content Placeholder 5">
            <a:extLst>
              <a:ext uri="{FF2B5EF4-FFF2-40B4-BE49-F238E27FC236}">
                <a16:creationId xmlns:a16="http://schemas.microsoft.com/office/drawing/2014/main" id="{B2BEDE1B-0AF7-A00C-9094-769E8E34592E}"/>
              </a:ext>
            </a:extLst>
          </p:cNvPr>
          <p:cNvSpPr txBox="1">
            <a:spLocks noGrp="1"/>
          </p:cNvSpPr>
          <p:nvPr>
            <p:ph idx="4"/>
          </p:nvPr>
        </p:nvSpPr>
        <p:spPr>
          <a:xfrm>
            <a:off x="6373368" y="2756577"/>
            <a:ext cx="4754880" cy="320040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C1A9E3-7557-FBA4-5A37-F517580765F6}"/>
              </a:ext>
            </a:extLst>
          </p:cNvPr>
          <p:cNvSpPr txBox="1">
            <a:spLocks noGrp="1"/>
          </p:cNvSpPr>
          <p:nvPr>
            <p:ph type="dt" sz="half" idx="7"/>
          </p:nvPr>
        </p:nvSpPr>
        <p:spPr/>
        <p:txBody>
          <a:bodyPr/>
          <a:lstStyle>
            <a:lvl1pPr>
              <a:defRPr/>
            </a:lvl1pPr>
          </a:lstStyle>
          <a:p>
            <a:pPr lvl="0"/>
            <a:fld id="{85B20835-242D-4ECE-A24A-2E9562E2AA95}" type="datetime1">
              <a:rPr lang="en-GB"/>
              <a:pPr lvl="0"/>
              <a:t>04/11/2024</a:t>
            </a:fld>
            <a:endParaRPr lang="en-GB"/>
          </a:p>
        </p:txBody>
      </p:sp>
      <p:sp>
        <p:nvSpPr>
          <p:cNvPr id="8" name="Footer Placeholder 7">
            <a:extLst>
              <a:ext uri="{FF2B5EF4-FFF2-40B4-BE49-F238E27FC236}">
                <a16:creationId xmlns:a16="http://schemas.microsoft.com/office/drawing/2014/main" id="{D6B9787F-EB41-C209-D121-0F56A8592201}"/>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BB9C0915-46B4-AAAF-0022-46EB2B1CB990}"/>
              </a:ext>
            </a:extLst>
          </p:cNvPr>
          <p:cNvSpPr txBox="1">
            <a:spLocks noGrp="1"/>
          </p:cNvSpPr>
          <p:nvPr>
            <p:ph type="sldNum" sz="quarter" idx="8"/>
          </p:nvPr>
        </p:nvSpPr>
        <p:spPr/>
        <p:txBody>
          <a:bodyPr/>
          <a:lstStyle>
            <a:lvl1pPr>
              <a:defRPr/>
            </a:lvl1pPr>
          </a:lstStyle>
          <a:p>
            <a:pPr lvl="0"/>
            <a:fld id="{61D8C57E-3086-4868-A19E-63EBC568DC92}" type="slidenum">
              <a:t>‹#›</a:t>
            </a:fld>
            <a:endParaRPr lang="en-GB"/>
          </a:p>
        </p:txBody>
      </p:sp>
    </p:spTree>
    <p:extLst>
      <p:ext uri="{BB962C8B-B14F-4D97-AF65-F5344CB8AC3E}">
        <p14:creationId xmlns:p14="http://schemas.microsoft.com/office/powerpoint/2010/main" val="2198003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DF381-09B2-EBDA-F938-9AE5AA0BF20E}"/>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A776624D-5E03-1091-83F0-8CFCC0D74A29}"/>
              </a:ext>
            </a:extLst>
          </p:cNvPr>
          <p:cNvSpPr txBox="1">
            <a:spLocks noGrp="1"/>
          </p:cNvSpPr>
          <p:nvPr>
            <p:ph type="dt" sz="half" idx="7"/>
          </p:nvPr>
        </p:nvSpPr>
        <p:spPr/>
        <p:txBody>
          <a:bodyPr/>
          <a:lstStyle>
            <a:lvl1pPr>
              <a:defRPr/>
            </a:lvl1pPr>
          </a:lstStyle>
          <a:p>
            <a:pPr lvl="0"/>
            <a:fld id="{AD335EA9-BBF0-4C25-920A-6AF3CF291A96}" type="datetime1">
              <a:rPr lang="en-GB"/>
              <a:pPr lvl="0"/>
              <a:t>04/11/2024</a:t>
            </a:fld>
            <a:endParaRPr lang="en-GB"/>
          </a:p>
        </p:txBody>
      </p:sp>
      <p:sp>
        <p:nvSpPr>
          <p:cNvPr id="4" name="Footer Placeholder 3">
            <a:extLst>
              <a:ext uri="{FF2B5EF4-FFF2-40B4-BE49-F238E27FC236}">
                <a16:creationId xmlns:a16="http://schemas.microsoft.com/office/drawing/2014/main" id="{5B7F274C-EB90-0371-8AFD-E14556B9324E}"/>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30C14085-83D6-8757-85F8-944DB0158495}"/>
              </a:ext>
            </a:extLst>
          </p:cNvPr>
          <p:cNvSpPr txBox="1">
            <a:spLocks noGrp="1"/>
          </p:cNvSpPr>
          <p:nvPr>
            <p:ph type="sldNum" sz="quarter" idx="8"/>
          </p:nvPr>
        </p:nvSpPr>
        <p:spPr/>
        <p:txBody>
          <a:bodyPr/>
          <a:lstStyle>
            <a:lvl1pPr>
              <a:defRPr/>
            </a:lvl1pPr>
          </a:lstStyle>
          <a:p>
            <a:pPr lvl="0"/>
            <a:fld id="{98B6610C-C19C-49F5-922D-5B1A2BF7A7EB}" type="slidenum">
              <a:t>‹#›</a:t>
            </a:fld>
            <a:endParaRPr lang="en-GB"/>
          </a:p>
        </p:txBody>
      </p:sp>
    </p:spTree>
    <p:extLst>
      <p:ext uri="{BB962C8B-B14F-4D97-AF65-F5344CB8AC3E}">
        <p14:creationId xmlns:p14="http://schemas.microsoft.com/office/powerpoint/2010/main" val="2015966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EE95D5-078B-00D3-D288-0F7E9AA6A785}"/>
              </a:ext>
            </a:extLst>
          </p:cNvPr>
          <p:cNvSpPr txBox="1">
            <a:spLocks noGrp="1"/>
          </p:cNvSpPr>
          <p:nvPr>
            <p:ph type="dt" sz="half" idx="7"/>
          </p:nvPr>
        </p:nvSpPr>
        <p:spPr/>
        <p:txBody>
          <a:bodyPr/>
          <a:lstStyle>
            <a:lvl1pPr>
              <a:defRPr/>
            </a:lvl1pPr>
          </a:lstStyle>
          <a:p>
            <a:pPr lvl="0"/>
            <a:fld id="{7EF25D6D-4971-4309-98A4-79DB79540660}" type="datetime1">
              <a:rPr lang="en-GB"/>
              <a:pPr lvl="0"/>
              <a:t>04/11/2024</a:t>
            </a:fld>
            <a:endParaRPr lang="en-GB"/>
          </a:p>
        </p:txBody>
      </p:sp>
      <p:sp>
        <p:nvSpPr>
          <p:cNvPr id="3" name="Footer Placeholder 2">
            <a:extLst>
              <a:ext uri="{FF2B5EF4-FFF2-40B4-BE49-F238E27FC236}">
                <a16:creationId xmlns:a16="http://schemas.microsoft.com/office/drawing/2014/main" id="{85D2ABC5-7198-A190-0C86-A5A72BB5E362}"/>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6470C719-9571-13B2-E2C8-9AC5C592300B}"/>
              </a:ext>
            </a:extLst>
          </p:cNvPr>
          <p:cNvSpPr txBox="1">
            <a:spLocks noGrp="1"/>
          </p:cNvSpPr>
          <p:nvPr>
            <p:ph type="sldNum" sz="quarter" idx="8"/>
          </p:nvPr>
        </p:nvSpPr>
        <p:spPr/>
        <p:txBody>
          <a:bodyPr/>
          <a:lstStyle>
            <a:lvl1pPr>
              <a:defRPr/>
            </a:lvl1pPr>
          </a:lstStyle>
          <a:p>
            <a:pPr lvl="0"/>
            <a:fld id="{9087F0A8-F344-4A74-84E0-6D1EA1DB2F37}" type="slidenum">
              <a:t>‹#›</a:t>
            </a:fld>
            <a:endParaRPr lang="en-GB"/>
          </a:p>
        </p:txBody>
      </p:sp>
    </p:spTree>
    <p:extLst>
      <p:ext uri="{BB962C8B-B14F-4D97-AF65-F5344CB8AC3E}">
        <p14:creationId xmlns:p14="http://schemas.microsoft.com/office/powerpoint/2010/main" val="157153009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Rectangle 15">
            <a:extLst>
              <a:ext uri="{FF2B5EF4-FFF2-40B4-BE49-F238E27FC236}">
                <a16:creationId xmlns:a16="http://schemas.microsoft.com/office/drawing/2014/main" id="{DE00F1F2-FACE-20E5-11F5-37FA0AF77D69}"/>
              </a:ext>
            </a:extLst>
          </p:cNvPr>
          <p:cNvSpPr/>
          <p:nvPr/>
        </p:nvSpPr>
        <p:spPr>
          <a:xfrm>
            <a:off x="245525" y="237744"/>
            <a:ext cx="8531352" cy="6382512"/>
          </a:xfrm>
          <a:prstGeom prst="rect">
            <a:avLst/>
          </a:prstGeom>
          <a:solidFill>
            <a:srgbClr val="E3DED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Rectangle 14">
            <a:extLst>
              <a:ext uri="{FF2B5EF4-FFF2-40B4-BE49-F238E27FC236}">
                <a16:creationId xmlns:a16="http://schemas.microsoft.com/office/drawing/2014/main" id="{1326A007-0EC6-9E62-4D31-9083C9AC1E4B}"/>
              </a:ext>
            </a:extLst>
          </p:cNvPr>
          <p:cNvSpPr/>
          <p:nvPr/>
        </p:nvSpPr>
        <p:spPr>
          <a:xfrm>
            <a:off x="9020382" y="237744"/>
            <a:ext cx="2926080" cy="6382512"/>
          </a:xfrm>
          <a:prstGeom prst="rect">
            <a:avLst/>
          </a:prstGeom>
          <a:solidFill>
            <a:srgbClr val="1CADE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4" name="Title 1">
            <a:extLst>
              <a:ext uri="{FF2B5EF4-FFF2-40B4-BE49-F238E27FC236}">
                <a16:creationId xmlns:a16="http://schemas.microsoft.com/office/drawing/2014/main" id="{DDF1B184-43B1-C48E-FE2E-37A58377A494}"/>
              </a:ext>
            </a:extLst>
          </p:cNvPr>
          <p:cNvSpPr txBox="1">
            <a:spLocks noGrp="1"/>
          </p:cNvSpPr>
          <p:nvPr>
            <p:ph type="title"/>
          </p:nvPr>
        </p:nvSpPr>
        <p:spPr>
          <a:xfrm>
            <a:off x="9296403" y="607390"/>
            <a:ext cx="2430776" cy="1645920"/>
          </a:xfrm>
        </p:spPr>
        <p:txBody>
          <a:bodyPr anchor="b"/>
          <a:lstStyle>
            <a:lvl1pPr>
              <a:defRPr sz="2800">
                <a:solidFill>
                  <a:srgbClr val="FFFFFF"/>
                </a:solidFill>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97963A95-494E-6713-0154-0DE3981ED8BD}"/>
              </a:ext>
            </a:extLst>
          </p:cNvPr>
          <p:cNvSpPr txBox="1">
            <a:spLocks noGrp="1"/>
          </p:cNvSpPr>
          <p:nvPr>
            <p:ph idx="1"/>
          </p:nvPr>
        </p:nvSpPr>
        <p:spPr>
          <a:xfrm>
            <a:off x="685800" y="609603"/>
            <a:ext cx="7772400" cy="533399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6577A6A3-C57B-C922-6D16-AA23CEAFDF73}"/>
              </a:ext>
            </a:extLst>
          </p:cNvPr>
          <p:cNvSpPr txBox="1">
            <a:spLocks noGrp="1"/>
          </p:cNvSpPr>
          <p:nvPr>
            <p:ph type="body" idx="2"/>
          </p:nvPr>
        </p:nvSpPr>
        <p:spPr>
          <a:xfrm>
            <a:off x="9296403" y="2286000"/>
            <a:ext cx="2430776" cy="3505196"/>
          </a:xfrm>
        </p:spPr>
        <p:txBody>
          <a:bodyPr/>
          <a:lstStyle>
            <a:lvl1pPr marL="0" indent="0">
              <a:lnSpc>
                <a:spcPct val="110000"/>
              </a:lnSpc>
              <a:spcBef>
                <a:spcPts val="800"/>
              </a:spcBef>
              <a:buNone/>
              <a:defRPr sz="1400">
                <a:solidFill>
                  <a:srgbClr val="FFFFFF"/>
                </a:solidFill>
              </a:defRPr>
            </a:lvl1pPr>
          </a:lstStyle>
          <a:p>
            <a:pPr lvl="0"/>
            <a:r>
              <a:rPr lang="en-US"/>
              <a:t>Click to edit Master text styles</a:t>
            </a:r>
          </a:p>
        </p:txBody>
      </p:sp>
      <p:sp>
        <p:nvSpPr>
          <p:cNvPr id="7" name="Date Placeholder 7">
            <a:extLst>
              <a:ext uri="{FF2B5EF4-FFF2-40B4-BE49-F238E27FC236}">
                <a16:creationId xmlns:a16="http://schemas.microsoft.com/office/drawing/2014/main" id="{CE38E80F-BF2A-3B04-91D6-32DD97B39C50}"/>
              </a:ext>
            </a:extLst>
          </p:cNvPr>
          <p:cNvSpPr txBox="1">
            <a:spLocks noGrp="1"/>
          </p:cNvSpPr>
          <p:nvPr>
            <p:ph type="dt" sz="half" idx="7"/>
          </p:nvPr>
        </p:nvSpPr>
        <p:spPr/>
        <p:txBody>
          <a:bodyPr/>
          <a:lstStyle>
            <a:lvl1pPr>
              <a:defRPr/>
            </a:lvl1pPr>
          </a:lstStyle>
          <a:p>
            <a:pPr lvl="0"/>
            <a:fld id="{94354B16-8EAB-4667-9D6D-BD413F63AF3D}" type="datetime1">
              <a:rPr lang="en-GB"/>
              <a:pPr lvl="0"/>
              <a:t>04/11/2024</a:t>
            </a:fld>
            <a:endParaRPr lang="en-GB"/>
          </a:p>
        </p:txBody>
      </p:sp>
      <p:sp>
        <p:nvSpPr>
          <p:cNvPr id="8" name="Footer Placeholder 8">
            <a:extLst>
              <a:ext uri="{FF2B5EF4-FFF2-40B4-BE49-F238E27FC236}">
                <a16:creationId xmlns:a16="http://schemas.microsoft.com/office/drawing/2014/main" id="{BFA6FB1E-7D35-386D-2CA4-7C942EC3997E}"/>
              </a:ext>
            </a:extLst>
          </p:cNvPr>
          <p:cNvSpPr txBox="1">
            <a:spLocks noGrp="1"/>
          </p:cNvSpPr>
          <p:nvPr>
            <p:ph type="ftr" sz="quarter" idx="9"/>
          </p:nvPr>
        </p:nvSpPr>
        <p:spPr/>
        <p:txBody>
          <a:bodyPr anchorCtr="0"/>
          <a:lstStyle>
            <a:lvl1pPr algn="r">
              <a:defRPr/>
            </a:lvl1pPr>
          </a:lstStyle>
          <a:p>
            <a:pPr lvl="0"/>
            <a:endParaRPr lang="en-GB"/>
          </a:p>
        </p:txBody>
      </p:sp>
      <p:sp>
        <p:nvSpPr>
          <p:cNvPr id="9" name="Slide Number Placeholder 10">
            <a:extLst>
              <a:ext uri="{FF2B5EF4-FFF2-40B4-BE49-F238E27FC236}">
                <a16:creationId xmlns:a16="http://schemas.microsoft.com/office/drawing/2014/main" id="{B2F07BE1-7E46-4D09-523C-F5A4E51158E9}"/>
              </a:ext>
            </a:extLst>
          </p:cNvPr>
          <p:cNvSpPr txBox="1">
            <a:spLocks noGrp="1"/>
          </p:cNvSpPr>
          <p:nvPr>
            <p:ph type="sldNum" sz="quarter" idx="8"/>
          </p:nvPr>
        </p:nvSpPr>
        <p:spPr>
          <a:xfrm>
            <a:off x="10393673" y="6223004"/>
            <a:ext cx="1463040" cy="274320"/>
          </a:xfrm>
        </p:spPr>
        <p:txBody>
          <a:bodyPr/>
          <a:lstStyle>
            <a:lvl1pPr>
              <a:defRPr>
                <a:solidFill>
                  <a:srgbClr val="FFFFFF"/>
                </a:solidFill>
              </a:defRPr>
            </a:lvl1pPr>
          </a:lstStyle>
          <a:p>
            <a:pPr lvl="0"/>
            <a:fld id="{8D7C22B5-EA8C-403D-BFFB-DA5E4A392F81}" type="slidenum">
              <a:t>‹#›</a:t>
            </a:fld>
            <a:endParaRPr lang="en-GB"/>
          </a:p>
        </p:txBody>
      </p:sp>
      <p:sp>
        <p:nvSpPr>
          <p:cNvPr id="10" name="Rectangle 11">
            <a:extLst>
              <a:ext uri="{FF2B5EF4-FFF2-40B4-BE49-F238E27FC236}">
                <a16:creationId xmlns:a16="http://schemas.microsoft.com/office/drawing/2014/main" id="{D4A16CD6-0A0E-8549-4FF5-12242E03512D}"/>
              </a:ext>
            </a:extLst>
          </p:cNvPr>
          <p:cNvSpPr/>
          <p:nvPr/>
        </p:nvSpPr>
        <p:spPr>
          <a:xfrm>
            <a:off x="9157542" y="374904"/>
            <a:ext cx="2651760" cy="6108192"/>
          </a:xfrm>
          <a:prstGeom prst="rect">
            <a:avLst/>
          </a:prstGeom>
          <a:noFill/>
          <a:ln w="6345" cap="sq">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Tree>
    <p:extLst>
      <p:ext uri="{BB962C8B-B14F-4D97-AF65-F5344CB8AC3E}">
        <p14:creationId xmlns:p14="http://schemas.microsoft.com/office/powerpoint/2010/main" val="859647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4ABC2475-9A9C-C6DF-26E3-6F4090152CCD}"/>
              </a:ext>
            </a:extLst>
          </p:cNvPr>
          <p:cNvSpPr/>
          <p:nvPr/>
        </p:nvSpPr>
        <p:spPr>
          <a:xfrm>
            <a:off x="9020382" y="237744"/>
            <a:ext cx="2926080" cy="6382512"/>
          </a:xfrm>
          <a:prstGeom prst="rect">
            <a:avLst/>
          </a:prstGeom>
          <a:solidFill>
            <a:srgbClr val="1CADE4"/>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Title 1">
            <a:extLst>
              <a:ext uri="{FF2B5EF4-FFF2-40B4-BE49-F238E27FC236}">
                <a16:creationId xmlns:a16="http://schemas.microsoft.com/office/drawing/2014/main" id="{32BF5B46-B2F4-F965-3B9D-6A56E9A65CC0}"/>
              </a:ext>
            </a:extLst>
          </p:cNvPr>
          <p:cNvSpPr txBox="1">
            <a:spLocks noGrp="1"/>
          </p:cNvSpPr>
          <p:nvPr>
            <p:ph type="title"/>
          </p:nvPr>
        </p:nvSpPr>
        <p:spPr>
          <a:xfrm>
            <a:off x="9296403" y="603504"/>
            <a:ext cx="2432304" cy="1645920"/>
          </a:xfrm>
        </p:spPr>
        <p:txBody>
          <a:bodyPr anchor="b">
            <a:noAutofit/>
          </a:bodyPr>
          <a:lstStyle>
            <a:lvl1pPr>
              <a:defRPr sz="2800">
                <a:solidFill>
                  <a:srgbClr val="FFFFFF"/>
                </a:solidFill>
              </a:defRPr>
            </a:lvl1pPr>
          </a:lstStyle>
          <a:p>
            <a:pPr lvl="0"/>
            <a:r>
              <a:rPr lang="en-US"/>
              <a:t>Click to edit Master title style</a:t>
            </a:r>
          </a:p>
        </p:txBody>
      </p:sp>
      <p:sp>
        <p:nvSpPr>
          <p:cNvPr id="4" name="Picture Placeholder 2">
            <a:extLst>
              <a:ext uri="{FF2B5EF4-FFF2-40B4-BE49-F238E27FC236}">
                <a16:creationId xmlns:a16="http://schemas.microsoft.com/office/drawing/2014/main" id="{70396F19-4E58-E0F7-A5EC-BF53D393550A}"/>
              </a:ext>
            </a:extLst>
          </p:cNvPr>
          <p:cNvSpPr txBox="1">
            <a:spLocks noGrp="1"/>
          </p:cNvSpPr>
          <p:nvPr>
            <p:ph type="pic" idx="1"/>
          </p:nvPr>
        </p:nvSpPr>
        <p:spPr>
          <a:xfrm>
            <a:off x="228600" y="237744"/>
            <a:ext cx="8531352" cy="6382512"/>
          </a:xfrm>
          <a:solidFill>
            <a:srgbClr val="77CEEF"/>
          </a:solidFill>
        </p:spPr>
        <p:txBody>
          <a:bodyPr/>
          <a:lstStyle>
            <a:lvl1pPr marL="0" indent="0">
              <a:buNone/>
              <a:defRPr sz="3200"/>
            </a:lvl1pPr>
          </a:lstStyle>
          <a:p>
            <a:pPr lvl="0"/>
            <a:r>
              <a:rPr lang="en-US"/>
              <a:t>Click icon to add picture</a:t>
            </a:r>
          </a:p>
        </p:txBody>
      </p:sp>
      <p:sp>
        <p:nvSpPr>
          <p:cNvPr id="5" name="Text Placeholder 3">
            <a:extLst>
              <a:ext uri="{FF2B5EF4-FFF2-40B4-BE49-F238E27FC236}">
                <a16:creationId xmlns:a16="http://schemas.microsoft.com/office/drawing/2014/main" id="{09FEA0A1-B36F-5601-3A57-83BCBF67B231}"/>
              </a:ext>
            </a:extLst>
          </p:cNvPr>
          <p:cNvSpPr txBox="1">
            <a:spLocks noGrp="1"/>
          </p:cNvSpPr>
          <p:nvPr>
            <p:ph type="body" idx="2"/>
          </p:nvPr>
        </p:nvSpPr>
        <p:spPr>
          <a:xfrm>
            <a:off x="9296403" y="2286000"/>
            <a:ext cx="2432304" cy="3502151"/>
          </a:xfrm>
        </p:spPr>
        <p:txBody>
          <a:bodyPr/>
          <a:lstStyle>
            <a:lvl1pPr marL="0" indent="0">
              <a:lnSpc>
                <a:spcPct val="110000"/>
              </a:lnSpc>
              <a:spcBef>
                <a:spcPts val="800"/>
              </a:spcBef>
              <a:buNone/>
              <a:defRPr sz="1400">
                <a:solidFill>
                  <a:srgbClr val="FFFFFF"/>
                </a:solidFill>
              </a:defRPr>
            </a:lvl1pPr>
          </a:lstStyle>
          <a:p>
            <a:pPr lvl="0"/>
            <a:r>
              <a:rPr lang="en-US"/>
              <a:t>Click to edit Master text styles</a:t>
            </a:r>
          </a:p>
        </p:txBody>
      </p:sp>
      <p:sp>
        <p:nvSpPr>
          <p:cNvPr id="6" name="Date Placeholder 4">
            <a:extLst>
              <a:ext uri="{FF2B5EF4-FFF2-40B4-BE49-F238E27FC236}">
                <a16:creationId xmlns:a16="http://schemas.microsoft.com/office/drawing/2014/main" id="{594B1476-EC90-165D-1CE1-99D44CE568AF}"/>
              </a:ext>
            </a:extLst>
          </p:cNvPr>
          <p:cNvSpPr txBox="1">
            <a:spLocks noGrp="1"/>
          </p:cNvSpPr>
          <p:nvPr>
            <p:ph type="dt" sz="half" idx="7"/>
          </p:nvPr>
        </p:nvSpPr>
        <p:spPr/>
        <p:txBody>
          <a:bodyPr/>
          <a:lstStyle>
            <a:lvl1pPr>
              <a:defRPr>
                <a:solidFill>
                  <a:srgbClr val="FFFFFF"/>
                </a:solidFill>
                <a:effectLst>
                  <a:outerShdw dist="6348" dir="2700000">
                    <a:srgbClr val="000000"/>
                  </a:outerShdw>
                </a:effectLst>
              </a:defRPr>
            </a:lvl1pPr>
          </a:lstStyle>
          <a:p>
            <a:pPr lvl="0"/>
            <a:fld id="{B2D59F41-DF42-47F6-AC28-44E8772263D6}" type="datetime1">
              <a:rPr lang="en-GB"/>
              <a:pPr lvl="0"/>
              <a:t>04/11/2024</a:t>
            </a:fld>
            <a:endParaRPr lang="en-GB"/>
          </a:p>
        </p:txBody>
      </p:sp>
      <p:sp>
        <p:nvSpPr>
          <p:cNvPr id="7" name="Footer Placeholder 5">
            <a:extLst>
              <a:ext uri="{FF2B5EF4-FFF2-40B4-BE49-F238E27FC236}">
                <a16:creationId xmlns:a16="http://schemas.microsoft.com/office/drawing/2014/main" id="{588908FC-5CCF-A8B3-890E-66CA5DA014B8}"/>
              </a:ext>
            </a:extLst>
          </p:cNvPr>
          <p:cNvSpPr txBox="1">
            <a:spLocks noGrp="1"/>
          </p:cNvSpPr>
          <p:nvPr>
            <p:ph type="ftr" sz="quarter" idx="9"/>
          </p:nvPr>
        </p:nvSpPr>
        <p:spPr/>
        <p:txBody>
          <a:bodyPr anchorCtr="0"/>
          <a:lstStyle>
            <a:lvl1pPr algn="r" defTabSz="914400">
              <a:defRPr>
                <a:solidFill>
                  <a:srgbClr val="FFFFFF"/>
                </a:solidFill>
                <a:effectLst>
                  <a:outerShdw dist="6348" dir="2700000">
                    <a:srgbClr val="000000"/>
                  </a:outerShdw>
                </a:effectLst>
              </a:defRPr>
            </a:lvl1pPr>
          </a:lstStyle>
          <a:p>
            <a:pPr lvl="0"/>
            <a:endParaRPr lang="en-GB"/>
          </a:p>
        </p:txBody>
      </p:sp>
      <p:sp>
        <p:nvSpPr>
          <p:cNvPr id="8" name="Slide Number Placeholder 6">
            <a:extLst>
              <a:ext uri="{FF2B5EF4-FFF2-40B4-BE49-F238E27FC236}">
                <a16:creationId xmlns:a16="http://schemas.microsoft.com/office/drawing/2014/main" id="{A346754D-9876-AD13-2705-91606B38A08C}"/>
              </a:ext>
            </a:extLst>
          </p:cNvPr>
          <p:cNvSpPr txBox="1">
            <a:spLocks noGrp="1"/>
          </p:cNvSpPr>
          <p:nvPr>
            <p:ph type="sldNum" sz="quarter" idx="8"/>
          </p:nvPr>
        </p:nvSpPr>
        <p:spPr>
          <a:xfrm>
            <a:off x="10396728" y="6227064"/>
            <a:ext cx="1463040" cy="274320"/>
          </a:xfrm>
        </p:spPr>
        <p:txBody>
          <a:bodyPr/>
          <a:lstStyle>
            <a:lvl1pPr>
              <a:defRPr>
                <a:solidFill>
                  <a:srgbClr val="FFFFFF"/>
                </a:solidFill>
              </a:defRPr>
            </a:lvl1pPr>
          </a:lstStyle>
          <a:p>
            <a:pPr lvl="0"/>
            <a:fld id="{6B7BF323-405E-46F5-810D-62104704FEC3}" type="slidenum">
              <a:t>‹#›</a:t>
            </a:fld>
            <a:endParaRPr lang="en-GB"/>
          </a:p>
        </p:txBody>
      </p:sp>
      <p:sp>
        <p:nvSpPr>
          <p:cNvPr id="9" name="Rectangle 9">
            <a:extLst>
              <a:ext uri="{FF2B5EF4-FFF2-40B4-BE49-F238E27FC236}">
                <a16:creationId xmlns:a16="http://schemas.microsoft.com/office/drawing/2014/main" id="{E16E54D0-7476-8A01-5C96-D217BF7300DA}"/>
              </a:ext>
            </a:extLst>
          </p:cNvPr>
          <p:cNvSpPr/>
          <p:nvPr/>
        </p:nvSpPr>
        <p:spPr>
          <a:xfrm>
            <a:off x="9157542" y="374904"/>
            <a:ext cx="2651760" cy="6108192"/>
          </a:xfrm>
          <a:prstGeom prst="rect">
            <a:avLst/>
          </a:prstGeom>
          <a:noFill/>
          <a:ln w="6345" cap="sq">
            <a:solidFill>
              <a:srgbClr val="FFFFFF"/>
            </a:solidFill>
            <a:prstDash val="solid"/>
            <a:miter/>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Tree>
    <p:extLst>
      <p:ext uri="{BB962C8B-B14F-4D97-AF65-F5344CB8AC3E}">
        <p14:creationId xmlns:p14="http://schemas.microsoft.com/office/powerpoint/2010/main" val="3606299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11FF8-05EA-A747-12D9-003A0C4034CF}"/>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5FE2ECC1-0EEF-6572-9607-33A13BFA85C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2BD012-F360-A223-EA9E-087F663D7133}"/>
              </a:ext>
            </a:extLst>
          </p:cNvPr>
          <p:cNvSpPr txBox="1">
            <a:spLocks noGrp="1"/>
          </p:cNvSpPr>
          <p:nvPr>
            <p:ph type="dt" sz="half" idx="7"/>
          </p:nvPr>
        </p:nvSpPr>
        <p:spPr/>
        <p:txBody>
          <a:bodyPr/>
          <a:lstStyle>
            <a:lvl1pPr>
              <a:defRPr/>
            </a:lvl1pPr>
          </a:lstStyle>
          <a:p>
            <a:pPr lvl="0"/>
            <a:fld id="{ED580585-CE33-4FE4-8048-D187C6D758A9}" type="datetime1">
              <a:rPr lang="en-GB"/>
              <a:pPr lvl="0"/>
              <a:t>04/11/2024</a:t>
            </a:fld>
            <a:endParaRPr lang="en-GB"/>
          </a:p>
        </p:txBody>
      </p:sp>
      <p:sp>
        <p:nvSpPr>
          <p:cNvPr id="5" name="Footer Placeholder 4">
            <a:extLst>
              <a:ext uri="{FF2B5EF4-FFF2-40B4-BE49-F238E27FC236}">
                <a16:creationId xmlns:a16="http://schemas.microsoft.com/office/drawing/2014/main" id="{85E95215-9EC2-D521-EA3F-9BB739202E6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A92743DF-2FA0-DCF8-16D4-72FA4D2DC8EE}"/>
              </a:ext>
            </a:extLst>
          </p:cNvPr>
          <p:cNvSpPr txBox="1">
            <a:spLocks noGrp="1"/>
          </p:cNvSpPr>
          <p:nvPr>
            <p:ph type="sldNum" sz="quarter" idx="8"/>
          </p:nvPr>
        </p:nvSpPr>
        <p:spPr/>
        <p:txBody>
          <a:bodyPr/>
          <a:lstStyle>
            <a:lvl1pPr>
              <a:defRPr/>
            </a:lvl1pPr>
          </a:lstStyle>
          <a:p>
            <a:pPr lvl="0"/>
            <a:fld id="{40FE81F2-586F-4195-B3B0-4440E4D94841}" type="slidenum">
              <a:t>‹#›</a:t>
            </a:fld>
            <a:endParaRPr lang="en-GB"/>
          </a:p>
        </p:txBody>
      </p:sp>
    </p:spTree>
    <p:extLst>
      <p:ext uri="{BB962C8B-B14F-4D97-AF65-F5344CB8AC3E}">
        <p14:creationId xmlns:p14="http://schemas.microsoft.com/office/powerpoint/2010/main" val="3810936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68546E-B9A9-A0CD-A104-70097CE97BFA}"/>
              </a:ext>
            </a:extLst>
          </p:cNvPr>
          <p:cNvSpPr txBox="1">
            <a:spLocks noGrp="1"/>
          </p:cNvSpPr>
          <p:nvPr>
            <p:ph type="title" orient="vert"/>
          </p:nvPr>
        </p:nvSpPr>
        <p:spPr>
          <a:xfrm>
            <a:off x="8991596" y="761996"/>
            <a:ext cx="2362196" cy="5257800"/>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E358ABF-3A6D-1C00-0FA4-4D8ED8AAFB6D}"/>
              </a:ext>
            </a:extLst>
          </p:cNvPr>
          <p:cNvSpPr txBox="1">
            <a:spLocks noGrp="1"/>
          </p:cNvSpPr>
          <p:nvPr>
            <p:ph type="body" orient="vert" idx="1"/>
          </p:nvPr>
        </p:nvSpPr>
        <p:spPr>
          <a:xfrm>
            <a:off x="838203" y="761996"/>
            <a:ext cx="8077196" cy="525780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D73E16-7D39-4ED1-629C-CF12593282E1}"/>
              </a:ext>
            </a:extLst>
          </p:cNvPr>
          <p:cNvSpPr txBox="1">
            <a:spLocks noGrp="1"/>
          </p:cNvSpPr>
          <p:nvPr>
            <p:ph type="dt" sz="half" idx="7"/>
          </p:nvPr>
        </p:nvSpPr>
        <p:spPr/>
        <p:txBody>
          <a:bodyPr/>
          <a:lstStyle>
            <a:lvl1pPr>
              <a:defRPr/>
            </a:lvl1pPr>
          </a:lstStyle>
          <a:p>
            <a:pPr lvl="0"/>
            <a:fld id="{CD50F463-71D8-4D64-B04C-1BD6F664C0A4}" type="datetime1">
              <a:rPr lang="en-GB"/>
              <a:pPr lvl="0"/>
              <a:t>04/11/2024</a:t>
            </a:fld>
            <a:endParaRPr lang="en-GB"/>
          </a:p>
        </p:txBody>
      </p:sp>
      <p:sp>
        <p:nvSpPr>
          <p:cNvPr id="5" name="Footer Placeholder 4">
            <a:extLst>
              <a:ext uri="{FF2B5EF4-FFF2-40B4-BE49-F238E27FC236}">
                <a16:creationId xmlns:a16="http://schemas.microsoft.com/office/drawing/2014/main" id="{6BC8C0BB-D042-C3F7-E319-38EE7B1BE4F9}"/>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3FB54C0-2740-014F-A1FD-D74A396675E7}"/>
              </a:ext>
            </a:extLst>
          </p:cNvPr>
          <p:cNvSpPr txBox="1">
            <a:spLocks noGrp="1"/>
          </p:cNvSpPr>
          <p:nvPr>
            <p:ph type="sldNum" sz="quarter" idx="8"/>
          </p:nvPr>
        </p:nvSpPr>
        <p:spPr/>
        <p:txBody>
          <a:bodyPr/>
          <a:lstStyle>
            <a:lvl1pPr>
              <a:defRPr/>
            </a:lvl1pPr>
          </a:lstStyle>
          <a:p>
            <a:pPr lvl="0"/>
            <a:fld id="{F929B331-D1D8-46CF-97A1-0E4BBD28F272}" type="slidenum">
              <a:t>‹#›</a:t>
            </a:fld>
            <a:endParaRPr lang="en-GB"/>
          </a:p>
        </p:txBody>
      </p:sp>
    </p:spTree>
    <p:extLst>
      <p:ext uri="{BB962C8B-B14F-4D97-AF65-F5344CB8AC3E}">
        <p14:creationId xmlns:p14="http://schemas.microsoft.com/office/powerpoint/2010/main" val="2806871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2B527FB9-D753-7E78-6990-956E78D0E339}"/>
              </a:ext>
            </a:extLst>
          </p:cNvPr>
          <p:cNvSpPr/>
          <p:nvPr/>
        </p:nvSpPr>
        <p:spPr>
          <a:xfrm>
            <a:off x="234699" y="237744"/>
            <a:ext cx="11722608" cy="6382512"/>
          </a:xfrm>
          <a:prstGeom prst="rect">
            <a:avLst/>
          </a:prstGeom>
          <a:solidFill>
            <a:srgbClr val="E3DED1"/>
          </a:solidFill>
          <a:ln cap="flat">
            <a:noFill/>
            <a:prstDash val="solid"/>
          </a:ln>
        </p:spPr>
        <p:txBody>
          <a:bodyPr vert="horz" wrap="square" lIns="0" tIns="0" rIns="0" bIns="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Title Placeholder 1">
            <a:extLst>
              <a:ext uri="{FF2B5EF4-FFF2-40B4-BE49-F238E27FC236}">
                <a16:creationId xmlns:a16="http://schemas.microsoft.com/office/drawing/2014/main" id="{9EDC7200-EBE2-4FB2-A2EF-B4F42764B2CD}"/>
              </a:ext>
            </a:extLst>
          </p:cNvPr>
          <p:cNvSpPr txBox="1">
            <a:spLocks noGrp="1"/>
          </p:cNvSpPr>
          <p:nvPr>
            <p:ph type="title"/>
          </p:nvPr>
        </p:nvSpPr>
        <p:spPr>
          <a:xfrm>
            <a:off x="1066803" y="642594"/>
            <a:ext cx="10058400" cy="1371600"/>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4" name="Text Placeholder 2">
            <a:extLst>
              <a:ext uri="{FF2B5EF4-FFF2-40B4-BE49-F238E27FC236}">
                <a16:creationId xmlns:a16="http://schemas.microsoft.com/office/drawing/2014/main" id="{FA65DCA3-A69F-726C-AEC3-B52C699A8B5A}"/>
              </a:ext>
            </a:extLst>
          </p:cNvPr>
          <p:cNvSpPr txBox="1">
            <a:spLocks noGrp="1"/>
          </p:cNvSpPr>
          <p:nvPr>
            <p:ph type="body" idx="1"/>
          </p:nvPr>
        </p:nvSpPr>
        <p:spPr>
          <a:xfrm>
            <a:off x="1066803" y="2103120"/>
            <a:ext cx="10058400" cy="3931920"/>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DD5CF76-F3B3-87C4-BB00-68B1B471442A}"/>
              </a:ext>
            </a:extLst>
          </p:cNvPr>
          <p:cNvSpPr txBox="1">
            <a:spLocks noGrp="1"/>
          </p:cNvSpPr>
          <p:nvPr>
            <p:ph type="dt" sz="half" idx="2"/>
          </p:nvPr>
        </p:nvSpPr>
        <p:spPr>
          <a:xfrm>
            <a:off x="274320" y="6307668"/>
            <a:ext cx="2743200" cy="274320"/>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GB" sz="1000" b="0" i="0" u="none" strike="noStrike" kern="1200" cap="none" spc="0" baseline="0">
                <a:solidFill>
                  <a:srgbClr val="404040"/>
                </a:solidFill>
                <a:uFillTx/>
                <a:latin typeface="Century Gothic"/>
              </a:defRPr>
            </a:lvl1pPr>
          </a:lstStyle>
          <a:p>
            <a:pPr lvl="0"/>
            <a:fld id="{BDE7853A-2A48-428F-9038-E0A35393FD04}" type="datetime1">
              <a:rPr lang="en-GB"/>
              <a:pPr lvl="0"/>
              <a:t>04/11/2024</a:t>
            </a:fld>
            <a:endParaRPr lang="en-GB"/>
          </a:p>
        </p:txBody>
      </p:sp>
      <p:sp>
        <p:nvSpPr>
          <p:cNvPr id="6" name="Footer Placeholder 4">
            <a:extLst>
              <a:ext uri="{FF2B5EF4-FFF2-40B4-BE49-F238E27FC236}">
                <a16:creationId xmlns:a16="http://schemas.microsoft.com/office/drawing/2014/main" id="{D16CF060-B003-406F-B841-78BDEEDE011C}"/>
              </a:ext>
            </a:extLst>
          </p:cNvPr>
          <p:cNvSpPr txBox="1">
            <a:spLocks noGrp="1"/>
          </p:cNvSpPr>
          <p:nvPr>
            <p:ph type="ftr" sz="quarter" idx="3"/>
          </p:nvPr>
        </p:nvSpPr>
        <p:spPr>
          <a:xfrm>
            <a:off x="3489963" y="6307668"/>
            <a:ext cx="5212080" cy="274320"/>
          </a:xfrm>
          <a:prstGeom prst="rect">
            <a:avLst/>
          </a:prstGeom>
          <a:noFill/>
          <a:ln>
            <a:noFill/>
          </a:ln>
        </p:spPr>
        <p:txBody>
          <a:bodyPr vert="horz" wrap="square" lIns="91440" tIns="45720" rIns="91440" bIns="45720" anchor="b" anchorCtr="1" compatLnSpc="1">
            <a:noAutofit/>
          </a:bodyPr>
          <a:lstStyle>
            <a:lvl1pPr marL="0" marR="0" lvl="0" indent="0" algn="ctr" defTabSz="457200" rtl="0" fontAlgn="auto" hangingPunct="1">
              <a:lnSpc>
                <a:spcPct val="100000"/>
              </a:lnSpc>
              <a:spcBef>
                <a:spcPts val="0"/>
              </a:spcBef>
              <a:spcAft>
                <a:spcPts val="0"/>
              </a:spcAft>
              <a:buNone/>
              <a:tabLst/>
              <a:defRPr lang="en-GB" sz="1000" b="0" i="0" u="none" strike="noStrike" kern="1200" cap="none" spc="0" baseline="0">
                <a:solidFill>
                  <a:srgbClr val="404040"/>
                </a:solidFill>
                <a:uFillTx/>
                <a:latin typeface="Century Gothic"/>
              </a:defRPr>
            </a:lvl1pPr>
          </a:lstStyle>
          <a:p>
            <a:pPr lvl="0"/>
            <a:endParaRPr lang="en-GB"/>
          </a:p>
        </p:txBody>
      </p:sp>
      <p:sp>
        <p:nvSpPr>
          <p:cNvPr id="7" name="Slide Number Placeholder 5">
            <a:extLst>
              <a:ext uri="{FF2B5EF4-FFF2-40B4-BE49-F238E27FC236}">
                <a16:creationId xmlns:a16="http://schemas.microsoft.com/office/drawing/2014/main" id="{05A52194-258D-AAF7-E871-B49AC20CBE72}"/>
              </a:ext>
            </a:extLst>
          </p:cNvPr>
          <p:cNvSpPr txBox="1">
            <a:spLocks noGrp="1"/>
          </p:cNvSpPr>
          <p:nvPr>
            <p:ph type="sldNum" sz="quarter" idx="4"/>
          </p:nvPr>
        </p:nvSpPr>
        <p:spPr>
          <a:xfrm>
            <a:off x="10469880" y="6307668"/>
            <a:ext cx="1463040" cy="274320"/>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GB" sz="1000" b="0" i="0" u="none" strike="noStrike" kern="1200" cap="none" spc="0" baseline="0">
                <a:solidFill>
                  <a:srgbClr val="404040"/>
                </a:solidFill>
                <a:uFillTx/>
                <a:latin typeface="Century Gothic"/>
              </a:defRPr>
            </a:lvl1pPr>
          </a:lstStyle>
          <a:p>
            <a:pPr lvl="0"/>
            <a:fld id="{C91F3B13-6361-4F11-8232-005C4CCFE010}"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800" b="0" i="0" u="none" strike="noStrike" kern="1200" cap="none" spc="0" baseline="0">
          <a:solidFill>
            <a:srgbClr val="262626"/>
          </a:solidFill>
          <a:uFillTx/>
          <a:latin typeface="Century Gothic"/>
        </a:defRPr>
      </a:lvl1pPr>
    </p:titleStyle>
    <p:bodyStyle>
      <a:lvl1pPr marL="182880" marR="0" lvl="0" indent="-182880" algn="l" defTabSz="914400" rtl="0" fontAlgn="auto" hangingPunct="1">
        <a:lnSpc>
          <a:spcPct val="100000"/>
        </a:lnSpc>
        <a:spcBef>
          <a:spcPts val="900"/>
        </a:spcBef>
        <a:spcAft>
          <a:spcPts val="0"/>
        </a:spcAft>
        <a:buClr>
          <a:srgbClr val="262626"/>
        </a:buClr>
        <a:buSzPct val="100000"/>
        <a:buFont typeface="Garamond" pitchFamily="18"/>
        <a:buChar char="◦"/>
        <a:tabLst/>
        <a:defRPr lang="en-US" sz="1800" b="0" i="0" u="none" strike="noStrike" kern="1200" cap="none" spc="0" baseline="0">
          <a:solidFill>
            <a:srgbClr val="000000"/>
          </a:solidFill>
          <a:uFillTx/>
          <a:latin typeface="Century Gothic"/>
        </a:defRPr>
      </a:lvl1pPr>
      <a:lvl2pPr marL="457200" marR="0" lvl="1"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600" b="0" i="0" u="none" strike="noStrike" kern="1200" cap="none" spc="0" baseline="0">
          <a:solidFill>
            <a:srgbClr val="000000"/>
          </a:solidFill>
          <a:uFillTx/>
          <a:latin typeface="Century Gothic"/>
        </a:defRPr>
      </a:lvl2pPr>
      <a:lvl3pPr marL="731520" marR="0" lvl="2"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400" b="0" i="0" u="none" strike="noStrike" kern="1200" cap="none" spc="0" baseline="0">
          <a:solidFill>
            <a:srgbClr val="000000"/>
          </a:solidFill>
          <a:uFillTx/>
          <a:latin typeface="Century Gothic"/>
        </a:defRPr>
      </a:lvl3pPr>
      <a:lvl4pPr marL="1005840" marR="0" lvl="3"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400" b="0" i="0" u="none" strike="noStrike" kern="1200" cap="none" spc="0" baseline="0">
          <a:solidFill>
            <a:srgbClr val="000000"/>
          </a:solidFill>
          <a:uFillTx/>
          <a:latin typeface="Century Gothic"/>
        </a:defRPr>
      </a:lvl4pPr>
      <a:lvl5pPr marL="1280160" marR="0" lvl="4" indent="-182880" algn="l" defTabSz="914400" rtl="0" fontAlgn="auto" hangingPunct="1">
        <a:lnSpc>
          <a:spcPct val="100000"/>
        </a:lnSpc>
        <a:spcBef>
          <a:spcPts val="500"/>
        </a:spcBef>
        <a:spcAft>
          <a:spcPts val="0"/>
        </a:spcAft>
        <a:buClr>
          <a:srgbClr val="262626"/>
        </a:buClr>
        <a:buSzPct val="100000"/>
        <a:buFont typeface="Garamond" pitchFamily="18"/>
        <a:buChar char="◦"/>
        <a:tabLst/>
        <a:defRPr lang="en-US" sz="1400" b="0" i="0" u="none" strike="noStrike" kern="1200" cap="none" spc="0" baseline="0">
          <a:solidFill>
            <a:srgbClr val="000000"/>
          </a:solidFill>
          <a:uFillTx/>
          <a:latin typeface="Century Gothic"/>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hyperlink" Target="https://kpu.pressbooks.pub/introcrim/chapter/16-6-rational-choice-theory/" TargetMode="External"/><Relationship Id="rId3" Type="http://schemas.openxmlformats.org/officeDocument/2006/relationships/hyperlink" Target="https://magazine.columbia.edu/article/your-beautiful-brain" TargetMode="External"/><Relationship Id="rId7" Type="http://schemas.openxmlformats.org/officeDocument/2006/relationships/hyperlink" Target="https://www.tandfonline.com/doi/full/10.2144/btn-2020-0171" TargetMode="External"/><Relationship Id="rId2" Type="http://schemas.openxmlformats.org/officeDocument/2006/relationships/hyperlink" Target="https://thelearningchapter.com/2016/01/15/bobo-dolls-and-learning/" TargetMode="External"/><Relationship Id="rId1" Type="http://schemas.openxmlformats.org/officeDocument/2006/relationships/slideLayout" Target="../slideLayouts/slideLayout7.xml"/><Relationship Id="rId6" Type="http://schemas.openxmlformats.org/officeDocument/2006/relationships/hyperlink" Target="https://claremontreviewofbooks.com/crime-and-human-nature/" TargetMode="External"/><Relationship Id="rId5" Type="http://schemas.openxmlformats.org/officeDocument/2006/relationships/hyperlink" Target="https://www.google.co.uk/books/edition/The_Praeger_Handbook_of_Education_and_Ps/C7HOEAAAQBAJ?hl=en&amp;gbpv=1&amp;dq=bandura+theory+&amp;pg=PA49&amp;printsec=frontcover" TargetMode="External"/><Relationship Id="rId10" Type="http://schemas.openxmlformats.org/officeDocument/2006/relationships/hyperlink" Target="https://study.sagepub.com/system/files/Wilson%2C_James_Q.%2C_and_Richard_J._Herrnstein_-_Crime_and_Human_Nature.pdf" TargetMode="External"/><Relationship Id="rId4" Type="http://schemas.openxmlformats.org/officeDocument/2006/relationships/hyperlink" Target="https://citeseerx.ist.psu.edu/document?repid=rep1&amp;type=pdf&amp;doi=8d1b66b6d20c54e1f38be1c6e79bf0c32c4ab331" TargetMode="External"/><Relationship Id="rId9" Type="http://schemas.openxmlformats.org/officeDocument/2006/relationships/hyperlink" Target="https://ministryofinjustice.co.uk/royal-courts-of-just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4EFDE9-C2B7-E568-EAA4-B352F6770F86}"/>
              </a:ext>
            </a:extLst>
          </p:cNvPr>
          <p:cNvSpPr txBox="1"/>
          <p:nvPr/>
        </p:nvSpPr>
        <p:spPr>
          <a:xfrm>
            <a:off x="146304" y="493776"/>
            <a:ext cx="11100815" cy="563231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600" b="0" i="0" u="none" strike="noStrike" kern="0" cap="none" spc="0" baseline="0">
              <a:solidFill>
                <a:srgbClr val="000000"/>
              </a:solidFill>
              <a:uFillTx/>
              <a:latin typeface="Calibri" pitchFamily="34"/>
              <a:ea typeface="Calibri" pitchFamily="34"/>
              <a:cs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600" b="0" i="0" u="none" strike="noStrike" kern="0" cap="none" spc="0" baseline="0">
              <a:solidFill>
                <a:srgbClr val="000000"/>
              </a:solidFill>
              <a:uFillTx/>
              <a:latin typeface="Calibri" pitchFamily="34"/>
              <a:ea typeface="Calibri" pitchFamily="34"/>
              <a:cs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0" cap="none" spc="0" baseline="0">
                <a:solidFill>
                  <a:srgbClr val="000000"/>
                </a:solidFill>
                <a:uFillTx/>
                <a:latin typeface="Calibri" pitchFamily="34"/>
                <a:ea typeface="Calibri" pitchFamily="34"/>
                <a:cs typeface="Calibri" pitchFamily="34"/>
              </a:rPr>
              <a:t>Criminological Theories and Cause of Criminal Behaviour </a:t>
            </a:r>
            <a:endParaRPr lang="en-GB" sz="3600" b="1"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alibri" pitchFamily="34"/>
                <a:ea typeface="Calibri" pitchFamily="34"/>
                <a:cs typeface="Calibri" pitchFamily="34"/>
              </a:rPr>
              <a:t>By Megan Goodier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alibri" pitchFamily="34"/>
                <a:ea typeface="Calibri" pitchFamily="34"/>
                <a:cs typeface="Calibri" pitchFamily="34"/>
              </a:rPr>
              <a:t>Understanding Crime, Justice and Punishment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alibri" pitchFamily="34"/>
                <a:ea typeface="Calibri" pitchFamily="34"/>
                <a:cs typeface="Calibri" pitchFamily="34"/>
              </a:rPr>
              <a:t>BMCP5009</a:t>
            </a:r>
            <a:endParaRPr lang="en-GB" sz="1800" b="1"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alibri" pitchFamily="34"/>
                <a:ea typeface="Calibri" pitchFamily="34"/>
                <a:cs typeface="Calibri" pitchFamily="34"/>
              </a:rPr>
              <a:t>Laura  Knight </a:t>
            </a:r>
            <a:r>
              <a:rPr lang="en-GB" sz="1800" b="1" i="0" u="none" strike="noStrike" kern="1200" cap="none" spc="0" baseline="0">
                <a:solidFill>
                  <a:srgbClr val="000000"/>
                </a:solidFill>
                <a:uFillTx/>
                <a:latin typeface="Calibri" pitchFamily="34"/>
                <a:ea typeface="Calibri" pitchFamily="34"/>
                <a:cs typeface="Calibri" pitchFamily="34"/>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p:txBody>
      </p:sp>
      <p:pic>
        <p:nvPicPr>
          <p:cNvPr id="3" name="Picture 2">
            <a:extLst>
              <a:ext uri="{FF2B5EF4-FFF2-40B4-BE49-F238E27FC236}">
                <a16:creationId xmlns:a16="http://schemas.microsoft.com/office/drawing/2014/main" id="{CE058368-F748-E9A4-7CE6-74ACF0835F60}"/>
              </a:ext>
            </a:extLst>
          </p:cNvPr>
          <p:cNvPicPr>
            <a:picLocks noChangeAspect="1"/>
          </p:cNvPicPr>
          <p:nvPr/>
        </p:nvPicPr>
        <p:blipFill>
          <a:blip r:embed="rId2"/>
          <a:stretch>
            <a:fillRect/>
          </a:stretch>
        </p:blipFill>
        <p:spPr>
          <a:xfrm>
            <a:off x="8691719" y="3582664"/>
            <a:ext cx="2803413" cy="2543421"/>
          </a:xfrm>
          <a:prstGeom prst="rect">
            <a:avLst/>
          </a:prstGeom>
          <a:noFill/>
          <a:ln cap="flat">
            <a:noFill/>
          </a:ln>
        </p:spPr>
      </p:pic>
      <p:sp>
        <p:nvSpPr>
          <p:cNvPr id="4" name="TextBox 3">
            <a:extLst>
              <a:ext uri="{FF2B5EF4-FFF2-40B4-BE49-F238E27FC236}">
                <a16:creationId xmlns:a16="http://schemas.microsoft.com/office/drawing/2014/main" id="{37580715-9664-946E-2C1B-88018D27924D}"/>
              </a:ext>
            </a:extLst>
          </p:cNvPr>
          <p:cNvSpPr txBox="1"/>
          <p:nvPr/>
        </p:nvSpPr>
        <p:spPr>
          <a:xfrm>
            <a:off x="9813816" y="6179560"/>
            <a:ext cx="1681316"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(Watts, 2024).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10" fill="hold" nodeType="clickEffect">
                                  <p:stCondLst>
                                    <p:cond delay="0"/>
                                  </p:stCondLst>
                                  <p:childTnLst>
                                    <p:set>
                                      <p:cBhvr>
                                        <p:cTn id="20" dur="1" fill="hold">
                                          <p:stCondLst>
                                            <p:cond delay="0"/>
                                          </p:stCondLst>
                                        </p:cTn>
                                        <p:tgtEl>
                                          <p:spTgt spid="2">
                                            <p:txEl>
                                              <p:pRg st="12" end="12"/>
                                            </p:txEl>
                                          </p:spTgt>
                                        </p:tgtEl>
                                        <p:attrNameLst>
                                          <p:attrName>style.visibility</p:attrName>
                                        </p:attrNameLst>
                                      </p:cBhvr>
                                      <p:to>
                                        <p:strVal val="visible"/>
                                      </p:to>
                                    </p:set>
                                    <p:animEffect transition="in" filter="fade">
                                      <p:cBhvr>
                                        <p:cTn id="21" dur="500"/>
                                        <p:tgtEl>
                                          <p:spTgt spid="2">
                                            <p:txEl>
                                              <p:pRg st="12" end="12"/>
                                            </p:txEl>
                                          </p:spTgt>
                                        </p:tgtEl>
                                      </p:cBhvr>
                                    </p:animEffect>
                                  </p:childTnLst>
                                </p:cTn>
                              </p:par>
                              <p:par>
                                <p:cTn id="22" presetID="10" presetClass="entr" presetSubtype="10" fill="hold" nodeType="withEffect">
                                  <p:stCondLst>
                                    <p:cond delay="0"/>
                                  </p:stCondLst>
                                  <p:childTnLst>
                                    <p:set>
                                      <p:cBhvr>
                                        <p:cTn id="23" dur="1" fill="hold">
                                          <p:stCondLst>
                                            <p:cond delay="0"/>
                                          </p:stCondLst>
                                        </p:cTn>
                                        <p:tgtEl>
                                          <p:spTgt spid="2">
                                            <p:txEl>
                                              <p:pRg st="13" end="13"/>
                                            </p:txEl>
                                          </p:spTgt>
                                        </p:tgtEl>
                                        <p:attrNameLst>
                                          <p:attrName>style.visibility</p:attrName>
                                        </p:attrNameLst>
                                      </p:cBhvr>
                                      <p:to>
                                        <p:strVal val="visible"/>
                                      </p:to>
                                    </p:set>
                                    <p:animEffect transition="in" filter="fade">
                                      <p:cBhvr>
                                        <p:cTn id="24" dur="500"/>
                                        <p:tgtEl>
                                          <p:spTgt spid="2">
                                            <p:txEl>
                                              <p:pRg st="13" end="13"/>
                                            </p:txEl>
                                          </p:spTgt>
                                        </p:tgtEl>
                                      </p:cBhvr>
                                    </p:animEffect>
                                  </p:childTnLst>
                                </p:cTn>
                              </p:par>
                              <p:par>
                                <p:cTn id="25" presetID="10" presetClass="entr" presetSubtype="10" fill="hold" nodeType="withEffect">
                                  <p:stCondLst>
                                    <p:cond delay="0"/>
                                  </p:stCondLst>
                                  <p:childTnLst>
                                    <p:set>
                                      <p:cBhvr>
                                        <p:cTn id="26" dur="1" fill="hold">
                                          <p:stCondLst>
                                            <p:cond delay="0"/>
                                          </p:stCondLst>
                                        </p:cTn>
                                        <p:tgtEl>
                                          <p:spTgt spid="2">
                                            <p:txEl>
                                              <p:pRg st="14" end="14"/>
                                            </p:txEl>
                                          </p:spTgt>
                                        </p:tgtEl>
                                        <p:attrNameLst>
                                          <p:attrName>style.visibility</p:attrName>
                                        </p:attrNameLst>
                                      </p:cBhvr>
                                      <p:to>
                                        <p:strVal val="visible"/>
                                      </p:to>
                                    </p:set>
                                    <p:animEffect transition="in" filter="fade">
                                      <p:cBhvr>
                                        <p:cTn id="27" dur="500"/>
                                        <p:tgtEl>
                                          <p:spTgt spid="2">
                                            <p:txEl>
                                              <p:pRg st="14" end="14"/>
                                            </p:txEl>
                                          </p:spTgt>
                                        </p:tgtEl>
                                      </p:cBhvr>
                                    </p:animEffect>
                                  </p:childTnLst>
                                </p:cTn>
                              </p:par>
                              <p:par>
                                <p:cTn id="28" presetID="10" presetClass="entr" presetSubtype="10" fill="hold" nodeType="withEffect">
                                  <p:stCondLst>
                                    <p:cond delay="0"/>
                                  </p:stCondLst>
                                  <p:childTnLst>
                                    <p:set>
                                      <p:cBhvr>
                                        <p:cTn id="29" dur="1" fill="hold">
                                          <p:stCondLst>
                                            <p:cond delay="0"/>
                                          </p:stCondLst>
                                        </p:cTn>
                                        <p:tgtEl>
                                          <p:spTgt spid="2">
                                            <p:txEl>
                                              <p:pRg st="15" end="15"/>
                                            </p:txEl>
                                          </p:spTgt>
                                        </p:tgtEl>
                                        <p:attrNameLst>
                                          <p:attrName>style.visibility</p:attrName>
                                        </p:attrNameLst>
                                      </p:cBhvr>
                                      <p:to>
                                        <p:strVal val="visible"/>
                                      </p:to>
                                    </p:set>
                                    <p:animEffect transition="in" filter="fade">
                                      <p:cBhvr>
                                        <p:cTn id="30" dur="500"/>
                                        <p:tgtEl>
                                          <p:spTgt spid="2">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1F65F0-1096-821C-00C2-9A2C34581702}"/>
              </a:ext>
            </a:extLst>
          </p:cNvPr>
          <p:cNvSpPr txBox="1"/>
          <p:nvPr/>
        </p:nvSpPr>
        <p:spPr>
          <a:xfrm>
            <a:off x="973104" y="286874"/>
            <a:ext cx="1425677"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ptos"/>
              </a:rPr>
              <a:t> </a:t>
            </a:r>
          </a:p>
        </p:txBody>
      </p:sp>
      <p:sp>
        <p:nvSpPr>
          <p:cNvPr id="3" name="TextBox 2">
            <a:extLst>
              <a:ext uri="{FF2B5EF4-FFF2-40B4-BE49-F238E27FC236}">
                <a16:creationId xmlns:a16="http://schemas.microsoft.com/office/drawing/2014/main" id="{0565C24D-8406-1D94-6E15-28F22CFC8268}"/>
              </a:ext>
            </a:extLst>
          </p:cNvPr>
          <p:cNvSpPr txBox="1"/>
          <p:nvPr/>
        </p:nvSpPr>
        <p:spPr>
          <a:xfrm>
            <a:off x="899934" y="1316900"/>
            <a:ext cx="10037003" cy="406265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Calibri" pitchFamily="34"/>
                <a:ea typeface="Calibri" pitchFamily="34"/>
                <a:cs typeface="Calibri" pitchFamily="34"/>
              </a:rPr>
              <a:t>The purpose of this PowerPoint presentation is to compare and contrast  the following theories while considering how they explain the cause of criminal behaviour and assumptions they make about human nature.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0" cap="none" spc="0" baseline="0">
                <a:solidFill>
                  <a:srgbClr val="000000"/>
                </a:solidFill>
                <a:uFillTx/>
                <a:latin typeface="Calibri" pitchFamily="34"/>
                <a:ea typeface="Calibri" pitchFamily="34"/>
                <a:cs typeface="Calibri" pitchFamily="34"/>
              </a:rPr>
              <a:t>                                 </a:t>
            </a: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2000" b="0" i="0" u="none" strike="noStrike" kern="0" cap="none" spc="0" baseline="0">
                <a:solidFill>
                  <a:srgbClr val="000000"/>
                </a:solidFill>
                <a:uFillTx/>
                <a:latin typeface="Calibri" pitchFamily="34"/>
                <a:ea typeface="Calibri" pitchFamily="34"/>
                <a:cs typeface="Calibri" pitchFamily="34"/>
              </a:rPr>
              <a:t>Rational Choice Theory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0" cap="none" spc="0" baseline="0">
              <a:solidFill>
                <a:srgbClr val="000000"/>
              </a:solidFill>
              <a:uFillTx/>
              <a:latin typeface="Calibri" pitchFamily="34"/>
              <a:ea typeface="Calibri" pitchFamily="34"/>
              <a:cs typeface="Calibri" pitchFamily="34"/>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Calibri" pitchFamily="34"/>
                <a:ea typeface="Calibri" pitchFamily="34"/>
                <a:cs typeface="Calibri" pitchFamily="34"/>
              </a:rPr>
              <a:t>Brain Structure and Function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1200" cap="none" spc="0" baseline="0">
              <a:solidFill>
                <a:srgbClr val="000000"/>
              </a:solidFill>
              <a:uFillTx/>
              <a:latin typeface="Calibri" pitchFamily="34"/>
              <a:ea typeface="Calibri" pitchFamily="34"/>
              <a:cs typeface="Calibri" pitchFamily="34"/>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2000" b="0" i="0" u="none" strike="noStrike" kern="0" cap="none" spc="0" baseline="0">
                <a:solidFill>
                  <a:srgbClr val="000000"/>
                </a:solidFill>
                <a:uFillTx/>
                <a:latin typeface="Calibri" pitchFamily="34"/>
                <a:ea typeface="Calibri" pitchFamily="34"/>
                <a:cs typeface="Calibri" pitchFamily="34"/>
              </a:rPr>
              <a:t>Bandura Theory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000" b="0" i="0" u="none" strike="noStrike" kern="0" cap="none" spc="0" baseline="0">
              <a:solidFill>
                <a:srgbClr val="000000"/>
              </a:solidFill>
              <a:uFillTx/>
              <a:latin typeface="Calibri" pitchFamily="34"/>
              <a:ea typeface="Calibri" pitchFamily="34"/>
              <a:cs typeface="Calibri" pitchFamily="34"/>
            </a:endParaRPr>
          </a:p>
          <a:p>
            <a:pPr marL="285750" marR="0" lvl="0" indent="-285750" algn="l" defTabSz="914400" rtl="0" fontAlgn="auto" hangingPunct="1">
              <a:lnSpc>
                <a:spcPct val="100000"/>
              </a:lnSpc>
              <a:spcBef>
                <a:spcPts val="0"/>
              </a:spcBef>
              <a:spcAft>
                <a:spcPts val="0"/>
              </a:spcAft>
              <a:buSzPct val="100000"/>
              <a:buFont typeface="Wingdings" pitchFamily="2"/>
              <a:buChar char="Ø"/>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Calibri" pitchFamily="34"/>
                <a:ea typeface="Calibri" pitchFamily="34"/>
                <a:cs typeface="Calibri" pitchFamily="34"/>
              </a:rPr>
              <a:t>Right Realist </a:t>
            </a:r>
            <a:r>
              <a:rPr lang="en-GB" sz="2000" b="0" i="0" u="none" strike="noStrike" kern="0" cap="none" spc="0" baseline="0">
                <a:solidFill>
                  <a:srgbClr val="000000"/>
                </a:solidFill>
                <a:uFillTx/>
                <a:latin typeface="Calibri" pitchFamily="34"/>
                <a:ea typeface="Calibri" pitchFamily="34"/>
                <a:cs typeface="Calibri" pitchFamily="34"/>
              </a:rPr>
              <a:t>B</a:t>
            </a:r>
            <a:r>
              <a:rPr lang="en-GB" sz="2000" b="0" i="0" u="none" strike="noStrike" kern="1200" cap="none" spc="0" baseline="0">
                <a:solidFill>
                  <a:srgbClr val="000000"/>
                </a:solidFill>
                <a:uFillTx/>
                <a:latin typeface="Calibri" pitchFamily="34"/>
                <a:ea typeface="Calibri" pitchFamily="34"/>
                <a:cs typeface="Calibri" pitchFamily="34"/>
              </a:rPr>
              <a:t>iosocial </a:t>
            </a:r>
            <a:r>
              <a:rPr lang="en-GB" sz="2000" b="0" i="0" u="none" strike="noStrike" kern="0" cap="none" spc="0" baseline="0">
                <a:solidFill>
                  <a:srgbClr val="000000"/>
                </a:solidFill>
                <a:uFillTx/>
                <a:latin typeface="Calibri" pitchFamily="34"/>
                <a:ea typeface="Calibri" pitchFamily="34"/>
                <a:cs typeface="Calibri" pitchFamily="34"/>
              </a:rPr>
              <a:t>T</a:t>
            </a:r>
            <a:r>
              <a:rPr lang="en-GB" sz="2000" b="0" i="0" u="none" strike="noStrike" kern="1200" cap="none" spc="0" baseline="0">
                <a:solidFill>
                  <a:srgbClr val="000000"/>
                </a:solidFill>
                <a:uFillTx/>
                <a:latin typeface="Calibri" pitchFamily="34"/>
                <a:ea typeface="Calibri" pitchFamily="34"/>
                <a:cs typeface="Calibri" pitchFamily="34"/>
              </a:rPr>
              <a:t>heory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Calibri" pitchFamily="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p:cTn id="1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 calcmode="lin" valueType="num">
                                      <p:cBhvr>
                                        <p:cTn id="1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 calcmode="lin" valueType="num">
                                      <p:cBhvr>
                                        <p:cTn id="2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9" end="9"/>
                                            </p:txEl>
                                          </p:spTgt>
                                        </p:tgtEl>
                                        <p:attrNameLst>
                                          <p:attrName>style.visibility</p:attrName>
                                        </p:attrNameLst>
                                      </p:cBhvr>
                                      <p:to>
                                        <p:strVal val="visible"/>
                                      </p:to>
                                    </p:set>
                                    <p:anim calcmode="lin" valueType="num">
                                      <p:cBhvr>
                                        <p:cTn id="26"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27"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D35861-90F6-DDD1-1FA7-87EF38C38569}"/>
              </a:ext>
            </a:extLst>
          </p:cNvPr>
          <p:cNvSpPr txBox="1"/>
          <p:nvPr/>
        </p:nvSpPr>
        <p:spPr>
          <a:xfrm>
            <a:off x="98325" y="186811"/>
            <a:ext cx="3834582"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Calibri "/>
              </a:rPr>
              <a:t>Rational Choice </a:t>
            </a:r>
            <a:r>
              <a:rPr lang="en-GB" sz="2800" b="1" i="0" u="none" strike="noStrike" kern="0" cap="none" spc="0" baseline="0">
                <a:solidFill>
                  <a:srgbClr val="000000"/>
                </a:solidFill>
                <a:uFillTx/>
                <a:latin typeface="Calibri "/>
              </a:rPr>
              <a:t>T</a:t>
            </a:r>
            <a:r>
              <a:rPr lang="en-GB" sz="2800" b="1" i="0" u="none" strike="noStrike" kern="1200" cap="none" spc="0" baseline="0">
                <a:solidFill>
                  <a:srgbClr val="000000"/>
                </a:solidFill>
                <a:uFillTx/>
                <a:latin typeface="Calibri "/>
              </a:rPr>
              <a:t>heory </a:t>
            </a:r>
          </a:p>
        </p:txBody>
      </p:sp>
      <p:sp>
        <p:nvSpPr>
          <p:cNvPr id="3" name="TextBox 2">
            <a:extLst>
              <a:ext uri="{FF2B5EF4-FFF2-40B4-BE49-F238E27FC236}">
                <a16:creationId xmlns:a16="http://schemas.microsoft.com/office/drawing/2014/main" id="{460CFA11-5E14-13DF-F4D4-F739E0D55EFE}"/>
              </a:ext>
            </a:extLst>
          </p:cNvPr>
          <p:cNvSpPr txBox="1"/>
          <p:nvPr/>
        </p:nvSpPr>
        <p:spPr>
          <a:xfrm>
            <a:off x="186811" y="786585"/>
            <a:ext cx="10776158" cy="5274524"/>
          </a:xfrm>
          <a:prstGeom prst="rect">
            <a:avLst/>
          </a:prstGeom>
          <a:noFill/>
          <a:ln cap="flat">
            <a:noFill/>
          </a:ln>
        </p:spPr>
        <p:txBody>
          <a:bodyPr vert="horz" wrap="square" lIns="91440" tIns="45720" rIns="91440" bIns="45720" anchor="t" anchorCtr="0" compatLnSpc="1">
            <a:spAutoFit/>
          </a:bodyPr>
          <a:lstStyle/>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Times New Roman" pitchFamily="18"/>
                <a:cs typeface="Times New Roman" pitchFamily="18"/>
              </a:rPr>
              <a:t>Social scientist employ the rational choice theory as a method to comprehend human conduct</a:t>
            </a:r>
            <a:r>
              <a:rPr lang="en-GB" sz="1100" b="0" i="0" u="none" strike="noStrike" kern="1200" cap="none" spc="0" baseline="0">
                <a:solidFill>
                  <a:srgbClr val="000000"/>
                </a:solidFill>
                <a:uFillTx/>
                <a:latin typeface="Calibri" pitchFamily="34"/>
                <a:ea typeface="Times New Roman" pitchFamily="18"/>
                <a:cs typeface="Times New Roman" pitchFamily="18"/>
              </a:rPr>
              <a:t>.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endParaRPr lang="en-GB" sz="1100" b="0" i="0" u="none" strike="noStrike" kern="0" cap="none" spc="0" baseline="0">
              <a:solidFill>
                <a:srgbClr val="000000"/>
              </a:solidFill>
              <a:uFillTx/>
              <a:latin typeface="Calibri" pitchFamily="34"/>
              <a:ea typeface="Times New Roman" pitchFamily="18"/>
              <a:cs typeface="Times New Roman" pitchFamily="18"/>
            </a:endParaRPr>
          </a:p>
          <a:p>
            <a:pPr marL="285750" marR="0" lvl="0" indent="-2857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Times New Roman" pitchFamily="18"/>
                <a:cs typeface="Times New Roman" pitchFamily="18"/>
              </a:rPr>
              <a:t>How behaviour is influenced by incentives and restrictions. </a:t>
            </a:r>
            <a:endParaRPr lang="en-GB" sz="1600" b="1" i="0" u="none" strike="noStrike" kern="1200" cap="none" spc="0" baseline="0">
              <a:solidFill>
                <a:srgbClr val="000000"/>
              </a:solidFill>
              <a:uFillTx/>
              <a:latin typeface="Aptos" pitchFamily="34"/>
              <a:ea typeface="Times New Roman" pitchFamily="18"/>
              <a:cs typeface="Times New Roman" pitchFamily="18"/>
            </a:endParaRPr>
          </a:p>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Times New Roman" pitchFamily="18"/>
                <a:cs typeface="Times New Roman" pitchFamily="18"/>
              </a:rPr>
              <a:t>Several presumptions form the foundation of rational choice theory:</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Times New Roman" pitchFamily="18"/>
                <a:cs typeface="Times New Roman" pitchFamily="18"/>
              </a:rPr>
              <a:t>                                                       1)  </a:t>
            </a:r>
            <a:r>
              <a:rPr lang="en-GB" sz="1600" b="1" i="0" u="none" strike="noStrike" kern="0" cap="none" spc="0" baseline="0">
                <a:solidFill>
                  <a:srgbClr val="000000"/>
                </a:solidFill>
                <a:uFillTx/>
                <a:latin typeface="Calibri" pitchFamily="34"/>
                <a:ea typeface="Times New Roman" pitchFamily="18"/>
                <a:cs typeface="Times New Roman" pitchFamily="18"/>
              </a:rPr>
              <a:t>I</a:t>
            </a:r>
            <a:r>
              <a:rPr lang="en-GB" sz="1600" b="1" i="0" u="none" strike="noStrike" kern="1200" cap="none" spc="0" baseline="0">
                <a:solidFill>
                  <a:srgbClr val="000000"/>
                </a:solidFill>
                <a:uFillTx/>
                <a:latin typeface="Calibri" pitchFamily="34"/>
                <a:ea typeface="Times New Roman" pitchFamily="18"/>
                <a:cs typeface="Times New Roman" pitchFamily="18"/>
              </a:rPr>
              <a:t>ndividualism; it emphasises personal conduct.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alibri" pitchFamily="34"/>
                <a:ea typeface="Times New Roman" pitchFamily="18"/>
                <a:cs typeface="Times New Roman" pitchFamily="18"/>
              </a:rPr>
              <a:t>                      </a:t>
            </a:r>
            <a:r>
              <a:rPr lang="en-GB" sz="1200" b="0" i="1" u="none" strike="noStrike" kern="0" cap="none" spc="0" baseline="0">
                <a:solidFill>
                  <a:srgbClr val="000000"/>
                </a:solidFill>
                <a:uFillTx/>
                <a:latin typeface="Calibri" pitchFamily="34"/>
                <a:ea typeface="Times New Roman" pitchFamily="18"/>
                <a:cs typeface="Times New Roman" pitchFamily="18"/>
              </a:rPr>
              <a:t>                                                    </a:t>
            </a:r>
            <a:r>
              <a:rPr lang="en-GB" sz="1600" b="1" i="0" u="none" strike="noStrike" kern="1200" cap="none" spc="0" baseline="0">
                <a:solidFill>
                  <a:srgbClr val="000000"/>
                </a:solidFill>
                <a:uFillTx/>
                <a:latin typeface="Calibri" pitchFamily="34"/>
                <a:ea typeface="Times New Roman" pitchFamily="18"/>
                <a:cs typeface="Times New Roman" pitchFamily="18"/>
              </a:rPr>
              <a:t>2)</a:t>
            </a:r>
            <a:r>
              <a:rPr lang="en-GB" sz="1600" b="0" i="0" u="none" strike="noStrike" kern="1200" cap="none" spc="0" baseline="0">
                <a:solidFill>
                  <a:srgbClr val="000000"/>
                </a:solidFill>
                <a:uFillTx/>
                <a:latin typeface="Calibri" pitchFamily="34"/>
                <a:ea typeface="Times New Roman" pitchFamily="18"/>
                <a:cs typeface="Times New Roman" pitchFamily="18"/>
              </a:rPr>
              <a:t> </a:t>
            </a:r>
            <a:r>
              <a:rPr lang="en-GB" sz="1600" b="1" i="0" u="none" strike="noStrike" kern="0" cap="none" spc="0" baseline="0">
                <a:solidFill>
                  <a:srgbClr val="000000"/>
                </a:solidFill>
                <a:uFillTx/>
                <a:latin typeface="Calibri" pitchFamily="34"/>
                <a:ea typeface="Times New Roman" pitchFamily="18"/>
                <a:cs typeface="Times New Roman" pitchFamily="18"/>
              </a:rPr>
              <a:t>P</a:t>
            </a:r>
            <a:r>
              <a:rPr lang="en-GB" sz="1600" b="1" i="0" u="none" strike="noStrike" kern="1200" cap="none" spc="0" baseline="0">
                <a:solidFill>
                  <a:srgbClr val="000000"/>
                </a:solidFill>
                <a:uFillTx/>
                <a:latin typeface="Calibri" pitchFamily="34"/>
                <a:ea typeface="Times New Roman" pitchFamily="18"/>
                <a:cs typeface="Times New Roman" pitchFamily="18"/>
              </a:rPr>
              <a:t>eople must maximise their objectives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200" b="0" i="1" u="none" strike="noStrike" kern="0" cap="none" spc="0" baseline="0">
                <a:solidFill>
                  <a:srgbClr val="000000"/>
                </a:solidFill>
                <a:uFillTx/>
                <a:latin typeface="Calibri" pitchFamily="34"/>
                <a:ea typeface="Times New Roman" pitchFamily="18"/>
                <a:cs typeface="Times New Roman" pitchFamily="18"/>
              </a:rPr>
              <a:t>                                                                        </a:t>
            </a:r>
            <a:r>
              <a:rPr lang="en-GB" sz="1600" b="1" i="0" u="none" strike="noStrike" kern="1200" cap="none" spc="0" baseline="0">
                <a:solidFill>
                  <a:srgbClr val="000000"/>
                </a:solidFill>
                <a:uFillTx/>
                <a:latin typeface="Calibri" pitchFamily="34"/>
                <a:ea typeface="Times New Roman" pitchFamily="18"/>
                <a:cs typeface="Times New Roman" pitchFamily="18"/>
              </a:rPr>
              <a:t>3)</a:t>
            </a:r>
            <a:r>
              <a:rPr lang="en-GB" sz="1200" b="1" i="0" u="none" strike="noStrike" kern="1200" cap="none" spc="0" baseline="0">
                <a:solidFill>
                  <a:srgbClr val="000000"/>
                </a:solidFill>
                <a:uFillTx/>
                <a:latin typeface="Calibri" pitchFamily="34"/>
                <a:ea typeface="Times New Roman" pitchFamily="18"/>
                <a:cs typeface="Times New Roman" pitchFamily="18"/>
              </a:rPr>
              <a:t> </a:t>
            </a:r>
            <a:r>
              <a:rPr lang="en-GB" sz="1600" b="1" i="0" u="none" strike="noStrike" kern="1200" cap="none" spc="0" baseline="0">
                <a:solidFill>
                  <a:srgbClr val="000000"/>
                </a:solidFill>
                <a:uFillTx/>
                <a:latin typeface="Calibri" pitchFamily="34"/>
                <a:ea typeface="Times New Roman" pitchFamily="18"/>
                <a:cs typeface="Times New Roman" pitchFamily="18"/>
              </a:rPr>
              <a:t>People are self- interested</a:t>
            </a:r>
            <a:r>
              <a:rPr lang="en-GB" sz="1100" b="0" i="0" u="none" strike="noStrike" kern="1200" cap="none" spc="0" baseline="0">
                <a:solidFill>
                  <a:srgbClr val="000000"/>
                </a:solidFill>
                <a:uFillTx/>
                <a:latin typeface="Calibri" pitchFamily="34"/>
                <a:ea typeface="Times New Roman" pitchFamily="18"/>
                <a:cs typeface="Times New Roman" pitchFamily="18"/>
              </a:rPr>
              <a:t>.</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alibri" pitchFamily="34"/>
                <a:ea typeface="Times New Roman" pitchFamily="18"/>
                <a:cs typeface="Times New Roman" pitchFamily="18"/>
              </a:rPr>
              <a:t> </a:t>
            </a:r>
            <a:r>
              <a:rPr lang="en-GB" sz="1600" b="1" i="0" u="none" strike="noStrike" kern="0" cap="none" spc="0" baseline="0">
                <a:solidFill>
                  <a:srgbClr val="000000"/>
                </a:solidFill>
                <a:uFillTx/>
                <a:latin typeface="Calibri" pitchFamily="34"/>
                <a:ea typeface="Times New Roman" pitchFamily="18"/>
                <a:cs typeface="Times New Roman" pitchFamily="18"/>
              </a:rPr>
              <a:t>T</a:t>
            </a:r>
            <a:r>
              <a:rPr lang="en-GB" sz="1600" b="1" i="0" u="none" strike="noStrike" kern="1200" cap="none" spc="0" baseline="0">
                <a:solidFill>
                  <a:srgbClr val="000000"/>
                </a:solidFill>
                <a:uFillTx/>
                <a:latin typeface="Calibri" pitchFamily="34"/>
                <a:ea typeface="Times New Roman" pitchFamily="18"/>
                <a:cs typeface="Times New Roman" pitchFamily="18"/>
              </a:rPr>
              <a:t>he criminal weighs that cost and the benefits (Piquero and Hickman 2002). The rational choice perspective begins with the idea that people choose crime because it is advantageous.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Calibri" pitchFamily="34"/>
              <a:ea typeface="Times New Roman" pitchFamily="18"/>
              <a:cs typeface="Times New Roman" pitchFamily="18"/>
            </a:endParaRP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Times New Roman" pitchFamily="18"/>
                <a:cs typeface="Times New Roman" pitchFamily="18"/>
              </a:rPr>
              <a:t>Crime will happen if there are many advantages to it and few disadvantages. But the crime will not happen if the advantages of crime outweigh the disadvantages. </a:t>
            </a:r>
            <a:r>
              <a:rPr lang="en-GB" sz="1600" b="1" i="0" u="none" strike="noStrike" kern="0" cap="none" spc="0" baseline="0">
                <a:solidFill>
                  <a:srgbClr val="000000"/>
                </a:solidFill>
                <a:uFillTx/>
                <a:latin typeface="Aptos" pitchFamily="34"/>
                <a:ea typeface="Times New Roman" pitchFamily="18"/>
                <a:cs typeface="Times New Roman" pitchFamily="18"/>
              </a:rPr>
              <a:t>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alibri" pitchFamily="34"/>
                <a:ea typeface="Times New Roman" pitchFamily="18"/>
                <a:cs typeface="Times New Roman" pitchFamily="18"/>
              </a:rPr>
              <a:t>According to this hypothesis,</a:t>
            </a:r>
            <a:endParaRPr lang="en-GB" sz="1100" b="0" i="0" u="none" strike="noStrike" kern="0" cap="none" spc="0" baseline="0">
              <a:solidFill>
                <a:srgbClr val="000000"/>
              </a:solidFill>
              <a:uFillTx/>
              <a:latin typeface="Calibri" pitchFamily="34"/>
              <a:ea typeface="Times New Roman" pitchFamily="18"/>
              <a:cs typeface="Times New Roman" pitchFamily="18"/>
            </a:endParaRPr>
          </a:p>
          <a:p>
            <a:pPr marL="285750" marR="0" lvl="0" indent="-2857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Times New Roman" pitchFamily="18"/>
                <a:cs typeface="Times New Roman" pitchFamily="18"/>
              </a:rPr>
              <a:t>Rational offenders will stop or be discouraged from committing crime if the costs of the crime are made high           (Paternoster and Bachman 2001:1). </a:t>
            </a:r>
            <a:endParaRPr lang="en-GB" sz="1100" b="0" i="0" u="none" strike="noStrike" kern="1200" cap="none" spc="0" baseline="0">
              <a:solidFill>
                <a:srgbClr val="000000"/>
              </a:solidFill>
              <a:uFillTx/>
              <a:latin typeface="Calibri" pitchFamily="34"/>
              <a:ea typeface="Times New Roman" pitchFamily="18"/>
              <a:cs typeface="Times New Roman" pitchFamily="1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p:cTn id="3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 calcmode="lin" valueType="num">
                                      <p:cBhvr>
                                        <p:cTn id="34"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5"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Effect transition="in" filter="circle(in)">
                                      <p:cBhvr>
                                        <p:cTn id="40" dur="2000"/>
                                        <p:tgtEl>
                                          <p:spTgt spid="3">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Effect transition="in" filter="circle(in)">
                                      <p:cBhvr>
                                        <p:cTn id="45" dur="2000"/>
                                        <p:tgtEl>
                                          <p:spTgt spid="3">
                                            <p:txEl>
                                              <p:pRg st="9" end="9"/>
                                            </p:txEl>
                                          </p:spTgt>
                                        </p:tgtEl>
                                      </p:cBhvr>
                                    </p:animEffect>
                                  </p:childTnLst>
                                </p:cTn>
                              </p:par>
                              <p:par>
                                <p:cTn id="46" presetID="6" presetClass="entr" presetSubtype="16" fill="hold" nodeType="withEffect">
                                  <p:stCondLst>
                                    <p:cond delay="0"/>
                                  </p:stCondLst>
                                  <p:childTnLst>
                                    <p:set>
                                      <p:cBhvr>
                                        <p:cTn id="47" dur="1" fill="hold">
                                          <p:stCondLst>
                                            <p:cond delay="0"/>
                                          </p:stCondLst>
                                        </p:cTn>
                                        <p:tgtEl>
                                          <p:spTgt spid="3">
                                            <p:txEl>
                                              <p:pRg st="10" end="10"/>
                                            </p:txEl>
                                          </p:spTgt>
                                        </p:tgtEl>
                                        <p:attrNameLst>
                                          <p:attrName>style.visibility</p:attrName>
                                        </p:attrNameLst>
                                      </p:cBhvr>
                                      <p:to>
                                        <p:strVal val="visible"/>
                                      </p:to>
                                    </p:set>
                                    <p:animEffect transition="in" filter="circle(in)">
                                      <p:cBhvr>
                                        <p:cTn id="48" dur="2000"/>
                                        <p:tgtEl>
                                          <p:spTgt spid="3">
                                            <p:txEl>
                                              <p:pRg st="10" end="10"/>
                                            </p:txEl>
                                          </p:spTgt>
                                        </p:tgtEl>
                                      </p:cBhvr>
                                    </p:animEffect>
                                  </p:childTnLst>
                                </p:cTn>
                              </p:par>
                              <p:par>
                                <p:cTn id="49" presetID="6" presetClass="entr" presetSubtype="16" fill="hold" nodeType="with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animEffect transition="in" filter="circle(in)">
                                      <p:cBhvr>
                                        <p:cTn id="51" dur="2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CACCCEBD-E073-5944-4CBA-BA7E289B936F}"/>
              </a:ext>
            </a:extLst>
          </p:cNvPr>
          <p:cNvSpPr txBox="1">
            <a:spLocks noGrp="1"/>
          </p:cNvSpPr>
          <p:nvPr>
            <p:ph idx="1"/>
          </p:nvPr>
        </p:nvSpPr>
        <p:spPr>
          <a:xfrm>
            <a:off x="838203" y="1030940"/>
            <a:ext cx="10515600" cy="5461930"/>
          </a:xfrm>
        </p:spPr>
        <p:txBody>
          <a:bodyPr/>
          <a:lstStyle/>
          <a:p>
            <a:pPr marL="0" lvl="0" indent="0" algn="r">
              <a:lnSpc>
                <a:spcPct val="105000"/>
              </a:lnSpc>
              <a:spcBef>
                <a:spcPts val="0"/>
              </a:spcBef>
              <a:spcAft>
                <a:spcPts val="800"/>
              </a:spcAft>
              <a:buNone/>
            </a:pPr>
            <a:endParaRPr lang="en-GB" sz="1600" b="1">
              <a:latin typeface="Calibri" pitchFamily="34"/>
              <a:cs typeface="Times New Roman" pitchFamily="18"/>
            </a:endParaRPr>
          </a:p>
          <a:p>
            <a:pPr marL="0" lvl="0" indent="0" algn="r">
              <a:lnSpc>
                <a:spcPct val="105000"/>
              </a:lnSpc>
              <a:spcBef>
                <a:spcPts val="0"/>
              </a:spcBef>
              <a:spcAft>
                <a:spcPts val="800"/>
              </a:spcAft>
              <a:buNone/>
            </a:pPr>
            <a:r>
              <a:rPr lang="en-GB" sz="1600" b="1">
                <a:latin typeface="Calibri" pitchFamily="34"/>
                <a:cs typeface="Times New Roman" pitchFamily="18"/>
              </a:rPr>
              <a:t>-</a:t>
            </a:r>
            <a:endParaRPr lang="en-GB" sz="1600">
              <a:latin typeface="Calibri" pitchFamily="34"/>
              <a:cs typeface="Times New Roman" pitchFamily="18"/>
            </a:endParaRPr>
          </a:p>
          <a:p>
            <a:pPr lvl="0">
              <a:lnSpc>
                <a:spcPct val="105000"/>
              </a:lnSpc>
              <a:spcBef>
                <a:spcPts val="0"/>
              </a:spcBef>
              <a:spcAft>
                <a:spcPts val="800"/>
              </a:spcAft>
            </a:pPr>
            <a:r>
              <a:rPr lang="en-GB" sz="1600" b="1">
                <a:latin typeface="Calibri" pitchFamily="34"/>
                <a:cs typeface="Times New Roman" pitchFamily="18"/>
              </a:rPr>
              <a:t> Criminal and delinquent offenders are goal oriented and attempt to demonstrate some degree of rationality </a:t>
            </a:r>
          </a:p>
          <a:p>
            <a:pPr marL="0" lvl="0" indent="0">
              <a:lnSpc>
                <a:spcPct val="105000"/>
              </a:lnSpc>
              <a:spcBef>
                <a:spcPts val="0"/>
              </a:spcBef>
              <a:spcAft>
                <a:spcPts val="800"/>
              </a:spcAft>
              <a:buNone/>
            </a:pPr>
            <a:endParaRPr lang="en-GB" sz="1600" b="1">
              <a:latin typeface="Calibri" pitchFamily="34"/>
              <a:cs typeface="Times New Roman" pitchFamily="18"/>
            </a:endParaRPr>
          </a:p>
          <a:p>
            <a:pPr lvl="0">
              <a:lnSpc>
                <a:spcPct val="105000"/>
              </a:lnSpc>
              <a:spcBef>
                <a:spcPts val="0"/>
              </a:spcBef>
              <a:spcAft>
                <a:spcPts val="800"/>
              </a:spcAft>
            </a:pPr>
            <a:r>
              <a:rPr lang="en-GB" sz="1600" b="1">
                <a:latin typeface="Calibri" pitchFamily="34"/>
                <a:cs typeface="Times New Roman" pitchFamily="18"/>
              </a:rPr>
              <a:t> Rationality is the central idea in the rational choice theory  (Cornish and Clark 1986)(Kenan,2024).</a:t>
            </a:r>
            <a:endParaRPr lang="en-GB" sz="1600" b="1">
              <a:latin typeface="Aptos" pitchFamily="34"/>
              <a:cs typeface="Times New Roman" pitchFamily="18"/>
            </a:endParaRPr>
          </a:p>
          <a:p>
            <a:pPr marL="0" lvl="0" indent="0">
              <a:lnSpc>
                <a:spcPct val="80000"/>
              </a:lnSpc>
              <a:buNone/>
            </a:pPr>
            <a:endParaRPr lang="en-GB" sz="1600" b="1">
              <a:latin typeface="Calibri" pitchFamily="34"/>
              <a:cs typeface="Times New Roman" pitchFamily="18"/>
            </a:endParaRPr>
          </a:p>
          <a:p>
            <a:pPr lvl="0">
              <a:lnSpc>
                <a:spcPct val="80000"/>
              </a:lnSpc>
            </a:pPr>
            <a:r>
              <a:rPr lang="en-GB" sz="1600" b="1">
                <a:latin typeface="Calibri" pitchFamily="34"/>
                <a:cs typeface="Times New Roman" pitchFamily="18"/>
              </a:rPr>
              <a:t>Rationality describes how reasoning influences human conduct and sees crime as the result of a person weighing the potential benefits and the drawbacks / costs  of committing a crime.         </a:t>
            </a:r>
          </a:p>
          <a:p>
            <a:pPr lvl="0">
              <a:lnSpc>
                <a:spcPct val="80000"/>
              </a:lnSpc>
            </a:pPr>
            <a:endParaRPr lang="en-GB" sz="1600" b="1">
              <a:latin typeface="Calibri" pitchFamily="34"/>
              <a:cs typeface="Times New Roman" pitchFamily="18"/>
            </a:endParaRPr>
          </a:p>
          <a:p>
            <a:pPr lvl="0">
              <a:lnSpc>
                <a:spcPct val="80000"/>
              </a:lnSpc>
            </a:pPr>
            <a:r>
              <a:rPr lang="en-GB" sz="1600" b="1">
                <a:latin typeface="Calibri" pitchFamily="34"/>
                <a:cs typeface="Times New Roman" pitchFamily="18"/>
              </a:rPr>
              <a:t> According to rational choice theory, a potential crime is based on a set of choices:  </a:t>
            </a:r>
          </a:p>
          <a:p>
            <a:pPr marL="0" lvl="0" indent="0">
              <a:lnSpc>
                <a:spcPct val="80000"/>
              </a:lnSpc>
              <a:buNone/>
            </a:pPr>
            <a:r>
              <a:rPr lang="en-GB" sz="1600" b="1">
                <a:latin typeface="Calibri" pitchFamily="34"/>
                <a:cs typeface="Times New Roman" pitchFamily="18"/>
              </a:rPr>
              <a:t>		whether to (or not) conduct a crime</a:t>
            </a:r>
          </a:p>
          <a:p>
            <a:pPr marL="0" lvl="0" indent="0">
              <a:lnSpc>
                <a:spcPct val="80000"/>
              </a:lnSpc>
              <a:buNone/>
            </a:pPr>
            <a:r>
              <a:rPr lang="en-GB" sz="1600" b="1">
                <a:latin typeface="Calibri" pitchFamily="34"/>
                <a:cs typeface="Times New Roman" pitchFamily="18"/>
              </a:rPr>
              <a:t>		to choose a specific target </a:t>
            </a:r>
          </a:p>
          <a:p>
            <a:pPr marL="0" lvl="0" indent="0">
              <a:lnSpc>
                <a:spcPct val="80000"/>
              </a:lnSpc>
              <a:buNone/>
            </a:pPr>
            <a:r>
              <a:rPr lang="en-GB" sz="1600" b="1">
                <a:latin typeface="Calibri" pitchFamily="34"/>
                <a:cs typeface="Times New Roman" pitchFamily="18"/>
              </a:rPr>
              <a:t>		how often to commit an offence </a:t>
            </a:r>
          </a:p>
          <a:p>
            <a:pPr marL="0" lvl="0" indent="0">
              <a:lnSpc>
                <a:spcPct val="80000"/>
              </a:lnSpc>
              <a:buNone/>
            </a:pPr>
            <a:r>
              <a:rPr lang="en-GB" sz="1600" b="1">
                <a:latin typeface="Calibri" pitchFamily="34"/>
                <a:cs typeface="Times New Roman" pitchFamily="18"/>
              </a:rPr>
              <a:t>		whether to (or not) refrain from committing crimes. (Verbora,2023).</a:t>
            </a:r>
          </a:p>
          <a:p>
            <a:pPr marL="914400" lvl="2" indent="0">
              <a:lnSpc>
                <a:spcPct val="80000"/>
              </a:lnSpc>
              <a:buNone/>
            </a:pPr>
            <a:endParaRPr lang="en-GB" sz="1600"/>
          </a:p>
          <a:p>
            <a:pPr lvl="0">
              <a:lnSpc>
                <a:spcPct val="80000"/>
              </a:lnSpc>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anim calcmode="lin" valueType="num">
                                      <p:cBhvr>
                                        <p:cTn id="2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2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animEffect transition="in" filter="fade">
                                      <p:cBhvr>
                                        <p:cTn id="31" dur="1000"/>
                                        <p:tgtEl>
                                          <p:spTgt spid="2">
                                            <p:txEl>
                                              <p:pRg st="9" end="9"/>
                                            </p:txEl>
                                          </p:spTgt>
                                        </p:tgtEl>
                                      </p:cBhvr>
                                    </p:animEffect>
                                    <p:anim calcmode="lin" valueType="num">
                                      <p:cBhvr>
                                        <p:cTn id="32"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9" end="9"/>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
                                            <p:txEl>
                                              <p:pRg st="10" end="10"/>
                                            </p:txEl>
                                          </p:spTgt>
                                        </p:tgtEl>
                                        <p:attrNameLst>
                                          <p:attrName>style.visibility</p:attrName>
                                        </p:attrNameLst>
                                      </p:cBhvr>
                                      <p:to>
                                        <p:strVal val="visible"/>
                                      </p:to>
                                    </p:set>
                                    <p:animEffect transition="in" filter="fade">
                                      <p:cBhvr>
                                        <p:cTn id="36" dur="1000"/>
                                        <p:tgtEl>
                                          <p:spTgt spid="2">
                                            <p:txEl>
                                              <p:pRg st="10" end="10"/>
                                            </p:txEl>
                                          </p:spTgt>
                                        </p:tgtEl>
                                      </p:cBhvr>
                                    </p:animEffect>
                                    <p:anim calcmode="lin" valueType="num">
                                      <p:cBhvr>
                                        <p:cTn id="37"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10" end="10"/>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
                                            <p:txEl>
                                              <p:pRg st="11" end="11"/>
                                            </p:txEl>
                                          </p:spTgt>
                                        </p:tgtEl>
                                        <p:attrNameLst>
                                          <p:attrName>style.visibility</p:attrName>
                                        </p:attrNameLst>
                                      </p:cBhvr>
                                      <p:to>
                                        <p:strVal val="visible"/>
                                      </p:to>
                                    </p:set>
                                    <p:animEffect transition="in" filter="fade">
                                      <p:cBhvr>
                                        <p:cTn id="41" dur="1000"/>
                                        <p:tgtEl>
                                          <p:spTgt spid="2">
                                            <p:txEl>
                                              <p:pRg st="11" end="11"/>
                                            </p:txEl>
                                          </p:spTgt>
                                        </p:tgtEl>
                                      </p:cBhvr>
                                    </p:animEffect>
                                    <p:anim calcmode="lin" valueType="num">
                                      <p:cBhvr>
                                        <p:cTn id="42" dur="1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11" end="11"/>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
                                            <p:txEl>
                                              <p:pRg st="12" end="12"/>
                                            </p:txEl>
                                          </p:spTgt>
                                        </p:tgtEl>
                                        <p:attrNameLst>
                                          <p:attrName>style.visibility</p:attrName>
                                        </p:attrNameLst>
                                      </p:cBhvr>
                                      <p:to>
                                        <p:strVal val="visible"/>
                                      </p:to>
                                    </p:set>
                                    <p:animEffect transition="in" filter="fade">
                                      <p:cBhvr>
                                        <p:cTn id="46" dur="1000"/>
                                        <p:tgtEl>
                                          <p:spTgt spid="2">
                                            <p:txEl>
                                              <p:pRg st="12" end="12"/>
                                            </p:txEl>
                                          </p:spTgt>
                                        </p:tgtEl>
                                      </p:cBhvr>
                                    </p:animEffect>
                                    <p:anim calcmode="lin" valueType="num">
                                      <p:cBhvr>
                                        <p:cTn id="47" dur="1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48" dur="1000" fill="hold"/>
                                        <p:tgtEl>
                                          <p:spTgt spid="2">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4CCAA5B4-C1E6-764D-E284-79395635C62D}"/>
              </a:ext>
            </a:extLst>
          </p:cNvPr>
          <p:cNvSpPr txBox="1"/>
          <p:nvPr/>
        </p:nvSpPr>
        <p:spPr>
          <a:xfrm>
            <a:off x="117985" y="179688"/>
            <a:ext cx="6096003"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 </a:t>
            </a:r>
            <a:r>
              <a:rPr lang="en-US" sz="2800" b="1" i="0" u="none" strike="noStrike" kern="0" cap="none" spc="0" baseline="0">
                <a:solidFill>
                  <a:srgbClr val="000000"/>
                </a:solidFill>
                <a:uFillTx/>
                <a:latin typeface="Calibri" pitchFamily="34"/>
                <a:ea typeface="Calibri" pitchFamily="34"/>
                <a:cs typeface="Calibri" pitchFamily="34"/>
              </a:rPr>
              <a:t>Brain structure and function</a:t>
            </a:r>
            <a:endParaRPr lang="en-GB" sz="2800" b="1" i="0" u="none" strike="noStrike" kern="1200" cap="none" spc="0" baseline="0">
              <a:solidFill>
                <a:srgbClr val="000000"/>
              </a:solidFill>
              <a:uFillTx/>
              <a:latin typeface="Calibri" pitchFamily="34"/>
              <a:ea typeface="Calibri" pitchFamily="34"/>
              <a:cs typeface="Calibri" pitchFamily="34"/>
            </a:endParaRPr>
          </a:p>
        </p:txBody>
      </p:sp>
      <p:sp>
        <p:nvSpPr>
          <p:cNvPr id="3" name="TextBox 2">
            <a:extLst>
              <a:ext uri="{FF2B5EF4-FFF2-40B4-BE49-F238E27FC236}">
                <a16:creationId xmlns:a16="http://schemas.microsoft.com/office/drawing/2014/main" id="{0ECCA2CB-DCDF-1168-A319-8125DF956C94}"/>
              </a:ext>
            </a:extLst>
          </p:cNvPr>
          <p:cNvSpPr txBox="1"/>
          <p:nvPr/>
        </p:nvSpPr>
        <p:spPr>
          <a:xfrm>
            <a:off x="198525" y="688259"/>
            <a:ext cx="11572573" cy="6645667"/>
          </a:xfrm>
          <a:prstGeom prst="rect">
            <a:avLst/>
          </a:prstGeom>
          <a:noFill/>
          <a:ln cap="flat">
            <a:noFill/>
          </a:ln>
        </p:spPr>
        <p:txBody>
          <a:bodyPr vert="horz" wrap="square" lIns="91440" tIns="45720" rIns="91440" bIns="45720" anchor="t" anchorCtr="0" compatLnSpc="1">
            <a:spAutoFit/>
          </a:bodyPr>
          <a:lstStyle/>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endParaRPr lang="en-GB" sz="1600" b="0" i="0" u="none" strike="noStrike" kern="1200" cap="none" spc="0" baseline="0">
              <a:solidFill>
                <a:srgbClr val="000000"/>
              </a:solidFill>
              <a:uFillTx/>
              <a:latin typeface="Calibri" pitchFamily="34"/>
              <a:ea typeface="Times New Roman" pitchFamily="18"/>
              <a:cs typeface="Times New Roman" pitchFamily="18"/>
            </a:endParaRPr>
          </a:p>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pitchFamily="34"/>
                <a:ea typeface="Times New Roman" pitchFamily="18"/>
                <a:cs typeface="Times New Roman" pitchFamily="18"/>
              </a:rPr>
              <a:t>Analysis of functional MRI  brain scans of 40 people.</a:t>
            </a:r>
          </a:p>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0" i="0" u="none" strike="noStrike" kern="0" cap="none" spc="0" baseline="0">
                <a:solidFill>
                  <a:srgbClr val="000000"/>
                </a:solidFill>
                <a:uFillTx/>
                <a:latin typeface="Calibri" pitchFamily="34"/>
                <a:ea typeface="Times New Roman" pitchFamily="18"/>
                <a:cs typeface="Times New Roman" pitchFamily="18"/>
              </a:rPr>
              <a:t>R</a:t>
            </a:r>
            <a:r>
              <a:rPr lang="en-GB" sz="1600" b="0" i="0" u="none" strike="noStrike" kern="1200" cap="none" spc="0" baseline="0">
                <a:solidFill>
                  <a:srgbClr val="000000"/>
                </a:solidFill>
                <a:uFillTx/>
                <a:latin typeface="Calibri" pitchFamily="34"/>
                <a:ea typeface="Times New Roman" pitchFamily="18"/>
                <a:cs typeface="Times New Roman" pitchFamily="18"/>
              </a:rPr>
              <a:t>esults  found distinctive brain activity. </a:t>
            </a:r>
          </a:p>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pitchFamily="34"/>
                <a:ea typeface="Times New Roman" pitchFamily="18"/>
                <a:cs typeface="Times New Roman" pitchFamily="18"/>
              </a:rPr>
              <a:t>Machine learning analysis of the data was able to correctly predict whether the individual displayed criminal intent or was just taking a risk between 71 and 80% of the time (Straiton and Lake,2021).</a:t>
            </a:r>
          </a:p>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pitchFamily="34"/>
                <a:ea typeface="Times New Roman" pitchFamily="18"/>
                <a:cs typeface="Times New Roman" pitchFamily="18"/>
              </a:rPr>
              <a:t>Modern criminologists, on the other hand, argue that crime is the consequence of intricate interplay between genetic, social, and environmental factors, criticising this viewpoint as being unduly simplistic and scientifically inaccurate.</a:t>
            </a:r>
          </a:p>
          <a:p>
            <a:pPr marL="171450" marR="0" lvl="0" indent="-171450" algn="l" defTabSz="914400" rtl="0" fontAlgn="auto" hangingPunct="1">
              <a:lnSpc>
                <a:spcPct val="115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pitchFamily="34"/>
                <a:ea typeface="Times New Roman" pitchFamily="18"/>
                <a:cs typeface="Times New Roman" pitchFamily="18"/>
              </a:rPr>
              <a:t> Lombroso's investigations:</a:t>
            </a:r>
          </a:p>
          <a:p>
            <a:pPr marL="285750" marR="0" lvl="0" indent="-285750" algn="l" defTabSz="914400" rtl="0" fontAlgn="auto" hangingPunct="1">
              <a:lnSpc>
                <a:spcPct val="115000"/>
              </a:lnSpc>
              <a:spcBef>
                <a:spcPts val="0"/>
              </a:spcBef>
              <a:spcAft>
                <a:spcPts val="800"/>
              </a:spcAft>
              <a:buSzPct val="100000"/>
              <a:buFont typeface="Wingdings" pitchFamily="2"/>
              <a:buChar char="Ø"/>
              <a:tabLst/>
              <a:defRPr sz="1800" b="0" i="0" u="none" strike="noStrike" kern="0" cap="none" spc="0" baseline="0">
                <a:solidFill>
                  <a:srgbClr val="000000"/>
                </a:solidFill>
                <a:uFillTx/>
              </a:defRPr>
            </a:pPr>
            <a:r>
              <a:rPr lang="en-GB" sz="1600" b="0" i="0" u="none" strike="noStrike" kern="0" cap="none" spc="0" baseline="0">
                <a:solidFill>
                  <a:srgbClr val="000000"/>
                </a:solidFill>
                <a:uFillTx/>
                <a:latin typeface="Calibri" pitchFamily="34"/>
                <a:ea typeface="Times New Roman" pitchFamily="18"/>
                <a:cs typeface="Times New Roman" pitchFamily="18"/>
              </a:rPr>
              <a:t> L</a:t>
            </a:r>
            <a:r>
              <a:rPr lang="en-GB" sz="1600" b="0" i="0" u="none" strike="noStrike" kern="1200" cap="none" spc="0" baseline="0">
                <a:solidFill>
                  <a:srgbClr val="000000"/>
                </a:solidFill>
                <a:uFillTx/>
                <a:latin typeface="Calibri" pitchFamily="34"/>
                <a:ea typeface="Times New Roman" pitchFamily="18"/>
                <a:cs typeface="Times New Roman" pitchFamily="18"/>
              </a:rPr>
              <a:t>acked scientific rigour in their methodology, frequently depending on anecdotal findings without control groups or standardised procedures, which rendered his results untrustworthy. </a:t>
            </a:r>
          </a:p>
          <a:p>
            <a:pPr marL="285750" marR="0" lvl="0" indent="-285750" algn="l" defTabSz="914400" rtl="0" fontAlgn="auto" hangingPunct="1">
              <a:lnSpc>
                <a:spcPct val="115000"/>
              </a:lnSpc>
              <a:spcBef>
                <a:spcPts val="0"/>
              </a:spcBef>
              <a:spcAft>
                <a:spcPts val="800"/>
              </a:spcAft>
              <a:buSzPct val="100000"/>
              <a:buFont typeface="Wingdings" pitchFamily="2"/>
              <a:buChar char="Ø"/>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pitchFamily="34"/>
                <a:ea typeface="Times New Roman" pitchFamily="18"/>
                <a:cs typeface="Times New Roman" pitchFamily="18"/>
              </a:rPr>
              <a:t>Ethical issues since it may result in negative stereotyping and physical appearance-based discrimination</a:t>
            </a:r>
            <a:r>
              <a:rPr lang="en-GB" sz="1100" b="0" i="0" u="none" strike="noStrike" kern="1200" cap="none" spc="0" baseline="0">
                <a:solidFill>
                  <a:srgbClr val="000000"/>
                </a:solidFill>
                <a:uFillTx/>
                <a:latin typeface="Calibri" pitchFamily="34"/>
                <a:ea typeface="Times New Roman" pitchFamily="18"/>
                <a:cs typeface="Times New Roman" pitchFamily="18"/>
              </a:rPr>
              <a:t>.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endParaRPr lang="en-GB" sz="1100" b="0" i="0" u="none" strike="noStrike" kern="0" cap="none" spc="0" baseline="0">
              <a:solidFill>
                <a:srgbClr val="000000"/>
              </a:solidFill>
              <a:uFillTx/>
              <a:latin typeface="Calibri" pitchFamily="34"/>
              <a:ea typeface="Times New Roman" pitchFamily="18"/>
              <a:cs typeface="Times New Roman" pitchFamily="18"/>
            </a:endParaRP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pitchFamily="34"/>
                <a:ea typeface="Times New Roman" pitchFamily="18"/>
                <a:cs typeface="Times New Roman" pitchFamily="18"/>
              </a:rPr>
              <a:t>Biological factors alone cannot account for criminality and point out that empirical research has repeatedly failed to find a meaningful connection between criminal behaviour and physical traits (Goring, 1913).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endParaRPr lang="en-GB" sz="1600" b="0" i="0" u="none" strike="noStrike" kern="0" cap="none" spc="0" baseline="0">
              <a:solidFill>
                <a:srgbClr val="000000"/>
              </a:solidFill>
              <a:uFillTx/>
              <a:latin typeface="Calibri" pitchFamily="34"/>
              <a:ea typeface="Times New Roman" pitchFamily="18"/>
              <a:cs typeface="Times New Roman" pitchFamily="18"/>
            </a:endParaRP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600" b="0" i="0" u="none" strike="noStrike" kern="1200" cap="none" spc="0" baseline="0">
                <a:solidFill>
                  <a:srgbClr val="000000"/>
                </a:solidFill>
                <a:uFillTx/>
                <a:latin typeface="Calibri" pitchFamily="34"/>
                <a:ea typeface="Times New Roman" pitchFamily="18"/>
                <a:cs typeface="Times New Roman" pitchFamily="18"/>
              </a:rPr>
              <a:t>As a result, modern criminology takes a multidimensional approach that considers both biological and societal elements in order to comprehend criminality, making Lombroso's theory mostly obsolete (Goring, 1913).</a:t>
            </a:r>
            <a:endParaRPr lang="en-GB" sz="1600" b="0" i="0" u="none" strike="noStrike" kern="1200" cap="none" spc="0" baseline="0">
              <a:solidFill>
                <a:srgbClr val="000000"/>
              </a:solidFill>
              <a:uFillTx/>
              <a:latin typeface="Aptos" pitchFamily="34"/>
              <a:ea typeface="Times New Roman" pitchFamily="18"/>
              <a:cs typeface="Times New Roman" pitchFamily="18"/>
            </a:endParaRP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Calibri" pitchFamily="34"/>
              <a:ea typeface="Calibri" pitchFamily="34"/>
              <a:cs typeface="Times New Roman" pitchFamily="18"/>
            </a:endParaRP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pitchFamily="34"/>
              <a:ea typeface="Calibri" pitchFamily="34"/>
              <a:cs typeface="Calibri" pitchFamily="34"/>
            </a:endParaRPr>
          </a:p>
        </p:txBody>
      </p:sp>
      <p:pic>
        <p:nvPicPr>
          <p:cNvPr id="4" name="Picture 4">
            <a:extLst>
              <a:ext uri="{FF2B5EF4-FFF2-40B4-BE49-F238E27FC236}">
                <a16:creationId xmlns:a16="http://schemas.microsoft.com/office/drawing/2014/main" id="{8C68F9B2-CBAC-0727-5E3B-56B7E8E29B4B}"/>
              </a:ext>
            </a:extLst>
          </p:cNvPr>
          <p:cNvPicPr>
            <a:picLocks noChangeAspect="1"/>
          </p:cNvPicPr>
          <p:nvPr/>
        </p:nvPicPr>
        <p:blipFill>
          <a:blip r:embed="rId2"/>
          <a:srcRect l="28434" r="27980"/>
          <a:stretch>
            <a:fillRect/>
          </a:stretch>
        </p:blipFill>
        <p:spPr>
          <a:xfrm>
            <a:off x="10282656" y="179688"/>
            <a:ext cx="1488442" cy="1364248"/>
          </a:xfrm>
          <a:prstGeom prst="rect">
            <a:avLst/>
          </a:prstGeom>
          <a:noFill/>
          <a:ln cap="flat">
            <a:noFill/>
          </a:ln>
        </p:spPr>
      </p:pic>
      <p:sp>
        <p:nvSpPr>
          <p:cNvPr id="5" name="TextBox 5">
            <a:extLst>
              <a:ext uri="{FF2B5EF4-FFF2-40B4-BE49-F238E27FC236}">
                <a16:creationId xmlns:a16="http://schemas.microsoft.com/office/drawing/2014/main" id="{FDDF7504-8836-5037-79C2-46B0B69E58A1}"/>
              </a:ext>
            </a:extLst>
          </p:cNvPr>
          <p:cNvSpPr txBox="1"/>
          <p:nvPr/>
        </p:nvSpPr>
        <p:spPr>
          <a:xfrm>
            <a:off x="10282656" y="1328495"/>
            <a:ext cx="2056823"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ptos"/>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alibri" pitchFamily="34"/>
                <a:ea typeface="Calibri" pitchFamily="34"/>
                <a:cs typeface="Calibri" pitchFamily="34"/>
              </a:rPr>
              <a:t>(Columbia magazine,2024).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Effect transition="in" filter="fade">
                                      <p:cBhvr>
                                        <p:cTn id="53" dur="1000"/>
                                        <p:tgtEl>
                                          <p:spTgt spid="3">
                                            <p:txEl>
                                              <p:pRg st="9" end="9"/>
                                            </p:txEl>
                                          </p:spTgt>
                                        </p:tgtEl>
                                      </p:cBhvr>
                                    </p:animEffect>
                                    <p:anim calcmode="lin" valueType="num">
                                      <p:cBhvr>
                                        <p:cTn id="5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xEl>
                                              <p:pRg st="11" end="11"/>
                                            </p:txEl>
                                          </p:spTgt>
                                        </p:tgtEl>
                                        <p:attrNameLst>
                                          <p:attrName>style.visibility</p:attrName>
                                        </p:attrNameLst>
                                      </p:cBhvr>
                                      <p:to>
                                        <p:strVal val="visible"/>
                                      </p:to>
                                    </p:set>
                                    <p:animEffect transition="in" filter="fade">
                                      <p:cBhvr>
                                        <p:cTn id="58" dur="1000"/>
                                        <p:tgtEl>
                                          <p:spTgt spid="3">
                                            <p:txEl>
                                              <p:pRg st="11" end="11"/>
                                            </p:txEl>
                                          </p:spTgt>
                                        </p:tgtEl>
                                      </p:cBhvr>
                                    </p:animEffect>
                                    <p:anim calcmode="lin" valueType="num">
                                      <p:cBhvr>
                                        <p:cTn id="59"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139CF518-62E0-BBA3-339F-4DFC4109AA59}"/>
              </a:ext>
            </a:extLst>
          </p:cNvPr>
          <p:cNvSpPr txBox="1"/>
          <p:nvPr/>
        </p:nvSpPr>
        <p:spPr>
          <a:xfrm>
            <a:off x="761996" y="726143"/>
            <a:ext cx="11196919" cy="513275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r>
              <a:rPr lang="en-GB" sz="2800" b="1" i="0" u="sng" strike="noStrike" kern="1200" cap="none" spc="0" baseline="0">
                <a:solidFill>
                  <a:srgbClr val="000000"/>
                </a:solidFill>
                <a:uFillTx/>
                <a:latin typeface="Calibri" pitchFamily="34"/>
                <a:ea typeface="DengXian" pitchFamily="2"/>
                <a:cs typeface="Arial" pitchFamily="34"/>
              </a:rPr>
              <a:t>Bandura Theory </a:t>
            </a:r>
            <a:endParaRPr lang="en-GB" sz="2800" b="1" i="0" u="sng" strike="noStrike" kern="1200" cap="none" spc="0" baseline="0">
              <a:solidFill>
                <a:srgbClr val="000000"/>
              </a:solidFill>
              <a:uFillTx/>
              <a:latin typeface="Aptos" pitchFamily="34"/>
              <a:ea typeface="DengXian" pitchFamily="2"/>
              <a:cs typeface="Arial" pitchFamily="34"/>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pitchFamily="34"/>
              <a:ea typeface="Aptos" pitchFamily="34"/>
              <a:cs typeface="Times New Roman" pitchFamily="18"/>
            </a:endParaRPr>
          </a:p>
          <a:p>
            <a:pPr marL="342900" marR="0" lvl="0" indent="-342900" algn="l" defTabSz="914400" rtl="0" fontAlgn="auto" hangingPunct="1">
              <a:lnSpc>
                <a:spcPct val="107000"/>
              </a:lnSpc>
              <a:spcBef>
                <a:spcPts val="0"/>
              </a:spcBef>
              <a:spcAft>
                <a:spcPts val="0"/>
              </a:spcAft>
              <a:buSzPct val="100000"/>
              <a:buFont typeface="Symbol" pitchFamily="18"/>
              <a:buChar char=""/>
              <a:tabLst/>
              <a:defRPr sz="1800" b="0" i="0" u="none" strike="noStrike" kern="0" cap="none" spc="0" baseline="0">
                <a:solidFill>
                  <a:srgbClr val="000000"/>
                </a:solidFill>
                <a:uFillTx/>
              </a:defRPr>
            </a:pPr>
            <a:endParaRPr lang="en-GB" sz="1600" b="1" i="0" u="none" strike="noStrike" kern="0" cap="none" spc="0" baseline="0">
              <a:solidFill>
                <a:srgbClr val="000000"/>
              </a:solidFill>
              <a:uFillTx/>
              <a:latin typeface="Calibri" pitchFamily="34"/>
              <a:ea typeface="Aptos" pitchFamily="34"/>
              <a:cs typeface="Times New Roman" pitchFamily="18"/>
            </a:endParaRPr>
          </a:p>
          <a:p>
            <a:pPr marL="285750" marR="0" lvl="0" indent="-285750" algn="l" defTabSz="914400" rtl="0" fontAlgn="auto" hangingPunct="1">
              <a:lnSpc>
                <a:spcPct val="107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Aptos" pitchFamily="34"/>
                <a:cs typeface="Times New Roman" pitchFamily="18"/>
              </a:rPr>
              <a:t>Albert Bandura in 1962</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Calibri" pitchFamily="34"/>
              <a:ea typeface="Aptos"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Calibri" pitchFamily="34"/>
              <a:ea typeface="Aptos" pitchFamily="34"/>
              <a:cs typeface="Times New Roman" pitchFamily="18"/>
            </a:endParaRPr>
          </a:p>
          <a:p>
            <a:pPr marL="171450" marR="0" lvl="0" indent="-171450" algn="l" defTabSz="914400" rtl="0" fontAlgn="auto" hangingPunct="1">
              <a:lnSpc>
                <a:spcPct val="107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Aptos" pitchFamily="34"/>
                <a:cs typeface="Times New Roman" pitchFamily="18"/>
              </a:rPr>
              <a:t> Explain why learning frequently takes place in the absence of explicit reinforcement. </a:t>
            </a: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Calibri" pitchFamily="34"/>
              <a:ea typeface="Aptos"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Calibri" pitchFamily="34"/>
              <a:ea typeface="Aptos" pitchFamily="34"/>
              <a:cs typeface="Times New Roman" pitchFamily="18"/>
            </a:endParaRPr>
          </a:p>
          <a:p>
            <a:pPr marL="285750" marR="0" lvl="0" indent="-285750" algn="l" defTabSz="914400" rtl="0" fontAlgn="auto" hangingPunct="1">
              <a:lnSpc>
                <a:spcPct val="107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Aptos" pitchFamily="34"/>
                <a:cs typeface="Times New Roman" pitchFamily="18"/>
              </a:rPr>
              <a:t>Bandura’s theory he split two groups of children</a:t>
            </a:r>
            <a:endParaRPr lang="en-GB" sz="1600" b="1" i="0" u="none" strike="noStrike" kern="0" cap="none" spc="0" baseline="0">
              <a:solidFill>
                <a:srgbClr val="000000"/>
              </a:solidFill>
              <a:uFillTx/>
              <a:latin typeface="Calibri" pitchFamily="34"/>
              <a:ea typeface="Aptos"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7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Aptos" pitchFamily="34"/>
              <a:ea typeface="Aptos" pitchFamily="34"/>
              <a:cs typeface="Times New Roman" pitchFamily="18"/>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Times New Roman" pitchFamily="18"/>
                <a:cs typeface="Times New Roman" pitchFamily="18"/>
              </a:rPr>
              <a:t>Results</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Aptos" pitchFamily="34"/>
              <a:ea typeface="Times New Roman" pitchFamily="18"/>
              <a:cs typeface="Times New Roman" pitchFamily="18"/>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Calibri" pitchFamily="34"/>
                <a:cs typeface="Calibri" pitchFamily="34"/>
              </a:rPr>
              <a:t>Case study  Example</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endParaRPr lang="en-GB" sz="1600" b="1" i="0" u="none" strike="noStrike" kern="1200" cap="none" spc="0" baseline="0">
              <a:solidFill>
                <a:srgbClr val="000000"/>
              </a:solidFill>
              <a:uFillTx/>
              <a:latin typeface="Calibri" pitchFamily="34"/>
              <a:ea typeface="Calibri" pitchFamily="34"/>
              <a:cs typeface="Calibri" pitchFamily="34"/>
            </a:endParaRPr>
          </a:p>
          <a:p>
            <a:pPr marL="285750" marR="0" lvl="0" indent="-285750" algn="l" defTabSz="914400" rtl="0" fontAlgn="auto" hangingPunct="1">
              <a:lnSpc>
                <a:spcPct val="107000"/>
              </a:lnSpc>
              <a:spcBef>
                <a:spcPts val="0"/>
              </a:spcBef>
              <a:spcAft>
                <a:spcPts val="80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000000"/>
                </a:solidFill>
                <a:uFillTx/>
                <a:latin typeface="Calibri" pitchFamily="34"/>
                <a:ea typeface="Calibri" pitchFamily="34"/>
                <a:cs typeface="Calibri" pitchFamily="34"/>
              </a:rPr>
              <a:t>Explanation of Banduras Bobo doll</a:t>
            </a:r>
          </a:p>
        </p:txBody>
      </p:sp>
      <p:pic>
        <p:nvPicPr>
          <p:cNvPr id="3" name="Picture 2">
            <a:extLst>
              <a:ext uri="{FF2B5EF4-FFF2-40B4-BE49-F238E27FC236}">
                <a16:creationId xmlns:a16="http://schemas.microsoft.com/office/drawing/2014/main" id="{66902D24-2E1C-7FB8-814E-D9395B4B1ECF}"/>
              </a:ext>
            </a:extLst>
          </p:cNvPr>
          <p:cNvPicPr>
            <a:picLocks noChangeAspect="1"/>
          </p:cNvPicPr>
          <p:nvPr/>
        </p:nvPicPr>
        <p:blipFill>
          <a:blip r:embed="rId2"/>
          <a:stretch>
            <a:fillRect/>
          </a:stretch>
        </p:blipFill>
        <p:spPr>
          <a:xfrm>
            <a:off x="6586002" y="3185650"/>
            <a:ext cx="4844006" cy="2673248"/>
          </a:xfrm>
          <a:prstGeom prst="rect">
            <a:avLst/>
          </a:prstGeom>
          <a:noFill/>
          <a:ln cap="flat">
            <a:noFill/>
          </a:ln>
        </p:spPr>
      </p:pic>
      <p:sp>
        <p:nvSpPr>
          <p:cNvPr id="4" name="TextBox 3">
            <a:extLst>
              <a:ext uri="{FF2B5EF4-FFF2-40B4-BE49-F238E27FC236}">
                <a16:creationId xmlns:a16="http://schemas.microsoft.com/office/drawing/2014/main" id="{99A4ED0D-EFDE-762F-8B40-59309950955D}"/>
              </a:ext>
            </a:extLst>
          </p:cNvPr>
          <p:cNvSpPr txBox="1"/>
          <p:nvPr/>
        </p:nvSpPr>
        <p:spPr>
          <a:xfrm>
            <a:off x="10038740" y="5947193"/>
            <a:ext cx="206477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(Ambika,2024).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p:cTn id="19" dur="1000" fill="hold"/>
                                        <p:tgtEl>
                                          <p:spTgt spid="2">
                                            <p:txEl>
                                              <p:pRg st="3" end="3"/>
                                            </p:txEl>
                                          </p:spTgt>
                                        </p:tgtEl>
                                        <p:attrNameLst>
                                          <p:attrName>ppt_w</p:attrName>
                                        </p:attrNameLst>
                                      </p:cBhvr>
                                      <p:tavLst>
                                        <p:tav tm="0">
                                          <p:val>
                                            <p:strVal val="0"/>
                                          </p:val>
                                        </p:tav>
                                        <p:tav tm="100000">
                                          <p:val>
                                            <p:strVal val="#ppt_w"/>
                                          </p:val>
                                        </p:tav>
                                      </p:tavLst>
                                    </p:anim>
                                    <p:anim calcmode="lin" valueType="num">
                                      <p:cBhvr>
                                        <p:cTn id="20" dur="1000" fill="hold"/>
                                        <p:tgtEl>
                                          <p:spTgt spid="2">
                                            <p:txEl>
                                              <p:pRg st="3" end="3"/>
                                            </p:txEl>
                                          </p:spTgt>
                                        </p:tgtEl>
                                        <p:attrNameLst>
                                          <p:attrName>ppt_h</p:attrName>
                                        </p:attrNameLst>
                                      </p:cBhvr>
                                      <p:tavLst>
                                        <p:tav tm="0">
                                          <p:val>
                                            <p:strVal val="0"/>
                                          </p:val>
                                        </p:tav>
                                        <p:tav tm="100000">
                                          <p:val>
                                            <p:strVal val="#ppt_h"/>
                                          </p:val>
                                        </p:tav>
                                      </p:tavLst>
                                    </p:anim>
                                    <p:anim calcmode="lin" valueType="num">
                                      <p:cBhvr>
                                        <p:cTn id="21" dur="1000" fill="hold"/>
                                        <p:tgtEl>
                                          <p:spTgt spid="2">
                                            <p:txEl>
                                              <p:pRg st="3" end="3"/>
                                            </p:txEl>
                                          </p:spTgt>
                                        </p:tgtEl>
                                        <p:attrNameLst>
                                          <p:attrName>r</p:attrName>
                                        </p:attrNameLst>
                                      </p:cBhvr>
                                      <p:tavLst>
                                        <p:tav tm="0">
                                          <p:val>
                                            <p:strVal val="90"/>
                                          </p:val>
                                        </p:tav>
                                        <p:tav tm="100000">
                                          <p:val>
                                            <p:strVal val="0"/>
                                          </p:val>
                                        </p:tav>
                                      </p:tavLst>
                                    </p:anim>
                                    <p:animEffect transition="in" filter="fade">
                                      <p:cBhvr>
                                        <p:cTn id="22" dur="10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 calcmode="lin" valueType="num">
                                      <p:cBhvr>
                                        <p:cTn id="27" dur="1000" fill="hold"/>
                                        <p:tgtEl>
                                          <p:spTgt spid="2">
                                            <p:txEl>
                                              <p:pRg st="6" end="6"/>
                                            </p:txEl>
                                          </p:spTgt>
                                        </p:tgtEl>
                                        <p:attrNameLst>
                                          <p:attrName>ppt_w</p:attrName>
                                        </p:attrNameLst>
                                      </p:cBhvr>
                                      <p:tavLst>
                                        <p:tav tm="0">
                                          <p:val>
                                            <p:strVal val="0"/>
                                          </p:val>
                                        </p:tav>
                                        <p:tav tm="100000">
                                          <p:val>
                                            <p:strVal val="#ppt_w"/>
                                          </p:val>
                                        </p:tav>
                                      </p:tavLst>
                                    </p:anim>
                                    <p:anim calcmode="lin" valueType="num">
                                      <p:cBhvr>
                                        <p:cTn id="28" dur="1000" fill="hold"/>
                                        <p:tgtEl>
                                          <p:spTgt spid="2">
                                            <p:txEl>
                                              <p:pRg st="6" end="6"/>
                                            </p:txEl>
                                          </p:spTgt>
                                        </p:tgtEl>
                                        <p:attrNameLst>
                                          <p:attrName>ppt_h</p:attrName>
                                        </p:attrNameLst>
                                      </p:cBhvr>
                                      <p:tavLst>
                                        <p:tav tm="0">
                                          <p:val>
                                            <p:strVal val="0"/>
                                          </p:val>
                                        </p:tav>
                                        <p:tav tm="100000">
                                          <p:val>
                                            <p:strVal val="#ppt_h"/>
                                          </p:val>
                                        </p:tav>
                                      </p:tavLst>
                                    </p:anim>
                                    <p:anim calcmode="lin" valueType="num">
                                      <p:cBhvr>
                                        <p:cTn id="29" dur="1000" fill="hold"/>
                                        <p:tgtEl>
                                          <p:spTgt spid="2">
                                            <p:txEl>
                                              <p:pRg st="6" end="6"/>
                                            </p:txEl>
                                          </p:spTgt>
                                        </p:tgtEl>
                                        <p:attrNameLst>
                                          <p:attrName>r</p:attrName>
                                        </p:attrNameLst>
                                      </p:cBhvr>
                                      <p:tavLst>
                                        <p:tav tm="0">
                                          <p:val>
                                            <p:strVal val="90"/>
                                          </p:val>
                                        </p:tav>
                                        <p:tav tm="100000">
                                          <p:val>
                                            <p:strVal val="0"/>
                                          </p:val>
                                        </p:tav>
                                      </p:tavLst>
                                    </p:anim>
                                    <p:animEffect transition="in" filter="fade">
                                      <p:cBhvr>
                                        <p:cTn id="30" dur="1000"/>
                                        <p:tgtEl>
                                          <p:spTgt spid="2">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anim calcmode="lin" valueType="num">
                                      <p:cBhvr>
                                        <p:cTn id="35" dur="1000" fill="hold"/>
                                        <p:tgtEl>
                                          <p:spTgt spid="2">
                                            <p:txEl>
                                              <p:pRg st="9" end="9"/>
                                            </p:txEl>
                                          </p:spTgt>
                                        </p:tgtEl>
                                        <p:attrNameLst>
                                          <p:attrName>ppt_w</p:attrName>
                                        </p:attrNameLst>
                                      </p:cBhvr>
                                      <p:tavLst>
                                        <p:tav tm="0">
                                          <p:val>
                                            <p:strVal val="0"/>
                                          </p:val>
                                        </p:tav>
                                        <p:tav tm="100000">
                                          <p:val>
                                            <p:strVal val="#ppt_w"/>
                                          </p:val>
                                        </p:tav>
                                      </p:tavLst>
                                    </p:anim>
                                    <p:anim calcmode="lin" valueType="num">
                                      <p:cBhvr>
                                        <p:cTn id="36" dur="1000" fill="hold"/>
                                        <p:tgtEl>
                                          <p:spTgt spid="2">
                                            <p:txEl>
                                              <p:pRg st="9" end="9"/>
                                            </p:txEl>
                                          </p:spTgt>
                                        </p:tgtEl>
                                        <p:attrNameLst>
                                          <p:attrName>ppt_h</p:attrName>
                                        </p:attrNameLst>
                                      </p:cBhvr>
                                      <p:tavLst>
                                        <p:tav tm="0">
                                          <p:val>
                                            <p:strVal val="0"/>
                                          </p:val>
                                        </p:tav>
                                        <p:tav tm="100000">
                                          <p:val>
                                            <p:strVal val="#ppt_h"/>
                                          </p:val>
                                        </p:tav>
                                      </p:tavLst>
                                    </p:anim>
                                    <p:anim calcmode="lin" valueType="num">
                                      <p:cBhvr>
                                        <p:cTn id="37" dur="1000" fill="hold"/>
                                        <p:tgtEl>
                                          <p:spTgt spid="2">
                                            <p:txEl>
                                              <p:pRg st="9" end="9"/>
                                            </p:txEl>
                                          </p:spTgt>
                                        </p:tgtEl>
                                        <p:attrNameLst>
                                          <p:attrName>r</p:attrName>
                                        </p:attrNameLst>
                                      </p:cBhvr>
                                      <p:tavLst>
                                        <p:tav tm="0">
                                          <p:val>
                                            <p:strVal val="90"/>
                                          </p:val>
                                        </p:tav>
                                        <p:tav tm="100000">
                                          <p:val>
                                            <p:strVal val="0"/>
                                          </p:val>
                                        </p:tav>
                                      </p:tavLst>
                                    </p:anim>
                                    <p:animEffect transition="in" filter="fade">
                                      <p:cBhvr>
                                        <p:cTn id="38" dur="1000"/>
                                        <p:tgtEl>
                                          <p:spTgt spid="2">
                                            <p:txEl>
                                              <p:pRg st="9" end="9"/>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2">
                                            <p:txEl>
                                              <p:pRg st="12" end="12"/>
                                            </p:txEl>
                                          </p:spTgt>
                                        </p:tgtEl>
                                        <p:attrNameLst>
                                          <p:attrName>style.visibility</p:attrName>
                                        </p:attrNameLst>
                                      </p:cBhvr>
                                      <p:to>
                                        <p:strVal val="visible"/>
                                      </p:to>
                                    </p:set>
                                    <p:anim calcmode="lin" valueType="num">
                                      <p:cBhvr>
                                        <p:cTn id="43" dur="1000" fill="hold"/>
                                        <p:tgtEl>
                                          <p:spTgt spid="2">
                                            <p:txEl>
                                              <p:pRg st="12" end="12"/>
                                            </p:txEl>
                                          </p:spTgt>
                                        </p:tgtEl>
                                        <p:attrNameLst>
                                          <p:attrName>ppt_w</p:attrName>
                                        </p:attrNameLst>
                                      </p:cBhvr>
                                      <p:tavLst>
                                        <p:tav tm="0">
                                          <p:val>
                                            <p:strVal val="0"/>
                                          </p:val>
                                        </p:tav>
                                        <p:tav tm="100000">
                                          <p:val>
                                            <p:strVal val="#ppt_w"/>
                                          </p:val>
                                        </p:tav>
                                      </p:tavLst>
                                    </p:anim>
                                    <p:anim calcmode="lin" valueType="num">
                                      <p:cBhvr>
                                        <p:cTn id="44" dur="1000" fill="hold"/>
                                        <p:tgtEl>
                                          <p:spTgt spid="2">
                                            <p:txEl>
                                              <p:pRg st="12" end="12"/>
                                            </p:txEl>
                                          </p:spTgt>
                                        </p:tgtEl>
                                        <p:attrNameLst>
                                          <p:attrName>ppt_h</p:attrName>
                                        </p:attrNameLst>
                                      </p:cBhvr>
                                      <p:tavLst>
                                        <p:tav tm="0">
                                          <p:val>
                                            <p:strVal val="0"/>
                                          </p:val>
                                        </p:tav>
                                        <p:tav tm="100000">
                                          <p:val>
                                            <p:strVal val="#ppt_h"/>
                                          </p:val>
                                        </p:tav>
                                      </p:tavLst>
                                    </p:anim>
                                    <p:anim calcmode="lin" valueType="num">
                                      <p:cBhvr>
                                        <p:cTn id="45" dur="1000" fill="hold"/>
                                        <p:tgtEl>
                                          <p:spTgt spid="2">
                                            <p:txEl>
                                              <p:pRg st="12" end="12"/>
                                            </p:txEl>
                                          </p:spTgt>
                                        </p:tgtEl>
                                        <p:attrNameLst>
                                          <p:attrName>r</p:attrName>
                                        </p:attrNameLst>
                                      </p:cBhvr>
                                      <p:tavLst>
                                        <p:tav tm="0">
                                          <p:val>
                                            <p:strVal val="90"/>
                                          </p:val>
                                        </p:tav>
                                        <p:tav tm="100000">
                                          <p:val>
                                            <p:strVal val="0"/>
                                          </p:val>
                                        </p:tav>
                                      </p:tavLst>
                                    </p:anim>
                                    <p:animEffect transition="in" filter="fade">
                                      <p:cBhvr>
                                        <p:cTn id="46" dur="1000"/>
                                        <p:tgtEl>
                                          <p:spTgt spid="2">
                                            <p:txEl>
                                              <p:pRg st="12" end="1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31" presetClass="entr" presetSubtype="0" fill="hold" nodeType="clickEffect">
                                  <p:stCondLst>
                                    <p:cond delay="0"/>
                                  </p:stCondLst>
                                  <p:childTnLst>
                                    <p:set>
                                      <p:cBhvr>
                                        <p:cTn id="50" dur="1" fill="hold">
                                          <p:stCondLst>
                                            <p:cond delay="0"/>
                                          </p:stCondLst>
                                        </p:cTn>
                                        <p:tgtEl>
                                          <p:spTgt spid="2">
                                            <p:txEl>
                                              <p:pRg st="14" end="14"/>
                                            </p:txEl>
                                          </p:spTgt>
                                        </p:tgtEl>
                                        <p:attrNameLst>
                                          <p:attrName>style.visibility</p:attrName>
                                        </p:attrNameLst>
                                      </p:cBhvr>
                                      <p:to>
                                        <p:strVal val="visible"/>
                                      </p:to>
                                    </p:set>
                                    <p:anim calcmode="lin" valueType="num">
                                      <p:cBhvr>
                                        <p:cTn id="51" dur="1000" fill="hold"/>
                                        <p:tgtEl>
                                          <p:spTgt spid="2">
                                            <p:txEl>
                                              <p:pRg st="14" end="14"/>
                                            </p:txEl>
                                          </p:spTgt>
                                        </p:tgtEl>
                                        <p:attrNameLst>
                                          <p:attrName>ppt_w</p:attrName>
                                        </p:attrNameLst>
                                      </p:cBhvr>
                                      <p:tavLst>
                                        <p:tav tm="0">
                                          <p:val>
                                            <p:strVal val="0"/>
                                          </p:val>
                                        </p:tav>
                                        <p:tav tm="100000">
                                          <p:val>
                                            <p:strVal val="#ppt_w"/>
                                          </p:val>
                                        </p:tav>
                                      </p:tavLst>
                                    </p:anim>
                                    <p:anim calcmode="lin" valueType="num">
                                      <p:cBhvr>
                                        <p:cTn id="52" dur="1000" fill="hold"/>
                                        <p:tgtEl>
                                          <p:spTgt spid="2">
                                            <p:txEl>
                                              <p:pRg st="14" end="14"/>
                                            </p:txEl>
                                          </p:spTgt>
                                        </p:tgtEl>
                                        <p:attrNameLst>
                                          <p:attrName>ppt_h</p:attrName>
                                        </p:attrNameLst>
                                      </p:cBhvr>
                                      <p:tavLst>
                                        <p:tav tm="0">
                                          <p:val>
                                            <p:strVal val="0"/>
                                          </p:val>
                                        </p:tav>
                                        <p:tav tm="100000">
                                          <p:val>
                                            <p:strVal val="#ppt_h"/>
                                          </p:val>
                                        </p:tav>
                                      </p:tavLst>
                                    </p:anim>
                                    <p:anim calcmode="lin" valueType="num">
                                      <p:cBhvr>
                                        <p:cTn id="53" dur="1000" fill="hold"/>
                                        <p:tgtEl>
                                          <p:spTgt spid="2">
                                            <p:txEl>
                                              <p:pRg st="14" end="14"/>
                                            </p:txEl>
                                          </p:spTgt>
                                        </p:tgtEl>
                                        <p:attrNameLst>
                                          <p:attrName>r</p:attrName>
                                        </p:attrNameLst>
                                      </p:cBhvr>
                                      <p:tavLst>
                                        <p:tav tm="0">
                                          <p:val>
                                            <p:strVal val="90"/>
                                          </p:val>
                                        </p:tav>
                                        <p:tav tm="100000">
                                          <p:val>
                                            <p:strVal val="0"/>
                                          </p:val>
                                        </p:tav>
                                      </p:tavLst>
                                    </p:anim>
                                    <p:animEffect transition="in" filter="fade">
                                      <p:cBhvr>
                                        <p:cTn id="54" dur="1000"/>
                                        <p:tgtEl>
                                          <p:spTgt spid="2">
                                            <p:txEl>
                                              <p:pRg st="14" end="14"/>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nodeType="clickEffect">
                                  <p:stCondLst>
                                    <p:cond delay="0"/>
                                  </p:stCondLst>
                                  <p:childTnLst>
                                    <p:set>
                                      <p:cBhvr>
                                        <p:cTn id="58" dur="1" fill="hold">
                                          <p:stCondLst>
                                            <p:cond delay="0"/>
                                          </p:stCondLst>
                                        </p:cTn>
                                        <p:tgtEl>
                                          <p:spTgt spid="2">
                                            <p:txEl>
                                              <p:pRg st="16" end="16"/>
                                            </p:txEl>
                                          </p:spTgt>
                                        </p:tgtEl>
                                        <p:attrNameLst>
                                          <p:attrName>style.visibility</p:attrName>
                                        </p:attrNameLst>
                                      </p:cBhvr>
                                      <p:to>
                                        <p:strVal val="visible"/>
                                      </p:to>
                                    </p:set>
                                    <p:anim calcmode="lin" valueType="num">
                                      <p:cBhvr>
                                        <p:cTn id="59" dur="1000" fill="hold"/>
                                        <p:tgtEl>
                                          <p:spTgt spid="2">
                                            <p:txEl>
                                              <p:pRg st="16" end="16"/>
                                            </p:txEl>
                                          </p:spTgt>
                                        </p:tgtEl>
                                        <p:attrNameLst>
                                          <p:attrName>ppt_w</p:attrName>
                                        </p:attrNameLst>
                                      </p:cBhvr>
                                      <p:tavLst>
                                        <p:tav tm="0">
                                          <p:val>
                                            <p:strVal val="0"/>
                                          </p:val>
                                        </p:tav>
                                        <p:tav tm="100000">
                                          <p:val>
                                            <p:strVal val="#ppt_w"/>
                                          </p:val>
                                        </p:tav>
                                      </p:tavLst>
                                    </p:anim>
                                    <p:anim calcmode="lin" valueType="num">
                                      <p:cBhvr>
                                        <p:cTn id="60" dur="1000" fill="hold"/>
                                        <p:tgtEl>
                                          <p:spTgt spid="2">
                                            <p:txEl>
                                              <p:pRg st="16" end="16"/>
                                            </p:txEl>
                                          </p:spTgt>
                                        </p:tgtEl>
                                        <p:attrNameLst>
                                          <p:attrName>ppt_h</p:attrName>
                                        </p:attrNameLst>
                                      </p:cBhvr>
                                      <p:tavLst>
                                        <p:tav tm="0">
                                          <p:val>
                                            <p:strVal val="0"/>
                                          </p:val>
                                        </p:tav>
                                        <p:tav tm="100000">
                                          <p:val>
                                            <p:strVal val="#ppt_h"/>
                                          </p:val>
                                        </p:tav>
                                      </p:tavLst>
                                    </p:anim>
                                    <p:anim calcmode="lin" valueType="num">
                                      <p:cBhvr>
                                        <p:cTn id="61" dur="1000" fill="hold"/>
                                        <p:tgtEl>
                                          <p:spTgt spid="2">
                                            <p:txEl>
                                              <p:pRg st="16" end="16"/>
                                            </p:txEl>
                                          </p:spTgt>
                                        </p:tgtEl>
                                        <p:attrNameLst>
                                          <p:attrName>r</p:attrName>
                                        </p:attrNameLst>
                                      </p:cBhvr>
                                      <p:tavLst>
                                        <p:tav tm="0">
                                          <p:val>
                                            <p:strVal val="90"/>
                                          </p:val>
                                        </p:tav>
                                        <p:tav tm="100000">
                                          <p:val>
                                            <p:strVal val="0"/>
                                          </p:val>
                                        </p:tav>
                                      </p:tavLst>
                                    </p:anim>
                                    <p:animEffect transition="in" filter="fade">
                                      <p:cBhvr>
                                        <p:cTn id="62" dur="1000"/>
                                        <p:tgtEl>
                                          <p:spTgt spid="2">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DDA2D8-DC64-C6EE-AFD2-72DC87A2E2AF}"/>
              </a:ext>
            </a:extLst>
          </p:cNvPr>
          <p:cNvSpPr txBox="1"/>
          <p:nvPr/>
        </p:nvSpPr>
        <p:spPr>
          <a:xfrm>
            <a:off x="206471" y="363794"/>
            <a:ext cx="5329086" cy="80021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Calibri" pitchFamily="34"/>
                <a:ea typeface="Calibri" pitchFamily="34"/>
                <a:cs typeface="Calibri" pitchFamily="34"/>
              </a:rPr>
              <a:t>Right Realist </a:t>
            </a:r>
            <a:r>
              <a:rPr lang="en-GB" sz="2800" b="1" i="0" u="none" strike="noStrike" kern="0" cap="none" spc="0" baseline="0">
                <a:solidFill>
                  <a:srgbClr val="000000"/>
                </a:solidFill>
                <a:uFillTx/>
                <a:latin typeface="Calibri" pitchFamily="34"/>
                <a:ea typeface="Calibri" pitchFamily="34"/>
                <a:cs typeface="Calibri" pitchFamily="34"/>
              </a:rPr>
              <a:t>B</a:t>
            </a:r>
            <a:r>
              <a:rPr lang="en-GB" sz="2800" b="1" i="0" u="none" strike="noStrike" kern="1200" cap="none" spc="0" baseline="0">
                <a:solidFill>
                  <a:srgbClr val="000000"/>
                </a:solidFill>
                <a:uFillTx/>
                <a:latin typeface="Calibri" pitchFamily="34"/>
                <a:ea typeface="Calibri" pitchFamily="34"/>
                <a:cs typeface="Calibri" pitchFamily="34"/>
              </a:rPr>
              <a:t>iosocial </a:t>
            </a:r>
            <a:r>
              <a:rPr lang="en-GB" sz="2800" b="1" i="0" u="none" strike="noStrike" kern="0" cap="none" spc="0" baseline="0">
                <a:solidFill>
                  <a:srgbClr val="000000"/>
                </a:solidFill>
                <a:uFillTx/>
                <a:latin typeface="Calibri" pitchFamily="34"/>
                <a:ea typeface="Calibri" pitchFamily="34"/>
                <a:cs typeface="Calibri" pitchFamily="34"/>
              </a:rPr>
              <a:t>T</a:t>
            </a:r>
            <a:r>
              <a:rPr lang="en-GB" sz="2800" b="1" i="0" u="none" strike="noStrike" kern="1200" cap="none" spc="0" baseline="0">
                <a:solidFill>
                  <a:srgbClr val="000000"/>
                </a:solidFill>
                <a:uFillTx/>
                <a:latin typeface="Calibri" pitchFamily="34"/>
                <a:ea typeface="Calibri" pitchFamily="34"/>
                <a:cs typeface="Calibri" pitchFamily="34"/>
              </a:rPr>
              <a:t>heory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
        <p:nvSpPr>
          <p:cNvPr id="3" name="TextBox 2">
            <a:extLst>
              <a:ext uri="{FF2B5EF4-FFF2-40B4-BE49-F238E27FC236}">
                <a16:creationId xmlns:a16="http://schemas.microsoft.com/office/drawing/2014/main" id="{67FD5174-13FF-DF68-B557-A37A89170F8A}"/>
              </a:ext>
            </a:extLst>
          </p:cNvPr>
          <p:cNvSpPr txBox="1"/>
          <p:nvPr/>
        </p:nvSpPr>
        <p:spPr>
          <a:xfrm>
            <a:off x="206471" y="918834"/>
            <a:ext cx="10776158" cy="579491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alibri" pitchFamily="34"/>
                <a:ea typeface="Times New Roman" pitchFamily="18"/>
                <a:cs typeface="Times New Roman" pitchFamily="18"/>
              </a:rPr>
              <a:t>Majority of people believed that crime should virtually never be committed, some believed there were numerous benefits to engaging in criminal activity.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alibri" pitchFamily="34"/>
                <a:ea typeface="Times New Roman" pitchFamily="18"/>
                <a:cs typeface="Times New Roman" pitchFamily="18"/>
              </a:rPr>
              <a:t>Some persons exhibited unrestrained behaviour and appeared to be more likely to commit crimes. The majority of people had internalised anxieties and concerns about committing crimes and facing consequences from the criminal justice system. </a:t>
            </a:r>
            <a:endParaRPr lang="en-GB" sz="1400" b="0" i="0" u="none" strike="noStrike" kern="1200" cap="none" spc="0" baseline="0">
              <a:solidFill>
                <a:srgbClr val="000000"/>
              </a:solidFill>
              <a:uFillTx/>
              <a:latin typeface="Aptos" pitchFamily="34"/>
              <a:ea typeface="Times New Roman" pitchFamily="18"/>
              <a:cs typeface="Times New Roman" pitchFamily="18"/>
            </a:endParaRP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br>
              <a:rPr lang="en-GB" sz="1400" b="0" i="0" u="none" strike="noStrike" kern="1200" cap="none" spc="0" baseline="0">
                <a:solidFill>
                  <a:srgbClr val="000000"/>
                </a:solidFill>
                <a:uFillTx/>
                <a:latin typeface="Calibri" pitchFamily="34"/>
                <a:ea typeface="Times New Roman" pitchFamily="18"/>
                <a:cs typeface="Times New Roman" pitchFamily="18"/>
              </a:rPr>
            </a:br>
            <a:r>
              <a:rPr lang="en-GB" sz="1400" b="0" i="0" u="none" strike="noStrike" kern="1200" cap="none" spc="0" baseline="0">
                <a:solidFill>
                  <a:srgbClr val="000000"/>
                </a:solidFill>
                <a:uFillTx/>
                <a:latin typeface="Calibri" pitchFamily="34"/>
                <a:ea typeface="Times New Roman" pitchFamily="18"/>
                <a:cs typeface="Times New Roman" pitchFamily="18"/>
              </a:rPr>
              <a:t>Some people had short attention spans and needed nearly instant gratification of their desires, whereas many others were able to postpone gratification and so maintain and finish tasks with distant payoffs. While the mere possibility of criminal prosecution was sufficient to restrain </a:t>
            </a:r>
            <a:r>
              <a:rPr lang="en-GB" sz="1400" b="0" i="0" u="none" strike="noStrike" kern="0" cap="none" spc="0" baseline="0">
                <a:solidFill>
                  <a:srgbClr val="000000"/>
                </a:solidFill>
                <a:uFillTx/>
                <a:latin typeface="Calibri" pitchFamily="34"/>
                <a:ea typeface="Times New Roman" pitchFamily="18"/>
                <a:cs typeface="Times New Roman" pitchFamily="18"/>
              </a:rPr>
              <a:t>OR</a:t>
            </a:r>
            <a:r>
              <a:rPr lang="en-GB" sz="1400" b="0" i="0" u="none" strike="noStrike" kern="1200" cap="none" spc="0" baseline="0">
                <a:solidFill>
                  <a:srgbClr val="000000"/>
                </a:solidFill>
                <a:uFillTx/>
                <a:latin typeface="Calibri" pitchFamily="34"/>
                <a:ea typeface="Times New Roman" pitchFamily="18"/>
                <a:cs typeface="Times New Roman" pitchFamily="18"/>
              </a:rPr>
              <a:t> stop many persons from committing crimes, others appeared to learn little or nothing from punishment experiences.</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uFillTx/>
                <a:latin typeface="Calibri" pitchFamily="34"/>
                <a:ea typeface="Times New Roman" pitchFamily="18"/>
                <a:cs typeface="Times New Roman" pitchFamily="18"/>
              </a:rPr>
              <a:t>Wilson and Herrnstein </a:t>
            </a:r>
            <a:r>
              <a:rPr lang="en-GB" sz="1400" b="0" i="0" u="none" strike="noStrike" kern="1200" cap="none" spc="0" baseline="0">
                <a:solidFill>
                  <a:srgbClr val="000000"/>
                </a:solidFill>
                <a:uFillTx/>
                <a:latin typeface="Calibri" pitchFamily="34"/>
                <a:ea typeface="Times New Roman" pitchFamily="18"/>
                <a:cs typeface="Times New Roman" pitchFamily="18"/>
              </a:rPr>
              <a:t>questioned which processes—biological, developmental, environmental, and adaptive—led to the emergence of personal traits that predict criminal behaviour.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alibri" pitchFamily="34"/>
                <a:ea typeface="Times New Roman" pitchFamily="18"/>
                <a:cs typeface="Times New Roman" pitchFamily="18"/>
              </a:rPr>
              <a:t>Additionally, the papers they selected to analyse focused on studies from a variety of fields that typically demonstrated individual-level variance in crime and risk factors for criminal activity (Wilson and Herrnstein,2010</a:t>
            </a:r>
            <a:r>
              <a:rPr lang="en-GB" sz="1400" b="0" i="0" u="none" strike="noStrike" kern="0" cap="none" spc="0" baseline="0">
                <a:solidFill>
                  <a:srgbClr val="000000"/>
                </a:solidFill>
                <a:uFillTx/>
                <a:latin typeface="Calibri" pitchFamily="34"/>
                <a:ea typeface="Times New Roman" pitchFamily="18"/>
                <a:cs typeface="Times New Roman" pitchFamily="18"/>
              </a:rPr>
              <a:t>). </a:t>
            </a: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alibri" pitchFamily="34"/>
                <a:ea typeface="Times New Roman" pitchFamily="18"/>
                <a:cs typeface="Times New Roman" pitchFamily="18"/>
              </a:rPr>
              <a:t> First, Wilson and Herrnstein present their own theories of crime “person will do that thing whose consequences he or she perceives to be preferable to the consequences of doing something else," according to their perspective (p.43). People and societies continue to associate certain crimes with both positive and bad reinforcements. The reason that "individuals differ in the value they assign to such reinforcements and the degree to which they discount them over time" (p.56) can be explained by a combination of biological, psychological, and environmental factors. What matters, though, is that people decide which values to ascribe to different reinforcement of criminal activity. They specifically enquire as to why young guys are especially affected by this phenomenon (Manfredi,1985).</a:t>
            </a:r>
            <a:endParaRPr lang="en-GB" sz="1400" b="0" i="0" u="none" strike="noStrike" kern="1200" cap="none" spc="0" baseline="0">
              <a:solidFill>
                <a:srgbClr val="000000"/>
              </a:solidFill>
              <a:uFillTx/>
              <a:latin typeface="Aptos" pitchFamily="34"/>
              <a:ea typeface="Times New Roman" pitchFamily="18"/>
              <a:cs typeface="Times New Roman" pitchFamily="18"/>
            </a:endParaRPr>
          </a:p>
          <a:p>
            <a:pPr marL="0" marR="0" lvl="0" indent="0" algn="l" defTabSz="914400" rtl="0" fontAlgn="auto" hangingPunct="1">
              <a:lnSpc>
                <a:spcPct val="115000"/>
              </a:lnSpc>
              <a:spcBef>
                <a:spcPts val="0"/>
              </a:spcBef>
              <a:spcAft>
                <a:spcPts val="800"/>
              </a:spcAft>
              <a:buNone/>
              <a:tabLst/>
              <a:defRPr sz="1800" b="0" i="0" u="none" strike="noStrike" kern="0" cap="none" spc="0" baseline="0">
                <a:solidFill>
                  <a:srgbClr val="000000"/>
                </a:solidFill>
                <a:uFillTx/>
              </a:defRPr>
            </a:pPr>
            <a:endParaRPr lang="en-GB" sz="1400" b="0" i="0" u="none" strike="noStrike" kern="1200" cap="none" spc="0" baseline="0">
              <a:solidFill>
                <a:srgbClr val="000000"/>
              </a:solidFill>
              <a:uFillTx/>
              <a:latin typeface="Aptos" pitchFamily="34"/>
              <a:ea typeface="Times New Roman" pitchFamily="18"/>
              <a:cs typeface="Times New Roman" pitchFamily="18"/>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p:stCondLst>
                                            <p:cond delay="0"/>
                                          </p:stCondLst>
                                        </p:cTn>
                                        <p:tgtEl>
                                          <p:spTgt spid="3">
                                            <p:txEl>
                                              <p:pRg st="0" end="0"/>
                                            </p:txEl>
                                          </p:spTgt>
                                        </p:tgtEl>
                                        <p:attrNameLst>
                                          <p:attrName>ppt_y</p:attrName>
                                        </p:attrNameLst>
                                      </p:cBhvr>
                                      <p:tavLst>
                                        <p:tav tm="0" fmla="#ppt_y-sin(pi*$)/3">
                                          <p:val>
                                            <p:strVal val="0.5"/>
                                          </p:val>
                                        </p:tav>
                                        <p:tav tm="100000">
                                          <p:val>
                                            <p:strVal val="1"/>
                                          </p:val>
                                        </p:tav>
                                      </p:tavLst>
                                    </p:anim>
                                    <p:anim calcmode="lin" valueType="num">
                                      <p:cBhvr>
                                        <p:cTn id="15" dur="664">
                                          <p:stCondLst>
                                            <p:cond delay="664"/>
                                          </p:stCondLst>
                                        </p:cTn>
                                        <p:tgtEl>
                                          <p:spTgt spid="3">
                                            <p:txEl>
                                              <p:pRg st="0" end="0"/>
                                            </p:txEl>
                                          </p:spTgt>
                                        </p:tgtEl>
                                        <p:attrNameLst>
                                          <p:attrName>ppt_y</p:attrName>
                                        </p:attrNameLst>
                                      </p:cBhvr>
                                      <p:tavLst>
                                        <p:tav tm="0" fmla="#ppt_y-sin(pi*$)/9">
                                          <p:val>
                                            <p:strVal val="0"/>
                                          </p:val>
                                        </p:tav>
                                        <p:tav tm="100000">
                                          <p:val>
                                            <p:strVal val="1"/>
                                          </p:val>
                                        </p:tav>
                                      </p:tavLst>
                                    </p:anim>
                                    <p:anim calcmode="lin" valueType="num">
                                      <p:cBhvr>
                                        <p:cTn id="16" dur="332">
                                          <p:stCondLst>
                                            <p:cond delay="1324"/>
                                          </p:stCondLst>
                                        </p:cTn>
                                        <p:tgtEl>
                                          <p:spTgt spid="3">
                                            <p:txEl>
                                              <p:pRg st="0" end="0"/>
                                            </p:txEl>
                                          </p:spTgt>
                                        </p:tgtEl>
                                        <p:attrNameLst>
                                          <p:attrName>ppt_y</p:attrName>
                                        </p:attrNameLst>
                                      </p:cBhvr>
                                      <p:tavLst>
                                        <p:tav tm="0" fmla="#ppt_y-sin(pi*$)/27">
                                          <p:val>
                                            <p:strVal val="0"/>
                                          </p:val>
                                        </p:tav>
                                        <p:tav tm="100000">
                                          <p:val>
                                            <p:strVal val="1"/>
                                          </p:val>
                                        </p:tav>
                                      </p:tavLst>
                                    </p:anim>
                                    <p:anim calcmode="lin" valueType="num">
                                      <p:cBhvr>
                                        <p:cTn id="17" dur="164">
                                          <p:stCondLst>
                                            <p:cond delay="1656"/>
                                          </p:stCondLst>
                                        </p:cTn>
                                        <p:tgtEl>
                                          <p:spTgt spid="3">
                                            <p:txEl>
                                              <p:pRg st="0" end="0"/>
                                            </p:txEl>
                                          </p:spTgt>
                                        </p:tgtEl>
                                        <p:attrNameLst>
                                          <p:attrName>ppt_y</p:attrName>
                                        </p:attrNameLst>
                                      </p:cBhvr>
                                      <p:tavLst>
                                        <p:tav tm="0" fmla="#ppt_y-sin(pi*$)/81">
                                          <p:val>
                                            <p:strVal val="0"/>
                                          </p:val>
                                        </p:tav>
                                        <p:tav tm="100000">
                                          <p:val>
                                            <p:strVal val="1"/>
                                          </p:val>
                                        </p:tav>
                                      </p:tavLst>
                                    </p:anim>
                                  </p:childTnLst>
                                </p:cTn>
                              </p:par>
                              <p:par>
                                <p:cTn id="18" presetID="26"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wipe(down)">
                                      <p:cBhvr>
                                        <p:cTn id="20" dur="580">
                                          <p:stCondLst>
                                            <p:cond delay="0"/>
                                          </p:stCondLst>
                                        </p:cTn>
                                        <p:tgtEl>
                                          <p:spTgt spid="3">
                                            <p:txEl>
                                              <p:pRg st="1" end="1"/>
                                            </p:txEl>
                                          </p:spTgt>
                                        </p:tgtEl>
                                      </p:cBhvr>
                                    </p:animEffect>
                                    <p:anim calcmode="lin" valueType="num">
                                      <p:cBhvr>
                                        <p:cTn id="21" dur="1822">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2" dur="664">
                                          <p:stCondLst>
                                            <p:cond delay="0"/>
                                          </p:stCondLst>
                                        </p:cTn>
                                        <p:tgtEl>
                                          <p:spTgt spid="3">
                                            <p:txEl>
                                              <p:pRg st="1" end="1"/>
                                            </p:txEl>
                                          </p:spTgt>
                                        </p:tgtEl>
                                        <p:attrNameLst>
                                          <p:attrName>ppt_y</p:attrName>
                                        </p:attrNameLst>
                                      </p:cBhvr>
                                      <p:tavLst>
                                        <p:tav tm="0" fmla="#ppt_y-sin(pi*$)/3">
                                          <p:val>
                                            <p:strVal val="0.5"/>
                                          </p:val>
                                        </p:tav>
                                        <p:tav tm="100000">
                                          <p:val>
                                            <p:strVal val="1"/>
                                          </p:val>
                                        </p:tav>
                                      </p:tavLst>
                                    </p:anim>
                                    <p:anim calcmode="lin" valueType="num">
                                      <p:cBhvr>
                                        <p:cTn id="23" dur="664">
                                          <p:stCondLst>
                                            <p:cond delay="664"/>
                                          </p:stCondLst>
                                        </p:cTn>
                                        <p:tgtEl>
                                          <p:spTgt spid="3">
                                            <p:txEl>
                                              <p:pRg st="1" end="1"/>
                                            </p:txEl>
                                          </p:spTgt>
                                        </p:tgtEl>
                                        <p:attrNameLst>
                                          <p:attrName>ppt_y</p:attrName>
                                        </p:attrNameLst>
                                      </p:cBhvr>
                                      <p:tavLst>
                                        <p:tav tm="0" fmla="#ppt_y-sin(pi*$)/9">
                                          <p:val>
                                            <p:strVal val="0"/>
                                          </p:val>
                                        </p:tav>
                                        <p:tav tm="100000">
                                          <p:val>
                                            <p:strVal val="1"/>
                                          </p:val>
                                        </p:tav>
                                      </p:tavLst>
                                    </p:anim>
                                    <p:anim calcmode="lin" valueType="num">
                                      <p:cBhvr>
                                        <p:cTn id="24" dur="332">
                                          <p:stCondLst>
                                            <p:cond delay="1324"/>
                                          </p:stCondLst>
                                        </p:cTn>
                                        <p:tgtEl>
                                          <p:spTgt spid="3">
                                            <p:txEl>
                                              <p:pRg st="1" end="1"/>
                                            </p:txEl>
                                          </p:spTgt>
                                        </p:tgtEl>
                                        <p:attrNameLst>
                                          <p:attrName>ppt_y</p:attrName>
                                        </p:attrNameLst>
                                      </p:cBhvr>
                                      <p:tavLst>
                                        <p:tav tm="0" fmla="#ppt_y-sin(pi*$)/27">
                                          <p:val>
                                            <p:strVal val="0"/>
                                          </p:val>
                                        </p:tav>
                                        <p:tav tm="100000">
                                          <p:val>
                                            <p:strVal val="1"/>
                                          </p:val>
                                        </p:tav>
                                      </p:tavLst>
                                    </p:anim>
                                    <p:anim calcmode="lin" valueType="num">
                                      <p:cBhvr>
                                        <p:cTn id="25" dur="164">
                                          <p:stCondLst>
                                            <p:cond delay="1656"/>
                                          </p:stCondLst>
                                        </p:cTn>
                                        <p:tgtEl>
                                          <p:spTgt spid="3">
                                            <p:txEl>
                                              <p:pRg st="1" end="1"/>
                                            </p:txEl>
                                          </p:spTgt>
                                        </p:tgtEl>
                                        <p:attrNameLst>
                                          <p:attrName>ppt_y</p:attrName>
                                        </p:attrNameLst>
                                      </p:cBhvr>
                                      <p:tavLst>
                                        <p:tav tm="0" fmla="#ppt_y-sin(pi*$)/81">
                                          <p:val>
                                            <p:strVal val="0"/>
                                          </p:val>
                                        </p:tav>
                                        <p:tav tm="100000">
                                          <p:val>
                                            <p:strVal val="1"/>
                                          </p:val>
                                        </p:tav>
                                      </p:tavLst>
                                    </p:anim>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wipe(down)">
                                      <p:cBhvr>
                                        <p:cTn id="30" dur="580">
                                          <p:stCondLst>
                                            <p:cond delay="0"/>
                                          </p:stCondLst>
                                        </p:cTn>
                                        <p:tgtEl>
                                          <p:spTgt spid="3">
                                            <p:txEl>
                                              <p:pRg st="2" end="2"/>
                                            </p:txEl>
                                          </p:spTgt>
                                        </p:tgtEl>
                                      </p:cBhvr>
                                    </p:animEffect>
                                    <p:anim calcmode="lin" valueType="num">
                                      <p:cBhvr>
                                        <p:cTn id="31" dur="1822">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2" dur="664">
                                          <p:stCondLst>
                                            <p:cond delay="0"/>
                                          </p:stCondLst>
                                        </p:cTn>
                                        <p:tgtEl>
                                          <p:spTgt spid="3">
                                            <p:txEl>
                                              <p:pRg st="2" end="2"/>
                                            </p:txEl>
                                          </p:spTgt>
                                        </p:tgtEl>
                                        <p:attrNameLst>
                                          <p:attrName>ppt_y</p:attrName>
                                        </p:attrNameLst>
                                      </p:cBhvr>
                                      <p:tavLst>
                                        <p:tav tm="0" fmla="#ppt_y-sin(pi*$)/3">
                                          <p:val>
                                            <p:strVal val="0.5"/>
                                          </p:val>
                                        </p:tav>
                                        <p:tav tm="100000">
                                          <p:val>
                                            <p:strVal val="1"/>
                                          </p:val>
                                        </p:tav>
                                      </p:tavLst>
                                    </p:anim>
                                    <p:anim calcmode="lin" valueType="num">
                                      <p:cBhvr>
                                        <p:cTn id="33" dur="664">
                                          <p:stCondLst>
                                            <p:cond delay="664"/>
                                          </p:stCondLst>
                                        </p:cTn>
                                        <p:tgtEl>
                                          <p:spTgt spid="3">
                                            <p:txEl>
                                              <p:pRg st="2" end="2"/>
                                            </p:txEl>
                                          </p:spTgt>
                                        </p:tgtEl>
                                        <p:attrNameLst>
                                          <p:attrName>ppt_y</p:attrName>
                                        </p:attrNameLst>
                                      </p:cBhvr>
                                      <p:tavLst>
                                        <p:tav tm="0" fmla="#ppt_y-sin(pi*$)/9">
                                          <p:val>
                                            <p:strVal val="0"/>
                                          </p:val>
                                        </p:tav>
                                        <p:tav tm="100000">
                                          <p:val>
                                            <p:strVal val="1"/>
                                          </p:val>
                                        </p:tav>
                                      </p:tavLst>
                                    </p:anim>
                                    <p:anim calcmode="lin" valueType="num">
                                      <p:cBhvr>
                                        <p:cTn id="34" dur="332">
                                          <p:stCondLst>
                                            <p:cond delay="1324"/>
                                          </p:stCondLst>
                                        </p:cTn>
                                        <p:tgtEl>
                                          <p:spTgt spid="3">
                                            <p:txEl>
                                              <p:pRg st="2" end="2"/>
                                            </p:txEl>
                                          </p:spTgt>
                                        </p:tgtEl>
                                        <p:attrNameLst>
                                          <p:attrName>ppt_y</p:attrName>
                                        </p:attrNameLst>
                                      </p:cBhvr>
                                      <p:tavLst>
                                        <p:tav tm="0" fmla="#ppt_y-sin(pi*$)/27">
                                          <p:val>
                                            <p:strVal val="0"/>
                                          </p:val>
                                        </p:tav>
                                        <p:tav tm="100000">
                                          <p:val>
                                            <p:strVal val="1"/>
                                          </p:val>
                                        </p:tav>
                                      </p:tavLst>
                                    </p:anim>
                                    <p:anim calcmode="lin" valueType="num">
                                      <p:cBhvr>
                                        <p:cTn id="35" dur="164">
                                          <p:stCondLst>
                                            <p:cond delay="1656"/>
                                          </p:stCondLst>
                                        </p:cTn>
                                        <p:tgtEl>
                                          <p:spTgt spid="3">
                                            <p:txEl>
                                              <p:pRg st="2" end="2"/>
                                            </p:txEl>
                                          </p:spTgt>
                                        </p:tgtEl>
                                        <p:attrNameLst>
                                          <p:attrName>ppt_y</p:attrName>
                                        </p:attrNameLst>
                                      </p:cBhvr>
                                      <p:tavLst>
                                        <p:tav tm="0" fmla="#ppt_y-sin(pi*$)/81">
                                          <p:val>
                                            <p:strVal val="0"/>
                                          </p:val>
                                        </p:tav>
                                        <p:tav tm="100000">
                                          <p:val>
                                            <p:strVal val="1"/>
                                          </p:val>
                                        </p:tav>
                                      </p:tavLst>
                                    </p:anim>
                                  </p:childTnLst>
                                </p:cTn>
                              </p:par>
                              <p:par>
                                <p:cTn id="36" presetID="26" presetClass="entr" presetSubtype="0" fill="hold" nodeType="with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Effect transition="in" filter="wipe(down)">
                                      <p:cBhvr>
                                        <p:cTn id="38" dur="580">
                                          <p:stCondLst>
                                            <p:cond delay="0"/>
                                          </p:stCondLst>
                                        </p:cTn>
                                        <p:tgtEl>
                                          <p:spTgt spid="3">
                                            <p:txEl>
                                              <p:pRg st="3" end="3"/>
                                            </p:txEl>
                                          </p:spTgt>
                                        </p:tgtEl>
                                      </p:cBhvr>
                                    </p:animEffect>
                                    <p:anim calcmode="lin" valueType="num">
                                      <p:cBhvr>
                                        <p:cTn id="39" dur="1822">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0" dur="664">
                                          <p:stCondLst>
                                            <p:cond delay="0"/>
                                          </p:stCondLst>
                                        </p:cTn>
                                        <p:tgtEl>
                                          <p:spTgt spid="3">
                                            <p:txEl>
                                              <p:pRg st="3" end="3"/>
                                            </p:txEl>
                                          </p:spTgt>
                                        </p:tgtEl>
                                        <p:attrNameLst>
                                          <p:attrName>ppt_y</p:attrName>
                                        </p:attrNameLst>
                                      </p:cBhvr>
                                      <p:tavLst>
                                        <p:tav tm="0" fmla="#ppt_y-sin(pi*$)/3">
                                          <p:val>
                                            <p:strVal val="0.5"/>
                                          </p:val>
                                        </p:tav>
                                        <p:tav tm="100000">
                                          <p:val>
                                            <p:strVal val="1"/>
                                          </p:val>
                                        </p:tav>
                                      </p:tavLst>
                                    </p:anim>
                                    <p:anim calcmode="lin" valueType="num">
                                      <p:cBhvr>
                                        <p:cTn id="41" dur="664">
                                          <p:stCondLst>
                                            <p:cond delay="664"/>
                                          </p:stCondLst>
                                        </p:cTn>
                                        <p:tgtEl>
                                          <p:spTgt spid="3">
                                            <p:txEl>
                                              <p:pRg st="3" end="3"/>
                                            </p:txEl>
                                          </p:spTgt>
                                        </p:tgtEl>
                                        <p:attrNameLst>
                                          <p:attrName>ppt_y</p:attrName>
                                        </p:attrNameLst>
                                      </p:cBhvr>
                                      <p:tavLst>
                                        <p:tav tm="0" fmla="#ppt_y-sin(pi*$)/9">
                                          <p:val>
                                            <p:strVal val="0"/>
                                          </p:val>
                                        </p:tav>
                                        <p:tav tm="100000">
                                          <p:val>
                                            <p:strVal val="1"/>
                                          </p:val>
                                        </p:tav>
                                      </p:tavLst>
                                    </p:anim>
                                    <p:anim calcmode="lin" valueType="num">
                                      <p:cBhvr>
                                        <p:cTn id="42" dur="332">
                                          <p:stCondLst>
                                            <p:cond delay="1324"/>
                                          </p:stCondLst>
                                        </p:cTn>
                                        <p:tgtEl>
                                          <p:spTgt spid="3">
                                            <p:txEl>
                                              <p:pRg st="3" end="3"/>
                                            </p:txEl>
                                          </p:spTgt>
                                        </p:tgtEl>
                                        <p:attrNameLst>
                                          <p:attrName>ppt_y</p:attrName>
                                        </p:attrNameLst>
                                      </p:cBhvr>
                                      <p:tavLst>
                                        <p:tav tm="0" fmla="#ppt_y-sin(pi*$)/27">
                                          <p:val>
                                            <p:strVal val="0"/>
                                          </p:val>
                                        </p:tav>
                                        <p:tav tm="100000">
                                          <p:val>
                                            <p:strVal val="1"/>
                                          </p:val>
                                        </p:tav>
                                      </p:tavLst>
                                    </p:anim>
                                    <p:anim calcmode="lin" valueType="num">
                                      <p:cBhvr>
                                        <p:cTn id="43" dur="164">
                                          <p:stCondLst>
                                            <p:cond delay="1656"/>
                                          </p:stCondLst>
                                        </p:cTn>
                                        <p:tgtEl>
                                          <p:spTgt spid="3">
                                            <p:txEl>
                                              <p:pRg st="3" end="3"/>
                                            </p:txEl>
                                          </p:spTgt>
                                        </p:tgtEl>
                                        <p:attrNameLst>
                                          <p:attrName>ppt_y</p:attrName>
                                        </p:attrNameLst>
                                      </p:cBhvr>
                                      <p:tavLst>
                                        <p:tav tm="0" fmla="#ppt_y-sin(pi*$)/81">
                                          <p:val>
                                            <p:strVal val="0"/>
                                          </p:val>
                                        </p:tav>
                                        <p:tav tm="100000">
                                          <p:val>
                                            <p:strVal val="1"/>
                                          </p:val>
                                        </p:tav>
                                      </p:tavLst>
                                    </p:anim>
                                  </p:childTnLst>
                                </p:cTn>
                              </p:par>
                            </p:childTnLst>
                          </p:cTn>
                        </p:par>
                      </p:childTnLst>
                    </p:cTn>
                  </p:par>
                  <p:par>
                    <p:cTn id="44" fill="hold">
                      <p:stCondLst>
                        <p:cond delay="indefinite"/>
                      </p:stCondLst>
                      <p:childTnLst>
                        <p:par>
                          <p:cTn id="45" fill="hold">
                            <p:stCondLst>
                              <p:cond delay="0"/>
                            </p:stCondLst>
                            <p:childTnLst>
                              <p:par>
                                <p:cTn id="46" presetID="10" presetClass="entr" presetSubtype="10" fill="hold"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Effect transition="in" filter="fade">
                                      <p:cBhvr>
                                        <p:cTn id="48" dur="500"/>
                                        <p:tgtEl>
                                          <p:spTgt spid="3">
                                            <p:txEl>
                                              <p:pRg st="4" end="4"/>
                                            </p:txEl>
                                          </p:spTgt>
                                        </p:tgtEl>
                                      </p:cBhvr>
                                    </p:animEffect>
                                  </p:childTnLst>
                                </p:cTn>
                              </p:par>
                              <p:par>
                                <p:cTn id="49" presetID="26" presetClass="entr" presetSubtype="0" fill="hold" nodeType="withEffect">
                                  <p:stCondLst>
                                    <p:cond delay="0"/>
                                  </p:stCondLst>
                                  <p:childTnLst>
                                    <p:set>
                                      <p:cBhvr>
                                        <p:cTn id="50" dur="1" fill="hold">
                                          <p:stCondLst>
                                            <p:cond delay="0"/>
                                          </p:stCondLst>
                                        </p:cTn>
                                        <p:tgtEl>
                                          <p:spTgt spid="3">
                                            <p:txEl>
                                              <p:pRg st="5" end="5"/>
                                            </p:txEl>
                                          </p:spTgt>
                                        </p:tgtEl>
                                        <p:attrNameLst>
                                          <p:attrName>style.visibility</p:attrName>
                                        </p:attrNameLst>
                                      </p:cBhvr>
                                      <p:to>
                                        <p:strVal val="visible"/>
                                      </p:to>
                                    </p:set>
                                    <p:animEffect transition="in" filter="wipe(down)">
                                      <p:cBhvr>
                                        <p:cTn id="51" dur="580">
                                          <p:stCondLst>
                                            <p:cond delay="0"/>
                                          </p:stCondLst>
                                        </p:cTn>
                                        <p:tgtEl>
                                          <p:spTgt spid="3">
                                            <p:txEl>
                                              <p:pRg st="5" end="5"/>
                                            </p:txEl>
                                          </p:spTgt>
                                        </p:tgtEl>
                                      </p:cBhvr>
                                    </p:animEffect>
                                    <p:anim calcmode="lin" valueType="num">
                                      <p:cBhvr>
                                        <p:cTn id="52" dur="1822">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3" dur="664">
                                          <p:stCondLst>
                                            <p:cond delay="0"/>
                                          </p:stCondLst>
                                        </p:cTn>
                                        <p:tgtEl>
                                          <p:spTgt spid="3">
                                            <p:txEl>
                                              <p:pRg st="5" end="5"/>
                                            </p:txEl>
                                          </p:spTgt>
                                        </p:tgtEl>
                                        <p:attrNameLst>
                                          <p:attrName>ppt_y</p:attrName>
                                        </p:attrNameLst>
                                      </p:cBhvr>
                                      <p:tavLst>
                                        <p:tav tm="0" fmla="#ppt_y-sin(pi*$)/3">
                                          <p:val>
                                            <p:strVal val="0.5"/>
                                          </p:val>
                                        </p:tav>
                                        <p:tav tm="100000">
                                          <p:val>
                                            <p:strVal val="1"/>
                                          </p:val>
                                        </p:tav>
                                      </p:tavLst>
                                    </p:anim>
                                    <p:anim calcmode="lin" valueType="num">
                                      <p:cBhvr>
                                        <p:cTn id="54" dur="664">
                                          <p:stCondLst>
                                            <p:cond delay="664"/>
                                          </p:stCondLst>
                                        </p:cTn>
                                        <p:tgtEl>
                                          <p:spTgt spid="3">
                                            <p:txEl>
                                              <p:pRg st="5" end="5"/>
                                            </p:txEl>
                                          </p:spTgt>
                                        </p:tgtEl>
                                        <p:attrNameLst>
                                          <p:attrName>ppt_y</p:attrName>
                                        </p:attrNameLst>
                                      </p:cBhvr>
                                      <p:tavLst>
                                        <p:tav tm="0" fmla="#ppt_y-sin(pi*$)/9">
                                          <p:val>
                                            <p:strVal val="0"/>
                                          </p:val>
                                        </p:tav>
                                        <p:tav tm="100000">
                                          <p:val>
                                            <p:strVal val="1"/>
                                          </p:val>
                                        </p:tav>
                                      </p:tavLst>
                                    </p:anim>
                                    <p:anim calcmode="lin" valueType="num">
                                      <p:cBhvr>
                                        <p:cTn id="55" dur="332">
                                          <p:stCondLst>
                                            <p:cond delay="1324"/>
                                          </p:stCondLst>
                                        </p:cTn>
                                        <p:tgtEl>
                                          <p:spTgt spid="3">
                                            <p:txEl>
                                              <p:pRg st="5" end="5"/>
                                            </p:txEl>
                                          </p:spTgt>
                                        </p:tgtEl>
                                        <p:attrNameLst>
                                          <p:attrName>ppt_y</p:attrName>
                                        </p:attrNameLst>
                                      </p:cBhvr>
                                      <p:tavLst>
                                        <p:tav tm="0" fmla="#ppt_y-sin(pi*$)/27">
                                          <p:val>
                                            <p:strVal val="0"/>
                                          </p:val>
                                        </p:tav>
                                        <p:tav tm="100000">
                                          <p:val>
                                            <p:strVal val="1"/>
                                          </p:val>
                                        </p:tav>
                                      </p:tavLst>
                                    </p:anim>
                                    <p:anim calcmode="lin" valueType="num">
                                      <p:cBhvr>
                                        <p:cTn id="56" dur="164">
                                          <p:stCondLst>
                                            <p:cond delay="1656"/>
                                          </p:stCondLst>
                                        </p:cTn>
                                        <p:tgtEl>
                                          <p:spTgt spid="3">
                                            <p:txEl>
                                              <p:pRg st="5" end="5"/>
                                            </p:txEl>
                                          </p:spTgt>
                                        </p:tgtEl>
                                        <p:attrNameLst>
                                          <p:attrName>ppt_y</p:attrName>
                                        </p:attrNameLst>
                                      </p:cBhvr>
                                      <p:tavLst>
                                        <p:tav tm="0" fmla="#ppt_y-sin(pi*$)/81">
                                          <p:val>
                                            <p:strVal val="0"/>
                                          </p:val>
                                        </p:tav>
                                        <p:tav tm="100000">
                                          <p:val>
                                            <p:str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D5BC37-261F-61E5-4E77-3E63EF66A619}"/>
              </a:ext>
            </a:extLst>
          </p:cNvPr>
          <p:cNvSpPr txBox="1"/>
          <p:nvPr/>
        </p:nvSpPr>
        <p:spPr>
          <a:xfrm>
            <a:off x="324465" y="235970"/>
            <a:ext cx="3362632"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000000"/>
                </a:solidFill>
                <a:uFillTx/>
                <a:latin typeface="Calibri "/>
              </a:rPr>
              <a:t>Conclusion</a:t>
            </a:r>
            <a:r>
              <a:rPr lang="en-GB" sz="3600" b="1" i="0" u="none" strike="noStrike" kern="1200" cap="none" spc="0" baseline="0">
                <a:solidFill>
                  <a:srgbClr val="000000"/>
                </a:solidFill>
                <a:uFillTx/>
                <a:latin typeface="Aptos"/>
              </a:rPr>
              <a:t> </a:t>
            </a:r>
          </a:p>
        </p:txBody>
      </p:sp>
      <p:sp>
        <p:nvSpPr>
          <p:cNvPr id="3" name="TextBox 2">
            <a:extLst>
              <a:ext uri="{FF2B5EF4-FFF2-40B4-BE49-F238E27FC236}">
                <a16:creationId xmlns:a16="http://schemas.microsoft.com/office/drawing/2014/main" id="{D7044FA0-E7A5-690C-932A-1EFE0EE514E7}"/>
              </a:ext>
            </a:extLst>
          </p:cNvPr>
          <p:cNvSpPr txBox="1"/>
          <p:nvPr/>
        </p:nvSpPr>
        <p:spPr>
          <a:xfrm>
            <a:off x="324465" y="1150370"/>
            <a:ext cx="11425080" cy="258531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Overall, these four theories contradict each other as they have similarities and differences.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They have more differences than similarities they are: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alibri" pitchFamily="34"/>
                <a:ea typeface="Calibri" pitchFamily="34"/>
                <a:cs typeface="Calibri" pitchFamily="34"/>
              </a:rPr>
              <a:t>The rational choice theory looks at method to comprehend human conduct whereas Bandura’s theory is learning though social learning and imitating behaviour.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a typeface="Calibri" pitchFamily="34"/>
              <a:cs typeface="Calibri"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alibri" pitchFamily="34"/>
                <a:ea typeface="Calibri" pitchFamily="34"/>
                <a:cs typeface="Calibri" pitchFamily="34"/>
              </a:rPr>
              <a:t>The Brain structure and function looks at the brain and comparing the MRI scans to criminal activities  whereas Right realist biosocial theory </a:t>
            </a:r>
            <a:r>
              <a:rPr lang="en-GB" sz="1800" b="0" i="0" u="none" strike="noStrike" kern="1200" cap="none" spc="0" baseline="0">
                <a:solidFill>
                  <a:srgbClr val="000000"/>
                </a:solidFill>
                <a:uFillTx/>
                <a:latin typeface="Calibri" pitchFamily="34"/>
                <a:ea typeface="Times New Roman" pitchFamily="18"/>
                <a:cs typeface="Times New Roman" pitchFamily="18"/>
              </a:rPr>
              <a:t>can be explained by a combination of biological, psychological, and environmental factors. </a:t>
            </a:r>
            <a:endParaRPr lang="en-GB" sz="1800" b="0" i="0" u="none" strike="noStrike" kern="0" cap="none" spc="0" baseline="0">
              <a:solidFill>
                <a:srgbClr val="000000"/>
              </a:solidFill>
              <a:uFillTx/>
              <a:latin typeface="Calibri" pitchFamily="34"/>
              <a:ea typeface="Calibri" pitchFamily="34"/>
              <a:cs typeface="Calibri" pitchFamily="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ipe(down)">
                                      <p:cBhvr>
                                        <p:cTn id="16" dur="500"/>
                                        <p:tgtEl>
                                          <p:spTgt spid="3">
                                            <p:txEl>
                                              <p:pRg st="2" end="2"/>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4FB264-B7D3-F7DA-237C-684DEBD40943}"/>
              </a:ext>
            </a:extLst>
          </p:cNvPr>
          <p:cNvSpPr txBox="1"/>
          <p:nvPr/>
        </p:nvSpPr>
        <p:spPr>
          <a:xfrm>
            <a:off x="108155" y="147483"/>
            <a:ext cx="3883740" cy="52321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none" strike="noStrike" kern="1200" cap="none" spc="0" baseline="0">
                <a:solidFill>
                  <a:srgbClr val="000000"/>
                </a:solidFill>
                <a:uFillTx/>
                <a:latin typeface="Calibri" pitchFamily="34"/>
                <a:ea typeface="Calibri" pitchFamily="34"/>
                <a:cs typeface="Calibri" pitchFamily="34"/>
              </a:rPr>
              <a:t>Research Timeline</a:t>
            </a:r>
            <a:r>
              <a:rPr lang="en-GB" sz="2800" b="1" i="0" u="none" strike="noStrike" kern="1200" cap="none" spc="0" baseline="0">
                <a:solidFill>
                  <a:srgbClr val="000000"/>
                </a:solidFill>
                <a:uFillTx/>
                <a:latin typeface="Aptos"/>
              </a:rPr>
              <a:t> </a:t>
            </a:r>
          </a:p>
        </p:txBody>
      </p:sp>
      <p:sp>
        <p:nvSpPr>
          <p:cNvPr id="3" name="TextBox 2">
            <a:extLst>
              <a:ext uri="{FF2B5EF4-FFF2-40B4-BE49-F238E27FC236}">
                <a16:creationId xmlns:a16="http://schemas.microsoft.com/office/drawing/2014/main" id="{86262C65-C3CB-1519-A679-0D2A71BCEF28}"/>
              </a:ext>
            </a:extLst>
          </p:cNvPr>
          <p:cNvSpPr txBox="1"/>
          <p:nvPr/>
        </p:nvSpPr>
        <p:spPr>
          <a:xfrm>
            <a:off x="265468" y="729691"/>
            <a:ext cx="11425080"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WC 7/10/2024 - Learned about Classicism and Positivism in lecture and started to read around the topic to help me start planning my PowerPoint.  </a:t>
            </a:r>
            <a:endParaRPr lang="en-GB" sz="1800" b="0" i="0" u="none" strike="noStrike" kern="1200" cap="none" spc="0" baseline="0">
              <a:solidFill>
                <a:srgbClr val="000000"/>
              </a:solidFill>
              <a:uFillTx/>
              <a:latin typeface="Aptos"/>
            </a:endParaRPr>
          </a:p>
        </p:txBody>
      </p:sp>
      <p:sp>
        <p:nvSpPr>
          <p:cNvPr id="4" name="TextBox 3">
            <a:extLst>
              <a:ext uri="{FF2B5EF4-FFF2-40B4-BE49-F238E27FC236}">
                <a16:creationId xmlns:a16="http://schemas.microsoft.com/office/drawing/2014/main" id="{E05AFA91-1E4D-9FFC-7073-B4018789C921}"/>
              </a:ext>
            </a:extLst>
          </p:cNvPr>
          <p:cNvSpPr txBox="1"/>
          <p:nvPr/>
        </p:nvSpPr>
        <p:spPr>
          <a:xfrm>
            <a:off x="265468" y="1922132"/>
            <a:ext cx="10972800"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WC 14/10/2024 – After reading a lot of research around the topics, picked the best research for each topics.  Classicism and Positivism continued learning via lecture. </a:t>
            </a:r>
          </a:p>
        </p:txBody>
      </p:sp>
      <p:sp>
        <p:nvSpPr>
          <p:cNvPr id="5" name="TextBox 4">
            <a:extLst>
              <a:ext uri="{FF2B5EF4-FFF2-40B4-BE49-F238E27FC236}">
                <a16:creationId xmlns:a16="http://schemas.microsoft.com/office/drawing/2014/main" id="{F5951EE5-A686-41FE-7D46-923967B37FCD}"/>
              </a:ext>
            </a:extLst>
          </p:cNvPr>
          <p:cNvSpPr txBox="1"/>
          <p:nvPr/>
        </p:nvSpPr>
        <p:spPr>
          <a:xfrm>
            <a:off x="314626" y="2981501"/>
            <a:ext cx="11661059"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WC 21/10/2024 – Started to put power point together and started to structure the slides together and </a:t>
            </a:r>
            <a:r>
              <a:rPr lang="en-GB" sz="1800" b="0" i="0" u="none" strike="noStrike" kern="0" cap="none" spc="0" baseline="0">
                <a:solidFill>
                  <a:srgbClr val="000000"/>
                </a:solidFill>
                <a:uFillTx/>
                <a:latin typeface="Calibri" pitchFamily="34"/>
                <a:ea typeface="Calibri" pitchFamily="34"/>
                <a:cs typeface="Calibri" pitchFamily="34"/>
              </a:rPr>
              <a:t>add in</a:t>
            </a:r>
            <a:r>
              <a:rPr lang="en-GB" sz="1800" b="0" i="0" u="none" strike="noStrike" kern="1200" cap="none" spc="0" baseline="0">
                <a:solidFill>
                  <a:srgbClr val="000000"/>
                </a:solidFill>
                <a:uFillTx/>
                <a:latin typeface="Calibri" pitchFamily="34"/>
                <a:ea typeface="Calibri" pitchFamily="34"/>
                <a:cs typeface="Calibri" pitchFamily="34"/>
              </a:rPr>
              <a:t>formation on the slides.  Learned about Critical and realist criminological theories in lecture.  </a:t>
            </a:r>
          </a:p>
        </p:txBody>
      </p:sp>
      <p:cxnSp>
        <p:nvCxnSpPr>
          <p:cNvPr id="6" name="Straight Connector 6">
            <a:extLst>
              <a:ext uri="{FF2B5EF4-FFF2-40B4-BE49-F238E27FC236}">
                <a16:creationId xmlns:a16="http://schemas.microsoft.com/office/drawing/2014/main" id="{8497FF8D-C4DD-135F-5441-F0A0207CA9B8}"/>
              </a:ext>
            </a:extLst>
          </p:cNvPr>
          <p:cNvCxnSpPr/>
          <p:nvPr/>
        </p:nvCxnSpPr>
        <p:spPr>
          <a:xfrm>
            <a:off x="265468" y="670703"/>
            <a:ext cx="0" cy="5966067"/>
          </a:xfrm>
          <a:prstGeom prst="straightConnector1">
            <a:avLst/>
          </a:prstGeom>
          <a:noFill/>
          <a:ln w="19046" cap="flat">
            <a:solidFill>
              <a:srgbClr val="000000"/>
            </a:solidFill>
            <a:prstDash val="solid"/>
            <a:miter/>
          </a:ln>
        </p:spPr>
      </p:cxnSp>
      <p:sp>
        <p:nvSpPr>
          <p:cNvPr id="7" name="TextBox 8">
            <a:extLst>
              <a:ext uri="{FF2B5EF4-FFF2-40B4-BE49-F238E27FC236}">
                <a16:creationId xmlns:a16="http://schemas.microsoft.com/office/drawing/2014/main" id="{D3CFC4D9-3D41-C429-93EF-B97E57730F27}"/>
              </a:ext>
            </a:extLst>
          </p:cNvPr>
          <p:cNvSpPr txBox="1"/>
          <p:nvPr/>
        </p:nvSpPr>
        <p:spPr>
          <a:xfrm>
            <a:off x="295588" y="5341101"/>
            <a:ext cx="11630930"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WC 28/10/2024 – Learned about Integrated  theories.  Faced some challenges when it came to the research as it was difficult to find appropriate websites. Finalised research and power point slides.    </a:t>
            </a:r>
          </a:p>
        </p:txBody>
      </p:sp>
      <p:sp>
        <p:nvSpPr>
          <p:cNvPr id="8" name="TextBox 9">
            <a:extLst>
              <a:ext uri="{FF2B5EF4-FFF2-40B4-BE49-F238E27FC236}">
                <a16:creationId xmlns:a16="http://schemas.microsoft.com/office/drawing/2014/main" id="{6CC64C5B-4F53-C93F-176D-17F3977FC6CF}"/>
              </a:ext>
            </a:extLst>
          </p:cNvPr>
          <p:cNvSpPr txBox="1"/>
          <p:nvPr/>
        </p:nvSpPr>
        <p:spPr>
          <a:xfrm>
            <a:off x="265468" y="4137760"/>
            <a:ext cx="11661050"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ea typeface="Calibri" pitchFamily="34"/>
                <a:cs typeface="Calibri" pitchFamily="34"/>
              </a:rPr>
              <a:t>23/10/2024/ 25/10/2024  - Read more information on the additional information that was already on the power point and upon doing more research gathered more information for each of the theories.  </a:t>
            </a:r>
          </a:p>
        </p:txBody>
      </p:sp>
      <p:sp>
        <p:nvSpPr>
          <p:cNvPr id="9" name="Oval 10">
            <a:extLst>
              <a:ext uri="{FF2B5EF4-FFF2-40B4-BE49-F238E27FC236}">
                <a16:creationId xmlns:a16="http://schemas.microsoft.com/office/drawing/2014/main" id="{A656984B-5F59-B755-31E3-583011FEE66F}"/>
              </a:ext>
            </a:extLst>
          </p:cNvPr>
          <p:cNvSpPr/>
          <p:nvPr/>
        </p:nvSpPr>
        <p:spPr>
          <a:xfrm>
            <a:off x="-49167" y="752167"/>
            <a:ext cx="363794" cy="36933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solidFill>
            <a:srgbClr val="000000"/>
          </a:solidFill>
          <a:ln w="19046" cap="flat">
            <a:solidFill>
              <a:srgbClr val="0000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Aptos"/>
            </a:endParaRPr>
          </a:p>
        </p:txBody>
      </p:sp>
      <p:pic>
        <p:nvPicPr>
          <p:cNvPr id="10" name="Picture 12">
            <a:extLst>
              <a:ext uri="{FF2B5EF4-FFF2-40B4-BE49-F238E27FC236}">
                <a16:creationId xmlns:a16="http://schemas.microsoft.com/office/drawing/2014/main" id="{C608D49D-DD09-D0E8-3E0E-2ACBEA62DE49}"/>
              </a:ext>
            </a:extLst>
          </p:cNvPr>
          <p:cNvPicPr>
            <a:picLocks noChangeAspect="1"/>
          </p:cNvPicPr>
          <p:nvPr/>
        </p:nvPicPr>
        <p:blipFill>
          <a:blip r:embed="rId2"/>
          <a:stretch>
            <a:fillRect/>
          </a:stretch>
        </p:blipFill>
        <p:spPr>
          <a:xfrm>
            <a:off x="-69448" y="2003898"/>
            <a:ext cx="384084" cy="390174"/>
          </a:xfrm>
          <a:prstGeom prst="rect">
            <a:avLst/>
          </a:prstGeom>
          <a:noFill/>
          <a:ln cap="flat">
            <a:noFill/>
          </a:ln>
        </p:spPr>
      </p:pic>
      <p:pic>
        <p:nvPicPr>
          <p:cNvPr id="11" name="Picture 13">
            <a:extLst>
              <a:ext uri="{FF2B5EF4-FFF2-40B4-BE49-F238E27FC236}">
                <a16:creationId xmlns:a16="http://schemas.microsoft.com/office/drawing/2014/main" id="{9E9510E0-1A3A-9D2A-BB26-C6F4058F6954}"/>
              </a:ext>
            </a:extLst>
          </p:cNvPr>
          <p:cNvPicPr>
            <a:picLocks noChangeAspect="1"/>
          </p:cNvPicPr>
          <p:nvPr/>
        </p:nvPicPr>
        <p:blipFill>
          <a:blip r:embed="rId2"/>
          <a:stretch>
            <a:fillRect/>
          </a:stretch>
        </p:blipFill>
        <p:spPr>
          <a:xfrm>
            <a:off x="-69448" y="2978786"/>
            <a:ext cx="384084" cy="390174"/>
          </a:xfrm>
          <a:prstGeom prst="rect">
            <a:avLst/>
          </a:prstGeom>
          <a:noFill/>
          <a:ln cap="flat">
            <a:noFill/>
          </a:ln>
        </p:spPr>
      </p:pic>
      <p:pic>
        <p:nvPicPr>
          <p:cNvPr id="12" name="Picture 14">
            <a:extLst>
              <a:ext uri="{FF2B5EF4-FFF2-40B4-BE49-F238E27FC236}">
                <a16:creationId xmlns:a16="http://schemas.microsoft.com/office/drawing/2014/main" id="{4DA5ACE6-0D70-CB1B-7A26-3A1D2E7CFD21}"/>
              </a:ext>
            </a:extLst>
          </p:cNvPr>
          <p:cNvPicPr>
            <a:picLocks noChangeAspect="1"/>
          </p:cNvPicPr>
          <p:nvPr/>
        </p:nvPicPr>
        <p:blipFill>
          <a:blip r:embed="rId2"/>
          <a:stretch>
            <a:fillRect/>
          </a:stretch>
        </p:blipFill>
        <p:spPr>
          <a:xfrm>
            <a:off x="-94027" y="4173787"/>
            <a:ext cx="384084" cy="390174"/>
          </a:xfrm>
          <a:prstGeom prst="rect">
            <a:avLst/>
          </a:prstGeom>
          <a:noFill/>
          <a:ln cap="flat">
            <a:noFill/>
          </a:ln>
        </p:spPr>
      </p:pic>
      <p:pic>
        <p:nvPicPr>
          <p:cNvPr id="13" name="Picture 15">
            <a:extLst>
              <a:ext uri="{FF2B5EF4-FFF2-40B4-BE49-F238E27FC236}">
                <a16:creationId xmlns:a16="http://schemas.microsoft.com/office/drawing/2014/main" id="{D3FBA0EA-3EE8-4D88-8204-6045C2812A4D}"/>
              </a:ext>
            </a:extLst>
          </p:cNvPr>
          <p:cNvPicPr>
            <a:picLocks noChangeAspect="1"/>
          </p:cNvPicPr>
          <p:nvPr/>
        </p:nvPicPr>
        <p:blipFill>
          <a:blip r:embed="rId2"/>
          <a:stretch>
            <a:fillRect/>
          </a:stretch>
        </p:blipFill>
        <p:spPr>
          <a:xfrm>
            <a:off x="-69448" y="5393826"/>
            <a:ext cx="384084" cy="390174"/>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C86768-80E1-3578-C8B6-2D399A8CBF98}"/>
              </a:ext>
            </a:extLst>
          </p:cNvPr>
          <p:cNvSpPr txBox="1"/>
          <p:nvPr/>
        </p:nvSpPr>
        <p:spPr>
          <a:xfrm>
            <a:off x="147483" y="314626"/>
            <a:ext cx="3205319"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000000"/>
                </a:solidFill>
                <a:uFillTx/>
                <a:latin typeface="Calibri "/>
              </a:rPr>
              <a:t>References</a:t>
            </a:r>
            <a:r>
              <a:rPr lang="en-GB" sz="1800" b="0" i="0" u="none" strike="noStrike" kern="1200" cap="none" spc="0" baseline="0">
                <a:solidFill>
                  <a:srgbClr val="000000"/>
                </a:solidFill>
                <a:uFillTx/>
                <a:latin typeface="Aptos"/>
              </a:rPr>
              <a:t>  </a:t>
            </a:r>
          </a:p>
        </p:txBody>
      </p:sp>
      <p:sp>
        <p:nvSpPr>
          <p:cNvPr id="3" name="TextBox 2">
            <a:extLst>
              <a:ext uri="{FF2B5EF4-FFF2-40B4-BE49-F238E27FC236}">
                <a16:creationId xmlns:a16="http://schemas.microsoft.com/office/drawing/2014/main" id="{5F214AD2-08A3-CF9D-19E6-83F78BF6B115}"/>
              </a:ext>
            </a:extLst>
          </p:cNvPr>
          <p:cNvSpPr txBox="1"/>
          <p:nvPr/>
        </p:nvSpPr>
        <p:spPr>
          <a:xfrm>
            <a:off x="334295" y="877065"/>
            <a:ext cx="11287426" cy="635680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alibri" pitchFamily="34"/>
                <a:ea typeface="Calibri" pitchFamily="34"/>
                <a:cs typeface="Calibri" pitchFamily="34"/>
              </a:rPr>
              <a:t> </a:t>
            </a:r>
            <a:r>
              <a:rPr lang="en-GB" sz="1200" b="1" i="0" u="none" strike="noStrike" kern="1200" cap="none" spc="0" baseline="0">
                <a:solidFill>
                  <a:srgbClr val="000000"/>
                </a:solidFill>
                <a:uFillTx/>
                <a:latin typeface="Aptos" pitchFamily="34"/>
                <a:ea typeface="Aptos" pitchFamily="34"/>
                <a:cs typeface="Times New Roman" pitchFamily="18"/>
              </a:rPr>
              <a:t> </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Ambika, (2024),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2">
                  <a:extLst>
                    <a:ext uri="{A12FA001-AC4F-418D-AE19-62706E023703}">
                      <ahyp:hlinkClr xmlns:ahyp="http://schemas.microsoft.com/office/drawing/2018/hyperlinkcolor" val="tx"/>
                    </a:ext>
                  </a:extLst>
                </a:hlinkClick>
              </a:rPr>
              <a:t>https://thelearningchapter.com/2016/01/15/bobo-dolls-and-learning/</a:t>
            </a:r>
            <a:r>
              <a:rPr lang="en-GB" sz="1200" b="0" i="0" u="none" strike="noStrike" kern="1200" cap="none" spc="0" baseline="0">
                <a:solidFill>
                  <a:srgbClr val="000000"/>
                </a:solidFill>
                <a:uFillTx/>
                <a:latin typeface="Calibri" pitchFamily="34"/>
                <a:ea typeface="Aptos" pitchFamily="34"/>
                <a:cs typeface="Times New Roman" pitchFamily="18"/>
              </a:rPr>
              <a:t> (Accessed 2</a:t>
            </a:r>
            <a:r>
              <a:rPr lang="en-GB" sz="1200" b="0" i="0" u="none" strike="noStrike" kern="1200" cap="none" spc="0" baseline="30000">
                <a:solidFill>
                  <a:srgbClr val="000000"/>
                </a:solidFill>
                <a:uFillTx/>
                <a:latin typeface="Calibri" pitchFamily="34"/>
                <a:ea typeface="Aptos" pitchFamily="34"/>
                <a:cs typeface="Times New Roman" pitchFamily="18"/>
              </a:rPr>
              <a:t>nd</a:t>
            </a:r>
            <a:r>
              <a:rPr lang="en-GB" sz="1200" b="0" i="0" u="none" strike="noStrike" kern="1200" cap="none" spc="0" baseline="0">
                <a:solidFill>
                  <a:srgbClr val="000000"/>
                </a:solidFill>
                <a:uFillTx/>
                <a:latin typeface="Calibri" pitchFamily="34"/>
                <a:ea typeface="Aptos" pitchFamily="34"/>
                <a:cs typeface="Times New Roman" pitchFamily="18"/>
              </a:rPr>
              <a:t> November 2024) </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Columbia magazine,(2024),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3">
                  <a:extLst>
                    <a:ext uri="{A12FA001-AC4F-418D-AE19-62706E023703}">
                      <ahyp:hlinkClr xmlns:ahyp="http://schemas.microsoft.com/office/drawing/2018/hyperlinkcolor" val="tx"/>
                    </a:ext>
                  </a:extLst>
                </a:hlinkClick>
              </a:rPr>
              <a:t>https://magazine.columbia.edu/article/your-beautiful-brain</a:t>
            </a:r>
            <a:r>
              <a:rPr lang="en-GB" sz="1200" b="0" i="0" u="none" strike="noStrike" kern="1200" cap="none" spc="0" baseline="0">
                <a:solidFill>
                  <a:srgbClr val="000000"/>
                </a:solidFill>
                <a:uFillTx/>
                <a:latin typeface="Calibri" pitchFamily="34"/>
                <a:ea typeface="Aptos" pitchFamily="34"/>
                <a:cs typeface="Times New Roman" pitchFamily="18"/>
              </a:rPr>
              <a:t> (Accessed 2</a:t>
            </a:r>
            <a:r>
              <a:rPr lang="en-GB" sz="1200" b="0" i="0" u="none" strike="noStrike" kern="1200" cap="none" spc="0" baseline="30000">
                <a:solidFill>
                  <a:srgbClr val="000000"/>
                </a:solidFill>
                <a:uFillTx/>
                <a:latin typeface="Calibri" pitchFamily="34"/>
                <a:ea typeface="Aptos" pitchFamily="34"/>
                <a:cs typeface="Times New Roman" pitchFamily="18"/>
              </a:rPr>
              <a:t>nd</a:t>
            </a:r>
            <a:r>
              <a:rPr lang="en-GB" sz="1200" b="0" i="0" u="none" strike="noStrike" kern="1200" cap="none" spc="0" baseline="0">
                <a:solidFill>
                  <a:srgbClr val="000000"/>
                </a:solidFill>
                <a:uFillTx/>
                <a:latin typeface="Calibri" pitchFamily="34"/>
                <a:ea typeface="Aptos" pitchFamily="34"/>
                <a:cs typeface="Times New Roman" pitchFamily="18"/>
              </a:rPr>
              <a:t> November 2024)</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Flanagan. C, Liddle. R (2019). Applied Psychology Book 1, Cheltenham, Gloucestershire, Illuminate Publishing. </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Goring, C. (1913). </a:t>
            </a:r>
            <a:r>
              <a:rPr lang="en-GB" sz="1200" b="0" i="1" u="none" strike="noStrike" kern="1200" cap="none" spc="0" baseline="0">
                <a:solidFill>
                  <a:srgbClr val="000000"/>
                </a:solidFill>
                <a:uFillTx/>
                <a:latin typeface="Calibri" pitchFamily="34"/>
                <a:ea typeface="Aptos" pitchFamily="34"/>
                <a:cs typeface="Times New Roman" pitchFamily="18"/>
              </a:rPr>
              <a:t>The English Convict: A Statistical Study</a:t>
            </a:r>
            <a:r>
              <a:rPr lang="en-GB" sz="1200" b="0" i="0" u="none" strike="noStrike" kern="1200" cap="none" spc="0" baseline="0">
                <a:solidFill>
                  <a:srgbClr val="000000"/>
                </a:solidFill>
                <a:uFillTx/>
                <a:latin typeface="Calibri" pitchFamily="34"/>
                <a:ea typeface="Aptos" pitchFamily="34"/>
                <a:cs typeface="Times New Roman" pitchFamily="18"/>
              </a:rPr>
              <a:t>. London: H.M. Stationery Office.</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Kenan. S, (2024), </a:t>
            </a:r>
            <a:r>
              <a:rPr lang="en-GB" sz="1200" b="0" i="1" u="none" strike="noStrike" kern="1200" cap="none" spc="0" baseline="0">
                <a:solidFill>
                  <a:srgbClr val="000000"/>
                </a:solidFill>
                <a:uFillTx/>
                <a:latin typeface="Calibri" pitchFamily="34"/>
                <a:ea typeface="Aptos" pitchFamily="34"/>
                <a:cs typeface="Times New Roman" pitchFamily="18"/>
              </a:rPr>
              <a:t>An evaluation of the rational choice theory in criminology,</a:t>
            </a:r>
            <a:r>
              <a:rPr lang="en-GB" sz="1200" b="0" i="0" u="none" strike="noStrike" kern="1200" cap="none" spc="0" baseline="0">
                <a:solidFill>
                  <a:srgbClr val="000000"/>
                </a:solidFill>
                <a:uFillTx/>
                <a:latin typeface="Calibri" pitchFamily="34"/>
                <a:ea typeface="Aptos" pitchFamily="34"/>
                <a:cs typeface="Times New Roman" pitchFamily="18"/>
              </a:rPr>
              <a:t>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4">
                  <a:extLst>
                    <a:ext uri="{A12FA001-AC4F-418D-AE19-62706E023703}">
                      <ahyp:hlinkClr xmlns:ahyp="http://schemas.microsoft.com/office/drawing/2018/hyperlinkcolor" val="tx"/>
                    </a:ext>
                  </a:extLst>
                </a:hlinkClick>
              </a:rPr>
              <a:t>https://citeseerx.ist.psu.edu/document?repid=rep1&amp;type=pdf&amp;doi=8d1b66b6d20c54e1f38be1c6e79bf0c32c4ab331</a:t>
            </a:r>
            <a:r>
              <a:rPr lang="en-GB" sz="1200" b="0" i="0" u="none" strike="noStrike" kern="1200" cap="none" spc="0" baseline="0">
                <a:solidFill>
                  <a:srgbClr val="000000"/>
                </a:solidFill>
                <a:uFillTx/>
                <a:latin typeface="Calibri" pitchFamily="34"/>
                <a:ea typeface="Aptos" pitchFamily="34"/>
                <a:cs typeface="Times New Roman" pitchFamily="18"/>
              </a:rPr>
              <a:t> (Accessed 25 October 2024)</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Kincheloe. J and Horn. R (2006), </a:t>
            </a:r>
            <a:r>
              <a:rPr lang="en-GB" sz="1200" b="0" i="1" u="none" strike="noStrike" kern="1200" cap="none" spc="0" baseline="0">
                <a:solidFill>
                  <a:srgbClr val="000000"/>
                </a:solidFill>
                <a:uFillTx/>
                <a:latin typeface="Calibri" pitchFamily="34"/>
                <a:ea typeface="Aptos" pitchFamily="34"/>
                <a:cs typeface="Times New Roman" pitchFamily="18"/>
              </a:rPr>
              <a:t>The Praeger Handbook of Education and Psychology, Volume 4,  Published</a:t>
            </a:r>
            <a:r>
              <a:rPr lang="en-GB" sz="1200" b="0" i="0" u="none" strike="noStrike" kern="1200" cap="none" spc="0" baseline="0">
                <a:solidFill>
                  <a:srgbClr val="000000"/>
                </a:solidFill>
                <a:uFillTx/>
                <a:latin typeface="Calibri" pitchFamily="34"/>
                <a:ea typeface="Aptos" pitchFamily="34"/>
                <a:cs typeface="Times New Roman" pitchFamily="18"/>
              </a:rPr>
              <a:t>: Bloomsbury Publishing,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5">
                  <a:extLst>
                    <a:ext uri="{A12FA001-AC4F-418D-AE19-62706E023703}">
                      <ahyp:hlinkClr xmlns:ahyp="http://schemas.microsoft.com/office/drawing/2018/hyperlinkcolor" val="tx"/>
                    </a:ext>
                  </a:extLst>
                </a:hlinkClick>
              </a:rPr>
              <a:t>https://www.google.co.uk/books/edition/The_Praeger_Handbook_of_Education_and_Ps/C7HOEAAAQBAJ?hl=en&amp;gbpv=1&amp;dq=bandura+theory+&amp;pg=PA49&amp;printsec=frontcover</a:t>
            </a:r>
            <a:r>
              <a:rPr lang="en-GB" sz="1200" b="0" i="0" u="none" strike="noStrike" kern="1200" cap="none" spc="0" baseline="0">
                <a:solidFill>
                  <a:srgbClr val="000000"/>
                </a:solidFill>
                <a:uFillTx/>
                <a:latin typeface="Calibri" pitchFamily="34"/>
                <a:ea typeface="Aptos" pitchFamily="34"/>
                <a:cs typeface="Times New Roman" pitchFamily="18"/>
              </a:rPr>
              <a:t> (Accessed 24 October 2024) </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Manfredi. C, (1985),</a:t>
            </a:r>
            <a:r>
              <a:rPr lang="en-GB" sz="1200" b="0" i="1" u="none" strike="noStrike" kern="1200" cap="none" spc="0" baseline="0">
                <a:solidFill>
                  <a:srgbClr val="000000"/>
                </a:solidFill>
                <a:uFillTx/>
                <a:latin typeface="Calibri" pitchFamily="34"/>
                <a:ea typeface="Aptos" pitchFamily="34"/>
                <a:cs typeface="Times New Roman" pitchFamily="18"/>
              </a:rPr>
              <a:t> A review of crime and human nature by James. Q and Richards Herrnstein</a:t>
            </a:r>
            <a:r>
              <a:rPr lang="en-GB" sz="1200" b="0" i="0" u="none" strike="noStrike" kern="1200" cap="none" spc="0" baseline="0">
                <a:solidFill>
                  <a:srgbClr val="000000"/>
                </a:solidFill>
                <a:uFillTx/>
                <a:latin typeface="Calibri" pitchFamily="34"/>
                <a:ea typeface="Aptos" pitchFamily="34"/>
                <a:cs typeface="Times New Roman" pitchFamily="18"/>
              </a:rPr>
              <a:t>,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6">
                  <a:extLst>
                    <a:ext uri="{A12FA001-AC4F-418D-AE19-62706E023703}">
                      <ahyp:hlinkClr xmlns:ahyp="http://schemas.microsoft.com/office/drawing/2018/hyperlinkcolor" val="tx"/>
                    </a:ext>
                  </a:extLst>
                </a:hlinkClick>
              </a:rPr>
              <a:t>https://claremontreviewofbooks.com/crime-and-human-nature/</a:t>
            </a:r>
            <a:r>
              <a:rPr lang="en-GB" sz="1200" b="0" i="0" u="none" strike="noStrike" kern="1200" cap="none" spc="0" baseline="0">
                <a:solidFill>
                  <a:srgbClr val="000000"/>
                </a:solidFill>
                <a:uFillTx/>
                <a:latin typeface="Calibri" pitchFamily="34"/>
                <a:ea typeface="Aptos" pitchFamily="34"/>
                <a:cs typeface="Times New Roman" pitchFamily="18"/>
              </a:rPr>
              <a:t>  (Accessed 31 October 2024)</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Straiton. J and Lake. F (2021), </a:t>
            </a:r>
            <a:r>
              <a:rPr lang="en-GB" sz="1200" b="0" i="1" u="none" strike="noStrike" kern="1200" cap="none" spc="0" baseline="0">
                <a:solidFill>
                  <a:srgbClr val="000000"/>
                </a:solidFill>
                <a:uFillTx/>
                <a:latin typeface="Calibri" pitchFamily="34"/>
                <a:ea typeface="Aptos" pitchFamily="34"/>
                <a:cs typeface="Times New Roman" pitchFamily="18"/>
              </a:rPr>
              <a:t>Inside the Brain of a Killer: The ethics of neuroimaging in a criminal conviction, Volume 70, Issue 2,</a:t>
            </a:r>
            <a:r>
              <a:rPr lang="en-GB" sz="1200" b="0" i="0" u="none" strike="noStrike" kern="1200" cap="none" spc="0" baseline="0">
                <a:solidFill>
                  <a:srgbClr val="000000"/>
                </a:solidFill>
                <a:uFillTx/>
                <a:latin typeface="Calibri" pitchFamily="34"/>
                <a:ea typeface="Aptos" pitchFamily="34"/>
                <a:cs typeface="Times New Roman" pitchFamily="18"/>
              </a:rPr>
              <a:t>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7">
                  <a:extLst>
                    <a:ext uri="{A12FA001-AC4F-418D-AE19-62706E023703}">
                      <ahyp:hlinkClr xmlns:ahyp="http://schemas.microsoft.com/office/drawing/2018/hyperlinkcolor" val="tx"/>
                    </a:ext>
                  </a:extLst>
                </a:hlinkClick>
              </a:rPr>
              <a:t>https://www.tandfonline.com/doi/full/10.2144/btn-2020-0171#:~:text=The%20orbitofrontal%20cortex%20is%20one,located%20in%20the%20frontal%20lobe</a:t>
            </a:r>
            <a:r>
              <a:rPr lang="en-GB" sz="1200" b="0" i="0" u="none" strike="noStrike" kern="1200" cap="none" spc="0" baseline="0">
                <a:solidFill>
                  <a:srgbClr val="000000"/>
                </a:solidFill>
                <a:uFillTx/>
                <a:latin typeface="Calibri" pitchFamily="34"/>
                <a:ea typeface="Aptos" pitchFamily="34"/>
                <a:cs typeface="Times New Roman" pitchFamily="18"/>
              </a:rPr>
              <a:t>. (Accessed: 14 October 2024) </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Verbora.R, (2023), </a:t>
            </a:r>
            <a:r>
              <a:rPr lang="en-GB" sz="1200" b="0" i="1" u="none" strike="noStrike" kern="1200" cap="none" spc="0" baseline="0">
                <a:solidFill>
                  <a:srgbClr val="000000"/>
                </a:solidFill>
                <a:uFillTx/>
                <a:latin typeface="Calibri" pitchFamily="34"/>
                <a:ea typeface="Aptos" pitchFamily="34"/>
                <a:cs typeface="Times New Roman" pitchFamily="18"/>
              </a:rPr>
              <a:t>16.6 Rational Choice Theory</a:t>
            </a:r>
            <a:r>
              <a:rPr lang="en-GB" sz="1200" b="0" i="0" u="none" strike="noStrike" kern="1200" cap="none" spc="0" baseline="0">
                <a:solidFill>
                  <a:srgbClr val="000000"/>
                </a:solidFill>
                <a:uFillTx/>
                <a:latin typeface="Calibri" pitchFamily="34"/>
                <a:ea typeface="Aptos" pitchFamily="34"/>
                <a:cs typeface="Times New Roman" pitchFamily="18"/>
              </a:rPr>
              <a:t>,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8">
                  <a:extLst>
                    <a:ext uri="{A12FA001-AC4F-418D-AE19-62706E023703}">
                      <ahyp:hlinkClr xmlns:ahyp="http://schemas.microsoft.com/office/drawing/2018/hyperlinkcolor" val="tx"/>
                    </a:ext>
                  </a:extLst>
                </a:hlinkClick>
              </a:rPr>
              <a:t>https://kpu.pressbooks.pub/introcrim/chapter/16-6-rational-choice-theory/</a:t>
            </a:r>
            <a:r>
              <a:rPr lang="en-GB" sz="1200" b="0" i="0" u="none" strike="noStrike" kern="1200" cap="none" spc="0" baseline="0">
                <a:solidFill>
                  <a:srgbClr val="000000"/>
                </a:solidFill>
                <a:uFillTx/>
                <a:latin typeface="Calibri" pitchFamily="34"/>
                <a:ea typeface="Aptos" pitchFamily="34"/>
                <a:cs typeface="Times New Roman" pitchFamily="18"/>
              </a:rPr>
              <a:t>  (Accessed 25 October 2024)</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Watts. D, (2024),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9">
                  <a:extLst>
                    <a:ext uri="{A12FA001-AC4F-418D-AE19-62706E023703}">
                      <ahyp:hlinkClr xmlns:ahyp="http://schemas.microsoft.com/office/drawing/2018/hyperlinkcolor" val="tx"/>
                    </a:ext>
                  </a:extLst>
                </a:hlinkClick>
              </a:rPr>
              <a:t>https://ministryofinjustice.co.uk/royal-courts-of-justice/</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rPr>
              <a:t>  </a:t>
            </a:r>
            <a:r>
              <a:rPr lang="en-GB" sz="1200" b="0" i="0" u="none" strike="noStrike" kern="1200" cap="none" spc="0" baseline="0">
                <a:solidFill>
                  <a:srgbClr val="000000"/>
                </a:solidFill>
                <a:uFillTx/>
                <a:latin typeface="Calibri" pitchFamily="34"/>
                <a:ea typeface="Aptos" pitchFamily="34"/>
                <a:cs typeface="Times New Roman" pitchFamily="18"/>
              </a:rPr>
              <a:t>(Accessed 2</a:t>
            </a:r>
            <a:r>
              <a:rPr lang="en-GB" sz="1200" b="0" i="0" u="none" strike="noStrike" kern="1200" cap="none" spc="0" baseline="30000">
                <a:solidFill>
                  <a:srgbClr val="000000"/>
                </a:solidFill>
                <a:uFillTx/>
                <a:latin typeface="Calibri" pitchFamily="34"/>
                <a:ea typeface="Aptos" pitchFamily="34"/>
                <a:cs typeface="Times New Roman" pitchFamily="18"/>
              </a:rPr>
              <a:t>nd</a:t>
            </a:r>
            <a:r>
              <a:rPr lang="en-GB" sz="1200" b="0" i="0" u="none" strike="noStrike" kern="1200" cap="none" spc="0" baseline="0">
                <a:solidFill>
                  <a:srgbClr val="000000"/>
                </a:solidFill>
                <a:uFillTx/>
                <a:latin typeface="Calibri" pitchFamily="34"/>
                <a:ea typeface="Aptos" pitchFamily="34"/>
                <a:cs typeface="Times New Roman" pitchFamily="18"/>
              </a:rPr>
              <a:t> November 2024) </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alibri" pitchFamily="34"/>
                <a:ea typeface="Aptos" pitchFamily="34"/>
                <a:cs typeface="Times New Roman" pitchFamily="18"/>
              </a:rPr>
              <a:t>Wilson, and  Herrnstein: Crime and Human Nature (2010), </a:t>
            </a:r>
            <a:r>
              <a:rPr lang="en-GB" sz="1200" b="0" i="1" u="none" strike="noStrike" kern="1200" cap="none" spc="0" baseline="0">
                <a:solidFill>
                  <a:srgbClr val="000000"/>
                </a:solidFill>
                <a:uFillTx/>
                <a:latin typeface="Calibri" pitchFamily="34"/>
                <a:ea typeface="Aptos" pitchFamily="34"/>
                <a:cs typeface="Times New Roman" pitchFamily="18"/>
              </a:rPr>
              <a:t>Encyclopedia of criminological theory</a:t>
            </a:r>
            <a:r>
              <a:rPr lang="en-GB" sz="1200" b="0" i="0" u="none" strike="noStrike" kern="1200" cap="none" spc="0" baseline="0">
                <a:solidFill>
                  <a:srgbClr val="000000"/>
                </a:solidFill>
                <a:uFillTx/>
                <a:latin typeface="Calibri" pitchFamily="34"/>
                <a:ea typeface="Aptos" pitchFamily="34"/>
                <a:cs typeface="Times New Roman" pitchFamily="18"/>
              </a:rPr>
              <a:t>, Available at: </a:t>
            </a:r>
            <a:r>
              <a:rPr lang="en-GB" sz="1200" b="0" i="0" u="sng" strike="noStrike" kern="1200" cap="none" spc="0" baseline="0">
                <a:solidFill>
                  <a:srgbClr val="467886"/>
                </a:solidFill>
                <a:uFill>
                  <a:solidFill>
                    <a:srgbClr val="000000"/>
                  </a:solidFill>
                </a:uFill>
                <a:latin typeface="Calibri" pitchFamily="34"/>
                <a:ea typeface="Aptos" pitchFamily="34"/>
                <a:cs typeface="Times New Roman" pitchFamily="18"/>
                <a:hlinkClick r:id="rId10">
                  <a:extLst>
                    <a:ext uri="{A12FA001-AC4F-418D-AE19-62706E023703}">
                      <ahyp:hlinkClr xmlns:ahyp="http://schemas.microsoft.com/office/drawing/2018/hyperlinkcolor" val="tx"/>
                    </a:ext>
                  </a:extLst>
                </a:hlinkClick>
              </a:rPr>
              <a:t>https://study.sagepub.com/system/files/Wilson%2C_James_Q.%2C_and_Richard_J._Herrnstein_-_Crime_and_Human_Nature.pdf</a:t>
            </a:r>
            <a:r>
              <a:rPr lang="en-GB" sz="1200" b="0" i="0" u="none" strike="noStrike" kern="1200" cap="none" spc="0" baseline="0">
                <a:solidFill>
                  <a:srgbClr val="000000"/>
                </a:solidFill>
                <a:uFillTx/>
                <a:latin typeface="Calibri" pitchFamily="34"/>
                <a:ea typeface="Aptos" pitchFamily="34"/>
                <a:cs typeface="Times New Roman" pitchFamily="18"/>
              </a:rPr>
              <a:t>  (Accessed 31 October 2024) </a:t>
            </a:r>
            <a:endParaRPr lang="en-GB" sz="1200" b="0" i="0" u="none" strike="noStrike" kern="1200" cap="none" spc="0" baseline="0">
              <a:solidFill>
                <a:srgbClr val="000000"/>
              </a:solidFill>
              <a:uFillTx/>
              <a:latin typeface="Aptos" pitchFamily="34"/>
              <a:ea typeface="Aptos" pitchFamily="34"/>
              <a:cs typeface="Times New Roman" pitchFamily="18"/>
            </a:endParaRPr>
          </a:p>
          <a:p>
            <a:pPr marL="0" marR="0" lvl="0" indent="0" algn="l" defTabSz="914400" rtl="0" fontAlgn="auto" hangingPunct="1">
              <a:lnSpc>
                <a:spcPct val="106000"/>
              </a:lnSpc>
              <a:spcBef>
                <a:spcPts val="0"/>
              </a:spcBef>
              <a:spcAft>
                <a:spcPts val="80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Aptos" pitchFamily="34"/>
                <a:ea typeface="Aptos" pitchFamily="34"/>
                <a:cs typeface="Times New Roman" pitchFamily="18"/>
              </a:rPr>
              <a:t> </a:t>
            </a: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ptos" pitchFamily="34"/>
              <a:ea typeface="Times New Roman" pitchFamily="18"/>
              <a:cs typeface="Times New Roman" pitchFamily="18"/>
            </a:endParaRPr>
          </a:p>
          <a:p>
            <a:pPr marL="0" marR="0" lvl="0" indent="0" algn="l" defTabSz="914400" rtl="0" fontAlgn="auto" hangingPunct="1">
              <a:lnSpc>
                <a:spcPct val="107000"/>
              </a:lnSpc>
              <a:spcBef>
                <a:spcPts val="0"/>
              </a:spcBef>
              <a:spcAft>
                <a:spcPts val="80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Calibri" pitchFamily="34"/>
              <a:ea typeface="Calibri" pitchFamily="34"/>
              <a:cs typeface="Calibri"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100" b="0" i="0" u="none" strike="noStrike" kern="1200" cap="none" spc="0" baseline="0">
              <a:solidFill>
                <a:srgbClr val="000000"/>
              </a:solidFill>
              <a:uFillTx/>
              <a:latin typeface="Aptos" pitchFamily="34"/>
              <a:ea typeface="Times New Roman" pitchFamily="18"/>
              <a:cs typeface="Times New Roman" pitchFamily="18"/>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ptos"/>
            </a:endParaRPr>
          </a:p>
        </p:txBody>
      </p:sp>
    </p:spTree>
  </p:cSld>
  <p:clrMapOvr>
    <a:masterClrMapping/>
  </p:clrMapOvr>
</p:sld>
</file>

<file path=ppt/theme/theme1.xml><?xml version="1.0" encoding="utf-8"?>
<a:theme xmlns:a="http://schemas.openxmlformats.org/drawingml/2006/main" name="Savo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TM03457510%5b%5bfn=Savon%5d%5d</Template>
  <TotalTime>0</TotalTime>
  <Words>1660</Words>
  <Application>Microsoft Office PowerPoint</Application>
  <PresentationFormat>Widescreen</PresentationFormat>
  <Paragraphs>124</Paragraphs>
  <Slides>10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Calibri </vt:lpstr>
      <vt:lpstr>Aptos</vt:lpstr>
      <vt:lpstr>Arial</vt:lpstr>
      <vt:lpstr>Calibri</vt:lpstr>
      <vt:lpstr>Century Gothic</vt:lpstr>
      <vt:lpstr>Garamond</vt:lpstr>
      <vt:lpstr>Symbol</vt:lpstr>
      <vt:lpstr>Wingdings</vt:lpstr>
      <vt:lpstr>Savon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Megan Goodier (2304938)</dc:creator>
  <cp:lastModifiedBy>Laura Knight</cp:lastModifiedBy>
  <cp:revision>38</cp:revision>
  <dcterms:created xsi:type="dcterms:W3CDTF">2024-10-01T17:10:56Z</dcterms:created>
  <dcterms:modified xsi:type="dcterms:W3CDTF">2024-11-04T12:00:39Z</dcterms:modified>
</cp:coreProperties>
</file>